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544" r:id="rId3"/>
    <p:sldId id="506" r:id="rId4"/>
    <p:sldId id="545" r:id="rId5"/>
    <p:sldId id="499" r:id="rId6"/>
    <p:sldId id="529" r:id="rId7"/>
    <p:sldId id="542" r:id="rId8"/>
    <p:sldId id="500" r:id="rId9"/>
    <p:sldId id="541" r:id="rId10"/>
    <p:sldId id="526" r:id="rId11"/>
    <p:sldId id="528" r:id="rId12"/>
    <p:sldId id="265" r:id="rId13"/>
    <p:sldId id="530" r:id="rId14"/>
    <p:sldId id="531" r:id="rId15"/>
    <p:sldId id="532" r:id="rId16"/>
    <p:sldId id="533" r:id="rId17"/>
    <p:sldId id="535" r:id="rId18"/>
    <p:sldId id="543" r:id="rId19"/>
    <p:sldId id="537" r:id="rId20"/>
    <p:sldId id="538" r:id="rId21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Huegy" initials="JH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9" autoAdjust="0"/>
    <p:restoredTop sz="95355" autoAdjust="0"/>
  </p:normalViewPr>
  <p:slideViewPr>
    <p:cSldViewPr>
      <p:cViewPr varScale="1">
        <p:scale>
          <a:sx n="109" d="100"/>
          <a:sy n="109" d="100"/>
        </p:scale>
        <p:origin x="3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950" y="58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62" tIns="46982" rIns="93962" bIns="469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62" tIns="46982" rIns="93962" bIns="46982" rtlCol="0"/>
          <a:lstStyle>
            <a:lvl1pPr algn="r">
              <a:defRPr sz="1200"/>
            </a:lvl1pPr>
          </a:lstStyle>
          <a:p>
            <a:fld id="{324B79EF-7D07-4C78-88FC-27F5F7773C84}" type="datetimeFigureOut">
              <a:rPr lang="en-US" smtClean="0"/>
              <a:pPr/>
              <a:t>2017-05-17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701675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2" tIns="46982" rIns="93962" bIns="469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62" tIns="46982" rIns="93962" bIns="469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8"/>
            <a:ext cx="3066733" cy="468471"/>
          </a:xfrm>
          <a:prstGeom prst="rect">
            <a:avLst/>
          </a:prstGeom>
        </p:spPr>
        <p:txBody>
          <a:bodyPr vert="horz" lIns="93962" tIns="46982" rIns="93962" bIns="469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9328"/>
            <a:ext cx="3066733" cy="468471"/>
          </a:xfrm>
          <a:prstGeom prst="rect">
            <a:avLst/>
          </a:prstGeom>
        </p:spPr>
        <p:txBody>
          <a:bodyPr vert="horz" lIns="93962" tIns="46982" rIns="93962" bIns="46982" rtlCol="0" anchor="b"/>
          <a:lstStyle>
            <a:lvl1pPr algn="r">
              <a:defRPr sz="1200"/>
            </a:lvl1pPr>
          </a:lstStyle>
          <a:p>
            <a:fld id="{DA359F64-0848-4E0A-B004-ED2BAFDCF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9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fontAlgn="t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35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93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44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05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87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180" indent="-176180" defTabSz="939627">
              <a:buFontTx/>
              <a:buChar char="-"/>
              <a:defRPr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82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180" indent="-176180" defTabSz="939627">
              <a:buFontTx/>
              <a:buChar char="-"/>
              <a:defRPr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1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180" indent="-176180" defTabSz="939627">
              <a:buFontTx/>
              <a:buChar char="-"/>
              <a:defRPr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64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180" indent="-176180" defTabSz="939627">
              <a:buFontTx/>
              <a:buChar char="-"/>
              <a:defRPr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51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180" indent="-176180" defTabSz="939627">
              <a:buFontTx/>
              <a:buChar char="-"/>
              <a:defRPr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85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180" indent="-176180" defTabSz="939627">
              <a:buFontTx/>
              <a:buChar char="-"/>
              <a:defRPr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5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932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6180" indent="-176180" defTabSz="939627">
              <a:buFontTx/>
              <a:buChar char="-"/>
              <a:defRPr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6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8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41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Trip Purposes </a:t>
            </a:r>
          </a:p>
          <a:p>
            <a:pPr marL="632393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WBNH-JTW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more related to the work schedule and employee household characteristics</a:t>
            </a:r>
          </a:p>
          <a:p>
            <a:pPr marL="632393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2393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Work-Work Related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more related to employee’s occupation (position) which is correlated with employee earning level within the establishment type of the employer</a:t>
            </a:r>
          </a:p>
          <a:p>
            <a:pPr marL="632393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2393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Work-Personal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more related to the work schedule and the employer establishment type, in addition to the household structure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40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93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79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59F64-0848-4E0A-B004-ED2BAFDCF1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5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56350"/>
            <a:ext cx="990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CE86DA74-C5E9-4B50-9FD0-2F4B60E41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28569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+mj-lt"/>
              </a:rPr>
              <a:t>Institute for Transportation Research and Education</a:t>
            </a:r>
            <a:r>
              <a:rPr lang="en-US" sz="2000" b="1" baseline="0" dirty="0" smtClean="0">
                <a:latin typeface="+mj-lt"/>
              </a:rPr>
              <a:t> – N.C. State University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983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56350"/>
            <a:ext cx="990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CE86DA74-C5E9-4B50-9FD0-2F4B60E41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28600" y="3048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latin typeface="+mj-lt"/>
              </a:rPr>
              <a:t>Institute for Transportation Research and Education</a:t>
            </a:r>
            <a:r>
              <a:rPr lang="en-US" sz="2000" b="1" baseline="0" dirty="0" smtClean="0">
                <a:latin typeface="+mj-lt"/>
              </a:rPr>
              <a:t> – N.C. State University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142999"/>
            <a:ext cx="5526088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CE86DA74-C5E9-4B50-9FD0-2F4B60E41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ITR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52400" y="6324600"/>
            <a:ext cx="1066800" cy="421369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356350"/>
            <a:ext cx="990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CE86DA74-C5E9-4B50-9FD0-2F4B60E41C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819400" y="633626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http://www.itre.ncsu.edu</a:t>
            </a:r>
            <a:endParaRPr lang="en-US" sz="20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1771" y="957943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http://politics.mync.com/wp-content/uploads/2008/10/nc_state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228600"/>
            <a:ext cx="711200" cy="533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Work Trips Appropriately 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Travel Behavior and Change Pattern Differences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2016HTS Characteristics and Changes vs. 2006HTS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362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2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TRB National Transportation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Applications Conference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Thursday, May 18, 2017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 Ingram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Travel Behavior Modeling Group/ITRE/NCSU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mzingram@ncsu.edu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31" y="250825"/>
            <a:ext cx="8305800" cy="685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What we can improve in observing behavior</a:t>
            </a:r>
            <a:br>
              <a:rPr lang="en-US" sz="3200" b="1" dirty="0" smtClean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add a weighting dimension or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– to address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bias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household travel surveys are weighted by the number of workers per household, but neither by industry type nor employee earning level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by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“Industry”: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2016HTS vs.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InfoUSA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Over-responded:  Service – low customer attraction rate (39% vs. 13%)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Under-responded: Industry (10% vs. 14%) &amp; Retail (10% vs. 17%)</a:t>
            </a:r>
          </a:p>
          <a:p>
            <a:pPr>
              <a:buFontTx/>
              <a:buChar char="-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by Employee Earning Level: 2016HTS vs. vs. CTPP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4213" indent="-22225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Over-responded: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earning (44% vs. 33%)</a:t>
            </a:r>
          </a:p>
          <a:p>
            <a:pPr marL="684213" indent="-22225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Under-responded: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earning (56% vs. 67%)</a:t>
            </a:r>
          </a:p>
          <a:p>
            <a:pPr>
              <a:buFontTx/>
              <a:buChar char="-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>Acknowledgement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 Regional Model stakeholder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funding the surveys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North Carolina Department of Transportation</a:t>
            </a:r>
          </a:p>
          <a:p>
            <a:pPr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Durham Chapel Hill Carrboro MPO</a:t>
            </a:r>
          </a:p>
          <a:p>
            <a:pPr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Capital Area MPO</a:t>
            </a:r>
          </a:p>
          <a:p>
            <a:pPr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GoTriangle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Triangle Regional Model Service Bureau team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for processing data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2006HTS conducted by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NuStat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2016HTS conducted by RSG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0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time!</a:t>
            </a:r>
          </a:p>
          <a:p>
            <a:pPr marL="0" indent="0" algn="ctr">
              <a:buNone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Suggestions are welcome!!!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send to: mzingram@ncsu.edu</a:t>
            </a:r>
          </a:p>
          <a:p>
            <a:pPr marL="0" indent="0">
              <a:buNone/>
            </a:pP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9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0813"/>
            <a:ext cx="7620000" cy="68580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dirty="0" smtClean="0"/>
              <a:t>Appendix – </a:t>
            </a:r>
            <a:r>
              <a:rPr lang="en-US" sz="2600" b="1" dirty="0" smtClean="0"/>
              <a:t>Work Trip Characteristics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trip and related characteristics and changes</a:t>
            </a:r>
          </a:p>
          <a:p>
            <a:pPr marL="341313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Data: 2016 and 2006 Greater Triangle Household Travel Surveys work related trip findings and changes [2016HTS vs. 2006HTS]</a:t>
            </a:r>
          </a:p>
          <a:p>
            <a:pPr marL="738188" indent="-396875">
              <a:buFontTx/>
              <a:buChar char="-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travel survey worker sampling issue</a:t>
            </a:r>
          </a:p>
          <a:p>
            <a:pPr marL="341313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8188" indent="-396875">
              <a:buFontTx/>
              <a:buChar char="-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8188" indent="-396875"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Work Trip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Change </a:t>
            </a:r>
            <a:r>
              <a:rPr lang="en-US" sz="2400" b="1" dirty="0" smtClean="0"/>
              <a:t>– </a:t>
            </a:r>
            <a:r>
              <a:rPr lang="en-US" sz="2400" b="1" dirty="0"/>
              <a:t>Person Trip Rate by Time of </a:t>
            </a:r>
            <a:r>
              <a:rPr lang="en-US" sz="2200" b="1" dirty="0" smtClean="0"/>
              <a:t>Day </a:t>
            </a:r>
            <a:r>
              <a:rPr lang="en-US" sz="2200" dirty="0" smtClean="0"/>
              <a:t>[GPS Adjusted]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800" dirty="0" smtClean="0"/>
              <a:t>NA</a:t>
            </a:r>
            <a:r>
              <a:rPr lang="en-US" sz="1800" dirty="0"/>
              <a:t>: no </a:t>
            </a:r>
            <a:r>
              <a:rPr lang="en-US" sz="1800" dirty="0" smtClean="0"/>
              <a:t>observed; </a:t>
            </a:r>
            <a:r>
              <a:rPr lang="en-US" sz="1800" dirty="0" smtClean="0">
                <a:solidFill>
                  <a:srgbClr val="FF0000"/>
                </a:solidFill>
              </a:rPr>
              <a:t>Red</a:t>
            </a:r>
            <a:r>
              <a:rPr lang="en-US" sz="1800" dirty="0"/>
              <a:t>: Decreased; </a:t>
            </a:r>
            <a:r>
              <a:rPr lang="en-US" sz="1800" dirty="0">
                <a:solidFill>
                  <a:srgbClr val="00B050"/>
                </a:solidFill>
              </a:rPr>
              <a:t>Green</a:t>
            </a:r>
            <a:r>
              <a:rPr lang="en-US" sz="1800" dirty="0"/>
              <a:t>: Increased; Black: </a:t>
            </a:r>
            <a:r>
              <a:rPr lang="en-US" sz="1800" dirty="0" smtClean="0"/>
              <a:t>Same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50345"/>
              </p:ext>
            </p:extLst>
          </p:nvPr>
        </p:nvGraphicFramePr>
        <p:xfrm>
          <a:off x="18495" y="990600"/>
          <a:ext cx="9049305" cy="478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/>
                <a:gridCol w="972104"/>
                <a:gridCol w="990600"/>
                <a:gridCol w="990600"/>
                <a:gridCol w="1143000"/>
                <a:gridCol w="1295400"/>
                <a:gridCol w="1600200"/>
              </a:tblGrid>
              <a:tr h="3048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Type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Low: [0, $50K)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High: [$50K, ∞)</a:t>
                      </a: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  <a:endParaRPr lang="en-US" sz="1600" b="0" i="0" u="none" strike="noStrike" baseline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2006HTS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5720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AM Peak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06:00 - 09:59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Mid-Day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10:00 - 15:29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PM Peak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15:30 –</a:t>
                      </a:r>
                      <a:r>
                        <a:rPr lang="en-US" sz="1400" b="0" i="0" u="sng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19:29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Mid-Night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19:30 – 05:59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Daily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Trip Rate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Daily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  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Trip Rate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</a:tr>
              <a:tr h="304800">
                <a:tc gridSpan="7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Home-Based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1.05 </a:t>
                      </a:r>
                    </a:p>
                  </a:txBody>
                  <a:tcPr marL="9525" marR="9525" marT="9525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1.07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1.02 </a:t>
                      </a:r>
                    </a:p>
                  </a:txBody>
                  <a:tcPr marL="9525" marR="9525" marT="9525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High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1.10 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1.05 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1.15 </a:t>
                      </a:r>
                    </a:p>
                  </a:txBody>
                  <a:tcPr marL="9525" marR="9525" marT="9525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1.06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1.05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1.07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1.04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1.09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6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Work Trip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Change </a:t>
            </a:r>
            <a:r>
              <a:rPr lang="en-US" sz="2400" b="1" dirty="0" smtClean="0"/>
              <a:t>– Trip Length </a:t>
            </a:r>
            <a:r>
              <a:rPr lang="en-US" sz="2400" dirty="0" smtClean="0"/>
              <a:t>[Minutes, </a:t>
            </a:r>
            <a:r>
              <a:rPr lang="en-US" sz="2400" dirty="0"/>
              <a:t>reported]</a:t>
            </a:r>
            <a:br>
              <a:rPr lang="en-US" sz="2400" dirty="0"/>
            </a:br>
            <a:r>
              <a:rPr lang="en-US" sz="1800" dirty="0" smtClean="0">
                <a:solidFill>
                  <a:srgbClr val="FF0000"/>
                </a:solidFill>
              </a:rPr>
              <a:t>Red</a:t>
            </a:r>
            <a:r>
              <a:rPr lang="en-US" sz="1800" dirty="0"/>
              <a:t>: </a:t>
            </a:r>
            <a:r>
              <a:rPr lang="en-US" sz="1800" dirty="0" smtClean="0"/>
              <a:t>Decreased; </a:t>
            </a:r>
            <a:r>
              <a:rPr lang="en-US" sz="1800" b="1" dirty="0" smtClean="0"/>
              <a:t>Bold</a:t>
            </a:r>
            <a:r>
              <a:rPr lang="en-US" sz="1800" dirty="0" smtClean="0"/>
              <a:t>: Low </a:t>
            </a:r>
            <a:r>
              <a:rPr lang="en-US" sz="1800" dirty="0"/>
              <a:t>sample ≤ 20 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990600"/>
          <a:ext cx="90678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094"/>
                <a:gridCol w="1650506"/>
                <a:gridCol w="1600200"/>
                <a:gridCol w="1828800"/>
                <a:gridCol w="1600200"/>
              </a:tblGrid>
              <a:tr h="3048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Type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Low: [0, $50K)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High: [$50K, ∞)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Trip Length </a:t>
                      </a:r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[Minute]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Peak [AM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PM]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2006HTS</a:t>
                      </a:r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Change</a:t>
                      </a:r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Change</a:t>
                      </a:r>
                      <a:endParaRPr 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04800">
                <a:tc gridSpan="5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WBNH – At Work - Personal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18.79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21.06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23.97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21.23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-11%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20.04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17.89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-2.15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-11%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High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20.01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18.64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-7%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22.27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35.35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59%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26.68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12.13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-14.56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-55%</a:t>
                      </a: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21.15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21.14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20.03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18.30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-1.73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-9%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23.38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23.01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19.60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20.93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22.55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19.48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8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Work Trip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Change </a:t>
            </a:r>
            <a:r>
              <a:rPr lang="en-US" sz="2400" b="1" dirty="0" smtClean="0"/>
              <a:t>– % Mode Share</a:t>
            </a:r>
            <a:br>
              <a:rPr lang="en-US" sz="2400" b="1" dirty="0" smtClean="0"/>
            </a:br>
            <a:r>
              <a:rPr lang="en-US" sz="1800" dirty="0" smtClean="0"/>
              <a:t>NA: no observed; </a:t>
            </a:r>
            <a:r>
              <a:rPr lang="en-US" sz="1800" dirty="0" smtClean="0">
                <a:solidFill>
                  <a:srgbClr val="FF0000"/>
                </a:solidFill>
              </a:rPr>
              <a:t>Red</a:t>
            </a:r>
            <a:r>
              <a:rPr lang="en-US" sz="1800" dirty="0" smtClean="0"/>
              <a:t>: Decreased; </a:t>
            </a:r>
            <a:r>
              <a:rPr lang="en-US" sz="1800" dirty="0" smtClean="0">
                <a:solidFill>
                  <a:srgbClr val="00B050"/>
                </a:solidFill>
              </a:rPr>
              <a:t>Green</a:t>
            </a:r>
            <a:r>
              <a:rPr lang="en-US" sz="1800" dirty="0" smtClean="0"/>
              <a:t>: Increased; Black: Same;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[Gray]</a:t>
            </a:r>
            <a:r>
              <a:rPr lang="en-US" sz="1800" dirty="0" smtClean="0"/>
              <a:t>: 2006HTS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199" y="914400"/>
          <a:ext cx="8991601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1"/>
                <a:gridCol w="990600"/>
                <a:gridCol w="1066800"/>
                <a:gridCol w="1066800"/>
                <a:gridCol w="1143000"/>
                <a:gridCol w="1143000"/>
                <a:gridCol w="1219200"/>
              </a:tblGrid>
              <a:tr h="4572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Type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Low: [0, $50K)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High: [$50K, ∞)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 and Change vs. 2006HTS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P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2 - P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 + -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Transit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Motorized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</a:tr>
              <a:tr h="304800">
                <a:tc gridSpan="7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Home-Based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High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50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</a:t>
                      </a:r>
                      <a:r>
                        <a:rPr 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[2%]</a:t>
                      </a:r>
                      <a:endParaRPr lang="en-US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8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Work Trip Related Characteristics 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 smtClean="0"/>
              <a:t>NA: no observed; </a:t>
            </a:r>
            <a:r>
              <a:rPr lang="en-US" sz="1800" dirty="0" smtClean="0">
                <a:solidFill>
                  <a:srgbClr val="FF0000"/>
                </a:solidFill>
              </a:rPr>
              <a:t>Red</a:t>
            </a:r>
            <a:r>
              <a:rPr lang="en-US" sz="1800" dirty="0" smtClean="0"/>
              <a:t>: Decreased; </a:t>
            </a:r>
            <a:r>
              <a:rPr lang="en-US" sz="1800" dirty="0" smtClean="0">
                <a:solidFill>
                  <a:srgbClr val="00B050"/>
                </a:solidFill>
              </a:rPr>
              <a:t>Green</a:t>
            </a:r>
            <a:r>
              <a:rPr lang="en-US" sz="1800" dirty="0" smtClean="0"/>
              <a:t>: Increased; Black: Same;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[Gray]</a:t>
            </a:r>
            <a:r>
              <a:rPr lang="en-US" sz="1800" dirty="0" smtClean="0"/>
              <a:t>: 2006HTS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806851"/>
              </p:ext>
            </p:extLst>
          </p:nvPr>
        </p:nvGraphicFramePr>
        <p:xfrm>
          <a:off x="76200" y="1066800"/>
          <a:ext cx="89916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578"/>
                <a:gridCol w="1563846"/>
                <a:gridCol w="1563846"/>
                <a:gridCol w="2375331"/>
              </a:tblGrid>
              <a:tr h="4876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Type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Low: [0, $50K)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High: [$50K, ∞)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Schedule 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Telecommute Hours on Surveyed Day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8100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No</a:t>
                      </a:r>
                    </a:p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Sets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Own Schedule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2.31 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2.94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2.46 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High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2.90 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2.51 </a:t>
                      </a: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2.70 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2.70 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1.64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2.26 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2.91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1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551" y="17807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Work Trip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Change </a:t>
            </a:r>
            <a:r>
              <a:rPr lang="en-US" sz="2400" b="1" dirty="0" smtClean="0"/>
              <a:t>– % Auto Person Trips Using Non-Household Vehicles</a:t>
            </a:r>
            <a:br>
              <a:rPr lang="en-US" sz="2400" b="1" dirty="0" smtClean="0"/>
            </a:br>
            <a:r>
              <a:rPr lang="en-US" sz="2200" dirty="0" smtClean="0"/>
              <a:t>[Change in Percent Point] </a:t>
            </a:r>
            <a:r>
              <a:rPr lang="en-US" sz="1800" dirty="0" smtClean="0">
                <a:solidFill>
                  <a:srgbClr val="FF0000"/>
                </a:solidFill>
              </a:rPr>
              <a:t>Red</a:t>
            </a:r>
            <a:r>
              <a:rPr lang="en-US" sz="1800" dirty="0" smtClean="0"/>
              <a:t>: Decreased; </a:t>
            </a:r>
            <a:r>
              <a:rPr lang="en-US" sz="1800" dirty="0" smtClean="0">
                <a:solidFill>
                  <a:srgbClr val="00B050"/>
                </a:solidFill>
              </a:rPr>
              <a:t>Green</a:t>
            </a:r>
            <a:r>
              <a:rPr lang="en-US" sz="1800" dirty="0" smtClean="0"/>
              <a:t>: Increased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989401"/>
              </p:ext>
            </p:extLst>
          </p:nvPr>
        </p:nvGraphicFramePr>
        <p:xfrm>
          <a:off x="76200" y="958319"/>
          <a:ext cx="8991601" cy="5209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62000"/>
                <a:gridCol w="838200"/>
                <a:gridCol w="914400"/>
                <a:gridCol w="822961"/>
                <a:gridCol w="959104"/>
                <a:gridCol w="839216"/>
                <a:gridCol w="899160"/>
                <a:gridCol w="899160"/>
              </a:tblGrid>
              <a:tr h="4200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Type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Low: [0, $50K)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High: [$50K, ∞)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HBW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Work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Personal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</a:t>
                      </a:r>
                    </a:p>
                    <a:p>
                      <a:pPr marL="285750" indent="-285750" algn="ctr" fontAlgn="b">
                        <a:buFontTx/>
                        <a:buChar char="-"/>
                      </a:pP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Related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Work Trips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[Incl. Journey to Work]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</a:tr>
              <a:tr h="360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2016HTS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2006HTS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</a:tr>
              <a:tr h="4200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+2%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+6%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-8%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00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+3%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+15%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80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007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High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+5%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+10%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50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+7%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+5%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7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+7%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+50%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+43%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+5%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Workers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+4%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+6%</a:t>
                      </a:r>
                      <a:endParaRPr lang="en-US" sz="1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50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+3%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+10%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-7%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93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+2%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+5%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-5%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+7%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+21%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+6%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+3%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37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+1%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+1%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-6%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0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+6%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+13%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-4%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Workers Over – / Under- Responded by Employer Establishment Type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673727"/>
              </p:ext>
            </p:extLst>
          </p:nvPr>
        </p:nvGraphicFramePr>
        <p:xfrm>
          <a:off x="76200" y="1066800"/>
          <a:ext cx="8991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447800"/>
                <a:gridCol w="1371601"/>
                <a:gridCol w="1447799"/>
                <a:gridCol w="18288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TRMv6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Employer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Establishment Type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[“Industry”]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Distribution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HTS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Distribution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InfoUSA2013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in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Distribution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Over- or Under-Responded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Low Attraction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 per Employee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Over-Responded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929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High Attraction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 per Employee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94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>Presentation Outline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we may improve in modeling</a:t>
            </a:r>
          </a:p>
          <a:p>
            <a:pPr marL="457200" indent="0">
              <a:buNone/>
              <a:tabLst>
                <a:tab pos="457200" algn="l"/>
              </a:tabLs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trip and related characteristics in 2016HTS, and change patterns vs. 2006HTS </a:t>
            </a:r>
          </a:p>
          <a:p>
            <a:pPr marL="738188" indent="-396875">
              <a:buFontTx/>
              <a:buChar char="-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we may improve in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data process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travel survey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bias</a:t>
            </a:r>
          </a:p>
          <a:p>
            <a:pPr marL="341313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Appendix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FYI – Initial analysis example tables [further statistical analysis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performed later]</a:t>
            </a:r>
          </a:p>
          <a:p>
            <a:pPr marL="341313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follow up presentation after my “Improve Trip Distribution Starting from Employment Type” presentation at the TRB 15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 Application Conference</a:t>
            </a:r>
          </a:p>
          <a:p>
            <a:pPr marL="341313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8188" indent="-396875">
              <a:buFontTx/>
              <a:buChar char="-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8188" indent="-396875"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458200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Workers Over – and Under- Responded by Employee Type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3276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98420"/>
              </p:ext>
            </p:extLst>
          </p:nvPr>
        </p:nvGraphicFramePr>
        <p:xfrm>
          <a:off x="76199" y="990600"/>
          <a:ext cx="8991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1524000"/>
                <a:gridCol w="1524000"/>
                <a:gridCol w="1600200"/>
                <a:gridCol w="1828799"/>
              </a:tblGrid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TRMv6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Distribution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HTS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Distribution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InfoUSA2013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in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Distribution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Over- or Under-Responded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 – Earn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– Earn High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– 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Industry/Office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Under-Responded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Earn 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Over-Responded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6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>Why We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475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better forecast and planning</a:t>
            </a:r>
          </a:p>
          <a:p>
            <a:pPr marL="457200" indent="-45720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is full of uncertainty, in terms of labor force and the workers needed for a sustainable economic growth especially with the impact of aging population, new technologies and globalized economy</a:t>
            </a:r>
          </a:p>
          <a:p>
            <a:pPr marL="457200" indent="-457200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to better understand work trip (mandatory travel) behavior differences and change pattern differences between workers of different types, and their impact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/>
              <a:t>Why We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475"/>
            <a:ext cx="8229600" cy="5181600"/>
          </a:xfrm>
        </p:spPr>
        <p:txBody>
          <a:bodyPr>
            <a:normAutofit fontScale="25000" lnSpcReduction="20000"/>
          </a:bodyPr>
          <a:lstStyle/>
          <a:p>
            <a:pPr marL="461963" indent="-461963">
              <a:lnSpc>
                <a:spcPct val="120000"/>
              </a:lnSpc>
            </a:pPr>
            <a:r>
              <a:rPr lang="en-US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 </a:t>
            </a:r>
            <a:r>
              <a:rPr lang="en-US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related </a:t>
            </a:r>
            <a:r>
              <a:rPr lang="en-US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differ by </a:t>
            </a:r>
            <a:r>
              <a:rPr lang="en-US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 establishment type (“industry”) and/or employee type  (a combination of industry and worker’s earning level)</a:t>
            </a:r>
          </a:p>
          <a:p>
            <a:pPr marL="461963" indent="-461963">
              <a:lnSpc>
                <a:spcPct val="120000"/>
              </a:lnSpc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lnSpc>
                <a:spcPct val="120000"/>
              </a:lnSpc>
            </a:pPr>
            <a:r>
              <a:rPr lang="en-US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is changing, so as work trips.  The change pattern, in terms of direction </a:t>
            </a:r>
            <a:r>
              <a:rPr lang="en-US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magnitude, differs </a:t>
            </a:r>
            <a:r>
              <a:rPr lang="en-US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and/or employee type</a:t>
            </a:r>
          </a:p>
          <a:p>
            <a:pPr marL="461963" indent="-461963">
              <a:lnSpc>
                <a:spcPct val="120000"/>
              </a:lnSpc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57200">
              <a:lnSpc>
                <a:spcPct val="120000"/>
              </a:lnSpc>
            </a:pPr>
            <a:r>
              <a:rPr lang="en-US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related characteristics change pattern also differ by industry and/or employee type</a:t>
            </a:r>
          </a:p>
          <a:p>
            <a:pPr marL="914400" indent="-452438">
              <a:buFontTx/>
              <a:buChar char="-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Telecommuting and flexible schedule</a:t>
            </a:r>
          </a:p>
          <a:p>
            <a:pPr marL="914400" indent="-452438">
              <a:buFontTx/>
              <a:buChar char="-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sharing (car “ownership”, autonomous vehicle and so on)</a:t>
            </a:r>
          </a:p>
          <a:p>
            <a:pPr marL="914400" indent="-452438">
              <a:buFontTx/>
              <a:buChar char="-"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(# of jobs, work locations etc.)</a:t>
            </a:r>
            <a:endParaRPr lang="en-US" sz="8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7393"/>
            <a:ext cx="8077200" cy="685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TRM v6 – Background Info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-based model with a population synthesizer, and an ultimate goal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employment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synthesizer for residence workers (labor force)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jobs, respectively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Types</a:t>
            </a:r>
          </a:p>
          <a:p>
            <a:pPr marL="68421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Industry/Office – Earning Low (&lt; $50K)</a:t>
            </a:r>
          </a:p>
          <a:p>
            <a:pPr marL="68421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Industry/Office – Earning High (≥ $50K)</a:t>
            </a:r>
          </a:p>
          <a:p>
            <a:pPr marL="68421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– Earning Low (&lt; $50K)</a:t>
            </a:r>
          </a:p>
          <a:p>
            <a:pPr marL="68421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– Earning High (≥ $50K)</a:t>
            </a:r>
          </a:p>
          <a:p>
            <a:pPr marL="68421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 – Earning Low (&lt; $50K)</a:t>
            </a:r>
          </a:p>
          <a:p>
            <a:pPr marL="68421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 – Earning High (≥ $50K)</a:t>
            </a:r>
          </a:p>
          <a:p>
            <a:pPr marL="284163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>
              <a:buFontTx/>
              <a:buChar char="-"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7393"/>
            <a:ext cx="8077200" cy="685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Work Trip Characteristics and Change</a:t>
            </a:r>
            <a:br>
              <a:rPr lang="en-US" sz="3200" b="1" dirty="0" smtClean="0"/>
            </a:br>
            <a:r>
              <a:rPr lang="en-US" sz="2400" b="1" dirty="0" smtClean="0"/>
              <a:t>2016HTS vs. 2006HTS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HBW - Person Trip Rates and % Time-of-Day Distribution </a:t>
            </a:r>
          </a:p>
          <a:p>
            <a:pPr lvl="1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earning workers’ daily person trip rates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slightly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slightly for the rest</a:t>
            </a:r>
          </a:p>
          <a:p>
            <a:pPr lvl="1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Industry/office- high earning workers’ % AM-peak trips      while the rest of workers’ % AM-peak trips       (and % at mid-day      )</a:t>
            </a:r>
          </a:p>
          <a:p>
            <a:pPr lvl="1"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Work-Personal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 - Average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Trip Length [Minutes]</a:t>
            </a:r>
          </a:p>
          <a:p>
            <a:pPr lvl="1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 length      for industry/office/retail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earning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but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workers’ trip length       and that of high earning ones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10800000">
            <a:off x="6477000" y="1545247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638800" y="283503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496299" y="1627798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7872046" y="2420326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8343900" y="2826238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2362200" y="4408853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1524000" y="4823068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5105400" y="5195276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1676400" y="5715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7393"/>
            <a:ext cx="8077200" cy="685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Work Trip Characteristics and Change</a:t>
            </a:r>
            <a:br>
              <a:rPr lang="en-US" sz="3200" b="1" dirty="0" smtClean="0"/>
            </a:br>
            <a:r>
              <a:rPr lang="en-US" sz="2400" b="1" dirty="0" smtClean="0"/>
              <a:t>2016HTS vs. 2006HTS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HBW - % Mode Share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 drive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alone       for service – low earning workers but 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for the rest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auto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2-person      for high earning workers but      for low earning ones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transit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for industry/office and retail workers but       for service ones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990600" y="1981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3352800" y="1600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3047999" y="2438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010400" y="2514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2209800" y="3200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696200" y="3297115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393"/>
            <a:ext cx="8305800" cy="6858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Other Work Trip Related Characteristics &amp; Changes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schedule flexibility &amp; daily telecommute hours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Earning vs. High Earning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Workers:</a:t>
            </a:r>
          </a:p>
          <a:p>
            <a:pPr marL="914400" indent="-4508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flexibility – more likely (45% vs. 24%)</a:t>
            </a:r>
          </a:p>
          <a:p>
            <a:pPr marL="914400" indent="-4508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Sets own schedule – less likely (12% vs. 20%)</a:t>
            </a:r>
          </a:p>
          <a:p>
            <a:pPr marL="914400" indent="-4508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Telecommute – less likely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(2.3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vs. 2.9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per day)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 vs. Non-Retail Workers:</a:t>
            </a:r>
          </a:p>
          <a:p>
            <a:pPr marL="914400" indent="-4508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flexibility – more likely (64% vs. 27-38%)</a:t>
            </a:r>
          </a:p>
          <a:p>
            <a:pPr marL="914400" indent="-4508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Sets own schedule – less likely (4% vs. 15-18%)</a:t>
            </a:r>
          </a:p>
          <a:p>
            <a:pPr marL="914400" indent="-4508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Telecommute – less likely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(1.6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2.7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per day)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450850"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majority of retail employees were low earning ones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4500" dirty="0" smtClean="0"/>
          </a:p>
          <a:p>
            <a:pPr lvl="0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7393"/>
            <a:ext cx="8229600" cy="6858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Other Work Trip Related Characteristics &amp; Changes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Rethink 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“Auto-Ownership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Model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considering the impact of new technologies (AV/CV, publicly and privately shared ownership, shared ride, etc.)</a:t>
            </a:r>
          </a:p>
          <a:p>
            <a:pPr marL="0" indent="0">
              <a:buNone/>
            </a:pP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HBW - %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 Person Trips Using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Non-HH Vehicles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2016HTS,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percent of trips by retail workers were made with non-HH vehicles than non-retail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(12% vs. 2-4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461963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vs. 2006HTS: 7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 point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more trips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retail workers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made 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non-HH vehicles, vs. 1-2 percent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</a:p>
          <a:p>
            <a:pPr marL="461963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/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fewer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non-retail ones</a:t>
            </a:r>
          </a:p>
          <a:p>
            <a:pPr marL="804863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E86DA74-C5E9-4B50-9FD0-2F4B60E41C0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066800" y="5486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10800000">
            <a:off x="5715000" y="4572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7115</TotalTime>
  <Words>2305</Words>
  <Application>Microsoft Office PowerPoint</Application>
  <PresentationFormat>On-screen Show (4:3)</PresentationFormat>
  <Paragraphs>753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Model Work Trips Appropriately  Based on Travel Behavior and Change Pattern Differences 2016HTS Characteristics and Changes vs. 2006HTS</vt:lpstr>
      <vt:lpstr>Presentation Outline</vt:lpstr>
      <vt:lpstr>Why We Care</vt:lpstr>
      <vt:lpstr>Why We Care</vt:lpstr>
      <vt:lpstr>TRM v6 – Background Info</vt:lpstr>
      <vt:lpstr>Work Trip Characteristics and Change 2016HTS vs. 2006HTS</vt:lpstr>
      <vt:lpstr>Work Trip Characteristics and Change 2016HTS vs. 2006HTS</vt:lpstr>
      <vt:lpstr>Other Work Trip Related Characteristics &amp; Changes</vt:lpstr>
      <vt:lpstr>Other Work Trip Related Characteristics &amp; Changes</vt:lpstr>
      <vt:lpstr>What we can improve in observing behavior </vt:lpstr>
      <vt:lpstr>Acknowledgement </vt:lpstr>
      <vt:lpstr>PowerPoint Presentation</vt:lpstr>
      <vt:lpstr>Appendix – Work Trip Characteristics and Changes</vt:lpstr>
      <vt:lpstr>Work Trip Change – Person Trip Rate by Time of Day [GPS Adjusted] NA: no observed; Red: Decreased; Green: Increased; Black: Same</vt:lpstr>
      <vt:lpstr>Work Trip Change – Trip Length [Minutes, reported] Red: Decreased; Bold: Low sample ≤ 20 </vt:lpstr>
      <vt:lpstr>Work Trip Change – % Mode Share NA: no observed; Red: Decreased; Green: Increased; Black: Same; [Gray]: 2006HTS</vt:lpstr>
      <vt:lpstr>Work Trip Related Characteristics   NA: no observed; Red: Decreased; Green: Increased; Black: Same; [Gray]: 2006HTS</vt:lpstr>
      <vt:lpstr>Work Trip Change – % Auto Person Trips Using Non-Household Vehicles [Change in Percent Point] Red: Decreased; Green: Increased</vt:lpstr>
      <vt:lpstr>Workers Over – / Under- Responded by Employer Establishment Type</vt:lpstr>
      <vt:lpstr>Workers Over – and Under- Responded by Employee Type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Findley</dc:creator>
  <cp:lastModifiedBy>MZI</cp:lastModifiedBy>
  <cp:revision>886</cp:revision>
  <cp:lastPrinted>2017-05-18T00:58:22Z</cp:lastPrinted>
  <dcterms:created xsi:type="dcterms:W3CDTF">2010-05-18T20:11:27Z</dcterms:created>
  <dcterms:modified xsi:type="dcterms:W3CDTF">2017-05-18T01:15:37Z</dcterms:modified>
</cp:coreProperties>
</file>