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6"/>
  </p:notesMasterIdLst>
  <p:handoutMasterIdLst>
    <p:handoutMasterId r:id="rId27"/>
  </p:handoutMasterIdLst>
  <p:sldIdLst>
    <p:sldId id="261" r:id="rId7"/>
    <p:sldId id="262" r:id="rId8"/>
    <p:sldId id="264" r:id="rId9"/>
    <p:sldId id="266" r:id="rId10"/>
    <p:sldId id="265" r:id="rId11"/>
    <p:sldId id="268" r:id="rId12"/>
    <p:sldId id="267" r:id="rId13"/>
    <p:sldId id="270" r:id="rId14"/>
    <p:sldId id="271" r:id="rId15"/>
    <p:sldId id="274" r:id="rId16"/>
    <p:sldId id="272" r:id="rId17"/>
    <p:sldId id="275" r:id="rId18"/>
    <p:sldId id="276" r:id="rId19"/>
    <p:sldId id="279" r:id="rId20"/>
    <p:sldId id="280" r:id="rId21"/>
    <p:sldId id="281" r:id="rId22"/>
    <p:sldId id="277" r:id="rId23"/>
    <p:sldId id="278" r:id="rId24"/>
    <p:sldId id="282" r:id="rId25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heller@louisberger.com" TargetMode="External"/><Relationship Id="rId2" Type="http://schemas.openxmlformats.org/officeDocument/2006/relationships/hyperlink" Target="mailto:llane@louisberger.com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nect.ncdot.gov/projects/planning/Pages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18" y="3831921"/>
            <a:ext cx="8477141" cy="1219200"/>
          </a:xfrm>
        </p:spPr>
        <p:txBody>
          <a:bodyPr/>
          <a:lstStyle/>
          <a:p>
            <a:r>
              <a:rPr lang="en-US" sz="4000" dirty="0" smtClean="0"/>
              <a:t>Interagency Coordination in Long Range Transportation Planning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Alena R. Cook, 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96" y="840484"/>
            <a:ext cx="3199910" cy="1393860"/>
          </a:xfrm>
          <a:prstGeom prst="rect">
            <a:avLst/>
          </a:prstGeom>
        </p:spPr>
      </p:pic>
      <p:sp>
        <p:nvSpPr>
          <p:cNvPr id="12" name="Text Box 3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1171574" y="2234344"/>
            <a:ext cx="76676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altLang="en-US" sz="3600" i="1" dirty="0" smtClean="0">
                <a:solidFill>
                  <a:srgbClr val="DA0000"/>
                </a:solidFill>
              </a:rPr>
              <a:t>When (at what point) in the process do </a:t>
            </a:r>
            <a:r>
              <a:rPr lang="en-US" altLang="en-US" sz="3600" i="1" dirty="0">
                <a:solidFill>
                  <a:srgbClr val="DA0000"/>
                </a:solidFill>
              </a:rPr>
              <a:t>you </a:t>
            </a:r>
            <a:r>
              <a:rPr lang="en-US" altLang="en-US" sz="3600" i="1" dirty="0" smtClean="0">
                <a:solidFill>
                  <a:srgbClr val="DA0000"/>
                </a:solidFill>
              </a:rPr>
              <a:t>think it’s most critical for agencies to be engaged?</a:t>
            </a:r>
            <a:endParaRPr lang="en-US" altLang="en-US" sz="3600" i="1" dirty="0">
              <a:solidFill>
                <a:srgbClr val="DA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64" y="4638367"/>
            <a:ext cx="1868129" cy="18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99865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1- Initiate Contact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8650" y="1729182"/>
            <a:ext cx="8668985" cy="4605271"/>
            <a:chOff x="160271" y="1692398"/>
            <a:chExt cx="8668985" cy="4605271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980655" y="1692398"/>
              <a:ext cx="7848601" cy="239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</a:rPr>
                <a:t>Send notification that planning process is being initiated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</a:rPr>
                <a:t>Share information about planning process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</a:rPr>
                <a:t>Develop email distribution list for regular updates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28650" y="5142665"/>
              <a:ext cx="1295400" cy="1155004"/>
              <a:chOff x="367506" y="2827993"/>
              <a:chExt cx="1295400" cy="1155004"/>
            </a:xfrm>
          </p:grpSpPr>
          <p:sp>
            <p:nvSpPr>
              <p:cNvPr id="15" name="Text Box 120"/>
              <p:cNvSpPr txBox="1">
                <a:spLocks noChangeArrowheads="1"/>
              </p:cNvSpPr>
              <p:nvPr/>
            </p:nvSpPr>
            <p:spPr bwMode="auto">
              <a:xfrm>
                <a:off x="367506" y="2828835"/>
                <a:ext cx="1295400" cy="115416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Develop Plan </a:t>
                </a:r>
                <a:r>
                  <a:rPr lang="en-US" b="1" dirty="0">
                    <a:latin typeface="Arial Narrow" pitchFamily="34" charset="0"/>
                  </a:rPr>
                  <a:t>Vision</a:t>
                </a:r>
                <a:endParaRPr lang="en-US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4261" y="2827993"/>
                <a:ext cx="581890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9991653">
              <a:off x="160271" y="4609858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WHEN?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991653">
              <a:off x="2130458" y="4491227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WHY?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281851" y="4814392"/>
              <a:ext cx="4680070" cy="142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Let agencies know study starting</a:t>
              </a:r>
            </a:p>
            <a:p>
              <a:pPr marL="342900" indent="-342900">
                <a:lnSpc>
                  <a:spcPct val="150000"/>
                </a:lnSpc>
                <a:buBlip>
                  <a:blip r:embed="rId2"/>
                </a:buBlip>
              </a:pPr>
              <a:r>
                <a:rPr lang="en-US" altLang="en-US" sz="2000" i="1" dirty="0">
                  <a:solidFill>
                    <a:schemeClr val="bg1">
                      <a:lumMod val="50000"/>
                    </a:schemeClr>
                  </a:solidFill>
                </a:rPr>
                <a:t>Find correct contacts</a:t>
              </a:r>
            </a:p>
            <a:p>
              <a:pPr marL="342900" indent="-342900">
                <a:lnSpc>
                  <a:spcPct val="150000"/>
                </a:lnSpc>
                <a:buBlip>
                  <a:blip r:embed="rId2"/>
                </a:buBlip>
              </a:pPr>
              <a:r>
                <a:rPr lang="en-US" altLang="en-US" sz="2000" i="1" dirty="0">
                  <a:solidFill>
                    <a:schemeClr val="bg1">
                      <a:lumMod val="50000"/>
                    </a:schemeClr>
                  </a:solidFill>
                </a:rPr>
                <a:t>Educate about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091" y="580781"/>
            <a:ext cx="8698775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2- Coordinate on Data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&amp; Goals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17915" y="1796072"/>
            <a:ext cx="8673735" cy="4742840"/>
            <a:chOff x="160271" y="1554829"/>
            <a:chExt cx="8673735" cy="474284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985405" y="1554829"/>
              <a:ext cx="7848601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200" dirty="0">
                  <a:solidFill>
                    <a:schemeClr val="bg1">
                      <a:lumMod val="50000"/>
                    </a:schemeClr>
                  </a:solidFill>
                </a:rPr>
                <a:t>Planners share study information, Community Understanding Report, GIS data layers, etc.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200" dirty="0">
                  <a:solidFill>
                    <a:schemeClr val="bg1">
                      <a:lumMod val="50000"/>
                    </a:schemeClr>
                  </a:solidFill>
                </a:rPr>
                <a:t>Resource agencies share plans, data, and tools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200" dirty="0">
                  <a:solidFill>
                    <a:schemeClr val="bg1">
                      <a:lumMod val="50000"/>
                    </a:schemeClr>
                  </a:solidFill>
                </a:rPr>
                <a:t>Feedback on all data &amp; Measures of Effectiveness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200" dirty="0">
                  <a:solidFill>
                    <a:schemeClr val="bg1">
                      <a:lumMod val="50000"/>
                    </a:schemeClr>
                  </a:solidFill>
                </a:rPr>
                <a:t>Develop Environmental Features Map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28650" y="5142665"/>
              <a:ext cx="1295400" cy="1155004"/>
              <a:chOff x="367506" y="2827993"/>
              <a:chExt cx="1295400" cy="1155004"/>
            </a:xfrm>
          </p:grpSpPr>
          <p:sp>
            <p:nvSpPr>
              <p:cNvPr id="15" name="Text Box 120"/>
              <p:cNvSpPr txBox="1">
                <a:spLocks noChangeArrowheads="1"/>
              </p:cNvSpPr>
              <p:nvPr/>
            </p:nvSpPr>
            <p:spPr bwMode="auto">
              <a:xfrm>
                <a:off x="367506" y="2828835"/>
                <a:ext cx="1295400" cy="115416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Develop Plan </a:t>
                </a:r>
                <a:r>
                  <a:rPr lang="en-US" b="1" dirty="0">
                    <a:latin typeface="Arial Narrow" pitchFamily="34" charset="0"/>
                  </a:rPr>
                  <a:t>Vision</a:t>
                </a:r>
                <a:endParaRPr lang="en-US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4261" y="2827993"/>
                <a:ext cx="581890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9991653">
              <a:off x="160271" y="4609858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WHEN?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991653">
              <a:off x="2130458" y="4491227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WHY?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281851" y="4812308"/>
              <a:ext cx="4680070" cy="1246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Ensure have best/ complete data</a:t>
              </a:r>
            </a:p>
            <a:p>
              <a:pPr marL="342900" indent="-342900"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Select appropriate MOEs &amp; have right data to support</a:t>
              </a:r>
              <a:endParaRPr lang="en-US" altLang="en-US" sz="2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612775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3- Validate Priorities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8843" y="1692398"/>
            <a:ext cx="8845157" cy="4605271"/>
            <a:chOff x="-15901" y="1692398"/>
            <a:chExt cx="8845157" cy="4605271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980655" y="1692398"/>
              <a:ext cx="7848601" cy="246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Planners share transportation deficiencies</a:t>
              </a:r>
              <a:endParaRPr lang="en-US" altLang="en-US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Resource agencies share information on resources and may provide input on priorities</a:t>
              </a:r>
              <a:endParaRPr lang="en-US" altLang="en-US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-&gt;Possible workshop in the study area</a:t>
              </a:r>
              <a:endParaRPr lang="en-US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991653">
              <a:off x="2544876" y="4364171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WHY?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706846" y="4627005"/>
              <a:ext cx="4680070" cy="166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Learn about resources/ deficiencies</a:t>
              </a:r>
            </a:p>
            <a:p>
              <a:pPr marL="342900" indent="-342900">
                <a:lnSpc>
                  <a:spcPct val="150000"/>
                </a:lnSpc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Understand issues/ concerns</a:t>
              </a:r>
            </a:p>
            <a:p>
              <a:pPr marL="342900" indent="-342900">
                <a:spcBef>
                  <a:spcPts val="300"/>
                </a:spcBef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Identify priorities: areas to serve  and areas to protect</a:t>
              </a:r>
              <a:endParaRPr lang="en-US" altLang="en-US" sz="2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28650" y="5097340"/>
              <a:ext cx="1803400" cy="1200329"/>
              <a:chOff x="1907381" y="2828835"/>
              <a:chExt cx="1803400" cy="1200329"/>
            </a:xfrm>
          </p:grpSpPr>
          <p:sp>
            <p:nvSpPr>
              <p:cNvPr id="23" name="Text Box 122"/>
              <p:cNvSpPr txBox="1">
                <a:spLocks noChangeArrowheads="1"/>
              </p:cNvSpPr>
              <p:nvPr/>
            </p:nvSpPr>
            <p:spPr bwMode="auto">
              <a:xfrm>
                <a:off x="1907381" y="2828835"/>
                <a:ext cx="1803400" cy="1200329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 dirty="0" smtClean="0">
                  <a:latin typeface="Arial Narrow" pitchFamily="34" charset="0"/>
                </a:endParaRPr>
              </a:p>
              <a:p>
                <a:pPr algn="ctr"/>
                <a:endParaRPr lang="en-US" b="1" dirty="0" smtClean="0">
                  <a:latin typeface="Arial Narrow" pitchFamily="34" charset="0"/>
                </a:endParaRPr>
              </a:p>
              <a:p>
                <a:pPr algn="ctr"/>
                <a:r>
                  <a:rPr lang="en-US" b="1" dirty="0" smtClean="0">
                    <a:latin typeface="Arial Narrow" pitchFamily="34" charset="0"/>
                  </a:rPr>
                  <a:t>Conduct </a:t>
                </a:r>
                <a:r>
                  <a:rPr lang="en-US" b="1" dirty="0">
                    <a:latin typeface="Arial Narrow" pitchFamily="34" charset="0"/>
                  </a:rPr>
                  <a:t>Needs Assessment</a:t>
                </a:r>
                <a:endParaRPr lang="en-US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18136" y="2849938"/>
                <a:ext cx="581890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19991653">
              <a:off x="-15901" y="4365261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WHEN?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1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612775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4- Coordinate on Project Proposals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2" y="1755775"/>
            <a:ext cx="9022249" cy="4813458"/>
            <a:chOff x="-15901" y="1671126"/>
            <a:chExt cx="9022249" cy="4813458"/>
          </a:xfrm>
        </p:grpSpPr>
        <p:sp>
          <p:nvSpPr>
            <p:cNvPr id="9" name="Rectangle 8"/>
            <p:cNvSpPr/>
            <p:nvPr/>
          </p:nvSpPr>
          <p:spPr>
            <a:xfrm rot="19991653">
              <a:off x="2544876" y="4364171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WHY?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746175" y="4687336"/>
              <a:ext cx="468007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spcAft>
                  <a:spcPts val="600"/>
                </a:spcAft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Understand draft proposals and potential impacts</a:t>
              </a:r>
            </a:p>
            <a:p>
              <a:pPr marL="342900" indent="-342900">
                <a:spcAft>
                  <a:spcPts val="600"/>
                </a:spcAft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Get input on alternatives </a:t>
              </a:r>
            </a:p>
            <a:p>
              <a:pPr marL="342900" indent="-342900">
                <a:buBlip>
                  <a:blip r:embed="rId2"/>
                </a:buBlip>
              </a:pPr>
              <a:r>
                <a:rPr lang="en-US" altLang="en-US" sz="2000" i="1" dirty="0" smtClean="0">
                  <a:solidFill>
                    <a:schemeClr val="bg1">
                      <a:lumMod val="50000"/>
                    </a:schemeClr>
                  </a:solidFill>
                </a:rPr>
                <a:t>Discuss possible options</a:t>
              </a:r>
              <a:endParaRPr lang="en-US" altLang="en-US" sz="2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25609" y="5044986"/>
              <a:ext cx="1770062" cy="1439598"/>
              <a:chOff x="3969544" y="2820398"/>
              <a:chExt cx="1770062" cy="1439598"/>
            </a:xfrm>
          </p:grpSpPr>
          <p:sp>
            <p:nvSpPr>
              <p:cNvPr id="14" name="Text Box 123"/>
              <p:cNvSpPr txBox="1">
                <a:spLocks noChangeArrowheads="1"/>
              </p:cNvSpPr>
              <p:nvPr/>
            </p:nvSpPr>
            <p:spPr bwMode="auto">
              <a:xfrm>
                <a:off x="3969544" y="2828835"/>
                <a:ext cx="1770062" cy="14311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Analyze Alternatives &amp; Scenarios</a:t>
                </a:r>
                <a:endParaRPr lang="en-US" b="1" dirty="0">
                  <a:latin typeface="Arial Narrow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63630" y="2820398"/>
                <a:ext cx="673388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01445" y="1671126"/>
              <a:ext cx="8504903" cy="253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Planners: Problem Statements, Draft Alternatives, etc.</a:t>
              </a:r>
              <a:endParaRPr lang="en-US" altLang="en-US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Resource agencies share information and give input </a:t>
              </a:r>
              <a:endParaRPr lang="en-US" altLang="en-US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-&gt;Opportunity to attend 1 of 2 meetings 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   (one central, one in study area)</a:t>
              </a:r>
              <a:endParaRPr lang="en-US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991653">
              <a:off x="-15901" y="4365261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WHEN?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7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28600" y="642295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5- Review Draft Plan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 rot="19991653">
            <a:off x="584556" y="5148543"/>
            <a:ext cx="22463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WHY?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07738" y="5417051"/>
            <a:ext cx="65580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Obtain final input &amp; communicate how input was used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Get feedback for future improvements to the process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7112" y="1628586"/>
            <a:ext cx="7848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Planners distribute draft plan &amp;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  seek final comments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37917" y="1288108"/>
            <a:ext cx="2246364" cy="1660220"/>
            <a:chOff x="5846745" y="1117486"/>
            <a:chExt cx="2246364" cy="1660220"/>
          </a:xfrm>
        </p:grpSpPr>
        <p:grpSp>
          <p:nvGrpSpPr>
            <p:cNvPr id="13" name="Group 12"/>
            <p:cNvGrpSpPr/>
            <p:nvPr/>
          </p:nvGrpSpPr>
          <p:grpSpPr>
            <a:xfrm>
              <a:off x="6668159" y="1615106"/>
              <a:ext cx="1295400" cy="1162600"/>
              <a:chOff x="6082506" y="2820397"/>
              <a:chExt cx="1295400" cy="1162600"/>
            </a:xfrm>
          </p:grpSpPr>
          <p:sp>
            <p:nvSpPr>
              <p:cNvPr id="19" name="Text Box 124"/>
              <p:cNvSpPr txBox="1">
                <a:spLocks noChangeArrowheads="1"/>
              </p:cNvSpPr>
              <p:nvPr/>
            </p:nvSpPr>
            <p:spPr bwMode="auto">
              <a:xfrm>
                <a:off x="6082506" y="2828835"/>
                <a:ext cx="1295400" cy="1154162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Develop </a:t>
                </a:r>
                <a:r>
                  <a:rPr lang="en-US" b="1" dirty="0">
                    <a:latin typeface="Arial Narrow" pitchFamily="34" charset="0"/>
                  </a:rPr>
                  <a:t>Final Plan</a:t>
                </a:r>
                <a:endParaRPr lang="en-US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81301" y="2820397"/>
                <a:ext cx="697809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9991653">
              <a:off x="5846745" y="1117486"/>
              <a:ext cx="2246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WHEN?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7113" y="3778111"/>
            <a:ext cx="7848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Planners distribute final plan &amp;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  survey on the process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45492" y="3887203"/>
            <a:ext cx="1066800" cy="1454913"/>
            <a:chOff x="7709694" y="2805083"/>
            <a:chExt cx="1066800" cy="1454913"/>
          </a:xfrm>
        </p:grpSpPr>
        <p:sp>
          <p:nvSpPr>
            <p:cNvPr id="17" name="Text Box 125"/>
            <p:cNvSpPr txBox="1">
              <a:spLocks noChangeArrowheads="1"/>
            </p:cNvSpPr>
            <p:nvPr/>
          </p:nvSpPr>
          <p:spPr bwMode="auto">
            <a:xfrm>
              <a:off x="7709694" y="2828835"/>
              <a:ext cx="1066800" cy="143116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b="1" dirty="0" smtClean="0">
                <a:latin typeface="Arial Narrow" pitchFamily="34" charset="0"/>
              </a:endParaRPr>
            </a:p>
            <a:p>
              <a:pPr algn="ctr">
                <a:spcBef>
                  <a:spcPts val="1800"/>
                </a:spcBef>
              </a:pPr>
              <a:r>
                <a:rPr lang="en-US" b="1" dirty="0" smtClean="0">
                  <a:latin typeface="Arial Narrow" pitchFamily="34" charset="0"/>
                </a:rPr>
                <a:t>Adopt </a:t>
              </a:r>
              <a:r>
                <a:rPr lang="en-US" b="1" dirty="0">
                  <a:latin typeface="Arial Narrow" pitchFamily="34" charset="0"/>
                </a:rPr>
                <a:t>Final Plan</a:t>
              </a:r>
              <a:endParaRPr lang="en-US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2149" y="2805083"/>
              <a:ext cx="581890" cy="646331"/>
            </a:xfrm>
            <a:prstGeom prst="rect">
              <a:avLst/>
            </a:prstGeom>
            <a:noFill/>
            <a:ln w="254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itle 5"/>
          <p:cNvSpPr txBox="1">
            <a:spLocks/>
          </p:cNvSpPr>
          <p:nvPr/>
        </p:nvSpPr>
        <p:spPr bwMode="auto">
          <a:xfrm>
            <a:off x="-182460" y="286638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Protocol 6- Review Final Plan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991653">
            <a:off x="6364765" y="3466285"/>
            <a:ext cx="22463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WHEN?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22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96" y="840484"/>
            <a:ext cx="3199910" cy="139386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42974" y="2183695"/>
            <a:ext cx="7848601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3600" i="1" dirty="0" smtClean="0">
                <a:solidFill>
                  <a:srgbClr val="DA0000"/>
                </a:solidFill>
              </a:rPr>
              <a:t>What hurdles or challenges do you experience (or would you anticipate) with agency engagement in planning?</a:t>
            </a:r>
            <a:endParaRPr lang="en-US" altLang="en-US" sz="3600" i="1" dirty="0">
              <a:solidFill>
                <a:srgbClr val="DA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4171"/>
          <a:stretch/>
        </p:blipFill>
        <p:spPr>
          <a:xfrm>
            <a:off x="5461819" y="4647585"/>
            <a:ext cx="2182761" cy="19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7651" y="469900"/>
            <a:ext cx="8753474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Challenges      Critical Success Factors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9144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Continuous changes to GIS data layers/ contacts        Need maintenance/ update plan</a:t>
            </a:r>
          </a:p>
          <a:p>
            <a:pPr lvl="0" defTabSz="9144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Limited Time        </a:t>
            </a:r>
            <a:r>
              <a:rPr lang="en-US" altLang="en-US" sz="2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Engage </a:t>
            </a: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way desired &amp; most efficient</a:t>
            </a:r>
          </a:p>
          <a:p>
            <a:pPr lvl="0" defTabSz="9144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Reluctance to Comment        </a:t>
            </a:r>
            <a:r>
              <a:rPr lang="en-US" altLang="en-US" sz="24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Emphasize </a:t>
            </a: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seeking input, not agreement or approval</a:t>
            </a:r>
          </a:p>
          <a:p>
            <a:pPr lvl="0" defTabSz="9144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information with others        Document well</a:t>
            </a:r>
          </a:p>
          <a:p>
            <a:pPr lvl="0" defTabSz="9144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        Establish good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9" name="Right Arrow 8"/>
          <p:cNvSpPr/>
          <p:nvPr/>
        </p:nvSpPr>
        <p:spPr>
          <a:xfrm>
            <a:off x="3040289" y="926375"/>
            <a:ext cx="510723" cy="280850"/>
          </a:xfrm>
          <a:prstGeom prst="rightArrow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0" y="1993175"/>
            <a:ext cx="510723" cy="280850"/>
          </a:xfrm>
          <a:prstGeom prst="rightArrow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48899" y="3154710"/>
            <a:ext cx="510723" cy="280850"/>
          </a:xfrm>
          <a:prstGeom prst="rightArrow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16638" y="3773540"/>
            <a:ext cx="510723" cy="280850"/>
          </a:xfrm>
          <a:prstGeom prst="rightArrow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06840" y="4958797"/>
            <a:ext cx="510723" cy="280850"/>
          </a:xfrm>
          <a:prstGeom prst="rightArrow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72808" y="5576635"/>
            <a:ext cx="510723" cy="280850"/>
          </a:xfrm>
          <a:prstGeom prst="rightArrow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839736" y="272784"/>
            <a:ext cx="7772400" cy="1986116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en-US" sz="6600" i="1" dirty="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1441962" y="2260334"/>
            <a:ext cx="7772400" cy="459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indent="-914400" algn="l">
              <a:spcBef>
                <a:spcPts val="24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cs typeface="+mj-cs"/>
              </a:rPr>
              <a:t>Dan Thomas, PE- (retired) NCDOT Transportation </a:t>
            </a:r>
          </a:p>
          <a:p>
            <a:pPr indent="-914400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cs typeface="+mj-cs"/>
              </a:rPr>
              <a:t>			      Planning Branch</a:t>
            </a:r>
          </a:p>
          <a:p>
            <a:pPr algn="l">
              <a:spcBef>
                <a:spcPts val="24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cs typeface="+mj-cs"/>
              </a:rPr>
              <a:t>Leigh Blackmon Lane- (formerly) ITRE- NCSU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cs typeface="+mj-cs"/>
              </a:rPr>
              <a:t>			</a:t>
            </a:r>
            <a:r>
              <a:rPr lang="en-US" sz="2000" dirty="0"/>
              <a:t>  </a:t>
            </a:r>
            <a:r>
              <a:rPr lang="en-US" sz="2000" u="sng" dirty="0">
                <a:hlinkClick r:id="rId2"/>
              </a:rPr>
              <a:t>llane@louisberger.com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"/>
              <a:cs typeface="+mj-cs"/>
            </a:endParaRPr>
          </a:p>
          <a:p>
            <a:pPr algn="l">
              <a:spcBef>
                <a:spcPts val="24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j-cs"/>
              </a:rPr>
              <a:t>Adrienne Heller- (formerly) ITRE- NCSU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j-cs"/>
              </a:rPr>
              <a:t>			</a:t>
            </a:r>
            <a:r>
              <a:rPr lang="en-US" sz="2000" dirty="0" smtClean="0"/>
              <a:t> </a:t>
            </a:r>
            <a:r>
              <a:rPr lang="en-US" sz="2000" u="sng" dirty="0" smtClean="0">
                <a:hlinkClick r:id="rId3"/>
              </a:rPr>
              <a:t>aheller@louisberger.com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"/>
              <a:ea typeface="+mn-ea"/>
              <a:cs typeface="+mj-cs"/>
            </a:endParaRPr>
          </a:p>
          <a:p>
            <a:pPr algn="l">
              <a:spcBef>
                <a:spcPts val="24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The many NCDOT, FHWA, MPO, RPO and other agency representatives that participated in this effort in various ways.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cs typeface="+mj-cs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"/>
                <a:cs typeface="+mj-cs"/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0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762000" y="847418"/>
            <a:ext cx="7772400" cy="459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Questions </a:t>
            </a:r>
            <a:br>
              <a:rPr kumimoji="0" lang="en-US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  <a:t>NCDOT- Transportation Planning Branch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  <a:t>Alena R. Cook, PE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  <a:t>919-707-0910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  <a:t>arcook@ncdot.gov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9" y="55214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2143"/>
            <a:ext cx="2491273" cy="231861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5898" y="4867796"/>
            <a:ext cx="83246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dirty="0">
                <a:solidFill>
                  <a:srgbClr val="920065"/>
                </a:solidFill>
                <a:hlinkClick r:id="rId4"/>
              </a:rPr>
              <a:t>https://</a:t>
            </a:r>
            <a:r>
              <a:rPr lang="en-US" altLang="en-US" sz="2000" dirty="0" smtClean="0">
                <a:solidFill>
                  <a:srgbClr val="920065"/>
                </a:solidFill>
                <a:hlinkClick r:id="rId4"/>
              </a:rPr>
              <a:t>connect.ncdot.gov/projects/planning/Pages/default.aspx</a:t>
            </a:r>
            <a:endParaRPr lang="en-US" altLang="en-US" sz="2000" dirty="0" smtClean="0">
              <a:solidFill>
                <a:srgbClr val="920065"/>
              </a:solidFill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Click Integration Project, See ‘Interagency Coordination Protocol’</a:t>
            </a:r>
          </a:p>
        </p:txBody>
      </p:sp>
    </p:spTree>
    <p:extLst>
      <p:ext uri="{BB962C8B-B14F-4D97-AF65-F5344CB8AC3E}">
        <p14:creationId xmlns:p14="http://schemas.microsoft.com/office/powerpoint/2010/main" val="35382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Purpose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381500" y="1752600"/>
            <a:ext cx="4305300" cy="4514850"/>
          </a:xfrm>
        </p:spPr>
        <p:txBody>
          <a:bodyPr/>
          <a:lstStyle/>
          <a:p>
            <a:r>
              <a:rPr lang="en-US" dirty="0" smtClean="0"/>
              <a:t>Describe best practices for data sharing and coordination between long range planners and other agencies during transportation plan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72" y="4319018"/>
            <a:ext cx="1840169" cy="1840169"/>
          </a:xfrm>
          <a:prstGeom prst="rect">
            <a:avLst/>
          </a:prstGeom>
        </p:spPr>
      </p:pic>
      <p:pic>
        <p:nvPicPr>
          <p:cNvPr id="13" name="Picture 2" descr="C:\Users\apillai\Desktop\Charlo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5" y="2028826"/>
            <a:ext cx="20866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Goals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" y="1752600"/>
            <a:ext cx="7972425" cy="451485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000" dirty="0"/>
              <a:t>Improve quality of transportation planning decisions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Enhanced usefulness of transportation planning products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Potential benefits &amp; efficiencies for all agencies from sharing data and coordination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67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96" y="840484"/>
            <a:ext cx="3199910" cy="1393860"/>
          </a:xfrm>
          <a:prstGeom prst="rect">
            <a:avLst/>
          </a:prstGeom>
        </p:spPr>
      </p:pic>
      <p:sp>
        <p:nvSpPr>
          <p:cNvPr id="10" name="Text Box 3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1047750" y="1993009"/>
            <a:ext cx="763905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altLang="en-US" sz="3600" i="1" dirty="0">
                <a:solidFill>
                  <a:srgbClr val="DA0000"/>
                </a:solidFill>
              </a:rPr>
              <a:t>What agencies do you think may want/ need to be engaged in long range transportation planning?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1" y="4819667"/>
            <a:ext cx="2054942" cy="15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Agencies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4794" y="1631127"/>
            <a:ext cx="3891670" cy="44166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Dept. of Environmental Quality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Coastal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Marine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Dept. of Natural &amp; Cultural Resources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Archaeology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Historic Preservation Office</a:t>
            </a:r>
          </a:p>
          <a:p>
            <a:pPr marL="342900" lvl="1" indent="-34290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Wildlife Resources Commission</a:t>
            </a:r>
          </a:p>
          <a:p>
            <a:pPr marL="0" indent="0">
              <a:buNone/>
            </a:pPr>
            <a:endParaRPr lang="en-US" sz="2000" dirty="0" smtClean="0">
              <a:solidFill>
                <a:srgbClr val="92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92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3498" y="1631127"/>
            <a:ext cx="3839849" cy="45482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Army Corps of Engineers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and Wildlife Service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Forest Service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Park Service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NOAA- National Marine Fisheries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Dept. of Agriculture-     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Forest Service, Farmlands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DHHS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Dept.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Tennessee Valley Authority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937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 to Develop- part 1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1" dirty="0" smtClean="0"/>
              <a:t>NCDOT contracted with ITRE</a:t>
            </a:r>
            <a:endParaRPr lang="en-US" sz="32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343150"/>
            <a:ext cx="8153400" cy="451485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000" dirty="0"/>
              <a:t>Identified agencies &amp; representatives (contact list)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Gathered information by telephone interviews, etc.</a:t>
            </a:r>
          </a:p>
          <a:p>
            <a:r>
              <a:rPr lang="en-US" sz="3000" dirty="0"/>
              <a:t>Used Informational Webinar, Workshop, Meetings to determine data sharing and </a:t>
            </a:r>
            <a:r>
              <a:rPr lang="en-US" sz="3000" dirty="0" smtClean="0"/>
              <a:t>coordination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5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 to Develop- part 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150" y="1752600"/>
            <a:ext cx="7867650" cy="451485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000" dirty="0" smtClean="0"/>
              <a:t>Drafted </a:t>
            </a:r>
            <a:r>
              <a:rPr lang="en-US" sz="3000" dirty="0"/>
              <a:t>Interagency Coordination Protocol document &amp; associated tools based on input received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Reviewed, Finalized Protocol recommendations</a:t>
            </a:r>
          </a:p>
          <a:p>
            <a:r>
              <a:rPr lang="en-US" sz="3000" dirty="0"/>
              <a:t>Share, Educate staff about best practices in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6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Key Elements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24824" cy="451485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3000" dirty="0"/>
              <a:t>Contacts for each agency, spreadsheet tool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At what points in the transportation planning process to coordinate </a:t>
            </a:r>
          </a:p>
          <a:p>
            <a:pPr>
              <a:spcAft>
                <a:spcPts val="0"/>
              </a:spcAft>
            </a:pPr>
            <a:r>
              <a:rPr lang="en-US" sz="3000" dirty="0"/>
              <a:t>What types of information &amp; data to share,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3000" dirty="0"/>
              <a:t>   </a:t>
            </a:r>
            <a:r>
              <a:rPr lang="en-US" sz="3000" dirty="0" smtClean="0"/>
              <a:t> What </a:t>
            </a:r>
            <a:r>
              <a:rPr lang="en-US" sz="3000" dirty="0"/>
              <a:t>questions to ask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Updates throughout the process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Seeking input, not agreement or approval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96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6894" y="91773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Transportation Planning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0876" y="88900"/>
            <a:ext cx="5495926" cy="273050"/>
          </a:xfrm>
        </p:spPr>
        <p:txBody>
          <a:bodyPr/>
          <a:lstStyle/>
          <a:p>
            <a:r>
              <a:rPr lang="en-US" dirty="0" smtClean="0"/>
              <a:t>Interagency Coordination In Long Range Transportation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7506" y="2632075"/>
            <a:ext cx="8408988" cy="1627921"/>
            <a:chOff x="367506" y="2632075"/>
            <a:chExt cx="8408988" cy="162792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965325" y="26320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119"/>
            <p:cNvSpPr>
              <a:spLocks noChangeShapeType="1"/>
            </p:cNvSpPr>
            <p:nvPr/>
          </p:nvSpPr>
          <p:spPr bwMode="auto">
            <a:xfrm>
              <a:off x="1662906" y="3209835"/>
              <a:ext cx="6096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 Box 120"/>
            <p:cNvSpPr txBox="1">
              <a:spLocks noChangeArrowheads="1"/>
            </p:cNvSpPr>
            <p:nvPr/>
          </p:nvSpPr>
          <p:spPr bwMode="auto">
            <a:xfrm>
              <a:off x="367506" y="2828835"/>
              <a:ext cx="1295400" cy="115416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b="1" dirty="0" smtClean="0">
                <a:latin typeface="Arial Narrow" pitchFamily="34" charset="0"/>
              </a:endParaRPr>
            </a:p>
            <a:p>
              <a:pPr algn="ctr">
                <a:spcBef>
                  <a:spcPts val="1800"/>
                </a:spcBef>
              </a:pPr>
              <a:r>
                <a:rPr lang="en-US" b="1" dirty="0" smtClean="0">
                  <a:latin typeface="Arial Narrow" pitchFamily="34" charset="0"/>
                </a:rPr>
                <a:t>Develop Plan </a:t>
              </a:r>
              <a:r>
                <a:rPr lang="en-US" b="1" dirty="0">
                  <a:latin typeface="Arial Narrow" pitchFamily="34" charset="0"/>
                </a:rPr>
                <a:t>Vision</a:t>
              </a:r>
              <a:endParaRPr lang="en-US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13" name="Text Box 122"/>
            <p:cNvSpPr txBox="1">
              <a:spLocks noChangeArrowheads="1"/>
            </p:cNvSpPr>
            <p:nvPr/>
          </p:nvSpPr>
          <p:spPr bwMode="auto">
            <a:xfrm>
              <a:off x="1907381" y="2828835"/>
              <a:ext cx="1803400" cy="1200329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 smtClean="0">
                <a:latin typeface="Arial Narrow" pitchFamily="34" charset="0"/>
              </a:endParaRPr>
            </a:p>
            <a:p>
              <a:pPr algn="ctr"/>
              <a:endParaRPr lang="en-US" b="1" dirty="0" smtClean="0">
                <a:latin typeface="Arial Narrow" pitchFamily="34" charset="0"/>
              </a:endParaRPr>
            </a:p>
            <a:p>
              <a:pPr algn="ctr"/>
              <a:r>
                <a:rPr lang="en-US" b="1" dirty="0" smtClean="0">
                  <a:latin typeface="Arial Narrow" pitchFamily="34" charset="0"/>
                </a:rPr>
                <a:t>Conduct </a:t>
              </a:r>
              <a:r>
                <a:rPr lang="en-US" b="1" dirty="0">
                  <a:latin typeface="Arial Narrow" pitchFamily="34" charset="0"/>
                </a:rPr>
                <a:t>Needs Assessment</a:t>
              </a:r>
              <a:endParaRPr lang="en-US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4261" y="2819555"/>
              <a:ext cx="581890" cy="646331"/>
            </a:xfrm>
            <a:prstGeom prst="rect">
              <a:avLst/>
            </a:prstGeom>
            <a:noFill/>
            <a:ln w="254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8136" y="2849938"/>
              <a:ext cx="581890" cy="646331"/>
            </a:xfrm>
            <a:prstGeom prst="rect">
              <a:avLst/>
            </a:prstGeom>
            <a:noFill/>
            <a:ln w="254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969544" y="2820398"/>
              <a:ext cx="1770062" cy="1439598"/>
              <a:chOff x="3969544" y="2820398"/>
              <a:chExt cx="1770062" cy="1439598"/>
            </a:xfrm>
          </p:grpSpPr>
          <p:sp>
            <p:nvSpPr>
              <p:cNvPr id="23" name="Text Box 123"/>
              <p:cNvSpPr txBox="1">
                <a:spLocks noChangeArrowheads="1"/>
              </p:cNvSpPr>
              <p:nvPr/>
            </p:nvSpPr>
            <p:spPr bwMode="auto">
              <a:xfrm>
                <a:off x="3969544" y="2828835"/>
                <a:ext cx="1770062" cy="14311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Analyze Alternatives &amp; Scenarios</a:t>
                </a:r>
                <a:endParaRPr lang="en-US" b="1" dirty="0">
                  <a:latin typeface="Arial Narrow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63630" y="2820398"/>
                <a:ext cx="673388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82506" y="2820397"/>
              <a:ext cx="1295400" cy="1162600"/>
              <a:chOff x="6082506" y="2820397"/>
              <a:chExt cx="1295400" cy="1162600"/>
            </a:xfrm>
          </p:grpSpPr>
          <p:sp>
            <p:nvSpPr>
              <p:cNvPr id="21" name="Text Box 124"/>
              <p:cNvSpPr txBox="1">
                <a:spLocks noChangeArrowheads="1"/>
              </p:cNvSpPr>
              <p:nvPr/>
            </p:nvSpPr>
            <p:spPr bwMode="auto">
              <a:xfrm>
                <a:off x="6082506" y="2828835"/>
                <a:ext cx="1295400" cy="1154162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Develop </a:t>
                </a:r>
                <a:r>
                  <a:rPr lang="en-US" b="1" dirty="0">
                    <a:latin typeface="Arial Narrow" pitchFamily="34" charset="0"/>
                  </a:rPr>
                  <a:t>Final Plan</a:t>
                </a:r>
                <a:endParaRPr lang="en-US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81301" y="2820397"/>
                <a:ext cx="697809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709694" y="2805083"/>
              <a:ext cx="1066800" cy="1454913"/>
              <a:chOff x="7709694" y="2805083"/>
              <a:chExt cx="1066800" cy="1454913"/>
            </a:xfrm>
          </p:grpSpPr>
          <p:sp>
            <p:nvSpPr>
              <p:cNvPr id="19" name="Text Box 125"/>
              <p:cNvSpPr txBox="1">
                <a:spLocks noChangeArrowheads="1"/>
              </p:cNvSpPr>
              <p:nvPr/>
            </p:nvSpPr>
            <p:spPr bwMode="auto">
              <a:xfrm>
                <a:off x="7709694" y="2828835"/>
                <a:ext cx="1066800" cy="1431161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b="1" dirty="0" smtClean="0">
                  <a:latin typeface="Arial Narrow" pitchFamily="34" charset="0"/>
                </a:endParaRPr>
              </a:p>
              <a:p>
                <a:pPr algn="ctr">
                  <a:spcBef>
                    <a:spcPts val="1800"/>
                  </a:spcBef>
                </a:pPr>
                <a:r>
                  <a:rPr lang="en-US" b="1" dirty="0" smtClean="0">
                    <a:latin typeface="Arial Narrow" pitchFamily="34" charset="0"/>
                  </a:rPr>
                  <a:t>Adopt </a:t>
                </a:r>
                <a:r>
                  <a:rPr lang="en-US" b="1" dirty="0">
                    <a:latin typeface="Arial Narrow" pitchFamily="34" charset="0"/>
                  </a:rPr>
                  <a:t>Final Plan</a:t>
                </a:r>
                <a:endParaRPr lang="en-US" b="1" dirty="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52149" y="2805083"/>
                <a:ext cx="581890" cy="646331"/>
              </a:xfrm>
              <a:prstGeom prst="rect">
                <a:avLst/>
              </a:prstGeom>
              <a:noFill/>
              <a:ln w="254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OT_Official_PowerPoint_Template_4x3.potx [Read-Only]" id="{6F6137B3-9E61-4A45-A45E-312FC7061EC3}" vid="{770F31DD-148D-4839-9CAF-70ECE59041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009148F5A04DDD49CBA7127AADA5FB792B00AADE34325A8B49CDA8BB4DB53328F214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7069B8A6D6C641B3CB665A60392103" ma:contentTypeVersion="25" ma:contentTypeDescription="Upload an image." ma:contentTypeScope="" ma:versionID="d322d104ef2fcd3a43d87653faab13e6">
  <xsd:schema xmlns:xsd="http://www.w3.org/2001/XMLSchema" xmlns:xs="http://www.w3.org/2001/XMLSchema" xmlns:p="http://schemas.microsoft.com/office/2006/metadata/properties" xmlns:ns1="http://schemas.microsoft.com/sharepoint/v3" xmlns:ns2="BB67B8F7-63B1-4DD1-BD7F-43855AE83E4D" xmlns:ns4="084f7c45-40c1-4552-b9db-b0297b44ff26" xmlns:ns5="bb67b8f7-63b1-4dd1-bd7f-43855ae83e4d" xmlns:ns6="725b9b1f-91c5-4804-815f-3b5f0ffb0426" targetNamespace="http://schemas.microsoft.com/office/2006/metadata/properties" ma:root="true" ma:fieldsID="53f7e085e53a815f00596b287e2eedb7" ns1:_="" ns2:_="" ns4:_="" ns5:_="" ns6:_="">
    <xsd:import namespace="http://schemas.microsoft.com/sharepoint/v3"/>
    <xsd:import namespace="BB67B8F7-63B1-4DD1-BD7F-43855AE83E4D"/>
    <xsd:import namespace="084f7c45-40c1-4552-b9db-b0297b44ff26"/>
    <xsd:import namespace="bb67b8f7-63b1-4dd1-bd7f-43855ae83e4d"/>
    <xsd:import namespace="725b9b1f-91c5-4804-815f-3b5f0ffb042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TaxCatchAll" minOccurs="0"/>
                <xsd:element ref="ns4:da523fd3740241199a34d402e63771f7" minOccurs="0"/>
                <xsd:element ref="ns5:Category"/>
                <xsd:element ref="ns4:p9e26a8c28404ce9b38fa889d42538da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a9ba5-cf43-4263-9f56-a029298e0666}" ma:internalName="TaxCatchAll" ma:showField="CatchAllData" ma:web="725b9b1f-91c5-4804-815f-3b5f0ffb0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523fd3740241199a34d402e63771f7" ma:index="27" nillable="true" ma:taxonomy="true" ma:internalName="da523fd3740241199a34d402e63771f7" ma:taxonomyFieldName="Data_x0020_Security_x0020_Classification" ma:displayName="Data Security Classification" ma:default="" ma:fieldId="{da523fd3-7402-4119-9a34-d402e63771f7}" ma:sspId="7ef604a7-ebc4-47af-96e9-7f1ad444f50a" ma:termSetId="191f5913-cb04-4caa-b768-2dce4110a1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e26a8c28404ce9b38fa889d42538da" ma:index="30" nillable="true" ma:taxonomy="true" ma:internalName="p9e26a8c28404ce9b38fa889d42538da" ma:taxonomyFieldName="Business_x0020_Content_x0020_Type" ma:displayName="Business Content Type" ma:default="" ma:fieldId="{99e26a8c-2840-4ce9-b38f-a889d42538da}" ma:sspId="7ef604a7-ebc4-47af-96e9-7f1ad444f50a" ma:termSetId="2ff7b169-9fb2-40a6-ac65-07cdb4f286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Category" ma:index="29" ma:displayName="Category" ma:format="Dropdown" ma:internalName="Category">
      <xsd:simpleType>
        <xsd:restriction base="dms:Choice">
          <xsd:enumeration value="Templates"/>
          <xsd:enumeration value="Content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b9b1f-91c5-4804-815f-3b5f0ffb0426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523fd3740241199a34d402e63771f7 xmlns="084f7c45-40c1-4552-b9db-b0297b44ff26">
      <Terms xmlns="http://schemas.microsoft.com/office/infopath/2007/PartnerControls"/>
    </da523fd3740241199a34d402e63771f7>
    <Category xmlns="bb67b8f7-63b1-4dd1-bd7f-43855ae83e4d">Templates</Category>
    <ImageCreateDate xmlns="BB67B8F7-63B1-4DD1-BD7F-43855AE83E4D" xsi:nil="true"/>
    <p9e26a8c28404ce9b38fa889d42538da xmlns="084f7c45-40c1-4552-b9db-b0297b44ff26">
      <Terms xmlns="http://schemas.microsoft.com/office/infopath/2007/PartnerControls"/>
    </p9e26a8c28404ce9b38fa889d42538da>
    <TaxCatchAll xmlns="084f7c45-40c1-4552-b9db-b0297b44ff26"/>
    <_dlc_DocId xmlns="725b9b1f-91c5-4804-815f-3b5f0ffb0426">INSIDE-161-15</_dlc_DocId>
    <_dlc_DocIdUrl xmlns="725b9b1f-91c5-4804-815f-3b5f0ffb0426">
      <Url>https://inside.ncdot.gov/Business/_layouts/15/DocIdRedir.aspx?ID=INSIDE-161-15</Url>
      <Description>INSIDE-161-15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C776FEB-8B64-4BA2-B53C-8C3BC741002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33ED7CD-4306-435D-9053-83D0E26F0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67B8F7-63B1-4DD1-BD7F-43855AE83E4D"/>
    <ds:schemaRef ds:uri="084f7c45-40c1-4552-b9db-b0297b44ff26"/>
    <ds:schemaRef ds:uri="bb67b8f7-63b1-4dd1-bd7f-43855ae83e4d"/>
    <ds:schemaRef ds:uri="725b9b1f-91c5-4804-815f-3b5f0ffb0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DC4630-270D-46C0-A49F-98B7CB7315F5}">
  <ds:schemaRefs>
    <ds:schemaRef ds:uri="http://schemas.microsoft.com/office/2006/documentManagement/types"/>
    <ds:schemaRef ds:uri="bb67b8f7-63b1-4dd1-bd7f-43855ae83e4d"/>
    <ds:schemaRef ds:uri="http://schemas.openxmlformats.org/package/2006/metadata/core-properties"/>
    <ds:schemaRef ds:uri="725b9b1f-91c5-4804-815f-3b5f0ffb042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084f7c45-40c1-4552-b9db-b0297b44ff26"/>
    <ds:schemaRef ds:uri="BB67B8F7-63B1-4DD1-BD7F-43855AE83E4D"/>
    <ds:schemaRef ds:uri="http://schemas.microsoft.com/sharepoint/v3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2B616C0-77A5-4E4D-B8A6-7A18F25518E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C72FD26-D5C4-4095-9D68-90E5DE7B63E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NCDOT_Official_PowerPoint_Template_4x3</Template>
  <TotalTime>82</TotalTime>
  <Words>832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Arial Narrow</vt:lpstr>
      <vt:lpstr>Calibri</vt:lpstr>
      <vt:lpstr>Times New Roman</vt:lpstr>
      <vt:lpstr>Wingdings</vt:lpstr>
      <vt:lpstr>Office Theme</vt:lpstr>
      <vt:lpstr>Interagency Coordination in Long Range Transportation Planning</vt:lpstr>
      <vt:lpstr>Purpose</vt:lpstr>
      <vt:lpstr>Goals</vt:lpstr>
      <vt:lpstr>Purpose</vt:lpstr>
      <vt:lpstr>Agencies</vt:lpstr>
      <vt:lpstr>Process to Develop- part 1 NCDOT contracted with ITRE</vt:lpstr>
      <vt:lpstr>Process to Develop- part 2</vt:lpstr>
      <vt:lpstr>Key Elements</vt:lpstr>
      <vt:lpstr>Transportation Planning Process</vt:lpstr>
      <vt:lpstr>Purpose</vt:lpstr>
      <vt:lpstr>Protocol 1- Initiate Contact</vt:lpstr>
      <vt:lpstr>Protocol 2- Coordinate on Data  &amp; Goals</vt:lpstr>
      <vt:lpstr>Protocol 3- Validate Priorities</vt:lpstr>
      <vt:lpstr>Protocol 4- Coordinate on Project Proposals</vt:lpstr>
      <vt:lpstr>Protocol 5- Review Draft Plan</vt:lpstr>
      <vt:lpstr>Purpose</vt:lpstr>
      <vt:lpstr>Challenges      Critical Success Factors </vt:lpstr>
      <vt:lpstr>Acknowledgements</vt:lpstr>
      <vt:lpstr>PowerPoint Presentation</vt:lpstr>
    </vt:vector>
  </TitlesOfParts>
  <Company>NC Deparment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Cook, Alena R</dc:creator>
  <cp:keywords>PowerPoint, template, 4x3, official, presentation</cp:keywords>
  <dc:description/>
  <cp:lastModifiedBy>Cook, Alena R</cp:lastModifiedBy>
  <cp:revision>20</cp:revision>
  <dcterms:created xsi:type="dcterms:W3CDTF">2017-05-04T18:05:14Z</dcterms:created>
  <dcterms:modified xsi:type="dcterms:W3CDTF">2017-05-16T16:26:39Z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0x0101009148F5A04DDD49CBA7127AADA5FB792B00AADE34325A8B49CDA8BB4DB53328F21400EE7069B8A6D6C641B3CB665A60392103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</Properties>
</file>