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0FFE-31BB-41C0-8D14-CA27C9BC9A65}" type="datetimeFigureOut">
              <a:rPr lang="en-US" smtClean="0"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A9A1-C5BA-429E-87B1-F707F53471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788C-D933-4DCF-BD6D-930A98F81BAB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44C3B-9F22-4708-BBF5-66E108E72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3228 internal zones and 27 external zones.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44C3B-9F22-4708-BBF5-66E108E727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3200" smtClean="0"/>
            </a:lvl1pPr>
          </a:lstStyle>
          <a:p>
            <a:r>
              <a:rPr lang="en-US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1100" dirty="0" smtClean="0">
                <a:latin typeface="Calibri"/>
                <a:ea typeface="Calibri"/>
                <a:cs typeface="Times New Roman"/>
              </a:rPr>
            </a:b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8952" y="6172200"/>
            <a:ext cx="93413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1100" smtClean="0"/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6204889"/>
            <a:ext cx="876886" cy="50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1100" smtClean="0"/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8952" y="6172200"/>
            <a:ext cx="93413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1100" smtClean="0"/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8952" y="6172200"/>
            <a:ext cx="93413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1100" smtClean="0"/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8952" y="6172200"/>
            <a:ext cx="93413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en-US" sz="1100" smtClean="0"/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248400"/>
            <a:ext cx="1219200" cy="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>
          <a:xfrm>
            <a:off x="609600" y="6248400"/>
            <a:ext cx="6858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TRB Transportation Planning</a:t>
            </a:r>
            <a:r>
              <a:rPr lang="en-US" sz="1400" baseline="0" dirty="0" smtClean="0">
                <a:solidFill>
                  <a:schemeClr val="bg2">
                    <a:lumMod val="25000"/>
                  </a:schemeClr>
                </a:solidFill>
              </a:rPr>
              <a:t> Applications Conference,  May 12, 2011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8952" y="6172200"/>
            <a:ext cx="93413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B5FF0-9E58-4867-A30C-979694CB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6" r:id="rId2"/>
    <p:sldLayoutId id="2147483892" r:id="rId3"/>
    <p:sldLayoutId id="2147483893" r:id="rId4"/>
    <p:sldLayoutId id="2147483894" r:id="rId5"/>
    <p:sldLayoutId id="2147483895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3124200"/>
            <a:ext cx="7123113" cy="2590800"/>
          </a:xfrm>
        </p:spPr>
        <p:txBody>
          <a:bodyPr/>
          <a:lstStyle/>
          <a:p>
            <a:r>
              <a:rPr lang="en-US" sz="2400" dirty="0" smtClean="0"/>
              <a:t>Paul Hershkowitz, Wilbur Smith Associates</a:t>
            </a:r>
          </a:p>
          <a:p>
            <a:r>
              <a:rPr lang="en-US" sz="2400" dirty="0" smtClean="0"/>
              <a:t>John Thomas, Utah DOT</a:t>
            </a:r>
          </a:p>
          <a:p>
            <a:r>
              <a:rPr lang="en-US" sz="2400" dirty="0" smtClean="0"/>
              <a:t>Michael Fazio, City of South Salt Lake</a:t>
            </a:r>
            <a:r>
              <a:rPr lang="en-US" sz="1400" baseline="30000" dirty="0" smtClean="0"/>
              <a:t>*</a:t>
            </a:r>
          </a:p>
          <a:p>
            <a:r>
              <a:rPr lang="en-US" sz="2400" dirty="0" smtClean="0"/>
              <a:t>Jonathan Avner, Wilbur Smith Associates</a:t>
            </a:r>
          </a:p>
          <a:p>
            <a:r>
              <a:rPr lang="en-US" sz="2400" dirty="0" smtClean="0"/>
              <a:t>David Hurst, Wilbur Smith Associates</a:t>
            </a:r>
          </a:p>
          <a:p>
            <a:r>
              <a:rPr lang="en-US" sz="1400" baseline="30000" dirty="0" smtClean="0"/>
              <a:t>*</a:t>
            </a:r>
            <a:r>
              <a:rPr lang="en-US" sz="1400" dirty="0" smtClean="0"/>
              <a:t>Formerly with Utah DOT</a:t>
            </a:r>
            <a:endParaRPr lang="en-US" sz="1400" baseline="300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Using a Statewide Model to Help Improve State Long-Range Plan Decision-Making:  The Utah DOT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971800"/>
            <a:ext cx="7123113" cy="2133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Describe the LRP process.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Overview of how the statewide model was applied in the development of the Utah DOT Long-Range Plan (LRP).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295400" y="1524000"/>
            <a:ext cx="7123113" cy="10636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71600" y="990600"/>
            <a:ext cx="7123113" cy="16732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Purpose of Presentation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819400"/>
            <a:ext cx="7123113" cy="3352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LRP team – UDOT, Bio-West, </a:t>
            </a:r>
            <a:r>
              <a:rPr lang="en-US" dirty="0" err="1" smtClean="0"/>
              <a:t>InterPlan</a:t>
            </a:r>
            <a:r>
              <a:rPr lang="en-US" dirty="0" smtClean="0"/>
              <a:t>, WSA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Foster better communication and understanding between the Regions and Planning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Regions were the key - Bottom up, not top down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Regions - project driven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Needs by region by phase (2010-2020, 2021-2030, 2031-2040, &amp; unfunded)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600" y="1600200"/>
            <a:ext cx="7123113" cy="987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LRP Process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8194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67200" y="2743200"/>
            <a:ext cx="4876800" cy="35052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Value-added: “this is what our analysis shows, what do you think?”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Needs to projects w/ region involvement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Fiscally constrained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Tiered by type of project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PI :  Libraries, RPOs, MPOs, UDOT &amp; </a:t>
            </a:r>
            <a:r>
              <a:rPr lang="en-US" dirty="0" err="1" smtClean="0"/>
              <a:t>uPLAN</a:t>
            </a:r>
            <a:r>
              <a:rPr lang="en-US" dirty="0" smtClean="0"/>
              <a:t> websites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Streamlined document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600" y="1600200"/>
            <a:ext cx="7123113" cy="987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LRP Process (2)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86200" cy="34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5486400" cy="34290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Utah Statewide Travel Model (USTM) -  developed (Phase I) and calibrated (Phase II) - 2007-2009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Currently daily vehicle and truck model – “match the maps”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Whole state, including MPOs – but focus is on rural and “emerging” areas.   Supplements, doesn’t replace, MPO models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LRP was one of the apps for which USTM was built</a:t>
            </a:r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600" y="1600200"/>
            <a:ext cx="7123113" cy="987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USTM LRP Application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7227" r="5273"/>
          <a:stretch>
            <a:fillRect/>
          </a:stretch>
        </p:blipFill>
        <p:spPr bwMode="auto">
          <a:xfrm>
            <a:off x="6019800" y="2743200"/>
            <a:ext cx="2959074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9" y="2895600"/>
            <a:ext cx="4572001" cy="26670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Regional briefing – LRP process and USTM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Deficiencies (capacity needs) by region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Improvements (projects) to resolve deficiencies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No-Build – 2008, 2020, 2030, 2040, unfunded “needs”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Baseline (w/ MPO projects) – 2008, 2020, 2030, 2040, unfunded “needs”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600" y="1600200"/>
            <a:ext cx="7123113" cy="987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USTM LRP Application (2)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6" y="2819400"/>
            <a:ext cx="44233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2743200"/>
            <a:ext cx="4419600" cy="3124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Regional review, then iterated model runs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Some projects moved to different phases or deleted (based on funding) after iterations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Model results input to project fact sheets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600" y="1600200"/>
            <a:ext cx="7123113" cy="987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USTM LRP Application (3)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1"/>
            <a:ext cx="4724400" cy="36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389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Using a Statewide Model to Help Improve State Long-Range Plan Decision-Making:  The Utah DOT Experience</vt:lpstr>
      <vt:lpstr>Purpose of Presentation</vt:lpstr>
      <vt:lpstr>LRP Process</vt:lpstr>
      <vt:lpstr>LRP Process (2)</vt:lpstr>
      <vt:lpstr>USTM LRP Application</vt:lpstr>
      <vt:lpstr>USTM LRP Application (2)</vt:lpstr>
      <vt:lpstr>USTM LRP Application (3)</vt:lpstr>
    </vt:vector>
  </TitlesOfParts>
  <Company>Wilbur Smith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phershkowitz</dc:creator>
  <cp:lastModifiedBy>phershkowitz</cp:lastModifiedBy>
  <cp:revision>55</cp:revision>
  <dcterms:created xsi:type="dcterms:W3CDTF">2011-04-08T19:18:42Z</dcterms:created>
  <dcterms:modified xsi:type="dcterms:W3CDTF">2011-05-09T21:18:54Z</dcterms:modified>
</cp:coreProperties>
</file>