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0" r:id="rId4"/>
    <p:sldId id="261" r:id="rId5"/>
    <p:sldId id="262" r:id="rId6"/>
    <p:sldId id="268" r:id="rId7"/>
    <p:sldId id="267" r:id="rId8"/>
    <p:sldId id="277" r:id="rId9"/>
    <p:sldId id="278" r:id="rId10"/>
    <p:sldId id="280" r:id="rId11"/>
    <p:sldId id="279" r:id="rId12"/>
    <p:sldId id="281" r:id="rId13"/>
    <p:sldId id="282" r:id="rId14"/>
    <p:sldId id="284" r:id="rId15"/>
    <p:sldId id="283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247317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38" autoAdjust="0"/>
  </p:normalViewPr>
  <p:slideViewPr>
    <p:cSldViewPr>
      <p:cViewPr varScale="1">
        <p:scale>
          <a:sx n="109" d="100"/>
          <a:sy n="109" d="100"/>
        </p:scale>
        <p:origin x="-3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EB724-DD2D-48D7-87C2-A73A1FCD3F17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B0787-7875-4A56-AE53-67E0A765B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B0ED6-6CF9-46A1-B313-9DC0306689C6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C807C-920F-4510-982B-DED500668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C807C-920F-4510-982B-DED500668EE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5961-22A6-4697-9164-6F38DA08F25E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D86E5-CEB7-48C6-A6BB-A9AC78E88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5961-22A6-4697-9164-6F38DA08F25E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D86E5-CEB7-48C6-A6BB-A9AC78E88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5961-22A6-4697-9164-6F38DA08F25E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D86E5-CEB7-48C6-A6BB-A9AC78E88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5961-22A6-4697-9164-6F38DA08F25E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D86E5-CEB7-48C6-A6BB-A9AC78E88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5961-22A6-4697-9164-6F38DA08F25E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D86E5-CEB7-48C6-A6BB-A9AC78E88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5961-22A6-4697-9164-6F38DA08F25E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D86E5-CEB7-48C6-A6BB-A9AC78E88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5961-22A6-4697-9164-6F38DA08F25E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D86E5-CEB7-48C6-A6BB-A9AC78E88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5961-22A6-4697-9164-6F38DA08F25E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D86E5-CEB7-48C6-A6BB-A9AC78E88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5961-22A6-4697-9164-6F38DA08F25E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D86E5-CEB7-48C6-A6BB-A9AC78E88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5961-22A6-4697-9164-6F38DA08F25E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D86E5-CEB7-48C6-A6BB-A9AC78E88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5961-22A6-4697-9164-6F38DA08F25E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D86E5-CEB7-48C6-A6BB-A9AC78E88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75961-22A6-4697-9164-6F38DA08F25E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D86E5-CEB7-48C6-A6BB-A9AC78E88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00200" y="5257800"/>
            <a:ext cx="7543800" cy="1600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533400"/>
            <a:ext cx="5638800" cy="3657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Model Validation &amp; Application for Significant Growth Areas in Florida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581400"/>
            <a:ext cx="6553200" cy="3048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Presented by: Myung-Hak Sung</a:t>
            </a:r>
          </a:p>
          <a:p>
            <a:pPr algn="l"/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  <a:p>
            <a:pPr algn="l"/>
            <a:endParaRPr lang="en-US" sz="28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  <a:p>
            <a:pPr algn="l"/>
            <a:endParaRPr lang="en-US" sz="28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Thursday, May 12, 2011</a:t>
            </a:r>
          </a:p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TRB Planning Applications Conference 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60020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0408" b="22449"/>
          <a:stretch>
            <a:fillRect/>
          </a:stretch>
        </p:blipFill>
        <p:spPr bwMode="auto">
          <a:xfrm>
            <a:off x="7962900" y="76200"/>
            <a:ext cx="106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GFLogo95thAnniversary(black_text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4114800"/>
            <a:ext cx="2362200" cy="4250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98060"/>
            <a:ext cx="8534400" cy="557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762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Orientation </a:t>
            </a:r>
            <a:r>
              <a:rPr lang="en-US" sz="4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Ratio - </a:t>
            </a:r>
            <a:r>
              <a:rPr lang="en-US" sz="4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VA Hospital</a:t>
            </a:r>
            <a:endParaRPr kumimoji="0" lang="en-US" sz="40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1" y="1078468"/>
            <a:ext cx="2819399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Survey Data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1" y="1078468"/>
            <a:ext cx="27432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Model (Original)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1078468"/>
            <a:ext cx="28194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Model (Updated)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8534400" cy="556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76200"/>
            <a:ext cx="8839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Orientation </a:t>
            </a:r>
            <a:r>
              <a:rPr lang="en-US" sz="4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Ratio </a:t>
            </a:r>
            <a:r>
              <a:rPr lang="en-US" sz="4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- </a:t>
            </a:r>
            <a:r>
              <a:rPr lang="en-US" sz="4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University of S. Florida</a:t>
            </a:r>
            <a:endParaRPr kumimoji="0" lang="en-US" sz="40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1" y="1078468"/>
            <a:ext cx="2819399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CTPP Data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1" y="1078468"/>
            <a:ext cx="27432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Model (Original)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1078468"/>
            <a:ext cx="28194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Model (Updated)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762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2035 Population Southern Pasco County</a:t>
            </a:r>
            <a:endParaRPr kumimoji="0" lang="en-US" sz="40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 l="4456" t="11941" r="4287" b="56650"/>
          <a:stretch>
            <a:fillRect/>
          </a:stretch>
        </p:blipFill>
        <p:spPr bwMode="auto">
          <a:xfrm>
            <a:off x="228600" y="1752600"/>
            <a:ext cx="7162800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7910" t="49829" r="88732" b="33872"/>
          <a:stretch>
            <a:fillRect/>
          </a:stretch>
        </p:blipFill>
        <p:spPr bwMode="auto">
          <a:xfrm>
            <a:off x="7518400" y="1295400"/>
            <a:ext cx="406400" cy="1524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6200" y="1219200"/>
            <a:ext cx="11464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Impact" pitchFamily="34" charset="0"/>
              </a:rPr>
              <a:t>Original</a:t>
            </a:r>
            <a:r>
              <a:rPr lang="en-US" dirty="0" smtClean="0">
                <a:latin typeface="Impact" pitchFamily="34" charset="0"/>
              </a:rPr>
              <a:t> </a:t>
            </a:r>
            <a:endParaRPr lang="en-US" dirty="0">
              <a:latin typeface="Impact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 l="4947" t="51725" r="3796" b="15188"/>
          <a:stretch>
            <a:fillRect/>
          </a:stretch>
        </p:blipFill>
        <p:spPr bwMode="auto">
          <a:xfrm>
            <a:off x="228600" y="4317874"/>
            <a:ext cx="7162800" cy="20067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6200" y="3836313"/>
            <a:ext cx="11897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Impact" pitchFamily="34" charset="0"/>
              </a:rPr>
              <a:t>Updated</a:t>
            </a:r>
            <a:r>
              <a:rPr lang="en-US" dirty="0" smtClean="0">
                <a:latin typeface="Impact" pitchFamily="34" charset="0"/>
              </a:rPr>
              <a:t> </a:t>
            </a:r>
            <a:endParaRPr lang="en-US" dirty="0">
              <a:latin typeface="Impac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3014" y="1371600"/>
            <a:ext cx="12843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Impact" pitchFamily="34" charset="0"/>
              </a:rPr>
              <a:t>0-500</a:t>
            </a:r>
          </a:p>
          <a:p>
            <a:r>
              <a:rPr lang="en-US" dirty="0" smtClean="0">
                <a:latin typeface="Impact" pitchFamily="34" charset="0"/>
              </a:rPr>
              <a:t>501-3,000</a:t>
            </a:r>
          </a:p>
          <a:p>
            <a:r>
              <a:rPr lang="en-US" dirty="0" smtClean="0">
                <a:latin typeface="Impact" pitchFamily="34" charset="0"/>
              </a:rPr>
              <a:t>3,001-6000</a:t>
            </a:r>
          </a:p>
          <a:p>
            <a:r>
              <a:rPr lang="en-US" dirty="0" smtClean="0">
                <a:latin typeface="Impact" pitchFamily="34" charset="0"/>
              </a:rPr>
              <a:t>6,001-9,000</a:t>
            </a:r>
          </a:p>
          <a:p>
            <a:r>
              <a:rPr lang="en-US" dirty="0" smtClean="0">
                <a:latin typeface="Impact" pitchFamily="34" charset="0"/>
              </a:rPr>
              <a:t>9,000+ </a:t>
            </a:r>
            <a:endParaRPr lang="en-US" dirty="0"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762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4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2035 Employment Southern Pasco County </a:t>
            </a:r>
            <a:endParaRPr kumimoji="0" lang="en-US" sz="40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l="3947" t="11458" r="3409" b="55730"/>
          <a:stretch>
            <a:fillRect/>
          </a:stretch>
        </p:blipFill>
        <p:spPr bwMode="auto">
          <a:xfrm>
            <a:off x="228600" y="1676400"/>
            <a:ext cx="7239000" cy="198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7996" t="18555" r="88600" b="64923"/>
          <a:stretch>
            <a:fillRect/>
          </a:stretch>
        </p:blipFill>
        <p:spPr bwMode="auto">
          <a:xfrm>
            <a:off x="7543800" y="1371600"/>
            <a:ext cx="381000" cy="1428750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6200" y="1219200"/>
            <a:ext cx="11464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Impact" pitchFamily="34" charset="0"/>
              </a:rPr>
              <a:t>Original</a:t>
            </a:r>
            <a:r>
              <a:rPr lang="en-US" dirty="0" smtClean="0">
                <a:latin typeface="Impact" pitchFamily="34" charset="0"/>
              </a:rPr>
              <a:t> </a:t>
            </a:r>
            <a:endParaRPr lang="en-US" dirty="0">
              <a:latin typeface="Impac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3836313"/>
            <a:ext cx="11897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Impact" pitchFamily="34" charset="0"/>
              </a:rPr>
              <a:t>Updated</a:t>
            </a:r>
            <a:r>
              <a:rPr lang="en-US" dirty="0" smtClean="0">
                <a:latin typeface="Impact" pitchFamily="34" charset="0"/>
              </a:rPr>
              <a:t> </a:t>
            </a:r>
            <a:endParaRPr lang="en-US" dirty="0">
              <a:latin typeface="Impact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 l="4922" t="51842" r="3409" b="15346"/>
          <a:stretch>
            <a:fillRect/>
          </a:stretch>
        </p:blipFill>
        <p:spPr bwMode="auto">
          <a:xfrm>
            <a:off x="228600" y="4343399"/>
            <a:ext cx="7239000" cy="20022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859674" y="1342072"/>
            <a:ext cx="12843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Impact" pitchFamily="34" charset="0"/>
              </a:rPr>
              <a:t>0-500</a:t>
            </a:r>
          </a:p>
          <a:p>
            <a:r>
              <a:rPr lang="en-US" dirty="0" smtClean="0">
                <a:latin typeface="Impact" pitchFamily="34" charset="0"/>
              </a:rPr>
              <a:t>501-2,000</a:t>
            </a:r>
          </a:p>
          <a:p>
            <a:r>
              <a:rPr lang="en-US" dirty="0" smtClean="0">
                <a:latin typeface="Impact" pitchFamily="34" charset="0"/>
              </a:rPr>
              <a:t>2,001-4,000</a:t>
            </a:r>
          </a:p>
          <a:p>
            <a:r>
              <a:rPr lang="en-US" dirty="0" smtClean="0">
                <a:latin typeface="Impact" pitchFamily="34" charset="0"/>
              </a:rPr>
              <a:t>4,001-8,000</a:t>
            </a:r>
          </a:p>
          <a:p>
            <a:r>
              <a:rPr lang="en-US" dirty="0" smtClean="0">
                <a:latin typeface="Impact" pitchFamily="34" charset="0"/>
              </a:rPr>
              <a:t>8,000+ </a:t>
            </a:r>
            <a:endParaRPr lang="en-US" dirty="0"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S:\CENTRAL FILES - TRANSPORTATION\8 - Reference &amp; Misc. Info (other projects)\TRB Applications Conference\2011\Significant Growth Areas\Regional_Issue3.jpg"/>
          <p:cNvPicPr>
            <a:picLocks noChangeAspect="1" noChangeArrowheads="1"/>
          </p:cNvPicPr>
          <p:nvPr/>
        </p:nvPicPr>
        <p:blipFill>
          <a:blip r:embed="rId2" cstate="print"/>
          <a:srcRect l="13298" t="2696" r="16619" b="1593"/>
          <a:stretch>
            <a:fillRect/>
          </a:stretch>
        </p:blipFill>
        <p:spPr bwMode="auto">
          <a:xfrm>
            <a:off x="4724400" y="1828800"/>
            <a:ext cx="3810000" cy="40205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S:\CENTRAL FILES - TRANSPORTATION\8 - Reference &amp; Misc. Info (other projects)\TRB Applications Conference\2011\Significant Growth Areas\Regional_Issue3.jpg"/>
          <p:cNvPicPr>
            <a:picLocks noChangeAspect="1" noChangeArrowheads="1"/>
          </p:cNvPicPr>
          <p:nvPr/>
        </p:nvPicPr>
        <p:blipFill>
          <a:blip r:embed="rId2" cstate="print"/>
          <a:srcRect l="13298" t="2696" r="16619" b="1593"/>
          <a:stretch>
            <a:fillRect/>
          </a:stretch>
        </p:blipFill>
        <p:spPr bwMode="auto">
          <a:xfrm>
            <a:off x="609600" y="1828800"/>
            <a:ext cx="3810000" cy="40205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Freeform 21"/>
          <p:cNvSpPr/>
          <p:nvPr/>
        </p:nvSpPr>
        <p:spPr>
          <a:xfrm>
            <a:off x="2362200" y="3352800"/>
            <a:ext cx="685800" cy="1295400"/>
          </a:xfrm>
          <a:custGeom>
            <a:avLst/>
            <a:gdLst>
              <a:gd name="connsiteX0" fmla="*/ 1201783 w 1288869"/>
              <a:gd name="connsiteY0" fmla="*/ 0 h 1628502"/>
              <a:gd name="connsiteX1" fmla="*/ 1088572 w 1288869"/>
              <a:gd name="connsiteY1" fmla="*/ 1262742 h 1628502"/>
              <a:gd name="connsiteX2" fmla="*/ 0 w 1288869"/>
              <a:gd name="connsiteY2" fmla="*/ 1628502 h 1628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8869" h="1628502">
                <a:moveTo>
                  <a:pt x="1201783" y="0"/>
                </a:moveTo>
                <a:cubicBezTo>
                  <a:pt x="1245326" y="495662"/>
                  <a:pt x="1288869" y="991325"/>
                  <a:pt x="1088572" y="1262742"/>
                </a:cubicBezTo>
                <a:cubicBezTo>
                  <a:pt x="888275" y="1534159"/>
                  <a:pt x="444137" y="1581330"/>
                  <a:pt x="0" y="1628502"/>
                </a:cubicBezTo>
              </a:path>
            </a:pathLst>
          </a:custGeom>
          <a:ln w="2286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762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2035 Daily Work Trips</a:t>
            </a:r>
            <a:endParaRPr kumimoji="0" lang="en-US" sz="40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33600" y="3044279"/>
            <a:ext cx="1673856" cy="3847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900" b="1" dirty="0" smtClean="0">
                <a:ln w="12954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Wesley Chapel</a:t>
            </a:r>
            <a:endParaRPr lang="en-US" sz="1900" b="1" dirty="0">
              <a:ln w="12954">
                <a:solidFill>
                  <a:schemeClr val="bg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4648200"/>
            <a:ext cx="1932901" cy="3847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900" b="1" dirty="0" smtClean="0">
                <a:ln w="12954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Downtown Tampa</a:t>
            </a:r>
            <a:endParaRPr lang="en-US" sz="1900" b="1" dirty="0">
              <a:ln w="12954">
                <a:solidFill>
                  <a:schemeClr val="bg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400800" y="3352800"/>
            <a:ext cx="685800" cy="1295400"/>
          </a:xfrm>
          <a:custGeom>
            <a:avLst/>
            <a:gdLst>
              <a:gd name="connsiteX0" fmla="*/ 1201783 w 1288869"/>
              <a:gd name="connsiteY0" fmla="*/ 0 h 1628502"/>
              <a:gd name="connsiteX1" fmla="*/ 1088572 w 1288869"/>
              <a:gd name="connsiteY1" fmla="*/ 1262742 h 1628502"/>
              <a:gd name="connsiteX2" fmla="*/ 0 w 1288869"/>
              <a:gd name="connsiteY2" fmla="*/ 1628502 h 1628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8869" h="1628502">
                <a:moveTo>
                  <a:pt x="1201783" y="0"/>
                </a:moveTo>
                <a:cubicBezTo>
                  <a:pt x="1245326" y="495662"/>
                  <a:pt x="1288869" y="991325"/>
                  <a:pt x="1088572" y="1262742"/>
                </a:cubicBezTo>
                <a:cubicBezTo>
                  <a:pt x="888275" y="1534159"/>
                  <a:pt x="444137" y="1581330"/>
                  <a:pt x="0" y="1628502"/>
                </a:cubicBezTo>
              </a:path>
            </a:pathLst>
          </a:custGeom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172200" y="3044279"/>
            <a:ext cx="1673856" cy="3847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900" b="1" dirty="0" smtClean="0">
                <a:ln w="12954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Wesley Chapel</a:t>
            </a:r>
            <a:endParaRPr lang="en-US" sz="1900" b="1" dirty="0">
              <a:ln w="12954">
                <a:solidFill>
                  <a:schemeClr val="bg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8800" y="4648200"/>
            <a:ext cx="1932901" cy="3847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900" b="1" dirty="0" smtClean="0">
                <a:ln w="12954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Downtown Tampa</a:t>
            </a:r>
            <a:endParaRPr lang="en-US" sz="1900" b="1" dirty="0">
              <a:ln w="12954">
                <a:solidFill>
                  <a:schemeClr val="bg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1371600"/>
            <a:ext cx="11464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Impact" pitchFamily="34" charset="0"/>
              </a:rPr>
              <a:t>Original</a:t>
            </a:r>
            <a:r>
              <a:rPr lang="en-US" dirty="0" smtClean="0">
                <a:latin typeface="Impact" pitchFamily="34" charset="0"/>
              </a:rPr>
              <a:t> </a:t>
            </a:r>
            <a:endParaRPr lang="en-US" dirty="0">
              <a:latin typeface="Impac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4400" y="1371600"/>
            <a:ext cx="11897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Impact" pitchFamily="34" charset="0"/>
              </a:rPr>
              <a:t>Updated</a:t>
            </a:r>
            <a:r>
              <a:rPr lang="en-US" dirty="0" smtClean="0">
                <a:latin typeface="Impact" pitchFamily="34" charset="0"/>
              </a:rPr>
              <a:t> </a:t>
            </a:r>
            <a:endParaRPr lang="en-US" dirty="0">
              <a:latin typeface="Impac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24200" y="3733800"/>
            <a:ext cx="89639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 w="12954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5,550</a:t>
            </a:r>
            <a:endParaRPr lang="en-US" sz="2400" b="1" dirty="0">
              <a:ln w="12954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2800" y="3733800"/>
            <a:ext cx="84830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 w="12954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1,930</a:t>
            </a:r>
            <a:endParaRPr lang="en-US" sz="2400" b="1" dirty="0">
              <a:ln w="12954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762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Questions….?</a:t>
            </a:r>
            <a:endParaRPr kumimoji="0" lang="en-US" sz="40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44958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Good Luck Modeling!!!</a:t>
            </a:r>
            <a:endParaRPr kumimoji="0" lang="en-US" sz="44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pic>
        <p:nvPicPr>
          <p:cNvPr id="1029" name="Picture 5" descr="C:\Documents and Settings\csherman\Local Settings\Temporary Internet Files\Content.IE5\T67ZGF3U\MC9004369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524000"/>
            <a:ext cx="4264025" cy="2748587"/>
          </a:xfrm>
          <a:prstGeom prst="rect">
            <a:avLst/>
          </a:prstGeom>
          <a:noFill/>
        </p:spPr>
      </p:pic>
      <p:pic>
        <p:nvPicPr>
          <p:cNvPr id="1026" name="Picture 2" descr="C:\Documents and Settings\csherman\Local Settings\Temporary Internet Files\Content.IE5\NHYXFKVM\MC90043155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990600"/>
            <a:ext cx="2285714" cy="2285714"/>
          </a:xfrm>
          <a:prstGeom prst="rect">
            <a:avLst/>
          </a:prstGeom>
          <a:noFill/>
        </p:spPr>
      </p:pic>
      <p:pic>
        <p:nvPicPr>
          <p:cNvPr id="1027" name="Picture 3" descr="C:\Documents and Settings\csherman\Local Settings\Temporary Internet Files\Content.IE5\MMKA4W16\MC90014001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667000"/>
            <a:ext cx="2396209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3000" y="1524000"/>
          <a:ext cx="6553200" cy="349174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12277"/>
                <a:gridCol w="1764323"/>
                <a:gridCol w="1671830"/>
                <a:gridCol w="1604770"/>
              </a:tblGrid>
              <a:tr h="2896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 smtClean="0">
                          <a:solidFill>
                            <a:schemeClr val="bg1"/>
                          </a:solidFill>
                          <a:latin typeface="Impact" pitchFamily="34" charset="0"/>
                        </a:rPr>
                        <a:t>State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 smtClean="0">
                          <a:solidFill>
                            <a:schemeClr val="bg1"/>
                          </a:solidFill>
                          <a:latin typeface="Impact" pitchFamily="34" charset="0"/>
                        </a:rPr>
                        <a:t>2000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 smtClean="0">
                          <a:solidFill>
                            <a:schemeClr val="bg1"/>
                          </a:solidFill>
                          <a:latin typeface="Impact" pitchFamily="34" charset="0"/>
                        </a:rPr>
                        <a:t>2030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 smtClean="0">
                          <a:solidFill>
                            <a:schemeClr val="bg1"/>
                          </a:solidFill>
                          <a:latin typeface="Impact" pitchFamily="34" charset="0"/>
                        </a:rPr>
                        <a:t>Percent Change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89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latin typeface="Impact" pitchFamily="34" charset="0"/>
                        </a:rPr>
                        <a:t>California</a:t>
                      </a:r>
                      <a:endParaRPr lang="en-US" sz="1700" b="0" i="0" u="none" strike="noStrike" dirty="0"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 smtClean="0">
                          <a:latin typeface="Impact" pitchFamily="34" charset="0"/>
                        </a:rPr>
                        <a:t>33,872</a:t>
                      </a:r>
                      <a:endParaRPr lang="en-US" sz="1700" b="0" i="0" u="none" strike="noStrike" dirty="0"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 smtClean="0">
                          <a:latin typeface="Impact" pitchFamily="34" charset="0"/>
                        </a:rPr>
                        <a:t> 46,445 </a:t>
                      </a:r>
                      <a:endParaRPr lang="en-US" sz="1700" b="0" i="0" u="none" strike="noStrike" dirty="0">
                        <a:solidFill>
                          <a:srgbClr val="FFFFFF"/>
                        </a:solidFill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solidFill>
                            <a:schemeClr val="tx1"/>
                          </a:solidFill>
                          <a:latin typeface="Impact" pitchFamily="34" charset="0"/>
                        </a:rPr>
                        <a:t>37.1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89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latin typeface="Impact" pitchFamily="34" charset="0"/>
                        </a:rPr>
                        <a:t>Texas</a:t>
                      </a:r>
                      <a:endParaRPr lang="en-US" sz="1700" b="0" i="0" u="none" strike="noStrike"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 smtClean="0">
                          <a:latin typeface="Impact" pitchFamily="34" charset="0"/>
                        </a:rPr>
                        <a:t>20,852</a:t>
                      </a:r>
                      <a:endParaRPr lang="en-US" sz="1700" b="0" i="0" u="none" strike="noStrike" dirty="0"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 smtClean="0">
                          <a:latin typeface="Impact" pitchFamily="34" charset="0"/>
                        </a:rPr>
                        <a:t> 33,318 </a:t>
                      </a:r>
                      <a:endParaRPr lang="en-US" sz="1700" b="0" i="0" u="none" strike="noStrike" dirty="0">
                        <a:solidFill>
                          <a:srgbClr val="FFFFFF"/>
                        </a:solidFill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latin typeface="Impact" pitchFamily="34" charset="0"/>
                        </a:rPr>
                        <a:t>59.8</a:t>
                      </a:r>
                      <a:endParaRPr lang="en-US" sz="1700" b="0" i="0" u="none" strike="noStrike" dirty="0"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89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latin typeface="Impact" pitchFamily="34" charset="0"/>
                        </a:rPr>
                        <a:t>New York</a:t>
                      </a:r>
                      <a:endParaRPr lang="en-US" sz="1700" b="0" i="0" u="none" strike="noStrike"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 smtClean="0">
                          <a:latin typeface="Impact" pitchFamily="34" charset="0"/>
                        </a:rPr>
                        <a:t>18,976</a:t>
                      </a:r>
                      <a:endParaRPr lang="en-US" sz="1700" b="0" i="0" u="none" strike="noStrike" dirty="0"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 smtClean="0">
                          <a:latin typeface="Impact" pitchFamily="34" charset="0"/>
                        </a:rPr>
                        <a:t> 19,477 </a:t>
                      </a:r>
                      <a:endParaRPr lang="en-US" sz="17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latin typeface="Impact" pitchFamily="34" charset="0"/>
                        </a:rPr>
                        <a:t>2.6</a:t>
                      </a:r>
                      <a:endParaRPr lang="en-US" sz="1700" b="0" i="0" u="none" strike="noStrike" dirty="0"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89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mpact" pitchFamily="34" charset="0"/>
                        </a:rPr>
                        <a:t>Florida</a:t>
                      </a:r>
                      <a:endParaRPr lang="en-US" sz="17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mpact" pitchFamily="34" charset="0"/>
                        </a:rPr>
                        <a:t>15,982</a:t>
                      </a:r>
                      <a:endParaRPr lang="en-US" sz="17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mpact" pitchFamily="34" charset="0"/>
                        </a:rPr>
                        <a:t> 28,686 </a:t>
                      </a:r>
                      <a:endParaRPr lang="en-US" sz="1700" b="0" i="0" u="none" strike="noStrike" dirty="0">
                        <a:solidFill>
                          <a:srgbClr val="FFFFFF"/>
                        </a:solidFill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mpact" pitchFamily="34" charset="0"/>
                        </a:rPr>
                        <a:t>79.5</a:t>
                      </a:r>
                      <a:endParaRPr lang="en-US" sz="17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305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latin typeface="Impact" pitchFamily="34" charset="0"/>
                        </a:rPr>
                        <a:t>Illinois</a:t>
                      </a:r>
                      <a:endParaRPr lang="en-US" sz="1700" b="0" i="0" u="none" strike="noStrike"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 smtClean="0">
                          <a:latin typeface="Impact" pitchFamily="34" charset="0"/>
                        </a:rPr>
                        <a:t>12,419</a:t>
                      </a:r>
                      <a:endParaRPr lang="en-US" sz="1700" b="0" i="0" u="none" strike="noStrike" dirty="0"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 smtClean="0">
                          <a:latin typeface="Impact" pitchFamily="34" charset="0"/>
                        </a:rPr>
                        <a:t> 13,433 </a:t>
                      </a:r>
                      <a:endParaRPr lang="en-US" sz="1700" b="0" i="0" u="none" strike="noStrike" dirty="0">
                        <a:solidFill>
                          <a:srgbClr val="FFFFFF"/>
                        </a:solidFill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latin typeface="Impact" pitchFamily="34" charset="0"/>
                        </a:rPr>
                        <a:t>8.2</a:t>
                      </a:r>
                      <a:endParaRPr lang="en-US" sz="1700" b="0" i="0" u="none" strike="noStrike" dirty="0"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89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latin typeface="Impact" pitchFamily="34" charset="0"/>
                        </a:rPr>
                        <a:t>Pennsylvania</a:t>
                      </a:r>
                      <a:endParaRPr lang="en-US" sz="1700" b="0" i="0" u="none" strike="noStrike"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 smtClean="0">
                          <a:latin typeface="Impact" pitchFamily="34" charset="0"/>
                        </a:rPr>
                        <a:t>12,281</a:t>
                      </a:r>
                      <a:endParaRPr lang="en-US" sz="1700" b="0" i="0" u="none" strike="noStrike" dirty="0"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baseline="0" dirty="0" smtClean="0">
                          <a:latin typeface="Impact" pitchFamily="34" charset="0"/>
                        </a:rPr>
                        <a:t> </a:t>
                      </a:r>
                      <a:r>
                        <a:rPr lang="en-US" sz="1700" u="none" strike="noStrike" dirty="0" smtClean="0">
                          <a:latin typeface="Impact" pitchFamily="34" charset="0"/>
                        </a:rPr>
                        <a:t>12,768 </a:t>
                      </a:r>
                      <a:endParaRPr lang="en-US" sz="1700" b="0" i="0" u="none" strike="noStrike" dirty="0">
                        <a:solidFill>
                          <a:srgbClr val="FFFFFF"/>
                        </a:solidFill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latin typeface="Impact" pitchFamily="34" charset="0"/>
                        </a:rPr>
                        <a:t>4.0</a:t>
                      </a:r>
                      <a:endParaRPr lang="en-US" sz="1700" b="0" i="0" u="none" strike="noStrike" dirty="0"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89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latin typeface="Impact" pitchFamily="34" charset="0"/>
                        </a:rPr>
                        <a:t>Ohio</a:t>
                      </a:r>
                      <a:endParaRPr lang="en-US" sz="1700" b="0" i="0" u="none" strike="noStrike"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 smtClean="0">
                          <a:latin typeface="Impact" pitchFamily="34" charset="0"/>
                        </a:rPr>
                        <a:t>11,353</a:t>
                      </a:r>
                      <a:endParaRPr lang="en-US" sz="1700" b="0" i="0" u="none" strike="noStrike" dirty="0"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 smtClean="0">
                          <a:latin typeface="Impact" pitchFamily="34" charset="0"/>
                        </a:rPr>
                        <a:t> 11,551 </a:t>
                      </a:r>
                      <a:endParaRPr lang="en-US" sz="1700" b="0" i="0" u="none" strike="noStrike" dirty="0">
                        <a:solidFill>
                          <a:srgbClr val="FFFFFF"/>
                        </a:solidFill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latin typeface="Impact" pitchFamily="34" charset="0"/>
                        </a:rPr>
                        <a:t>1.7</a:t>
                      </a:r>
                      <a:endParaRPr lang="en-US" sz="1700" b="0" i="0" u="none" strike="noStrike" dirty="0"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89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latin typeface="Impact" pitchFamily="34" charset="0"/>
                        </a:rPr>
                        <a:t>Michigan</a:t>
                      </a:r>
                      <a:endParaRPr lang="en-US" sz="1700" b="0" i="0" u="none" strike="noStrike"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 smtClean="0">
                          <a:latin typeface="Impact" pitchFamily="34" charset="0"/>
                        </a:rPr>
                        <a:t>9,938</a:t>
                      </a:r>
                      <a:endParaRPr lang="en-US" sz="1700" b="0" i="0" u="none" strike="noStrike" dirty="0"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 smtClean="0">
                          <a:latin typeface="Impact" pitchFamily="34" charset="0"/>
                        </a:rPr>
                        <a:t>10,694</a:t>
                      </a:r>
                      <a:endParaRPr lang="en-US" sz="1700" b="0" i="0" u="none" strike="noStrike" dirty="0">
                        <a:solidFill>
                          <a:srgbClr val="FFFFFF"/>
                        </a:solidFill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latin typeface="Impact" pitchFamily="34" charset="0"/>
                        </a:rPr>
                        <a:t>7.6</a:t>
                      </a:r>
                      <a:endParaRPr lang="en-US" sz="1700" b="0" i="0" u="none" strike="noStrike" dirty="0"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89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latin typeface="Impact" pitchFamily="34" charset="0"/>
                        </a:rPr>
                        <a:t>New Jersey</a:t>
                      </a:r>
                      <a:endParaRPr lang="en-US" sz="1700" b="0" i="0" u="none" strike="noStrike"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 smtClean="0">
                          <a:latin typeface="Impact" pitchFamily="34" charset="0"/>
                        </a:rPr>
                        <a:t>8,414</a:t>
                      </a:r>
                      <a:endParaRPr lang="en-US" sz="1700" b="0" i="0" u="none" strike="noStrike" dirty="0"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 smtClean="0">
                          <a:latin typeface="Impact" pitchFamily="34" charset="0"/>
                        </a:rPr>
                        <a:t>9,802</a:t>
                      </a:r>
                      <a:endParaRPr lang="en-US" sz="1700" b="0" i="0" u="none" strike="noStrike" dirty="0">
                        <a:solidFill>
                          <a:srgbClr val="FFFFFF"/>
                        </a:solidFill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latin typeface="Impact" pitchFamily="34" charset="0"/>
                        </a:rPr>
                        <a:t>16.5</a:t>
                      </a:r>
                      <a:endParaRPr lang="en-US" sz="1700" b="0" i="0" u="none" strike="noStrike" dirty="0"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89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latin typeface="Impact" pitchFamily="34" charset="0"/>
                        </a:rPr>
                        <a:t>Georgia</a:t>
                      </a:r>
                      <a:endParaRPr lang="en-US" sz="1700" b="0" i="0" u="none" strike="noStrike" dirty="0"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 smtClean="0">
                          <a:latin typeface="Impact" pitchFamily="34" charset="0"/>
                        </a:rPr>
                        <a:t>8,186</a:t>
                      </a:r>
                      <a:endParaRPr lang="en-US" sz="1700" b="0" i="0" u="none" strike="noStrike" dirty="0"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 smtClean="0">
                          <a:latin typeface="Impact" pitchFamily="34" charset="0"/>
                        </a:rPr>
                        <a:t> 12,018 </a:t>
                      </a:r>
                      <a:endParaRPr lang="en-US" sz="1700" b="0" i="0" u="none" strike="noStrike" dirty="0">
                        <a:solidFill>
                          <a:srgbClr val="FFFFFF"/>
                        </a:solidFill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latin typeface="Impact" pitchFamily="34" charset="0"/>
                        </a:rPr>
                        <a:t>46.8</a:t>
                      </a:r>
                      <a:endParaRPr lang="en-US" sz="1700" b="0" i="0" u="none" strike="noStrike" dirty="0"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89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Impact" pitchFamily="34" charset="0"/>
                        </a:rPr>
                        <a:t>United States</a:t>
                      </a:r>
                      <a:endParaRPr lang="en-US" sz="17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Impact" pitchFamily="34" charset="0"/>
                        </a:rPr>
                        <a:t>281,422</a:t>
                      </a:r>
                      <a:endParaRPr lang="en-US" sz="17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Impact" pitchFamily="34" charset="0"/>
                        </a:rPr>
                        <a:t>363,584</a:t>
                      </a:r>
                      <a:endParaRPr lang="en-US" sz="17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Impact" pitchFamily="34" charset="0"/>
                        </a:rPr>
                        <a:t>29.2</a:t>
                      </a:r>
                      <a:endParaRPr lang="en-US" sz="17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762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Population Projections </a:t>
            </a:r>
            <a:r>
              <a:rPr kumimoji="0" lang="en-US" sz="4000" b="0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by State</a:t>
            </a:r>
            <a:endParaRPr kumimoji="0" lang="en-US" sz="40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0" y="1143000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Impact" pitchFamily="34" charset="0"/>
              </a:rPr>
              <a:t>(In Thousands)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762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Florida </a:t>
            </a:r>
            <a:r>
              <a:rPr kumimoji="0" lang="en-US" sz="4000" b="0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Population Growth </a:t>
            </a:r>
            <a:r>
              <a:rPr kumimoji="0" lang="en-US" sz="4000" b="0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by </a:t>
            </a:r>
            <a:r>
              <a:rPr kumimoji="0" lang="en-US" sz="4000" b="0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County</a:t>
            </a:r>
            <a:endParaRPr kumimoji="0" lang="en-US" sz="40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pic>
        <p:nvPicPr>
          <p:cNvPr id="8" name="Picture 7" descr="Florida County Rates 2000-20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066800"/>
            <a:ext cx="5638800" cy="563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905000" y="6321623"/>
            <a:ext cx="541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latin typeface="Impact" pitchFamily="34" charset="0"/>
              </a:rPr>
              <a:t>Source: </a:t>
            </a:r>
            <a:r>
              <a:rPr lang="en-US" sz="1400" dirty="0" smtClean="0">
                <a:latin typeface="Impact" pitchFamily="34" charset="0"/>
              </a:rPr>
              <a:t>Bureau of Economic and Business Research</a:t>
            </a:r>
            <a:endParaRPr lang="en-US" sz="1400" dirty="0">
              <a:latin typeface="Impac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000" y="6324600"/>
            <a:ext cx="3886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762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Percent of 2035 Florida Population by County</a:t>
            </a:r>
            <a:endParaRPr kumimoji="0" lang="en-US" sz="40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pic>
        <p:nvPicPr>
          <p:cNvPr id="9" name="Picture 8" descr="Florida Percent Ra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066800"/>
            <a:ext cx="5638800" cy="563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905000" y="6324600"/>
            <a:ext cx="541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latin typeface="Impact" pitchFamily="34" charset="0"/>
              </a:rPr>
              <a:t>Source: </a:t>
            </a:r>
            <a:r>
              <a:rPr lang="en-US" sz="1400" dirty="0" smtClean="0">
                <a:latin typeface="Impact" pitchFamily="34" charset="0"/>
              </a:rPr>
              <a:t>Bureau of Economic and Business Research</a:t>
            </a:r>
            <a:endParaRPr lang="en-US" sz="1400" dirty="0">
              <a:latin typeface="Impac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0" y="6324600"/>
            <a:ext cx="3886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76200"/>
            <a:ext cx="8915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Tampa Bay Area</a:t>
            </a:r>
            <a:r>
              <a:rPr kumimoji="0" lang="en-US" sz="4000" b="0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 Workers Per Household</a:t>
            </a:r>
            <a:endParaRPr kumimoji="0" lang="en-US" sz="40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pic>
        <p:nvPicPr>
          <p:cNvPr id="1026" name="Picture 2" descr="S:\CENTRAL FILES - TRANSPORTATION\8 - Reference &amp; Misc. Info (other projects)\TRB Applications Conference\2011\Significant Growth Areas\TBRPM_STATS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143000"/>
            <a:ext cx="4267200" cy="55222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CENTRAL FILES - TRANSPORTATION\8 - Reference &amp; Misc. Info (other projects)\TRB Applications Conference\2011\Significant Growth Areas\Regional_Issue3.jpg"/>
          <p:cNvPicPr>
            <a:picLocks noChangeAspect="1" noChangeArrowheads="1"/>
          </p:cNvPicPr>
          <p:nvPr/>
        </p:nvPicPr>
        <p:blipFill>
          <a:blip r:embed="rId2" cstate="print"/>
          <a:srcRect l="2084" t="2696" r="17620" b="1593"/>
          <a:stretch>
            <a:fillRect/>
          </a:stretch>
        </p:blipFill>
        <p:spPr bwMode="auto">
          <a:xfrm>
            <a:off x="1447800" y="1143000"/>
            <a:ext cx="6019800" cy="55445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Freeform 21"/>
          <p:cNvSpPr/>
          <p:nvPr/>
        </p:nvSpPr>
        <p:spPr>
          <a:xfrm>
            <a:off x="4648200" y="3048000"/>
            <a:ext cx="762000" cy="2057400"/>
          </a:xfrm>
          <a:custGeom>
            <a:avLst/>
            <a:gdLst>
              <a:gd name="connsiteX0" fmla="*/ 1201783 w 1288869"/>
              <a:gd name="connsiteY0" fmla="*/ 0 h 1628502"/>
              <a:gd name="connsiteX1" fmla="*/ 1088572 w 1288869"/>
              <a:gd name="connsiteY1" fmla="*/ 1262742 h 1628502"/>
              <a:gd name="connsiteX2" fmla="*/ 0 w 1288869"/>
              <a:gd name="connsiteY2" fmla="*/ 1628502 h 1628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8869" h="1628502">
                <a:moveTo>
                  <a:pt x="1201783" y="0"/>
                </a:moveTo>
                <a:cubicBezTo>
                  <a:pt x="1245326" y="495662"/>
                  <a:pt x="1288869" y="991325"/>
                  <a:pt x="1088572" y="1262742"/>
                </a:cubicBezTo>
                <a:cubicBezTo>
                  <a:pt x="888275" y="1534159"/>
                  <a:pt x="444137" y="1581330"/>
                  <a:pt x="0" y="1628502"/>
                </a:cubicBezTo>
              </a:path>
            </a:pathLst>
          </a:custGeom>
          <a:ln w="139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762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A Transit Corridor Study Area</a:t>
            </a:r>
            <a:endParaRPr kumimoji="0" lang="en-US" sz="40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3048000"/>
            <a:ext cx="1673856" cy="3847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900" b="1" dirty="0" smtClean="0">
                <a:ln w="12954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Wesley Chapel</a:t>
            </a:r>
            <a:endParaRPr lang="en-US" sz="1900" b="1" dirty="0">
              <a:ln w="12954">
                <a:solidFill>
                  <a:schemeClr val="bg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3700046"/>
            <a:ext cx="1309974" cy="3847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900" b="1" dirty="0" smtClean="0">
                <a:ln w="12954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VA Hospital</a:t>
            </a:r>
            <a:endParaRPr lang="en-US" sz="1900" b="1" dirty="0">
              <a:ln w="12954">
                <a:solidFill>
                  <a:schemeClr val="bg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4114800"/>
            <a:ext cx="542136" cy="3847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900" b="1" dirty="0" smtClean="0">
                <a:ln w="12954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USF</a:t>
            </a:r>
            <a:endParaRPr lang="en-US" sz="1900" b="1" dirty="0">
              <a:ln w="12954">
                <a:solidFill>
                  <a:schemeClr val="bg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0" y="5101679"/>
            <a:ext cx="1932901" cy="3847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900" b="1" dirty="0" smtClean="0">
                <a:ln w="12954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Downtown Tampa</a:t>
            </a:r>
            <a:endParaRPr lang="en-US" sz="1900" b="1" dirty="0">
              <a:ln w="12954">
                <a:solidFill>
                  <a:schemeClr val="bg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762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Gravity Model </a:t>
            </a:r>
            <a:endParaRPr kumimoji="0" lang="en-US" sz="40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1447800"/>
            <a:ext cx="48768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Impact" pitchFamily="34" charset="0"/>
              </a:rPr>
              <a:t>Friction Factor</a:t>
            </a:r>
            <a:endParaRPr lang="en-US" sz="3200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81199" y="2261175"/>
            <a:ext cx="5257800" cy="3276600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101939" y="5625643"/>
            <a:ext cx="2356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Impact" pitchFamily="34" charset="0"/>
              </a:rPr>
              <a:t>Trip Length</a:t>
            </a:r>
            <a:endParaRPr lang="en-US" dirty="0">
              <a:latin typeface="Impac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794266" y="260990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Impact" pitchFamily="34" charset="0"/>
              </a:rPr>
              <a:t>Trip Probability</a:t>
            </a:r>
            <a:endParaRPr lang="en-US" dirty="0">
              <a:latin typeface="Impact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057400" y="2286000"/>
            <a:ext cx="5181600" cy="3124200"/>
          </a:xfrm>
          <a:custGeom>
            <a:avLst/>
            <a:gdLst>
              <a:gd name="connsiteX0" fmla="*/ 11611 w 5080000"/>
              <a:gd name="connsiteY0" fmla="*/ 0 h 2908663"/>
              <a:gd name="connsiteX1" fmla="*/ 72571 w 5080000"/>
              <a:gd name="connsiteY1" fmla="*/ 1367246 h 2908663"/>
              <a:gd name="connsiteX2" fmla="*/ 447040 w 5080000"/>
              <a:gd name="connsiteY2" fmla="*/ 2098766 h 2908663"/>
              <a:gd name="connsiteX3" fmla="*/ 1283062 w 5080000"/>
              <a:gd name="connsiteY3" fmla="*/ 2603863 h 2908663"/>
              <a:gd name="connsiteX4" fmla="*/ 2894148 w 5080000"/>
              <a:gd name="connsiteY4" fmla="*/ 2838995 h 2908663"/>
              <a:gd name="connsiteX5" fmla="*/ 5080000 w 5080000"/>
              <a:gd name="connsiteY5" fmla="*/ 2908663 h 290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0000" h="2908663">
                <a:moveTo>
                  <a:pt x="11611" y="0"/>
                </a:moveTo>
                <a:cubicBezTo>
                  <a:pt x="5805" y="508726"/>
                  <a:pt x="0" y="1017452"/>
                  <a:pt x="72571" y="1367246"/>
                </a:cubicBezTo>
                <a:cubicBezTo>
                  <a:pt x="145142" y="1717040"/>
                  <a:pt x="245292" y="1892663"/>
                  <a:pt x="447040" y="2098766"/>
                </a:cubicBezTo>
                <a:cubicBezTo>
                  <a:pt x="648788" y="2304869"/>
                  <a:pt x="875211" y="2480492"/>
                  <a:pt x="1283062" y="2603863"/>
                </a:cubicBezTo>
                <a:cubicBezTo>
                  <a:pt x="1690913" y="2727235"/>
                  <a:pt x="2261325" y="2788195"/>
                  <a:pt x="2894148" y="2838995"/>
                </a:cubicBezTo>
                <a:cubicBezTo>
                  <a:pt x="3526971" y="2889795"/>
                  <a:pt x="4303485" y="2899229"/>
                  <a:pt x="5080000" y="2908663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762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2035 Peak Period Travel Time</a:t>
            </a:r>
            <a:endParaRPr kumimoji="0" lang="en-US" sz="40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457200" y="914400"/>
            <a:ext cx="533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200" noProof="0" dirty="0" smtClean="0">
                <a:ln w="18415" cmpd="sng">
                  <a:noFill/>
                  <a:prstDash val="solid"/>
                </a:ln>
                <a:latin typeface="Impact" pitchFamily="34" charset="0"/>
              </a:rPr>
              <a:t>Wesley Chapel to Hillsborough</a:t>
            </a:r>
            <a:endParaRPr kumimoji="0" lang="en-US" sz="2200" b="0" i="0" u="none" strike="noStrike" kern="1200" cap="none" spc="0" normalizeH="0" baseline="0" noProof="0" dirty="0">
              <a:ln w="18415" cmpd="sng">
                <a:noFill/>
                <a:prstDash val="solid"/>
              </a:ln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 rot="16200000">
            <a:off x="-800101" y="2095500"/>
            <a:ext cx="213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1600" noProof="0" dirty="0" smtClean="0">
                <a:ln w="18415" cmpd="sng">
                  <a:noFill/>
                  <a:prstDash val="solid"/>
                </a:ln>
                <a:latin typeface="Impact" pitchFamily="34" charset="0"/>
              </a:rPr>
              <a:t>Time (Minutes) </a:t>
            </a:r>
            <a:endParaRPr kumimoji="0" lang="en-US" sz="1600" b="0" i="0" u="none" strike="noStrike" kern="1200" cap="none" spc="0" normalizeH="0" baseline="0" noProof="0" dirty="0">
              <a:ln w="18415" cmpd="sng">
                <a:noFill/>
                <a:prstDash val="solid"/>
              </a:ln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b="7692"/>
          <a:stretch>
            <a:fillRect/>
          </a:stretch>
        </p:blipFill>
        <p:spPr bwMode="auto">
          <a:xfrm>
            <a:off x="380999" y="1676400"/>
            <a:ext cx="852112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5943600" y="5334000"/>
            <a:ext cx="3200400" cy="533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1600" noProof="0" dirty="0" smtClean="0">
                <a:ln w="18415" cmpd="sng">
                  <a:noFill/>
                  <a:prstDash val="solid"/>
                </a:ln>
                <a:latin typeface="Impact" pitchFamily="34" charset="0"/>
              </a:rPr>
              <a:t>Number of TAZs </a:t>
            </a:r>
            <a:r>
              <a:rPr lang="en-US" sz="1600" noProof="0" dirty="0" smtClean="0">
                <a:ln w="18415" cmpd="sng">
                  <a:noFill/>
                  <a:prstDash val="solid"/>
                </a:ln>
                <a:latin typeface="Impact" pitchFamily="34" charset="0"/>
              </a:rPr>
              <a:t>in Hillsborough </a:t>
            </a:r>
            <a:endParaRPr kumimoji="0" lang="en-US" sz="1600" b="0" i="0" u="none" strike="noStrike" kern="1200" cap="none" spc="0" normalizeH="0" baseline="0" noProof="0" dirty="0">
              <a:ln w="18415" cmpd="sng">
                <a:noFill/>
                <a:prstDash val="solid"/>
              </a:ln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5791200"/>
            <a:ext cx="3733800" cy="533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1500" noProof="0" dirty="0" smtClean="0">
                <a:ln w="18415" cmpd="sng">
                  <a:noFill/>
                  <a:prstDash val="solid"/>
                </a:ln>
                <a:latin typeface="Impact" pitchFamily="34" charset="0"/>
              </a:rPr>
              <a:t>Congested Time	Free Flow Time</a:t>
            </a:r>
            <a:endParaRPr kumimoji="0" lang="en-US" sz="1500" b="0" i="0" u="none" strike="noStrike" kern="1200" cap="none" spc="0" normalizeH="0" baseline="0" noProof="0" dirty="0">
              <a:ln w="18415" cmpd="sng">
                <a:noFill/>
                <a:prstDash val="solid"/>
              </a:ln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12" name="Diamond 11"/>
          <p:cNvSpPr/>
          <p:nvPr/>
        </p:nvSpPr>
        <p:spPr>
          <a:xfrm>
            <a:off x="685800" y="6019800"/>
            <a:ext cx="76200" cy="76200"/>
          </a:xfrm>
          <a:prstGeom prst="diamond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14600" y="6019800"/>
            <a:ext cx="76200" cy="762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762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Orientation Ratio - Downtown</a:t>
            </a:r>
            <a:endParaRPr kumimoji="0" lang="en-US" sz="40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85344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1" y="1078468"/>
            <a:ext cx="2819399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CTPP Data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1" y="1078468"/>
            <a:ext cx="27432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Model (Original)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1078468"/>
            <a:ext cx="28194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Model (Updated)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1942</TotalTime>
  <Words>263</Words>
  <Application>Microsoft Office PowerPoint</Application>
  <PresentationFormat>On-screen Show (4:3)</PresentationFormat>
  <Paragraphs>116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Model Validation &amp; Application for Significant Growth Areas in Florida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Gannett Fleming,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csherman</dc:creator>
  <cp:lastModifiedBy>csherman</cp:lastModifiedBy>
  <cp:revision>142</cp:revision>
  <dcterms:created xsi:type="dcterms:W3CDTF">2011-02-08T16:29:04Z</dcterms:created>
  <dcterms:modified xsi:type="dcterms:W3CDTF">2011-05-04T17:27:39Z</dcterms:modified>
</cp:coreProperties>
</file>