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12" autoAdjust="0"/>
  </p:normalViewPr>
  <p:slideViewPr>
    <p:cSldViewPr>
      <p:cViewPr varScale="1">
        <p:scale>
          <a:sx n="79" d="100"/>
          <a:sy n="79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78FCB553-64AA-44A9-A1DA-728160639E4B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EB81D73E-69F0-4C85-8D19-2F0F5F761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450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CC46CDF7-4031-4196-A9A1-44D6D3AE56D2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0E0C822A-74B7-4DE3-BA82-70A74D0F8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41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Achieve results that reflect future patronage in response to</a:t>
            </a:r>
            <a:r>
              <a:rPr lang="en-US" baseline="0" dirty="0" smtClean="0"/>
              <a:t> changes and improvements / changes in fare policy</a:t>
            </a:r>
          </a:p>
          <a:p>
            <a:endParaRPr lang="en-US" baseline="0" dirty="0" smtClean="0"/>
          </a:p>
          <a:p>
            <a:pPr lvl="1" eaLnBrk="1" hangingPunct="1"/>
            <a:r>
              <a:rPr lang="en-US" dirty="0" smtClean="0"/>
              <a:t>Access &amp; transfer choices</a:t>
            </a:r>
          </a:p>
          <a:p>
            <a:pPr lvl="1" eaLnBrk="1" hangingPunct="1"/>
            <a:r>
              <a:rPr lang="en-US" dirty="0" smtClean="0"/>
              <a:t>Use of compound modes</a:t>
            </a:r>
          </a:p>
          <a:p>
            <a:pPr lvl="1" eaLnBrk="1" hangingPunct="1"/>
            <a:r>
              <a:rPr lang="en-US" dirty="0" smtClean="0"/>
              <a:t>Stability of choices</a:t>
            </a:r>
          </a:p>
          <a:p>
            <a:pPr lvl="1" eaLnBrk="1" hangingPunct="1"/>
            <a:r>
              <a:rPr lang="en-US" dirty="0" smtClean="0"/>
              <a:t>Taste variation including Value of Time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 eaLnBrk="1" hangingPunct="1"/>
            <a:r>
              <a:rPr lang="en-US" dirty="0" smtClean="0"/>
              <a:t>Realistic path-finding</a:t>
            </a:r>
          </a:p>
          <a:p>
            <a:pPr lvl="1" eaLnBrk="1" hangingPunct="1"/>
            <a:r>
              <a:rPr lang="en-US" dirty="0" smtClean="0"/>
              <a:t>Large number of similar alternatives</a:t>
            </a:r>
          </a:p>
          <a:p>
            <a:pPr lvl="1" eaLnBrk="1" hangingPunct="1"/>
            <a:r>
              <a:rPr lang="en-US" dirty="0" smtClean="0"/>
              <a:t>Severe capacity limitations</a:t>
            </a:r>
          </a:p>
          <a:p>
            <a:pPr lvl="1" eaLnBrk="1" hangingPunct="1"/>
            <a:r>
              <a:rPr lang="en-US" dirty="0" smtClean="0"/>
              <a:t>Complex transfer alternatives</a:t>
            </a:r>
          </a:p>
          <a:p>
            <a:pPr lvl="1" eaLnBrk="1" hangingPunct="1"/>
            <a:r>
              <a:rPr lang="en-US" dirty="0" smtClean="0"/>
              <a:t>Assignment parameters and calibration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822A-74B7-4DE3-BA82-70A74D0F84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85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Frequency-based assignments favor slower, more frequent service over faster less frequent service.  This can give misleading guidance to planners.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New data sources provided further fuel for making improvements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822A-74B7-4DE3-BA82-70A74D0F84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08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1. Mention no free transfers 2. Mention that the pathfinder will give the same percentages as EMME2 if fares are excluded (or if all combinations have the same fares)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1pPr>
            <a:lvl2pPr marL="755705" indent="-290657"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2pPr>
            <a:lvl3pPr marL="1162624" indent="-232526"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3pPr>
            <a:lvl4pPr marL="1627674" indent="-232526"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4pPr>
            <a:lvl5pPr marL="2092723" indent="-232526"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5pPr>
            <a:lvl6pPr marL="2557773" indent="-232526" eaLnBrk="0" fontAlgn="base" hangingPunct="0">
              <a:spcBef>
                <a:spcPct val="0"/>
              </a:spcBef>
              <a:spcAft>
                <a:spcPct val="0"/>
              </a:spcAft>
              <a:defRPr sz="2700" b="1" u="sng">
                <a:solidFill>
                  <a:schemeClr val="bg1"/>
                </a:solidFill>
                <a:latin typeface="Tahoma" pitchFamily="34" charset="0"/>
              </a:defRPr>
            </a:lvl6pPr>
            <a:lvl7pPr marL="3022823" indent="-232526" eaLnBrk="0" fontAlgn="base" hangingPunct="0">
              <a:spcBef>
                <a:spcPct val="0"/>
              </a:spcBef>
              <a:spcAft>
                <a:spcPct val="0"/>
              </a:spcAft>
              <a:defRPr sz="2700" b="1" u="sng">
                <a:solidFill>
                  <a:schemeClr val="bg1"/>
                </a:solidFill>
                <a:latin typeface="Tahoma" pitchFamily="34" charset="0"/>
              </a:defRPr>
            </a:lvl7pPr>
            <a:lvl8pPr marL="3487873" indent="-232526" eaLnBrk="0" fontAlgn="base" hangingPunct="0">
              <a:spcBef>
                <a:spcPct val="0"/>
              </a:spcBef>
              <a:spcAft>
                <a:spcPct val="0"/>
              </a:spcAft>
              <a:defRPr sz="2700" b="1" u="sng">
                <a:solidFill>
                  <a:schemeClr val="bg1"/>
                </a:solidFill>
                <a:latin typeface="Tahoma" pitchFamily="34" charset="0"/>
              </a:defRPr>
            </a:lvl8pPr>
            <a:lvl9pPr marL="3952922" indent="-232526" eaLnBrk="0" fontAlgn="base" hangingPunct="0">
              <a:spcBef>
                <a:spcPct val="0"/>
              </a:spcBef>
              <a:spcAft>
                <a:spcPct val="0"/>
              </a:spcAft>
              <a:defRPr sz="2700" b="1" u="sng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fld id="{2F9381C2-B3D4-48A7-8753-9C2E50D4DE78}" type="slidenum">
              <a:rPr lang="en-US" sz="1200" b="0" u="none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US" sz="1200" b="0" u="none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A complete flip happens. Two buses is more onerous. The path size equation penalizes extra  wait times and additional boardings.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1pPr>
            <a:lvl2pPr marL="755705" indent="-290657"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2pPr>
            <a:lvl3pPr marL="1162624" indent="-232526"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3pPr>
            <a:lvl4pPr marL="1627674" indent="-232526"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4pPr>
            <a:lvl5pPr marL="2092723" indent="-232526"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5pPr>
            <a:lvl6pPr marL="2557773" indent="-232526" eaLnBrk="0" fontAlgn="base" hangingPunct="0">
              <a:spcBef>
                <a:spcPct val="0"/>
              </a:spcBef>
              <a:spcAft>
                <a:spcPct val="0"/>
              </a:spcAft>
              <a:defRPr sz="2700" b="1" u="sng">
                <a:solidFill>
                  <a:schemeClr val="bg1"/>
                </a:solidFill>
                <a:latin typeface="Tahoma" pitchFamily="34" charset="0"/>
              </a:defRPr>
            </a:lvl6pPr>
            <a:lvl7pPr marL="3022823" indent="-232526" eaLnBrk="0" fontAlgn="base" hangingPunct="0">
              <a:spcBef>
                <a:spcPct val="0"/>
              </a:spcBef>
              <a:spcAft>
                <a:spcPct val="0"/>
              </a:spcAft>
              <a:defRPr sz="2700" b="1" u="sng">
                <a:solidFill>
                  <a:schemeClr val="bg1"/>
                </a:solidFill>
                <a:latin typeface="Tahoma" pitchFamily="34" charset="0"/>
              </a:defRPr>
            </a:lvl7pPr>
            <a:lvl8pPr marL="3487873" indent="-232526" eaLnBrk="0" fontAlgn="base" hangingPunct="0">
              <a:spcBef>
                <a:spcPct val="0"/>
              </a:spcBef>
              <a:spcAft>
                <a:spcPct val="0"/>
              </a:spcAft>
              <a:defRPr sz="2700" b="1" u="sng">
                <a:solidFill>
                  <a:schemeClr val="bg1"/>
                </a:solidFill>
                <a:latin typeface="Tahoma" pitchFamily="34" charset="0"/>
              </a:defRPr>
            </a:lvl8pPr>
            <a:lvl9pPr marL="3952922" indent="-232526" eaLnBrk="0" fontAlgn="base" hangingPunct="0">
              <a:spcBef>
                <a:spcPct val="0"/>
              </a:spcBef>
              <a:spcAft>
                <a:spcPct val="0"/>
              </a:spcAft>
              <a:defRPr sz="2700" b="1" u="sng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fld id="{DB50B02F-A7E5-4FA6-878F-0148B773B439}" type="slidenum">
              <a:rPr lang="en-US" sz="1200" b="0" u="none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US" sz="1200" b="0" u="none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1. Mention no free transfers 2. Mention that the pathfinder will give the same percentages as EMME2 if fares are excluded (or if all combinations have the same fares)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1pPr>
            <a:lvl2pPr marL="755705" indent="-290657"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2pPr>
            <a:lvl3pPr marL="1162624" indent="-232526"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3pPr>
            <a:lvl4pPr marL="1627674" indent="-232526"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4pPr>
            <a:lvl5pPr marL="2092723" indent="-232526" eaLnBrk="0" hangingPunct="0">
              <a:defRPr sz="2700" b="1" u="sng">
                <a:solidFill>
                  <a:schemeClr val="bg1"/>
                </a:solidFill>
                <a:latin typeface="Tahoma" pitchFamily="34" charset="0"/>
              </a:defRPr>
            </a:lvl5pPr>
            <a:lvl6pPr marL="2557773" indent="-232526" eaLnBrk="0" fontAlgn="base" hangingPunct="0">
              <a:spcBef>
                <a:spcPct val="0"/>
              </a:spcBef>
              <a:spcAft>
                <a:spcPct val="0"/>
              </a:spcAft>
              <a:defRPr sz="2700" b="1" u="sng">
                <a:solidFill>
                  <a:schemeClr val="bg1"/>
                </a:solidFill>
                <a:latin typeface="Tahoma" pitchFamily="34" charset="0"/>
              </a:defRPr>
            </a:lvl6pPr>
            <a:lvl7pPr marL="3022823" indent="-232526" eaLnBrk="0" fontAlgn="base" hangingPunct="0">
              <a:spcBef>
                <a:spcPct val="0"/>
              </a:spcBef>
              <a:spcAft>
                <a:spcPct val="0"/>
              </a:spcAft>
              <a:defRPr sz="2700" b="1" u="sng">
                <a:solidFill>
                  <a:schemeClr val="bg1"/>
                </a:solidFill>
                <a:latin typeface="Tahoma" pitchFamily="34" charset="0"/>
              </a:defRPr>
            </a:lvl7pPr>
            <a:lvl8pPr marL="3487873" indent="-232526" eaLnBrk="0" fontAlgn="base" hangingPunct="0">
              <a:spcBef>
                <a:spcPct val="0"/>
              </a:spcBef>
              <a:spcAft>
                <a:spcPct val="0"/>
              </a:spcAft>
              <a:defRPr sz="2700" b="1" u="sng">
                <a:solidFill>
                  <a:schemeClr val="bg1"/>
                </a:solidFill>
                <a:latin typeface="Tahoma" pitchFamily="34" charset="0"/>
              </a:defRPr>
            </a:lvl8pPr>
            <a:lvl9pPr marL="3952922" indent="-232526" eaLnBrk="0" fontAlgn="base" hangingPunct="0">
              <a:spcBef>
                <a:spcPct val="0"/>
              </a:spcBef>
              <a:spcAft>
                <a:spcPct val="0"/>
              </a:spcAft>
              <a:defRPr sz="2700" b="1" u="sng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fld id="{8F7EAA5D-3078-414A-BEC5-3849FFAD508D}" type="slidenum">
              <a:rPr lang="en-US" sz="1200" b="0" u="none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US" sz="1200" b="0" u="none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6002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3467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3733800"/>
            <a:ext cx="3467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474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>
            <a:lvl1pPr>
              <a:defRPr sz="3600" u="none">
                <a:solidFill>
                  <a:srgbClr val="FFFF97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196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0000"/>
                  </a:schemeClr>
                </a:solidFill>
              </a:rPr>
              <a:t>Planning and Policy Impacts of Alternative Public Transport </a:t>
            </a:r>
            <a:r>
              <a:rPr lang="en-US" dirty="0" err="1" smtClean="0">
                <a:solidFill>
                  <a:schemeClr val="bg1">
                    <a:lumMod val="90000"/>
                  </a:schemeClr>
                </a:solidFill>
              </a:rPr>
              <a:t>Modelling</a:t>
            </a:r>
            <a:endParaRPr lang="en-US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6934200" cy="4572000"/>
          </a:xfrm>
        </p:spPr>
        <p:txBody>
          <a:bodyPr/>
          <a:lstStyle/>
          <a:p>
            <a:endParaRPr lang="en-US" dirty="0"/>
          </a:p>
          <a:p>
            <a:pPr>
              <a:buFontTx/>
              <a:buNone/>
            </a:pPr>
            <a:r>
              <a:rPr lang="en-US" sz="2800" dirty="0" smtClean="0"/>
              <a:t>Jim Lam</a:t>
            </a:r>
          </a:p>
          <a:p>
            <a:pPr>
              <a:buFontTx/>
              <a:buNone/>
            </a:pPr>
            <a:r>
              <a:rPr lang="en-US" sz="2800" dirty="0" smtClean="0"/>
              <a:t>Jian Zhang</a:t>
            </a:r>
          </a:p>
          <a:p>
            <a:pPr>
              <a:buFontTx/>
              <a:buNone/>
            </a:pPr>
            <a:r>
              <a:rPr lang="en-US" sz="2800" dirty="0" smtClean="0"/>
              <a:t>Howard Slavin</a:t>
            </a:r>
          </a:p>
          <a:p>
            <a:pPr>
              <a:buFontTx/>
              <a:buNone/>
            </a:pPr>
            <a:r>
              <a:rPr lang="en-US" sz="2800" dirty="0" smtClean="0"/>
              <a:t>Srini Sundaram</a:t>
            </a:r>
          </a:p>
          <a:p>
            <a:pPr>
              <a:buFontTx/>
              <a:buNone/>
            </a:pPr>
            <a:r>
              <a:rPr lang="en-US" sz="2800" dirty="0" smtClean="0"/>
              <a:t>Andres Rabinowicz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2800" dirty="0"/>
              <a:t>Caliper </a:t>
            </a:r>
            <a:r>
              <a:rPr lang="en-US" sz="2800" dirty="0" smtClean="0"/>
              <a:t>Corporation</a:t>
            </a:r>
          </a:p>
          <a:p>
            <a:pPr>
              <a:buFontTx/>
              <a:buNone/>
            </a:pPr>
            <a:r>
              <a:rPr lang="en-US" sz="2800" dirty="0" smtClean="0"/>
              <a:t>May 2011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Pathfinder Improvements</a:t>
            </a:r>
          </a:p>
        </p:txBody>
      </p: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228600" y="3810000"/>
            <a:ext cx="4191000" cy="2514600"/>
            <a:chOff x="685800" y="990600"/>
            <a:chExt cx="6758234" cy="3581400"/>
          </a:xfrm>
        </p:grpSpPr>
        <p:pic>
          <p:nvPicPr>
            <p:cNvPr id="21561" name="Picture 18" descr="Trans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990600"/>
              <a:ext cx="6758234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2" name="Picture 4" descr="boston_trains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371600"/>
              <a:ext cx="115411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3" name="Picture 5" descr="boston_bu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038600"/>
              <a:ext cx="1066800" cy="43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4" name="Picture 6" descr="boston_bu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038600"/>
              <a:ext cx="1143000" cy="46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8" name="Content Placeholder 8"/>
          <p:cNvSpPr>
            <a:spLocks noGrp="1"/>
          </p:cNvSpPr>
          <p:nvPr>
            <p:ph idx="1"/>
          </p:nvPr>
        </p:nvSpPr>
        <p:spPr>
          <a:xfrm>
            <a:off x="533400" y="914400"/>
            <a:ext cx="7162800" cy="2514600"/>
          </a:xfrm>
        </p:spPr>
        <p:txBody>
          <a:bodyPr/>
          <a:lstStyle/>
          <a:p>
            <a:r>
              <a:rPr lang="en-US" dirty="0" smtClean="0"/>
              <a:t>Use criteria other than frequency to split flows among hyper-paths – Simple </a:t>
            </a:r>
            <a:r>
              <a:rPr lang="en-US" dirty="0" err="1" smtClean="0"/>
              <a:t>Logit</a:t>
            </a:r>
            <a:endParaRPr lang="en-US" dirty="0" smtClean="0"/>
          </a:p>
          <a:p>
            <a:r>
              <a:rPr lang="en-US" dirty="0" smtClean="0"/>
              <a:t>Sample Equation: </a:t>
            </a:r>
            <a:r>
              <a:rPr lang="en-US" sz="2000" dirty="0" smtClean="0"/>
              <a:t>-(0.1 * Transit Time  + 0.3*Walk Time + 0.1*Walk Distance  + 0.3*Wait Times + 0.1*#</a:t>
            </a:r>
            <a:r>
              <a:rPr lang="en-US" sz="2000" dirty="0" err="1" smtClean="0"/>
              <a:t>Boardings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7324145"/>
              </p:ext>
            </p:extLst>
          </p:nvPr>
        </p:nvGraphicFramePr>
        <p:xfrm>
          <a:off x="4648200" y="3810000"/>
          <a:ext cx="4267201" cy="253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159"/>
                <a:gridCol w="1545021"/>
                <a:gridCol w="1545021"/>
              </a:tblGrid>
              <a:tr h="6607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Path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Pathfinder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Pathfinder (with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logit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5" marB="45705"/>
                </a:tc>
              </a:tr>
              <a:tr h="4571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R1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66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</a:tr>
              <a:tr h="4708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R2,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R3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134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</a:tr>
              <a:tr h="4708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R2,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R1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</a:tr>
              <a:tr h="4708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R1, R3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3293647"/>
              </p:ext>
            </p:extLst>
          </p:nvPr>
        </p:nvGraphicFramePr>
        <p:xfrm>
          <a:off x="4648200" y="3810000"/>
          <a:ext cx="4267201" cy="253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159"/>
                <a:gridCol w="1545021"/>
                <a:gridCol w="1545021"/>
              </a:tblGrid>
              <a:tr h="6607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Path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Pathfinder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Pathfinder (with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logit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5" marB="45705"/>
                </a:tc>
              </a:tr>
              <a:tr h="4571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R1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66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134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</a:tr>
              <a:tr h="4708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R2,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R3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134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66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</a:tr>
              <a:tr h="4708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R2,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R1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</a:tr>
              <a:tr h="4708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R1, R3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Case 2: With Route Congestion Effects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21300" y="1447800"/>
          <a:ext cx="3733800" cy="15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876300"/>
                <a:gridCol w="876300"/>
                <a:gridCol w="990600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Route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Freq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Fare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Cap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R1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20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$3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120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R2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$1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50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R3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$1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50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</a:tr>
            </a:tbl>
          </a:graphicData>
        </a:graphic>
      </p:graphicFrame>
      <p:grpSp>
        <p:nvGrpSpPr>
          <p:cNvPr id="22558" name="Group 11"/>
          <p:cNvGrpSpPr>
            <a:grpSpLocks/>
          </p:cNvGrpSpPr>
          <p:nvPr/>
        </p:nvGrpSpPr>
        <p:grpSpPr bwMode="auto">
          <a:xfrm>
            <a:off x="228600" y="1066800"/>
            <a:ext cx="5029200" cy="2819400"/>
            <a:chOff x="1143000" y="1066800"/>
            <a:chExt cx="6758234" cy="3581400"/>
          </a:xfrm>
        </p:grpSpPr>
        <p:pic>
          <p:nvPicPr>
            <p:cNvPr id="22655" name="Picture 18" descr="Trans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066800"/>
              <a:ext cx="6758234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56" name="Picture 4" descr="boston_trains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447800"/>
              <a:ext cx="115411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57" name="Picture 14" descr="boston_bu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191000"/>
              <a:ext cx="1066800" cy="43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58" name="Picture 15" descr="boston_bu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114800"/>
              <a:ext cx="1143000" cy="46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0466429"/>
              </p:ext>
            </p:extLst>
          </p:nvPr>
        </p:nvGraphicFramePr>
        <p:xfrm>
          <a:off x="914400" y="4038600"/>
          <a:ext cx="7467600" cy="261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273"/>
                <a:gridCol w="1077058"/>
                <a:gridCol w="2154115"/>
                <a:gridCol w="2872154"/>
              </a:tblGrid>
              <a:tr h="717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Path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SUE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Pathfinder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UE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Pathfinder UE with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logit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8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R1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152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142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162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02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R2,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R3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48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8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R2,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R1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8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R1, R3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Transit Assignment Comparison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548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Transit OD Matrix – Best Estimate from BPM Model; 2.6 million Transit Trips, 4 </a:t>
            </a:r>
            <a:r>
              <a:rPr lang="en-US" sz="2800" dirty="0" err="1" smtClean="0"/>
              <a:t>hr</a:t>
            </a:r>
            <a:r>
              <a:rPr lang="en-US" sz="2800" dirty="0" smtClean="0"/>
              <a:t> AM period </a:t>
            </a:r>
          </a:p>
          <a:p>
            <a:pPr eaLnBrk="1" hangingPunct="1"/>
            <a:r>
              <a:rPr lang="en-US" sz="2800" dirty="0" smtClean="0"/>
              <a:t>Improved SUE and Enhanced Equilibrium Pathfinder Methods</a:t>
            </a:r>
          </a:p>
          <a:p>
            <a:pPr eaLnBrk="1" hangingPunct="1"/>
            <a:r>
              <a:rPr lang="en-US" sz="2800" dirty="0" smtClean="0"/>
              <a:t>Initial Calibration to match overall </a:t>
            </a:r>
            <a:r>
              <a:rPr lang="en-US" sz="2800" dirty="0" err="1" smtClean="0"/>
              <a:t>boardings</a:t>
            </a:r>
            <a:r>
              <a:rPr lang="en-US" sz="2800" dirty="0" smtClean="0"/>
              <a:t> by region and mode</a:t>
            </a:r>
          </a:p>
          <a:p>
            <a:pPr eaLnBrk="1" hangingPunct="1"/>
            <a:r>
              <a:rPr lang="en-US" sz="2800" dirty="0" smtClean="0"/>
              <a:t>Save Assignment Paths for selected OD pairs for each method</a:t>
            </a:r>
          </a:p>
          <a:p>
            <a:pPr eaLnBrk="1" hangingPunct="1"/>
            <a:r>
              <a:rPr lang="en-US" sz="2800" dirty="0" smtClean="0"/>
              <a:t>Compare with patterns illustrated by the </a:t>
            </a:r>
            <a:r>
              <a:rPr lang="en-US" sz="2800" dirty="0" err="1" smtClean="0"/>
              <a:t>Farecard</a:t>
            </a:r>
            <a:r>
              <a:rPr lang="en-US" sz="2800" dirty="0" smtClean="0"/>
              <a:t> AFC Data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u="none" smtClean="0"/>
              <a:t>Sample OD Pair: Upper East Side to Midtown Manhattan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9800" y="838200"/>
            <a:ext cx="3124200" cy="6019800"/>
          </a:xfrm>
        </p:spPr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Feasible Route Alternatives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Walk and Subway</a:t>
            </a:r>
            <a:br>
              <a:rPr lang="en-US" dirty="0" smtClean="0"/>
            </a:br>
            <a:r>
              <a:rPr lang="en-US" dirty="0" smtClean="0"/>
              <a:t>NYC Bus and NYC Subway</a:t>
            </a:r>
          </a:p>
          <a:p>
            <a:pPr eaLnBrk="1" hangingPunct="1"/>
            <a:r>
              <a:rPr lang="en-US" dirty="0" smtClean="0"/>
              <a:t>Multiple NYC Buses</a:t>
            </a:r>
          </a:p>
        </p:txBody>
      </p:sp>
      <p:pic>
        <p:nvPicPr>
          <p:cNvPr id="26628" name="Picture 6" descr="od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8721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09600"/>
          </a:xfrm>
        </p:spPr>
        <p:txBody>
          <a:bodyPr/>
          <a:lstStyle/>
          <a:p>
            <a:pPr eaLnBrk="1" hangingPunct="1"/>
            <a:r>
              <a:rPr lang="en-US" sz="2800" u="none" smtClean="0"/>
              <a:t>Sample OD Pair – Flow Patterns Comparisons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4267200"/>
          <a:ext cx="5410201" cy="15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75755"/>
                <a:gridCol w="1264723"/>
                <a:gridCol w="1264723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Pattern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AFC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SUE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Eq. PF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Bus-Subway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85%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94%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100%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650" marB="45650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Only-Subway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6%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650" marB="45650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Multiple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Bus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650" marB="4565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990600"/>
            <a:ext cx="5029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u="none" kern="0" dirty="0">
                <a:solidFill>
                  <a:schemeClr val="accent1">
                    <a:lumMod val="90000"/>
                  </a:schemeClr>
                </a:solidFill>
              </a:rPr>
              <a:t>Low-Walk Weight (1.5 – 2.0)</a:t>
            </a:r>
            <a:endParaRPr lang="en-US" sz="24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733800"/>
            <a:ext cx="4038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u="none" kern="0" dirty="0">
                <a:solidFill>
                  <a:schemeClr val="accent1">
                    <a:lumMod val="90000"/>
                  </a:schemeClr>
                </a:solidFill>
              </a:rPr>
              <a:t>High-Walk Weight (&gt; 2)</a:t>
            </a:r>
            <a:endParaRPr lang="en-US" sz="2400" dirty="0">
              <a:solidFill>
                <a:schemeClr val="accent1">
                  <a:lumMod val="90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1600200"/>
          <a:ext cx="5410201" cy="15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75755"/>
                <a:gridCol w="1264723"/>
                <a:gridCol w="1264723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Pattern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AFC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SUE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Eq. PF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Bus-Subway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85%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52%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20%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650" marB="45650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Only-Subway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48%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650" marB="45650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Multiple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Bus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650" marB="45650"/>
                </a:tc>
              </a:tr>
            </a:tbl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019800" y="1447800"/>
            <a:ext cx="297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u="none" kern="0" dirty="0">
                <a:solidFill>
                  <a:schemeClr val="accent1">
                    <a:lumMod val="90000"/>
                  </a:schemeClr>
                </a:solidFill>
                <a:latin typeface="+mn-lt"/>
              </a:rPr>
              <a:t>Individual patterns are highly parameter specific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u="none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u="none" kern="0" dirty="0">
                <a:solidFill>
                  <a:schemeClr val="accent1">
                    <a:lumMod val="90000"/>
                  </a:schemeClr>
                </a:solidFill>
                <a:latin typeface="+mn-lt"/>
              </a:rPr>
              <a:t>Overall match to </a:t>
            </a:r>
            <a:r>
              <a:rPr lang="en-US" sz="2000" u="none" kern="0" dirty="0" err="1">
                <a:solidFill>
                  <a:schemeClr val="accent1">
                    <a:lumMod val="90000"/>
                  </a:schemeClr>
                </a:solidFill>
                <a:latin typeface="+mn-lt"/>
              </a:rPr>
              <a:t>boardings</a:t>
            </a:r>
            <a:r>
              <a:rPr lang="en-US" sz="2000" u="none" kern="0" dirty="0">
                <a:solidFill>
                  <a:schemeClr val="accent1">
                    <a:lumMod val="90000"/>
                  </a:schemeClr>
                </a:solidFill>
                <a:latin typeface="+mn-lt"/>
              </a:rPr>
              <a:t> still reasonable in all scenarios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u="none" kern="0" dirty="0">
              <a:solidFill>
                <a:schemeClr val="accent1">
                  <a:lumMod val="90000"/>
                </a:schemeClr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u="none" kern="0" dirty="0">
                <a:solidFill>
                  <a:schemeClr val="accent1">
                    <a:lumMod val="90000"/>
                  </a:schemeClr>
                </a:solidFill>
                <a:latin typeface="+mn-lt"/>
              </a:rPr>
              <a:t>At very high walk weights (~3), UE PF uses multiple buses (not shown)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u="none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620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Capacity </a:t>
            </a:r>
            <a:r>
              <a:rPr lang="en-US" dirty="0" smtClean="0"/>
              <a:t>constraints </a:t>
            </a:r>
            <a:r>
              <a:rPr lang="en-US" dirty="0" smtClean="0"/>
              <a:t>are essential</a:t>
            </a:r>
          </a:p>
          <a:p>
            <a:pPr eaLnBrk="1" hangingPunct="1"/>
            <a:r>
              <a:rPr lang="en-US" dirty="0" smtClean="0"/>
              <a:t>Results highly dependent upon calibration parameters (especially at the route level)</a:t>
            </a:r>
          </a:p>
          <a:p>
            <a:pPr eaLnBrk="1" hangingPunct="1"/>
            <a:r>
              <a:rPr lang="en-US" dirty="0" smtClean="0"/>
              <a:t>Both SUE and PF-Equilibrium methods can be calibrated and be used for highly congested and large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Achieve Reliable Transit Assignments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dirty="0" smtClean="0"/>
              <a:t>Behavioral Issues Path Choice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dirty="0" smtClean="0"/>
              <a:t>Modeling Issues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297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153400" cy="792162"/>
          </a:xfrm>
        </p:spPr>
        <p:txBody>
          <a:bodyPr/>
          <a:lstStyle/>
          <a:p>
            <a:r>
              <a:rPr lang="en-US" sz="3400" dirty="0"/>
              <a:t>Background </a:t>
            </a:r>
            <a:r>
              <a:rPr lang="en-US" sz="3400" dirty="0" smtClean="0"/>
              <a:t>Work </a:t>
            </a:r>
            <a:r>
              <a:rPr lang="en-US" sz="3400" dirty="0"/>
              <a:t>in New York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105400"/>
          </a:xfrm>
        </p:spPr>
        <p:txBody>
          <a:bodyPr/>
          <a:lstStyle/>
          <a:p>
            <a:r>
              <a:rPr lang="en-US" dirty="0" smtClean="0"/>
              <a:t>Method developed and used since 1989</a:t>
            </a:r>
          </a:p>
          <a:p>
            <a:endParaRPr lang="en-US" dirty="0" smtClean="0"/>
          </a:p>
          <a:p>
            <a:r>
              <a:rPr lang="en-US" dirty="0" smtClean="0"/>
              <a:t>Subjective Calibration</a:t>
            </a:r>
          </a:p>
          <a:p>
            <a:endParaRPr lang="en-US" dirty="0" smtClean="0"/>
          </a:p>
          <a:p>
            <a:r>
              <a:rPr lang="en-US" dirty="0" smtClean="0"/>
              <a:t>Computationally intensive (MSA)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91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Methods Still Relevant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based assignment not helpful for long range planning</a:t>
            </a:r>
          </a:p>
          <a:p>
            <a:endParaRPr lang="en-US" dirty="0" smtClean="0"/>
          </a:p>
          <a:p>
            <a:r>
              <a:rPr lang="en-US" dirty="0" smtClean="0"/>
              <a:t>Computational issues for large scale schedule based simulation</a:t>
            </a:r>
          </a:p>
          <a:p>
            <a:endParaRPr lang="en-US" dirty="0" smtClean="0"/>
          </a:p>
          <a:p>
            <a:r>
              <a:rPr lang="en-US" dirty="0" smtClean="0"/>
              <a:t>Static methods must be shown to be reliable and not distort future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79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715962"/>
          </a:xfrm>
        </p:spPr>
        <p:txBody>
          <a:bodyPr/>
          <a:lstStyle/>
          <a:p>
            <a:r>
              <a:rPr lang="en-US" dirty="0" smtClean="0"/>
              <a:t>Congestion </a:t>
            </a:r>
            <a:r>
              <a:rPr lang="en-US" dirty="0"/>
              <a:t>in Transit Systems</a:t>
            </a:r>
          </a:p>
        </p:txBody>
      </p:sp>
      <p:pic>
        <p:nvPicPr>
          <p:cNvPr id="4" name="Picture 4" descr="http://secondavenuesagas.com/wp-content/uploads/2010/02/BuhreAvePACIS012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5085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ndres\Pictures\iPhone\2009-11-14 iPhone\iPhone 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48895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ndres\Pictures\iPhone\2010-04-30 chile\chile 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79600"/>
            <a:ext cx="37338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97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NYMTC Model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was very slow</a:t>
            </a:r>
          </a:p>
          <a:p>
            <a:r>
              <a:rPr lang="en-US" dirty="0" smtClean="0"/>
              <a:t>Inadequate equilibration logic</a:t>
            </a:r>
          </a:p>
          <a:p>
            <a:r>
              <a:rPr lang="en-US" dirty="0" smtClean="0"/>
              <a:t>Insufficient calibration, validation</a:t>
            </a:r>
          </a:p>
          <a:p>
            <a:r>
              <a:rPr lang="en-US" dirty="0" smtClean="0"/>
              <a:t>Frequency based assignment favors frequent over fast services</a:t>
            </a:r>
          </a:p>
          <a:p>
            <a:r>
              <a:rPr lang="en-US" dirty="0" smtClean="0"/>
              <a:t>New data sources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93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24800" cy="792162"/>
          </a:xfrm>
        </p:spPr>
        <p:txBody>
          <a:bodyPr/>
          <a:lstStyle/>
          <a:p>
            <a:r>
              <a:rPr lang="en-US" sz="3200" dirty="0"/>
              <a:t>Using AFC Data to Improve Transit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Vastly </a:t>
            </a:r>
            <a:r>
              <a:rPr lang="en-US" dirty="0"/>
              <a:t>more accurate O-D tables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Sub-modal and route boarding data for calibration and validation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Comparison of alternative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23915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Illustrative Simple case (1 O-D pair)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52500" y="42672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800" dirty="0" smtClean="0"/>
              <a:t>3 transit lines, 1 tram (R1) &amp; 2 buses (R2 &amp; R3)</a:t>
            </a:r>
          </a:p>
          <a:p>
            <a:r>
              <a:rPr lang="en-US" sz="2800" dirty="0" smtClean="0"/>
              <a:t>4 possible paths (R1, R2-R3, R2-R1 and R1-R3</a:t>
            </a:r>
          </a:p>
          <a:p>
            <a:r>
              <a:rPr lang="en-US" sz="2800" dirty="0" smtClean="0"/>
              <a:t>200 trips from O to D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752600" y="1010793"/>
            <a:ext cx="6172200" cy="3048000"/>
            <a:chOff x="1143000" y="1066800"/>
            <a:chExt cx="6758234" cy="3581400"/>
          </a:xfrm>
        </p:grpSpPr>
        <p:pic>
          <p:nvPicPr>
            <p:cNvPr id="7" name="Picture 18" descr="Transi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066800"/>
              <a:ext cx="6758234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boston_train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447800"/>
              <a:ext cx="115411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boston_bus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191000"/>
              <a:ext cx="1066800" cy="43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boston_bus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114800"/>
              <a:ext cx="1143000" cy="46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722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Case 1: Without Route Congestion Effects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1823795"/>
              </p:ext>
            </p:extLst>
          </p:nvPr>
        </p:nvGraphicFramePr>
        <p:xfrm>
          <a:off x="5321300" y="1447800"/>
          <a:ext cx="3733800" cy="15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876300"/>
                <a:gridCol w="876300"/>
                <a:gridCol w="990600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Route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Freq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Fare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Cap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50" marB="45650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R1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20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$3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50" marB="45650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R2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$1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50" marB="45650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R3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$1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50" marB="45650"/>
                </a:tc>
              </a:tr>
            </a:tbl>
          </a:graphicData>
        </a:graphic>
      </p:graphicFrame>
      <p:grpSp>
        <p:nvGrpSpPr>
          <p:cNvPr id="20510" name="Group 11"/>
          <p:cNvGrpSpPr>
            <a:grpSpLocks/>
          </p:cNvGrpSpPr>
          <p:nvPr/>
        </p:nvGrpSpPr>
        <p:grpSpPr bwMode="auto">
          <a:xfrm>
            <a:off x="228600" y="1066800"/>
            <a:ext cx="5029200" cy="2819400"/>
            <a:chOff x="1143000" y="1066800"/>
            <a:chExt cx="6758234" cy="3581400"/>
          </a:xfrm>
        </p:grpSpPr>
        <p:pic>
          <p:nvPicPr>
            <p:cNvPr id="20731" name="Picture 18" descr="Trans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066800"/>
              <a:ext cx="6758234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2" name="Picture 4" descr="boston_trains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447800"/>
              <a:ext cx="115411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3" name="Picture 14" descr="boston_bu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191000"/>
              <a:ext cx="1066800" cy="43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4" name="Picture 15" descr="boston_bu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114800"/>
              <a:ext cx="1143000" cy="46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1174066"/>
              </p:ext>
            </p:extLst>
          </p:nvPr>
        </p:nvGraphicFramePr>
        <p:xfrm>
          <a:off x="533400" y="4038600"/>
          <a:ext cx="822960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015"/>
                <a:gridCol w="1359017"/>
                <a:gridCol w="1359017"/>
                <a:gridCol w="1132514"/>
                <a:gridCol w="1585519"/>
                <a:gridCol w="1585519"/>
              </a:tblGrid>
              <a:tr h="3086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Path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SP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Tranplan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Tpplus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OS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Pathfinder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086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R1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86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R2,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R3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134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134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86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R2,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R1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86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R1, R3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769</Words>
  <Application>Microsoft Office PowerPoint</Application>
  <PresentationFormat>On-screen Show (4:3)</PresentationFormat>
  <Paragraphs>234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Planning and Policy Impacts of Alternative Public Transport Modelling</vt:lpstr>
      <vt:lpstr>Motivation</vt:lpstr>
      <vt:lpstr>Background Work in New York City</vt:lpstr>
      <vt:lpstr>Static Methods Still Relevant</vt:lpstr>
      <vt:lpstr>Congestion in Transit Systems</vt:lpstr>
      <vt:lpstr>New NYMTC Model Updates</vt:lpstr>
      <vt:lpstr>Using AFC Data to Improve Transit Assignments</vt:lpstr>
      <vt:lpstr>Illustrative Simple case (1 O-D pair)</vt:lpstr>
      <vt:lpstr>Case 1: Without Route Congestion Effects</vt:lpstr>
      <vt:lpstr>Pathfinder Improvements</vt:lpstr>
      <vt:lpstr>Case 2: With Route Congestion Effects</vt:lpstr>
      <vt:lpstr>Transit Assignment Comparison</vt:lpstr>
      <vt:lpstr>Sample OD Pair: Upper East Side to Midtown Manhattan</vt:lpstr>
      <vt:lpstr>Sample OD Pair – Flow Patterns Comparisons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Thomas Rossi</cp:lastModifiedBy>
  <cp:revision>105</cp:revision>
  <cp:lastPrinted>2011-05-02T20:47:21Z</cp:lastPrinted>
  <dcterms:created xsi:type="dcterms:W3CDTF">2011-03-18T14:43:55Z</dcterms:created>
  <dcterms:modified xsi:type="dcterms:W3CDTF">2011-05-04T00:54:08Z</dcterms:modified>
</cp:coreProperties>
</file>