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0" r:id="rId4"/>
    <p:sldId id="263" r:id="rId5"/>
    <p:sldId id="264" r:id="rId6"/>
    <p:sldId id="265" r:id="rId7"/>
    <p:sldId id="261" r:id="rId8"/>
    <p:sldId id="262"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87" autoAdjust="0"/>
  </p:normalViewPr>
  <p:slideViewPr>
    <p:cSldViewPr>
      <p:cViewPr varScale="1">
        <p:scale>
          <a:sx n="76" d="100"/>
          <a:sy n="76" d="100"/>
        </p:scale>
        <p:origin x="-13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okids1\datasvcs\User\Rohne\Projects\Transit%20OB%20Survey\PNR\PNR%20Coun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'Cars vs People'!$A$4</c:f>
              <c:strCache>
                <c:ptCount val="1"/>
                <c:pt idx="0">
                  <c:v>Cars</c:v>
                </c:pt>
              </c:strCache>
            </c:strRef>
          </c:tx>
          <c:spPr>
            <a:solidFill>
              <a:srgbClr val="FF0000"/>
            </a:solidFill>
          </c:spPr>
          <c:cat>
            <c:strRef>
              <c:f>'Cars vs People'!$B$3:$J$3</c:f>
              <c:strCache>
                <c:ptCount val="9"/>
                <c:pt idx="0">
                  <c:v>PNR1001</c:v>
                </c:pt>
                <c:pt idx="1">
                  <c:v>PNR1003</c:v>
                </c:pt>
                <c:pt idx="2">
                  <c:v>PNR1005</c:v>
                </c:pt>
                <c:pt idx="3">
                  <c:v>PNR1010</c:v>
                </c:pt>
                <c:pt idx="4">
                  <c:v>PNR1011</c:v>
                </c:pt>
                <c:pt idx="5">
                  <c:v>PNR1018</c:v>
                </c:pt>
                <c:pt idx="6">
                  <c:v>PNR1020</c:v>
                </c:pt>
                <c:pt idx="7">
                  <c:v>PNR1021</c:v>
                </c:pt>
                <c:pt idx="8">
                  <c:v>PNR1023</c:v>
                </c:pt>
              </c:strCache>
            </c:strRef>
          </c:cat>
          <c:val>
            <c:numRef>
              <c:f>'Cars vs People'!$B$4:$J$4</c:f>
              <c:numCache>
                <c:formatCode>General</c:formatCode>
                <c:ptCount val="9"/>
                <c:pt idx="0">
                  <c:v>105</c:v>
                </c:pt>
                <c:pt idx="1">
                  <c:v>15</c:v>
                </c:pt>
                <c:pt idx="2">
                  <c:v>5</c:v>
                </c:pt>
                <c:pt idx="3">
                  <c:v>23</c:v>
                </c:pt>
                <c:pt idx="4">
                  <c:v>108</c:v>
                </c:pt>
                <c:pt idx="5">
                  <c:v>33</c:v>
                </c:pt>
                <c:pt idx="6">
                  <c:v>4</c:v>
                </c:pt>
                <c:pt idx="7">
                  <c:v>30</c:v>
                </c:pt>
                <c:pt idx="8">
                  <c:v>26</c:v>
                </c:pt>
              </c:numCache>
            </c:numRef>
          </c:val>
        </c:ser>
        <c:ser>
          <c:idx val="1"/>
          <c:order val="1"/>
          <c:tx>
            <c:strRef>
              <c:f>'Cars vs People'!$A$5</c:f>
              <c:strCache>
                <c:ptCount val="1"/>
                <c:pt idx="0">
                  <c:v>PNR Drive</c:v>
                </c:pt>
              </c:strCache>
            </c:strRef>
          </c:tx>
          <c:spPr>
            <a:solidFill>
              <a:srgbClr val="00B0F0"/>
            </a:solidFill>
          </c:spPr>
          <c:cat>
            <c:strRef>
              <c:f>'Cars vs People'!$B$3:$J$3</c:f>
              <c:strCache>
                <c:ptCount val="9"/>
                <c:pt idx="0">
                  <c:v>PNR1001</c:v>
                </c:pt>
                <c:pt idx="1">
                  <c:v>PNR1003</c:v>
                </c:pt>
                <c:pt idx="2">
                  <c:v>PNR1005</c:v>
                </c:pt>
                <c:pt idx="3">
                  <c:v>PNR1010</c:v>
                </c:pt>
                <c:pt idx="4">
                  <c:v>PNR1011</c:v>
                </c:pt>
                <c:pt idx="5">
                  <c:v>PNR1018</c:v>
                </c:pt>
                <c:pt idx="6">
                  <c:v>PNR1020</c:v>
                </c:pt>
                <c:pt idx="7">
                  <c:v>PNR1021</c:v>
                </c:pt>
                <c:pt idx="8">
                  <c:v>PNR1023</c:v>
                </c:pt>
              </c:strCache>
            </c:strRef>
          </c:cat>
          <c:val>
            <c:numRef>
              <c:f>'Cars vs People'!$B$5:$J$5</c:f>
              <c:numCache>
                <c:formatCode>General</c:formatCode>
                <c:ptCount val="9"/>
                <c:pt idx="0">
                  <c:v>113</c:v>
                </c:pt>
                <c:pt idx="1">
                  <c:v>21</c:v>
                </c:pt>
                <c:pt idx="2">
                  <c:v>3</c:v>
                </c:pt>
                <c:pt idx="3">
                  <c:v>23</c:v>
                </c:pt>
                <c:pt idx="4">
                  <c:v>137</c:v>
                </c:pt>
                <c:pt idx="5">
                  <c:v>33</c:v>
                </c:pt>
                <c:pt idx="6">
                  <c:v>1</c:v>
                </c:pt>
                <c:pt idx="7">
                  <c:v>24</c:v>
                </c:pt>
                <c:pt idx="8">
                  <c:v>22</c:v>
                </c:pt>
              </c:numCache>
            </c:numRef>
          </c:val>
        </c:ser>
        <c:ser>
          <c:idx val="2"/>
          <c:order val="2"/>
          <c:tx>
            <c:strRef>
              <c:f>'Cars vs People'!$A$6</c:f>
              <c:strCache>
                <c:ptCount val="1"/>
                <c:pt idx="0">
                  <c:v>PNR Ride</c:v>
                </c:pt>
              </c:strCache>
            </c:strRef>
          </c:tx>
          <c:spPr>
            <a:solidFill>
              <a:srgbClr val="FFC000"/>
            </a:solidFill>
          </c:spPr>
          <c:cat>
            <c:strRef>
              <c:f>'Cars vs People'!$B$3:$J$3</c:f>
              <c:strCache>
                <c:ptCount val="9"/>
                <c:pt idx="0">
                  <c:v>PNR1001</c:v>
                </c:pt>
                <c:pt idx="1">
                  <c:v>PNR1003</c:v>
                </c:pt>
                <c:pt idx="2">
                  <c:v>PNR1005</c:v>
                </c:pt>
                <c:pt idx="3">
                  <c:v>PNR1010</c:v>
                </c:pt>
                <c:pt idx="4">
                  <c:v>PNR1011</c:v>
                </c:pt>
                <c:pt idx="5">
                  <c:v>PNR1018</c:v>
                </c:pt>
                <c:pt idx="6">
                  <c:v>PNR1020</c:v>
                </c:pt>
                <c:pt idx="7">
                  <c:v>PNR1021</c:v>
                </c:pt>
                <c:pt idx="8">
                  <c:v>PNR1023</c:v>
                </c:pt>
              </c:strCache>
            </c:strRef>
          </c:cat>
          <c:val>
            <c:numRef>
              <c:f>'Cars vs People'!$B$6:$J$6</c:f>
              <c:numCache>
                <c:formatCode>General</c:formatCode>
                <c:ptCount val="9"/>
                <c:pt idx="0">
                  <c:v>0</c:v>
                </c:pt>
                <c:pt idx="1">
                  <c:v>0</c:v>
                </c:pt>
                <c:pt idx="2">
                  <c:v>0</c:v>
                </c:pt>
                <c:pt idx="3">
                  <c:v>0</c:v>
                </c:pt>
                <c:pt idx="4">
                  <c:v>0</c:v>
                </c:pt>
                <c:pt idx="5">
                  <c:v>0</c:v>
                </c:pt>
                <c:pt idx="6">
                  <c:v>0</c:v>
                </c:pt>
                <c:pt idx="7">
                  <c:v>0</c:v>
                </c:pt>
                <c:pt idx="8">
                  <c:v>2</c:v>
                </c:pt>
              </c:numCache>
            </c:numRef>
          </c:val>
        </c:ser>
        <c:ser>
          <c:idx val="3"/>
          <c:order val="3"/>
          <c:tx>
            <c:strRef>
              <c:f>'Cars vs People'!$A$7</c:f>
              <c:strCache>
                <c:ptCount val="1"/>
                <c:pt idx="0">
                  <c:v>KNR</c:v>
                </c:pt>
              </c:strCache>
            </c:strRef>
          </c:tx>
          <c:spPr>
            <a:solidFill>
              <a:srgbClr val="FFC000"/>
            </a:solidFill>
          </c:spPr>
          <c:cat>
            <c:strRef>
              <c:f>'Cars vs People'!$B$3:$J$3</c:f>
              <c:strCache>
                <c:ptCount val="9"/>
                <c:pt idx="0">
                  <c:v>PNR1001</c:v>
                </c:pt>
                <c:pt idx="1">
                  <c:v>PNR1003</c:v>
                </c:pt>
                <c:pt idx="2">
                  <c:v>PNR1005</c:v>
                </c:pt>
                <c:pt idx="3">
                  <c:v>PNR1010</c:v>
                </c:pt>
                <c:pt idx="4">
                  <c:v>PNR1011</c:v>
                </c:pt>
                <c:pt idx="5">
                  <c:v>PNR1018</c:v>
                </c:pt>
                <c:pt idx="6">
                  <c:v>PNR1020</c:v>
                </c:pt>
                <c:pt idx="7">
                  <c:v>PNR1021</c:v>
                </c:pt>
                <c:pt idx="8">
                  <c:v>PNR1023</c:v>
                </c:pt>
              </c:strCache>
            </c:strRef>
          </c:cat>
          <c:val>
            <c:numRef>
              <c:f>'Cars vs People'!$B$7:$J$7</c:f>
              <c:numCache>
                <c:formatCode>General</c:formatCode>
                <c:ptCount val="9"/>
                <c:pt idx="0">
                  <c:v>21</c:v>
                </c:pt>
                <c:pt idx="1">
                  <c:v>1</c:v>
                </c:pt>
                <c:pt idx="2">
                  <c:v>1</c:v>
                </c:pt>
                <c:pt idx="3">
                  <c:v>1</c:v>
                </c:pt>
                <c:pt idx="4">
                  <c:v>6</c:v>
                </c:pt>
                <c:pt idx="5">
                  <c:v>1</c:v>
                </c:pt>
                <c:pt idx="6">
                  <c:v>0</c:v>
                </c:pt>
                <c:pt idx="7">
                  <c:v>1</c:v>
                </c:pt>
                <c:pt idx="8">
                  <c:v>3</c:v>
                </c:pt>
              </c:numCache>
            </c:numRef>
          </c:val>
        </c:ser>
        <c:ser>
          <c:idx val="4"/>
          <c:order val="4"/>
          <c:tx>
            <c:strRef>
              <c:f>'Cars vs People'!$A$8</c:f>
              <c:strCache>
                <c:ptCount val="1"/>
                <c:pt idx="0">
                  <c:v>NM</c:v>
                </c:pt>
              </c:strCache>
            </c:strRef>
          </c:tx>
          <c:spPr>
            <a:solidFill>
              <a:srgbClr val="92D050"/>
            </a:solidFill>
          </c:spPr>
          <c:cat>
            <c:strRef>
              <c:f>'Cars vs People'!$B$3:$J$3</c:f>
              <c:strCache>
                <c:ptCount val="9"/>
                <c:pt idx="0">
                  <c:v>PNR1001</c:v>
                </c:pt>
                <c:pt idx="1">
                  <c:v>PNR1003</c:v>
                </c:pt>
                <c:pt idx="2">
                  <c:v>PNR1005</c:v>
                </c:pt>
                <c:pt idx="3">
                  <c:v>PNR1010</c:v>
                </c:pt>
                <c:pt idx="4">
                  <c:v>PNR1011</c:v>
                </c:pt>
                <c:pt idx="5">
                  <c:v>PNR1018</c:v>
                </c:pt>
                <c:pt idx="6">
                  <c:v>PNR1020</c:v>
                </c:pt>
                <c:pt idx="7">
                  <c:v>PNR1021</c:v>
                </c:pt>
                <c:pt idx="8">
                  <c:v>PNR1023</c:v>
                </c:pt>
              </c:strCache>
            </c:strRef>
          </c:cat>
          <c:val>
            <c:numRef>
              <c:f>'Cars vs People'!$B$8:$J$8</c:f>
              <c:numCache>
                <c:formatCode>General</c:formatCode>
                <c:ptCount val="9"/>
                <c:pt idx="0">
                  <c:v>0</c:v>
                </c:pt>
                <c:pt idx="1">
                  <c:v>1</c:v>
                </c:pt>
                <c:pt idx="2">
                  <c:v>0</c:v>
                </c:pt>
                <c:pt idx="3">
                  <c:v>0</c:v>
                </c:pt>
                <c:pt idx="4">
                  <c:v>0</c:v>
                </c:pt>
                <c:pt idx="5">
                  <c:v>2</c:v>
                </c:pt>
                <c:pt idx="6">
                  <c:v>24</c:v>
                </c:pt>
                <c:pt idx="7">
                  <c:v>0</c:v>
                </c:pt>
                <c:pt idx="8">
                  <c:v>0</c:v>
                </c:pt>
              </c:numCache>
            </c:numRef>
          </c:val>
        </c:ser>
        <c:axId val="74365184"/>
        <c:axId val="76633600"/>
      </c:barChart>
      <c:catAx>
        <c:axId val="74365184"/>
        <c:scaling>
          <c:orientation val="minMax"/>
        </c:scaling>
        <c:axPos val="b"/>
        <c:tickLblPos val="nextTo"/>
        <c:crossAx val="76633600"/>
        <c:crosses val="autoZero"/>
        <c:auto val="1"/>
        <c:lblAlgn val="ctr"/>
        <c:lblOffset val="100"/>
      </c:catAx>
      <c:valAx>
        <c:axId val="76633600"/>
        <c:scaling>
          <c:orientation val="minMax"/>
        </c:scaling>
        <c:axPos val="l"/>
        <c:majorGridlines/>
        <c:numFmt formatCode="General" sourceLinked="1"/>
        <c:tickLblPos val="nextTo"/>
        <c:crossAx val="74365184"/>
        <c:crosses val="autoZero"/>
        <c:crossBetween val="between"/>
      </c:valAx>
    </c:plotArea>
    <c:legend>
      <c:legendPos val="r"/>
      <c:layout/>
    </c:legend>
    <c:plotVisOnly val="1"/>
  </c:chart>
  <c:spPr>
    <a:solidFill>
      <a:schemeClr val="accent3"/>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45645F-65D9-408D-AE1B-77DA3D4DE4F9}" type="datetimeFigureOut">
              <a:rPr lang="en-US" smtClean="0"/>
              <a:t>4/7/2011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3CD18B-7842-4689-85F9-AE3B67BDB5A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DRAFT</a:t>
            </a:r>
            <a:r>
              <a:rPr lang="en-US" baseline="0" smtClean="0"/>
              <a:t> – April 7, 2011</a:t>
            </a:r>
            <a:endParaRPr lang="en-US"/>
          </a:p>
        </p:txBody>
      </p:sp>
      <p:sp>
        <p:nvSpPr>
          <p:cNvPr id="4" name="Slide Number Placeholder 3"/>
          <p:cNvSpPr>
            <a:spLocks noGrp="1"/>
          </p:cNvSpPr>
          <p:nvPr>
            <p:ph type="sldNum" sz="quarter" idx="10"/>
          </p:nvPr>
        </p:nvSpPr>
        <p:spPr/>
        <p:txBody>
          <a:bodyPr/>
          <a:lstStyle/>
          <a:p>
            <a:fld id="{8B3CD18B-7842-4689-85F9-AE3B67BDB5A9}"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needed</a:t>
            </a:r>
            <a:r>
              <a:rPr lang="en-US" baseline="0" dirty="0" smtClean="0"/>
              <a:t> PNR counts for our transit on-board survey.  I know that not everyone parking at the PNR lots actually use the bus, so counting cars was out.  We have a few turning movement boards collecting dust in the office, and they only know how to count (they don’t know if a button is NBR turns or if it is people getting off a bus and getting picked up).  We can also collect more detailed data, which will hopefully result in better weights for the survey.</a:t>
            </a:r>
            <a:endParaRPr lang="en-US" dirty="0"/>
          </a:p>
        </p:txBody>
      </p:sp>
      <p:sp>
        <p:nvSpPr>
          <p:cNvPr id="4" name="Slide Number Placeholder 3"/>
          <p:cNvSpPr>
            <a:spLocks noGrp="1"/>
          </p:cNvSpPr>
          <p:nvPr>
            <p:ph type="sldNum" sz="quarter" idx="10"/>
          </p:nvPr>
        </p:nvSpPr>
        <p:spPr/>
        <p:txBody>
          <a:bodyPr/>
          <a:lstStyle/>
          <a:p>
            <a:fld id="{8B3CD18B-7842-4689-85F9-AE3B67BDB5A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of the boards ready for a PNR</a:t>
            </a:r>
            <a:r>
              <a:rPr lang="en-US" baseline="0" dirty="0" smtClean="0"/>
              <a:t> count.  There are places for PNR Drive, PNR Ride (carpooling to PNR), KNR (pick-up/drop-off), Walk, and Bike.  If a PNR location served two routes, we could split the routes using the bank buttons.</a:t>
            </a:r>
            <a:endParaRPr lang="en-US" dirty="0"/>
          </a:p>
        </p:txBody>
      </p:sp>
      <p:sp>
        <p:nvSpPr>
          <p:cNvPr id="4" name="Slide Number Placeholder 3"/>
          <p:cNvSpPr>
            <a:spLocks noGrp="1"/>
          </p:cNvSpPr>
          <p:nvPr>
            <p:ph type="sldNum" sz="quarter" idx="10"/>
          </p:nvPr>
        </p:nvSpPr>
        <p:spPr/>
        <p:txBody>
          <a:bodyPr/>
          <a:lstStyle/>
          <a:p>
            <a:fld id="{8B3CD18B-7842-4689-85F9-AE3B67BDB5A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our</a:t>
            </a:r>
            <a:r>
              <a:rPr lang="en-US" baseline="0" dirty="0" smtClean="0"/>
              <a:t> own custom software to download the traffic counter data and place it into an XML file.  This is one of the XML files.  We can read this file in Excel.</a:t>
            </a:r>
            <a:endParaRPr lang="en-US" dirty="0"/>
          </a:p>
        </p:txBody>
      </p:sp>
      <p:sp>
        <p:nvSpPr>
          <p:cNvPr id="4" name="Slide Number Placeholder 3"/>
          <p:cNvSpPr>
            <a:spLocks noGrp="1"/>
          </p:cNvSpPr>
          <p:nvPr>
            <p:ph type="sldNum" sz="quarter" idx="10"/>
          </p:nvPr>
        </p:nvSpPr>
        <p:spPr/>
        <p:txBody>
          <a:bodyPr/>
          <a:lstStyle/>
          <a:p>
            <a:fld id="{8B3CD18B-7842-4689-85F9-AE3B67BDB5A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the XML</a:t>
            </a:r>
            <a:r>
              <a:rPr lang="en-US" baseline="0" dirty="0" smtClean="0"/>
              <a:t> data looks like in Excel.</a:t>
            </a:r>
            <a:endParaRPr lang="en-US" dirty="0"/>
          </a:p>
        </p:txBody>
      </p:sp>
      <p:sp>
        <p:nvSpPr>
          <p:cNvPr id="4" name="Slide Number Placeholder 3"/>
          <p:cNvSpPr>
            <a:spLocks noGrp="1"/>
          </p:cNvSpPr>
          <p:nvPr>
            <p:ph type="sldNum" sz="quarter" idx="10"/>
          </p:nvPr>
        </p:nvSpPr>
        <p:spPr/>
        <p:txBody>
          <a:bodyPr/>
          <a:lstStyle/>
          <a:p>
            <a:fld id="{8B3CD18B-7842-4689-85F9-AE3B67BDB5A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data for one of the PNR locations, showing the high number of people getting</a:t>
            </a:r>
            <a:r>
              <a:rPr lang="en-US" baseline="0" dirty="0" smtClean="0"/>
              <a:t> off the bus and driving away or being picked up, and the few people getting on the bus.  This was an afternoon count, so note few </a:t>
            </a:r>
            <a:r>
              <a:rPr lang="en-US" baseline="0" dirty="0" err="1" smtClean="0"/>
              <a:t>boardings</a:t>
            </a:r>
            <a:r>
              <a:rPr lang="en-US" baseline="0" dirty="0" smtClean="0"/>
              <a:t> and a lot of </a:t>
            </a:r>
            <a:r>
              <a:rPr lang="en-US" baseline="0" dirty="0" err="1" smtClean="0"/>
              <a:t>alightings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B3CD18B-7842-4689-85F9-AE3B67BDB5A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data for locations that</a:t>
            </a:r>
            <a:r>
              <a:rPr lang="en-US" baseline="0" dirty="0" smtClean="0"/>
              <a:t> had an exclusive PNR lot.  I</a:t>
            </a:r>
            <a:r>
              <a:rPr lang="en-US" dirty="0" smtClean="0"/>
              <a:t>f you look at the red lines, those are the number of vehicles counted at the locations.  There seems to be an issue counting the cars, as</a:t>
            </a:r>
            <a:r>
              <a:rPr lang="en-US" baseline="0" dirty="0" smtClean="0"/>
              <a:t> there are several cases where there are fewer cars than people that drove their vehicles there.  Note the prevalence of KNR at the first PNR location, and the non-motorized users at PNR 1020.</a:t>
            </a:r>
            <a:endParaRPr lang="en-US" dirty="0"/>
          </a:p>
        </p:txBody>
      </p:sp>
      <p:sp>
        <p:nvSpPr>
          <p:cNvPr id="4" name="Slide Number Placeholder 3"/>
          <p:cNvSpPr>
            <a:spLocks noGrp="1"/>
          </p:cNvSpPr>
          <p:nvPr>
            <p:ph type="sldNum" sz="quarter" idx="10"/>
          </p:nvPr>
        </p:nvSpPr>
        <p:spPr/>
        <p:txBody>
          <a:bodyPr/>
          <a:lstStyle/>
          <a:p>
            <a:fld id="{8B3CD18B-7842-4689-85F9-AE3B67BDB5A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had a number of issues counting while</a:t>
            </a:r>
            <a:r>
              <a:rPr lang="en-US" baseline="0" dirty="0" smtClean="0"/>
              <a:t> it was dark (early morning, late night) – headlights from people dropping people off, difficulty seeing, etc.  In our PNR locations, the first busses in the afternoon were normally the busiest, and the busses around 6:30 AM were normally the busiest.  Knowing this, it was better to count in the afternoon. </a:t>
            </a:r>
          </a:p>
          <a:p>
            <a:endParaRPr lang="en-US" baseline="0" dirty="0" smtClean="0"/>
          </a:p>
          <a:p>
            <a:r>
              <a:rPr lang="en-US" baseline="0" dirty="0" smtClean="0"/>
              <a:t>Arriving to the stop early is critical, as OB Express busses will frequently get to the PNR early from downtown, and people will arrive to a PNR sometimes 20 minutes before the first bus in the AM.</a:t>
            </a:r>
          </a:p>
          <a:p>
            <a:endParaRPr lang="en-US" baseline="0" dirty="0" smtClean="0"/>
          </a:p>
          <a:p>
            <a:r>
              <a:rPr lang="en-US" baseline="0" dirty="0" smtClean="0"/>
              <a:t>We found that counting cars was an unnecessary hassle.  Many PNR locations were being used by people parking to carpool, and many other times we couldn’t count the cars very well.</a:t>
            </a:r>
          </a:p>
          <a:p>
            <a:endParaRPr lang="en-US" baseline="0" dirty="0" smtClean="0"/>
          </a:p>
          <a:p>
            <a:r>
              <a:rPr lang="en-US" baseline="0" dirty="0" smtClean="0"/>
              <a:t>This was done as a volunteer effort, and I sent each one with a pad of paper that had the location, ID number (for the turning movement board), and my cell phone number in case there were problems.  They could fall-back to the paper, take notes, etc.  If we did want to count cars, there were blanks written on the paper to fill in (cars at the start and end of the count).</a:t>
            </a:r>
          </a:p>
          <a:p>
            <a:endParaRPr lang="en-US" baseline="0" dirty="0" smtClean="0"/>
          </a:p>
          <a:p>
            <a:r>
              <a:rPr lang="en-US" baseline="0" dirty="0" smtClean="0"/>
              <a:t>Finally, don’t trust this to bus drivers.  Not only will they mess it up, but they need to be concerned with operating the bus and boarding/alighting operations (paying, etc.).</a:t>
            </a:r>
            <a:endParaRPr lang="en-US" dirty="0"/>
          </a:p>
        </p:txBody>
      </p:sp>
      <p:sp>
        <p:nvSpPr>
          <p:cNvPr id="4" name="Slide Number Placeholder 3"/>
          <p:cNvSpPr>
            <a:spLocks noGrp="1"/>
          </p:cNvSpPr>
          <p:nvPr>
            <p:ph type="sldNum" sz="quarter" idx="10"/>
          </p:nvPr>
        </p:nvSpPr>
        <p:spPr/>
        <p:txBody>
          <a:bodyPr/>
          <a:lstStyle/>
          <a:p>
            <a:fld id="{8B3CD18B-7842-4689-85F9-AE3B67BDB5A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3CD18B-7842-4689-85F9-AE3B67BDB5A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21336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2484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371600"/>
            <a:ext cx="41910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371600"/>
            <a:ext cx="41910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5413954-4C03-44A8-B22B-0BF2E13C8218}" type="datetimeFigureOut">
              <a:rPr lang="en-US" smtClean="0"/>
              <a:pPr/>
              <a:t>4/7/2011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6AA57F-17B9-4D7D-A0E6-950713E9BA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Concept1"/>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152400" y="152400"/>
            <a:ext cx="8001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371600"/>
            <a:ext cx="8534400" cy="475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5413954-4C03-44A8-B22B-0BF2E13C8218}" type="datetimeFigureOut">
              <a:rPr lang="en-US" smtClean="0"/>
              <a:pPr/>
              <a:t>4/7/2011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AA57F-17B9-4D7D-A0E6-950713E9BA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Arial" charset="0"/>
        </a:defRPr>
      </a:lvl2pPr>
      <a:lvl3pPr algn="l" rtl="0" fontAlgn="base">
        <a:spcBef>
          <a:spcPct val="0"/>
        </a:spcBef>
        <a:spcAft>
          <a:spcPct val="0"/>
        </a:spcAft>
        <a:defRPr sz="4400">
          <a:solidFill>
            <a:schemeClr val="bg1"/>
          </a:solidFill>
          <a:latin typeface="Arial" charset="0"/>
        </a:defRPr>
      </a:lvl3pPr>
      <a:lvl4pPr algn="l" rtl="0" fontAlgn="base">
        <a:spcBef>
          <a:spcPct val="0"/>
        </a:spcBef>
        <a:spcAft>
          <a:spcPct val="0"/>
        </a:spcAft>
        <a:defRPr sz="4400">
          <a:solidFill>
            <a:schemeClr val="bg1"/>
          </a:solidFill>
          <a:latin typeface="Arial" charset="0"/>
        </a:defRPr>
      </a:lvl4pPr>
      <a:lvl5pPr algn="l" rtl="0" fontAlgn="base">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bg1"/>
          </a:solidFill>
          <a:latin typeface="Arial" charset="0"/>
        </a:defRPr>
      </a:lvl6pPr>
      <a:lvl7pPr marL="914400" algn="l" rtl="0" fontAlgn="base">
        <a:spcBef>
          <a:spcPct val="0"/>
        </a:spcBef>
        <a:spcAft>
          <a:spcPct val="0"/>
        </a:spcAft>
        <a:defRPr sz="4400">
          <a:solidFill>
            <a:schemeClr val="bg1"/>
          </a:solidFill>
          <a:latin typeface="Arial" charset="0"/>
        </a:defRPr>
      </a:lvl7pPr>
      <a:lvl8pPr marL="1371600" algn="l" rtl="0" fontAlgn="base">
        <a:spcBef>
          <a:spcPct val="0"/>
        </a:spcBef>
        <a:spcAft>
          <a:spcPct val="0"/>
        </a:spcAft>
        <a:defRPr sz="4400">
          <a:solidFill>
            <a:schemeClr val="bg1"/>
          </a:solidFill>
          <a:latin typeface="Arial" charset="0"/>
        </a:defRPr>
      </a:lvl8pPr>
      <a:lvl9pPr marL="1828800" algn="l"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rgbClr val="333399"/>
          </a:solidFill>
          <a:latin typeface="+mn-lt"/>
          <a:ea typeface="+mn-ea"/>
          <a:cs typeface="+mn-cs"/>
        </a:defRPr>
      </a:lvl1pPr>
      <a:lvl2pPr marL="742950" indent="-285750" algn="l" rtl="0" fontAlgn="base">
        <a:spcBef>
          <a:spcPct val="20000"/>
        </a:spcBef>
        <a:spcAft>
          <a:spcPct val="0"/>
        </a:spcAft>
        <a:buChar char="–"/>
        <a:defRPr sz="2800">
          <a:solidFill>
            <a:srgbClr val="333399"/>
          </a:solidFill>
          <a:latin typeface="+mn-lt"/>
        </a:defRPr>
      </a:lvl2pPr>
      <a:lvl3pPr marL="1143000" indent="-228600" algn="l" rtl="0" fontAlgn="base">
        <a:spcBef>
          <a:spcPct val="20000"/>
        </a:spcBef>
        <a:spcAft>
          <a:spcPct val="0"/>
        </a:spcAft>
        <a:buChar char="•"/>
        <a:defRPr sz="2400">
          <a:solidFill>
            <a:srgbClr val="333399"/>
          </a:solidFill>
          <a:latin typeface="+mn-lt"/>
        </a:defRPr>
      </a:lvl3pPr>
      <a:lvl4pPr marL="1600200" indent="-228600" algn="l" rtl="0" fontAlgn="base">
        <a:spcBef>
          <a:spcPct val="20000"/>
        </a:spcBef>
        <a:spcAft>
          <a:spcPct val="0"/>
        </a:spcAft>
        <a:buChar char="–"/>
        <a:defRPr sz="2000">
          <a:solidFill>
            <a:srgbClr val="333399"/>
          </a:solidFill>
          <a:latin typeface="+mn-lt"/>
        </a:defRPr>
      </a:lvl4pPr>
      <a:lvl5pPr marL="2057400" indent="-228600" algn="l" rtl="0" fontAlgn="base">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rohne@oki.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3886200" cy="3048000"/>
          </a:xfrm>
        </p:spPr>
        <p:txBody>
          <a:bodyPr/>
          <a:lstStyle/>
          <a:p>
            <a:r>
              <a:rPr lang="en-US" sz="3600" dirty="0" smtClean="0">
                <a:solidFill>
                  <a:schemeClr val="tx1"/>
                </a:solidFill>
              </a:rPr>
              <a:t>Repurposing Turning Movement Counters for </a:t>
            </a:r>
            <a:br>
              <a:rPr lang="en-US" sz="3600" dirty="0" smtClean="0">
                <a:solidFill>
                  <a:schemeClr val="tx1"/>
                </a:solidFill>
              </a:rPr>
            </a:br>
            <a:r>
              <a:rPr lang="en-US" sz="3600" dirty="0" smtClean="0">
                <a:solidFill>
                  <a:schemeClr val="tx1"/>
                </a:solidFill>
              </a:rPr>
              <a:t>Park-N-Ride Counts</a:t>
            </a:r>
            <a:endParaRPr lang="en-US" sz="3600" dirty="0">
              <a:solidFill>
                <a:schemeClr val="tx1"/>
              </a:solidFill>
            </a:endParaRPr>
          </a:p>
        </p:txBody>
      </p:sp>
      <p:sp>
        <p:nvSpPr>
          <p:cNvPr id="3" name="Subtitle 2"/>
          <p:cNvSpPr>
            <a:spLocks noGrp="1"/>
          </p:cNvSpPr>
          <p:nvPr>
            <p:ph type="subTitle" idx="1"/>
          </p:nvPr>
        </p:nvSpPr>
        <p:spPr>
          <a:xfrm>
            <a:off x="228600" y="4953000"/>
            <a:ext cx="8915400" cy="685800"/>
          </a:xfrm>
        </p:spPr>
        <p:txBody>
          <a:bodyPr/>
          <a:lstStyle/>
          <a:p>
            <a:r>
              <a:rPr lang="en-US" sz="2400" dirty="0" smtClean="0"/>
              <a:t>Andrew </a:t>
            </a:r>
            <a:r>
              <a:rPr lang="en-US" sz="2400" dirty="0" smtClean="0"/>
              <a:t>Rohne • TRB </a:t>
            </a:r>
            <a:r>
              <a:rPr lang="en-US" sz="2400" dirty="0" smtClean="0"/>
              <a:t>Applications </a:t>
            </a:r>
            <a:r>
              <a:rPr lang="en-US" sz="2400" dirty="0" smtClean="0"/>
              <a:t>Conference • May 12, 2011</a:t>
            </a:r>
            <a:endParaRPr lang="en-US" sz="2400" dirty="0"/>
          </a:p>
        </p:txBody>
      </p:sp>
      <p:pic>
        <p:nvPicPr>
          <p:cNvPr id="2050" name="Picture 2" descr="S:\User\Rohne\Presentations\TMC Boards to PNR Counts\images\2011-04-07_13-51-37_106.jpg"/>
          <p:cNvPicPr>
            <a:picLocks noChangeAspect="1" noChangeArrowheads="1"/>
          </p:cNvPicPr>
          <p:nvPr/>
        </p:nvPicPr>
        <p:blipFill>
          <a:blip r:embed="rId4" cstate="print"/>
          <a:srcRect l="21525" t="2660" r="17201" b="2362"/>
          <a:stretch>
            <a:fillRect/>
          </a:stretch>
        </p:blipFill>
        <p:spPr bwMode="auto">
          <a:xfrm>
            <a:off x="4800600" y="191452"/>
            <a:ext cx="4030405" cy="4685347"/>
          </a:xfrm>
          <a:prstGeom prst="rect">
            <a:avLst/>
          </a:prstGeom>
          <a:noFill/>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Need PNR Counts</a:t>
            </a:r>
          </a:p>
          <a:p>
            <a:r>
              <a:rPr lang="en-US" dirty="0" smtClean="0"/>
              <a:t>Have TMC boards collecting dust</a:t>
            </a:r>
            <a:endParaRPr lang="en-US" dirty="0"/>
          </a:p>
          <a:p>
            <a:r>
              <a:rPr lang="en-US" dirty="0" smtClean="0"/>
              <a:t>The counter </a:t>
            </a:r>
            <a:r>
              <a:rPr lang="en-US" dirty="0" smtClean="0"/>
              <a:t>only knows to count</a:t>
            </a:r>
          </a:p>
          <a:p>
            <a:r>
              <a:rPr lang="en-US" dirty="0" smtClean="0"/>
              <a:t>Can collect more detailed data</a:t>
            </a:r>
            <a:endParaRPr lang="en-US" dirty="0" smtClean="0"/>
          </a:p>
          <a:p>
            <a:endParaRPr lang="en-US" dirty="0" smtClean="0"/>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Repurposed Board</a:t>
            </a:r>
            <a:endParaRPr lang="en-US" dirty="0"/>
          </a:p>
        </p:txBody>
      </p:sp>
      <p:pic>
        <p:nvPicPr>
          <p:cNvPr id="1026" name="Picture 2" descr="S:\User\Rohne\Presentations\TMC Boards to PNR Counts\images\2011-04-07_10-56-44_980.jpg"/>
          <p:cNvPicPr>
            <a:picLocks noChangeAspect="1" noChangeArrowheads="1"/>
          </p:cNvPicPr>
          <p:nvPr/>
        </p:nvPicPr>
        <p:blipFill>
          <a:blip r:embed="rId3" cstate="print"/>
          <a:srcRect l="19914" t="5106" r="19579" b="2979"/>
          <a:stretch>
            <a:fillRect/>
          </a:stretch>
        </p:blipFill>
        <p:spPr bwMode="auto">
          <a:xfrm>
            <a:off x="1981200" y="990599"/>
            <a:ext cx="5105400" cy="5816279"/>
          </a:xfrm>
          <a:prstGeom prst="rect">
            <a:avLst/>
          </a:prstGeom>
          <a:noFill/>
        </p:spPr>
      </p:pic>
      <p:sp>
        <p:nvSpPr>
          <p:cNvPr id="6" name="Right Arrow 5"/>
          <p:cNvSpPr/>
          <p:nvPr/>
        </p:nvSpPr>
        <p:spPr>
          <a:xfrm>
            <a:off x="457200" y="1143000"/>
            <a:ext cx="16002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r>
              <a:rPr lang="en-US" baseline="30000" dirty="0" smtClean="0"/>
              <a:t>nd</a:t>
            </a:r>
            <a:r>
              <a:rPr lang="en-US" dirty="0" smtClean="0"/>
              <a:t> Route</a:t>
            </a:r>
            <a:endParaRPr lang="en-US" dirty="0"/>
          </a:p>
        </p:txBody>
      </p:sp>
      <p:sp>
        <p:nvSpPr>
          <p:cNvPr id="7" name="Right Arrow 6"/>
          <p:cNvSpPr/>
          <p:nvPr/>
        </p:nvSpPr>
        <p:spPr>
          <a:xfrm flipH="1">
            <a:off x="6858000" y="1066800"/>
            <a:ext cx="16764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r>
              <a:rPr lang="en-US" baseline="30000" dirty="0" smtClean="0"/>
              <a:t>rd</a:t>
            </a:r>
            <a:r>
              <a:rPr lang="en-US" dirty="0" smtClean="0"/>
              <a:t> Route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28600" y="914400"/>
            <a:ext cx="8686800" cy="580799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XML in Excel</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371600" y="904875"/>
            <a:ext cx="6372225" cy="59531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Table</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1281113" y="1276350"/>
            <a:ext cx="6581775" cy="43053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graphicFrame>
        <p:nvGraphicFramePr>
          <p:cNvPr id="4" name="Chart 3"/>
          <p:cNvGraphicFramePr/>
          <p:nvPr/>
        </p:nvGraphicFramePr>
        <p:xfrm>
          <a:off x="152400" y="1143000"/>
          <a:ext cx="88392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Seems superior to counting cars</a:t>
            </a:r>
            <a:endParaRPr lang="en-US" dirty="0" smtClean="0"/>
          </a:p>
          <a:p>
            <a:r>
              <a:rPr lang="en-US" dirty="0" smtClean="0"/>
              <a:t>Counting during daylight is easier</a:t>
            </a:r>
          </a:p>
          <a:p>
            <a:r>
              <a:rPr lang="en-US" dirty="0" smtClean="0"/>
              <a:t>Arrive to stops early</a:t>
            </a:r>
          </a:p>
          <a:p>
            <a:r>
              <a:rPr lang="en-US" dirty="0" smtClean="0"/>
              <a:t>Organize counters</a:t>
            </a:r>
          </a:p>
          <a:p>
            <a:r>
              <a:rPr lang="en-US" dirty="0" smtClean="0"/>
              <a:t>Don’t trust this to bus drivers</a:t>
            </a:r>
          </a:p>
          <a:p>
            <a:endParaRPr lang="en-US" dirty="0" smtClean="0"/>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dirty="0" smtClean="0"/>
              <a:t>Andrew Rohne</a:t>
            </a:r>
          </a:p>
          <a:p>
            <a:pPr>
              <a:buNone/>
            </a:pPr>
            <a:r>
              <a:rPr lang="en-US" dirty="0" smtClean="0"/>
              <a:t>Transportation Modeling Manager</a:t>
            </a:r>
          </a:p>
          <a:p>
            <a:pPr>
              <a:buNone/>
            </a:pPr>
            <a:r>
              <a:rPr lang="en-US" dirty="0" smtClean="0"/>
              <a:t>OKI Regional Council of Governments</a:t>
            </a:r>
          </a:p>
          <a:p>
            <a:pPr>
              <a:buNone/>
            </a:pPr>
            <a:r>
              <a:rPr lang="en-US" dirty="0" smtClean="0">
                <a:hlinkClick r:id="rId3"/>
              </a:rPr>
              <a:t>arohne@oki.org</a:t>
            </a:r>
            <a:r>
              <a:rPr lang="en-US" dirty="0" smtClean="0"/>
              <a:t> • @</a:t>
            </a:r>
            <a:r>
              <a:rPr lang="en-US" dirty="0" err="1" smtClean="0"/>
              <a:t>okiandrew</a:t>
            </a:r>
            <a:endParaRPr lang="en-US" dirty="0" smtClean="0"/>
          </a:p>
          <a:p>
            <a:pPr>
              <a:buNone/>
            </a:pPr>
            <a:r>
              <a:rPr lang="en-US" dirty="0" smtClean="0"/>
              <a:t>513-621-6300</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263</TotalTime>
  <Words>697</Words>
  <Application>Microsoft Office PowerPoint</Application>
  <PresentationFormat>On-screen Show (4:3)</PresentationFormat>
  <Paragraphs>51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Repurposing Turning Movement Counters for  Park-N-Ride Counts</vt:lpstr>
      <vt:lpstr>Motivation</vt:lpstr>
      <vt:lpstr>The Repurposed Board</vt:lpstr>
      <vt:lpstr>Processing</vt:lpstr>
      <vt:lpstr>Processing – XML in Excel</vt:lpstr>
      <vt:lpstr>Output Table</vt:lpstr>
      <vt:lpstr>Data</vt:lpstr>
      <vt:lpstr>Lessons Learned</vt:lpstr>
      <vt:lpstr>Questions?</vt:lpstr>
    </vt:vector>
  </TitlesOfParts>
  <Company>OKI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Repurposing Turning Movement Counters for Park-N-Ride Counts</dc:title>
  <dc:creator>Andrew Rohne</dc:creator>
  <cp:lastModifiedBy>Andrew Rohne</cp:lastModifiedBy>
  <cp:revision>29</cp:revision>
  <dcterms:created xsi:type="dcterms:W3CDTF">2010-07-13T12:26:10Z</dcterms:created>
  <dcterms:modified xsi:type="dcterms:W3CDTF">2011-04-07T18:39:17Z</dcterms:modified>
</cp:coreProperties>
</file>