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10"/>
  </p:notesMasterIdLst>
  <p:handoutMasterIdLst>
    <p:handoutMasterId r:id="rId11"/>
  </p:handoutMasterIdLst>
  <p:sldIdLst>
    <p:sldId id="331" r:id="rId2"/>
    <p:sldId id="348" r:id="rId3"/>
    <p:sldId id="334" r:id="rId4"/>
    <p:sldId id="344" r:id="rId5"/>
    <p:sldId id="349" r:id="rId6"/>
    <p:sldId id="351" r:id="rId7"/>
    <p:sldId id="354" r:id="rId8"/>
    <p:sldId id="343" r:id="rId9"/>
  </p:sldIdLst>
  <p:sldSz cx="10058400" cy="7772400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C9C9"/>
    <a:srgbClr val="EFF7FB"/>
    <a:srgbClr val="DAE4EA"/>
    <a:srgbClr val="8EA5C8"/>
    <a:srgbClr val="85BEBF"/>
    <a:srgbClr val="CED893"/>
    <a:srgbClr val="EAEAEA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7" autoAdjust="0"/>
    <p:restoredTop sz="90947" autoAdjust="0"/>
  </p:normalViewPr>
  <p:slideViewPr>
    <p:cSldViewPr>
      <p:cViewPr varScale="1">
        <p:scale>
          <a:sx n="91" d="100"/>
          <a:sy n="91" d="100"/>
        </p:scale>
        <p:origin x="-240" y="-90"/>
      </p:cViewPr>
      <p:guideLst>
        <p:guide orient="horz" pos="4512"/>
        <p:guide orient="horz" pos="528"/>
        <p:guide orient="horz" pos="288"/>
        <p:guide pos="3168"/>
        <p:guide pos="192"/>
        <p:guide pos="61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om.I-RSG\Desktop\Vehicle%20Choice%20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Imputed Values of Incentives and </a:t>
            </a:r>
            <a:r>
              <a:rPr lang="en-US" dirty="0" smtClean="0"/>
              <a:t>Vehicle Features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'Final Spec 06-01 New Inertia'!$N$30</c:f>
              <c:strCache>
                <c:ptCount val="1"/>
                <c:pt idx="0">
                  <c:v>Imputed Values of Incentives and Features</c:v>
                </c:pt>
              </c:strCache>
            </c:strRef>
          </c:tx>
          <c:cat>
            <c:strRef>
              <c:f>'Final Spec 06-01 New Inertia'!$M$31:$M$37</c:f>
              <c:strCache>
                <c:ptCount val="7"/>
                <c:pt idx="0">
                  <c:v>1 sec accel</c:v>
                </c:pt>
                <c:pt idx="1">
                  <c:v>1 sec accel (LA) </c:v>
                </c:pt>
                <c:pt idx="2">
                  <c:v>HOV Access</c:v>
                </c:pt>
                <c:pt idx="3">
                  <c:v>HOV Access (LA)</c:v>
                </c:pt>
                <c:pt idx="4">
                  <c:v>Free Parking</c:v>
                </c:pt>
                <c:pt idx="5">
                  <c:v>10 mpg</c:v>
                </c:pt>
                <c:pt idx="6">
                  <c:v>plug-in hybrid</c:v>
                </c:pt>
              </c:strCache>
            </c:strRef>
          </c:cat>
          <c:val>
            <c:numRef>
              <c:f>'Final Spec 06-01 New Inertia'!$N$31:$N$37</c:f>
              <c:numCache>
                <c:formatCode>_("$"* #,##0_);_("$"* \(#,##0\);_("$"* "-"??_);_(@_)</c:formatCode>
                <c:ptCount val="7"/>
                <c:pt idx="0">
                  <c:v>466.78896551724131</c:v>
                </c:pt>
                <c:pt idx="1">
                  <c:v>741.89241379310329</c:v>
                </c:pt>
                <c:pt idx="2">
                  <c:v>1610.8708620689654</c:v>
                </c:pt>
                <c:pt idx="3">
                  <c:v>3878.9936206896546</c:v>
                </c:pt>
                <c:pt idx="4">
                  <c:v>2904.3498275862071</c:v>
                </c:pt>
                <c:pt idx="5">
                  <c:v>3625.5574509892858</c:v>
                </c:pt>
                <c:pt idx="6">
                  <c:v>6143.4436742269609</c:v>
                </c:pt>
              </c:numCache>
            </c:numRef>
          </c:val>
        </c:ser>
        <c:axId val="92605824"/>
        <c:axId val="72856704"/>
      </c:barChart>
      <c:catAx>
        <c:axId val="9260582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2856704"/>
        <c:crosses val="autoZero"/>
        <c:auto val="1"/>
        <c:lblAlgn val="ctr"/>
        <c:lblOffset val="100"/>
      </c:catAx>
      <c:valAx>
        <c:axId val="72856704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2605824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t" anchorCtr="0" compatLnSpc="1">
            <a:prstTxWarp prst="textNoShape">
              <a:avLst/>
            </a:prstTxWarp>
          </a:bodyPr>
          <a:lstStyle>
            <a:lvl1pPr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t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b" anchorCtr="0" compatLnSpc="1">
            <a:prstTxWarp prst="textNoShape">
              <a:avLst/>
            </a:prstTxWarp>
          </a:bodyPr>
          <a:lstStyle>
            <a:lvl1pPr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b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82F6AA90-FD57-4EF5-BD8A-59EC9C088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t" anchorCtr="0" compatLnSpc="1">
            <a:prstTxWarp prst="textNoShape">
              <a:avLst/>
            </a:prstTxWarp>
          </a:bodyPr>
          <a:lstStyle>
            <a:lvl1pPr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t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27150" y="720725"/>
            <a:ext cx="46609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b" anchorCtr="0" compatLnSpc="1">
            <a:prstTxWarp prst="textNoShape">
              <a:avLst/>
            </a:prstTxWarp>
          </a:bodyPr>
          <a:lstStyle>
            <a:lvl1pPr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930" tIns="47965" rIns="95930" bIns="47965" numCol="1" anchor="b" anchorCtr="0" compatLnSpc="1">
            <a:prstTxWarp prst="textNoShape">
              <a:avLst/>
            </a:prstTxWarp>
          </a:bodyPr>
          <a:lstStyle>
            <a:lvl1pPr algn="r" defTabSz="958850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50940C1D-2D22-4B5D-AC72-B378DF0F6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logo_lar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295400"/>
            <a:ext cx="32940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8624888" y="3902075"/>
            <a:ext cx="2032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1858" tIns="50929" rIns="101858" bIns="50929">
            <a:spAutoFit/>
          </a:bodyPr>
          <a:lstStyle/>
          <a:p>
            <a:pPr defTabSz="1019175" eaLnBrk="0" hangingPunct="0">
              <a:defRPr/>
            </a:pPr>
            <a:endParaRPr lang="en-US" sz="2700">
              <a:latin typeface="Arial" charset="0"/>
            </a:endParaRPr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94238" y="1209675"/>
            <a:ext cx="4610100" cy="1122363"/>
          </a:xfrm>
        </p:spPr>
        <p:txBody>
          <a:bodyPr tIns="0" anchor="t"/>
          <a:lstStyle>
            <a:lvl1pPr>
              <a:defRPr sz="3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94238" y="2332038"/>
            <a:ext cx="4610100" cy="1036637"/>
          </a:xfrm>
        </p:spPr>
        <p:txBody>
          <a:bodyPr lIns="0" tIns="0"/>
          <a:lstStyle>
            <a:lvl1pPr marL="0" indent="0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694238" y="5181600"/>
            <a:ext cx="2095500" cy="431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50929" rIns="101858" bIns="5092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6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EC9EFC28-77A5-4626-AA2A-1DD3792CE90F}" type="datetime1">
              <a:rPr lang="en-US"/>
              <a:pPr/>
              <a:t>4/9/2011</a:t>
            </a:fld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694238" y="4403725"/>
            <a:ext cx="4525962" cy="6921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50929" rIns="101858" bIns="5092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800" b="1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r>
              <a:rPr lang="en-US"/>
              <a:t>Prepared for:</a:t>
            </a:r>
          </a:p>
          <a:p>
            <a:r>
              <a:rPr lang="en-US"/>
              <a:t>Client Name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77113" y="0"/>
            <a:ext cx="2346325" cy="319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0"/>
            <a:ext cx="6889750" cy="319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3" y="0"/>
            <a:ext cx="9220200" cy="604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4963" y="863600"/>
            <a:ext cx="4618037" cy="2332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863600"/>
            <a:ext cx="4618038" cy="23320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buFont typeface="Wingdings" pitchFamily="2" charset="2"/>
              <a:buChar char="§"/>
              <a:defRPr/>
            </a:lvl1pPr>
            <a:lvl2pPr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26" name="Picture 2" descr="cec SEA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000" y="7162800"/>
            <a:ext cx="635000" cy="576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 b="9091"/>
          <a:stretch>
            <a:fillRect/>
          </a:stretch>
        </p:blipFill>
        <p:spPr bwMode="auto">
          <a:xfrm>
            <a:off x="8212455" y="7045434"/>
            <a:ext cx="1083945" cy="498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963" y="863600"/>
            <a:ext cx="4618037" cy="2332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863600"/>
            <a:ext cx="4618038" cy="2332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Freeform 2"/>
          <p:cNvSpPr>
            <a:spLocks/>
          </p:cNvSpPr>
          <p:nvPr/>
        </p:nvSpPr>
        <p:spPr bwMode="auto">
          <a:xfrm>
            <a:off x="0" y="0"/>
            <a:ext cx="10058400" cy="604838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5472" y="336"/>
              </a:cxn>
              <a:cxn ang="0">
                <a:pos x="5760" y="144"/>
              </a:cxn>
              <a:cxn ang="0">
                <a:pos x="5760" y="0"/>
              </a:cxn>
              <a:cxn ang="0">
                <a:pos x="0" y="0"/>
              </a:cxn>
              <a:cxn ang="0">
                <a:pos x="0" y="336"/>
              </a:cxn>
            </a:cxnLst>
            <a:rect l="0" t="0" r="r" b="b"/>
            <a:pathLst>
              <a:path w="5760" h="336">
                <a:moveTo>
                  <a:pt x="0" y="336"/>
                </a:moveTo>
                <a:lnTo>
                  <a:pt x="5472" y="336"/>
                </a:lnTo>
                <a:lnTo>
                  <a:pt x="5760" y="144"/>
                </a:lnTo>
                <a:lnTo>
                  <a:pt x="5760" y="0"/>
                </a:lnTo>
                <a:lnTo>
                  <a:pt x="0" y="0"/>
                </a:lnTo>
                <a:lnTo>
                  <a:pt x="0" y="336"/>
                </a:lnTo>
                <a:close/>
              </a:path>
            </a:pathLst>
          </a:custGeom>
          <a:solidFill>
            <a:srgbClr val="59809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0"/>
            <a:ext cx="922020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0929" rIns="101858" bIns="509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863600"/>
            <a:ext cx="9388475" cy="23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58" tIns="50929" rIns="101858" bIns="509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9304338" y="7394575"/>
            <a:ext cx="66992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58" tIns="50929" rIns="101858" bIns="50929">
            <a:spAutoFit/>
          </a:bodyPr>
          <a:lstStyle/>
          <a:p>
            <a:pPr algn="r" defTabSz="1019175" eaLnBrk="0" hangingPunct="0">
              <a:spcBef>
                <a:spcPct val="50000"/>
              </a:spcBef>
              <a:defRPr/>
            </a:pPr>
            <a:fld id="{8CABC00B-12F0-448F-BFDC-8189D9D287CD}" type="slidenum">
              <a:rPr lang="en-US" sz="1600" b="1">
                <a:solidFill>
                  <a:srgbClr val="3D7B7A"/>
                </a:solidFill>
                <a:latin typeface="Trebuchet MS" pitchFamily="34" charset="0"/>
              </a:rPr>
              <a:pPr algn="r" defTabSz="1019175" eaLnBrk="0" hangingPunct="0">
                <a:spcBef>
                  <a:spcPct val="50000"/>
                </a:spcBef>
                <a:defRPr/>
              </a:pPr>
              <a:t>‹#›</a:t>
            </a:fld>
            <a:endParaRPr lang="en-US" sz="1600" b="1">
              <a:solidFill>
                <a:srgbClr val="3D7B7A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19175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1019175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2pPr>
      <a:lvl3pPr algn="l" defTabSz="1019175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3pPr>
      <a:lvl4pPr algn="l" defTabSz="1019175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4pPr>
      <a:lvl5pPr algn="l" defTabSz="1019175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Arial" charset="0"/>
          <a:ea typeface="MS PGothic" pitchFamily="34" charset="-128"/>
          <a:cs typeface="Arial" charset="0"/>
        </a:defRPr>
      </a:lvl9pPr>
    </p:titleStyle>
    <p:bodyStyle>
      <a:lvl1pPr marL="254000" indent="-254000" algn="l" defTabSz="1019175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700">
          <a:solidFill>
            <a:srgbClr val="5F5F5F"/>
          </a:solidFill>
          <a:latin typeface="+mn-lt"/>
          <a:ea typeface="+mn-ea"/>
          <a:cs typeface="+mn-cs"/>
        </a:defRPr>
      </a:lvl1pPr>
      <a:lvl2pPr marL="763588" indent="-254000" algn="l" defTabSz="1019175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5F5F5F"/>
          </a:solidFill>
          <a:latin typeface="+mn-lt"/>
          <a:ea typeface="+mn-ea"/>
          <a:cs typeface="+mn-cs"/>
        </a:defRPr>
      </a:lvl2pPr>
      <a:lvl3pPr marL="1217613" indent="-198438" algn="l" defTabSz="1019175" rtl="0" eaLnBrk="0" fontAlgn="base" hangingPunct="0">
        <a:spcBef>
          <a:spcPct val="20000"/>
        </a:spcBef>
        <a:spcAft>
          <a:spcPct val="0"/>
        </a:spcAft>
        <a:buFont typeface="Times"/>
        <a:buChar char="•"/>
        <a:defRPr sz="2200">
          <a:solidFill>
            <a:srgbClr val="5F5F5F"/>
          </a:solidFill>
          <a:latin typeface="+mn-lt"/>
          <a:ea typeface="+mn-ea"/>
          <a:cs typeface="+mn-cs"/>
        </a:defRPr>
      </a:lvl3pPr>
      <a:lvl4pPr marL="1598613" indent="-198438" algn="l" defTabSz="1019175" rtl="0" eaLnBrk="0" fontAlgn="base" hangingPunct="0">
        <a:spcBef>
          <a:spcPct val="20000"/>
        </a:spcBef>
        <a:spcAft>
          <a:spcPct val="0"/>
        </a:spcAft>
        <a:buFont typeface="Times"/>
        <a:buChar char="•"/>
        <a:defRPr sz="2000">
          <a:solidFill>
            <a:srgbClr val="5F5F5F"/>
          </a:solidFill>
          <a:latin typeface="+mn-lt"/>
          <a:ea typeface="+mn-ea"/>
          <a:cs typeface="+mn-cs"/>
        </a:defRPr>
      </a:lvl4pPr>
      <a:lvl5pPr marL="1981200" indent="-198438" algn="l" defTabSz="1019175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5F5F5F"/>
          </a:solidFill>
          <a:latin typeface="+mn-lt"/>
          <a:ea typeface="+mn-ea"/>
          <a:cs typeface="+mn-cs"/>
        </a:defRPr>
      </a:lvl5pPr>
      <a:lvl6pPr marL="2438400" indent="-198438" algn="l" defTabSz="1019175" rtl="0" fontAlgn="base">
        <a:spcBef>
          <a:spcPct val="20000"/>
        </a:spcBef>
        <a:spcAft>
          <a:spcPct val="0"/>
        </a:spcAft>
        <a:buChar char="»"/>
        <a:defRPr>
          <a:solidFill>
            <a:srgbClr val="5F5F5F"/>
          </a:solidFill>
          <a:latin typeface="+mn-lt"/>
          <a:ea typeface="+mn-ea"/>
          <a:cs typeface="+mn-cs"/>
        </a:defRPr>
      </a:lvl6pPr>
      <a:lvl7pPr marL="2895600" indent="-198438" algn="l" defTabSz="1019175" rtl="0" fontAlgn="base">
        <a:spcBef>
          <a:spcPct val="20000"/>
        </a:spcBef>
        <a:spcAft>
          <a:spcPct val="0"/>
        </a:spcAft>
        <a:buChar char="»"/>
        <a:defRPr>
          <a:solidFill>
            <a:srgbClr val="5F5F5F"/>
          </a:solidFill>
          <a:latin typeface="+mn-lt"/>
          <a:ea typeface="+mn-ea"/>
          <a:cs typeface="+mn-cs"/>
        </a:defRPr>
      </a:lvl7pPr>
      <a:lvl8pPr marL="3352800" indent="-198438" algn="l" defTabSz="1019175" rtl="0" fontAlgn="base">
        <a:spcBef>
          <a:spcPct val="20000"/>
        </a:spcBef>
        <a:spcAft>
          <a:spcPct val="0"/>
        </a:spcAft>
        <a:buChar char="»"/>
        <a:defRPr>
          <a:solidFill>
            <a:srgbClr val="5F5F5F"/>
          </a:solidFill>
          <a:latin typeface="+mn-lt"/>
          <a:ea typeface="+mn-ea"/>
          <a:cs typeface="+mn-cs"/>
        </a:defRPr>
      </a:lvl8pPr>
      <a:lvl9pPr marL="3810000" indent="-198438" algn="l" defTabSz="1019175" rtl="0" fontAlgn="base">
        <a:spcBef>
          <a:spcPct val="20000"/>
        </a:spcBef>
        <a:spcAft>
          <a:spcPct val="0"/>
        </a:spcAft>
        <a:buChar char="»"/>
        <a:defRPr>
          <a:solidFill>
            <a:srgbClr val="5F5F5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94238" y="1209675"/>
            <a:ext cx="5364162" cy="1122363"/>
          </a:xfrm>
        </p:spPr>
        <p:txBody>
          <a:bodyPr/>
          <a:lstStyle/>
          <a:p>
            <a:pPr eaLnBrk="1" hangingPunct="1"/>
            <a:r>
              <a:rPr lang="en-GB" dirty="0" smtClean="0"/>
              <a:t>Discrete Choice Models of the Preferences for Alternative Fuel Vehicles</a:t>
            </a:r>
            <a:br>
              <a:rPr lang="en-GB" dirty="0" smtClean="0"/>
            </a:br>
            <a:endParaRPr lang="en-US" dirty="0" smtClean="0"/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5029200" y="3200400"/>
            <a:ext cx="48768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dirty="0" smtClean="0">
                <a:solidFill>
                  <a:schemeClr val="bg1"/>
                </a:solidFill>
              </a:rPr>
              <a:t>Thomas Adler &amp; Mark Fowler, Resource Systems Group, Inc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Aniss Bahreinian, California Energy </a:t>
            </a:r>
            <a:r>
              <a:rPr lang="en-US" dirty="0" smtClean="0">
                <a:solidFill>
                  <a:schemeClr val="bg1"/>
                </a:solidFill>
              </a:rPr>
              <a:t>Commission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Stephane Hess, University of Leeds, United </a:t>
            </a:r>
            <a:r>
              <a:rPr lang="en-US" dirty="0" smtClean="0">
                <a:solidFill>
                  <a:schemeClr val="bg1"/>
                </a:solidFill>
              </a:rPr>
              <a:t>Kingdom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Laurie </a:t>
            </a:r>
            <a:r>
              <a:rPr lang="en-US" dirty="0" err="1" smtClean="0">
                <a:solidFill>
                  <a:schemeClr val="bg1"/>
                </a:solidFill>
              </a:rPr>
              <a:t>Wargelin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Abt</a:t>
            </a:r>
            <a:r>
              <a:rPr lang="en-US" dirty="0" smtClean="0">
                <a:solidFill>
                  <a:schemeClr val="bg1"/>
                </a:solidFill>
              </a:rPr>
              <a:t> SRBI, Inc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4139335" y="7342188"/>
            <a:ext cx="18473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 descr="cec SE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743200"/>
            <a:ext cx="1955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 b="9091"/>
          <a:stretch>
            <a:fillRect/>
          </a:stretch>
        </p:blipFill>
        <p:spPr bwMode="auto">
          <a:xfrm>
            <a:off x="152400" y="4876800"/>
            <a:ext cx="215455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963" y="863600"/>
            <a:ext cx="9723437" cy="4013200"/>
          </a:xfrm>
        </p:spPr>
        <p:txBody>
          <a:bodyPr/>
          <a:lstStyle/>
          <a:p>
            <a:pPr marL="0" indent="0">
              <a:spcBef>
                <a:spcPts val="3000"/>
              </a:spcBef>
              <a:buNone/>
            </a:pPr>
            <a:r>
              <a:rPr lang="en-US" i="1" dirty="0" smtClean="0"/>
              <a:t>Overall study objective: Update vehicle choice module of California’s transportation fuel use forecasting model.</a:t>
            </a:r>
          </a:p>
          <a:p>
            <a:pPr lvl="1">
              <a:spcBef>
                <a:spcPts val="3000"/>
              </a:spcBef>
            </a:pPr>
            <a:r>
              <a:rPr lang="en-US" sz="2400" dirty="0" smtClean="0"/>
              <a:t>Incorporate new vehicle/</a:t>
            </a:r>
            <a:r>
              <a:rPr lang="en-US" sz="2400" dirty="0" err="1" smtClean="0"/>
              <a:t>powertrain</a:t>
            </a:r>
            <a:r>
              <a:rPr lang="en-US" sz="2400" dirty="0" smtClean="0"/>
              <a:t> alternatives</a:t>
            </a:r>
          </a:p>
          <a:p>
            <a:pPr lvl="1">
              <a:spcBef>
                <a:spcPts val="3000"/>
              </a:spcBef>
            </a:pPr>
            <a:r>
              <a:rPr lang="en-US" sz="2400" dirty="0" smtClean="0"/>
              <a:t>Reflect changes in vehicle preferences</a:t>
            </a:r>
          </a:p>
          <a:p>
            <a:pPr lvl="1">
              <a:spcBef>
                <a:spcPts val="3000"/>
              </a:spcBef>
            </a:pPr>
            <a:r>
              <a:rPr lang="en-US" sz="2400" dirty="0" smtClean="0"/>
              <a:t>Reflect changing fuel price perceptions</a:t>
            </a:r>
          </a:p>
          <a:p>
            <a:pPr lvl="1">
              <a:spcBef>
                <a:spcPts val="3000"/>
              </a:spcBef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Background – CALCARS Model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201" y="863600"/>
            <a:ext cx="4800599" cy="2332038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sz="2400" dirty="0" smtClean="0"/>
              <a:t>California Light Duty Vehicle Conventional and Alternative Fuel Response Simulator (CALCARS) 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/>
              <a:t>Developed to forecast vehicle purchase and use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/>
              <a:t>Micro-simulation model that tracks household vehicle holdings and use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/>
              <a:t>Operational since 1996 with periodic updates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dirty="0" smtClean="0"/>
              <a:t>Component Models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/>
              <a:t>Number of vehicles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/>
              <a:t>Vehicle replacement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>
                <a:solidFill>
                  <a:schemeClr val="accent1"/>
                </a:solidFill>
              </a:rPr>
              <a:t>Vehicle type choice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1900" dirty="0" smtClean="0"/>
              <a:t>Vehicle use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5029200" y="762000"/>
            <a:ext cx="4852024" cy="6372999"/>
            <a:chOff x="5029200" y="762000"/>
            <a:chExt cx="4852024" cy="6372999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29200" y="762000"/>
              <a:ext cx="4852024" cy="601980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6332538" y="6858000"/>
              <a:ext cx="29819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tx2"/>
                  </a:solidFill>
                </a:rPr>
                <a:t>Source: CALCARS Documentation, 1996</a:t>
              </a:r>
              <a:endParaRPr lang="en-US" sz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24200" y="6096000"/>
            <a:ext cx="1943161" cy="581799"/>
            <a:chOff x="3124200" y="6096000"/>
            <a:chExt cx="1943161" cy="581799"/>
          </a:xfrm>
        </p:grpSpPr>
        <p:sp>
          <p:nvSpPr>
            <p:cNvPr id="10" name="Right Arrow 9"/>
            <p:cNvSpPr/>
            <p:nvPr/>
          </p:nvSpPr>
          <p:spPr bwMode="auto">
            <a:xfrm rot="10800000">
              <a:off x="3276600" y="6096000"/>
              <a:ext cx="1143000" cy="381000"/>
            </a:xfrm>
            <a:prstGeom prst="rightArrow">
              <a:avLst>
                <a:gd name="adj1" fmla="val 50000"/>
                <a:gd name="adj2" fmla="val 86923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191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124200" y="6400800"/>
              <a:ext cx="1943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chemeClr val="accent1"/>
                  </a:solidFill>
                </a:rPr>
                <a:t>Focus of this presentation</a:t>
              </a:r>
              <a:endParaRPr lang="en-US" sz="1200" dirty="0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Study Approach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334963" y="863600"/>
            <a:ext cx="8961437" cy="2332038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Survey data used to estimate vehicle choice models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Similar surveys completed several times over past 15 years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Recent surveys conducted in 2004/2005 and 2007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Current survey conducted November 2008 – January </a:t>
            </a:r>
            <a:r>
              <a:rPr lang="en-US" dirty="0" smtClean="0"/>
              <a:t>2009 just after rapid increases in gasoline prices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Two-stage revealed and stated preference survey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Stage 1: Revealed preference questions to identify current vehicle holdings and use</a:t>
            </a:r>
          </a:p>
          <a:p>
            <a:pPr lvl="1">
              <a:spcBef>
                <a:spcPts val="1800"/>
              </a:spcBef>
            </a:pPr>
            <a:r>
              <a:rPr lang="en-US" dirty="0" smtClean="0"/>
              <a:t>Stage 2: Stated preference experiments customized based on vehicle holdings to determine vehicle choice behavior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Choice SP Experiment Choice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25562"/>
            <a:ext cx="4618037" cy="23320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101858" tIns="50929" rIns="101858" bIns="5092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700" dirty="0" smtClean="0"/>
              <a:t>Seven fuel types: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Gasoline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Diesel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Hybrid-electric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Plug-in hybrid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CNG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Flex-fuel</a:t>
            </a:r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Battery electric</a:t>
            </a:r>
            <a:endParaRPr lang="en-US" sz="2700" dirty="0" smtClean="0"/>
          </a:p>
          <a:p>
            <a:pPr lvl="1">
              <a:spcBef>
                <a:spcPts val="1200"/>
              </a:spcBef>
              <a:buFont typeface="Wingdings" pitchFamily="2" charset="2"/>
              <a:buChar char="§"/>
            </a:pPr>
            <a:endParaRPr lang="en-US" sz="27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endParaRPr lang="en-US" sz="2700" dirty="0" smtClean="0"/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endParaRPr lang="en-US" sz="27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029200" y="1325562"/>
            <a:ext cx="4618038" cy="233203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101858" tIns="50929" rIns="101858" bIns="5092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700" dirty="0" smtClean="0"/>
              <a:t>15 body styles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Subcompact car 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Compact car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Mid-size car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Large car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Sport car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Small cross-utility car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Small cross-utility SUV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Mid-size cross-utility SUV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Compact SUV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Mid-size SUV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Large SUV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Compact van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Large van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Compact pick-up truck</a:t>
            </a:r>
          </a:p>
          <a:p>
            <a:pPr lvl="1">
              <a:spcBef>
                <a:spcPts val="300"/>
              </a:spcBef>
              <a:buFont typeface="Wingdings" pitchFamily="2" charset="2"/>
              <a:buChar char="§"/>
            </a:pPr>
            <a:r>
              <a:rPr lang="en-US" sz="2000" dirty="0" smtClean="0"/>
              <a:t>Standard pick-up truck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723781"/>
            <a:ext cx="477361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4"/>
                </a:solidFill>
              </a:rPr>
              <a:t>Total of105 possible vehicle types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 Survey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5410200" cy="1422400"/>
          </a:xfrm>
        </p:spPr>
        <p:txBody>
          <a:bodyPr/>
          <a:lstStyle/>
          <a:p>
            <a:r>
              <a:rPr lang="en-US" dirty="0" smtClean="0"/>
              <a:t>Eight primary purchase factors: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Purchase price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Annual fuel cost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Annual maintenance cost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Fuel efficiency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Vehicle age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Acceleration (0-60mph)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Fueling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Availability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Fueling time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Range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Alternative fuel incentives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Tax credit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Rebate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Eligible for high occupancy vehicle lanes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Free public parking</a:t>
            </a:r>
          </a:p>
          <a:p>
            <a:endParaRPr lang="en-US" dirty="0" smtClean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1" y="1371600"/>
            <a:ext cx="4800600" cy="561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5313064" y="6512168"/>
            <a:ext cx="726481" cy="230832"/>
            <a:chOff x="5313064" y="6512168"/>
            <a:chExt cx="726481" cy="230832"/>
          </a:xfrm>
        </p:grpSpPr>
        <p:sp>
          <p:nvSpPr>
            <p:cNvPr id="7" name="Rectangle 6"/>
            <p:cNvSpPr/>
            <p:nvPr/>
          </p:nvSpPr>
          <p:spPr bwMode="auto">
            <a:xfrm>
              <a:off x="5406016" y="6558224"/>
              <a:ext cx="533400" cy="1524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10191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13064" y="6512168"/>
              <a:ext cx="7264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 smtClean="0">
                  <a:solidFill>
                    <a:schemeClr val="tx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(0-60 mph)</a:t>
              </a:r>
              <a:endParaRPr lang="en-US" sz="9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Selected Model Estimation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63" y="635000"/>
            <a:ext cx="9418637" cy="1117600"/>
          </a:xfrm>
        </p:spPr>
        <p:txBody>
          <a:bodyPr/>
          <a:lstStyle/>
          <a:p>
            <a:r>
              <a:rPr lang="en-US" sz="2000" dirty="0" smtClean="0"/>
              <a:t>Compared to 2005 study:</a:t>
            </a:r>
          </a:p>
          <a:p>
            <a:pPr lvl="1"/>
            <a:r>
              <a:rPr lang="en-US" sz="1500" dirty="0" smtClean="0"/>
              <a:t>Lower value on vehicle acceleration</a:t>
            </a:r>
          </a:p>
          <a:p>
            <a:pPr lvl="1"/>
            <a:r>
              <a:rPr lang="en-US" sz="1500" dirty="0" smtClean="0"/>
              <a:t>Similar value for free parking incentive</a:t>
            </a:r>
          </a:p>
          <a:p>
            <a:pPr lvl="1"/>
            <a:r>
              <a:rPr lang="en-US" sz="1500" dirty="0" smtClean="0"/>
              <a:t>Higher value for HOV access incentive (ref: Kelly Blue value of $4,000 for </a:t>
            </a:r>
            <a:r>
              <a:rPr lang="en-US" sz="1500" dirty="0" err="1" smtClean="0"/>
              <a:t>Prius</a:t>
            </a:r>
            <a:r>
              <a:rPr lang="en-US" sz="1500" dirty="0" smtClean="0"/>
              <a:t> HOV sticker)</a:t>
            </a:r>
          </a:p>
          <a:p>
            <a:pPr lvl="1"/>
            <a:r>
              <a:rPr lang="en-US" sz="1500" dirty="0" smtClean="0"/>
              <a:t>Higher value on fuel efficiency</a:t>
            </a:r>
          </a:p>
          <a:p>
            <a:pPr lvl="1"/>
            <a:r>
              <a:rPr lang="en-US" sz="1500" dirty="0" smtClean="0"/>
              <a:t>Significant positive value for plug-in hybrid</a:t>
            </a:r>
            <a:endParaRPr lang="en-US" sz="1500" dirty="0" smtClean="0"/>
          </a:p>
          <a:p>
            <a:pPr lvl="1"/>
            <a:endParaRPr lang="en-US" sz="1500" dirty="0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609600" y="2514600"/>
          <a:ext cx="8258736" cy="4650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Conclusions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9448800" cy="2971800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Consumers’ v</a:t>
            </a:r>
            <a:r>
              <a:rPr lang="en-US" sz="2400" dirty="0" smtClean="0"/>
              <a:t>ehicle preferences have changed over time and models should be updated periodically to reflect those changes</a:t>
            </a:r>
          </a:p>
          <a:p>
            <a:pPr eaLnBrk="1" hangingPunct="1">
              <a:spcBef>
                <a:spcPts val="1800"/>
              </a:spcBef>
            </a:pPr>
            <a:r>
              <a:rPr lang="en-US" sz="2400" dirty="0" smtClean="0"/>
              <a:t>Vehicle choices can have significant effects on carbon footprint and air quality so:</a:t>
            </a:r>
          </a:p>
          <a:p>
            <a:pPr marL="514350" lvl="1" indent="-4763" eaLnBrk="1" hangingPunct="1">
              <a:spcBef>
                <a:spcPts val="1800"/>
              </a:spcBef>
              <a:buNone/>
            </a:pPr>
            <a:r>
              <a:rPr lang="en-US" sz="2100" dirty="0" smtClean="0"/>
              <a:t>More comprehensive vehicle choice models should be incorporated in regional travel demand forecasting models </a:t>
            </a:r>
            <a:endParaRPr lang="en-US" sz="2100" dirty="0" smtClean="0"/>
          </a:p>
          <a:p>
            <a:pPr eaLnBrk="1" hangingPunct="1">
              <a:spcBef>
                <a:spcPts val="1800"/>
              </a:spcBef>
              <a:buFont typeface="Wingdings" pitchFamily="2" charset="2"/>
              <a:buChar char="§"/>
            </a:pPr>
            <a:endParaRPr lang="en-US" sz="2400" dirty="0" smtClean="0"/>
          </a:p>
          <a:p>
            <a:pPr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808080"/>
      </a:dk1>
      <a:lt1>
        <a:srgbClr val="FFFFFF"/>
      </a:lt1>
      <a:dk2>
        <a:srgbClr val="000000"/>
      </a:dk2>
      <a:lt2>
        <a:srgbClr val="808080"/>
      </a:lt2>
      <a:accent1>
        <a:srgbClr val="598094"/>
      </a:accent1>
      <a:accent2>
        <a:srgbClr val="235A37"/>
      </a:accent2>
      <a:accent3>
        <a:srgbClr val="FFFFFF"/>
      </a:accent3>
      <a:accent4>
        <a:srgbClr val="6C6C6C"/>
      </a:accent4>
      <a:accent5>
        <a:srgbClr val="B5C0C8"/>
      </a:accent5>
      <a:accent6>
        <a:srgbClr val="1F5131"/>
      </a:accent6>
      <a:hlink>
        <a:srgbClr val="BC610D"/>
      </a:hlink>
      <a:folHlink>
        <a:srgbClr val="AFC14F"/>
      </a:folHlink>
    </a:clrScheme>
    <a:fontScheme name="Blank Presentation">
      <a:majorFont>
        <a:latin typeface="Arial"/>
        <a:ea typeface="MS PGothic"/>
        <a:cs typeface="Arial"/>
      </a:majorFont>
      <a:minorFont>
        <a:latin typeface="Trebuchet MS"/>
        <a:ea typeface="MS PGothic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Blank Presentation 1">
        <a:dk1>
          <a:srgbClr val="B7B7B7"/>
        </a:dk1>
        <a:lt1>
          <a:srgbClr val="FFFFFF"/>
        </a:lt1>
        <a:dk2>
          <a:srgbClr val="000000"/>
        </a:dk2>
        <a:lt2>
          <a:srgbClr val="808080"/>
        </a:lt2>
        <a:accent1>
          <a:srgbClr val="598094"/>
        </a:accent1>
        <a:accent2>
          <a:srgbClr val="235A37"/>
        </a:accent2>
        <a:accent3>
          <a:srgbClr val="FFFFFF"/>
        </a:accent3>
        <a:accent4>
          <a:srgbClr val="9C9C9C"/>
        </a:accent4>
        <a:accent5>
          <a:srgbClr val="B5C0C8"/>
        </a:accent5>
        <a:accent6>
          <a:srgbClr val="1F5131"/>
        </a:accent6>
        <a:hlink>
          <a:srgbClr val="0073B4"/>
        </a:hlink>
        <a:folHlink>
          <a:srgbClr val="AFC14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808080"/>
        </a:dk1>
        <a:lt1>
          <a:srgbClr val="FFFFFF"/>
        </a:lt1>
        <a:dk2>
          <a:srgbClr val="000000"/>
        </a:dk2>
        <a:lt2>
          <a:srgbClr val="808080"/>
        </a:lt2>
        <a:accent1>
          <a:srgbClr val="598094"/>
        </a:accent1>
        <a:accent2>
          <a:srgbClr val="235A37"/>
        </a:accent2>
        <a:accent3>
          <a:srgbClr val="FFFFFF"/>
        </a:accent3>
        <a:accent4>
          <a:srgbClr val="6C6C6C"/>
        </a:accent4>
        <a:accent5>
          <a:srgbClr val="B5C0C8"/>
        </a:accent5>
        <a:accent6>
          <a:srgbClr val="1F5131"/>
        </a:accent6>
        <a:hlink>
          <a:srgbClr val="BC610D"/>
        </a:hlink>
        <a:folHlink>
          <a:srgbClr val="AFC14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15075</TotalTime>
  <Words>370</Words>
  <Application>Microsoft Office PowerPoint</Application>
  <PresentationFormat>Custom</PresentationFormat>
  <Paragraphs>84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Discrete Choice Models of the Preferences for Alternative Fuel Vehicles </vt:lpstr>
      <vt:lpstr>Objectives</vt:lpstr>
      <vt:lpstr>Background – CALCARS Model</vt:lpstr>
      <vt:lpstr>Study Approach</vt:lpstr>
      <vt:lpstr>Vehicle Choice SP Experiment Choice Alternatives</vt:lpstr>
      <vt:lpstr>SP Survey Design</vt:lpstr>
      <vt:lpstr>Selected Model Estimation Results</vt:lpstr>
      <vt:lpstr>Conclusions</vt:lpstr>
    </vt:vector>
  </TitlesOfParts>
  <Company>Bluehouse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Market Analysis Capabilities</dc:title>
  <dc:creator>Josh Turner</dc:creator>
  <cp:lastModifiedBy>Thomas J. Adler</cp:lastModifiedBy>
  <cp:revision>500</cp:revision>
  <dcterms:created xsi:type="dcterms:W3CDTF">2007-08-30T20:09:20Z</dcterms:created>
  <dcterms:modified xsi:type="dcterms:W3CDTF">2011-04-09T15:33:04Z</dcterms:modified>
</cp:coreProperties>
</file>