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76" r:id="rId3"/>
    <p:sldId id="277" r:id="rId4"/>
    <p:sldId id="260" r:id="rId5"/>
    <p:sldId id="269" r:id="rId6"/>
    <p:sldId id="282" r:id="rId7"/>
    <p:sldId id="261" r:id="rId8"/>
    <p:sldId id="281" r:id="rId9"/>
    <p:sldId id="280" r:id="rId10"/>
    <p:sldId id="279" r:id="rId11"/>
    <p:sldId id="283" r:id="rId12"/>
    <p:sldId id="278" r:id="rId13"/>
    <p:sldId id="285" r:id="rId14"/>
    <p:sldId id="28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77" autoAdjust="0"/>
  </p:normalViewPr>
  <p:slideViewPr>
    <p:cSldViewPr>
      <p:cViewPr varScale="1">
        <p:scale>
          <a:sx n="82" d="100"/>
          <a:sy n="82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89FED-2036-42B3-9955-0AE1ABA6AEA4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A8749-AB51-4F7A-A67F-AAD1FD31A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Map will be hyperlinked to internet site where map is hosted.</a:t>
            </a:r>
          </a:p>
          <a:p>
            <a:endParaRPr lang="en-US" i="0" dirty="0" smtClean="0"/>
          </a:p>
          <a:p>
            <a:r>
              <a:rPr lang="en-US" i="0" dirty="0" smtClean="0"/>
              <a:t>If no (or slow) internet, skip slide 6 and proceed</a:t>
            </a:r>
            <a:r>
              <a:rPr lang="en-US" i="0" baseline="0" dirty="0" smtClean="0"/>
              <a:t> </a:t>
            </a:r>
            <a:r>
              <a:rPr lang="en-US" i="0" baseline="0" smtClean="0"/>
              <a:t>with slide 7.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8749-AB51-4F7A-A67F-AAD1FD31A89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A5F8-AC4B-472D-8C07-E9308D1EE786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E946-ED18-417B-9E46-20DDFDBA6FBC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805B-147D-4A4C-949F-49724E02F089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775B-EC04-431D-ABCE-C7F5B95F5B90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B9B3-AC68-4DA8-BA98-4365FC3F1BDD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2252-741F-42F9-863C-A7F9556E80FE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26D8-9A29-4396-AF96-E84C3F250922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2984-4823-4064-8EBB-FE1C8CD8B016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45E5-11C6-40A9-AA57-ADCF304A91E5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F9CD-7099-4FA2-96AA-9AE0518AE609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A55C5A1-E218-4E1A-AB3A-E8044E996750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42488A6-430D-48BE-A3F0-0FB7A1166851}" type="datetime1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9787A22-6E48-4C5D-A09C-BAD6DAD180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-farnsworth44@tamu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-farnsworth44@tamu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505200"/>
            <a:ext cx="8153400" cy="8382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Steve Farnsworth – Texas Transportation Institute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80772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13 </a:t>
            </a:r>
            <a:r>
              <a:rPr lang="en-US" sz="1800" baseline="30000" dirty="0" err="1" smtClean="0"/>
              <a:t>th</a:t>
            </a:r>
            <a:r>
              <a:rPr lang="en-US" dirty="0" smtClean="0"/>
              <a:t> TRB National Transportation Planning Applications Conference</a:t>
            </a:r>
          </a:p>
          <a:p>
            <a:pPr algn="ctr"/>
            <a:r>
              <a:rPr lang="en-US" dirty="0" smtClean="0"/>
              <a:t>Session 22 : Speed Data-ing</a:t>
            </a:r>
          </a:p>
          <a:p>
            <a:pPr algn="ctr"/>
            <a:r>
              <a:rPr lang="en-US" dirty="0" smtClean="0"/>
              <a:t>May 12, 2011</a:t>
            </a:r>
            <a:endParaRPr lang="en-US" dirty="0"/>
          </a:p>
        </p:txBody>
      </p:sp>
      <p:pic>
        <p:nvPicPr>
          <p:cNvPr id="6" name="Picture 5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838200"/>
            <a:ext cx="8153400" cy="1292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Innovative Approach to Mapping Vehicle Classification Data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Mapping Overview</a:t>
            </a:r>
            <a:endParaRPr lang="en-US" sz="2400" dirty="0"/>
          </a:p>
        </p:txBody>
      </p:sp>
      <p:pic>
        <p:nvPicPr>
          <p:cNvPr id="16" name="Picture 15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 l="15701" t="45210" r="17196" b="2886"/>
          <a:stretch>
            <a:fillRect/>
          </a:stretch>
        </p:blipFill>
        <p:spPr bwMode="auto">
          <a:xfrm>
            <a:off x="914400" y="1600200"/>
            <a:ext cx="7960561" cy="4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Mapping Overview</a:t>
            </a:r>
            <a:endParaRPr lang="en-US" sz="2400" dirty="0"/>
          </a:p>
        </p:txBody>
      </p:sp>
      <p:pic>
        <p:nvPicPr>
          <p:cNvPr id="16" name="Picture 15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 l="15701" t="36553" r="17196" b="12505"/>
          <a:stretch>
            <a:fillRect/>
          </a:stretch>
        </p:blipFill>
        <p:spPr bwMode="auto">
          <a:xfrm>
            <a:off x="914400" y="1676400"/>
            <a:ext cx="7960561" cy="469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Mapping Overview</a:t>
            </a:r>
            <a:endParaRPr lang="en-US" sz="2400" dirty="0"/>
          </a:p>
        </p:txBody>
      </p:sp>
      <p:pic>
        <p:nvPicPr>
          <p:cNvPr id="16" name="Picture 15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 cstate="print"/>
          <a:srcRect l="15701" t="46172" r="17196" b="2886"/>
          <a:stretch>
            <a:fillRect/>
          </a:stretch>
        </p:blipFill>
        <p:spPr bwMode="auto">
          <a:xfrm>
            <a:off x="914400" y="1600200"/>
            <a:ext cx="7960561" cy="469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Mapping Overview</a:t>
            </a:r>
            <a:endParaRPr lang="en-US" sz="2400" dirty="0"/>
          </a:p>
        </p:txBody>
      </p:sp>
      <p:pic>
        <p:nvPicPr>
          <p:cNvPr id="16" name="Picture 15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 t="18462" r="28075" b="19487"/>
          <a:stretch>
            <a:fillRect/>
          </a:stretch>
        </p:blipFill>
        <p:spPr bwMode="auto">
          <a:xfrm>
            <a:off x="1447800" y="1600200"/>
            <a:ext cx="7421396" cy="486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Mapping Overview</a:t>
            </a:r>
            <a:endParaRPr lang="en-US" sz="2400" dirty="0"/>
          </a:p>
        </p:txBody>
      </p:sp>
      <p:pic>
        <p:nvPicPr>
          <p:cNvPr id="16" name="Picture 15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 l="15701" t="46172" r="17196" b="2886"/>
          <a:stretch>
            <a:fillRect/>
          </a:stretch>
        </p:blipFill>
        <p:spPr bwMode="auto">
          <a:xfrm>
            <a:off x="914400" y="1600200"/>
            <a:ext cx="7960561" cy="469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Questions?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667001"/>
            <a:ext cx="5181599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/>
              <a:t>	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Steve Farnsworth</a:t>
            </a:r>
          </a:p>
          <a:p>
            <a:pPr algn="ctr"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Texas Transportation Institute</a:t>
            </a:r>
          </a:p>
          <a:p>
            <a:pPr algn="ctr">
              <a:buNone/>
            </a:pPr>
            <a:r>
              <a:rPr lang="en-US" sz="2400" dirty="0" smtClean="0"/>
              <a:t>	(979) 862-4927</a:t>
            </a:r>
          </a:p>
          <a:p>
            <a:pPr algn="ctr">
              <a:buNone/>
            </a:pPr>
            <a:r>
              <a:rPr lang="en-US" sz="2400" i="1" dirty="0" smtClean="0"/>
              <a:t>	</a:t>
            </a:r>
            <a:r>
              <a:rPr lang="en-US" sz="2400" dirty="0" smtClean="0">
                <a:hlinkClick r:id="rId3"/>
              </a:rPr>
              <a:t>s-farnsworth44@tamu.edu</a:t>
            </a: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3970" name="Picture 2" descr="C:\Projects\HTP Website\Images\DSCF2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1200"/>
            <a:ext cx="2008022" cy="426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Background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362200"/>
            <a:ext cx="5920641" cy="3124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Texas Department of Transportation (TxDOT) Travel Survey Program</a:t>
            </a:r>
          </a:p>
          <a:p>
            <a:pPr lvl="1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Commercial Vehicle</a:t>
            </a:r>
          </a:p>
          <a:p>
            <a:pPr lvl="1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Workplace</a:t>
            </a:r>
          </a:p>
          <a:p>
            <a:pPr lvl="1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Household</a:t>
            </a:r>
          </a:p>
          <a:p>
            <a:pPr lvl="1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2400" dirty="0" smtClean="0"/>
              <a:t>External</a:t>
            </a:r>
          </a:p>
        </p:txBody>
      </p:sp>
      <p:pic>
        <p:nvPicPr>
          <p:cNvPr id="4" name="Picture 3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texas map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514600"/>
            <a:ext cx="2447619" cy="2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>Collection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752600"/>
            <a:ext cx="6248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Classification count data is collected</a:t>
            </a:r>
          </a:p>
          <a:p>
            <a:pPr lvl="1"/>
            <a:r>
              <a:rPr lang="en-US" dirty="0" smtClean="0"/>
              <a:t>For 24-hour period</a:t>
            </a:r>
          </a:p>
          <a:p>
            <a:pPr lvl="1"/>
            <a:r>
              <a:rPr lang="en-US" dirty="0" smtClean="0"/>
              <a:t>In both directions</a:t>
            </a:r>
          </a:p>
          <a:p>
            <a:pPr lvl="1"/>
            <a:r>
              <a:rPr lang="en-US" dirty="0" smtClean="0"/>
              <a:t>Grouped in 15-minute increments*</a:t>
            </a:r>
          </a:p>
          <a:p>
            <a:endParaRPr lang="en-US" dirty="0" smtClean="0"/>
          </a:p>
          <a:p>
            <a:r>
              <a:rPr lang="en-US" dirty="0" smtClean="0"/>
              <a:t>Number of locations varies by urban area size</a:t>
            </a:r>
          </a:p>
          <a:p>
            <a:r>
              <a:rPr lang="en-US" dirty="0" smtClean="0"/>
              <a:t>Sites grouped by functional class</a:t>
            </a:r>
          </a:p>
          <a:p>
            <a:r>
              <a:rPr lang="en-US" dirty="0" smtClean="0"/>
              <a:t>Sites randomly selected</a:t>
            </a:r>
          </a:p>
          <a:p>
            <a:endParaRPr lang="en-US" dirty="0" smtClean="0"/>
          </a:p>
        </p:txBody>
      </p:sp>
      <p:pic>
        <p:nvPicPr>
          <p:cNvPr id="4" name="Picture 3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7" descr="CV Survey Area.jpg"/>
          <p:cNvPicPr>
            <a:picLocks noChangeAspect="1"/>
          </p:cNvPicPr>
          <p:nvPr/>
        </p:nvPicPr>
        <p:blipFill>
          <a:blip r:embed="rId4" cstate="print"/>
          <a:srcRect t="6879" b="17197"/>
          <a:stretch>
            <a:fillRect/>
          </a:stretch>
        </p:blipFill>
        <p:spPr bwMode="auto">
          <a:xfrm>
            <a:off x="304796" y="2020221"/>
            <a:ext cx="173355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U:\com\COMshare\ElPasoAerials2010\DSC_3562_1.jpg"/>
          <p:cNvPicPr>
            <a:picLocks noChangeAspect="1" noChangeArrowheads="1"/>
          </p:cNvPicPr>
          <p:nvPr/>
        </p:nvPicPr>
        <p:blipFill>
          <a:blip r:embed="rId5" cstate="print"/>
          <a:srcRect r="1053" b="10494"/>
          <a:stretch>
            <a:fillRect/>
          </a:stretch>
        </p:blipFill>
        <p:spPr bwMode="auto">
          <a:xfrm>
            <a:off x="304800" y="3505200"/>
            <a:ext cx="1717853" cy="2339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Mapping Development</a:t>
            </a:r>
            <a:endParaRPr lang="en-US" sz="2400" dirty="0"/>
          </a:p>
        </p:txBody>
      </p:sp>
      <p:pic>
        <p:nvPicPr>
          <p:cNvPr id="8" name="Picture 7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95600" y="2209800"/>
            <a:ext cx="60960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Needed method to convey results</a:t>
            </a:r>
          </a:p>
          <a:p>
            <a:r>
              <a:rPr lang="en-US" dirty="0" smtClean="0"/>
              <a:t>Ease of use for various entities</a:t>
            </a:r>
          </a:p>
          <a:p>
            <a:r>
              <a:rPr lang="en-US" dirty="0" smtClean="0"/>
              <a:t>Functionality</a:t>
            </a:r>
          </a:p>
          <a:p>
            <a:r>
              <a:rPr lang="en-US" dirty="0" smtClean="0"/>
              <a:t>Adaptable</a:t>
            </a:r>
          </a:p>
          <a:p>
            <a:endParaRPr lang="en-US" dirty="0" smtClean="0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/>
          <a:srcRect l="31250" t="19096" r="22500" b="5208"/>
          <a:stretch>
            <a:fillRect/>
          </a:stretch>
        </p:blipFill>
        <p:spPr bwMode="auto">
          <a:xfrm>
            <a:off x="228600" y="2133600"/>
            <a:ext cx="2537460" cy="29922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Mapping Application</a:t>
            </a:r>
            <a:endParaRPr lang="en-US" sz="2400" dirty="0"/>
          </a:p>
        </p:txBody>
      </p:sp>
      <p:pic>
        <p:nvPicPr>
          <p:cNvPr id="4" name="Picture 3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4" cstate="print"/>
          <a:srcRect t="8657" r="374" b="962"/>
          <a:stretch>
            <a:fillRect/>
          </a:stretch>
        </p:blipFill>
        <p:spPr bwMode="auto">
          <a:xfrm>
            <a:off x="1752599" y="1676400"/>
            <a:ext cx="6945085" cy="4897197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Questions?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667001"/>
            <a:ext cx="5181599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/>
              <a:t>	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Steve Farnsworth</a:t>
            </a:r>
          </a:p>
          <a:p>
            <a:pPr algn="ctr">
              <a:buNone/>
            </a:pPr>
            <a:r>
              <a:rPr lang="en-US" sz="2400" i="1" dirty="0" smtClean="0"/>
              <a:t>	</a:t>
            </a:r>
            <a:r>
              <a:rPr lang="en-US" sz="2400" dirty="0" smtClean="0"/>
              <a:t>Texas Transportation Institute</a:t>
            </a:r>
          </a:p>
          <a:p>
            <a:pPr algn="ctr">
              <a:buNone/>
            </a:pPr>
            <a:r>
              <a:rPr lang="en-US" sz="2400" dirty="0" smtClean="0"/>
              <a:t>	(979) 862-4927</a:t>
            </a:r>
          </a:p>
          <a:p>
            <a:pPr algn="ctr">
              <a:buNone/>
            </a:pPr>
            <a:r>
              <a:rPr lang="en-US" sz="2400" i="1" dirty="0" smtClean="0"/>
              <a:t>	</a:t>
            </a:r>
            <a:r>
              <a:rPr lang="en-US" sz="2400" dirty="0" smtClean="0">
                <a:hlinkClick r:id="rId3"/>
              </a:rPr>
              <a:t>s-farnsworth44@tamu.edu</a:t>
            </a:r>
            <a:endParaRPr lang="en-US" sz="2400" dirty="0" smtClean="0"/>
          </a:p>
          <a:p>
            <a:pPr>
              <a:buNone/>
            </a:pPr>
            <a:endParaRPr lang="en-US" sz="2400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3970" name="Picture 2" descr="C:\Projects\HTP Website\Images\DSCF22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1200"/>
            <a:ext cx="2008022" cy="426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Mapping Overview</a:t>
            </a:r>
            <a:endParaRPr lang="en-US" sz="2400" dirty="0"/>
          </a:p>
        </p:txBody>
      </p:sp>
      <p:pic>
        <p:nvPicPr>
          <p:cNvPr id="16" name="Picture 15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 t="8657" r="374" b="962"/>
          <a:stretch>
            <a:fillRect/>
          </a:stretch>
        </p:blipFill>
        <p:spPr bwMode="auto">
          <a:xfrm>
            <a:off x="1752600" y="1676400"/>
            <a:ext cx="6945085" cy="4897197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Mapping Overview</a:t>
            </a:r>
            <a:endParaRPr lang="en-US" sz="2400" dirty="0"/>
          </a:p>
        </p:txBody>
      </p:sp>
      <p:pic>
        <p:nvPicPr>
          <p:cNvPr id="16" name="Picture 15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 t="8657" r="374" b="962"/>
          <a:stretch>
            <a:fillRect/>
          </a:stretch>
        </p:blipFill>
        <p:spPr bwMode="auto">
          <a:xfrm>
            <a:off x="1676400" y="1676400"/>
            <a:ext cx="6945120" cy="4897182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Mapping Overview</a:t>
            </a:r>
            <a:endParaRPr lang="en-US" sz="2400" dirty="0"/>
          </a:p>
        </p:txBody>
      </p:sp>
      <p:pic>
        <p:nvPicPr>
          <p:cNvPr id="16" name="Picture 15" descr="TTI_COL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400800"/>
            <a:ext cx="1401318" cy="315468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7A22-6E48-4C5D-A09C-BAD6DAD180A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print"/>
          <a:srcRect l="15701" t="46172" r="17196" b="2886"/>
          <a:stretch>
            <a:fillRect/>
          </a:stretch>
        </p:blipFill>
        <p:spPr bwMode="auto">
          <a:xfrm>
            <a:off x="914400" y="1600200"/>
            <a:ext cx="7960561" cy="469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9394</TotalTime>
  <Words>175</Words>
  <Application>Microsoft Office PowerPoint</Application>
  <PresentationFormat>On-screen Show (4:3)</PresentationFormat>
  <Paragraphs>78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Steve Farnsworth – Texas Transportation Institute </vt:lpstr>
      <vt:lpstr>Background</vt:lpstr>
      <vt:lpstr>Data Collection</vt:lpstr>
      <vt:lpstr>Mapping Development</vt:lpstr>
      <vt:lpstr>Mapping Application</vt:lpstr>
      <vt:lpstr>Questions?</vt:lpstr>
      <vt:lpstr>Mapping Overview</vt:lpstr>
      <vt:lpstr>Mapping Overview</vt:lpstr>
      <vt:lpstr>Mapping Overview</vt:lpstr>
      <vt:lpstr>Mapping Overview</vt:lpstr>
      <vt:lpstr>Mapping Overview</vt:lpstr>
      <vt:lpstr>Mapping Overview</vt:lpstr>
      <vt:lpstr>Mapping Overview</vt:lpstr>
      <vt:lpstr>Mapping Overview</vt:lpstr>
      <vt:lpstr>Questions?</vt:lpstr>
    </vt:vector>
  </TitlesOfParts>
  <Company>Resource Systems Group,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Approach to Mapping VC Data</dc:title>
  <dc:creator>Steve Farnsworth</dc:creator>
  <cp:lastModifiedBy>S Farnsworth</cp:lastModifiedBy>
  <cp:revision>412</cp:revision>
  <dcterms:created xsi:type="dcterms:W3CDTF">2010-12-04T12:13:37Z</dcterms:created>
  <dcterms:modified xsi:type="dcterms:W3CDTF">2011-04-08T18:20:09Z</dcterms:modified>
</cp:coreProperties>
</file>