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84" r:id="rId2"/>
    <p:sldId id="385" r:id="rId3"/>
    <p:sldId id="386" r:id="rId4"/>
    <p:sldId id="419" r:id="rId5"/>
    <p:sldId id="416" r:id="rId6"/>
    <p:sldId id="415" r:id="rId7"/>
    <p:sldId id="417" r:id="rId8"/>
    <p:sldId id="421" r:id="rId9"/>
    <p:sldId id="418" r:id="rId10"/>
    <p:sldId id="414" r:id="rId11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49" autoAdjust="0"/>
    <p:restoredTop sz="78917" autoAdjust="0"/>
  </p:normalViewPr>
  <p:slideViewPr>
    <p:cSldViewPr>
      <p:cViewPr varScale="1">
        <p:scale>
          <a:sx n="55" d="100"/>
          <a:sy n="55" d="100"/>
        </p:scale>
        <p:origin x="-518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174B00FA-4917-4F3C-94D9-A16C4D4DCA03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BFF00A75-9031-44CB-884B-DB81EC6320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CD154076-CE18-4E01-96BA-6DE0F82D8C34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D59039B5-5091-4DE8-AEB6-F4356DF6E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9039B5-5091-4DE8-AEB6-F4356DF6E5E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6429A-C440-4E7C-BC64-DE4E4A33538B}" type="datetime1">
              <a:rPr lang="en-US" smtClean="0"/>
              <a:pPr/>
              <a:t>4/18/2011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9857" y="6376641"/>
            <a:ext cx="2133600" cy="365125"/>
          </a:xfrm>
        </p:spPr>
        <p:txBody>
          <a:bodyPr/>
          <a:lstStyle>
            <a:lvl1pPr>
              <a:defRPr sz="1400"/>
            </a:lvl1pPr>
          </a:lstStyle>
          <a:p>
            <a:fld id="{392E37FC-7BE3-499D-BEC1-FE3A3CE9306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70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9295" y="6198296"/>
            <a:ext cx="821164" cy="51042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8" name="Picture 7" descr="TTI_color.gi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161288" y="6400800"/>
            <a:ext cx="1415771" cy="27432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66393-4AE3-4640-8C55-3FC983E406C1}" type="datetime1">
              <a:rPr lang="en-US" smtClean="0"/>
              <a:pPr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37FC-7BE3-499D-BEC1-FE3A3CE93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46371-D6C9-4C2B-A117-FA0212D859C5}" type="datetime1">
              <a:rPr lang="en-US" smtClean="0"/>
              <a:pPr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37FC-7BE3-499D-BEC1-FE3A3CE93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141288"/>
            <a:ext cx="8877300" cy="62134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285990" y="6475391"/>
            <a:ext cx="609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B20B4-6366-4568-B4AF-894458FBCC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18091" y="5424793"/>
            <a:ext cx="6391275" cy="3238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Texas Department of Transportation Travel Survey Program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1143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767" y="1600200"/>
            <a:ext cx="8229600" cy="4525963"/>
          </a:xfrm>
        </p:spPr>
        <p:txBody>
          <a:bodyPr/>
          <a:lstStyle>
            <a:lvl1pPr>
              <a:buClr>
                <a:srgbClr val="000099"/>
              </a:buClr>
              <a:defRPr/>
            </a:lvl1pPr>
            <a:lvl2pPr>
              <a:buClr>
                <a:srgbClr val="000099"/>
              </a:buClr>
              <a:defRPr/>
            </a:lvl2pPr>
            <a:lvl3pPr>
              <a:buClr>
                <a:srgbClr val="000099"/>
              </a:buClr>
              <a:defRPr/>
            </a:lvl3pPr>
            <a:lvl4pPr>
              <a:buClr>
                <a:srgbClr val="000099"/>
              </a:buClr>
              <a:defRPr/>
            </a:lvl4pPr>
            <a:lvl5pPr>
              <a:buClr>
                <a:srgbClr val="000099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A974-3BC2-42D1-B3A0-F560539ED656}" type="datetime1">
              <a:rPr lang="en-US" smtClean="0"/>
              <a:pPr/>
              <a:t>4/18/2011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6803720" y="6406454"/>
            <a:ext cx="2133600" cy="365125"/>
          </a:xfrm>
        </p:spPr>
        <p:txBody>
          <a:bodyPr/>
          <a:lstStyle>
            <a:lvl1pPr>
              <a:defRPr sz="1400"/>
            </a:lvl1pPr>
          </a:lstStyle>
          <a:p>
            <a:fld id="{392E37FC-7BE3-499D-BEC1-FE3A3CE9306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70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9295" y="6198296"/>
            <a:ext cx="821164" cy="51042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9" name="Picture 8" descr="TTI_color.gi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164206" y="6400800"/>
            <a:ext cx="1415771" cy="27432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5664C-3F76-4B62-B4A7-664E8021BA9B}" type="datetime1">
              <a:rPr lang="en-US" smtClean="0"/>
              <a:pPr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37FC-7BE3-499D-BEC1-FE3A3CE93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FBB-5EDE-49B4-A2D4-6B760AAF4255}" type="datetime1">
              <a:rPr lang="en-US" smtClean="0"/>
              <a:pPr/>
              <a:t>4/18/2011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37FC-7BE3-499D-BEC1-FE3A3CE93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ADDDC-AF26-44F0-9D6E-F3523F757560}" type="datetime1">
              <a:rPr lang="en-US" smtClean="0"/>
              <a:pPr/>
              <a:t>4/18/2011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37FC-7BE3-499D-BEC1-FE3A3CE9306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70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2438" y="6185770"/>
            <a:ext cx="980707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13BFD-30F9-44C7-AC12-DFC893D4B553}" type="datetime1">
              <a:rPr lang="en-US" smtClean="0"/>
              <a:pPr/>
              <a:t>4/18/2011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fld id="{392E37FC-7BE3-499D-BEC1-FE3A3CE9306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70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9295" y="6198296"/>
            <a:ext cx="821164" cy="51042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7" name="Picture 6" descr="TTI_color.gi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161288" y="6400800"/>
            <a:ext cx="1415771" cy="27432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9C87E-BE03-4C09-9084-47810CCC3ABC}" type="datetime1">
              <a:rPr lang="en-US" smtClean="0"/>
              <a:pPr/>
              <a:t>4/18/2011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37FC-7BE3-499D-BEC1-FE3A3CE93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6BCE5-CD4B-45D7-B180-C63CA23BE15B}" type="datetime1">
              <a:rPr lang="en-US" smtClean="0"/>
              <a:pPr/>
              <a:t>4/18/2011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37FC-7BE3-499D-BEC1-FE3A3CE93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6E9EB-83F4-477E-8D78-3C08EA09237A}" type="datetime1">
              <a:rPr lang="en-US" smtClean="0"/>
              <a:pPr/>
              <a:t>4/18/2011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37FC-7BE3-499D-BEC1-FE3A3CE93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7D68E-F688-47C9-BE83-F879FA3CFCC1}" type="datetime1">
              <a:rPr lang="en-US" smtClean="0"/>
              <a:pPr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E37FC-7BE3-499D-BEC1-FE3A3CE93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4.wmf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588963" y="5910263"/>
            <a:ext cx="1841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 dirty="0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781729" y="548148"/>
            <a:ext cx="807243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4400" b="1" dirty="0" smtClean="0">
                <a:latin typeface="Calibri" pitchFamily="34" charset="0"/>
              </a:rPr>
              <a:t>Impacts of Proxy Reporting in Household Surveys on Trip Rates</a:t>
            </a:r>
            <a:endParaRPr lang="en-US" sz="4400" b="1" dirty="0">
              <a:latin typeface="Calibri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762000" y="4724400"/>
            <a:ext cx="7080250" cy="13335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13</a:t>
            </a:r>
            <a:r>
              <a:rPr lang="en-US" sz="2000" baseline="30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th</a:t>
            </a:r>
            <a:r>
              <a:rPr lang="en-US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TRB Transportation Planning Applications Conference </a:t>
            </a:r>
            <a:endParaRPr lang="en-US" sz="2000" dirty="0" smtClean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Reno</a:t>
            </a:r>
            <a:r>
              <a:rPr lang="en-US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, NV</a:t>
            </a:r>
            <a:endParaRPr lang="en-US" sz="2000" dirty="0" smtClean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May</a:t>
            </a:r>
            <a:r>
              <a:rPr lang="en-US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 12, </a:t>
            </a:r>
            <a:r>
              <a:rPr lang="en-US" sz="20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2011</a:t>
            </a:r>
            <a:endParaRPr lang="en-US" sz="2000" dirty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CB20B4-6366-4568-B4AF-894458FBCC6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3009900"/>
            <a:ext cx="7080250" cy="13335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1800"/>
              </a:spcAft>
              <a:defRPr/>
            </a:pPr>
            <a:r>
              <a:rPr lang="en-US" sz="28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Ed Hard | </a:t>
            </a:r>
            <a:r>
              <a:rPr lang="en-US" sz="280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David Pearson</a:t>
            </a:r>
            <a:endParaRPr lang="en-US" sz="2800" dirty="0" smtClean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 fontAlgn="auto">
              <a:spcAft>
                <a:spcPts val="1200"/>
              </a:spcAft>
              <a:defRPr/>
            </a:pPr>
            <a:endParaRPr lang="en-US" sz="2400" dirty="0" smtClean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" name="Picture 8" descr="TTI_color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9188" y="3832302"/>
            <a:ext cx="2590799" cy="50199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588963" y="5910263"/>
            <a:ext cx="1841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 dirty="0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781729" y="548148"/>
            <a:ext cx="807243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US" sz="4400" b="1" dirty="0">
              <a:latin typeface="Calibri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CB20B4-6366-4568-B4AF-894458FBCC6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9" name="Picture 8" descr="TTI_color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4682836"/>
            <a:ext cx="2590799" cy="501994"/>
          </a:xfrm>
          <a:prstGeom prst="rect">
            <a:avLst/>
          </a:prstGeom>
        </p:spPr>
      </p:pic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990600" y="609600"/>
            <a:ext cx="6081712" cy="10255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7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6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QUESTIONS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3387436" y="2570018"/>
            <a:ext cx="5410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2400" b="1" dirty="0">
                <a:solidFill>
                  <a:schemeClr val="bg1"/>
                </a:solidFill>
                <a:latin typeface="Arial" charset="0"/>
              </a:rPr>
              <a:t>   </a:t>
            </a:r>
            <a:r>
              <a:rPr lang="en-US" sz="2400" dirty="0" smtClean="0">
                <a:latin typeface="Arial" charset="0"/>
              </a:rPr>
              <a:t>Ed Hard</a:t>
            </a:r>
            <a:endParaRPr lang="en-US" sz="2400" dirty="0">
              <a:latin typeface="Arial" charset="0"/>
            </a:endParaRPr>
          </a:p>
          <a:p>
            <a:pPr eaLnBrk="1" hangingPunct="1"/>
            <a:r>
              <a:rPr lang="en-US" sz="2400" dirty="0">
                <a:latin typeface="Arial" charset="0"/>
              </a:rPr>
              <a:t>   </a:t>
            </a:r>
            <a:r>
              <a:rPr lang="en-US" sz="2400" dirty="0" smtClean="0">
                <a:latin typeface="Arial" charset="0"/>
              </a:rPr>
              <a:t>(979) 845-8539</a:t>
            </a:r>
            <a:endParaRPr lang="en-US" sz="2400" dirty="0">
              <a:latin typeface="Arial" charset="0"/>
            </a:endParaRPr>
          </a:p>
          <a:p>
            <a:pPr eaLnBrk="1" hangingPunct="1"/>
            <a:r>
              <a:rPr lang="en-US" sz="2400" dirty="0">
                <a:latin typeface="Arial" charset="0"/>
              </a:rPr>
              <a:t>   </a:t>
            </a:r>
            <a:r>
              <a:rPr lang="en-US" sz="2400" dirty="0" smtClean="0">
                <a:latin typeface="Arial" charset="0"/>
              </a:rPr>
              <a:t>e-hard@tamu.edu</a:t>
            </a:r>
            <a:endParaRPr lang="en-US" sz="2400" dirty="0">
              <a:latin typeface="Arial" charset="0"/>
            </a:endParaRPr>
          </a:p>
        </p:txBody>
      </p:sp>
      <p:pic>
        <p:nvPicPr>
          <p:cNvPr id="14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2999509"/>
            <a:ext cx="229569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3387436" y="4294909"/>
            <a:ext cx="4572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sz="2400" b="1" dirty="0">
                <a:solidFill>
                  <a:schemeClr val="bg1"/>
                </a:solidFill>
                <a:latin typeface="Arial" charset="0"/>
              </a:rPr>
              <a:t>   </a:t>
            </a:r>
            <a:r>
              <a:rPr lang="en-US" sz="2400" dirty="0" smtClean="0">
                <a:latin typeface="Arial" charset="0"/>
              </a:rPr>
              <a:t>David Pearson</a:t>
            </a:r>
            <a:endParaRPr lang="en-US" sz="2400" dirty="0">
              <a:latin typeface="Arial" charset="0"/>
            </a:endParaRPr>
          </a:p>
          <a:p>
            <a:pPr eaLnBrk="1" hangingPunct="1"/>
            <a:r>
              <a:rPr lang="en-US" sz="2400" dirty="0">
                <a:latin typeface="Arial" charset="0"/>
              </a:rPr>
              <a:t>   </a:t>
            </a:r>
            <a:r>
              <a:rPr lang="en-US" sz="2400" dirty="0" smtClean="0">
                <a:latin typeface="Arial" charset="0"/>
              </a:rPr>
              <a:t>(</a:t>
            </a:r>
            <a:r>
              <a:rPr lang="en-US" sz="2400" dirty="0" smtClean="0">
                <a:latin typeface="Arial" charset="0"/>
              </a:rPr>
              <a:t>979</a:t>
            </a:r>
            <a:r>
              <a:rPr lang="en-US" sz="2400" dirty="0" smtClean="0">
                <a:latin typeface="Arial" charset="0"/>
              </a:rPr>
              <a:t>) 845-9933</a:t>
            </a:r>
            <a:endParaRPr lang="en-US" sz="2400" dirty="0">
              <a:latin typeface="Arial" charset="0"/>
            </a:endParaRPr>
          </a:p>
          <a:p>
            <a:pPr eaLnBrk="1" hangingPunct="1"/>
            <a:r>
              <a:rPr lang="en-US" sz="2400" dirty="0">
                <a:latin typeface="Arial" charset="0"/>
              </a:rPr>
              <a:t>   </a:t>
            </a:r>
            <a:r>
              <a:rPr lang="en-US" sz="2400" dirty="0" smtClean="0">
                <a:latin typeface="Arial" charset="0"/>
              </a:rPr>
              <a:t>d</a:t>
            </a:r>
            <a:r>
              <a:rPr lang="en-US" sz="2400" dirty="0" smtClean="0">
                <a:latin typeface="Arial" charset="0"/>
              </a:rPr>
              <a:t>-pearson@tamu.edu</a:t>
            </a:r>
            <a:endParaRPr lang="en-US" sz="2400" dirty="0">
              <a:latin typeface="Arial" charset="0"/>
            </a:endParaRPr>
          </a:p>
        </p:txBody>
      </p:sp>
      <p:pic>
        <p:nvPicPr>
          <p:cNvPr id="16" name="Picture 6" descr="MCj0371076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81800" y="762000"/>
            <a:ext cx="1547518" cy="20574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485775" y="1393825"/>
            <a:ext cx="184150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en-US" sz="2800" b="1" dirty="0">
              <a:solidFill>
                <a:srgbClr val="FFFF00"/>
              </a:solidFill>
            </a:endParaRPr>
          </a:p>
          <a:p>
            <a:pPr algn="l"/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588963" y="5910263"/>
            <a:ext cx="1841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 dirty="0"/>
          </a:p>
        </p:txBody>
      </p:sp>
      <p:sp>
        <p:nvSpPr>
          <p:cNvPr id="1607684" name="Rectangle 4"/>
          <p:cNvSpPr>
            <a:spLocks noChangeArrowheads="1"/>
          </p:cNvSpPr>
          <p:nvPr/>
        </p:nvSpPr>
        <p:spPr bwMode="auto">
          <a:xfrm>
            <a:off x="307975" y="4524375"/>
            <a:ext cx="8408988" cy="122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>
              <a:defRPr/>
            </a:pPr>
            <a:endParaRPr lang="en-US" sz="2400" i="1" dirty="0">
              <a:solidFill>
                <a:schemeClr val="bg1"/>
              </a:solidFill>
            </a:endParaRPr>
          </a:p>
        </p:txBody>
      </p:sp>
      <p:sp>
        <p:nvSpPr>
          <p:cNvPr id="18438" name="TextBox 8"/>
          <p:cNvSpPr txBox="1">
            <a:spLocks noChangeArrowheads="1"/>
          </p:cNvSpPr>
          <p:nvPr/>
        </p:nvSpPr>
        <p:spPr bwMode="auto">
          <a:xfrm>
            <a:off x="767109" y="456700"/>
            <a:ext cx="721518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4400" b="1" dirty="0" smtClean="0">
                <a:solidFill>
                  <a:srgbClr val="000000"/>
                </a:solidFill>
                <a:latin typeface="Calibri" pitchFamily="34" charset="0"/>
              </a:rPr>
              <a:t>What We Did….</a:t>
            </a:r>
            <a:endParaRPr lang="en-US" sz="4400" b="1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A7AD43-BC2A-4444-B257-3031349BB1C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71945" y="1444768"/>
            <a:ext cx="8229600" cy="4754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/>
              <a:t>Analyzed difference in the number of trips reported                                               by respondent, proxy, and diary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/>
              <a:t>Used data from 3 HH surveys</a:t>
            </a:r>
          </a:p>
          <a:p>
            <a:pPr marL="800100" lvl="1" indent="-342900">
              <a:spcBef>
                <a:spcPct val="20000"/>
              </a:spcBef>
              <a:buClr>
                <a:srgbClr val="000099"/>
              </a:buClr>
            </a:pPr>
            <a:endParaRPr lang="en-US" sz="2400" dirty="0" smtClean="0"/>
          </a:p>
          <a:p>
            <a:pPr marL="800100" lvl="1" indent="-342900">
              <a:spcBef>
                <a:spcPct val="20000"/>
              </a:spcBef>
              <a:buClr>
                <a:srgbClr val="000099"/>
              </a:buClr>
            </a:pPr>
            <a:endParaRPr lang="en-US" sz="2400" dirty="0" smtClean="0"/>
          </a:p>
          <a:p>
            <a:pPr marL="800100" lvl="1" indent="-342900">
              <a:spcBef>
                <a:spcPct val="20000"/>
              </a:spcBef>
              <a:buClr>
                <a:srgbClr val="000099"/>
              </a:buClr>
            </a:pPr>
            <a:endParaRPr lang="en-US" sz="2400" dirty="0" smtClean="0"/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</a:pPr>
            <a:endParaRPr lang="en-US" sz="2800" dirty="0" smtClean="0"/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</a:pPr>
            <a:r>
              <a:rPr lang="en-US" sz="2800" dirty="0" smtClean="0"/>
              <a:t>All surveys used same methodology and instruments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</a:pPr>
            <a:r>
              <a:rPr lang="en-US" sz="2800" dirty="0" smtClean="0"/>
              <a:t>Person trips compared and evaluated by retrieval method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tabLst/>
              <a:defRPr/>
            </a:pPr>
            <a:endParaRPr lang="en-US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52520" y="2968468"/>
            <a:ext cx="7543800" cy="1832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773339" y="1627925"/>
            <a:ext cx="8229600" cy="4754563"/>
          </a:xfrm>
        </p:spPr>
        <p:txBody>
          <a:bodyPr>
            <a:normAutofit/>
          </a:bodyPr>
          <a:lstStyle/>
          <a:p>
            <a:r>
              <a:rPr lang="en-US" dirty="0" smtClean="0"/>
              <a:t>Compiled and compared for respondent, proxy, and diary methods by</a:t>
            </a:r>
          </a:p>
          <a:p>
            <a:pPr lvl="1"/>
            <a:r>
              <a:rPr lang="en-US" dirty="0" smtClean="0"/>
              <a:t>Aggregate totals by urban area</a:t>
            </a:r>
          </a:p>
          <a:p>
            <a:pPr lvl="1"/>
            <a:r>
              <a:rPr lang="en-US" dirty="0" smtClean="0"/>
              <a:t>Per person by age cohort</a:t>
            </a:r>
          </a:p>
          <a:p>
            <a:pPr lvl="1"/>
            <a:r>
              <a:rPr lang="en-US" dirty="0" smtClean="0"/>
              <a:t>Per person by HH size and income</a:t>
            </a:r>
          </a:p>
          <a:p>
            <a:pPr lvl="1"/>
            <a:r>
              <a:rPr lang="en-US" dirty="0" smtClean="0"/>
              <a:t>Various categories of person and HH lifecycles</a:t>
            </a:r>
          </a:p>
          <a:p>
            <a:pPr lvl="1"/>
            <a:r>
              <a:rPr lang="en-US" dirty="0" smtClean="0"/>
              <a:t>HBW, HBNW, NHB by area and by age cohort, HH size and income, and lifecycle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24579" name="TextBox 6"/>
          <p:cNvSpPr txBox="1">
            <a:spLocks noChangeArrowheads="1"/>
          </p:cNvSpPr>
          <p:nvPr/>
        </p:nvSpPr>
        <p:spPr bwMode="auto">
          <a:xfrm>
            <a:off x="698345" y="306388"/>
            <a:ext cx="789733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4800" b="1" dirty="0" smtClean="0">
                <a:solidFill>
                  <a:srgbClr val="000000"/>
                </a:solidFill>
                <a:latin typeface="Calibri" pitchFamily="34" charset="0"/>
              </a:rPr>
              <a:t>Evaluation of Person Trips</a:t>
            </a:r>
            <a:endParaRPr lang="en-US" sz="4800" b="1" dirty="0">
              <a:solidFill>
                <a:srgbClr val="000000"/>
              </a:solidFill>
              <a:latin typeface="Calibri" pitchFamily="34" charset="0"/>
            </a:endParaRPr>
          </a:p>
          <a:p>
            <a:pPr algn="l">
              <a:defRPr/>
            </a:pPr>
            <a:endParaRPr lang="en-US" sz="3600" b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A7AD43-BC2A-4444-B257-3031349BB1C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762000" y="1486907"/>
            <a:ext cx="8229600" cy="47545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Calculated difference in rates to determine if statistically significant difference between</a:t>
            </a:r>
          </a:p>
          <a:p>
            <a:pPr lvl="1"/>
            <a:r>
              <a:rPr lang="en-US" sz="2000" dirty="0" smtClean="0"/>
              <a:t>Respondent and proxy</a:t>
            </a:r>
          </a:p>
          <a:p>
            <a:pPr lvl="1"/>
            <a:r>
              <a:rPr lang="en-US" sz="2000" dirty="0" smtClean="0"/>
              <a:t>Respondent and diary</a:t>
            </a:r>
          </a:p>
          <a:p>
            <a:pPr lvl="1"/>
            <a:r>
              <a:rPr lang="en-US" sz="2000" dirty="0" smtClean="0"/>
              <a:t>Proxy and diary</a:t>
            </a:r>
          </a:p>
          <a:p>
            <a:r>
              <a:rPr lang="en-US" sz="2800" dirty="0" smtClean="0"/>
              <a:t>Used test statistic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24579" name="TextBox 6"/>
          <p:cNvSpPr txBox="1">
            <a:spLocks noChangeArrowheads="1"/>
          </p:cNvSpPr>
          <p:nvPr/>
        </p:nvSpPr>
        <p:spPr bwMode="auto">
          <a:xfrm>
            <a:off x="698345" y="306388"/>
            <a:ext cx="789733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000000"/>
                </a:solidFill>
                <a:latin typeface="Calibri" pitchFamily="34" charset="0"/>
              </a:rPr>
              <a:t>Comparison of </a:t>
            </a:r>
            <a:r>
              <a:rPr lang="en-US" sz="4400" b="1" dirty="0" smtClean="0">
                <a:solidFill>
                  <a:srgbClr val="000000"/>
                </a:solidFill>
                <a:latin typeface="Calibri" pitchFamily="34" charset="0"/>
              </a:rPr>
              <a:t>Person Trip Rates</a:t>
            </a:r>
            <a:endParaRPr lang="en-US" sz="4400" b="1" dirty="0">
              <a:solidFill>
                <a:srgbClr val="000000"/>
              </a:solidFill>
              <a:latin typeface="Calibri" pitchFamily="34" charset="0"/>
            </a:endParaRPr>
          </a:p>
          <a:p>
            <a:pPr algn="l">
              <a:defRPr/>
            </a:pPr>
            <a:endParaRPr lang="en-US" sz="3600" b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A7AD43-BC2A-4444-B257-3031349BB1C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867400" y="3657600"/>
          <a:ext cx="2286000" cy="1451330"/>
        </p:xfrm>
        <a:graphic>
          <a:graphicData uri="http://schemas.openxmlformats.org/presentationml/2006/ole">
            <p:oleObj spid="_x0000_s2051" name="Equation" r:id="rId3" imgW="1168400" imgH="736600" progId="Equation.3">
              <p:embed/>
            </p:oleObj>
          </a:graphicData>
        </a:graphic>
      </p:graphicFrame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1945" y="4080155"/>
            <a:ext cx="7358787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762000" y="2103437"/>
            <a:ext cx="8229600" cy="47545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24579" name="TextBox 6"/>
          <p:cNvSpPr txBox="1">
            <a:spLocks noChangeArrowheads="1"/>
          </p:cNvSpPr>
          <p:nvPr/>
        </p:nvSpPr>
        <p:spPr bwMode="auto">
          <a:xfrm>
            <a:off x="698345" y="388203"/>
            <a:ext cx="789733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4800" b="1" dirty="0" smtClean="0">
                <a:solidFill>
                  <a:srgbClr val="000000"/>
                </a:solidFill>
                <a:latin typeface="Calibri" pitchFamily="34" charset="0"/>
              </a:rPr>
              <a:t>Summary of Findings</a:t>
            </a:r>
            <a:endParaRPr lang="en-US" sz="3600" b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A7AD43-BC2A-4444-B257-3031349BB1C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34284" y="1770912"/>
            <a:ext cx="7800115" cy="4754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/>
              <a:t>Person trip rates for respondent 25 to 45 % higher than proxy; for diary 58-95% higher than proxy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/>
              <a:t>When stratified by age cohorts, rates for respondent and diary consistently higher than proxy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/>
              <a:t>No significant difference in  male vs. female rates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/>
              <a:t>Significant under-reporting of adults represented by proxy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buFont typeface="Arial" pitchFamily="34" charset="0"/>
              <a:buChar char="•"/>
              <a:tabLst/>
              <a:defRPr/>
            </a:pPr>
            <a:endParaRPr lang="en-US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Box 6"/>
          <p:cNvSpPr txBox="1">
            <a:spLocks noChangeArrowheads="1"/>
          </p:cNvSpPr>
          <p:nvPr/>
        </p:nvSpPr>
        <p:spPr bwMode="auto">
          <a:xfrm>
            <a:off x="367130" y="332500"/>
            <a:ext cx="390007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3200" b="1" dirty="0" smtClean="0">
                <a:solidFill>
                  <a:srgbClr val="000000"/>
                </a:solidFill>
                <a:latin typeface="Calibri" pitchFamily="34" charset="0"/>
              </a:rPr>
              <a:t>Comparison of </a:t>
            </a:r>
            <a:r>
              <a:rPr lang="en-US" sz="3200" b="1" dirty="0" smtClean="0">
                <a:solidFill>
                  <a:srgbClr val="000000"/>
                </a:solidFill>
                <a:latin typeface="Calibri" pitchFamily="34" charset="0"/>
              </a:rPr>
              <a:t>Trip Rates by Retrieval Method</a:t>
            </a:r>
            <a:endParaRPr lang="en-US" sz="3200" b="1" dirty="0">
              <a:solidFill>
                <a:srgbClr val="000000"/>
              </a:solidFill>
              <a:latin typeface="Calibri" pitchFamily="34" charset="0"/>
            </a:endParaRPr>
          </a:p>
          <a:p>
            <a:pPr algn="l">
              <a:defRPr/>
            </a:pPr>
            <a:endParaRPr lang="en-US" sz="3600" b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A7AD43-BC2A-4444-B257-3031349BB1C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829" y="2715500"/>
            <a:ext cx="4380209" cy="2978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3754863"/>
            <a:ext cx="4298364" cy="292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06992" y="514662"/>
            <a:ext cx="4315338" cy="2928198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1794170" y="2450068"/>
            <a:ext cx="884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AUSTIN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867400" y="2286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RIO GRANDE VALLEY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144495" y="3470565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AMARILLO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762000" y="2103437"/>
            <a:ext cx="8229600" cy="47545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24579" name="TextBox 6"/>
          <p:cNvSpPr txBox="1">
            <a:spLocks noChangeArrowheads="1"/>
          </p:cNvSpPr>
          <p:nvPr/>
        </p:nvSpPr>
        <p:spPr bwMode="auto">
          <a:xfrm>
            <a:off x="698345" y="306388"/>
            <a:ext cx="789733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4800" b="1" dirty="0" smtClean="0">
                <a:solidFill>
                  <a:srgbClr val="000000"/>
                </a:solidFill>
                <a:latin typeface="Calibri" pitchFamily="34" charset="0"/>
              </a:rPr>
              <a:t>Summary of Findings</a:t>
            </a:r>
            <a:endParaRPr lang="en-US" sz="3600" b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A7AD43-BC2A-4444-B257-3031349BB1C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61995" y="1205355"/>
            <a:ext cx="7924805" cy="47545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tabLst/>
              <a:defRPr/>
            </a:pPr>
            <a:endParaRPr lang="en-US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Appears to be a tendency to over-report HBW trips and under-report HBNW and NHB</a:t>
            </a:r>
          </a:p>
          <a:p>
            <a:pPr marL="800100" lvl="1" indent="-342900">
              <a:spcBef>
                <a:spcPct val="20000"/>
              </a:spcBef>
              <a:buClr>
                <a:srgbClr val="000099"/>
              </a:buClr>
              <a:buFont typeface="Calibri" pitchFamily="34" charset="0"/>
              <a:buChar char="–"/>
            </a:pPr>
            <a:r>
              <a:rPr lang="en-US" sz="2000" dirty="0" smtClean="0"/>
              <a:t>Potential impact of this on TDMs and estimates of total travel is significant</a:t>
            </a:r>
          </a:p>
          <a:p>
            <a:pPr marL="800100" lvl="1" indent="-342900">
              <a:spcBef>
                <a:spcPct val="20000"/>
              </a:spcBef>
              <a:buClr>
                <a:srgbClr val="000099"/>
              </a:buClr>
            </a:pPr>
            <a:endParaRPr lang="en-US" sz="20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Trip rates essentially the same for the three areas for each method of data retrieval</a:t>
            </a:r>
          </a:p>
          <a:p>
            <a:pPr marL="800100" lvl="1" indent="-342900">
              <a:spcBef>
                <a:spcPct val="20000"/>
              </a:spcBef>
              <a:buClr>
                <a:srgbClr val="000099"/>
              </a:buClr>
              <a:buFont typeface="Calibri" pitchFamily="34" charset="0"/>
              <a:buChar char="–"/>
            </a:pPr>
            <a:r>
              <a:rPr lang="en-US" sz="2000" dirty="0" smtClean="0"/>
              <a:t>Implies raw survey data may be combined between urban areas and weighted to represent local conditions</a:t>
            </a:r>
          </a:p>
          <a:p>
            <a:pPr marL="800100" lvl="1" indent="-342900">
              <a:spcBef>
                <a:spcPct val="20000"/>
              </a:spcBef>
              <a:buClr>
                <a:srgbClr val="000099"/>
              </a:buClr>
            </a:pPr>
            <a:endParaRPr lang="en-US" sz="2000" dirty="0" smtClean="0"/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</a:pPr>
            <a:r>
              <a:rPr lang="en-US" sz="3200" dirty="0" smtClean="0"/>
              <a:t>Analysis of Houston HH survey data reveals same general findings on person trip rates in relation to retrieval method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</a:pPr>
            <a:endParaRPr lang="en-US" sz="20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Box 6"/>
          <p:cNvSpPr txBox="1">
            <a:spLocks noChangeArrowheads="1"/>
          </p:cNvSpPr>
          <p:nvPr/>
        </p:nvSpPr>
        <p:spPr bwMode="auto">
          <a:xfrm>
            <a:off x="367130" y="332500"/>
            <a:ext cx="390007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3200" b="1" dirty="0" smtClean="0">
                <a:solidFill>
                  <a:srgbClr val="000000"/>
                </a:solidFill>
                <a:latin typeface="Calibri" pitchFamily="34" charset="0"/>
              </a:rPr>
              <a:t>Comparison of </a:t>
            </a:r>
            <a:r>
              <a:rPr lang="en-US" sz="3200" b="1" dirty="0" smtClean="0">
                <a:solidFill>
                  <a:srgbClr val="000000"/>
                </a:solidFill>
                <a:latin typeface="Calibri" pitchFamily="34" charset="0"/>
              </a:rPr>
              <a:t>Trip Rates by Purpose by Retrieval Method</a:t>
            </a:r>
          </a:p>
          <a:p>
            <a:pPr algn="l">
              <a:defRPr/>
            </a:pPr>
            <a:endParaRPr lang="en-US" sz="12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algn="l">
              <a:defRPr/>
            </a:pPr>
            <a:r>
              <a:rPr lang="en-US" sz="2400" b="1" dirty="0" smtClean="0">
                <a:solidFill>
                  <a:srgbClr val="000099"/>
                </a:solidFill>
                <a:latin typeface="Calibri" pitchFamily="34" charset="0"/>
              </a:rPr>
              <a:t>Results/Trends Similar for All Areas</a:t>
            </a:r>
            <a:endParaRPr lang="en-US" sz="2400" b="1" dirty="0">
              <a:solidFill>
                <a:srgbClr val="000099"/>
              </a:solidFill>
              <a:latin typeface="Calibri" pitchFamily="34" charset="0"/>
            </a:endParaRPr>
          </a:p>
          <a:p>
            <a:pPr algn="l">
              <a:defRPr/>
            </a:pPr>
            <a:endParaRPr lang="en-US" sz="3600" b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A7AD43-BC2A-4444-B257-3031349BB1C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969835" y="3006435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RIO GRANDE VALLEY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479460" y="3810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RIO GRANDE VALLEY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708070" y="3581405"/>
            <a:ext cx="2590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RIO GRANDE VALLEY</a:t>
            </a:r>
            <a:endParaRPr lang="en-US" dirty="0"/>
          </a:p>
        </p:txBody>
      </p:sp>
      <p:pic>
        <p:nvPicPr>
          <p:cNvPr id="4403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1730" y="3304320"/>
            <a:ext cx="4053604" cy="2757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72900" y="685800"/>
            <a:ext cx="3962395" cy="2695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79815" y="3886200"/>
            <a:ext cx="4033218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8229600" cy="47545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24579" name="TextBox 6"/>
          <p:cNvSpPr txBox="1">
            <a:spLocks noChangeArrowheads="1"/>
          </p:cNvSpPr>
          <p:nvPr/>
        </p:nvSpPr>
        <p:spPr bwMode="auto">
          <a:xfrm>
            <a:off x="698345" y="306388"/>
            <a:ext cx="789733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4800" b="1" dirty="0" smtClean="0">
                <a:solidFill>
                  <a:srgbClr val="000000"/>
                </a:solidFill>
                <a:latin typeface="Calibri" pitchFamily="34" charset="0"/>
              </a:rPr>
              <a:t>Recommendations</a:t>
            </a:r>
          </a:p>
          <a:p>
            <a:pPr algn="l">
              <a:defRPr/>
            </a:pPr>
            <a:r>
              <a:rPr lang="en-US" sz="3200" b="1" i="1" dirty="0" smtClean="0">
                <a:solidFill>
                  <a:srgbClr val="000099"/>
                </a:solidFill>
                <a:latin typeface="Calibri" pitchFamily="34" charset="0"/>
              </a:rPr>
              <a:t>For Texas Travel Survey Program</a:t>
            </a:r>
            <a:endParaRPr lang="en-US" sz="3200" b="1" i="1" dirty="0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A7AD43-BC2A-4444-B257-3031349BB1C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85800" y="1676400"/>
            <a:ext cx="8229600" cy="4754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buFont typeface="Arial" pitchFamily="34" charset="0"/>
              <a:buChar char="•"/>
              <a:tabLst/>
              <a:defRPr/>
            </a:pPr>
            <a:endParaRPr lang="en-US" sz="20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14400" y="2147470"/>
            <a:ext cx="8229600" cy="4754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/>
              <a:t>Allow no more than 20 percent of individuals over age 15 to be represented by proxy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/>
              <a:t>Modify HH survey analyses to include development of adjustment rates by age cohort and purpose for proxy individuals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/>
              <a:t>Research to examine combining </a:t>
            </a:r>
            <a:r>
              <a:rPr lang="en-US" sz="2800" dirty="0" err="1" smtClean="0"/>
              <a:t>unweighted</a:t>
            </a:r>
            <a:r>
              <a:rPr lang="en-US" sz="2800" dirty="0" smtClean="0"/>
              <a:t> HH surveys from different areas to develop trip rates for areas without HH surveys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buFont typeface="Arial" pitchFamily="34" charset="0"/>
              <a:buChar char="•"/>
              <a:tabLst/>
              <a:defRPr/>
            </a:pPr>
            <a:endParaRPr lang="en-US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5925</TotalTime>
  <Words>415</Words>
  <Application>Microsoft Office PowerPoint</Application>
  <PresentationFormat>On-screen Show (4:3)</PresentationFormat>
  <Paragraphs>79</Paragraphs>
  <Slides>10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Texas Transportation Institute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E-Hard</dc:creator>
  <cp:lastModifiedBy>E-Hard</cp:lastModifiedBy>
  <cp:revision>602</cp:revision>
  <dcterms:created xsi:type="dcterms:W3CDTF">2010-04-14T15:22:54Z</dcterms:created>
  <dcterms:modified xsi:type="dcterms:W3CDTF">2011-04-18T21:32:32Z</dcterms:modified>
</cp:coreProperties>
</file>