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0" r:id="rId1"/>
  </p:sldMasterIdLst>
  <p:notesMasterIdLst>
    <p:notesMasterId r:id="rId34"/>
  </p:notesMasterIdLst>
  <p:sldIdLst>
    <p:sldId id="257" r:id="rId2"/>
    <p:sldId id="258" r:id="rId3"/>
    <p:sldId id="259" r:id="rId4"/>
    <p:sldId id="301" r:id="rId5"/>
    <p:sldId id="260" r:id="rId6"/>
    <p:sldId id="264" r:id="rId7"/>
    <p:sldId id="304" r:id="rId8"/>
    <p:sldId id="305" r:id="rId9"/>
    <p:sldId id="307" r:id="rId10"/>
    <p:sldId id="306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8" r:id="rId26"/>
    <p:sldId id="284" r:id="rId27"/>
    <p:sldId id="285" r:id="rId28"/>
    <p:sldId id="294" r:id="rId29"/>
    <p:sldId id="286" r:id="rId30"/>
    <p:sldId id="287" r:id="rId31"/>
    <p:sldId id="296" r:id="rId32"/>
    <p:sldId id="30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USMAIN\DATA\USERS\RCOPPERMAN\MAG%20Special%20Events\Validation%20and%20Application\LRT%20Counts\DBacks-Suns_3_11_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MAG_special_event\trip_distribution\estimation\final_estimations\results\DC_results_Sep13_2010_alltyp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4400" b="0" dirty="0">
                <a:solidFill>
                  <a:srgbClr val="002060"/>
                </a:solidFill>
                <a:latin typeface="+mj-lt"/>
              </a:rPr>
              <a:t>De-Boardings at Light Rail Station near Stadiums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MLB and NBA Game Day</c:v>
          </c:tx>
          <c:spPr>
            <a:solidFill>
              <a:schemeClr val="accent1"/>
            </a:solidFill>
          </c:spPr>
          <c:cat>
            <c:strRef>
              <c:f>'Station Around Event'!$B$46:$AO$46</c:f>
              <c:strCache>
                <c:ptCount val="40"/>
                <c:pt idx="0">
                  <c:v>4:30 AM</c:v>
                </c:pt>
                <c:pt idx="1">
                  <c:v>5:00 AM</c:v>
                </c:pt>
                <c:pt idx="2">
                  <c:v>5:30 AM</c:v>
                </c:pt>
                <c:pt idx="3">
                  <c:v>6:00 AM</c:v>
                </c:pt>
                <c:pt idx="4">
                  <c:v>6:30 AM</c:v>
                </c:pt>
                <c:pt idx="5">
                  <c:v>7:00 AM</c:v>
                </c:pt>
                <c:pt idx="6">
                  <c:v>7:30 AM</c:v>
                </c:pt>
                <c:pt idx="7">
                  <c:v>8:00 AM</c:v>
                </c:pt>
                <c:pt idx="8">
                  <c:v>8:30 AM</c:v>
                </c:pt>
                <c:pt idx="9">
                  <c:v>9:00 AM</c:v>
                </c:pt>
                <c:pt idx="10">
                  <c:v>9:30 AM</c:v>
                </c:pt>
                <c:pt idx="11">
                  <c:v>10:00 AM</c:v>
                </c:pt>
                <c:pt idx="12">
                  <c:v>10:30 AM</c:v>
                </c:pt>
                <c:pt idx="13">
                  <c:v>11:00 AM</c:v>
                </c:pt>
                <c:pt idx="14">
                  <c:v>11:30 AM</c:v>
                </c:pt>
                <c:pt idx="15">
                  <c:v>12:00 PM</c:v>
                </c:pt>
                <c:pt idx="16">
                  <c:v>12:30 PM</c:v>
                </c:pt>
                <c:pt idx="17">
                  <c:v>1:00 PM</c:v>
                </c:pt>
                <c:pt idx="18">
                  <c:v>1:30 PM</c:v>
                </c:pt>
                <c:pt idx="19">
                  <c:v>2:00 PM</c:v>
                </c:pt>
                <c:pt idx="20">
                  <c:v>2:30 PM</c:v>
                </c:pt>
                <c:pt idx="21">
                  <c:v>3:00 PM</c:v>
                </c:pt>
                <c:pt idx="22">
                  <c:v>3:30 PM</c:v>
                </c:pt>
                <c:pt idx="23">
                  <c:v>4:00 PM</c:v>
                </c:pt>
                <c:pt idx="24">
                  <c:v>4:30 PM</c:v>
                </c:pt>
                <c:pt idx="25">
                  <c:v>5:00 PM</c:v>
                </c:pt>
                <c:pt idx="26">
                  <c:v>5:30 PM</c:v>
                </c:pt>
                <c:pt idx="27">
                  <c:v>6:00 PM</c:v>
                </c:pt>
                <c:pt idx="28">
                  <c:v>6:30 PM</c:v>
                </c:pt>
                <c:pt idx="29">
                  <c:v>7:00 PM</c:v>
                </c:pt>
                <c:pt idx="30">
                  <c:v>7:30 PM</c:v>
                </c:pt>
                <c:pt idx="31">
                  <c:v>8:00 PM</c:v>
                </c:pt>
                <c:pt idx="32">
                  <c:v>8:30 PM</c:v>
                </c:pt>
                <c:pt idx="33">
                  <c:v>9:00 PM</c:v>
                </c:pt>
                <c:pt idx="34">
                  <c:v>9:30 PM</c:v>
                </c:pt>
                <c:pt idx="35">
                  <c:v>10:00 PM</c:v>
                </c:pt>
                <c:pt idx="36">
                  <c:v>10:30 PM</c:v>
                </c:pt>
                <c:pt idx="37">
                  <c:v>11:00 PM</c:v>
                </c:pt>
                <c:pt idx="38">
                  <c:v>11:30 PM</c:v>
                </c:pt>
                <c:pt idx="39">
                  <c:v>12:00 AM</c:v>
                </c:pt>
              </c:strCache>
            </c:strRef>
          </c:cat>
          <c:val>
            <c:numRef>
              <c:f>'Station Around Event'!$B$48:$AO$48</c:f>
              <c:numCache>
                <c:formatCode>[$-1010409]General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11</c:v>
                </c:pt>
                <c:pt idx="8">
                  <c:v>16</c:v>
                </c:pt>
                <c:pt idx="9">
                  <c:v>23</c:v>
                </c:pt>
                <c:pt idx="10">
                  <c:v>41</c:v>
                </c:pt>
                <c:pt idx="11">
                  <c:v>37</c:v>
                </c:pt>
                <c:pt idx="12">
                  <c:v>80</c:v>
                </c:pt>
                <c:pt idx="13">
                  <c:v>153</c:v>
                </c:pt>
                <c:pt idx="14">
                  <c:v>147</c:v>
                </c:pt>
                <c:pt idx="15">
                  <c:v>310</c:v>
                </c:pt>
                <c:pt idx="16">
                  <c:v>413</c:v>
                </c:pt>
                <c:pt idx="17">
                  <c:v>441</c:v>
                </c:pt>
                <c:pt idx="18">
                  <c:v>218</c:v>
                </c:pt>
                <c:pt idx="19">
                  <c:v>115</c:v>
                </c:pt>
                <c:pt idx="20">
                  <c:v>80</c:v>
                </c:pt>
                <c:pt idx="21">
                  <c:v>116</c:v>
                </c:pt>
                <c:pt idx="22">
                  <c:v>100</c:v>
                </c:pt>
                <c:pt idx="23">
                  <c:v>259</c:v>
                </c:pt>
                <c:pt idx="24">
                  <c:v>376</c:v>
                </c:pt>
                <c:pt idx="25">
                  <c:v>473</c:v>
                </c:pt>
                <c:pt idx="26">
                  <c:v>248</c:v>
                </c:pt>
                <c:pt idx="27">
                  <c:v>87</c:v>
                </c:pt>
                <c:pt idx="28">
                  <c:v>38</c:v>
                </c:pt>
                <c:pt idx="29">
                  <c:v>24</c:v>
                </c:pt>
                <c:pt idx="30">
                  <c:v>19</c:v>
                </c:pt>
                <c:pt idx="31">
                  <c:v>10</c:v>
                </c:pt>
                <c:pt idx="32">
                  <c:v>111</c:v>
                </c:pt>
                <c:pt idx="33">
                  <c:v>18</c:v>
                </c:pt>
                <c:pt idx="34">
                  <c:v>6</c:v>
                </c:pt>
                <c:pt idx="35">
                  <c:v>7</c:v>
                </c:pt>
                <c:pt idx="36">
                  <c:v>0</c:v>
                </c:pt>
                <c:pt idx="37">
                  <c:v>5</c:v>
                </c:pt>
                <c:pt idx="38">
                  <c:v>2</c:v>
                </c:pt>
                <c:pt idx="39">
                  <c:v>0</c:v>
                </c:pt>
              </c:numCache>
            </c:numRef>
          </c:val>
        </c:ser>
        <c:ser>
          <c:idx val="1"/>
          <c:order val="1"/>
          <c:tx>
            <c:v>Non-Event Days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cat>
            <c:strRef>
              <c:f>'Station Around Event'!$B$46:$AO$46</c:f>
              <c:strCache>
                <c:ptCount val="40"/>
                <c:pt idx="0">
                  <c:v>4:30 AM</c:v>
                </c:pt>
                <c:pt idx="1">
                  <c:v>5:00 AM</c:v>
                </c:pt>
                <c:pt idx="2">
                  <c:v>5:30 AM</c:v>
                </c:pt>
                <c:pt idx="3">
                  <c:v>6:00 AM</c:v>
                </c:pt>
                <c:pt idx="4">
                  <c:v>6:30 AM</c:v>
                </c:pt>
                <c:pt idx="5">
                  <c:v>7:00 AM</c:v>
                </c:pt>
                <c:pt idx="6">
                  <c:v>7:30 AM</c:v>
                </c:pt>
                <c:pt idx="7">
                  <c:v>8:00 AM</c:v>
                </c:pt>
                <c:pt idx="8">
                  <c:v>8:30 AM</c:v>
                </c:pt>
                <c:pt idx="9">
                  <c:v>9:00 AM</c:v>
                </c:pt>
                <c:pt idx="10">
                  <c:v>9:30 AM</c:v>
                </c:pt>
                <c:pt idx="11">
                  <c:v>10:00 AM</c:v>
                </c:pt>
                <c:pt idx="12">
                  <c:v>10:30 AM</c:v>
                </c:pt>
                <c:pt idx="13">
                  <c:v>11:00 AM</c:v>
                </c:pt>
                <c:pt idx="14">
                  <c:v>11:30 AM</c:v>
                </c:pt>
                <c:pt idx="15">
                  <c:v>12:00 PM</c:v>
                </c:pt>
                <c:pt idx="16">
                  <c:v>12:30 PM</c:v>
                </c:pt>
                <c:pt idx="17">
                  <c:v>1:00 PM</c:v>
                </c:pt>
                <c:pt idx="18">
                  <c:v>1:30 PM</c:v>
                </c:pt>
                <c:pt idx="19">
                  <c:v>2:00 PM</c:v>
                </c:pt>
                <c:pt idx="20">
                  <c:v>2:30 PM</c:v>
                </c:pt>
                <c:pt idx="21">
                  <c:v>3:00 PM</c:v>
                </c:pt>
                <c:pt idx="22">
                  <c:v>3:30 PM</c:v>
                </c:pt>
                <c:pt idx="23">
                  <c:v>4:00 PM</c:v>
                </c:pt>
                <c:pt idx="24">
                  <c:v>4:30 PM</c:v>
                </c:pt>
                <c:pt idx="25">
                  <c:v>5:00 PM</c:v>
                </c:pt>
                <c:pt idx="26">
                  <c:v>5:30 PM</c:v>
                </c:pt>
                <c:pt idx="27">
                  <c:v>6:00 PM</c:v>
                </c:pt>
                <c:pt idx="28">
                  <c:v>6:30 PM</c:v>
                </c:pt>
                <c:pt idx="29">
                  <c:v>7:00 PM</c:v>
                </c:pt>
                <c:pt idx="30">
                  <c:v>7:30 PM</c:v>
                </c:pt>
                <c:pt idx="31">
                  <c:v>8:00 PM</c:v>
                </c:pt>
                <c:pt idx="32">
                  <c:v>8:30 PM</c:v>
                </c:pt>
                <c:pt idx="33">
                  <c:v>9:00 PM</c:v>
                </c:pt>
                <c:pt idx="34">
                  <c:v>9:30 PM</c:v>
                </c:pt>
                <c:pt idx="35">
                  <c:v>10:00 PM</c:v>
                </c:pt>
                <c:pt idx="36">
                  <c:v>10:30 PM</c:v>
                </c:pt>
                <c:pt idx="37">
                  <c:v>11:00 PM</c:v>
                </c:pt>
                <c:pt idx="38">
                  <c:v>11:30 PM</c:v>
                </c:pt>
                <c:pt idx="39">
                  <c:v>12:00 AM</c:v>
                </c:pt>
              </c:strCache>
            </c:strRef>
          </c:cat>
          <c:val>
            <c:numRef>
              <c:f>'Station Around Event'!$B$50:$AO$50</c:f>
              <c:numCache>
                <c:formatCode>[$-1010409]General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2.5</c:v>
                </c:pt>
                <c:pt idx="4">
                  <c:v>6.5</c:v>
                </c:pt>
                <c:pt idx="5">
                  <c:v>9.5</c:v>
                </c:pt>
                <c:pt idx="6">
                  <c:v>43</c:v>
                </c:pt>
                <c:pt idx="7">
                  <c:v>11.5</c:v>
                </c:pt>
                <c:pt idx="8">
                  <c:v>15</c:v>
                </c:pt>
                <c:pt idx="9">
                  <c:v>25.5</c:v>
                </c:pt>
                <c:pt idx="10">
                  <c:v>34.5</c:v>
                </c:pt>
                <c:pt idx="11">
                  <c:v>86.5</c:v>
                </c:pt>
                <c:pt idx="12">
                  <c:v>87</c:v>
                </c:pt>
                <c:pt idx="13">
                  <c:v>88.5</c:v>
                </c:pt>
                <c:pt idx="14">
                  <c:v>90</c:v>
                </c:pt>
                <c:pt idx="15">
                  <c:v>82.5</c:v>
                </c:pt>
                <c:pt idx="16">
                  <c:v>99</c:v>
                </c:pt>
                <c:pt idx="17">
                  <c:v>66.5</c:v>
                </c:pt>
                <c:pt idx="18">
                  <c:v>66</c:v>
                </c:pt>
                <c:pt idx="19">
                  <c:v>42.5</c:v>
                </c:pt>
                <c:pt idx="20">
                  <c:v>43.5</c:v>
                </c:pt>
                <c:pt idx="21">
                  <c:v>43.5</c:v>
                </c:pt>
                <c:pt idx="22">
                  <c:v>31.5</c:v>
                </c:pt>
                <c:pt idx="23">
                  <c:v>20.5</c:v>
                </c:pt>
                <c:pt idx="24">
                  <c:v>27.5</c:v>
                </c:pt>
                <c:pt idx="25">
                  <c:v>20.5</c:v>
                </c:pt>
                <c:pt idx="26">
                  <c:v>25</c:v>
                </c:pt>
                <c:pt idx="27">
                  <c:v>10</c:v>
                </c:pt>
                <c:pt idx="28">
                  <c:v>27</c:v>
                </c:pt>
                <c:pt idx="29">
                  <c:v>11.5</c:v>
                </c:pt>
                <c:pt idx="30">
                  <c:v>30</c:v>
                </c:pt>
                <c:pt idx="31">
                  <c:v>14</c:v>
                </c:pt>
                <c:pt idx="32">
                  <c:v>15</c:v>
                </c:pt>
                <c:pt idx="33">
                  <c:v>5</c:v>
                </c:pt>
                <c:pt idx="34">
                  <c:v>15.5</c:v>
                </c:pt>
                <c:pt idx="35">
                  <c:v>11.5</c:v>
                </c:pt>
                <c:pt idx="36">
                  <c:v>13.5</c:v>
                </c:pt>
                <c:pt idx="37">
                  <c:v>6</c:v>
                </c:pt>
                <c:pt idx="38">
                  <c:v>4</c:v>
                </c:pt>
                <c:pt idx="39">
                  <c:v>0.5</c:v>
                </c:pt>
              </c:numCache>
            </c:numRef>
          </c:val>
        </c:ser>
        <c:gapWidth val="37"/>
        <c:axId val="100466688"/>
        <c:axId val="101160064"/>
      </c:barChart>
      <c:catAx>
        <c:axId val="100466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/>
          <a:lstStyle/>
          <a:p>
            <a:pPr>
              <a:defRPr sz="2000"/>
            </a:pPr>
            <a:endParaRPr lang="en-US"/>
          </a:p>
        </c:txPr>
        <c:crossAx val="101160064"/>
        <c:crosses val="autoZero"/>
        <c:auto val="1"/>
        <c:lblAlgn val="ctr"/>
        <c:lblOffset val="0"/>
      </c:catAx>
      <c:valAx>
        <c:axId val="101160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Number of LRT De-boardings</a:t>
                </a:r>
              </a:p>
            </c:rich>
          </c:tx>
          <c:layout/>
        </c:title>
        <c:numFmt formatCode="[$-1010409]General" sourceLinked="1"/>
        <c:majorTickMark val="none"/>
        <c:tickLblPos val="nextTo"/>
        <c:crossAx val="1004666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v>Home Origin</c:v>
          </c:tx>
          <c:marker>
            <c:symbol val="none"/>
          </c:marker>
          <c:xVal>
            <c:numRef>
              <c:f>Home!$B$28:$B$78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Home!$C$28:$C$78</c:f>
              <c:numCache>
                <c:formatCode>General</c:formatCode>
                <c:ptCount val="51"/>
                <c:pt idx="0">
                  <c:v>0</c:v>
                </c:pt>
                <c:pt idx="1">
                  <c:v>-0.12239912274000012</c:v>
                </c:pt>
                <c:pt idx="2">
                  <c:v>-0.23723366992000003</c:v>
                </c:pt>
                <c:pt idx="3">
                  <c:v>-0.34480330998000053</c:v>
                </c:pt>
                <c:pt idx="4">
                  <c:v>-0.44540771136000046</c:v>
                </c:pt>
                <c:pt idx="5">
                  <c:v>-0.53934654250000014</c:v>
                </c:pt>
                <c:pt idx="6">
                  <c:v>-0.62691947184000063</c:v>
                </c:pt>
                <c:pt idx="7">
                  <c:v>-0.70842616781999956</c:v>
                </c:pt>
                <c:pt idx="8">
                  <c:v>-0.78416629887999956</c:v>
                </c:pt>
                <c:pt idx="9">
                  <c:v>-0.8544395334600009</c:v>
                </c:pt>
                <c:pt idx="10">
                  <c:v>-0.91954554000000022</c:v>
                </c:pt>
                <c:pt idx="11">
                  <c:v>-0.97978398694000024</c:v>
                </c:pt>
                <c:pt idx="12">
                  <c:v>-1.0354545427199988</c:v>
                </c:pt>
                <c:pt idx="13">
                  <c:v>-1.0868568757800001</c:v>
                </c:pt>
                <c:pt idx="14">
                  <c:v>-1.1342906545600002</c:v>
                </c:pt>
                <c:pt idx="15">
                  <c:v>-1.1780555475000023</c:v>
                </c:pt>
                <c:pt idx="16">
                  <c:v>-1.2184512230400002</c:v>
                </c:pt>
                <c:pt idx="17">
                  <c:v>-1.2557773496200002</c:v>
                </c:pt>
                <c:pt idx="18">
                  <c:v>-1.2903335956800004</c:v>
                </c:pt>
                <c:pt idx="19">
                  <c:v>-1.3224196296600017</c:v>
                </c:pt>
                <c:pt idx="20">
                  <c:v>-1.3523351200000022</c:v>
                </c:pt>
                <c:pt idx="21">
                  <c:v>-1.3803797351400007</c:v>
                </c:pt>
                <c:pt idx="22">
                  <c:v>-1.4068531435200002</c:v>
                </c:pt>
                <c:pt idx="23">
                  <c:v>-1.4320550135800021</c:v>
                </c:pt>
                <c:pt idx="24">
                  <c:v>-1.4562850137600005</c:v>
                </c:pt>
                <c:pt idx="25">
                  <c:v>-1.4798428124999989</c:v>
                </c:pt>
                <c:pt idx="26">
                  <c:v>-1.5030280782399994</c:v>
                </c:pt>
                <c:pt idx="27">
                  <c:v>-1.526140479420002</c:v>
                </c:pt>
                <c:pt idx="28">
                  <c:v>-1.549479684479999</c:v>
                </c:pt>
                <c:pt idx="29">
                  <c:v>-1.5733453618600022</c:v>
                </c:pt>
                <c:pt idx="30">
                  <c:v>-1.5980371800000019</c:v>
                </c:pt>
                <c:pt idx="31">
                  <c:v>-1.6238548073400008</c:v>
                </c:pt>
                <c:pt idx="32">
                  <c:v>-1.6510979123200007</c:v>
                </c:pt>
                <c:pt idx="33">
                  <c:v>-1.6800661633800023</c:v>
                </c:pt>
                <c:pt idx="34">
                  <c:v>-1.7110592289600006</c:v>
                </c:pt>
                <c:pt idx="35">
                  <c:v>-1.7443767775000008</c:v>
                </c:pt>
                <c:pt idx="36">
                  <c:v>-1.7803184774400007</c:v>
                </c:pt>
                <c:pt idx="37">
                  <c:v>-1.8191839972199988</c:v>
                </c:pt>
                <c:pt idx="38">
                  <c:v>-1.8612730052800006</c:v>
                </c:pt>
                <c:pt idx="39">
                  <c:v>-1.9068851700600031</c:v>
                </c:pt>
                <c:pt idx="40">
                  <c:v>-1.9563201600000031</c:v>
                </c:pt>
                <c:pt idx="41">
                  <c:v>-2.0098776435400003</c:v>
                </c:pt>
                <c:pt idx="42">
                  <c:v>-2.0678572891200022</c:v>
                </c:pt>
                <c:pt idx="43">
                  <c:v>-2.1305587651800004</c:v>
                </c:pt>
                <c:pt idx="44">
                  <c:v>-2.1982817401600032</c:v>
                </c:pt>
                <c:pt idx="45">
                  <c:v>-2.2713258825000011</c:v>
                </c:pt>
                <c:pt idx="46">
                  <c:v>-2.3499908606400042</c:v>
                </c:pt>
                <c:pt idx="47">
                  <c:v>-2.4345763430200025</c:v>
                </c:pt>
                <c:pt idx="48">
                  <c:v>-2.5253819980800012</c:v>
                </c:pt>
                <c:pt idx="49">
                  <c:v>-2.6227074942599997</c:v>
                </c:pt>
                <c:pt idx="50">
                  <c:v>-2.7268524999999975</c:v>
                </c:pt>
              </c:numCache>
            </c:numRef>
          </c:yVal>
          <c:smooth val="1"/>
        </c:ser>
        <c:ser>
          <c:idx val="1"/>
          <c:order val="1"/>
          <c:tx>
            <c:v>Hotel Origin</c:v>
          </c:tx>
          <c:spPr>
            <a:ln>
              <a:prstDash val="sysDot"/>
            </a:ln>
          </c:spPr>
          <c:marker>
            <c:symbol val="none"/>
          </c:marker>
          <c:xVal>
            <c:numRef>
              <c:f>Hotel!$B$20:$B$70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Hotel!$K$20:$K$70</c:f>
              <c:numCache>
                <c:formatCode>General</c:formatCode>
                <c:ptCount val="51"/>
                <c:pt idx="0">
                  <c:v>0</c:v>
                </c:pt>
                <c:pt idx="1">
                  <c:v>-8.5288670000000011E-2</c:v>
                </c:pt>
                <c:pt idx="2">
                  <c:v>-0.17057733999999999</c:v>
                </c:pt>
                <c:pt idx="3">
                  <c:v>-0.25586601000000031</c:v>
                </c:pt>
                <c:pt idx="4">
                  <c:v>-0.34115468000000032</c:v>
                </c:pt>
                <c:pt idx="5">
                  <c:v>-0.42644335</c:v>
                </c:pt>
                <c:pt idx="6">
                  <c:v>-0.51173201999999951</c:v>
                </c:pt>
                <c:pt idx="7">
                  <c:v>-0.59702069000000002</c:v>
                </c:pt>
                <c:pt idx="8">
                  <c:v>-0.68230935999999998</c:v>
                </c:pt>
                <c:pt idx="9">
                  <c:v>-0.76759802999999993</c:v>
                </c:pt>
                <c:pt idx="10">
                  <c:v>-0.8528867</c:v>
                </c:pt>
                <c:pt idx="11">
                  <c:v>-0.93817536999999951</c:v>
                </c:pt>
                <c:pt idx="12">
                  <c:v>-1.0234640399999986</c:v>
                </c:pt>
                <c:pt idx="13">
                  <c:v>-1.1087527100000001</c:v>
                </c:pt>
                <c:pt idx="14">
                  <c:v>-1.19404138</c:v>
                </c:pt>
                <c:pt idx="15">
                  <c:v>-1.2793300499999998</c:v>
                </c:pt>
                <c:pt idx="16">
                  <c:v>-1.3646187200000013</c:v>
                </c:pt>
                <c:pt idx="17">
                  <c:v>-1.4499073899999986</c:v>
                </c:pt>
                <c:pt idx="18">
                  <c:v>-1.5351960599999985</c:v>
                </c:pt>
                <c:pt idx="19">
                  <c:v>-1.62048473</c:v>
                </c:pt>
                <c:pt idx="20">
                  <c:v>-1.705773399999998</c:v>
                </c:pt>
                <c:pt idx="21">
                  <c:v>-1.79106207</c:v>
                </c:pt>
                <c:pt idx="22">
                  <c:v>-1.8763507400000001</c:v>
                </c:pt>
                <c:pt idx="23">
                  <c:v>-1.9616394099999999</c:v>
                </c:pt>
                <c:pt idx="24">
                  <c:v>-2.0469280799999998</c:v>
                </c:pt>
                <c:pt idx="25">
                  <c:v>-2.13221675</c:v>
                </c:pt>
                <c:pt idx="26">
                  <c:v>-2.2175054199999997</c:v>
                </c:pt>
                <c:pt idx="27">
                  <c:v>-2.3027940899999999</c:v>
                </c:pt>
                <c:pt idx="28">
                  <c:v>-2.3880827600000001</c:v>
                </c:pt>
                <c:pt idx="29">
                  <c:v>-2.4733714299999998</c:v>
                </c:pt>
                <c:pt idx="30">
                  <c:v>-2.5586600999999987</c:v>
                </c:pt>
                <c:pt idx="31">
                  <c:v>-2.6439487700000002</c:v>
                </c:pt>
                <c:pt idx="32">
                  <c:v>-2.7292374399999999</c:v>
                </c:pt>
                <c:pt idx="33">
                  <c:v>-2.8145261099999987</c:v>
                </c:pt>
                <c:pt idx="34">
                  <c:v>-2.8998147799999998</c:v>
                </c:pt>
                <c:pt idx="35">
                  <c:v>-2.98510345</c:v>
                </c:pt>
                <c:pt idx="36">
                  <c:v>-3.0703921199999997</c:v>
                </c:pt>
                <c:pt idx="37">
                  <c:v>-3.1556807899999999</c:v>
                </c:pt>
                <c:pt idx="38">
                  <c:v>-3.2409694600000001</c:v>
                </c:pt>
                <c:pt idx="39">
                  <c:v>-3.3262581299999949</c:v>
                </c:pt>
                <c:pt idx="40">
                  <c:v>-3.4115467999999987</c:v>
                </c:pt>
                <c:pt idx="41">
                  <c:v>-3.4968354699999971</c:v>
                </c:pt>
                <c:pt idx="42">
                  <c:v>-3.5821241399999999</c:v>
                </c:pt>
                <c:pt idx="43">
                  <c:v>-3.6674128100000001</c:v>
                </c:pt>
                <c:pt idx="44">
                  <c:v>-3.7527014799999998</c:v>
                </c:pt>
                <c:pt idx="45">
                  <c:v>-3.83799015</c:v>
                </c:pt>
                <c:pt idx="46">
                  <c:v>-3.9232788199999997</c:v>
                </c:pt>
                <c:pt idx="47">
                  <c:v>-4.0085674899999999</c:v>
                </c:pt>
                <c:pt idx="48">
                  <c:v>-4.0938561599999943</c:v>
                </c:pt>
                <c:pt idx="49">
                  <c:v>-4.179144829999994</c:v>
                </c:pt>
                <c:pt idx="50">
                  <c:v>-4.2644334999999955</c:v>
                </c:pt>
              </c:numCache>
            </c:numRef>
          </c:yVal>
          <c:smooth val="1"/>
        </c:ser>
        <c:ser>
          <c:idx val="2"/>
          <c:order val="2"/>
          <c:tx>
            <c:v>Work/Other Origin</c:v>
          </c:tx>
          <c:spPr>
            <a:ln>
              <a:prstDash val="dash"/>
            </a:ln>
          </c:spPr>
          <c:marker>
            <c:symbol val="none"/>
          </c:marker>
          <c:xVal>
            <c:numRef>
              <c:f>'Work&amp;Other'!$B$22:$B$72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'Work&amp;Other'!$C$22:$C$72</c:f>
              <c:numCache>
                <c:formatCode>General</c:formatCode>
                <c:ptCount val="51"/>
                <c:pt idx="0">
                  <c:v>0</c:v>
                </c:pt>
                <c:pt idx="1">
                  <c:v>-0.18259359999999999</c:v>
                </c:pt>
                <c:pt idx="2">
                  <c:v>-0.36518720000000032</c:v>
                </c:pt>
                <c:pt idx="3">
                  <c:v>-0.54778079999999996</c:v>
                </c:pt>
                <c:pt idx="4">
                  <c:v>-0.73037439999999998</c:v>
                </c:pt>
                <c:pt idx="5">
                  <c:v>-0.912968</c:v>
                </c:pt>
                <c:pt idx="6">
                  <c:v>-1.0955615999999986</c:v>
                </c:pt>
                <c:pt idx="7">
                  <c:v>-1.2781552</c:v>
                </c:pt>
                <c:pt idx="8">
                  <c:v>-1.4607488</c:v>
                </c:pt>
                <c:pt idx="9">
                  <c:v>-1.4499504999999986</c:v>
                </c:pt>
                <c:pt idx="10">
                  <c:v>-1.4391521999999999</c:v>
                </c:pt>
                <c:pt idx="11">
                  <c:v>-1.4283539000000001</c:v>
                </c:pt>
                <c:pt idx="12">
                  <c:v>-1.4175555999999998</c:v>
                </c:pt>
                <c:pt idx="13">
                  <c:v>-1.4067573</c:v>
                </c:pt>
                <c:pt idx="14">
                  <c:v>-1.3959589999999999</c:v>
                </c:pt>
                <c:pt idx="15">
                  <c:v>-1.3851606999999984</c:v>
                </c:pt>
                <c:pt idx="16">
                  <c:v>-1.3743623999999999</c:v>
                </c:pt>
                <c:pt idx="17">
                  <c:v>-1.3635640999999985</c:v>
                </c:pt>
                <c:pt idx="18">
                  <c:v>-1.3527657999999998</c:v>
                </c:pt>
                <c:pt idx="19">
                  <c:v>-1.3419675</c:v>
                </c:pt>
                <c:pt idx="20">
                  <c:v>-1.3311691999999984</c:v>
                </c:pt>
                <c:pt idx="21">
                  <c:v>-1.3203708999999995</c:v>
                </c:pt>
                <c:pt idx="22">
                  <c:v>-1.3095725999999999</c:v>
                </c:pt>
                <c:pt idx="23">
                  <c:v>-1.298774299999998</c:v>
                </c:pt>
                <c:pt idx="24">
                  <c:v>-1.2879759999999996</c:v>
                </c:pt>
                <c:pt idx="25">
                  <c:v>-1.2771777000000002</c:v>
                </c:pt>
                <c:pt idx="26">
                  <c:v>-1.2663793999999986</c:v>
                </c:pt>
                <c:pt idx="27">
                  <c:v>-1.2555810999999983</c:v>
                </c:pt>
                <c:pt idx="28">
                  <c:v>-1.2447828000000003</c:v>
                </c:pt>
                <c:pt idx="29">
                  <c:v>-1.2339844999999985</c:v>
                </c:pt>
                <c:pt idx="30">
                  <c:v>-1.2231861999999998</c:v>
                </c:pt>
                <c:pt idx="31">
                  <c:v>-1.2123879000000017</c:v>
                </c:pt>
                <c:pt idx="32">
                  <c:v>-1.2015895999999977</c:v>
                </c:pt>
                <c:pt idx="33">
                  <c:v>-1.1907912999999974</c:v>
                </c:pt>
                <c:pt idx="34">
                  <c:v>-1.1799929999999996</c:v>
                </c:pt>
                <c:pt idx="35">
                  <c:v>-1.1691946999999974</c:v>
                </c:pt>
                <c:pt idx="36">
                  <c:v>-1.1691946999999974</c:v>
                </c:pt>
                <c:pt idx="37">
                  <c:v>-1.1691946999999974</c:v>
                </c:pt>
                <c:pt idx="38">
                  <c:v>-1.1691946999999974</c:v>
                </c:pt>
                <c:pt idx="39">
                  <c:v>-1.1691946999999974</c:v>
                </c:pt>
                <c:pt idx="40">
                  <c:v>-1.1691946999999974</c:v>
                </c:pt>
                <c:pt idx="41">
                  <c:v>-1.1691946999999974</c:v>
                </c:pt>
                <c:pt idx="42">
                  <c:v>-1.1691946999999974</c:v>
                </c:pt>
                <c:pt idx="43">
                  <c:v>-1.1691946999999974</c:v>
                </c:pt>
                <c:pt idx="44">
                  <c:v>-1.1691946999999974</c:v>
                </c:pt>
                <c:pt idx="45">
                  <c:v>-1.1691946999999974</c:v>
                </c:pt>
                <c:pt idx="46">
                  <c:v>-1.1691946999999974</c:v>
                </c:pt>
                <c:pt idx="47">
                  <c:v>-1.1691946999999974</c:v>
                </c:pt>
                <c:pt idx="48">
                  <c:v>-1.1691946999999974</c:v>
                </c:pt>
                <c:pt idx="49">
                  <c:v>-1.1691946999999974</c:v>
                </c:pt>
                <c:pt idx="50">
                  <c:v>-1.1691946999999974</c:v>
                </c:pt>
              </c:numCache>
            </c:numRef>
          </c:yVal>
          <c:smooth val="1"/>
        </c:ser>
        <c:axId val="93417856"/>
        <c:axId val="93419776"/>
      </c:scatterChart>
      <c:valAx>
        <c:axId val="93417856"/>
        <c:scaling>
          <c:orientation val="minMax"/>
          <c:max val="50"/>
        </c:scaling>
        <c:axPos val="b"/>
        <c:title>
          <c:tx>
            <c:rich>
              <a:bodyPr/>
              <a:lstStyle/>
              <a:p>
                <a:pPr>
                  <a:defRPr sz="2200" b="0" baseline="0"/>
                </a:pPr>
                <a:r>
                  <a:rPr lang="en-US" sz="2200" b="0" baseline="0"/>
                  <a:t>Origin to Event TAZ Distance (miles)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3419776"/>
        <c:crossesAt val="-4.5"/>
        <c:crossBetween val="midCat"/>
      </c:valAx>
      <c:valAx>
        <c:axId val="93419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 baseline="0"/>
                </a:pPr>
                <a:r>
                  <a:rPr lang="en-US" sz="2200" b="0" baseline="0"/>
                  <a:t>Origin Choice Utility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3417856"/>
        <c:crosses val="autoZero"/>
        <c:crossBetween val="midCat"/>
      </c:valAx>
    </c:plotArea>
    <c:legend>
      <c:legendPos val="b"/>
      <c:txPr>
        <a:bodyPr/>
        <a:lstStyle/>
        <a:p>
          <a:pPr>
            <a:defRPr sz="2400" baseline="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7681A-A2AD-4378-A617-2CAF28A229C3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F0FE65-54C7-4D1D-8828-CDF5A9CDBE24}">
      <dgm:prSet phldrT="[Text]"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Root</a:t>
          </a:r>
        </a:p>
      </dgm:t>
    </dgm:pt>
    <dgm:pt modelId="{1B8DC216-E4C6-4F5F-875C-6E34A4DCEBD4}" type="parTrans" cxnId="{A68D215E-602D-4EF1-A08D-BCC0176B661F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BE51FDEC-518F-4725-9F92-B790CE6708DA}" type="sibTrans" cxnId="{A68D215E-602D-4EF1-A08D-BCC0176B661F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91B6E898-578B-4DFF-BFF2-9BFE7FA17749}">
      <dgm:prSet phldrT="[Text]"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Transit</a:t>
          </a:r>
        </a:p>
      </dgm:t>
    </dgm:pt>
    <dgm:pt modelId="{43BCFE1B-3162-4DC8-A988-E721DD85306F}" type="parTrans" cxnId="{E389D397-EC96-42F9-87B9-863D0D9ED5F6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67455249-2424-44AC-B8ED-2EEF0EE3AAFF}" type="sibTrans" cxnId="{E389D397-EC96-42F9-87B9-863D0D9ED5F6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0C44B542-3CFD-4016-A22E-A93BF649796C}">
      <dgm:prSet phldrT="[Text]" custT="1"/>
      <dgm:spPr/>
      <dgm:t>
        <a:bodyPr/>
        <a:lstStyle/>
        <a:p>
          <a:r>
            <a:rPr lang="en-US" sz="1600" dirty="0">
              <a:latin typeface="Book Antiqua" pitchFamily="18" charset="0"/>
              <a:cs typeface="Arial" pitchFamily="34" charset="0"/>
            </a:rPr>
            <a:t>Walk</a:t>
          </a:r>
          <a:r>
            <a:rPr lang="en-US" sz="1600" dirty="0" smtClean="0">
              <a:latin typeface="Book Antiqua" pitchFamily="18" charset="0"/>
              <a:cs typeface="Arial" pitchFamily="34" charset="0"/>
            </a:rPr>
            <a:t>/</a:t>
          </a:r>
        </a:p>
        <a:p>
          <a:r>
            <a:rPr lang="en-US" sz="1600" dirty="0" smtClean="0">
              <a:latin typeface="Book Antiqua" pitchFamily="18" charset="0"/>
              <a:cs typeface="Arial" pitchFamily="34" charset="0"/>
            </a:rPr>
            <a:t>Bike</a:t>
          </a:r>
          <a:endParaRPr lang="en-US" sz="1600" dirty="0">
            <a:latin typeface="Book Antiqua" pitchFamily="18" charset="0"/>
            <a:cs typeface="Arial" pitchFamily="34" charset="0"/>
          </a:endParaRPr>
        </a:p>
      </dgm:t>
    </dgm:pt>
    <dgm:pt modelId="{F685631B-5350-42FC-A3C9-C2D7C61C6D94}" type="parTrans" cxnId="{C087AD10-3481-446F-9717-356156B97758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6586183F-0847-4164-B702-50AA8193D869}" type="sibTrans" cxnId="{C087AD10-3481-446F-9717-356156B97758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FEF8AAEB-3F3F-46CC-BAFF-0B2831608CC2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Shared Ride-3+</a:t>
          </a:r>
        </a:p>
      </dgm:t>
    </dgm:pt>
    <dgm:pt modelId="{78A9561B-2D84-4F8B-8084-D40C2ACBE124}" type="parTrans" cxnId="{3F0770AA-73F8-4FCE-91CF-FE1684E1DC3F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AA55FADA-AA89-4312-B35C-D5F06F710238}" type="sibTrans" cxnId="{3F0770AA-73F8-4FCE-91CF-FE1684E1DC3F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CCDC481B-185E-4153-A8E5-2CF3F5C41892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Shared Ride-2</a:t>
          </a:r>
        </a:p>
      </dgm:t>
    </dgm:pt>
    <dgm:pt modelId="{C953D06B-1E6C-4C40-A371-1815E7EFD250}" type="parTrans" cxnId="{250B63C3-B417-4833-90F7-F4ABD091BEAE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B746851B-73E3-4716-AC23-83AC30CACAFE}" type="sibTrans" cxnId="{250B63C3-B417-4833-90F7-F4ABD091BEAE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A0129E2D-A837-4116-BF46-2D3158E9144C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Drive Alone</a:t>
          </a:r>
        </a:p>
      </dgm:t>
    </dgm:pt>
    <dgm:pt modelId="{1BF83CBB-81DD-4D48-8B72-4B3BB220CF3B}" type="parTrans" cxnId="{BE4E0074-BD30-4B97-BB74-3AB1D0428958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156B4056-1576-471D-9D62-401DD67EEA86}" type="sibTrans" cxnId="{BE4E0074-BD30-4B97-BB74-3AB1D0428958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EF22DEB1-2B23-4D69-ABFD-FEE3E4784C74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Drive Access</a:t>
          </a:r>
        </a:p>
      </dgm:t>
    </dgm:pt>
    <dgm:pt modelId="{96DDED94-56F4-4CF4-A470-2DAE6C2C2D9F}" type="parTrans" cxnId="{59CBE335-AF12-4A8E-A84C-A37AE1E1550F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B7DB6A64-6BCD-4721-B0F1-30E0E21EAE4D}" type="sibTrans" cxnId="{59CBE335-AF12-4A8E-A84C-A37AE1E1550F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5003DDAB-A0E0-491E-8607-811F2BC2CEBC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Light Rail</a:t>
          </a:r>
        </a:p>
      </dgm:t>
    </dgm:pt>
    <dgm:pt modelId="{1C151E77-23BD-43C0-B8AC-4808A831E0B8}" type="parTrans" cxnId="{95EB624B-8B4E-4C6F-B82C-2FE7C8B886D5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1530FB10-FBEC-42FE-9B5E-914FA5B62D77}" type="sibTrans" cxnId="{95EB624B-8B4E-4C6F-B82C-2FE7C8B886D5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C79CF4F3-7B34-4204-BA3A-026A510089F8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Walk Access</a:t>
          </a:r>
        </a:p>
      </dgm:t>
    </dgm:pt>
    <dgm:pt modelId="{F2CEFB7A-FBC0-427D-964C-A78A97478E56}" type="parTrans" cxnId="{55150D48-EACB-4FBE-8D80-6288CFB377FC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BC369797-E19C-473E-9792-9E91790F0F05}" type="sibTrans" cxnId="{55150D48-EACB-4FBE-8D80-6288CFB377FC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5D2A8E41-323B-4077-B06D-16351A692EA3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Bus</a:t>
          </a:r>
        </a:p>
      </dgm:t>
    </dgm:pt>
    <dgm:pt modelId="{3FDE53CC-7B75-471F-8ECD-6D0FF6BF34C8}" type="parTrans" cxnId="{B579CC5F-341A-4ED8-8EFE-90A52633178A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A90E01DE-0895-4BAB-9EA3-CA1FC1FFC270}" type="sibTrans" cxnId="{B579CC5F-341A-4ED8-8EFE-90A52633178A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D995EC4C-121C-4BCE-AAB8-7EB6CCE3A12B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Light Rail</a:t>
          </a:r>
        </a:p>
      </dgm:t>
    </dgm:pt>
    <dgm:pt modelId="{6371FF25-2F47-4D4E-AFC1-9F8707B67EA9}" type="parTrans" cxnId="{A3E149F0-E678-479A-84AB-E7367A18C520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0DC033A5-5B92-4B3D-9D9D-FE2549815345}" type="sibTrans" cxnId="{A3E149F0-E678-479A-84AB-E7367A18C520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ECDFB19E-854B-47B4-AA5B-462C16B895F4}">
      <dgm:prSet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Bus</a:t>
          </a:r>
        </a:p>
      </dgm:t>
    </dgm:pt>
    <dgm:pt modelId="{5DCA1375-8707-4A03-869F-41C6B374AFD8}" type="parTrans" cxnId="{109492B8-68FC-4B01-B925-E97C66077F08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13E4544D-A71E-4960-9FF2-A3EFAA951BA6}" type="sibTrans" cxnId="{109492B8-68FC-4B01-B925-E97C66077F08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CB16F626-0448-4A96-ADA1-77921904FA31}">
      <dgm:prSet phldrT="[Text]" custT="1"/>
      <dgm:spPr/>
      <dgm:t>
        <a:bodyPr/>
        <a:lstStyle/>
        <a:p>
          <a:r>
            <a:rPr lang="en-US" sz="1600">
              <a:latin typeface="Book Antiqua" pitchFamily="18" charset="0"/>
              <a:cs typeface="Arial" pitchFamily="34" charset="0"/>
            </a:rPr>
            <a:t>Auto</a:t>
          </a:r>
        </a:p>
      </dgm:t>
    </dgm:pt>
    <dgm:pt modelId="{0A366832-F59A-4574-94B5-89CC4ACF3F74}" type="sibTrans" cxnId="{81DD2AC5-429D-4368-8CDE-4264BD164B16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322BB2CD-6B6E-4FC5-920F-5B2467FFDE55}" type="parTrans" cxnId="{81DD2AC5-429D-4368-8CDE-4264BD164B16}">
      <dgm:prSet/>
      <dgm:spPr/>
      <dgm:t>
        <a:bodyPr/>
        <a:lstStyle/>
        <a:p>
          <a:endParaRPr lang="en-US" sz="1600">
            <a:latin typeface="Book Antiqua" pitchFamily="18" charset="0"/>
            <a:cs typeface="Arial" pitchFamily="34" charset="0"/>
          </a:endParaRPr>
        </a:p>
      </dgm:t>
    </dgm:pt>
    <dgm:pt modelId="{11E51D4D-007B-48F4-A9CB-AFDB989B36AC}" type="pres">
      <dgm:prSet presAssocID="{D407681A-A2AD-4378-A617-2CAF28A229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AE32B-7130-4CC4-B583-69920AA7D150}" type="pres">
      <dgm:prSet presAssocID="{D407681A-A2AD-4378-A617-2CAF28A229C3}" presName="hierFlow" presStyleCnt="0"/>
      <dgm:spPr/>
    </dgm:pt>
    <dgm:pt modelId="{EBE51BF4-9C47-4716-87B3-5310EF47ADAB}" type="pres">
      <dgm:prSet presAssocID="{D407681A-A2AD-4378-A617-2CAF28A229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C56D8F-C510-40BB-9E83-46043F278C12}" type="pres">
      <dgm:prSet presAssocID="{33F0FE65-54C7-4D1D-8828-CDF5A9CDBE24}" presName="Name14" presStyleCnt="0"/>
      <dgm:spPr/>
    </dgm:pt>
    <dgm:pt modelId="{15C38055-A7B6-45F3-B083-4D5243CADC71}" type="pres">
      <dgm:prSet presAssocID="{33F0FE65-54C7-4D1D-8828-CDF5A9CDBE2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6B16A-B523-40CD-AA47-098E42F6E674}" type="pres">
      <dgm:prSet presAssocID="{33F0FE65-54C7-4D1D-8828-CDF5A9CDBE24}" presName="hierChild2" presStyleCnt="0"/>
      <dgm:spPr/>
    </dgm:pt>
    <dgm:pt modelId="{05FFE8EC-10BE-454D-AE53-0647EFDB40C5}" type="pres">
      <dgm:prSet presAssocID="{322BB2CD-6B6E-4FC5-920F-5B2467FFDE55}" presName="Name19" presStyleLbl="parChTrans1D2" presStyleIdx="0" presStyleCnt="3"/>
      <dgm:spPr/>
      <dgm:t>
        <a:bodyPr/>
        <a:lstStyle/>
        <a:p>
          <a:endParaRPr lang="en-US"/>
        </a:p>
      </dgm:t>
    </dgm:pt>
    <dgm:pt modelId="{81716D01-5749-49E0-8DCD-3A20B54929EF}" type="pres">
      <dgm:prSet presAssocID="{CB16F626-0448-4A96-ADA1-77921904FA31}" presName="Name21" presStyleCnt="0"/>
      <dgm:spPr/>
    </dgm:pt>
    <dgm:pt modelId="{A27C9068-26FD-456B-AFC8-E8CB99CF5459}" type="pres">
      <dgm:prSet presAssocID="{CB16F626-0448-4A96-ADA1-77921904FA31}" presName="level2Shape" presStyleLbl="node2" presStyleIdx="0" presStyleCnt="3"/>
      <dgm:spPr/>
      <dgm:t>
        <a:bodyPr/>
        <a:lstStyle/>
        <a:p>
          <a:endParaRPr lang="en-US"/>
        </a:p>
      </dgm:t>
    </dgm:pt>
    <dgm:pt modelId="{BEAE7C58-C262-421A-AF01-4D6EC0F4DA90}" type="pres">
      <dgm:prSet presAssocID="{CB16F626-0448-4A96-ADA1-77921904FA31}" presName="hierChild3" presStyleCnt="0"/>
      <dgm:spPr/>
    </dgm:pt>
    <dgm:pt modelId="{F1154A83-41BD-4985-A667-08B8B5C7C2F3}" type="pres">
      <dgm:prSet presAssocID="{1BF83CBB-81DD-4D48-8B72-4B3BB220CF3B}" presName="Name19" presStyleLbl="parChTrans1D3" presStyleIdx="0" presStyleCnt="5"/>
      <dgm:spPr/>
      <dgm:t>
        <a:bodyPr/>
        <a:lstStyle/>
        <a:p>
          <a:endParaRPr lang="en-US"/>
        </a:p>
      </dgm:t>
    </dgm:pt>
    <dgm:pt modelId="{EE4828EB-1BFB-45F4-8AE3-23C285113BB8}" type="pres">
      <dgm:prSet presAssocID="{A0129E2D-A837-4116-BF46-2D3158E9144C}" presName="Name21" presStyleCnt="0"/>
      <dgm:spPr/>
    </dgm:pt>
    <dgm:pt modelId="{A752DB0C-99D6-4164-AAE1-F15DF0AD3098}" type="pres">
      <dgm:prSet presAssocID="{A0129E2D-A837-4116-BF46-2D3158E9144C}" presName="level2Shape" presStyleLbl="node3" presStyleIdx="0" presStyleCnt="5"/>
      <dgm:spPr/>
      <dgm:t>
        <a:bodyPr/>
        <a:lstStyle/>
        <a:p>
          <a:endParaRPr lang="en-US"/>
        </a:p>
      </dgm:t>
    </dgm:pt>
    <dgm:pt modelId="{47A9D528-19EE-4E78-B432-7FD84759BD3B}" type="pres">
      <dgm:prSet presAssocID="{A0129E2D-A837-4116-BF46-2D3158E9144C}" presName="hierChild3" presStyleCnt="0"/>
      <dgm:spPr/>
    </dgm:pt>
    <dgm:pt modelId="{82539403-B7F9-4BCB-9363-FC804237DEAB}" type="pres">
      <dgm:prSet presAssocID="{C953D06B-1E6C-4C40-A371-1815E7EFD25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71EE36D3-186A-4975-B450-E2A3BC986FA2}" type="pres">
      <dgm:prSet presAssocID="{CCDC481B-185E-4153-A8E5-2CF3F5C41892}" presName="Name21" presStyleCnt="0"/>
      <dgm:spPr/>
    </dgm:pt>
    <dgm:pt modelId="{5A5A6B4C-D61D-4EB2-B159-839CF357FDAC}" type="pres">
      <dgm:prSet presAssocID="{CCDC481B-185E-4153-A8E5-2CF3F5C41892}" presName="level2Shape" presStyleLbl="node3" presStyleIdx="1" presStyleCnt="5"/>
      <dgm:spPr/>
      <dgm:t>
        <a:bodyPr/>
        <a:lstStyle/>
        <a:p>
          <a:endParaRPr lang="en-US"/>
        </a:p>
      </dgm:t>
    </dgm:pt>
    <dgm:pt modelId="{D3069BE5-4C54-4E75-9286-A1C2A1EB4725}" type="pres">
      <dgm:prSet presAssocID="{CCDC481B-185E-4153-A8E5-2CF3F5C41892}" presName="hierChild3" presStyleCnt="0"/>
      <dgm:spPr/>
    </dgm:pt>
    <dgm:pt modelId="{4B363E1F-45E1-4227-AA65-D000AA209E33}" type="pres">
      <dgm:prSet presAssocID="{78A9561B-2D84-4F8B-8084-D40C2ACBE124}" presName="Name19" presStyleLbl="parChTrans1D3" presStyleIdx="2" presStyleCnt="5"/>
      <dgm:spPr/>
      <dgm:t>
        <a:bodyPr/>
        <a:lstStyle/>
        <a:p>
          <a:endParaRPr lang="en-US"/>
        </a:p>
      </dgm:t>
    </dgm:pt>
    <dgm:pt modelId="{B0748C88-4AE7-4F3C-8BEA-A02B4A87B8FB}" type="pres">
      <dgm:prSet presAssocID="{FEF8AAEB-3F3F-46CC-BAFF-0B2831608CC2}" presName="Name21" presStyleCnt="0"/>
      <dgm:spPr/>
    </dgm:pt>
    <dgm:pt modelId="{80131143-A73B-4789-A78C-591F7A8CF192}" type="pres">
      <dgm:prSet presAssocID="{FEF8AAEB-3F3F-46CC-BAFF-0B2831608CC2}" presName="level2Shape" presStyleLbl="node3" presStyleIdx="2" presStyleCnt="5"/>
      <dgm:spPr/>
      <dgm:t>
        <a:bodyPr/>
        <a:lstStyle/>
        <a:p>
          <a:endParaRPr lang="en-US"/>
        </a:p>
      </dgm:t>
    </dgm:pt>
    <dgm:pt modelId="{417482D4-0236-458F-B958-16C8D2E7B584}" type="pres">
      <dgm:prSet presAssocID="{FEF8AAEB-3F3F-46CC-BAFF-0B2831608CC2}" presName="hierChild3" presStyleCnt="0"/>
      <dgm:spPr/>
    </dgm:pt>
    <dgm:pt modelId="{3EBC4E9D-4D46-4D8E-A45E-6CECDA149412}" type="pres">
      <dgm:prSet presAssocID="{43BCFE1B-3162-4DC8-A988-E721DD85306F}" presName="Name19" presStyleLbl="parChTrans1D2" presStyleIdx="1" presStyleCnt="3"/>
      <dgm:spPr/>
      <dgm:t>
        <a:bodyPr/>
        <a:lstStyle/>
        <a:p>
          <a:endParaRPr lang="en-US"/>
        </a:p>
      </dgm:t>
    </dgm:pt>
    <dgm:pt modelId="{E17A5CCA-D2C9-4EE5-8232-CE9200634540}" type="pres">
      <dgm:prSet presAssocID="{91B6E898-578B-4DFF-BFF2-9BFE7FA17749}" presName="Name21" presStyleCnt="0"/>
      <dgm:spPr/>
    </dgm:pt>
    <dgm:pt modelId="{5AE3002B-8E4F-4379-9BE9-E07E5977532D}" type="pres">
      <dgm:prSet presAssocID="{91B6E898-578B-4DFF-BFF2-9BFE7FA17749}" presName="level2Shape" presStyleLbl="node2" presStyleIdx="1" presStyleCnt="3"/>
      <dgm:spPr/>
      <dgm:t>
        <a:bodyPr/>
        <a:lstStyle/>
        <a:p>
          <a:endParaRPr lang="en-US"/>
        </a:p>
      </dgm:t>
    </dgm:pt>
    <dgm:pt modelId="{423EC43A-D51E-4041-83BB-46A9469FF89D}" type="pres">
      <dgm:prSet presAssocID="{91B6E898-578B-4DFF-BFF2-9BFE7FA17749}" presName="hierChild3" presStyleCnt="0"/>
      <dgm:spPr/>
    </dgm:pt>
    <dgm:pt modelId="{0272455D-FC31-4A06-88DA-E43C52C18962}" type="pres">
      <dgm:prSet presAssocID="{F2CEFB7A-FBC0-427D-964C-A78A97478E56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CCACC9A-65C2-47B5-83CD-4880F4DB0638}" type="pres">
      <dgm:prSet presAssocID="{C79CF4F3-7B34-4204-BA3A-026A510089F8}" presName="Name21" presStyleCnt="0"/>
      <dgm:spPr/>
    </dgm:pt>
    <dgm:pt modelId="{8919B3A3-E370-40F4-9246-6B43C5E4EBD7}" type="pres">
      <dgm:prSet presAssocID="{C79CF4F3-7B34-4204-BA3A-026A510089F8}" presName="level2Shape" presStyleLbl="node3" presStyleIdx="3" presStyleCnt="5"/>
      <dgm:spPr/>
      <dgm:t>
        <a:bodyPr/>
        <a:lstStyle/>
        <a:p>
          <a:endParaRPr lang="en-US"/>
        </a:p>
      </dgm:t>
    </dgm:pt>
    <dgm:pt modelId="{60F42ACD-21E8-4CDA-9D34-3192DCB36D40}" type="pres">
      <dgm:prSet presAssocID="{C79CF4F3-7B34-4204-BA3A-026A510089F8}" presName="hierChild3" presStyleCnt="0"/>
      <dgm:spPr/>
    </dgm:pt>
    <dgm:pt modelId="{0335905F-E69F-4987-BDD2-A5B2FEDB3C4C}" type="pres">
      <dgm:prSet presAssocID="{6371FF25-2F47-4D4E-AFC1-9F8707B67EA9}" presName="Name19" presStyleLbl="parChTrans1D4" presStyleIdx="0" presStyleCnt="4"/>
      <dgm:spPr/>
      <dgm:t>
        <a:bodyPr/>
        <a:lstStyle/>
        <a:p>
          <a:endParaRPr lang="en-US"/>
        </a:p>
      </dgm:t>
    </dgm:pt>
    <dgm:pt modelId="{3CE9AC1E-811E-4D46-B685-23C0EAED0E38}" type="pres">
      <dgm:prSet presAssocID="{D995EC4C-121C-4BCE-AAB8-7EB6CCE3A12B}" presName="Name21" presStyleCnt="0"/>
      <dgm:spPr/>
    </dgm:pt>
    <dgm:pt modelId="{28EF3B45-B791-4717-96EB-D49EC9E8E7BD}" type="pres">
      <dgm:prSet presAssocID="{D995EC4C-121C-4BCE-AAB8-7EB6CCE3A12B}" presName="level2Shape" presStyleLbl="node4" presStyleIdx="0" presStyleCnt="4"/>
      <dgm:spPr/>
      <dgm:t>
        <a:bodyPr/>
        <a:lstStyle/>
        <a:p>
          <a:endParaRPr lang="en-US"/>
        </a:p>
      </dgm:t>
    </dgm:pt>
    <dgm:pt modelId="{9A1B381C-30D6-4660-9B62-2C845E16DB84}" type="pres">
      <dgm:prSet presAssocID="{D995EC4C-121C-4BCE-AAB8-7EB6CCE3A12B}" presName="hierChild3" presStyleCnt="0"/>
      <dgm:spPr/>
    </dgm:pt>
    <dgm:pt modelId="{7F4A9560-FAA2-4AEE-8A17-B94EE4C7FDB1}" type="pres">
      <dgm:prSet presAssocID="{3FDE53CC-7B75-471F-8ECD-6D0FF6BF34C8}" presName="Name19" presStyleLbl="parChTrans1D4" presStyleIdx="1" presStyleCnt="4"/>
      <dgm:spPr/>
      <dgm:t>
        <a:bodyPr/>
        <a:lstStyle/>
        <a:p>
          <a:endParaRPr lang="en-US"/>
        </a:p>
      </dgm:t>
    </dgm:pt>
    <dgm:pt modelId="{F233BB10-8BA1-4110-8924-8C8317B5F1CC}" type="pres">
      <dgm:prSet presAssocID="{5D2A8E41-323B-4077-B06D-16351A692EA3}" presName="Name21" presStyleCnt="0"/>
      <dgm:spPr/>
    </dgm:pt>
    <dgm:pt modelId="{E2487F2A-E383-40E2-9800-7C64567F9B1D}" type="pres">
      <dgm:prSet presAssocID="{5D2A8E41-323B-4077-B06D-16351A692EA3}" presName="level2Shape" presStyleLbl="node4" presStyleIdx="1" presStyleCnt="4"/>
      <dgm:spPr/>
      <dgm:t>
        <a:bodyPr/>
        <a:lstStyle/>
        <a:p>
          <a:endParaRPr lang="en-US"/>
        </a:p>
      </dgm:t>
    </dgm:pt>
    <dgm:pt modelId="{657AC085-9843-4494-AEFA-0C86997023D4}" type="pres">
      <dgm:prSet presAssocID="{5D2A8E41-323B-4077-B06D-16351A692EA3}" presName="hierChild3" presStyleCnt="0"/>
      <dgm:spPr/>
    </dgm:pt>
    <dgm:pt modelId="{62054D9E-9D9C-4706-9800-A2B49863FAAA}" type="pres">
      <dgm:prSet presAssocID="{96DDED94-56F4-4CF4-A470-2DAE6C2C2D9F}" presName="Name19" presStyleLbl="parChTrans1D3" presStyleIdx="4" presStyleCnt="5"/>
      <dgm:spPr/>
      <dgm:t>
        <a:bodyPr/>
        <a:lstStyle/>
        <a:p>
          <a:endParaRPr lang="en-US"/>
        </a:p>
      </dgm:t>
    </dgm:pt>
    <dgm:pt modelId="{AF2EBB8F-F2D8-4E96-B4AD-7831D3E05CC9}" type="pres">
      <dgm:prSet presAssocID="{EF22DEB1-2B23-4D69-ABFD-FEE3E4784C74}" presName="Name21" presStyleCnt="0"/>
      <dgm:spPr/>
    </dgm:pt>
    <dgm:pt modelId="{4D49F8DA-930C-4CC9-AC57-436AD4A3C2DB}" type="pres">
      <dgm:prSet presAssocID="{EF22DEB1-2B23-4D69-ABFD-FEE3E4784C74}" presName="level2Shape" presStyleLbl="node3" presStyleIdx="4" presStyleCnt="5"/>
      <dgm:spPr/>
      <dgm:t>
        <a:bodyPr/>
        <a:lstStyle/>
        <a:p>
          <a:endParaRPr lang="en-US"/>
        </a:p>
      </dgm:t>
    </dgm:pt>
    <dgm:pt modelId="{AC743EBC-C323-4D85-94E9-E95545B59337}" type="pres">
      <dgm:prSet presAssocID="{EF22DEB1-2B23-4D69-ABFD-FEE3E4784C74}" presName="hierChild3" presStyleCnt="0"/>
      <dgm:spPr/>
    </dgm:pt>
    <dgm:pt modelId="{266ADFF2-573E-4EF0-AFEC-25E7CC51FD98}" type="pres">
      <dgm:prSet presAssocID="{1C151E77-23BD-43C0-B8AC-4808A831E0B8}" presName="Name19" presStyleLbl="parChTrans1D4" presStyleIdx="2" presStyleCnt="4"/>
      <dgm:spPr/>
      <dgm:t>
        <a:bodyPr/>
        <a:lstStyle/>
        <a:p>
          <a:endParaRPr lang="en-US"/>
        </a:p>
      </dgm:t>
    </dgm:pt>
    <dgm:pt modelId="{1ABBF71F-2607-41B0-9535-199D997188AD}" type="pres">
      <dgm:prSet presAssocID="{5003DDAB-A0E0-491E-8607-811F2BC2CEBC}" presName="Name21" presStyleCnt="0"/>
      <dgm:spPr/>
    </dgm:pt>
    <dgm:pt modelId="{32065C53-24B0-44FD-9F7C-7892DC961CC0}" type="pres">
      <dgm:prSet presAssocID="{5003DDAB-A0E0-491E-8607-811F2BC2CEBC}" presName="level2Shape" presStyleLbl="node4" presStyleIdx="2" presStyleCnt="4"/>
      <dgm:spPr/>
      <dgm:t>
        <a:bodyPr/>
        <a:lstStyle/>
        <a:p>
          <a:endParaRPr lang="en-US"/>
        </a:p>
      </dgm:t>
    </dgm:pt>
    <dgm:pt modelId="{72AC2430-0702-4729-B681-B36BED0D504F}" type="pres">
      <dgm:prSet presAssocID="{5003DDAB-A0E0-491E-8607-811F2BC2CEBC}" presName="hierChild3" presStyleCnt="0"/>
      <dgm:spPr/>
    </dgm:pt>
    <dgm:pt modelId="{E2FE9A0D-4B8C-41E5-80E2-F0DE30196A55}" type="pres">
      <dgm:prSet presAssocID="{5DCA1375-8707-4A03-869F-41C6B374AFD8}" presName="Name19" presStyleLbl="parChTrans1D4" presStyleIdx="3" presStyleCnt="4"/>
      <dgm:spPr/>
      <dgm:t>
        <a:bodyPr/>
        <a:lstStyle/>
        <a:p>
          <a:endParaRPr lang="en-US"/>
        </a:p>
      </dgm:t>
    </dgm:pt>
    <dgm:pt modelId="{13F66F93-0C6A-4ABB-984A-A293BB6786B8}" type="pres">
      <dgm:prSet presAssocID="{ECDFB19E-854B-47B4-AA5B-462C16B895F4}" presName="Name21" presStyleCnt="0"/>
      <dgm:spPr/>
    </dgm:pt>
    <dgm:pt modelId="{1127FF9D-FA78-43DC-B23B-44BAD665457B}" type="pres">
      <dgm:prSet presAssocID="{ECDFB19E-854B-47B4-AA5B-462C16B895F4}" presName="level2Shape" presStyleLbl="node4" presStyleIdx="3" presStyleCnt="4"/>
      <dgm:spPr/>
      <dgm:t>
        <a:bodyPr/>
        <a:lstStyle/>
        <a:p>
          <a:endParaRPr lang="en-US"/>
        </a:p>
      </dgm:t>
    </dgm:pt>
    <dgm:pt modelId="{97AA4088-1080-450D-B4BD-DB40025110AB}" type="pres">
      <dgm:prSet presAssocID="{ECDFB19E-854B-47B4-AA5B-462C16B895F4}" presName="hierChild3" presStyleCnt="0"/>
      <dgm:spPr/>
    </dgm:pt>
    <dgm:pt modelId="{F2E3C2DD-1E5B-4B4B-87E9-1186DE076CCD}" type="pres">
      <dgm:prSet presAssocID="{F685631B-5350-42FC-A3C9-C2D7C61C6D94}" presName="Name19" presStyleLbl="parChTrans1D2" presStyleIdx="2" presStyleCnt="3"/>
      <dgm:spPr/>
      <dgm:t>
        <a:bodyPr/>
        <a:lstStyle/>
        <a:p>
          <a:endParaRPr lang="en-US"/>
        </a:p>
      </dgm:t>
    </dgm:pt>
    <dgm:pt modelId="{34D0A4FE-E3F1-4E99-852E-019A96B959D5}" type="pres">
      <dgm:prSet presAssocID="{0C44B542-3CFD-4016-A22E-A93BF649796C}" presName="Name21" presStyleCnt="0"/>
      <dgm:spPr/>
    </dgm:pt>
    <dgm:pt modelId="{2DF95F26-DE4D-45B0-9625-11A0537C1A67}" type="pres">
      <dgm:prSet presAssocID="{0C44B542-3CFD-4016-A22E-A93BF649796C}" presName="level2Shape" presStyleLbl="node2" presStyleIdx="2" presStyleCnt="3"/>
      <dgm:spPr/>
      <dgm:t>
        <a:bodyPr/>
        <a:lstStyle/>
        <a:p>
          <a:endParaRPr lang="en-US"/>
        </a:p>
      </dgm:t>
    </dgm:pt>
    <dgm:pt modelId="{93D028C7-364C-4426-A8CE-6B0C17D48E3B}" type="pres">
      <dgm:prSet presAssocID="{0C44B542-3CFD-4016-A22E-A93BF649796C}" presName="hierChild3" presStyleCnt="0"/>
      <dgm:spPr/>
    </dgm:pt>
    <dgm:pt modelId="{01CEC6F4-401C-48D1-B8D9-9AB33567564C}" type="pres">
      <dgm:prSet presAssocID="{D407681A-A2AD-4378-A617-2CAF28A229C3}" presName="bgShapesFlow" presStyleCnt="0"/>
      <dgm:spPr/>
    </dgm:pt>
  </dgm:ptLst>
  <dgm:cxnLst>
    <dgm:cxn modelId="{B8D0EDF5-6021-47EA-BA90-9C170CAD2C55}" type="presOf" srcId="{D995EC4C-121C-4BCE-AAB8-7EB6CCE3A12B}" destId="{28EF3B45-B791-4717-96EB-D49EC9E8E7BD}" srcOrd="0" destOrd="0" presId="urn:microsoft.com/office/officeart/2005/8/layout/hierarchy6"/>
    <dgm:cxn modelId="{F9903CE7-FF7C-45BB-99EF-057A64CD273C}" type="presOf" srcId="{CCDC481B-185E-4153-A8E5-2CF3F5C41892}" destId="{5A5A6B4C-D61D-4EB2-B159-839CF357FDAC}" srcOrd="0" destOrd="0" presId="urn:microsoft.com/office/officeart/2005/8/layout/hierarchy6"/>
    <dgm:cxn modelId="{67B65CEA-F11F-42FD-A859-F779C60FD741}" type="presOf" srcId="{1BF83CBB-81DD-4D48-8B72-4B3BB220CF3B}" destId="{F1154A83-41BD-4985-A667-08B8B5C7C2F3}" srcOrd="0" destOrd="0" presId="urn:microsoft.com/office/officeart/2005/8/layout/hierarchy6"/>
    <dgm:cxn modelId="{72835FF5-6942-4CAA-949C-9A55438D8FE9}" type="presOf" srcId="{0C44B542-3CFD-4016-A22E-A93BF649796C}" destId="{2DF95F26-DE4D-45B0-9625-11A0537C1A67}" srcOrd="0" destOrd="0" presId="urn:microsoft.com/office/officeart/2005/8/layout/hierarchy6"/>
    <dgm:cxn modelId="{BE4E0074-BD30-4B97-BB74-3AB1D0428958}" srcId="{CB16F626-0448-4A96-ADA1-77921904FA31}" destId="{A0129E2D-A837-4116-BF46-2D3158E9144C}" srcOrd="0" destOrd="0" parTransId="{1BF83CBB-81DD-4D48-8B72-4B3BB220CF3B}" sibTransId="{156B4056-1576-471D-9D62-401DD67EEA86}"/>
    <dgm:cxn modelId="{6FB63D0A-AFFA-4533-8FBC-2B0E9518A026}" type="presOf" srcId="{EF22DEB1-2B23-4D69-ABFD-FEE3E4784C74}" destId="{4D49F8DA-930C-4CC9-AC57-436AD4A3C2DB}" srcOrd="0" destOrd="0" presId="urn:microsoft.com/office/officeart/2005/8/layout/hierarchy6"/>
    <dgm:cxn modelId="{CC937EFB-CA7C-44F0-8601-56AA261E1469}" type="presOf" srcId="{F685631B-5350-42FC-A3C9-C2D7C61C6D94}" destId="{F2E3C2DD-1E5B-4B4B-87E9-1186DE076CCD}" srcOrd="0" destOrd="0" presId="urn:microsoft.com/office/officeart/2005/8/layout/hierarchy6"/>
    <dgm:cxn modelId="{E389D397-EC96-42F9-87B9-863D0D9ED5F6}" srcId="{33F0FE65-54C7-4D1D-8828-CDF5A9CDBE24}" destId="{91B6E898-578B-4DFF-BFF2-9BFE7FA17749}" srcOrd="1" destOrd="0" parTransId="{43BCFE1B-3162-4DC8-A988-E721DD85306F}" sibTransId="{67455249-2424-44AC-B8ED-2EEF0EE3AAFF}"/>
    <dgm:cxn modelId="{793023FC-288B-40E6-934F-1581D1E3D6CA}" type="presOf" srcId="{5DCA1375-8707-4A03-869F-41C6B374AFD8}" destId="{E2FE9A0D-4B8C-41E5-80E2-F0DE30196A55}" srcOrd="0" destOrd="0" presId="urn:microsoft.com/office/officeart/2005/8/layout/hierarchy6"/>
    <dgm:cxn modelId="{A40212B7-A75B-46F8-B026-E294EAFEA561}" type="presOf" srcId="{5003DDAB-A0E0-491E-8607-811F2BC2CEBC}" destId="{32065C53-24B0-44FD-9F7C-7892DC961CC0}" srcOrd="0" destOrd="0" presId="urn:microsoft.com/office/officeart/2005/8/layout/hierarchy6"/>
    <dgm:cxn modelId="{7FE5D1AF-081D-461E-9FE6-41052B3C3A2D}" type="presOf" srcId="{C953D06B-1E6C-4C40-A371-1815E7EFD250}" destId="{82539403-B7F9-4BCB-9363-FC804237DEAB}" srcOrd="0" destOrd="0" presId="urn:microsoft.com/office/officeart/2005/8/layout/hierarchy6"/>
    <dgm:cxn modelId="{B579CC5F-341A-4ED8-8EFE-90A52633178A}" srcId="{C79CF4F3-7B34-4204-BA3A-026A510089F8}" destId="{5D2A8E41-323B-4077-B06D-16351A692EA3}" srcOrd="1" destOrd="0" parTransId="{3FDE53CC-7B75-471F-8ECD-6D0FF6BF34C8}" sibTransId="{A90E01DE-0895-4BAB-9EA3-CA1FC1FFC270}"/>
    <dgm:cxn modelId="{22810C59-0FDF-4BC3-8A29-656551CC65CD}" type="presOf" srcId="{6371FF25-2F47-4D4E-AFC1-9F8707B67EA9}" destId="{0335905F-E69F-4987-BDD2-A5B2FEDB3C4C}" srcOrd="0" destOrd="0" presId="urn:microsoft.com/office/officeart/2005/8/layout/hierarchy6"/>
    <dgm:cxn modelId="{250B63C3-B417-4833-90F7-F4ABD091BEAE}" srcId="{CB16F626-0448-4A96-ADA1-77921904FA31}" destId="{CCDC481B-185E-4153-A8E5-2CF3F5C41892}" srcOrd="1" destOrd="0" parTransId="{C953D06B-1E6C-4C40-A371-1815E7EFD250}" sibTransId="{B746851B-73E3-4716-AC23-83AC30CACAFE}"/>
    <dgm:cxn modelId="{A3E149F0-E678-479A-84AB-E7367A18C520}" srcId="{C79CF4F3-7B34-4204-BA3A-026A510089F8}" destId="{D995EC4C-121C-4BCE-AAB8-7EB6CCE3A12B}" srcOrd="0" destOrd="0" parTransId="{6371FF25-2F47-4D4E-AFC1-9F8707B67EA9}" sibTransId="{0DC033A5-5B92-4B3D-9D9D-FE2549815345}"/>
    <dgm:cxn modelId="{5E2C6AB5-27A4-41A9-97DA-BB1243D4E0EC}" type="presOf" srcId="{43BCFE1B-3162-4DC8-A988-E721DD85306F}" destId="{3EBC4E9D-4D46-4D8E-A45E-6CECDA149412}" srcOrd="0" destOrd="0" presId="urn:microsoft.com/office/officeart/2005/8/layout/hierarchy6"/>
    <dgm:cxn modelId="{DED5F092-BBEA-4FAF-9643-D09112DCFF15}" type="presOf" srcId="{D407681A-A2AD-4378-A617-2CAF28A229C3}" destId="{11E51D4D-007B-48F4-A9CB-AFDB989B36AC}" srcOrd="0" destOrd="0" presId="urn:microsoft.com/office/officeart/2005/8/layout/hierarchy6"/>
    <dgm:cxn modelId="{9C75DD43-3AB2-48D5-B3A0-A0B304D7D692}" type="presOf" srcId="{5D2A8E41-323B-4077-B06D-16351A692EA3}" destId="{E2487F2A-E383-40E2-9800-7C64567F9B1D}" srcOrd="0" destOrd="0" presId="urn:microsoft.com/office/officeart/2005/8/layout/hierarchy6"/>
    <dgm:cxn modelId="{05E0D41E-E859-4A78-A522-CD06219D5F2C}" type="presOf" srcId="{ECDFB19E-854B-47B4-AA5B-462C16B895F4}" destId="{1127FF9D-FA78-43DC-B23B-44BAD665457B}" srcOrd="0" destOrd="0" presId="urn:microsoft.com/office/officeart/2005/8/layout/hierarchy6"/>
    <dgm:cxn modelId="{0B00BBA0-9273-48E5-A48C-B95ABCA7AC8C}" type="presOf" srcId="{CB16F626-0448-4A96-ADA1-77921904FA31}" destId="{A27C9068-26FD-456B-AFC8-E8CB99CF5459}" srcOrd="0" destOrd="0" presId="urn:microsoft.com/office/officeart/2005/8/layout/hierarchy6"/>
    <dgm:cxn modelId="{5F0B7794-2896-4195-BD3A-927A5FF5BC93}" type="presOf" srcId="{96DDED94-56F4-4CF4-A470-2DAE6C2C2D9F}" destId="{62054D9E-9D9C-4706-9800-A2B49863FAAA}" srcOrd="0" destOrd="0" presId="urn:microsoft.com/office/officeart/2005/8/layout/hierarchy6"/>
    <dgm:cxn modelId="{1835ED5C-4D8A-411B-A8CE-02CA37C60ED0}" type="presOf" srcId="{3FDE53CC-7B75-471F-8ECD-6D0FF6BF34C8}" destId="{7F4A9560-FAA2-4AEE-8A17-B94EE4C7FDB1}" srcOrd="0" destOrd="0" presId="urn:microsoft.com/office/officeart/2005/8/layout/hierarchy6"/>
    <dgm:cxn modelId="{109492B8-68FC-4B01-B925-E97C66077F08}" srcId="{EF22DEB1-2B23-4D69-ABFD-FEE3E4784C74}" destId="{ECDFB19E-854B-47B4-AA5B-462C16B895F4}" srcOrd="1" destOrd="0" parTransId="{5DCA1375-8707-4A03-869F-41C6B374AFD8}" sibTransId="{13E4544D-A71E-4960-9FF2-A3EFAA951BA6}"/>
    <dgm:cxn modelId="{7B54688F-7F94-4B74-BD74-E32AD3A1A759}" type="presOf" srcId="{C79CF4F3-7B34-4204-BA3A-026A510089F8}" destId="{8919B3A3-E370-40F4-9246-6B43C5E4EBD7}" srcOrd="0" destOrd="0" presId="urn:microsoft.com/office/officeart/2005/8/layout/hierarchy6"/>
    <dgm:cxn modelId="{4FD963C0-254F-4A77-B6AC-6A518540700E}" type="presOf" srcId="{F2CEFB7A-FBC0-427D-964C-A78A97478E56}" destId="{0272455D-FC31-4A06-88DA-E43C52C18962}" srcOrd="0" destOrd="0" presId="urn:microsoft.com/office/officeart/2005/8/layout/hierarchy6"/>
    <dgm:cxn modelId="{A68D215E-602D-4EF1-A08D-BCC0176B661F}" srcId="{D407681A-A2AD-4378-A617-2CAF28A229C3}" destId="{33F0FE65-54C7-4D1D-8828-CDF5A9CDBE24}" srcOrd="0" destOrd="0" parTransId="{1B8DC216-E4C6-4F5F-875C-6E34A4DCEBD4}" sibTransId="{BE51FDEC-518F-4725-9F92-B790CE6708DA}"/>
    <dgm:cxn modelId="{C087AD10-3481-446F-9717-356156B97758}" srcId="{33F0FE65-54C7-4D1D-8828-CDF5A9CDBE24}" destId="{0C44B542-3CFD-4016-A22E-A93BF649796C}" srcOrd="2" destOrd="0" parTransId="{F685631B-5350-42FC-A3C9-C2D7C61C6D94}" sibTransId="{6586183F-0847-4164-B702-50AA8193D869}"/>
    <dgm:cxn modelId="{95EB624B-8B4E-4C6F-B82C-2FE7C8B886D5}" srcId="{EF22DEB1-2B23-4D69-ABFD-FEE3E4784C74}" destId="{5003DDAB-A0E0-491E-8607-811F2BC2CEBC}" srcOrd="0" destOrd="0" parTransId="{1C151E77-23BD-43C0-B8AC-4808A831E0B8}" sibTransId="{1530FB10-FBEC-42FE-9B5E-914FA5B62D77}"/>
    <dgm:cxn modelId="{9DC0DCA2-3483-40BA-A4A2-4C5AF505718D}" type="presOf" srcId="{1C151E77-23BD-43C0-B8AC-4808A831E0B8}" destId="{266ADFF2-573E-4EF0-AFEC-25E7CC51FD98}" srcOrd="0" destOrd="0" presId="urn:microsoft.com/office/officeart/2005/8/layout/hierarchy6"/>
    <dgm:cxn modelId="{15C5E3F3-A29A-4008-88FB-C3C0A07489E2}" type="presOf" srcId="{78A9561B-2D84-4F8B-8084-D40C2ACBE124}" destId="{4B363E1F-45E1-4227-AA65-D000AA209E33}" srcOrd="0" destOrd="0" presId="urn:microsoft.com/office/officeart/2005/8/layout/hierarchy6"/>
    <dgm:cxn modelId="{81DD2AC5-429D-4368-8CDE-4264BD164B16}" srcId="{33F0FE65-54C7-4D1D-8828-CDF5A9CDBE24}" destId="{CB16F626-0448-4A96-ADA1-77921904FA31}" srcOrd="0" destOrd="0" parTransId="{322BB2CD-6B6E-4FC5-920F-5B2467FFDE55}" sibTransId="{0A366832-F59A-4574-94B5-89CC4ACF3F74}"/>
    <dgm:cxn modelId="{1EFF1233-3DA3-4401-B5BB-E7F9A0E79F5C}" type="presOf" srcId="{91B6E898-578B-4DFF-BFF2-9BFE7FA17749}" destId="{5AE3002B-8E4F-4379-9BE9-E07E5977532D}" srcOrd="0" destOrd="0" presId="urn:microsoft.com/office/officeart/2005/8/layout/hierarchy6"/>
    <dgm:cxn modelId="{C91AAEF1-BB0B-4333-8D91-A9F397176E70}" type="presOf" srcId="{FEF8AAEB-3F3F-46CC-BAFF-0B2831608CC2}" destId="{80131143-A73B-4789-A78C-591F7A8CF192}" srcOrd="0" destOrd="0" presId="urn:microsoft.com/office/officeart/2005/8/layout/hierarchy6"/>
    <dgm:cxn modelId="{59CBE335-AF12-4A8E-A84C-A37AE1E1550F}" srcId="{91B6E898-578B-4DFF-BFF2-9BFE7FA17749}" destId="{EF22DEB1-2B23-4D69-ABFD-FEE3E4784C74}" srcOrd="1" destOrd="0" parTransId="{96DDED94-56F4-4CF4-A470-2DAE6C2C2D9F}" sibTransId="{B7DB6A64-6BCD-4721-B0F1-30E0E21EAE4D}"/>
    <dgm:cxn modelId="{3F0770AA-73F8-4FCE-91CF-FE1684E1DC3F}" srcId="{CB16F626-0448-4A96-ADA1-77921904FA31}" destId="{FEF8AAEB-3F3F-46CC-BAFF-0B2831608CC2}" srcOrd="2" destOrd="0" parTransId="{78A9561B-2D84-4F8B-8084-D40C2ACBE124}" sibTransId="{AA55FADA-AA89-4312-B35C-D5F06F710238}"/>
    <dgm:cxn modelId="{025E6B95-AD73-4F17-859E-2459D0C569DF}" type="presOf" srcId="{322BB2CD-6B6E-4FC5-920F-5B2467FFDE55}" destId="{05FFE8EC-10BE-454D-AE53-0647EFDB40C5}" srcOrd="0" destOrd="0" presId="urn:microsoft.com/office/officeart/2005/8/layout/hierarchy6"/>
    <dgm:cxn modelId="{EB4D215F-4068-4463-9A84-EC5A39223A1D}" type="presOf" srcId="{33F0FE65-54C7-4D1D-8828-CDF5A9CDBE24}" destId="{15C38055-A7B6-45F3-B083-4D5243CADC71}" srcOrd="0" destOrd="0" presId="urn:microsoft.com/office/officeart/2005/8/layout/hierarchy6"/>
    <dgm:cxn modelId="{55150D48-EACB-4FBE-8D80-6288CFB377FC}" srcId="{91B6E898-578B-4DFF-BFF2-9BFE7FA17749}" destId="{C79CF4F3-7B34-4204-BA3A-026A510089F8}" srcOrd="0" destOrd="0" parTransId="{F2CEFB7A-FBC0-427D-964C-A78A97478E56}" sibTransId="{BC369797-E19C-473E-9792-9E91790F0F05}"/>
    <dgm:cxn modelId="{1C04A049-50B8-41AC-B08F-03CFE2DBC0BD}" type="presOf" srcId="{A0129E2D-A837-4116-BF46-2D3158E9144C}" destId="{A752DB0C-99D6-4164-AAE1-F15DF0AD3098}" srcOrd="0" destOrd="0" presId="urn:microsoft.com/office/officeart/2005/8/layout/hierarchy6"/>
    <dgm:cxn modelId="{08B0F486-11E8-4AB4-8205-C6EAB35B479E}" type="presParOf" srcId="{11E51D4D-007B-48F4-A9CB-AFDB989B36AC}" destId="{168AE32B-7130-4CC4-B583-69920AA7D150}" srcOrd="0" destOrd="0" presId="urn:microsoft.com/office/officeart/2005/8/layout/hierarchy6"/>
    <dgm:cxn modelId="{33989FAA-D2B8-4082-B306-6F18A2A780C2}" type="presParOf" srcId="{168AE32B-7130-4CC4-B583-69920AA7D150}" destId="{EBE51BF4-9C47-4716-87B3-5310EF47ADAB}" srcOrd="0" destOrd="0" presId="urn:microsoft.com/office/officeart/2005/8/layout/hierarchy6"/>
    <dgm:cxn modelId="{501F04CD-FF31-47D7-B8EF-58CE5BEC8A78}" type="presParOf" srcId="{EBE51BF4-9C47-4716-87B3-5310EF47ADAB}" destId="{96C56D8F-C510-40BB-9E83-46043F278C12}" srcOrd="0" destOrd="0" presId="urn:microsoft.com/office/officeart/2005/8/layout/hierarchy6"/>
    <dgm:cxn modelId="{E29172FA-7D53-47A2-96FA-D913F0F94429}" type="presParOf" srcId="{96C56D8F-C510-40BB-9E83-46043F278C12}" destId="{15C38055-A7B6-45F3-B083-4D5243CADC71}" srcOrd="0" destOrd="0" presId="urn:microsoft.com/office/officeart/2005/8/layout/hierarchy6"/>
    <dgm:cxn modelId="{73E7ACAB-BE69-4789-BFD9-B92A090667FC}" type="presParOf" srcId="{96C56D8F-C510-40BB-9E83-46043F278C12}" destId="{0796B16A-B523-40CD-AA47-098E42F6E674}" srcOrd="1" destOrd="0" presId="urn:microsoft.com/office/officeart/2005/8/layout/hierarchy6"/>
    <dgm:cxn modelId="{929689EA-2A16-4B5E-8567-A3AE7B0A7370}" type="presParOf" srcId="{0796B16A-B523-40CD-AA47-098E42F6E674}" destId="{05FFE8EC-10BE-454D-AE53-0647EFDB40C5}" srcOrd="0" destOrd="0" presId="urn:microsoft.com/office/officeart/2005/8/layout/hierarchy6"/>
    <dgm:cxn modelId="{5C20C148-E8CA-4177-8BF7-453775A1276D}" type="presParOf" srcId="{0796B16A-B523-40CD-AA47-098E42F6E674}" destId="{81716D01-5749-49E0-8DCD-3A20B54929EF}" srcOrd="1" destOrd="0" presId="urn:microsoft.com/office/officeart/2005/8/layout/hierarchy6"/>
    <dgm:cxn modelId="{18B91968-EB5B-47D0-83BF-3A102D9FCB6C}" type="presParOf" srcId="{81716D01-5749-49E0-8DCD-3A20B54929EF}" destId="{A27C9068-26FD-456B-AFC8-E8CB99CF5459}" srcOrd="0" destOrd="0" presId="urn:microsoft.com/office/officeart/2005/8/layout/hierarchy6"/>
    <dgm:cxn modelId="{4FA7387D-87BC-48DE-BA38-E71B7D75F099}" type="presParOf" srcId="{81716D01-5749-49E0-8DCD-3A20B54929EF}" destId="{BEAE7C58-C262-421A-AF01-4D6EC0F4DA90}" srcOrd="1" destOrd="0" presId="urn:microsoft.com/office/officeart/2005/8/layout/hierarchy6"/>
    <dgm:cxn modelId="{B4F0CAF6-D20F-4C98-BEF5-1CF31AACF3E7}" type="presParOf" srcId="{BEAE7C58-C262-421A-AF01-4D6EC0F4DA90}" destId="{F1154A83-41BD-4985-A667-08B8B5C7C2F3}" srcOrd="0" destOrd="0" presId="urn:microsoft.com/office/officeart/2005/8/layout/hierarchy6"/>
    <dgm:cxn modelId="{309462B9-02FF-4D11-9679-829D570D4ED2}" type="presParOf" srcId="{BEAE7C58-C262-421A-AF01-4D6EC0F4DA90}" destId="{EE4828EB-1BFB-45F4-8AE3-23C285113BB8}" srcOrd="1" destOrd="0" presId="urn:microsoft.com/office/officeart/2005/8/layout/hierarchy6"/>
    <dgm:cxn modelId="{DD33561D-13D1-4868-8C1D-6107BAB2939E}" type="presParOf" srcId="{EE4828EB-1BFB-45F4-8AE3-23C285113BB8}" destId="{A752DB0C-99D6-4164-AAE1-F15DF0AD3098}" srcOrd="0" destOrd="0" presId="urn:microsoft.com/office/officeart/2005/8/layout/hierarchy6"/>
    <dgm:cxn modelId="{57865245-581C-4DB0-9FCD-9583AC5A4272}" type="presParOf" srcId="{EE4828EB-1BFB-45F4-8AE3-23C285113BB8}" destId="{47A9D528-19EE-4E78-B432-7FD84759BD3B}" srcOrd="1" destOrd="0" presId="urn:microsoft.com/office/officeart/2005/8/layout/hierarchy6"/>
    <dgm:cxn modelId="{7FEE0E76-5920-4A8A-B2A5-BD42E759A022}" type="presParOf" srcId="{BEAE7C58-C262-421A-AF01-4D6EC0F4DA90}" destId="{82539403-B7F9-4BCB-9363-FC804237DEAB}" srcOrd="2" destOrd="0" presId="urn:microsoft.com/office/officeart/2005/8/layout/hierarchy6"/>
    <dgm:cxn modelId="{951A5BAF-9BC2-492D-ACBD-0E97282A57F5}" type="presParOf" srcId="{BEAE7C58-C262-421A-AF01-4D6EC0F4DA90}" destId="{71EE36D3-186A-4975-B450-E2A3BC986FA2}" srcOrd="3" destOrd="0" presId="urn:microsoft.com/office/officeart/2005/8/layout/hierarchy6"/>
    <dgm:cxn modelId="{3EC303F3-5EE5-48A1-A839-92C5FE1EAE4A}" type="presParOf" srcId="{71EE36D3-186A-4975-B450-E2A3BC986FA2}" destId="{5A5A6B4C-D61D-4EB2-B159-839CF357FDAC}" srcOrd="0" destOrd="0" presId="urn:microsoft.com/office/officeart/2005/8/layout/hierarchy6"/>
    <dgm:cxn modelId="{2526D965-E0DB-46B3-8D1A-AD2B7B360051}" type="presParOf" srcId="{71EE36D3-186A-4975-B450-E2A3BC986FA2}" destId="{D3069BE5-4C54-4E75-9286-A1C2A1EB4725}" srcOrd="1" destOrd="0" presId="urn:microsoft.com/office/officeart/2005/8/layout/hierarchy6"/>
    <dgm:cxn modelId="{2414A8B0-C0D4-46FB-904B-AA2463AED76E}" type="presParOf" srcId="{BEAE7C58-C262-421A-AF01-4D6EC0F4DA90}" destId="{4B363E1F-45E1-4227-AA65-D000AA209E33}" srcOrd="4" destOrd="0" presId="urn:microsoft.com/office/officeart/2005/8/layout/hierarchy6"/>
    <dgm:cxn modelId="{3E293A3B-E7FE-4390-8B21-51D5E7E4548C}" type="presParOf" srcId="{BEAE7C58-C262-421A-AF01-4D6EC0F4DA90}" destId="{B0748C88-4AE7-4F3C-8BEA-A02B4A87B8FB}" srcOrd="5" destOrd="0" presId="urn:microsoft.com/office/officeart/2005/8/layout/hierarchy6"/>
    <dgm:cxn modelId="{B50ED179-AC7C-4DD4-9045-8BE41D1F2DC9}" type="presParOf" srcId="{B0748C88-4AE7-4F3C-8BEA-A02B4A87B8FB}" destId="{80131143-A73B-4789-A78C-591F7A8CF192}" srcOrd="0" destOrd="0" presId="urn:microsoft.com/office/officeart/2005/8/layout/hierarchy6"/>
    <dgm:cxn modelId="{3865AB40-3CDC-4D84-924A-D60B2C18057F}" type="presParOf" srcId="{B0748C88-4AE7-4F3C-8BEA-A02B4A87B8FB}" destId="{417482D4-0236-458F-B958-16C8D2E7B584}" srcOrd="1" destOrd="0" presId="urn:microsoft.com/office/officeart/2005/8/layout/hierarchy6"/>
    <dgm:cxn modelId="{83065A2F-2D3D-45D4-ABC8-17ACAFA82E02}" type="presParOf" srcId="{0796B16A-B523-40CD-AA47-098E42F6E674}" destId="{3EBC4E9D-4D46-4D8E-A45E-6CECDA149412}" srcOrd="2" destOrd="0" presId="urn:microsoft.com/office/officeart/2005/8/layout/hierarchy6"/>
    <dgm:cxn modelId="{00A09153-8455-4177-8C2A-8380F61A3050}" type="presParOf" srcId="{0796B16A-B523-40CD-AA47-098E42F6E674}" destId="{E17A5CCA-D2C9-4EE5-8232-CE9200634540}" srcOrd="3" destOrd="0" presId="urn:microsoft.com/office/officeart/2005/8/layout/hierarchy6"/>
    <dgm:cxn modelId="{718A62E2-4587-41E3-AC23-0165CF959494}" type="presParOf" srcId="{E17A5CCA-D2C9-4EE5-8232-CE9200634540}" destId="{5AE3002B-8E4F-4379-9BE9-E07E5977532D}" srcOrd="0" destOrd="0" presId="urn:microsoft.com/office/officeart/2005/8/layout/hierarchy6"/>
    <dgm:cxn modelId="{CBFD0D0D-E99F-43F9-85E8-1A40445545B8}" type="presParOf" srcId="{E17A5CCA-D2C9-4EE5-8232-CE9200634540}" destId="{423EC43A-D51E-4041-83BB-46A9469FF89D}" srcOrd="1" destOrd="0" presId="urn:microsoft.com/office/officeart/2005/8/layout/hierarchy6"/>
    <dgm:cxn modelId="{F1641F41-BBEB-4845-AC55-C14B3D0B4F44}" type="presParOf" srcId="{423EC43A-D51E-4041-83BB-46A9469FF89D}" destId="{0272455D-FC31-4A06-88DA-E43C52C18962}" srcOrd="0" destOrd="0" presId="urn:microsoft.com/office/officeart/2005/8/layout/hierarchy6"/>
    <dgm:cxn modelId="{6610F3CF-0675-4EDF-A51E-723E61D9C6BB}" type="presParOf" srcId="{423EC43A-D51E-4041-83BB-46A9469FF89D}" destId="{FCCACC9A-65C2-47B5-83CD-4880F4DB0638}" srcOrd="1" destOrd="0" presId="urn:microsoft.com/office/officeart/2005/8/layout/hierarchy6"/>
    <dgm:cxn modelId="{03EA3591-304A-4AD7-8E31-A6026D45ED53}" type="presParOf" srcId="{FCCACC9A-65C2-47B5-83CD-4880F4DB0638}" destId="{8919B3A3-E370-40F4-9246-6B43C5E4EBD7}" srcOrd="0" destOrd="0" presId="urn:microsoft.com/office/officeart/2005/8/layout/hierarchy6"/>
    <dgm:cxn modelId="{D8256B8F-D3D2-4861-B624-E24B5C4D5F88}" type="presParOf" srcId="{FCCACC9A-65C2-47B5-83CD-4880F4DB0638}" destId="{60F42ACD-21E8-4CDA-9D34-3192DCB36D40}" srcOrd="1" destOrd="0" presId="urn:microsoft.com/office/officeart/2005/8/layout/hierarchy6"/>
    <dgm:cxn modelId="{11F8EFB8-0756-46B4-8423-DDDEFA1CE907}" type="presParOf" srcId="{60F42ACD-21E8-4CDA-9D34-3192DCB36D40}" destId="{0335905F-E69F-4987-BDD2-A5B2FEDB3C4C}" srcOrd="0" destOrd="0" presId="urn:microsoft.com/office/officeart/2005/8/layout/hierarchy6"/>
    <dgm:cxn modelId="{325D1E29-3236-4AB2-88EB-76F20CB44E59}" type="presParOf" srcId="{60F42ACD-21E8-4CDA-9D34-3192DCB36D40}" destId="{3CE9AC1E-811E-4D46-B685-23C0EAED0E38}" srcOrd="1" destOrd="0" presId="urn:microsoft.com/office/officeart/2005/8/layout/hierarchy6"/>
    <dgm:cxn modelId="{238BFD69-A6D7-4AE8-8EA5-9BB8A1EB360D}" type="presParOf" srcId="{3CE9AC1E-811E-4D46-B685-23C0EAED0E38}" destId="{28EF3B45-B791-4717-96EB-D49EC9E8E7BD}" srcOrd="0" destOrd="0" presId="urn:microsoft.com/office/officeart/2005/8/layout/hierarchy6"/>
    <dgm:cxn modelId="{92ADFE54-AF1D-4C48-8030-7C0D7087BC91}" type="presParOf" srcId="{3CE9AC1E-811E-4D46-B685-23C0EAED0E38}" destId="{9A1B381C-30D6-4660-9B62-2C845E16DB84}" srcOrd="1" destOrd="0" presId="urn:microsoft.com/office/officeart/2005/8/layout/hierarchy6"/>
    <dgm:cxn modelId="{7F42A07D-D80B-4DDB-BC84-ECF2C9DE8C2D}" type="presParOf" srcId="{60F42ACD-21E8-4CDA-9D34-3192DCB36D40}" destId="{7F4A9560-FAA2-4AEE-8A17-B94EE4C7FDB1}" srcOrd="2" destOrd="0" presId="urn:microsoft.com/office/officeart/2005/8/layout/hierarchy6"/>
    <dgm:cxn modelId="{0AECE80F-7C62-49E1-B672-E6DBA5433868}" type="presParOf" srcId="{60F42ACD-21E8-4CDA-9D34-3192DCB36D40}" destId="{F233BB10-8BA1-4110-8924-8C8317B5F1CC}" srcOrd="3" destOrd="0" presId="urn:microsoft.com/office/officeart/2005/8/layout/hierarchy6"/>
    <dgm:cxn modelId="{E1244881-07AD-4E8F-ABD7-E7215897C9F5}" type="presParOf" srcId="{F233BB10-8BA1-4110-8924-8C8317B5F1CC}" destId="{E2487F2A-E383-40E2-9800-7C64567F9B1D}" srcOrd="0" destOrd="0" presId="urn:microsoft.com/office/officeart/2005/8/layout/hierarchy6"/>
    <dgm:cxn modelId="{12CC5C62-7E04-4F1E-BA73-7EF533D408C4}" type="presParOf" srcId="{F233BB10-8BA1-4110-8924-8C8317B5F1CC}" destId="{657AC085-9843-4494-AEFA-0C86997023D4}" srcOrd="1" destOrd="0" presId="urn:microsoft.com/office/officeart/2005/8/layout/hierarchy6"/>
    <dgm:cxn modelId="{551D7B09-0CD4-4F8A-BD10-0E9020452E4E}" type="presParOf" srcId="{423EC43A-D51E-4041-83BB-46A9469FF89D}" destId="{62054D9E-9D9C-4706-9800-A2B49863FAAA}" srcOrd="2" destOrd="0" presId="urn:microsoft.com/office/officeart/2005/8/layout/hierarchy6"/>
    <dgm:cxn modelId="{D6F34BFC-358B-419D-BFC2-0719C442E920}" type="presParOf" srcId="{423EC43A-D51E-4041-83BB-46A9469FF89D}" destId="{AF2EBB8F-F2D8-4E96-B4AD-7831D3E05CC9}" srcOrd="3" destOrd="0" presId="urn:microsoft.com/office/officeart/2005/8/layout/hierarchy6"/>
    <dgm:cxn modelId="{CDDBC82E-2F94-4F88-AAEE-D146015AEAE1}" type="presParOf" srcId="{AF2EBB8F-F2D8-4E96-B4AD-7831D3E05CC9}" destId="{4D49F8DA-930C-4CC9-AC57-436AD4A3C2DB}" srcOrd="0" destOrd="0" presId="urn:microsoft.com/office/officeart/2005/8/layout/hierarchy6"/>
    <dgm:cxn modelId="{666D61AA-ABEA-41A4-9E50-DEDFAA95C2BB}" type="presParOf" srcId="{AF2EBB8F-F2D8-4E96-B4AD-7831D3E05CC9}" destId="{AC743EBC-C323-4D85-94E9-E95545B59337}" srcOrd="1" destOrd="0" presId="urn:microsoft.com/office/officeart/2005/8/layout/hierarchy6"/>
    <dgm:cxn modelId="{E1171D12-840D-4D57-AEEC-98EB95B81666}" type="presParOf" srcId="{AC743EBC-C323-4D85-94E9-E95545B59337}" destId="{266ADFF2-573E-4EF0-AFEC-25E7CC51FD98}" srcOrd="0" destOrd="0" presId="urn:microsoft.com/office/officeart/2005/8/layout/hierarchy6"/>
    <dgm:cxn modelId="{DCD3FE00-D2B1-4C1B-BDBD-6CE06A372881}" type="presParOf" srcId="{AC743EBC-C323-4D85-94E9-E95545B59337}" destId="{1ABBF71F-2607-41B0-9535-199D997188AD}" srcOrd="1" destOrd="0" presId="urn:microsoft.com/office/officeart/2005/8/layout/hierarchy6"/>
    <dgm:cxn modelId="{53F35EC7-06E9-4B0B-8DAF-3931A8A0AA18}" type="presParOf" srcId="{1ABBF71F-2607-41B0-9535-199D997188AD}" destId="{32065C53-24B0-44FD-9F7C-7892DC961CC0}" srcOrd="0" destOrd="0" presId="urn:microsoft.com/office/officeart/2005/8/layout/hierarchy6"/>
    <dgm:cxn modelId="{444FAE00-103B-41C7-976C-38652D88B5EC}" type="presParOf" srcId="{1ABBF71F-2607-41B0-9535-199D997188AD}" destId="{72AC2430-0702-4729-B681-B36BED0D504F}" srcOrd="1" destOrd="0" presId="urn:microsoft.com/office/officeart/2005/8/layout/hierarchy6"/>
    <dgm:cxn modelId="{E08188C7-78DA-4D05-83DF-627863C4C837}" type="presParOf" srcId="{AC743EBC-C323-4D85-94E9-E95545B59337}" destId="{E2FE9A0D-4B8C-41E5-80E2-F0DE30196A55}" srcOrd="2" destOrd="0" presId="urn:microsoft.com/office/officeart/2005/8/layout/hierarchy6"/>
    <dgm:cxn modelId="{7E5F211A-CB9B-4DA6-AB9E-2CABE56D5823}" type="presParOf" srcId="{AC743EBC-C323-4D85-94E9-E95545B59337}" destId="{13F66F93-0C6A-4ABB-984A-A293BB6786B8}" srcOrd="3" destOrd="0" presId="urn:microsoft.com/office/officeart/2005/8/layout/hierarchy6"/>
    <dgm:cxn modelId="{F15E2DA6-5ACC-4A1F-93ED-0F9997C0C7DE}" type="presParOf" srcId="{13F66F93-0C6A-4ABB-984A-A293BB6786B8}" destId="{1127FF9D-FA78-43DC-B23B-44BAD665457B}" srcOrd="0" destOrd="0" presId="urn:microsoft.com/office/officeart/2005/8/layout/hierarchy6"/>
    <dgm:cxn modelId="{2556347E-B7C5-4F25-8E55-917D62A3845A}" type="presParOf" srcId="{13F66F93-0C6A-4ABB-984A-A293BB6786B8}" destId="{97AA4088-1080-450D-B4BD-DB40025110AB}" srcOrd="1" destOrd="0" presId="urn:microsoft.com/office/officeart/2005/8/layout/hierarchy6"/>
    <dgm:cxn modelId="{104B6588-2CAD-4351-A2DF-8EACE36B1BC7}" type="presParOf" srcId="{0796B16A-B523-40CD-AA47-098E42F6E674}" destId="{F2E3C2DD-1E5B-4B4B-87E9-1186DE076CCD}" srcOrd="4" destOrd="0" presId="urn:microsoft.com/office/officeart/2005/8/layout/hierarchy6"/>
    <dgm:cxn modelId="{3C6F0432-0A5A-4D2B-A9D7-354B175DA929}" type="presParOf" srcId="{0796B16A-B523-40CD-AA47-098E42F6E674}" destId="{34D0A4FE-E3F1-4E99-852E-019A96B959D5}" srcOrd="5" destOrd="0" presId="urn:microsoft.com/office/officeart/2005/8/layout/hierarchy6"/>
    <dgm:cxn modelId="{DF6A8530-5586-41BC-B736-28CD5949FAB8}" type="presParOf" srcId="{34D0A4FE-E3F1-4E99-852E-019A96B959D5}" destId="{2DF95F26-DE4D-45B0-9625-11A0537C1A67}" srcOrd="0" destOrd="0" presId="urn:microsoft.com/office/officeart/2005/8/layout/hierarchy6"/>
    <dgm:cxn modelId="{DEF08F26-F396-479D-9B91-44A1C5319CA5}" type="presParOf" srcId="{34D0A4FE-E3F1-4E99-852E-019A96B959D5}" destId="{93D028C7-364C-4426-A8CE-6B0C17D48E3B}" srcOrd="1" destOrd="0" presId="urn:microsoft.com/office/officeart/2005/8/layout/hierarchy6"/>
    <dgm:cxn modelId="{86A5DA6B-A6F7-48E9-BEED-C887CC9FE19A}" type="presParOf" srcId="{11E51D4D-007B-48F4-A9CB-AFDB989B36AC}" destId="{01CEC6F4-401C-48D1-B8D9-9AB33567564C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8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3812"/>
            <a:ext cx="6400800" cy="74479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3465" y="3613859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03465" y="4436347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939656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4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3465" y="3311525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to: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465" y="3974682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381" y="6454361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r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leadership you can trust.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3465" y="4988127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3465" y="5295904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Authored by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061325" y="382588"/>
          <a:ext cx="904875" cy="455612"/>
        </p:xfrm>
        <a:graphic>
          <a:graphicData uri="http://schemas.openxmlformats.org/presentationml/2006/ole">
            <p:oleObj spid="_x0000_s1028" name="Photo Editor Photo" r:id="rId4" imgW="1514686" imgH="762106" progId="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061325" y="455613"/>
          <a:ext cx="904875" cy="455612"/>
        </p:xfrm>
        <a:graphic>
          <a:graphicData uri="http://schemas.openxmlformats.org/presentationml/2006/ole">
            <p:oleObj spid="_x0000_s2050" name="Photo Editor Photo" r:id="rId3" imgW="1514686" imgH="762106" progId="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2304"/>
            <a:ext cx="7772400" cy="744793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053388" y="455613"/>
          <a:ext cx="904875" cy="455612"/>
        </p:xfrm>
        <a:graphic>
          <a:graphicData uri="http://schemas.openxmlformats.org/presentationml/2006/ole">
            <p:oleObj spid="_x0000_s3074" name="Photo Editor Photo" r:id="rId3" imgW="1514686" imgH="762106" progId="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053388" y="455613"/>
          <a:ext cx="904875" cy="455612"/>
        </p:xfrm>
        <a:graphic>
          <a:graphicData uri="http://schemas.openxmlformats.org/presentationml/2006/ole">
            <p:oleObj spid="_x0000_s5122" name="Photo Editor Photo" r:id="rId3" imgW="1514686" imgH="762106" progId="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053388" y="455613"/>
          <a:ext cx="904875" cy="455612"/>
        </p:xfrm>
        <a:graphic>
          <a:graphicData uri="http://schemas.openxmlformats.org/presentationml/2006/ole">
            <p:oleObj spid="_x0000_s4098" name="Photo Editor Photo" r:id="rId3" imgW="1514686" imgH="762106" progId="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053388" y="455613"/>
          <a:ext cx="904875" cy="455612"/>
        </p:xfrm>
        <a:graphic>
          <a:graphicData uri="http://schemas.openxmlformats.org/presentationml/2006/ole">
            <p:oleObj spid="_x0000_s6146" name="Photo Editor Photo" r:id="rId3" imgW="1514686" imgH="762106" progId="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742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168" y="1600200"/>
            <a:ext cx="77429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053388" y="455613"/>
          <a:ext cx="904875" cy="455612"/>
        </p:xfrm>
        <a:graphic>
          <a:graphicData uri="http://schemas.openxmlformats.org/presentationml/2006/ole">
            <p:oleObj spid="_x0000_s7170" name="Photo Editor Photo" r:id="rId9" imgW="1514686" imgH="76210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75000"/>
        <a:buFontTx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979" y="1152859"/>
            <a:ext cx="8301789" cy="1470025"/>
          </a:xfrm>
        </p:spPr>
        <p:txBody>
          <a:bodyPr/>
          <a:lstStyle/>
          <a:p>
            <a:r>
              <a:rPr lang="en-US" i="1" dirty="0" smtClean="0"/>
              <a:t> Development of a Regional Special Events Model and Forecasting Special Events </a:t>
            </a:r>
            <a:br>
              <a:rPr lang="en-US" i="1" dirty="0" smtClean="0"/>
            </a:br>
            <a:r>
              <a:rPr lang="en-US" i="1" dirty="0" smtClean="0"/>
              <a:t>Light-Rail Ridership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TRB Transportation Planning Applications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3465" y="4255935"/>
            <a:ext cx="6400800" cy="36082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Lavanya </a:t>
            </a:r>
            <a:r>
              <a:rPr lang="en-US" dirty="0" err="1" smtClean="0"/>
              <a:t>Vallabhaneni</a:t>
            </a:r>
            <a:r>
              <a:rPr lang="en-US" dirty="0" smtClean="0"/>
              <a:t>, Maricopa Association of Governments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Rachel </a:t>
            </a:r>
            <a:r>
              <a:rPr lang="en-US" dirty="0" err="1" smtClean="0"/>
              <a:t>Copperman</a:t>
            </a:r>
            <a:r>
              <a:rPr lang="en-US" dirty="0" smtClean="0"/>
              <a:t>, Cambridge Systematics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3200" y="6480890"/>
            <a:ext cx="6400800" cy="360823"/>
          </a:xfrm>
        </p:spPr>
        <p:txBody>
          <a:bodyPr/>
          <a:lstStyle/>
          <a:p>
            <a:r>
              <a:rPr lang="en-US" dirty="0" smtClean="0"/>
              <a:t>May 9, 2011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3465" y="5314133"/>
            <a:ext cx="6400800" cy="360823"/>
          </a:xfrm>
        </p:spPr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Copperman</a:t>
            </a:r>
            <a:r>
              <a:rPr lang="en-US" dirty="0" smtClean="0"/>
              <a:t>, Arun Kuppam, Jason </a:t>
            </a:r>
            <a:r>
              <a:rPr lang="en-US" dirty="0" err="1" smtClean="0"/>
              <a:t>Lemp</a:t>
            </a:r>
            <a:r>
              <a:rPr lang="en-US" dirty="0" smtClean="0"/>
              <a:t>, Tom Rossi, Cambridge Systematics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3465" y="5674956"/>
            <a:ext cx="6400800" cy="360823"/>
          </a:xfrm>
        </p:spPr>
        <p:txBody>
          <a:bodyPr/>
          <a:lstStyle/>
          <a:p>
            <a:r>
              <a:rPr lang="en-US" dirty="0" smtClean="0"/>
              <a:t>Vladimir </a:t>
            </a:r>
            <a:r>
              <a:rPr lang="en-US" dirty="0" err="1" smtClean="0"/>
              <a:t>Livshits</a:t>
            </a:r>
            <a:r>
              <a:rPr lang="en-US" dirty="0" smtClean="0"/>
              <a:t>, Lavanya </a:t>
            </a:r>
            <a:r>
              <a:rPr lang="en-US" dirty="0" err="1" smtClean="0"/>
              <a:t>Vallabhaneni</a:t>
            </a:r>
            <a:r>
              <a:rPr lang="en-US" dirty="0" smtClean="0"/>
              <a:t>, Maricopa Association of Governments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Post-Survey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391832" cy="4525963"/>
          </a:xfrm>
        </p:spPr>
        <p:txBody>
          <a:bodyPr/>
          <a:lstStyle/>
          <a:p>
            <a:r>
              <a:rPr lang="en-US" dirty="0" smtClean="0"/>
              <a:t>Data entry and completeness checks – </a:t>
            </a:r>
            <a:r>
              <a:rPr lang="en-US" dirty="0" err="1" smtClean="0"/>
              <a:t>WGR</a:t>
            </a:r>
            <a:r>
              <a:rPr lang="en-US" dirty="0" smtClean="0"/>
              <a:t> and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Geocoded Addresses –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Compiled Event Information – CS and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Survey Expansion and Weights – CS</a:t>
            </a:r>
          </a:p>
          <a:p>
            <a:pPr lvl="1"/>
            <a:r>
              <a:rPr lang="en-US" dirty="0" smtClean="0"/>
              <a:t>Weighted data by Gate, Time Period, and Party Size</a:t>
            </a:r>
          </a:p>
          <a:p>
            <a:pPr lvl="1"/>
            <a:r>
              <a:rPr lang="en-US" dirty="0" smtClean="0"/>
              <a:t>Expanded to total attendance at event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 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 model and is designed similarly to a daily travel demand model</a:t>
            </a:r>
          </a:p>
          <a:p>
            <a:r>
              <a:rPr lang="en-US" dirty="0" smtClean="0"/>
              <a:t>It can be applied separately to each type of special event and for each day of week (weekday, Saturday, or Sunday)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SEM</a:t>
            </a:r>
            <a:r>
              <a:rPr lang="en-US" dirty="0" smtClean="0"/>
              <a:t> components parallel the basic components of the Four-Step 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</a:t>
            </a:r>
            <a:r>
              <a:rPr lang="en-US" dirty="0" smtClean="0"/>
              <a:t>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17798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Predict for Each Event: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Number of trips by location type (home-based, hotel-based, work/other-based)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Trip Time-of-Day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Origins (and destinations) of trips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Mode choice of trips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Vehicle miles traveled (</a:t>
            </a:r>
            <a:r>
              <a:rPr lang="en-US" dirty="0" err="1" smtClean="0"/>
              <a:t>VMT</a:t>
            </a:r>
            <a:r>
              <a:rPr lang="en-US" dirty="0" smtClean="0"/>
              <a:t>) and transit boardings generated as a result of special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Inputs: Event-Level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177980" cy="4525963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Base Year Daily Attendance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Forecast Year Daily Attendance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Venue Capacity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Event TAZ(s) location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Day of Week of Event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Start and End Time of Event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Set vs. Continuous Start and End Time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Parking Cost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Event Market Area – Regional, Multi-Reg., National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  <a:tabLst>
                <a:tab pos="6342063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Inputs: Forecast-Level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Forecast Year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Annual Population Growth Rate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Forecast Year Peak and Off-Peak Skims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Forecast Year Zonal 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Forecast Year Hotel Employment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Auto Operating Cost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17798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 Overview: Predicts the number of person trips traveling to and from special events</a:t>
            </a:r>
          </a:p>
          <a:p>
            <a:r>
              <a:rPr lang="en-US" dirty="0" smtClean="0"/>
              <a:t>Base Year: </a:t>
            </a:r>
          </a:p>
          <a:p>
            <a:pPr lvl="1">
              <a:buNone/>
            </a:pPr>
            <a:r>
              <a:rPr lang="en-US" dirty="0" smtClean="0"/>
              <a:t>     Person trips = attendance at the event</a:t>
            </a:r>
          </a:p>
          <a:p>
            <a:r>
              <a:rPr lang="en-US" dirty="0" smtClean="0"/>
              <a:t>Forecast year: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     Person trips  = minimum { Base Year Attendance * Growth Rate, Venue Capacity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Model Overview –Determines arrival and departure time distribution of person trip</a:t>
            </a:r>
          </a:p>
          <a:p>
            <a:r>
              <a:rPr lang="en-US" sz="2800" dirty="0" smtClean="0"/>
              <a:t>Determined based on Arrival Time to Event and Planned Duration of Stay at Event from Survey</a:t>
            </a:r>
          </a:p>
          <a:p>
            <a:r>
              <a:rPr lang="en-US" sz="2800" dirty="0" smtClean="0"/>
              <a:t>Set Start and End Time Events</a:t>
            </a:r>
          </a:p>
          <a:p>
            <a:pPr lvl="1"/>
            <a:r>
              <a:rPr lang="en-US" sz="2400" dirty="0" smtClean="0"/>
              <a:t>Arrival time distributed between 0-3 hours before event start time, and up to 0.5 hours after start time</a:t>
            </a:r>
          </a:p>
          <a:p>
            <a:pPr lvl="1"/>
            <a:r>
              <a:rPr lang="en-US" sz="2400" dirty="0" smtClean="0"/>
              <a:t>Departure time distributed between 0-1 hour before event end time, and up to 0.5 hours after end time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Time-of-Day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Continuous Start and End Time Events</a:t>
            </a:r>
          </a:p>
          <a:p>
            <a:pPr lvl="1"/>
            <a:r>
              <a:rPr lang="en-US" sz="2400" dirty="0" smtClean="0"/>
              <a:t>Arrival time is distributed uniformly between the event start time and 3 hours before the event end time</a:t>
            </a:r>
          </a:p>
          <a:p>
            <a:pPr lvl="1"/>
            <a:r>
              <a:rPr lang="en-US" sz="2400" dirty="0" smtClean="0"/>
              <a:t>Departure time is determined based on arrival time and event duration with all event attendees leaving at or before the event end time</a:t>
            </a:r>
          </a:p>
          <a:p>
            <a:r>
              <a:rPr lang="en-US" sz="2800" dirty="0" smtClean="0"/>
              <a:t>Time-of-Day is aggregated to four time periods (AM Peak, Mid-Day, PM Peak, Night) or half-hourly, depending on skim inputs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17798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 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Trips beginning and ending at a location external to the </a:t>
            </a:r>
            <a:r>
              <a:rPr lang="en-US" dirty="0" err="1" smtClean="0"/>
              <a:t>MAG</a:t>
            </a:r>
            <a:r>
              <a:rPr lang="en-US" dirty="0" smtClean="0"/>
              <a:t> region are identified and distributed to external stations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Probability of trips beginning or ending at home, work, hotel or other location is determined.  </a:t>
            </a:r>
          </a:p>
          <a:p>
            <a:pPr marL="1371600" lvl="2" indent="-514350"/>
            <a:r>
              <a:rPr lang="en-US" dirty="0" smtClean="0"/>
              <a:t>As part of this procedure, income and vehicle segmentation is applied to trips originating at home.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Location TAZ of home, work, hotel, and other-based trips is assigned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– External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799362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8.7% of attendees at each event are assumed to travel from outside of the </a:t>
            </a:r>
            <a:r>
              <a:rPr lang="en-US" dirty="0" err="1" smtClean="0"/>
              <a:t>MAG</a:t>
            </a:r>
            <a:r>
              <a:rPr lang="en-US" dirty="0" smtClean="0"/>
              <a:t> region (determined from Survey)</a:t>
            </a:r>
          </a:p>
          <a:p>
            <a:pPr marL="742950" lvl="2" indent="-342900">
              <a:spcBef>
                <a:spcPts val="3000"/>
              </a:spcBef>
              <a:buSzPct val="75000"/>
              <a:buBlip>
                <a:blip r:embed="rId2"/>
              </a:buBlip>
            </a:pPr>
            <a:r>
              <a:rPr lang="en-US" dirty="0" smtClean="0"/>
              <a:t>8.1% of external trips to event are converted to hotel-based for trips from the event</a:t>
            </a:r>
          </a:p>
          <a:p>
            <a:r>
              <a:rPr lang="en-US" dirty="0" smtClean="0"/>
              <a:t>External stations from which trips enter the region was determined using the survey data</a:t>
            </a:r>
          </a:p>
          <a:p>
            <a:pPr lvl="1"/>
            <a:r>
              <a:rPr lang="en-US" dirty="0" smtClean="0"/>
              <a:t>Total survey percentages are used for all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</a:t>
            </a:r>
            <a:r>
              <a:rPr lang="en-US" dirty="0" err="1" smtClean="0"/>
              <a:t>MAG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Maricopa Association of Governments (</a:t>
            </a:r>
            <a:r>
              <a:rPr lang="en-US" dirty="0" err="1" smtClean="0"/>
              <a:t>MAG</a:t>
            </a:r>
            <a:r>
              <a:rPr lang="en-US" dirty="0" smtClean="0"/>
              <a:t>) - designated MPO for transportation planning for the metropolitan Phoenix area</a:t>
            </a:r>
          </a:p>
          <a:p>
            <a:r>
              <a:rPr lang="en-US" dirty="0" smtClean="0"/>
              <a:t>Currently there are more than 300 special events of significance in </a:t>
            </a:r>
            <a:r>
              <a:rPr lang="en-US" dirty="0" err="1" smtClean="0"/>
              <a:t>MAG</a:t>
            </a:r>
            <a:r>
              <a:rPr lang="en-US" dirty="0" smtClean="0"/>
              <a:t> that generate a total annual attendance of a few million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– Location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177980" cy="4525963"/>
          </a:xfrm>
        </p:spPr>
        <p:txBody>
          <a:bodyPr/>
          <a:lstStyle/>
          <a:p>
            <a:r>
              <a:rPr lang="en-US" dirty="0" smtClean="0"/>
              <a:t>Percentage of each location type (home, work, hotel, and other) to each event is based on </a:t>
            </a:r>
          </a:p>
          <a:p>
            <a:pPr lvl="1"/>
            <a:r>
              <a:rPr lang="en-US" dirty="0" smtClean="0"/>
              <a:t>Event market area (national, multi-reg., regional), </a:t>
            </a:r>
          </a:p>
          <a:p>
            <a:pPr lvl="1"/>
            <a:r>
              <a:rPr lang="en-US" dirty="0" smtClean="0"/>
              <a:t>Event time of day and day of week combination (weekday evening, all-day, other)</a:t>
            </a:r>
          </a:p>
          <a:p>
            <a:r>
              <a:rPr lang="en-US" dirty="0" smtClean="0"/>
              <a:t>Percentages derived from Survey data for event type 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– Location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3138" y="1672389"/>
          <a:ext cx="8229597" cy="4712127"/>
        </p:xfrm>
        <a:graphic>
          <a:graphicData uri="http://schemas.openxmlformats.org/drawingml/2006/table">
            <a:tbl>
              <a:tblPr/>
              <a:tblGrid>
                <a:gridCol w="2189746"/>
                <a:gridCol w="2305414"/>
                <a:gridCol w="955707"/>
                <a:gridCol w="953006"/>
                <a:gridCol w="912862"/>
                <a:gridCol w="912862"/>
              </a:tblGrid>
              <a:tr h="4506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Event Market Area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Day of Week – Time of Day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Home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Work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Hotel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490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National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Weekday Evening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61.3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National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All Day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64.7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National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65.7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Multi-Regional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Weekday Evening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Multi-Regional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All Day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86.2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Multi-Regional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87.6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Regional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Weekday Evening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89.0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6.9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Regional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All Day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93.9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Regional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95.3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274638"/>
            <a:ext cx="8253663" cy="1143000"/>
          </a:xfrm>
        </p:spPr>
        <p:txBody>
          <a:bodyPr/>
          <a:lstStyle/>
          <a:p>
            <a:r>
              <a:rPr lang="en-US" dirty="0" smtClean="0"/>
              <a:t>Trip Distribution – SE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Home Location Type SE characteristics based on Event Market Area</a:t>
            </a:r>
          </a:p>
          <a:p>
            <a:pPr lvl="1"/>
            <a:r>
              <a:rPr lang="en-US" sz="2400" dirty="0" smtClean="0"/>
              <a:t>Multi-regional and national events attract higher income households with more vehicles</a:t>
            </a:r>
          </a:p>
          <a:p>
            <a:pPr lvl="1"/>
            <a:r>
              <a:rPr lang="en-US" sz="2400" dirty="0" smtClean="0"/>
              <a:t>Regional events draw attendees with lower household incomes and less vehicles</a:t>
            </a:r>
          </a:p>
          <a:p>
            <a:r>
              <a:rPr lang="en-US" sz="2800" dirty="0" smtClean="0"/>
              <a:t>Segmentation: </a:t>
            </a:r>
          </a:p>
          <a:p>
            <a:pPr lvl="1"/>
            <a:r>
              <a:rPr lang="en-US" sz="2400" dirty="0" err="1" smtClean="0"/>
              <a:t>HH</a:t>
            </a:r>
            <a:r>
              <a:rPr lang="en-US" sz="2400" dirty="0" smtClean="0"/>
              <a:t> Income: low (less than $40,000); middle ($40,000 to $100,000); high (more than $100,000) </a:t>
            </a:r>
          </a:p>
          <a:p>
            <a:pPr lvl="1"/>
            <a:r>
              <a:rPr lang="en-US" sz="2400" dirty="0" smtClean="0"/>
              <a:t>Vehicle Availability: 0, 1, 2+ vehicles available in </a:t>
            </a:r>
            <a:r>
              <a:rPr lang="en-US" sz="2400" dirty="0" err="1" smtClean="0"/>
              <a:t>HH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– Origin TAZ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 distribution model predicts the origin choice of trips to the event by location type</a:t>
            </a:r>
          </a:p>
          <a:p>
            <a:r>
              <a:rPr lang="en-US" dirty="0" smtClean="0"/>
              <a:t>Three destination (or origin) choice models were estimated</a:t>
            </a:r>
          </a:p>
          <a:p>
            <a:pPr lvl="1"/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Hotel</a:t>
            </a:r>
          </a:p>
          <a:p>
            <a:pPr lvl="1"/>
            <a:r>
              <a:rPr lang="en-US" dirty="0" smtClean="0"/>
              <a:t>Work and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– Origin TAZ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793463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Specified in the multinomial logit form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Size measures: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Home: number of </a:t>
            </a:r>
            <a:r>
              <a:rPr lang="en-US" sz="2400" dirty="0" err="1" smtClean="0"/>
              <a:t>HBNW</a:t>
            </a:r>
            <a:r>
              <a:rPr lang="en-US" sz="2400" dirty="0" smtClean="0"/>
              <a:t> trips produced in a zone (from regular travel model)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Hotel: hotel employment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Work and Other: </a:t>
            </a:r>
            <a:r>
              <a:rPr lang="en-US" sz="2400" dirty="0" err="1" smtClean="0"/>
              <a:t>HBW</a:t>
            </a:r>
            <a:r>
              <a:rPr lang="en-US" sz="2400" dirty="0" smtClean="0"/>
              <a:t> attractions (from regular travel model)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Utility Measures: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Distance from TAZ to Event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Land-Use at Origin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Mode Choice </a:t>
            </a:r>
            <a:r>
              <a:rPr lang="en-US" sz="2400" dirty="0" err="1" smtClean="0"/>
              <a:t>logsum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-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5011" y="1417638"/>
          <a:ext cx="8337884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Overview – The mode choice model determines the probabilities of choosing different modes at the TAZ level.  </a:t>
            </a:r>
          </a:p>
          <a:p>
            <a:pPr lvl="1"/>
            <a:r>
              <a:rPr lang="en-US" dirty="0" smtClean="0"/>
              <a:t>External Trips: Set mode choice percentages for all events – auto modes only  </a:t>
            </a:r>
          </a:p>
          <a:p>
            <a:pPr lvl="1"/>
            <a:r>
              <a:rPr lang="en-US" dirty="0" smtClean="0"/>
              <a:t>Internal Trips: Determined by a nested multinomial logit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– Nesting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00790" y="1937084"/>
          <a:ext cx="8542420" cy="391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-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Nesting Coefficients</a:t>
            </a:r>
          </a:p>
          <a:p>
            <a:pPr lvl="1"/>
            <a:r>
              <a:rPr lang="en-US" dirty="0" smtClean="0"/>
              <a:t>Constrained to 0.6 for the second-level nest and 0.24 for the third-level nest</a:t>
            </a:r>
          </a:p>
          <a:p>
            <a:r>
              <a:rPr lang="en-US" dirty="0" smtClean="0"/>
              <a:t>Level-of-Service</a:t>
            </a:r>
          </a:p>
          <a:p>
            <a:pPr lvl="1"/>
            <a:r>
              <a:rPr lang="en-US" dirty="0" smtClean="0"/>
              <a:t>Constrained to </a:t>
            </a:r>
            <a:r>
              <a:rPr lang="en-US" dirty="0" err="1" smtClean="0"/>
              <a:t>VOT</a:t>
            </a:r>
            <a:r>
              <a:rPr lang="en-US" dirty="0" smtClean="0"/>
              <a:t> of $5 and </a:t>
            </a:r>
            <a:r>
              <a:rPr lang="en-US" dirty="0" err="1" smtClean="0"/>
              <a:t>OVTT</a:t>
            </a:r>
            <a:r>
              <a:rPr lang="en-US" dirty="0" smtClean="0"/>
              <a:t> = 2 x </a:t>
            </a:r>
            <a:r>
              <a:rPr lang="en-US" dirty="0" err="1" smtClean="0"/>
              <a:t>IVTT</a:t>
            </a:r>
            <a:endParaRPr lang="en-US" dirty="0" smtClean="0"/>
          </a:p>
          <a:p>
            <a:pPr lvl="2"/>
            <a:r>
              <a:rPr lang="en-US" sz="2600" dirty="0" smtClean="0"/>
              <a:t>Cost:  -0.018</a:t>
            </a:r>
          </a:p>
          <a:p>
            <a:pPr lvl="2"/>
            <a:r>
              <a:rPr lang="en-US" sz="2600" dirty="0" smtClean="0"/>
              <a:t> </a:t>
            </a:r>
            <a:r>
              <a:rPr lang="en-US" sz="2600" dirty="0" err="1" smtClean="0"/>
              <a:t>IVTT</a:t>
            </a:r>
            <a:r>
              <a:rPr lang="en-US" sz="2600" dirty="0" smtClean="0"/>
              <a:t> (min.): -0.015</a:t>
            </a:r>
          </a:p>
          <a:p>
            <a:pPr lvl="2"/>
            <a:r>
              <a:rPr lang="en-US" sz="2600" dirty="0" err="1" smtClean="0"/>
              <a:t>OVTT</a:t>
            </a:r>
            <a:r>
              <a:rPr lang="en-US" sz="2600" dirty="0" smtClean="0"/>
              <a:t> (min.): -0.03</a:t>
            </a:r>
          </a:p>
          <a:p>
            <a:pPr lvl="1"/>
            <a:r>
              <a:rPr lang="en-US" dirty="0" smtClean="0"/>
              <a:t>Non-motorized: Unconstrained distance </a:t>
            </a:r>
            <a:r>
              <a:rPr lang="en-US" dirty="0" err="1" smtClean="0"/>
              <a:t>coeff</a:t>
            </a:r>
            <a:r>
              <a:rPr lang="en-US" dirty="0" smtClean="0"/>
              <a:t>.</a:t>
            </a:r>
          </a:p>
          <a:p>
            <a:pPr lvl="2"/>
            <a:r>
              <a:rPr lang="en-US" sz="2600" dirty="0" smtClean="0"/>
              <a:t>Distance: -0.249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–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17798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Socio-Economic Variables: Income, Vehicle Availability for home location type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Higher income and higher vehicle availability more likely to use auto or drive to </a:t>
            </a:r>
            <a:r>
              <a:rPr lang="en-US" sz="2400" dirty="0" err="1" smtClean="0"/>
              <a:t>LRT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Land-Use at Origin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Origin is </a:t>
            </a:r>
            <a:r>
              <a:rPr lang="en-US" sz="2400" dirty="0" err="1" smtClean="0"/>
              <a:t>CBD</a:t>
            </a:r>
            <a:r>
              <a:rPr lang="en-US" sz="2400" dirty="0" smtClean="0"/>
              <a:t>, less likely to use auto or drive to </a:t>
            </a:r>
            <a:r>
              <a:rPr lang="en-US" sz="2400" dirty="0" err="1" smtClean="0"/>
              <a:t>LRT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Origin Location Type: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Work trip – more likely to drive alone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Hotel trip – less likely to drive to transit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Light Rail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0"/>
            <a:ext cx="839183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Light Rail Transit service opened in early 2009</a:t>
            </a:r>
          </a:p>
          <a:p>
            <a:pPr lvl="1"/>
            <a:r>
              <a:rPr lang="en-US" dirty="0" smtClean="0"/>
              <a:t>ridership numbers started to exceed regional forecasts along all </a:t>
            </a:r>
            <a:r>
              <a:rPr lang="en-US" dirty="0" err="1" smtClean="0"/>
              <a:t>LRT</a:t>
            </a:r>
            <a:r>
              <a:rPr lang="en-US" dirty="0" smtClean="0"/>
              <a:t> lines</a:t>
            </a:r>
          </a:p>
          <a:p>
            <a:r>
              <a:rPr lang="en-US" dirty="0" err="1" smtClean="0"/>
              <a:t>LRT</a:t>
            </a:r>
            <a:r>
              <a:rPr lang="en-US" dirty="0" smtClean="0"/>
              <a:t> intercept survey indicated that a significant portion of riders were non-commute trips occurring during off-peak hours and weekends</a:t>
            </a:r>
          </a:p>
          <a:p>
            <a:pPr lvl="1"/>
            <a:r>
              <a:rPr lang="en-US" dirty="0" smtClean="0"/>
              <a:t>Possibly due to heavy utilization of </a:t>
            </a:r>
            <a:r>
              <a:rPr lang="en-US" dirty="0" err="1" smtClean="0"/>
              <a:t>LRT</a:t>
            </a:r>
            <a:r>
              <a:rPr lang="en-US" dirty="0" smtClean="0"/>
              <a:t> lines by special events patrons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from </a:t>
            </a:r>
            <a:r>
              <a:rPr lang="en-US" dirty="0" err="1" smtClean="0"/>
              <a:t>SEM</a:t>
            </a:r>
            <a:r>
              <a:rPr lang="en-US" dirty="0" smtClean="0"/>
              <a:t> will be person trip tables for each Mode and time-of-day</a:t>
            </a:r>
          </a:p>
          <a:p>
            <a:r>
              <a:rPr lang="en-US" dirty="0" smtClean="0"/>
              <a:t>Converted to vehicle trips and added to Current Trip Assignment in Regular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Data</a:t>
            </a:r>
          </a:p>
          <a:p>
            <a:pPr lvl="1"/>
            <a:r>
              <a:rPr lang="en-US" dirty="0" smtClean="0"/>
              <a:t>Special Events Survey data</a:t>
            </a:r>
          </a:p>
          <a:p>
            <a:pPr lvl="1"/>
            <a:r>
              <a:rPr lang="en-US" dirty="0" smtClean="0"/>
              <a:t>Transit Boarding counts</a:t>
            </a:r>
          </a:p>
          <a:p>
            <a:pPr lvl="1"/>
            <a:r>
              <a:rPr lang="en-US" dirty="0" smtClean="0"/>
              <a:t>Highway counts</a:t>
            </a:r>
          </a:p>
          <a:p>
            <a:r>
              <a:rPr lang="en-US" dirty="0" smtClean="0"/>
              <a:t>Mostly focus on trip lengths and mode shares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1401097"/>
          </a:xfrm>
        </p:spPr>
        <p:txBody>
          <a:bodyPr/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12821" y="397042"/>
          <a:ext cx="8458200" cy="616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Conduct survey of Special Event attendees at various locales</a:t>
            </a:r>
          </a:p>
          <a:p>
            <a:r>
              <a:rPr lang="en-US" dirty="0" smtClean="0"/>
              <a:t>Produce an application-ready stand alone four-step trip based travel forecasting model</a:t>
            </a:r>
          </a:p>
          <a:p>
            <a:r>
              <a:rPr lang="en-US" dirty="0" smtClean="0"/>
              <a:t>Emphasis on Transit Ridership</a:t>
            </a:r>
          </a:p>
          <a:p>
            <a:pPr lvl="1"/>
            <a:r>
              <a:rPr lang="en-US" dirty="0" smtClean="0"/>
              <a:t>Federal Transit Administration (FTA) is funding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Surveyed 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Arizona Fall Frenzy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Diamondbacks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Arizona State Fair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AFL Rising Stars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ASU Football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KISS Concert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Cardinals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Mill Avenue Block Party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PF </a:t>
            </a:r>
            <a:r>
              <a:rPr lang="en-US" sz="2800" dirty="0" err="1" smtClean="0"/>
              <a:t>Changs</a:t>
            </a:r>
            <a:r>
              <a:rPr lang="en-US" sz="2800" dirty="0" smtClean="0"/>
              <a:t> Marathon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/>
              <a:t>FBR</a:t>
            </a:r>
            <a:r>
              <a:rPr lang="en-US" sz="2800" dirty="0" smtClean="0"/>
              <a:t> - WM Golf Open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ASU Basketball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NBA Phoenix Suns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Spring Training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err="1" smtClean="0"/>
              <a:t>Wrestlemania</a:t>
            </a:r>
            <a:endParaRPr lang="en-US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Pride Parade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Crossroads of the West </a:t>
            </a:r>
            <a:r>
              <a:rPr lang="en-US" dirty="0" err="1" smtClean="0"/>
              <a:t>Gunshow</a:t>
            </a:r>
            <a:endParaRPr lang="en-US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Conan O’Brien Show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First Friday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Diamondbacks game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1"/>
            </a:pPr>
            <a:r>
              <a:rPr lang="en-US" dirty="0" smtClean="0"/>
              <a:t>NBA Phoenix Suns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6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0" y="0"/>
            <a:ext cx="8847103" cy="683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 Collection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Partnered with West Group Research who conducted the survey</a:t>
            </a:r>
          </a:p>
          <a:p>
            <a:r>
              <a:rPr lang="en-US" dirty="0" smtClean="0"/>
              <a:t>Targeted 100-600 surveys per event for a total of 5,943 useable/completed surveys</a:t>
            </a:r>
          </a:p>
          <a:p>
            <a:r>
              <a:rPr lang="en-US" dirty="0" smtClean="0"/>
              <a:t>Collected counts by Gate and Time Period for about half of events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Location (Gate) and time of interview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Pre-event and post-event location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Departure time from origin location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Mode of Travel to/from event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Access mode to/from transit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Parking cost and location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Party Size to/from Event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Length of planned stay at event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Socioeconomic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CornerGraphic_Fini">
  <a:themeElements>
    <a:clrScheme name="CornerGraphic_CS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CD912D"/>
      </a:accent1>
      <a:accent2>
        <a:srgbClr val="7092A5"/>
      </a:accent2>
      <a:accent3>
        <a:srgbClr val="009F50"/>
      </a:accent3>
      <a:accent4>
        <a:srgbClr val="DCCD9B"/>
      </a:accent4>
      <a:accent5>
        <a:srgbClr val="084CA1"/>
      </a:accent5>
      <a:accent6>
        <a:srgbClr val="C52B1C"/>
      </a:accent6>
      <a:hlink>
        <a:srgbClr val="C26558"/>
      </a:hlink>
      <a:folHlink>
        <a:srgbClr val="C7C8CA"/>
      </a:folHlink>
    </a:clrScheme>
    <a:fontScheme name="CornerGraphic_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rnerGraphic_CS">
      <a: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/>
            </a:gs>
          </a:gsLst>
          <a:lin ang="54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00000"/>
              </a:schemeClr>
            </a:gs>
            <a:gs pos="100000">
              <a:schemeClr val="phClr">
                <a:lumMod val="2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CS_CornerGraphic_Fini</Template>
  <TotalTime>485</TotalTime>
  <Words>1396</Words>
  <Application>Microsoft Office PowerPoint</Application>
  <PresentationFormat>On-screen Show (4:3)</PresentationFormat>
  <Paragraphs>294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CS_CornerGraphic_Fini</vt:lpstr>
      <vt:lpstr>Photo Editor Photo</vt:lpstr>
      <vt:lpstr> Development of a Regional Special Events Model and Forecasting Special Events  Light-Rail Ridership</vt:lpstr>
      <vt:lpstr>Background – MAG Region</vt:lpstr>
      <vt:lpstr>Background – Light Rail Transit</vt:lpstr>
      <vt:lpstr>Slide 4</vt:lpstr>
      <vt:lpstr>Project Overview</vt:lpstr>
      <vt:lpstr>Surveyed Events</vt:lpstr>
      <vt:lpstr>Slide 7</vt:lpstr>
      <vt:lpstr>Survey Data Collection</vt:lpstr>
      <vt:lpstr>Survey Questions</vt:lpstr>
      <vt:lpstr>Post-Survey Tasks</vt:lpstr>
      <vt:lpstr>Special Event Model Overview</vt:lpstr>
      <vt:lpstr>SEM - Objectives</vt:lpstr>
      <vt:lpstr>Model Inputs: Event-Level</vt:lpstr>
      <vt:lpstr>Model Inputs: Forecast-Level</vt:lpstr>
      <vt:lpstr>Trip Generation</vt:lpstr>
      <vt:lpstr>Time-of-Day</vt:lpstr>
      <vt:lpstr>Time-of-Day (cont.)</vt:lpstr>
      <vt:lpstr>Trip Distribution</vt:lpstr>
      <vt:lpstr>Trip Distribution – External Trips</vt:lpstr>
      <vt:lpstr>Trip Distribution – Location Type</vt:lpstr>
      <vt:lpstr>Trip Distribution – Location Type</vt:lpstr>
      <vt:lpstr>Trip Distribution – SE Segmentation</vt:lpstr>
      <vt:lpstr>Trip Distribution – Origin TAZ</vt:lpstr>
      <vt:lpstr>Trip Distribution – Origin TAZ</vt:lpstr>
      <vt:lpstr>Trip Distribution - Distance</vt:lpstr>
      <vt:lpstr>Mode Choice</vt:lpstr>
      <vt:lpstr>Mode Choice – Nesting Structure</vt:lpstr>
      <vt:lpstr>Mode Choice - Coefficients</vt:lpstr>
      <vt:lpstr>Mode Choice – Coefficients</vt:lpstr>
      <vt:lpstr>Trip Assignment</vt:lpstr>
      <vt:lpstr>Model Validation</vt:lpstr>
      <vt:lpstr>Thank You.  Questions?  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 Special Event Model Development</dc:title>
  <dc:creator>Rachel Copperman</dc:creator>
  <cp:lastModifiedBy>Rachel Copperman</cp:lastModifiedBy>
  <cp:revision>67</cp:revision>
  <dcterms:created xsi:type="dcterms:W3CDTF">2010-08-24T13:50:30Z</dcterms:created>
  <dcterms:modified xsi:type="dcterms:W3CDTF">2011-05-05T15:36:14Z</dcterms:modified>
</cp:coreProperties>
</file>