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6"/>
  </p:notesMasterIdLst>
  <p:handoutMasterIdLst>
    <p:handoutMasterId r:id="rId27"/>
  </p:handoutMasterIdLst>
  <p:sldIdLst>
    <p:sldId id="256" r:id="rId2"/>
    <p:sldId id="834" r:id="rId3"/>
    <p:sldId id="835" r:id="rId4"/>
    <p:sldId id="846" r:id="rId5"/>
    <p:sldId id="852" r:id="rId6"/>
    <p:sldId id="863" r:id="rId7"/>
    <p:sldId id="853" r:id="rId8"/>
    <p:sldId id="854" r:id="rId9"/>
    <p:sldId id="855" r:id="rId10"/>
    <p:sldId id="836" r:id="rId11"/>
    <p:sldId id="861" r:id="rId12"/>
    <p:sldId id="851" r:id="rId13"/>
    <p:sldId id="839" r:id="rId14"/>
    <p:sldId id="841" r:id="rId15"/>
    <p:sldId id="850" r:id="rId16"/>
    <p:sldId id="864" r:id="rId17"/>
    <p:sldId id="858" r:id="rId18"/>
    <p:sldId id="842" r:id="rId19"/>
    <p:sldId id="845" r:id="rId20"/>
    <p:sldId id="849" r:id="rId21"/>
    <p:sldId id="848" r:id="rId22"/>
    <p:sldId id="833" r:id="rId23"/>
    <p:sldId id="840" r:id="rId24"/>
    <p:sldId id="862" r:id="rId2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ahoma" pitchFamily="34" charset="0"/>
        <a:ea typeface="+mn-ea"/>
        <a:cs typeface="+mn-cs"/>
      </a:defRPr>
    </a:lvl1pPr>
    <a:lvl2pPr marL="457200" algn="ctr" rtl="0" fontAlgn="base">
      <a:spcBef>
        <a:spcPct val="0"/>
      </a:spcBef>
      <a:spcAft>
        <a:spcPct val="0"/>
      </a:spcAft>
      <a:defRPr sz="2400" kern="1200">
        <a:solidFill>
          <a:schemeClr val="tx1"/>
        </a:solidFill>
        <a:latin typeface="Tahoma" pitchFamily="34" charset="0"/>
        <a:ea typeface="+mn-ea"/>
        <a:cs typeface="+mn-cs"/>
      </a:defRPr>
    </a:lvl2pPr>
    <a:lvl3pPr marL="914400" algn="ctr" rtl="0" fontAlgn="base">
      <a:spcBef>
        <a:spcPct val="0"/>
      </a:spcBef>
      <a:spcAft>
        <a:spcPct val="0"/>
      </a:spcAft>
      <a:defRPr sz="2400" kern="1200">
        <a:solidFill>
          <a:schemeClr val="tx1"/>
        </a:solidFill>
        <a:latin typeface="Tahoma" pitchFamily="34" charset="0"/>
        <a:ea typeface="+mn-ea"/>
        <a:cs typeface="+mn-cs"/>
      </a:defRPr>
    </a:lvl3pPr>
    <a:lvl4pPr marL="1371600" algn="ctr" rtl="0" fontAlgn="base">
      <a:spcBef>
        <a:spcPct val="0"/>
      </a:spcBef>
      <a:spcAft>
        <a:spcPct val="0"/>
      </a:spcAft>
      <a:defRPr sz="2400" kern="1200">
        <a:solidFill>
          <a:schemeClr val="tx1"/>
        </a:solidFill>
        <a:latin typeface="Tahoma" pitchFamily="34" charset="0"/>
        <a:ea typeface="+mn-ea"/>
        <a:cs typeface="+mn-cs"/>
      </a:defRPr>
    </a:lvl4pPr>
    <a:lvl5pPr marL="1828800" algn="ctr"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00"/>
    <a:srgbClr val="3366FF"/>
    <a:srgbClr val="5F5F5F"/>
    <a:srgbClr val="969696"/>
    <a:srgbClr val="CC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5157" autoAdjust="0"/>
    <p:restoredTop sz="89489" autoAdjust="0"/>
  </p:normalViewPr>
  <p:slideViewPr>
    <p:cSldViewPr>
      <p:cViewPr>
        <p:scale>
          <a:sx n="120" d="100"/>
          <a:sy n="120" d="100"/>
        </p:scale>
        <p:origin x="-1374" y="-96"/>
      </p:cViewPr>
      <p:guideLst>
        <p:guide orient="horz" pos="2160"/>
        <p:guide pos="2880"/>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22.xml"/><Relationship Id="rId3" Type="http://schemas.openxmlformats.org/officeDocument/2006/relationships/slide" Target="slides/slide5.xml"/><Relationship Id="rId7" Type="http://schemas.openxmlformats.org/officeDocument/2006/relationships/slide" Target="slides/slide21.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16.xml"/><Relationship Id="rId5" Type="http://schemas.openxmlformats.org/officeDocument/2006/relationships/slide" Target="slides/slide9.xml"/><Relationship Id="rId10" Type="http://schemas.openxmlformats.org/officeDocument/2006/relationships/slide" Target="slides/slide24.xml"/><Relationship Id="rId4" Type="http://schemas.openxmlformats.org/officeDocument/2006/relationships/slide" Target="slides/slide8.xml"/><Relationship Id="rId9"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718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18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718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0681146-5968-4B93-912D-8DC8C8352F6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962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962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564E579-C353-4D0B-BCFF-E082CA58D1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50FF0CB-0CFA-48C6-A55F-F9856132D21D}"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56475D32-65E5-4673-9CD8-BFE123E037C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AFF51488-947E-46B7-961C-67273DE2CE9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A40E9BDE-5B7E-4469-8EE9-C8331B53EC8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391CCCBB-BD2E-48D4-8861-C68F02C6B5E0}" type="slidenum">
              <a:rPr lang="en-GB" smtClean="0"/>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27E75521-4F1F-4FF5-9F09-41163677B3F2}"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D36385FF-185F-4394-964E-135D31A9A85D}"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r>
              <a:rPr lang="en-GB" sz="1000" smtClean="0"/>
              <a:t>A Nested Logit structure enables MNTM to capture all choices relevant to the allocation of demand between competing routes and modes.</a:t>
            </a:r>
          </a:p>
          <a:p>
            <a:pPr eaLnBrk="1" hangingPunct="1"/>
            <a:endParaRPr lang="en-GB" sz="1000" smtClean="0"/>
          </a:p>
          <a:p>
            <a:pPr eaLnBrk="1" hangingPunct="1"/>
            <a:r>
              <a:rPr lang="en-GB" sz="1000" smtClean="0"/>
              <a:t>Bill, you should probably talk about the origins of the model structure.  My understanding is that this structure emerged through the estimation process in Chicago – I think you said that a number of different structures were tested and this one gave the best performance.  There will be those in the audience that want to point out that this means that we have not tested this particular structure in Sydney – so what is the case, or evidence, for the reliability of this transfer? I’m not sure if there is an easy answer to this but we should try and prepare for it.</a:t>
            </a:r>
          </a:p>
          <a:p>
            <a:pPr eaLnBrk="1" hangingPunct="1"/>
            <a:endParaRPr lang="en-GB" sz="1000" smtClean="0"/>
          </a:p>
          <a:p>
            <a:pPr eaLnBrk="1" hangingPunct="1"/>
            <a:r>
              <a:rPr lang="en-GB" sz="1000" smtClean="0"/>
              <a:t>The metro egress may also come up. The rationale for this emerged from consideration of the key markets for Stage 2 (west) metro.  We hypothesised that people would be faced with the choice of transferring from CityRail to Metro  at various point along the western corridor (Parramatta, Strathfield or Central) and that it would be important to include this choice within the model. </a:t>
            </a:r>
          </a:p>
          <a:p>
            <a:pPr eaLnBrk="1" hangingPunct="1"/>
            <a:endParaRPr lang="en-GB" sz="1000" smtClean="0"/>
          </a:p>
          <a:p>
            <a:pPr eaLnBrk="1" hangingPunct="1"/>
            <a:r>
              <a:rPr lang="en-GB" sz="1000" smtClean="0"/>
              <a:t>This slide also provides an opportunity to discuss the limitations of the model structure:</a:t>
            </a:r>
          </a:p>
          <a:p>
            <a:pPr eaLnBrk="1" hangingPunct="1">
              <a:buFontTx/>
              <a:buChar char="-"/>
            </a:pPr>
            <a:r>
              <a:rPr lang="en-GB" sz="1000" smtClean="0"/>
              <a:t>the choices have been structure to best reflect the intended metro markets</a:t>
            </a:r>
          </a:p>
          <a:p>
            <a:pPr eaLnBrk="1" hangingPunct="1">
              <a:buFontTx/>
              <a:buChar char="-"/>
            </a:pPr>
            <a:r>
              <a:rPr lang="en-GB" sz="1000" smtClean="0"/>
              <a:t>some choices are not permissible eg Metro to CityRail interchange – although this could be included</a:t>
            </a:r>
          </a:p>
          <a:p>
            <a:pPr eaLnBrk="1" hangingPunct="1"/>
            <a:endParaRPr lang="en-GB" sz="10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286968BF-6139-4879-B909-6BEE159E7B21}"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C27E8004-9500-495A-BFC9-2E1D9A363094}"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F0193691-29CB-44D2-BFEF-D294B07AE0E3}"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F7945FA6-1622-413E-BA84-58FF41B5F878}"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BD576E93-3D4C-49AD-85AF-BB4F6BA1A6E5}"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E8D7D084-0C42-42A9-9EDA-D3E02AB8C17B}"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0D3F2534-EC44-4C9C-B859-80723E92D0DC}"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C7D469A2-4B4A-47F1-840B-A35C24BA652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2DF05377-9A67-4474-93E8-BF02C3713FF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184FD89C-4895-43A4-85A0-B4E9EE2100F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6AC4FDC9-6B11-4795-9B3C-41A1D4F560EA}"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pic>
        <p:nvPicPr>
          <p:cNvPr id="14" name="Picture 21"/>
          <p:cNvPicPr>
            <a:picLocks noChangeAspect="1" noChangeArrowheads="1"/>
          </p:cNvPicPr>
          <p:nvPr userDrawn="1"/>
        </p:nvPicPr>
        <p:blipFill>
          <a:blip r:embed="rId2"/>
          <a:srcRect/>
          <a:stretch>
            <a:fillRect/>
          </a:stretch>
        </p:blipFill>
        <p:spPr bwMode="auto">
          <a:xfrm>
            <a:off x="152400" y="5991225"/>
            <a:ext cx="914400" cy="790575"/>
          </a:xfrm>
          <a:prstGeom prst="rect">
            <a:avLst/>
          </a:prstGeom>
          <a:noFill/>
          <a:ln w="9525">
            <a:noFill/>
            <a:miter lim="800000"/>
            <a:headEnd/>
            <a:tailEnd/>
          </a:ln>
        </p:spPr>
      </p:pic>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6" name="Rectangle 15"/>
          <p:cNvSpPr>
            <a:spLocks noGrp="1" noChangeArrowheads="1"/>
          </p:cNvSpPr>
          <p:nvPr>
            <p:ph type="ftr" sz="quarter" idx="11"/>
          </p:nvPr>
        </p:nvSpPr>
        <p:spPr>
          <a:xfrm>
            <a:off x="2438400" y="6248400"/>
            <a:ext cx="4800600" cy="457200"/>
          </a:xfrm>
        </p:spPr>
        <p:txBody>
          <a:bodyPr/>
          <a:lstStyle>
            <a:lvl1pPr>
              <a:defRPr>
                <a:solidFill>
                  <a:schemeClr val="bg2"/>
                </a:solidFill>
              </a:defRPr>
            </a:lvl1pPr>
          </a:lstStyle>
          <a:p>
            <a:pPr>
              <a:defRPr/>
            </a:pPr>
            <a:r>
              <a:rPr lang="en-US" smtClean="0"/>
              <a:t>Planning Applications Conference, Reno, NV, May 2011</a:t>
            </a:r>
            <a:endParaRPr lang="en-US"/>
          </a:p>
        </p:txBody>
      </p:sp>
      <p:sp>
        <p:nvSpPr>
          <p:cNvPr id="17"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B362FE0-1C33-45E6-ABC9-A4D6F561A2BF}"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Planning Applications Conference, Reno, NV, May 2011</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2ED164E2-56C5-4A39-8C19-7BB366E08537}"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Planning Applications Conference, Reno, NV, May 2011</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1686B56C-F223-4FBF-B060-3DC4D85C0682}" type="slidenum">
              <a:rPr lang="en-US"/>
              <a:pPr>
                <a:defRPr/>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Planning Applications Conference, Reno, NV, May 2011</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AFF6BCD7-24E8-405B-B1A8-612DD9CE8AE5}" type="slidenum">
              <a:rPr lang="en-US"/>
              <a:pPr>
                <a:defRPr/>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Planning Applications Conference, Reno, NV, May 2011</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A8B36153-9DCD-4357-BE34-646D6EEDD2A5}"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Planning Applications Conference, Reno, NV, May 2011</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BF3A2D2F-1D71-4114-8779-409F8B0C2FC9}"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Planning Applications Conference, Reno, NV, May 2011</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213952D9-51B5-4375-924C-6BB94A10A3E8}"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r>
              <a:rPr lang="en-US" smtClean="0"/>
              <a:t>Planning Applications Conference, Reno, NV, May 2011</a:t>
            </a:r>
            <a:endParaRPr lang="en-US"/>
          </a:p>
        </p:txBody>
      </p:sp>
      <p:sp>
        <p:nvSpPr>
          <p:cNvPr id="7" name="Rectangle 13"/>
          <p:cNvSpPr>
            <a:spLocks noGrp="1" noChangeArrowheads="1"/>
          </p:cNvSpPr>
          <p:nvPr>
            <p:ph type="sldNum" sz="quarter" idx="12"/>
          </p:nvPr>
        </p:nvSpPr>
        <p:spPr/>
        <p:txBody>
          <a:bodyPr/>
          <a:lstStyle>
            <a:lvl1pPr>
              <a:defRPr/>
            </a:lvl1pPr>
          </a:lstStyle>
          <a:p>
            <a:pPr>
              <a:defRPr/>
            </a:pPr>
            <a:fld id="{E82E4DE8-36B9-43AF-8C2A-B93F8CC47829}"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p:txBody>
          <a:bodyPr/>
          <a:lstStyle>
            <a:lvl1pPr>
              <a:defRPr/>
            </a:lvl1pPr>
          </a:lstStyle>
          <a:p>
            <a:pPr>
              <a:defRPr/>
            </a:pPr>
            <a:endParaRPr lang="en-US"/>
          </a:p>
        </p:txBody>
      </p:sp>
      <p:sp>
        <p:nvSpPr>
          <p:cNvPr id="8" name="Rectangle 12"/>
          <p:cNvSpPr>
            <a:spLocks noGrp="1" noChangeArrowheads="1"/>
          </p:cNvSpPr>
          <p:nvPr>
            <p:ph type="ftr" sz="quarter" idx="11"/>
          </p:nvPr>
        </p:nvSpPr>
        <p:spPr/>
        <p:txBody>
          <a:bodyPr/>
          <a:lstStyle>
            <a:lvl1pPr>
              <a:defRPr/>
            </a:lvl1pPr>
          </a:lstStyle>
          <a:p>
            <a:pPr>
              <a:defRPr/>
            </a:pPr>
            <a:r>
              <a:rPr lang="en-US" smtClean="0"/>
              <a:t>Planning Applications Conference, Reno, NV, May 2011</a:t>
            </a:r>
            <a:endParaRPr lang="en-US"/>
          </a:p>
        </p:txBody>
      </p:sp>
      <p:sp>
        <p:nvSpPr>
          <p:cNvPr id="9" name="Rectangle 13"/>
          <p:cNvSpPr>
            <a:spLocks noGrp="1" noChangeArrowheads="1"/>
          </p:cNvSpPr>
          <p:nvPr>
            <p:ph type="sldNum" sz="quarter" idx="12"/>
          </p:nvPr>
        </p:nvSpPr>
        <p:spPr/>
        <p:txBody>
          <a:bodyPr/>
          <a:lstStyle>
            <a:lvl1pPr>
              <a:defRPr/>
            </a:lvl1pPr>
          </a:lstStyle>
          <a:p>
            <a:pPr>
              <a:defRPr/>
            </a:pPr>
            <a:fld id="{8FDE1BE0-70FF-4F32-A226-828780D4DADE}"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p:txBody>
          <a:bodyPr/>
          <a:lstStyle>
            <a:lvl1pPr>
              <a:defRPr/>
            </a:lvl1pPr>
          </a:lstStyle>
          <a:p>
            <a:pPr>
              <a:defRPr/>
            </a:pPr>
            <a:endParaRPr lang="en-US"/>
          </a:p>
        </p:txBody>
      </p:sp>
      <p:sp>
        <p:nvSpPr>
          <p:cNvPr id="4" name="Rectangle 12"/>
          <p:cNvSpPr>
            <a:spLocks noGrp="1" noChangeArrowheads="1"/>
          </p:cNvSpPr>
          <p:nvPr>
            <p:ph type="ftr" sz="quarter" idx="11"/>
          </p:nvPr>
        </p:nvSpPr>
        <p:spPr/>
        <p:txBody>
          <a:bodyPr/>
          <a:lstStyle>
            <a:lvl1pPr>
              <a:defRPr/>
            </a:lvl1pPr>
          </a:lstStyle>
          <a:p>
            <a:pPr>
              <a:defRPr/>
            </a:pPr>
            <a:r>
              <a:rPr lang="en-US" smtClean="0"/>
              <a:t>Planning Applications Conference, Reno, NV, May 2011</a:t>
            </a:r>
            <a:endParaRPr lang="en-US"/>
          </a:p>
        </p:txBody>
      </p:sp>
      <p:sp>
        <p:nvSpPr>
          <p:cNvPr id="5" name="Rectangle 13"/>
          <p:cNvSpPr>
            <a:spLocks noGrp="1" noChangeArrowheads="1"/>
          </p:cNvSpPr>
          <p:nvPr>
            <p:ph type="sldNum" sz="quarter" idx="12"/>
          </p:nvPr>
        </p:nvSpPr>
        <p:spPr/>
        <p:txBody>
          <a:bodyPr/>
          <a:lstStyle>
            <a:lvl1pPr>
              <a:defRPr/>
            </a:lvl1pPr>
          </a:lstStyle>
          <a:p>
            <a:pPr>
              <a:defRPr/>
            </a:pPr>
            <a:fld id="{D57F7BD3-DAC3-4E19-8A99-71092BFE66AC}"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endParaRPr lang="en-US"/>
          </a:p>
        </p:txBody>
      </p:sp>
      <p:sp>
        <p:nvSpPr>
          <p:cNvPr id="3" name="Rectangle 12"/>
          <p:cNvSpPr>
            <a:spLocks noGrp="1" noChangeArrowheads="1"/>
          </p:cNvSpPr>
          <p:nvPr>
            <p:ph type="ftr" sz="quarter" idx="11"/>
          </p:nvPr>
        </p:nvSpPr>
        <p:spPr/>
        <p:txBody>
          <a:bodyPr/>
          <a:lstStyle>
            <a:lvl1pPr>
              <a:defRPr/>
            </a:lvl1pPr>
          </a:lstStyle>
          <a:p>
            <a:pPr>
              <a:defRPr/>
            </a:pPr>
            <a:r>
              <a:rPr lang="en-US" smtClean="0"/>
              <a:t>Planning Applications Conference, Reno, NV, May 2011</a:t>
            </a:r>
            <a:endParaRPr lang="en-US"/>
          </a:p>
        </p:txBody>
      </p:sp>
      <p:sp>
        <p:nvSpPr>
          <p:cNvPr id="4" name="Rectangle 13"/>
          <p:cNvSpPr>
            <a:spLocks noGrp="1" noChangeArrowheads="1"/>
          </p:cNvSpPr>
          <p:nvPr>
            <p:ph type="sldNum" sz="quarter" idx="12"/>
          </p:nvPr>
        </p:nvSpPr>
        <p:spPr/>
        <p:txBody>
          <a:bodyPr/>
          <a:lstStyle>
            <a:lvl1pPr>
              <a:defRPr/>
            </a:lvl1pPr>
          </a:lstStyle>
          <a:p>
            <a:pPr>
              <a:defRPr/>
            </a:pPr>
            <a:fld id="{6617CE14-D74B-440E-B09B-213D082F8CB7}"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r>
              <a:rPr lang="en-US" smtClean="0"/>
              <a:t>Planning Applications Conference, Reno, NV, May 2011</a:t>
            </a:r>
            <a:endParaRPr lang="en-US"/>
          </a:p>
        </p:txBody>
      </p:sp>
      <p:sp>
        <p:nvSpPr>
          <p:cNvPr id="7" name="Rectangle 13"/>
          <p:cNvSpPr>
            <a:spLocks noGrp="1" noChangeArrowheads="1"/>
          </p:cNvSpPr>
          <p:nvPr>
            <p:ph type="sldNum" sz="quarter" idx="12"/>
          </p:nvPr>
        </p:nvSpPr>
        <p:spPr/>
        <p:txBody>
          <a:bodyPr/>
          <a:lstStyle>
            <a:lvl1pPr>
              <a:defRPr/>
            </a:lvl1pPr>
          </a:lstStyle>
          <a:p>
            <a:pPr>
              <a:defRPr/>
            </a:pPr>
            <a:fld id="{49B1550C-9B32-48EA-B97B-3FC213D46F4D}" type="slidenum">
              <a:rPr lang="en-US"/>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r>
              <a:rPr lang="en-US" smtClean="0"/>
              <a:t>Planning Applications Conference, Reno, NV, May 2011</a:t>
            </a:r>
            <a:endParaRPr lang="en-US"/>
          </a:p>
        </p:txBody>
      </p:sp>
      <p:sp>
        <p:nvSpPr>
          <p:cNvPr id="7" name="Rectangle 13"/>
          <p:cNvSpPr>
            <a:spLocks noGrp="1" noChangeArrowheads="1"/>
          </p:cNvSpPr>
          <p:nvPr>
            <p:ph type="sldNum" sz="quarter" idx="12"/>
          </p:nvPr>
        </p:nvSpPr>
        <p:spPr/>
        <p:txBody>
          <a:bodyPr/>
          <a:lstStyle>
            <a:lvl1pPr>
              <a:defRPr/>
            </a:lvl1pPr>
          </a:lstStyle>
          <a:p>
            <a:pPr>
              <a:defRPr/>
            </a:pPr>
            <a:fld id="{D6373653-77E0-4F2C-B5BB-C3F09CA591A0}"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defRPr/>
            </a:pPr>
            <a:endParaRPr kumimoji="1" lang="en-US"/>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kumimoji="1" lang="en-US"/>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defRPr/>
            </a:pPr>
            <a:endParaRPr kumimoji="1" lang="en-US"/>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kumimoji="1" lang="en-US"/>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kumimoji="1" lang="en-US"/>
          </a:p>
        </p:txBody>
      </p:sp>
      <p:sp>
        <p:nvSpPr>
          <p:cNvPr id="645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defRPr/>
            </a:pPr>
            <a:endParaRPr kumimoji="1" lang="en-US"/>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a:p>
        </p:txBody>
      </p:sp>
      <p:sp>
        <p:nvSpPr>
          <p:cNvPr id="64521"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pPr>
              <a:defRPr/>
            </a:pPr>
            <a:endParaRPr lang="en-US"/>
          </a:p>
        </p:txBody>
      </p:sp>
      <p:sp>
        <p:nvSpPr>
          <p:cNvPr id="64524" name="Rectangle 12"/>
          <p:cNvSpPr>
            <a:spLocks noGrp="1" noChangeArrowheads="1"/>
          </p:cNvSpPr>
          <p:nvPr>
            <p:ph type="ftr" sz="quarter" idx="3"/>
          </p:nvPr>
        </p:nvSpPr>
        <p:spPr bwMode="auto">
          <a:xfrm>
            <a:off x="2438400" y="6324600"/>
            <a:ext cx="4953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r>
              <a:rPr lang="en-US" smtClean="0"/>
              <a:t>Planning Applications Conference, Reno, NV, May 2011</a:t>
            </a:r>
            <a:endParaRPr lang="en-US"/>
          </a:p>
        </p:txBody>
      </p:sp>
      <p:sp>
        <p:nvSpPr>
          <p:cNvPr id="64525" name="Rectangle 13"/>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0060B1B6-7A03-4ADC-A5EB-A50FADFCA679}" type="slidenum">
              <a:rPr lang="en-US"/>
              <a:pPr>
                <a:defRPr/>
              </a:pPr>
              <a:t>‹#›</a:t>
            </a:fld>
            <a:endParaRPr lang="en-US"/>
          </a:p>
        </p:txBody>
      </p:sp>
      <p:pic>
        <p:nvPicPr>
          <p:cNvPr id="2062" name="Picture 16"/>
          <p:cNvPicPr>
            <a:picLocks noChangeAspect="1" noChangeArrowheads="1"/>
          </p:cNvPicPr>
          <p:nvPr userDrawn="1"/>
        </p:nvPicPr>
        <p:blipFill>
          <a:blip r:embed="rId16"/>
          <a:srcRect/>
          <a:stretch>
            <a:fillRect/>
          </a:stretch>
        </p:blipFill>
        <p:spPr bwMode="auto">
          <a:xfrm>
            <a:off x="152400" y="5991225"/>
            <a:ext cx="914400" cy="790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Lst>
  <p:transition>
    <p:dissolve/>
  </p:transition>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5"/>
          <p:cNvSpPr>
            <a:spLocks noGrp="1" noChangeArrowheads="1"/>
          </p:cNvSpPr>
          <p:nvPr>
            <p:ph type="ftr" sz="quarter" idx="11"/>
          </p:nvPr>
        </p:nvSpPr>
        <p:spPr>
          <a:noFill/>
        </p:spPr>
        <p:txBody>
          <a:bodyPr/>
          <a:lstStyle/>
          <a:p>
            <a:r>
              <a:rPr lang="en-US" smtClean="0"/>
              <a:t>Planning Applications Conference, Reno, NV, May 2011</a:t>
            </a:r>
            <a:endParaRPr lang="en-US" dirty="0" smtClean="0"/>
          </a:p>
        </p:txBody>
      </p:sp>
      <p:sp>
        <p:nvSpPr>
          <p:cNvPr id="16387" name="Rectangle 16"/>
          <p:cNvSpPr>
            <a:spLocks noGrp="1" noChangeArrowheads="1"/>
          </p:cNvSpPr>
          <p:nvPr>
            <p:ph type="sldNum" sz="quarter" idx="12"/>
          </p:nvPr>
        </p:nvSpPr>
        <p:spPr>
          <a:noFill/>
        </p:spPr>
        <p:txBody>
          <a:bodyPr/>
          <a:lstStyle/>
          <a:p>
            <a:fld id="{221F4645-F3EE-431C-8E8A-60A2474497D1}" type="slidenum">
              <a:rPr lang="en-US" smtClean="0"/>
              <a:pPr/>
              <a:t>1</a:t>
            </a:fld>
            <a:endParaRPr lang="en-US" smtClean="0"/>
          </a:p>
        </p:txBody>
      </p:sp>
      <p:sp>
        <p:nvSpPr>
          <p:cNvPr id="16388" name="Rectangle 33"/>
          <p:cNvSpPr>
            <a:spLocks noChangeArrowheads="1"/>
          </p:cNvSpPr>
          <p:nvPr/>
        </p:nvSpPr>
        <p:spPr bwMode="auto">
          <a:xfrm>
            <a:off x="1647825" y="1112838"/>
            <a:ext cx="1395413" cy="0"/>
          </a:xfrm>
          <a:prstGeom prst="rect">
            <a:avLst/>
          </a:prstGeom>
          <a:noFill/>
          <a:ln w="9525" algn="ctr">
            <a:noFill/>
            <a:miter lim="800000"/>
            <a:headEnd/>
            <a:tailEnd/>
          </a:ln>
        </p:spPr>
        <p:txBody>
          <a:bodyPr wrap="none">
            <a:spAutoFit/>
          </a:bodyPr>
          <a:lstStyle/>
          <a:p>
            <a:endParaRPr lang="en-US"/>
          </a:p>
        </p:txBody>
      </p:sp>
      <p:sp>
        <p:nvSpPr>
          <p:cNvPr id="95304" name="Rectangle 72"/>
          <p:cNvSpPr>
            <a:spLocks noGrp="1" noChangeArrowheads="1"/>
          </p:cNvSpPr>
          <p:nvPr>
            <p:ph type="ctrTitle"/>
          </p:nvPr>
        </p:nvSpPr>
        <p:spPr>
          <a:xfrm>
            <a:off x="1143000" y="609600"/>
            <a:ext cx="7772400" cy="2514600"/>
          </a:xfrm>
        </p:spPr>
        <p:txBody>
          <a:bodyPr>
            <a:normAutofit/>
          </a:bodyPr>
          <a:lstStyle/>
          <a:p>
            <a:pPr eaLnBrk="1" hangingPunct="1">
              <a:defRPr/>
            </a:pPr>
            <a:r>
              <a:rPr lang="en-GB" sz="3600" b="1" dirty="0" smtClean="0">
                <a:solidFill>
                  <a:schemeClr val="tx1"/>
                </a:solidFill>
                <a:effectLst>
                  <a:outerShdw blurRad="38100" dist="38100" dir="2700000" algn="tl">
                    <a:srgbClr val="FFFFFF"/>
                  </a:outerShdw>
                </a:effectLst>
              </a:rPr>
              <a:t>Impact of Crowding on Rail </a:t>
            </a:r>
            <a:r>
              <a:rPr lang="en-GB" sz="3600" b="1" dirty="0" err="1" smtClean="0">
                <a:solidFill>
                  <a:schemeClr val="tx1"/>
                </a:solidFill>
                <a:effectLst>
                  <a:outerShdw blurRad="38100" dist="38100" dir="2700000" algn="tl">
                    <a:srgbClr val="FFFFFF"/>
                  </a:outerShdw>
                </a:effectLst>
              </a:rPr>
              <a:t>Ridership</a:t>
            </a:r>
            <a:r>
              <a:rPr lang="en-GB" sz="3600" b="1" dirty="0" smtClean="0">
                <a:solidFill>
                  <a:schemeClr val="tx1"/>
                </a:solidFill>
                <a:effectLst>
                  <a:outerShdw blurRad="38100" dist="38100" dir="2700000" algn="tl">
                    <a:srgbClr val="FFFFFF"/>
                  </a:outerShdw>
                </a:effectLst>
              </a:rPr>
              <a:t>: Sydney Metro Experience and Forecasting Approach  </a:t>
            </a:r>
            <a:endParaRPr lang="en-US" sz="3600" dirty="0" smtClean="0">
              <a:solidFill>
                <a:schemeClr val="tx1"/>
              </a:solidFill>
              <a:effectLst>
                <a:outerShdw blurRad="38100" dist="38100" dir="2700000" algn="tl">
                  <a:srgbClr val="FFFFFF"/>
                </a:outerShdw>
              </a:effectLst>
            </a:endParaRPr>
          </a:p>
        </p:txBody>
      </p:sp>
      <p:sp>
        <p:nvSpPr>
          <p:cNvPr id="16390" name="Rectangle 4"/>
          <p:cNvSpPr>
            <a:spLocks noGrp="1" noChangeArrowheads="1"/>
          </p:cNvSpPr>
          <p:nvPr>
            <p:ph type="subTitle" idx="1"/>
          </p:nvPr>
        </p:nvSpPr>
        <p:spPr>
          <a:xfrm>
            <a:off x="1143000" y="3505200"/>
            <a:ext cx="7772400" cy="2590800"/>
          </a:xfrm>
        </p:spPr>
        <p:txBody>
          <a:bodyPr/>
          <a:lstStyle/>
          <a:p>
            <a:pPr algn="l" eaLnBrk="1" hangingPunct="1"/>
            <a:r>
              <a:rPr lang="en-US" sz="2800" i="1" dirty="0" smtClean="0"/>
              <a:t>William Davidson, Peter Vovsha </a:t>
            </a:r>
          </a:p>
          <a:p>
            <a:pPr algn="l" eaLnBrk="1" hangingPunct="1"/>
            <a:r>
              <a:rPr lang="en-US" sz="2800" i="1" dirty="0" smtClean="0"/>
              <a:t>(PB Americas)</a:t>
            </a:r>
          </a:p>
          <a:p>
            <a:pPr algn="l" eaLnBrk="1" hangingPunct="1"/>
            <a:r>
              <a:rPr lang="en-US" sz="2800" i="1" dirty="0" smtClean="0"/>
              <a:t>Rory Garland, Mohammad Abedini </a:t>
            </a:r>
          </a:p>
          <a:p>
            <a:pPr algn="l" eaLnBrk="1" hangingPunct="1"/>
            <a:r>
              <a:rPr lang="en-US" sz="2800" i="1" dirty="0" smtClean="0"/>
              <a:t>(PB Australia)</a:t>
            </a:r>
          </a:p>
          <a:p>
            <a:pPr algn="l" eaLnBrk="1" hangingPunct="1"/>
            <a:r>
              <a:rPr lang="en-US" sz="2800" i="1" dirty="0" smtClean="0"/>
              <a:t>Acknowledgment: Michael Florian (INRO)  </a:t>
            </a:r>
          </a:p>
        </p:txBody>
      </p:sp>
    </p:spTree>
  </p:cSld>
  <p:clrMapOvr>
    <a:masterClrMapping/>
  </p:clrMapOvr>
  <p:transition advTm="35781">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Critical Points of Crowding Function</a:t>
            </a:r>
            <a:endParaRPr lang="en-US" dirty="0"/>
          </a:p>
        </p:txBody>
      </p:sp>
      <p:sp>
        <p:nvSpPr>
          <p:cNvPr id="24579" name="Footer Placeholder 3"/>
          <p:cNvSpPr>
            <a:spLocks noGrp="1"/>
          </p:cNvSpPr>
          <p:nvPr>
            <p:ph type="ftr" sz="quarter" idx="11"/>
          </p:nvPr>
        </p:nvSpPr>
        <p:spPr>
          <a:noFill/>
        </p:spPr>
        <p:txBody>
          <a:bodyPr/>
          <a:lstStyle/>
          <a:p>
            <a:r>
              <a:rPr lang="en-US" smtClean="0"/>
              <a:t>Planning Applications Conference, Reno, NV, May 2011</a:t>
            </a:r>
          </a:p>
        </p:txBody>
      </p:sp>
      <p:sp>
        <p:nvSpPr>
          <p:cNvPr id="24580" name="Slide Number Placeholder 4"/>
          <p:cNvSpPr>
            <a:spLocks noGrp="1"/>
          </p:cNvSpPr>
          <p:nvPr>
            <p:ph type="sldNum" sz="quarter" idx="12"/>
          </p:nvPr>
        </p:nvSpPr>
        <p:spPr>
          <a:noFill/>
        </p:spPr>
        <p:txBody>
          <a:bodyPr/>
          <a:lstStyle/>
          <a:p>
            <a:fld id="{8778B0CC-8F01-4C5D-BD50-CF447A64CB7F}" type="slidenum">
              <a:rPr lang="en-US" smtClean="0"/>
              <a:pPr/>
              <a:t>10</a:t>
            </a:fld>
            <a:endParaRPr lang="en-US" smtClean="0"/>
          </a:p>
        </p:txBody>
      </p:sp>
      <p:pic>
        <p:nvPicPr>
          <p:cNvPr id="24581" name="Picture 5"/>
          <p:cNvPicPr>
            <a:picLocks noChangeAspect="1" noChangeArrowheads="1"/>
          </p:cNvPicPr>
          <p:nvPr/>
        </p:nvPicPr>
        <p:blipFill>
          <a:blip r:embed="rId4"/>
          <a:srcRect/>
          <a:stretch>
            <a:fillRect/>
          </a:stretch>
        </p:blipFill>
        <p:spPr bwMode="auto">
          <a:xfrm>
            <a:off x="1295400" y="1981200"/>
            <a:ext cx="6934200" cy="4419600"/>
          </a:xfrm>
          <a:prstGeom prst="rect">
            <a:avLst/>
          </a:prstGeom>
          <a:solidFill>
            <a:schemeClr val="bg1"/>
          </a:solidFill>
          <a:ln w="9525">
            <a:noFill/>
            <a:miter lim="800000"/>
            <a:headEnd/>
            <a:tailEnd/>
          </a:ln>
        </p:spPr>
      </p:pic>
      <p:sp>
        <p:nvSpPr>
          <p:cNvPr id="6" name="Oval 5"/>
          <p:cNvSpPr/>
          <p:nvPr/>
        </p:nvSpPr>
        <p:spPr bwMode="auto">
          <a:xfrm>
            <a:off x="3352800" y="5029200"/>
            <a:ext cx="228600" cy="152400"/>
          </a:xfrm>
          <a:prstGeom prst="ellipse">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7" name="Oval 6"/>
          <p:cNvSpPr/>
          <p:nvPr/>
        </p:nvSpPr>
        <p:spPr bwMode="auto">
          <a:xfrm>
            <a:off x="3886200" y="4876800"/>
            <a:ext cx="228600" cy="152400"/>
          </a:xfrm>
          <a:prstGeom prst="ellipse">
            <a:avLst/>
          </a:prstGeom>
          <a:solidFill>
            <a:srgbClr val="FFC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8" name="Oval 7"/>
          <p:cNvSpPr/>
          <p:nvPr/>
        </p:nvSpPr>
        <p:spPr bwMode="auto">
          <a:xfrm>
            <a:off x="6096000" y="3810000"/>
            <a:ext cx="228600" cy="152400"/>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custDataLst>
      <p:tags r:id="rId1"/>
    </p:custDataLst>
  </p:cSld>
  <p:clrMapOvr>
    <a:masterClrMapping/>
  </p:clrMapOvr>
  <p:transition advTm="104719">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Crowding Functions for British Rail and London Underground</a:t>
            </a:r>
            <a:endParaRPr lang="en-US" dirty="0"/>
          </a:p>
        </p:txBody>
      </p:sp>
      <p:sp>
        <p:nvSpPr>
          <p:cNvPr id="33795" name="Footer Placeholder 3"/>
          <p:cNvSpPr>
            <a:spLocks noGrp="1"/>
          </p:cNvSpPr>
          <p:nvPr>
            <p:ph type="ftr" sz="quarter" idx="11"/>
          </p:nvPr>
        </p:nvSpPr>
        <p:spPr>
          <a:noFill/>
        </p:spPr>
        <p:txBody>
          <a:bodyPr/>
          <a:lstStyle/>
          <a:p>
            <a:r>
              <a:rPr lang="en-US" smtClean="0"/>
              <a:t>Planning Applications Conference, Reno, NV, May 2011</a:t>
            </a:r>
          </a:p>
        </p:txBody>
      </p:sp>
      <p:sp>
        <p:nvSpPr>
          <p:cNvPr id="33796" name="Slide Number Placeholder 4"/>
          <p:cNvSpPr>
            <a:spLocks noGrp="1"/>
          </p:cNvSpPr>
          <p:nvPr>
            <p:ph type="sldNum" sz="quarter" idx="12"/>
          </p:nvPr>
        </p:nvSpPr>
        <p:spPr>
          <a:noFill/>
        </p:spPr>
        <p:txBody>
          <a:bodyPr/>
          <a:lstStyle/>
          <a:p>
            <a:fld id="{3D10E392-5DAD-4151-93DA-B37F20371DE8}" type="slidenum">
              <a:rPr lang="en-US" smtClean="0"/>
              <a:pPr/>
              <a:t>11</a:t>
            </a:fld>
            <a:endParaRPr lang="en-US" smtClean="0"/>
          </a:p>
        </p:txBody>
      </p:sp>
      <p:pic>
        <p:nvPicPr>
          <p:cNvPr id="33797" name="Picture 5"/>
          <p:cNvPicPr>
            <a:picLocks noChangeAspect="1" noChangeArrowheads="1"/>
          </p:cNvPicPr>
          <p:nvPr/>
        </p:nvPicPr>
        <p:blipFill>
          <a:blip r:embed="rId3"/>
          <a:srcRect/>
          <a:stretch>
            <a:fillRect/>
          </a:stretch>
        </p:blipFill>
        <p:spPr bwMode="auto">
          <a:xfrm>
            <a:off x="1295400" y="1828800"/>
            <a:ext cx="6323013" cy="5045075"/>
          </a:xfrm>
          <a:prstGeom prst="rect">
            <a:avLst/>
          </a:prstGeom>
          <a:noFill/>
          <a:ln w="9525">
            <a:noFill/>
            <a:miter lim="800000"/>
            <a:headEnd/>
            <a:tailEnd/>
          </a:ln>
        </p:spPr>
      </p:pic>
    </p:spTree>
  </p:cSld>
  <p:clrMapOvr>
    <a:masterClrMapping/>
  </p:clrMapOvr>
  <p:transition advTm="30187">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 Survey (D. </a:t>
            </a:r>
            <a:r>
              <a:rPr lang="en-US" dirty="0" err="1" smtClean="0"/>
              <a:t>Hensher</a:t>
            </a:r>
            <a:r>
              <a:rPr lang="en-US" dirty="0" smtClean="0"/>
              <a:t>)</a:t>
            </a:r>
            <a:endParaRPr lang="en-US" dirty="0"/>
          </a:p>
        </p:txBody>
      </p:sp>
      <p:sp>
        <p:nvSpPr>
          <p:cNvPr id="25603" name="Footer Placeholder 3"/>
          <p:cNvSpPr>
            <a:spLocks noGrp="1"/>
          </p:cNvSpPr>
          <p:nvPr>
            <p:ph type="ftr" sz="quarter" idx="11"/>
          </p:nvPr>
        </p:nvSpPr>
        <p:spPr>
          <a:noFill/>
        </p:spPr>
        <p:txBody>
          <a:bodyPr/>
          <a:lstStyle/>
          <a:p>
            <a:r>
              <a:rPr lang="en-US" smtClean="0"/>
              <a:t>Planning Applications Conference, Reno, NV, May 2011</a:t>
            </a:r>
          </a:p>
        </p:txBody>
      </p:sp>
      <p:sp>
        <p:nvSpPr>
          <p:cNvPr id="25604" name="Slide Number Placeholder 4"/>
          <p:cNvSpPr>
            <a:spLocks noGrp="1"/>
          </p:cNvSpPr>
          <p:nvPr>
            <p:ph type="sldNum" sz="quarter" idx="12"/>
          </p:nvPr>
        </p:nvSpPr>
        <p:spPr>
          <a:noFill/>
        </p:spPr>
        <p:txBody>
          <a:bodyPr/>
          <a:lstStyle/>
          <a:p>
            <a:fld id="{730EE4B0-5888-4B6C-A06A-9DE914D19AD2}" type="slidenum">
              <a:rPr lang="en-US" smtClean="0"/>
              <a:pPr/>
              <a:t>12</a:t>
            </a:fld>
            <a:endParaRPr lang="en-US" smtClean="0"/>
          </a:p>
        </p:txBody>
      </p:sp>
      <p:pic>
        <p:nvPicPr>
          <p:cNvPr id="25605" name="Content Placeholder 7" descr="SP_example.jpg"/>
          <p:cNvPicPr>
            <a:picLocks noGrp="1" noChangeAspect="1"/>
          </p:cNvPicPr>
          <p:nvPr>
            <p:ph idx="1"/>
          </p:nvPr>
        </p:nvPicPr>
        <p:blipFill>
          <a:blip r:embed="rId4"/>
          <a:srcRect/>
          <a:stretch>
            <a:fillRect/>
          </a:stretch>
        </p:blipFill>
        <p:spPr>
          <a:xfrm>
            <a:off x="-14087" y="21948"/>
            <a:ext cx="9158087" cy="6836052"/>
          </a:xfrm>
        </p:spPr>
      </p:pic>
    </p:spTree>
    <p:custDataLst>
      <p:tags r:id="rId1"/>
    </p:custDataLst>
  </p:cSld>
  <p:clrMapOvr>
    <a:masterClrMapping/>
  </p:clrMapOvr>
  <p:transition advTm="38266">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dissolve">
                                      <p:cBhvr>
                                        <p:cTn id="7"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350963" y="533400"/>
            <a:ext cx="7793037" cy="1143000"/>
          </a:xfrm>
        </p:spPr>
        <p:txBody>
          <a:bodyPr>
            <a:normAutofit fontScale="90000"/>
          </a:bodyPr>
          <a:lstStyle/>
          <a:p>
            <a:pPr>
              <a:defRPr/>
            </a:pPr>
            <a:r>
              <a:rPr lang="en-AU" sz="3600" dirty="0" smtClean="0"/>
              <a:t>Crowding Function Applies Incremental Costs as Vehicles Fill Up</a:t>
            </a:r>
            <a:endParaRPr lang="en-US" sz="3600" dirty="0" smtClean="0"/>
          </a:p>
        </p:txBody>
      </p:sp>
      <p:pic>
        <p:nvPicPr>
          <p:cNvPr id="23555" name="Picture 2"/>
          <p:cNvPicPr>
            <a:picLocks noChangeAspect="1" noChangeArrowheads="1"/>
          </p:cNvPicPr>
          <p:nvPr/>
        </p:nvPicPr>
        <p:blipFill>
          <a:blip r:embed="rId3"/>
          <a:srcRect/>
          <a:stretch>
            <a:fillRect/>
          </a:stretch>
        </p:blipFill>
        <p:spPr bwMode="auto">
          <a:xfrm>
            <a:off x="1371600" y="1779588"/>
            <a:ext cx="6883400" cy="4691062"/>
          </a:xfrm>
          <a:prstGeom prst="rect">
            <a:avLst/>
          </a:prstGeom>
          <a:noFill/>
          <a:ln w="9525">
            <a:noFill/>
            <a:miter lim="800000"/>
            <a:headEnd/>
            <a:tailEnd/>
          </a:ln>
        </p:spPr>
      </p:pic>
      <p:sp>
        <p:nvSpPr>
          <p:cNvPr id="23556" name="Slide Number Placeholder 4"/>
          <p:cNvSpPr>
            <a:spLocks noGrp="1"/>
          </p:cNvSpPr>
          <p:nvPr>
            <p:ph type="sldNum" sz="quarter" idx="12"/>
          </p:nvPr>
        </p:nvSpPr>
        <p:spPr>
          <a:noFill/>
        </p:spPr>
        <p:txBody>
          <a:bodyPr/>
          <a:lstStyle/>
          <a:p>
            <a:fld id="{ADB4A38F-9B7A-4C19-BD31-185B4DC0A8CA}" type="slidenum">
              <a:rPr lang="en-US" smtClean="0"/>
              <a:pPr/>
              <a:t>13</a:t>
            </a:fld>
            <a:endParaRPr lang="en-US" smtClean="0"/>
          </a:p>
        </p:txBody>
      </p:sp>
      <p:sp>
        <p:nvSpPr>
          <p:cNvPr id="23557" name="Footer Placeholder 5"/>
          <p:cNvSpPr>
            <a:spLocks noGrp="1"/>
          </p:cNvSpPr>
          <p:nvPr>
            <p:ph type="ftr" sz="quarter" idx="11"/>
          </p:nvPr>
        </p:nvSpPr>
        <p:spPr>
          <a:noFill/>
        </p:spPr>
        <p:txBody>
          <a:bodyPr/>
          <a:lstStyle/>
          <a:p>
            <a:r>
              <a:rPr lang="en-US" smtClean="0"/>
              <a:t>Planning Applications Conference, Reno, NV, May 2011</a:t>
            </a:r>
          </a:p>
        </p:txBody>
      </p:sp>
    </p:spTree>
  </p:cSld>
  <p:clrMapOvr>
    <a:masterClrMapping/>
  </p:clrMapOvr>
  <p:transition advTm="58922">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Adopted Crowding Function </a:t>
            </a:r>
            <a:r>
              <a:rPr lang="en-US" dirty="0" smtClean="0"/>
              <a:t>Seated </a:t>
            </a:r>
            <a:r>
              <a:rPr lang="en-US" dirty="0" smtClean="0"/>
              <a:t>Capacity = 40% of Total</a:t>
            </a:r>
            <a:endParaRPr lang="en-US" dirty="0"/>
          </a:p>
        </p:txBody>
      </p:sp>
      <p:sp>
        <p:nvSpPr>
          <p:cNvPr id="26627" name="Footer Placeholder 3"/>
          <p:cNvSpPr>
            <a:spLocks noGrp="1"/>
          </p:cNvSpPr>
          <p:nvPr>
            <p:ph type="ftr" sz="quarter" idx="11"/>
          </p:nvPr>
        </p:nvSpPr>
        <p:spPr>
          <a:noFill/>
        </p:spPr>
        <p:txBody>
          <a:bodyPr/>
          <a:lstStyle/>
          <a:p>
            <a:r>
              <a:rPr lang="en-US" smtClean="0"/>
              <a:t>Planning Applications Conference, Reno, NV, May 2011</a:t>
            </a:r>
          </a:p>
        </p:txBody>
      </p:sp>
      <p:sp>
        <p:nvSpPr>
          <p:cNvPr id="26628" name="Slide Number Placeholder 4"/>
          <p:cNvSpPr>
            <a:spLocks noGrp="1"/>
          </p:cNvSpPr>
          <p:nvPr>
            <p:ph type="sldNum" sz="quarter" idx="12"/>
          </p:nvPr>
        </p:nvSpPr>
        <p:spPr>
          <a:noFill/>
        </p:spPr>
        <p:txBody>
          <a:bodyPr/>
          <a:lstStyle/>
          <a:p>
            <a:fld id="{B74C27D8-BB8E-4DE0-8999-BF61626C11BC}" type="slidenum">
              <a:rPr lang="en-US" smtClean="0"/>
              <a:pPr/>
              <a:t>14</a:t>
            </a:fld>
            <a:endParaRPr lang="en-US" smtClean="0"/>
          </a:p>
        </p:txBody>
      </p:sp>
      <p:pic>
        <p:nvPicPr>
          <p:cNvPr id="26629" name="Picture 5"/>
          <p:cNvPicPr>
            <a:picLocks noChangeAspect="1" noChangeArrowheads="1"/>
          </p:cNvPicPr>
          <p:nvPr/>
        </p:nvPicPr>
        <p:blipFill>
          <a:blip r:embed="rId3"/>
          <a:srcRect/>
          <a:stretch>
            <a:fillRect/>
          </a:stretch>
        </p:blipFill>
        <p:spPr bwMode="auto">
          <a:xfrm>
            <a:off x="1296988" y="1981200"/>
            <a:ext cx="7085012" cy="4343400"/>
          </a:xfrm>
          <a:prstGeom prst="rect">
            <a:avLst/>
          </a:prstGeom>
          <a:noFill/>
          <a:ln w="9525">
            <a:noFill/>
            <a:miter lim="800000"/>
            <a:headEnd/>
            <a:tailEnd/>
          </a:ln>
        </p:spPr>
      </p:pic>
    </p:spTree>
  </p:cSld>
  <p:clrMapOvr>
    <a:masterClrMapping/>
  </p:clrMapOvr>
  <p:transition advTm="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Adopted Crowding Function </a:t>
            </a:r>
            <a:r>
              <a:rPr lang="en-US" dirty="0" smtClean="0"/>
              <a:t>Seated </a:t>
            </a:r>
            <a:r>
              <a:rPr lang="en-US" dirty="0" smtClean="0"/>
              <a:t>Capacity = 60% of Total</a:t>
            </a:r>
            <a:endParaRPr lang="en-US" dirty="0"/>
          </a:p>
        </p:txBody>
      </p:sp>
      <p:sp>
        <p:nvSpPr>
          <p:cNvPr id="27651" name="Footer Placeholder 3"/>
          <p:cNvSpPr>
            <a:spLocks noGrp="1"/>
          </p:cNvSpPr>
          <p:nvPr>
            <p:ph type="ftr" sz="quarter" idx="11"/>
          </p:nvPr>
        </p:nvSpPr>
        <p:spPr>
          <a:noFill/>
        </p:spPr>
        <p:txBody>
          <a:bodyPr/>
          <a:lstStyle/>
          <a:p>
            <a:r>
              <a:rPr lang="en-US" smtClean="0"/>
              <a:t>Planning Applications Conference, Reno, NV, May 2011</a:t>
            </a:r>
          </a:p>
        </p:txBody>
      </p:sp>
      <p:sp>
        <p:nvSpPr>
          <p:cNvPr id="27652" name="Slide Number Placeholder 4"/>
          <p:cNvSpPr>
            <a:spLocks noGrp="1"/>
          </p:cNvSpPr>
          <p:nvPr>
            <p:ph type="sldNum" sz="quarter" idx="12"/>
          </p:nvPr>
        </p:nvSpPr>
        <p:spPr>
          <a:noFill/>
        </p:spPr>
        <p:txBody>
          <a:bodyPr/>
          <a:lstStyle/>
          <a:p>
            <a:fld id="{CC0AB1E5-A69D-4A02-8F91-5829427440AA}" type="slidenum">
              <a:rPr lang="en-US" smtClean="0"/>
              <a:pPr/>
              <a:t>15</a:t>
            </a:fld>
            <a:endParaRPr lang="en-US" smtClean="0"/>
          </a:p>
        </p:txBody>
      </p:sp>
      <p:pic>
        <p:nvPicPr>
          <p:cNvPr id="27653" name="Picture 6"/>
          <p:cNvPicPr>
            <a:picLocks noChangeAspect="1" noChangeArrowheads="1"/>
          </p:cNvPicPr>
          <p:nvPr/>
        </p:nvPicPr>
        <p:blipFill>
          <a:blip r:embed="rId3"/>
          <a:srcRect/>
          <a:stretch>
            <a:fillRect/>
          </a:stretch>
        </p:blipFill>
        <p:spPr bwMode="auto">
          <a:xfrm>
            <a:off x="1298575" y="1981200"/>
            <a:ext cx="7083425" cy="4343400"/>
          </a:xfrm>
          <a:prstGeom prst="rect">
            <a:avLst/>
          </a:prstGeom>
          <a:noFill/>
          <a:ln w="9525">
            <a:noFill/>
            <a:miter lim="800000"/>
            <a:headEnd/>
            <a:tailEnd/>
          </a:ln>
        </p:spPr>
      </p:pic>
    </p:spTree>
  </p:cSld>
  <p:clrMapOvr>
    <a:masterClrMapping/>
  </p:clrMapOvr>
  <p:transition advTm="312">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Crowding Functions 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Significant variation from study to study but some consensus:</a:t>
            </a:r>
          </a:p>
          <a:p>
            <a:pPr lvl="1"/>
            <a:r>
              <a:rPr lang="en-US" dirty="0" smtClean="0"/>
              <a:t>Perceived weight for standing 2.0-2.5 at least for trip lengths 30+ min (confirmed by Sydney SP)</a:t>
            </a:r>
          </a:p>
          <a:p>
            <a:pPr lvl="1"/>
            <a:r>
              <a:rPr lang="en-US" dirty="0" smtClean="0"/>
              <a:t>Can be further segmented by person type, trip purpose, and trip lengths </a:t>
            </a:r>
            <a:r>
              <a:rPr lang="en-US" dirty="0" smtClean="0"/>
              <a:t>(may </a:t>
            </a:r>
            <a:r>
              <a:rPr lang="en-US" dirty="0" smtClean="0"/>
              <a:t>be impractical for model application)</a:t>
            </a:r>
          </a:p>
          <a:p>
            <a:r>
              <a:rPr lang="en-US" dirty="0" smtClean="0"/>
              <a:t>Vehicle design &amp; proportion between total and </a:t>
            </a:r>
            <a:r>
              <a:rPr lang="en-US" dirty="0" smtClean="0"/>
              <a:t>seated </a:t>
            </a:r>
            <a:r>
              <a:rPr lang="en-US" dirty="0" smtClean="0"/>
              <a:t>capacity </a:t>
            </a:r>
            <a:r>
              <a:rPr lang="en-US" dirty="0" smtClean="0"/>
              <a:t>affect </a:t>
            </a:r>
            <a:r>
              <a:rPr lang="en-US" dirty="0" smtClean="0"/>
              <a:t>crowding function:</a:t>
            </a:r>
          </a:p>
          <a:p>
            <a:pPr lvl="1"/>
            <a:r>
              <a:rPr lang="en-US" dirty="0" smtClean="0"/>
              <a:t>Crowding function has to be adaptable to vehicle </a:t>
            </a:r>
            <a:r>
              <a:rPr lang="en-US" dirty="0" smtClean="0"/>
              <a:t>parameters</a:t>
            </a:r>
          </a:p>
          <a:p>
            <a:pPr lvl="1"/>
            <a:r>
              <a:rPr lang="en-US" dirty="0" smtClean="0"/>
              <a:t>Blend seating and standing passengers properly: </a:t>
            </a: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Planning Applications Conference, Reno, NV, May 2011</a:t>
            </a:r>
            <a:endParaRPr lang="en-US"/>
          </a:p>
        </p:txBody>
      </p:sp>
      <p:sp>
        <p:nvSpPr>
          <p:cNvPr id="5" name="Slide Number Placeholder 4"/>
          <p:cNvSpPr>
            <a:spLocks noGrp="1"/>
          </p:cNvSpPr>
          <p:nvPr>
            <p:ph type="sldNum" sz="quarter" idx="12"/>
          </p:nvPr>
        </p:nvSpPr>
        <p:spPr/>
        <p:txBody>
          <a:bodyPr/>
          <a:lstStyle/>
          <a:p>
            <a:pPr>
              <a:defRPr/>
            </a:pPr>
            <a:fld id="{BF3A2D2F-1D71-4114-8779-409F8B0C2FC9}" type="slidenum">
              <a:rPr lang="en-US" smtClean="0"/>
              <a:pPr>
                <a:defRPr/>
              </a:pPr>
              <a:t>16</a:t>
            </a:fld>
            <a:endParaRPr lang="en-US"/>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57400" y="5867400"/>
            <a:ext cx="4251960" cy="609600"/>
          </a:xfrm>
          <a:prstGeom prst="rect">
            <a:avLst/>
          </a:prstGeom>
          <a:noFill/>
        </p:spPr>
      </p:pic>
    </p:spTree>
  </p:cSld>
  <p:clrMapOvr>
    <a:masterClrMapping/>
  </p:clrMapOvr>
  <p:transition advTm="51891">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idx="4294967295"/>
          </p:nvPr>
        </p:nvSpPr>
        <p:spPr/>
        <p:txBody>
          <a:bodyPr/>
          <a:lstStyle/>
          <a:p>
            <a:pPr>
              <a:defRPr/>
            </a:pPr>
            <a:r>
              <a:rPr lang="en-GB" dirty="0" smtClean="0"/>
              <a:t>Mode Choice</a:t>
            </a:r>
          </a:p>
        </p:txBody>
      </p:sp>
      <p:sp>
        <p:nvSpPr>
          <p:cNvPr id="21507" name="Footer Placeholder 5"/>
          <p:cNvSpPr>
            <a:spLocks noGrp="1"/>
          </p:cNvSpPr>
          <p:nvPr>
            <p:ph type="ftr" sz="quarter" idx="11"/>
          </p:nvPr>
        </p:nvSpPr>
        <p:spPr>
          <a:noFill/>
        </p:spPr>
        <p:txBody>
          <a:bodyPr/>
          <a:lstStyle/>
          <a:p>
            <a:r>
              <a:rPr lang="en-US" smtClean="0"/>
              <a:t>Planning Applications Conference, Reno, NV, May 2011</a:t>
            </a:r>
          </a:p>
        </p:txBody>
      </p:sp>
      <p:pic>
        <p:nvPicPr>
          <p:cNvPr id="21508" name="Picture 9"/>
          <p:cNvPicPr>
            <a:picLocks noChangeAspect="1" noChangeArrowheads="1"/>
          </p:cNvPicPr>
          <p:nvPr/>
        </p:nvPicPr>
        <p:blipFill>
          <a:blip r:embed="rId3"/>
          <a:srcRect/>
          <a:stretch>
            <a:fillRect/>
          </a:stretch>
        </p:blipFill>
        <p:spPr bwMode="auto">
          <a:xfrm>
            <a:off x="820738" y="1828800"/>
            <a:ext cx="8099425" cy="4572000"/>
          </a:xfrm>
          <a:prstGeom prst="rect">
            <a:avLst/>
          </a:prstGeom>
          <a:noFill/>
          <a:ln w="9525">
            <a:noFill/>
            <a:miter lim="800000"/>
            <a:headEnd/>
            <a:tailEnd/>
          </a:ln>
        </p:spPr>
      </p:pic>
      <p:sp>
        <p:nvSpPr>
          <p:cNvPr id="21509" name="Slide Number Placeholder 4"/>
          <p:cNvSpPr>
            <a:spLocks noGrp="1"/>
          </p:cNvSpPr>
          <p:nvPr>
            <p:ph type="sldNum" sz="quarter" idx="12"/>
          </p:nvPr>
        </p:nvSpPr>
        <p:spPr>
          <a:noFill/>
        </p:spPr>
        <p:txBody>
          <a:bodyPr/>
          <a:lstStyle/>
          <a:p>
            <a:fld id="{E47319AB-43BA-482F-A3CD-D0987533FABA}" type="slidenum">
              <a:rPr lang="en-US" smtClean="0"/>
              <a:pPr/>
              <a:t>17</a:t>
            </a:fld>
            <a:endParaRPr lang="en-US" smtClean="0"/>
          </a:p>
        </p:txBody>
      </p:sp>
    </p:spTree>
  </p:cSld>
  <p:clrMapOvr>
    <a:masterClrMapping/>
  </p:clrMapOvr>
  <p:transition advTm="24391">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3600"/>
            <a:ext cx="3429000" cy="2133600"/>
          </a:xfrm>
        </p:spPr>
        <p:txBody>
          <a:bodyPr/>
          <a:lstStyle/>
          <a:p>
            <a:pPr>
              <a:defRPr/>
            </a:pPr>
            <a:r>
              <a:rPr lang="en-US" dirty="0" smtClean="0"/>
              <a:t>Model System Overview</a:t>
            </a:r>
            <a:endParaRPr lang="en-US" dirty="0"/>
          </a:p>
        </p:txBody>
      </p:sp>
      <p:sp>
        <p:nvSpPr>
          <p:cNvPr id="31747" name="Footer Placeholder 3"/>
          <p:cNvSpPr>
            <a:spLocks noGrp="1"/>
          </p:cNvSpPr>
          <p:nvPr>
            <p:ph type="ftr" sz="quarter" idx="11"/>
          </p:nvPr>
        </p:nvSpPr>
        <p:spPr>
          <a:noFill/>
        </p:spPr>
        <p:txBody>
          <a:bodyPr/>
          <a:lstStyle/>
          <a:p>
            <a:r>
              <a:rPr lang="en-US" smtClean="0"/>
              <a:t>Planning Applications Conference, Reno, NV, May 2011</a:t>
            </a:r>
          </a:p>
        </p:txBody>
      </p:sp>
      <p:sp>
        <p:nvSpPr>
          <p:cNvPr id="31748" name="Slide Number Placeholder 4"/>
          <p:cNvSpPr>
            <a:spLocks noGrp="1"/>
          </p:cNvSpPr>
          <p:nvPr>
            <p:ph type="sldNum" sz="quarter" idx="12"/>
          </p:nvPr>
        </p:nvSpPr>
        <p:spPr>
          <a:noFill/>
        </p:spPr>
        <p:txBody>
          <a:bodyPr/>
          <a:lstStyle/>
          <a:p>
            <a:fld id="{86EC341D-F757-4CC6-BB55-7AA4312FA419}" type="slidenum">
              <a:rPr lang="en-US" smtClean="0"/>
              <a:pPr/>
              <a:t>18</a:t>
            </a:fld>
            <a:endParaRPr lang="en-US" smtClean="0"/>
          </a:p>
        </p:txBody>
      </p:sp>
      <p:pic>
        <p:nvPicPr>
          <p:cNvPr id="31749" name="Picture 5"/>
          <p:cNvPicPr>
            <a:picLocks noChangeAspect="1" noChangeArrowheads="1"/>
          </p:cNvPicPr>
          <p:nvPr/>
        </p:nvPicPr>
        <p:blipFill>
          <a:blip r:embed="rId3"/>
          <a:srcRect/>
          <a:stretch>
            <a:fillRect/>
          </a:stretch>
        </p:blipFill>
        <p:spPr bwMode="auto">
          <a:xfrm>
            <a:off x="4343400" y="0"/>
            <a:ext cx="4724400" cy="6858000"/>
          </a:xfrm>
          <a:prstGeom prst="rect">
            <a:avLst/>
          </a:prstGeom>
          <a:solidFill>
            <a:schemeClr val="bg1"/>
          </a:solidFill>
          <a:ln w="9525">
            <a:noFill/>
            <a:miter lim="800000"/>
            <a:headEnd/>
            <a:tailEnd/>
          </a:ln>
        </p:spPr>
      </p:pic>
    </p:spTree>
  </p:cSld>
  <p:clrMapOvr>
    <a:masterClrMapping/>
  </p:clrMapOvr>
  <p:transition advTm="31797">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smtClean="0"/>
              <a:t>Planning Applications Conference, Reno, NV, May 2011</a:t>
            </a:r>
          </a:p>
        </p:txBody>
      </p:sp>
      <p:sp>
        <p:nvSpPr>
          <p:cNvPr id="30723" name="Slide Number Placeholder 5"/>
          <p:cNvSpPr>
            <a:spLocks noGrp="1"/>
          </p:cNvSpPr>
          <p:nvPr>
            <p:ph type="sldNum" sz="quarter" idx="12"/>
          </p:nvPr>
        </p:nvSpPr>
        <p:spPr>
          <a:noFill/>
        </p:spPr>
        <p:txBody>
          <a:bodyPr/>
          <a:lstStyle/>
          <a:p>
            <a:fld id="{AE771288-B0FB-463C-A268-B029176E9E7F}" type="slidenum">
              <a:rPr lang="en-US" smtClean="0"/>
              <a:pPr/>
              <a:t>19</a:t>
            </a:fld>
            <a:endParaRPr lang="en-US" smtClean="0"/>
          </a:p>
        </p:txBody>
      </p:sp>
      <p:sp>
        <p:nvSpPr>
          <p:cNvPr id="506882" name="Rectangle 2"/>
          <p:cNvSpPr>
            <a:spLocks noGrp="1" noChangeArrowheads="1"/>
          </p:cNvSpPr>
          <p:nvPr>
            <p:ph type="title"/>
          </p:nvPr>
        </p:nvSpPr>
        <p:spPr>
          <a:xfrm>
            <a:off x="1150938" y="533400"/>
            <a:ext cx="7793037" cy="1143000"/>
          </a:xfrm>
        </p:spPr>
        <p:txBody>
          <a:bodyPr/>
          <a:lstStyle/>
          <a:p>
            <a:pPr>
              <a:defRPr/>
            </a:pPr>
            <a:r>
              <a:rPr lang="en-US" dirty="0"/>
              <a:t>Capacity &amp; Crowding Effects</a:t>
            </a:r>
          </a:p>
        </p:txBody>
      </p:sp>
      <p:sp>
        <p:nvSpPr>
          <p:cNvPr id="30725" name="AutoShape 4"/>
          <p:cNvSpPr>
            <a:spLocks noChangeArrowheads="1"/>
          </p:cNvSpPr>
          <p:nvPr/>
        </p:nvSpPr>
        <p:spPr bwMode="auto">
          <a:xfrm>
            <a:off x="3733800" y="3035300"/>
            <a:ext cx="2743200" cy="838200"/>
          </a:xfrm>
          <a:prstGeom prst="flowChartProcess">
            <a:avLst/>
          </a:prstGeom>
          <a:solidFill>
            <a:srgbClr val="99CCFF"/>
          </a:solidFill>
          <a:ln w="12700">
            <a:solidFill>
              <a:schemeClr val="tx1"/>
            </a:solidFill>
            <a:miter lim="800000"/>
            <a:headEnd/>
            <a:tailEnd/>
          </a:ln>
        </p:spPr>
        <p:txBody>
          <a:bodyPr wrap="none" anchor="ctr"/>
          <a:lstStyle/>
          <a:p>
            <a:r>
              <a:rPr lang="en-US" sz="2000"/>
              <a:t>Station to Station</a:t>
            </a:r>
          </a:p>
          <a:p>
            <a:r>
              <a:rPr lang="en-US" sz="2000"/>
              <a:t>Assignment &amp; Average</a:t>
            </a:r>
          </a:p>
        </p:txBody>
      </p:sp>
      <p:sp>
        <p:nvSpPr>
          <p:cNvPr id="30726" name="AutoShape 5"/>
          <p:cNvSpPr>
            <a:spLocks noChangeArrowheads="1"/>
          </p:cNvSpPr>
          <p:nvPr/>
        </p:nvSpPr>
        <p:spPr bwMode="auto">
          <a:xfrm>
            <a:off x="3733800" y="5295900"/>
            <a:ext cx="2743200" cy="838200"/>
          </a:xfrm>
          <a:prstGeom prst="flowChartProcess">
            <a:avLst/>
          </a:prstGeom>
          <a:solidFill>
            <a:srgbClr val="99CCFF"/>
          </a:solidFill>
          <a:ln w="12700">
            <a:solidFill>
              <a:schemeClr val="tx1"/>
            </a:solidFill>
            <a:miter lim="800000"/>
            <a:headEnd/>
            <a:tailEnd/>
          </a:ln>
        </p:spPr>
        <p:txBody>
          <a:bodyPr wrap="none" anchor="ctr"/>
          <a:lstStyle/>
          <a:p>
            <a:r>
              <a:rPr lang="en-US" sz="2000"/>
              <a:t>Station to Station</a:t>
            </a:r>
          </a:p>
          <a:p>
            <a:r>
              <a:rPr lang="en-US" sz="2000"/>
              <a:t>Assignment &amp; Average</a:t>
            </a:r>
          </a:p>
        </p:txBody>
      </p:sp>
      <p:cxnSp>
        <p:nvCxnSpPr>
          <p:cNvPr id="30727" name="AutoShape 7"/>
          <p:cNvCxnSpPr>
            <a:cxnSpLocks noChangeShapeType="1"/>
            <a:stCxn id="30725" idx="2"/>
            <a:endCxn id="30735" idx="0"/>
          </p:cNvCxnSpPr>
          <p:nvPr/>
        </p:nvCxnSpPr>
        <p:spPr bwMode="auto">
          <a:xfrm>
            <a:off x="5105400" y="3873500"/>
            <a:ext cx="0" cy="292100"/>
          </a:xfrm>
          <a:prstGeom prst="straightConnector1">
            <a:avLst/>
          </a:prstGeom>
          <a:noFill/>
          <a:ln w="25400">
            <a:solidFill>
              <a:schemeClr val="tx1"/>
            </a:solidFill>
            <a:round/>
            <a:headEnd/>
            <a:tailEnd type="triangle" w="med" len="med"/>
          </a:ln>
        </p:spPr>
      </p:cxnSp>
      <p:cxnSp>
        <p:nvCxnSpPr>
          <p:cNvPr id="30728" name="AutoShape 8"/>
          <p:cNvCxnSpPr>
            <a:cxnSpLocks noChangeShapeType="1"/>
            <a:stCxn id="30735" idx="2"/>
            <a:endCxn id="30726" idx="0"/>
          </p:cNvCxnSpPr>
          <p:nvPr/>
        </p:nvCxnSpPr>
        <p:spPr bwMode="auto">
          <a:xfrm>
            <a:off x="5105400" y="5003800"/>
            <a:ext cx="0" cy="292100"/>
          </a:xfrm>
          <a:prstGeom prst="straightConnector1">
            <a:avLst/>
          </a:prstGeom>
          <a:noFill/>
          <a:ln w="25400">
            <a:solidFill>
              <a:schemeClr val="tx1"/>
            </a:solidFill>
            <a:round/>
            <a:headEnd/>
            <a:tailEnd type="triangle" w="med" len="med"/>
          </a:ln>
        </p:spPr>
      </p:cxnSp>
      <p:cxnSp>
        <p:nvCxnSpPr>
          <p:cNvPr id="30729" name="AutoShape 9"/>
          <p:cNvCxnSpPr>
            <a:cxnSpLocks noChangeShapeType="1"/>
            <a:stCxn id="30732" idx="5"/>
            <a:endCxn id="30730" idx="1"/>
          </p:cNvCxnSpPr>
          <p:nvPr/>
        </p:nvCxnSpPr>
        <p:spPr bwMode="auto">
          <a:xfrm>
            <a:off x="2974975" y="2324100"/>
            <a:ext cx="758825" cy="0"/>
          </a:xfrm>
          <a:prstGeom prst="straightConnector1">
            <a:avLst/>
          </a:prstGeom>
          <a:noFill/>
          <a:ln w="25400">
            <a:solidFill>
              <a:schemeClr val="tx1"/>
            </a:solidFill>
            <a:round/>
            <a:headEnd/>
            <a:tailEnd type="triangle" w="med" len="med"/>
          </a:ln>
        </p:spPr>
      </p:cxnSp>
      <p:sp>
        <p:nvSpPr>
          <p:cNvPr id="30730" name="AutoShape 10"/>
          <p:cNvSpPr>
            <a:spLocks noChangeArrowheads="1"/>
          </p:cNvSpPr>
          <p:nvPr/>
        </p:nvSpPr>
        <p:spPr bwMode="auto">
          <a:xfrm>
            <a:off x="3733800" y="1905000"/>
            <a:ext cx="2743200" cy="838200"/>
          </a:xfrm>
          <a:prstGeom prst="flowChartProcess">
            <a:avLst/>
          </a:prstGeom>
          <a:solidFill>
            <a:srgbClr val="99CCFF"/>
          </a:solidFill>
          <a:ln w="12700">
            <a:solidFill>
              <a:schemeClr val="tx1"/>
            </a:solidFill>
            <a:miter lim="800000"/>
            <a:headEnd/>
            <a:tailEnd/>
          </a:ln>
        </p:spPr>
        <p:txBody>
          <a:bodyPr wrap="none" anchor="ctr"/>
          <a:lstStyle/>
          <a:p>
            <a:r>
              <a:rPr lang="en-US" sz="2000"/>
              <a:t>Effective Headways</a:t>
            </a:r>
          </a:p>
        </p:txBody>
      </p:sp>
      <p:cxnSp>
        <p:nvCxnSpPr>
          <p:cNvPr id="30731" name="AutoShape 11"/>
          <p:cNvCxnSpPr>
            <a:cxnSpLocks noChangeShapeType="1"/>
            <a:stCxn id="30730" idx="2"/>
            <a:endCxn id="30725" idx="0"/>
          </p:cNvCxnSpPr>
          <p:nvPr/>
        </p:nvCxnSpPr>
        <p:spPr bwMode="auto">
          <a:xfrm>
            <a:off x="5105400" y="2743200"/>
            <a:ext cx="0" cy="292100"/>
          </a:xfrm>
          <a:prstGeom prst="straightConnector1">
            <a:avLst/>
          </a:prstGeom>
          <a:noFill/>
          <a:ln w="25400">
            <a:solidFill>
              <a:schemeClr val="tx1"/>
            </a:solidFill>
            <a:round/>
            <a:headEnd/>
            <a:tailEnd type="triangle" w="med" len="med"/>
          </a:ln>
        </p:spPr>
      </p:cxnSp>
      <p:sp>
        <p:nvSpPr>
          <p:cNvPr id="30732" name="AutoShape 12"/>
          <p:cNvSpPr>
            <a:spLocks noChangeArrowheads="1"/>
          </p:cNvSpPr>
          <p:nvPr/>
        </p:nvSpPr>
        <p:spPr bwMode="auto">
          <a:xfrm>
            <a:off x="304800" y="1943100"/>
            <a:ext cx="2971800" cy="762000"/>
          </a:xfrm>
          <a:prstGeom prst="flowChartInputOutput">
            <a:avLst/>
          </a:prstGeom>
          <a:solidFill>
            <a:schemeClr val="accent1"/>
          </a:solidFill>
          <a:ln w="12700">
            <a:solidFill>
              <a:schemeClr val="tx1"/>
            </a:solidFill>
            <a:miter lim="800000"/>
            <a:headEnd/>
            <a:tailEnd/>
          </a:ln>
        </p:spPr>
        <p:txBody>
          <a:bodyPr wrap="none" anchor="ctr"/>
          <a:lstStyle/>
          <a:p>
            <a:r>
              <a:rPr lang="en-US" sz="2000"/>
              <a:t>Segment Volumes</a:t>
            </a:r>
          </a:p>
          <a:p>
            <a:r>
              <a:rPr lang="en-US" sz="2000"/>
              <a:t>and Characteristics</a:t>
            </a:r>
          </a:p>
        </p:txBody>
      </p:sp>
      <p:sp>
        <p:nvSpPr>
          <p:cNvPr id="30733" name="AutoShape 13"/>
          <p:cNvSpPr>
            <a:spLocks noChangeArrowheads="1"/>
          </p:cNvSpPr>
          <p:nvPr/>
        </p:nvSpPr>
        <p:spPr bwMode="auto">
          <a:xfrm>
            <a:off x="3771900" y="6400800"/>
            <a:ext cx="2667000" cy="381000"/>
          </a:xfrm>
          <a:prstGeom prst="flowChartTerminator">
            <a:avLst/>
          </a:prstGeom>
          <a:solidFill>
            <a:srgbClr val="FFCC66"/>
          </a:solidFill>
          <a:ln w="12700" algn="ctr">
            <a:solidFill>
              <a:schemeClr val="tx1"/>
            </a:solidFill>
            <a:miter lim="800000"/>
            <a:headEnd/>
            <a:tailEnd/>
          </a:ln>
        </p:spPr>
        <p:txBody>
          <a:bodyPr wrap="none" anchor="ctr"/>
          <a:lstStyle/>
          <a:p>
            <a:r>
              <a:rPr lang="en-US" sz="2000"/>
              <a:t>Done</a:t>
            </a:r>
          </a:p>
        </p:txBody>
      </p:sp>
      <p:cxnSp>
        <p:nvCxnSpPr>
          <p:cNvPr id="30734" name="AutoShape 14"/>
          <p:cNvCxnSpPr>
            <a:cxnSpLocks noChangeShapeType="1"/>
            <a:stCxn id="30726" idx="2"/>
            <a:endCxn id="30733" idx="0"/>
          </p:cNvCxnSpPr>
          <p:nvPr/>
        </p:nvCxnSpPr>
        <p:spPr bwMode="auto">
          <a:xfrm>
            <a:off x="5105400" y="6134100"/>
            <a:ext cx="0" cy="266700"/>
          </a:xfrm>
          <a:prstGeom prst="straightConnector1">
            <a:avLst/>
          </a:prstGeom>
          <a:noFill/>
          <a:ln w="25400">
            <a:solidFill>
              <a:schemeClr val="tx1"/>
            </a:solidFill>
            <a:round/>
            <a:headEnd/>
            <a:tailEnd type="triangle" w="med" len="med"/>
          </a:ln>
        </p:spPr>
      </p:cxnSp>
      <p:sp>
        <p:nvSpPr>
          <p:cNvPr id="30735" name="AutoShape 15"/>
          <p:cNvSpPr>
            <a:spLocks noChangeArrowheads="1"/>
          </p:cNvSpPr>
          <p:nvPr/>
        </p:nvSpPr>
        <p:spPr bwMode="auto">
          <a:xfrm>
            <a:off x="3733800" y="4165600"/>
            <a:ext cx="2743200" cy="838200"/>
          </a:xfrm>
          <a:prstGeom prst="flowChartProcess">
            <a:avLst/>
          </a:prstGeom>
          <a:solidFill>
            <a:srgbClr val="99CCFF"/>
          </a:solidFill>
          <a:ln w="12700">
            <a:solidFill>
              <a:schemeClr val="tx1"/>
            </a:solidFill>
            <a:miter lim="800000"/>
            <a:headEnd/>
            <a:tailEnd/>
          </a:ln>
        </p:spPr>
        <p:txBody>
          <a:bodyPr wrap="none" anchor="ctr"/>
          <a:lstStyle/>
          <a:p>
            <a:r>
              <a:rPr lang="en-US" sz="2000"/>
              <a:t>Segment Crowding</a:t>
            </a:r>
          </a:p>
        </p:txBody>
      </p:sp>
    </p:spTree>
  </p:cSld>
  <p:clrMapOvr>
    <a:masterClrMapping/>
  </p:clrMapOvr>
  <p:transition advTm="1325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Proposed Sydney Metro Line</a:t>
            </a:r>
            <a:endParaRPr lang="en-US" dirty="0"/>
          </a:p>
        </p:txBody>
      </p:sp>
      <p:sp>
        <p:nvSpPr>
          <p:cNvPr id="17411" name="Footer Placeholder 3"/>
          <p:cNvSpPr>
            <a:spLocks noGrp="1"/>
          </p:cNvSpPr>
          <p:nvPr>
            <p:ph type="ftr" sz="quarter" idx="11"/>
          </p:nvPr>
        </p:nvSpPr>
        <p:spPr>
          <a:noFill/>
        </p:spPr>
        <p:txBody>
          <a:bodyPr/>
          <a:lstStyle/>
          <a:p>
            <a:r>
              <a:rPr lang="en-US" smtClean="0"/>
              <a:t>Planning Applications Conference, Reno, NV, May 2011</a:t>
            </a:r>
          </a:p>
        </p:txBody>
      </p:sp>
      <p:sp>
        <p:nvSpPr>
          <p:cNvPr id="17412" name="Slide Number Placeholder 4"/>
          <p:cNvSpPr>
            <a:spLocks noGrp="1"/>
          </p:cNvSpPr>
          <p:nvPr>
            <p:ph type="sldNum" sz="quarter" idx="12"/>
          </p:nvPr>
        </p:nvSpPr>
        <p:spPr>
          <a:noFill/>
        </p:spPr>
        <p:txBody>
          <a:bodyPr/>
          <a:lstStyle/>
          <a:p>
            <a:fld id="{809D8342-2725-455E-BFE5-181B2A97185C}" type="slidenum">
              <a:rPr lang="en-US" smtClean="0"/>
              <a:pPr/>
              <a:t>2</a:t>
            </a:fld>
            <a:endParaRPr lang="en-US" smtClean="0"/>
          </a:p>
        </p:txBody>
      </p:sp>
      <p:pic>
        <p:nvPicPr>
          <p:cNvPr id="17413" name="Picture 2"/>
          <p:cNvPicPr>
            <a:picLocks noChangeAspect="1" noChangeArrowheads="1"/>
          </p:cNvPicPr>
          <p:nvPr/>
        </p:nvPicPr>
        <p:blipFill>
          <a:blip r:embed="rId3"/>
          <a:srcRect/>
          <a:stretch>
            <a:fillRect/>
          </a:stretch>
        </p:blipFill>
        <p:spPr bwMode="auto">
          <a:xfrm>
            <a:off x="1295400" y="1905000"/>
            <a:ext cx="7429670" cy="4343400"/>
          </a:xfrm>
          <a:prstGeom prst="rect">
            <a:avLst/>
          </a:prstGeom>
          <a:noFill/>
          <a:ln w="9525">
            <a:noFill/>
            <a:miter lim="800000"/>
            <a:headEnd/>
            <a:tailEnd/>
          </a:ln>
        </p:spPr>
      </p:pic>
    </p:spTree>
  </p:cSld>
  <p:clrMapOvr>
    <a:masterClrMapping/>
  </p:clrMapOvr>
  <p:transition advTm="58641">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81000"/>
            <a:ext cx="6515100" cy="1295400"/>
          </a:xfrm>
        </p:spPr>
        <p:txBody>
          <a:bodyPr>
            <a:normAutofit/>
          </a:bodyPr>
          <a:lstStyle/>
          <a:p>
            <a:pPr>
              <a:defRPr/>
            </a:pPr>
            <a:r>
              <a:rPr lang="en-US" dirty="0" smtClean="0"/>
              <a:t>Equilibration Strategy</a:t>
            </a:r>
            <a:endParaRPr lang="en-US" dirty="0"/>
          </a:p>
        </p:txBody>
      </p:sp>
      <p:sp>
        <p:nvSpPr>
          <p:cNvPr id="32771" name="Footer Placeholder 3"/>
          <p:cNvSpPr>
            <a:spLocks noGrp="1"/>
          </p:cNvSpPr>
          <p:nvPr>
            <p:ph type="ftr" sz="quarter" idx="11"/>
          </p:nvPr>
        </p:nvSpPr>
        <p:spPr>
          <a:noFill/>
        </p:spPr>
        <p:txBody>
          <a:bodyPr/>
          <a:lstStyle/>
          <a:p>
            <a:r>
              <a:rPr lang="en-US" smtClean="0"/>
              <a:t>Planning Applications Conference, Reno, NV, May 2011</a:t>
            </a:r>
          </a:p>
        </p:txBody>
      </p:sp>
      <p:sp>
        <p:nvSpPr>
          <p:cNvPr id="32772" name="Slide Number Placeholder 4"/>
          <p:cNvSpPr>
            <a:spLocks noGrp="1"/>
          </p:cNvSpPr>
          <p:nvPr>
            <p:ph type="sldNum" sz="quarter" idx="12"/>
          </p:nvPr>
        </p:nvSpPr>
        <p:spPr>
          <a:noFill/>
        </p:spPr>
        <p:txBody>
          <a:bodyPr/>
          <a:lstStyle/>
          <a:p>
            <a:fld id="{BF31FFE7-0F27-43A7-BE6E-95E1F1AC4382}" type="slidenum">
              <a:rPr lang="en-US" smtClean="0"/>
              <a:pPr/>
              <a:t>20</a:t>
            </a:fld>
            <a:endParaRPr lang="en-US" smtClean="0"/>
          </a:p>
        </p:txBody>
      </p:sp>
      <p:graphicFrame>
        <p:nvGraphicFramePr>
          <p:cNvPr id="6" name="Table 5"/>
          <p:cNvGraphicFramePr>
            <a:graphicFrameLocks noGrp="1"/>
          </p:cNvGraphicFramePr>
          <p:nvPr/>
        </p:nvGraphicFramePr>
        <p:xfrm>
          <a:off x="0" y="76200"/>
          <a:ext cx="9117796" cy="6781795"/>
        </p:xfrm>
        <a:graphic>
          <a:graphicData uri="http://schemas.openxmlformats.org/drawingml/2006/table">
            <a:tbl>
              <a:tblPr/>
              <a:tblGrid>
                <a:gridCol w="1844212"/>
                <a:gridCol w="1767370"/>
                <a:gridCol w="2923916"/>
                <a:gridCol w="2582298"/>
              </a:tblGrid>
              <a:tr h="772767">
                <a:tc>
                  <a:txBody>
                    <a:bodyPr/>
                    <a:lstStyle/>
                    <a:p>
                      <a:pPr marL="0" marR="0">
                        <a:lnSpc>
                          <a:spcPct val="115000"/>
                        </a:lnSpc>
                        <a:spcBef>
                          <a:spcPts val="0"/>
                        </a:spcBef>
                        <a:spcAft>
                          <a:spcPts val="0"/>
                        </a:spcAft>
                      </a:pPr>
                      <a:r>
                        <a:rPr lang="en-US" sz="1300" b="1" dirty="0">
                          <a:latin typeface="Calibri"/>
                          <a:ea typeface="Calibri"/>
                          <a:cs typeface="Times New Roman"/>
                        </a:rPr>
                        <a:t>Global iteration (mode choice &amp; assignments)</a:t>
                      </a:r>
                      <a:endParaRPr lang="en-US" sz="1300" dirty="0">
                        <a:latin typeface="Calibri"/>
                        <a:ea typeface="Calibri"/>
                        <a:cs typeface="Times New Roman"/>
                      </a:endParaRP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b="1" dirty="0">
                          <a:latin typeface="Calibri"/>
                          <a:ea typeface="Calibri"/>
                          <a:cs typeface="Times New Roman"/>
                        </a:rPr>
                        <a:t>Averaging of trip tables and auto LOS before the next global iteration</a:t>
                      </a:r>
                      <a:endParaRPr lang="en-US" sz="1300" dirty="0">
                        <a:latin typeface="Calibri"/>
                        <a:ea typeface="Calibri"/>
                        <a:cs typeface="Times New Roman"/>
                      </a:endParaRP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b="1">
                          <a:latin typeface="Calibri"/>
                          <a:ea typeface="Calibri"/>
                          <a:cs typeface="Times New Roman"/>
                        </a:rPr>
                        <a:t>Inner iteration of transit assignment </a:t>
                      </a:r>
                      <a:endParaRPr lang="en-US" sz="1300">
                        <a:latin typeface="Calibri"/>
                        <a:ea typeface="Calibri"/>
                        <a:cs typeface="Times New Roman"/>
                      </a:endParaRP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b="1">
                          <a:latin typeface="Calibri"/>
                          <a:ea typeface="Calibri"/>
                          <a:cs typeface="Times New Roman"/>
                        </a:rPr>
                        <a:t>Averaging of transit segment volumes and boardings before the next inner iteration</a:t>
                      </a:r>
                      <a:endParaRPr lang="en-US" sz="1300">
                        <a:latin typeface="Calibri"/>
                        <a:ea typeface="Calibri"/>
                        <a:cs typeface="Times New Roman"/>
                      </a:endParaRP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3660">
                <a:tc>
                  <a:txBody>
                    <a:bodyPr/>
                    <a:lstStyle/>
                    <a:p>
                      <a:pPr marL="0" marR="0">
                        <a:lnSpc>
                          <a:spcPct val="115000"/>
                        </a:lnSpc>
                        <a:spcBef>
                          <a:spcPts val="0"/>
                        </a:spcBef>
                        <a:spcAft>
                          <a:spcPts val="0"/>
                        </a:spcAft>
                      </a:pPr>
                      <a:r>
                        <a:rPr lang="en-US" sz="1300" dirty="0">
                          <a:latin typeface="Calibri"/>
                          <a:ea typeface="Calibri"/>
                          <a:cs typeface="Times New Roman"/>
                        </a:rPr>
                        <a:t>0=Starting LOS and mode choice</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300">
                        <a:latin typeface="Calibri"/>
                        <a:ea typeface="Calibri"/>
                        <a:cs typeface="Times New Roman"/>
                      </a:endParaRP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0.1=Effective headways equal to actual headways, crowding factors equal to 1.00</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dirty="0">
                          <a:latin typeface="Calibri"/>
                          <a:ea typeface="Calibri"/>
                          <a:cs typeface="Times New Roman"/>
                        </a:rPr>
                        <a:t>Starting transit volumes</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2114">
                <a:tc rowSpan="3">
                  <a:txBody>
                    <a:bodyPr/>
                    <a:lstStyle/>
                    <a:p>
                      <a:pPr marL="0" marR="0">
                        <a:lnSpc>
                          <a:spcPct val="115000"/>
                        </a:lnSpc>
                        <a:spcBef>
                          <a:spcPts val="0"/>
                        </a:spcBef>
                        <a:spcAft>
                          <a:spcPts val="0"/>
                        </a:spcAft>
                      </a:pPr>
                      <a:r>
                        <a:rPr lang="en-US" sz="1300" dirty="0">
                          <a:latin typeface="Calibri"/>
                          <a:ea typeface="Calibri"/>
                          <a:cs typeface="Times New Roman"/>
                        </a:rPr>
                        <a:t>1</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marL="0" marR="0">
                        <a:lnSpc>
                          <a:spcPct val="115000"/>
                        </a:lnSpc>
                        <a:spcBef>
                          <a:spcPts val="0"/>
                        </a:spcBef>
                        <a:spcAft>
                          <a:spcPts val="0"/>
                        </a:spcAft>
                      </a:pPr>
                      <a:r>
                        <a:rPr lang="en-US" sz="1300">
                          <a:latin typeface="Calibri"/>
                          <a:ea typeface="Calibri"/>
                          <a:cs typeface="Times New Roman"/>
                        </a:rPr>
                        <a:t>1.00 of iteration-1 plus 0.00 of iteration-0</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1.0=Effective headways and crowding factors from iteration-0 </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1.00 of iteration-1.0 plus 0.00 of iteration-0</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211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300">
                          <a:latin typeface="Calibri"/>
                          <a:ea typeface="Calibri"/>
                          <a:cs typeface="Times New Roman"/>
                        </a:rPr>
                        <a:t>1.1=effective headways updated</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0.90 of iteration-1.1 plus 0.10 of iteration-1.0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211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300">
                          <a:latin typeface="Calibri"/>
                          <a:ea typeface="Calibri"/>
                          <a:cs typeface="Times New Roman"/>
                        </a:rPr>
                        <a:t>1.2=crowding factors recalculated</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0.80 of iteration-1.2 plus 0.20 of iteration-1.1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2114">
                <a:tc rowSpan="3">
                  <a:txBody>
                    <a:bodyPr/>
                    <a:lstStyle/>
                    <a:p>
                      <a:pPr marL="0" marR="0">
                        <a:lnSpc>
                          <a:spcPct val="115000"/>
                        </a:lnSpc>
                        <a:spcBef>
                          <a:spcPts val="0"/>
                        </a:spcBef>
                        <a:spcAft>
                          <a:spcPts val="0"/>
                        </a:spcAft>
                      </a:pPr>
                      <a:r>
                        <a:rPr lang="en-US" sz="1300" dirty="0">
                          <a:latin typeface="Calibri"/>
                          <a:ea typeface="Calibri"/>
                          <a:cs typeface="Times New Roman"/>
                        </a:rPr>
                        <a:t>2</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marL="0" marR="0">
                        <a:lnSpc>
                          <a:spcPct val="115000"/>
                        </a:lnSpc>
                        <a:spcBef>
                          <a:spcPts val="0"/>
                        </a:spcBef>
                        <a:spcAft>
                          <a:spcPts val="0"/>
                        </a:spcAft>
                      </a:pPr>
                      <a:r>
                        <a:rPr lang="en-US" sz="1300">
                          <a:latin typeface="Calibri"/>
                          <a:ea typeface="Calibri"/>
                          <a:cs typeface="Times New Roman"/>
                        </a:rPr>
                        <a:t>0.75 of iteration-2 plus 0.25 of iteration-1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2.0=Effective headways and crowding factors from iteration-1</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0.75 of iteration-2.0 plus 0.25 of iteration-1.2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211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300">
                          <a:latin typeface="Calibri"/>
                          <a:ea typeface="Calibri"/>
                          <a:cs typeface="Times New Roman"/>
                        </a:rPr>
                        <a:t>2.1=effective headways updated</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0.65 of iteration-2.1 plus 0.35 of iteration-2.0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211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300">
                          <a:latin typeface="Calibri"/>
                          <a:ea typeface="Calibri"/>
                          <a:cs typeface="Times New Roman"/>
                        </a:rPr>
                        <a:t>2.2=crowding factors recalculated</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0.55 of iteration-2.2 plus 0.45 of iteration-2.1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2114">
                <a:tc rowSpan="3">
                  <a:txBody>
                    <a:bodyPr/>
                    <a:lstStyle/>
                    <a:p>
                      <a:pPr marL="0" marR="0">
                        <a:lnSpc>
                          <a:spcPct val="115000"/>
                        </a:lnSpc>
                        <a:spcBef>
                          <a:spcPts val="0"/>
                        </a:spcBef>
                        <a:spcAft>
                          <a:spcPts val="0"/>
                        </a:spcAft>
                      </a:pPr>
                      <a:r>
                        <a:rPr lang="en-US" sz="1300">
                          <a:latin typeface="Calibri"/>
                          <a:ea typeface="Calibri"/>
                          <a:cs typeface="Times New Roman"/>
                        </a:rPr>
                        <a:t>3</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marL="0" marR="0">
                        <a:lnSpc>
                          <a:spcPct val="115000"/>
                        </a:lnSpc>
                        <a:spcBef>
                          <a:spcPts val="0"/>
                        </a:spcBef>
                        <a:spcAft>
                          <a:spcPts val="0"/>
                        </a:spcAft>
                      </a:pPr>
                      <a:r>
                        <a:rPr lang="en-US" sz="1300">
                          <a:latin typeface="Calibri"/>
                          <a:ea typeface="Calibri"/>
                          <a:cs typeface="Times New Roman"/>
                        </a:rPr>
                        <a:t>0.50 of iteration-3 plus 0.50 of iteration-2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3.0=Effective headways and crowding factors from iteration 2</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0.50 of iteration-3.0 plus 0.50 of iteration-2.2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211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300">
                          <a:latin typeface="Calibri"/>
                          <a:ea typeface="Calibri"/>
                          <a:cs typeface="Times New Roman"/>
                        </a:rPr>
                        <a:t>3.1=effective headways updated</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0.40 of iteration-3.1 plus 0.60 of iteration-3.0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211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300">
                          <a:latin typeface="Calibri"/>
                          <a:ea typeface="Calibri"/>
                          <a:cs typeface="Times New Roman"/>
                        </a:rPr>
                        <a:t>3.2=crowding factors recalculated</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0.30 of iteration-3.2 plus 0.70 of iteration-3.1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2114">
                <a:tc rowSpan="3">
                  <a:txBody>
                    <a:bodyPr/>
                    <a:lstStyle/>
                    <a:p>
                      <a:pPr marL="0" marR="0">
                        <a:lnSpc>
                          <a:spcPct val="115000"/>
                        </a:lnSpc>
                        <a:spcBef>
                          <a:spcPts val="0"/>
                        </a:spcBef>
                        <a:spcAft>
                          <a:spcPts val="0"/>
                        </a:spcAft>
                      </a:pPr>
                      <a:r>
                        <a:rPr lang="en-US" sz="1300">
                          <a:latin typeface="Calibri"/>
                          <a:ea typeface="Calibri"/>
                          <a:cs typeface="Times New Roman"/>
                        </a:rPr>
                        <a:t>4</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marL="0" marR="0">
                        <a:lnSpc>
                          <a:spcPct val="115000"/>
                        </a:lnSpc>
                        <a:spcBef>
                          <a:spcPts val="0"/>
                        </a:spcBef>
                        <a:spcAft>
                          <a:spcPts val="0"/>
                        </a:spcAft>
                      </a:pPr>
                      <a:r>
                        <a:rPr lang="en-US" sz="1300">
                          <a:latin typeface="Calibri"/>
                          <a:ea typeface="Calibri"/>
                          <a:cs typeface="Times New Roman"/>
                        </a:rPr>
                        <a:t>0.25 of iteration-4 plus 0.75 of iteration-3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4.0=Effective headways and crowding factors from iteration 3</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0.25 of iteration-4.0 plus 0.75 of iteration-3.2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211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300">
                          <a:latin typeface="Calibri"/>
                          <a:ea typeface="Calibri"/>
                          <a:cs typeface="Times New Roman"/>
                        </a:rPr>
                        <a:t>4.1=effective headways updated</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a:latin typeface="Calibri"/>
                          <a:ea typeface="Calibri"/>
                          <a:cs typeface="Times New Roman"/>
                        </a:rPr>
                        <a:t>0.15 of iteration-4.1 plus 0.85 of iteration-4.0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211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300">
                          <a:latin typeface="Calibri"/>
                          <a:ea typeface="Calibri"/>
                          <a:cs typeface="Times New Roman"/>
                        </a:rPr>
                        <a:t>4.2=crowding factors recalculated</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300" dirty="0">
                          <a:latin typeface="Calibri"/>
                          <a:ea typeface="Calibri"/>
                          <a:cs typeface="Times New Roman"/>
                        </a:rPr>
                        <a:t>0.05 of iteration-4.2 plus 0.95 of iteration-4.1 (av.)</a:t>
                      </a:r>
                    </a:p>
                  </a:txBody>
                  <a:tcPr marL="32126" marR="3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ustDataLst>
      <p:tags r:id="rId1"/>
    </p:custDataLst>
  </p:cSld>
  <p:clrMapOvr>
    <a:masterClrMapping/>
  </p:clrMapOvr>
  <p:transition advTm="64422">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Mode Choice Framework </a:t>
            </a:r>
            <a:endParaRPr lang="en-US" dirty="0"/>
          </a:p>
        </p:txBody>
      </p:sp>
      <p:sp>
        <p:nvSpPr>
          <p:cNvPr id="34819" name="Content Placeholder 2"/>
          <p:cNvSpPr>
            <a:spLocks noGrp="1"/>
          </p:cNvSpPr>
          <p:nvPr>
            <p:ph idx="1"/>
          </p:nvPr>
        </p:nvSpPr>
        <p:spPr/>
        <p:txBody>
          <a:bodyPr>
            <a:normAutofit/>
          </a:bodyPr>
          <a:lstStyle/>
          <a:p>
            <a:r>
              <a:rPr lang="en-US" dirty="0" smtClean="0"/>
              <a:t>More flexibility compared to transit assignment since non-additive-by-link function can be applied:</a:t>
            </a:r>
          </a:p>
          <a:p>
            <a:pPr lvl="1"/>
            <a:r>
              <a:rPr lang="en-US" dirty="0" smtClean="0"/>
              <a:t>Distance effect:</a:t>
            </a:r>
          </a:p>
          <a:p>
            <a:pPr lvl="2"/>
            <a:r>
              <a:rPr lang="en-US" dirty="0" smtClean="0"/>
              <a:t>Short trips – tolerance to crowding</a:t>
            </a:r>
          </a:p>
          <a:p>
            <a:pPr lvl="2"/>
            <a:r>
              <a:rPr lang="en-US" dirty="0" smtClean="0"/>
              <a:t>Long trips – probability of having a seat essential</a:t>
            </a:r>
          </a:p>
          <a:p>
            <a:pPr lvl="1"/>
            <a:r>
              <a:rPr lang="en-US" dirty="0" smtClean="0"/>
              <a:t>Example of OD function to be explored:</a:t>
            </a:r>
          </a:p>
          <a:p>
            <a:pPr lvl="1">
              <a:buNone/>
            </a:pPr>
            <a:endParaRPr lang="en-US" dirty="0" smtClean="0"/>
          </a:p>
          <a:p>
            <a:pPr lvl="1"/>
            <a:endParaRPr lang="en-US" dirty="0" smtClean="0"/>
          </a:p>
        </p:txBody>
      </p:sp>
      <p:sp>
        <p:nvSpPr>
          <p:cNvPr id="34820" name="Footer Placeholder 3"/>
          <p:cNvSpPr>
            <a:spLocks noGrp="1"/>
          </p:cNvSpPr>
          <p:nvPr>
            <p:ph type="ftr" sz="quarter" idx="11"/>
          </p:nvPr>
        </p:nvSpPr>
        <p:spPr>
          <a:noFill/>
        </p:spPr>
        <p:txBody>
          <a:bodyPr/>
          <a:lstStyle/>
          <a:p>
            <a:r>
              <a:rPr lang="en-US" smtClean="0"/>
              <a:t>Planning Applications Conference, Reno, NV, May 2011</a:t>
            </a:r>
          </a:p>
        </p:txBody>
      </p:sp>
      <p:sp>
        <p:nvSpPr>
          <p:cNvPr id="34821" name="Slide Number Placeholder 4"/>
          <p:cNvSpPr>
            <a:spLocks noGrp="1"/>
          </p:cNvSpPr>
          <p:nvPr>
            <p:ph type="sldNum" sz="quarter" idx="12"/>
          </p:nvPr>
        </p:nvSpPr>
        <p:spPr>
          <a:noFill/>
        </p:spPr>
        <p:txBody>
          <a:bodyPr/>
          <a:lstStyle/>
          <a:p>
            <a:fld id="{6A9924C0-2770-4297-98FA-AB2EF9E8E526}" type="slidenum">
              <a:rPr lang="en-US" smtClean="0"/>
              <a:pPr/>
              <a:t>21</a:t>
            </a:fld>
            <a:endParaRPr lang="en-US" smtClean="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53485" y="5919856"/>
            <a:ext cx="7385715" cy="557144"/>
          </a:xfrm>
          <a:prstGeom prst="rect">
            <a:avLst/>
          </a:prstGeom>
          <a:noFill/>
        </p:spPr>
      </p:pic>
    </p:spTree>
  </p:cSld>
  <p:clrMapOvr>
    <a:masterClrMapping/>
  </p:clrMapOvr>
  <p:transition advTm="5014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Conclusions</a:t>
            </a:r>
            <a:endParaRPr lang="en-US" dirty="0"/>
          </a:p>
        </p:txBody>
      </p:sp>
      <p:sp>
        <p:nvSpPr>
          <p:cNvPr id="22531" name="Content Placeholder 2"/>
          <p:cNvSpPr>
            <a:spLocks noGrp="1"/>
          </p:cNvSpPr>
          <p:nvPr>
            <p:ph idx="1"/>
          </p:nvPr>
        </p:nvSpPr>
        <p:spPr/>
        <p:txBody>
          <a:bodyPr>
            <a:normAutofit fontScale="85000" lnSpcReduction="20000"/>
          </a:bodyPr>
          <a:lstStyle/>
          <a:p>
            <a:pPr>
              <a:defRPr/>
            </a:pPr>
            <a:r>
              <a:rPr lang="en-US" dirty="0" smtClean="0"/>
              <a:t>(Project forecasts cannot yet be released at this stage)</a:t>
            </a:r>
          </a:p>
          <a:p>
            <a:pPr>
              <a:defRPr/>
            </a:pPr>
            <a:r>
              <a:rPr lang="en-US" dirty="0" smtClean="0"/>
              <a:t>Capacity constraints and crowding can be effectively incorporated in travel model:</a:t>
            </a:r>
          </a:p>
          <a:p>
            <a:pPr lvl="1">
              <a:defRPr/>
            </a:pPr>
            <a:r>
              <a:rPr lang="en-US" dirty="0" smtClean="0"/>
              <a:t>Transit assignment</a:t>
            </a:r>
          </a:p>
          <a:p>
            <a:pPr lvl="1">
              <a:defRPr/>
            </a:pPr>
            <a:r>
              <a:rPr lang="en-US" dirty="0" smtClean="0"/>
              <a:t>Model choice </a:t>
            </a:r>
          </a:p>
          <a:p>
            <a:pPr>
              <a:defRPr/>
            </a:pPr>
            <a:r>
              <a:rPr lang="en-US" dirty="0" smtClean="0"/>
              <a:t>Essential for evaluation of transit projects:</a:t>
            </a:r>
          </a:p>
          <a:p>
            <a:pPr lvl="1">
              <a:defRPr/>
            </a:pPr>
            <a:r>
              <a:rPr lang="en-US" dirty="0" smtClean="0"/>
              <a:t>Capacity relief</a:t>
            </a:r>
          </a:p>
          <a:p>
            <a:pPr lvl="1">
              <a:defRPr/>
            </a:pPr>
            <a:r>
              <a:rPr lang="en-US" dirty="0" smtClean="0"/>
              <a:t>Real attractiveness for the user</a:t>
            </a:r>
          </a:p>
          <a:p>
            <a:pPr lvl="1">
              <a:defRPr/>
            </a:pPr>
            <a:r>
              <a:rPr lang="en-US" dirty="0" smtClean="0"/>
              <a:t>Explanation of weird observed choices (driving backward to catch a seat)    </a:t>
            </a:r>
          </a:p>
        </p:txBody>
      </p:sp>
      <p:sp>
        <p:nvSpPr>
          <p:cNvPr id="35844" name="Footer Placeholder 3"/>
          <p:cNvSpPr>
            <a:spLocks noGrp="1"/>
          </p:cNvSpPr>
          <p:nvPr>
            <p:ph type="ftr" sz="quarter" idx="11"/>
          </p:nvPr>
        </p:nvSpPr>
        <p:spPr>
          <a:noFill/>
        </p:spPr>
        <p:txBody>
          <a:bodyPr/>
          <a:lstStyle/>
          <a:p>
            <a:r>
              <a:rPr lang="en-US" smtClean="0"/>
              <a:t>Planning Applications Conference, Reno, NV, May 2011</a:t>
            </a:r>
          </a:p>
        </p:txBody>
      </p:sp>
      <p:sp>
        <p:nvSpPr>
          <p:cNvPr id="35845" name="Slide Number Placeholder 4"/>
          <p:cNvSpPr>
            <a:spLocks noGrp="1"/>
          </p:cNvSpPr>
          <p:nvPr>
            <p:ph type="sldNum" sz="quarter" idx="12"/>
          </p:nvPr>
        </p:nvSpPr>
        <p:spPr>
          <a:noFill/>
        </p:spPr>
        <p:txBody>
          <a:bodyPr/>
          <a:lstStyle/>
          <a:p>
            <a:fld id="{28FD16F9-96E5-4204-8BE4-14A44FEF57C4}" type="slidenum">
              <a:rPr lang="en-US" smtClean="0"/>
              <a:pPr/>
              <a:t>22</a:t>
            </a:fld>
            <a:endParaRPr lang="en-US" smtClean="0"/>
          </a:p>
        </p:txBody>
      </p:sp>
    </p:spTree>
  </p:cSld>
  <p:clrMapOvr>
    <a:masterClrMapping/>
  </p:clrMapOvr>
  <p:transition advTm="62312">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Next Steps</a:t>
            </a:r>
            <a:endParaRPr lang="en-US" dirty="0"/>
          </a:p>
        </p:txBody>
      </p:sp>
      <p:sp>
        <p:nvSpPr>
          <p:cNvPr id="23555" name="Content Placeholder 2"/>
          <p:cNvSpPr>
            <a:spLocks noGrp="1"/>
          </p:cNvSpPr>
          <p:nvPr>
            <p:ph idx="1"/>
          </p:nvPr>
        </p:nvSpPr>
        <p:spPr/>
        <p:txBody>
          <a:bodyPr>
            <a:normAutofit fontScale="77500" lnSpcReduction="20000"/>
          </a:bodyPr>
          <a:lstStyle/>
          <a:p>
            <a:pPr>
              <a:defRPr/>
            </a:pPr>
            <a:r>
              <a:rPr lang="en-US" dirty="0" smtClean="0"/>
              <a:t>The method is currently being </a:t>
            </a:r>
            <a:r>
              <a:rPr lang="en-US" dirty="0" smtClean="0"/>
              <a:t>incorporated in the </a:t>
            </a:r>
            <a:r>
              <a:rPr lang="en-US" dirty="0" smtClean="0"/>
              <a:t>LACMTA travel model:</a:t>
            </a:r>
          </a:p>
          <a:p>
            <a:pPr lvl="1">
              <a:defRPr/>
            </a:pPr>
            <a:r>
              <a:rPr lang="en-US" dirty="0" smtClean="0"/>
              <a:t>Westside transit corridor extension study</a:t>
            </a:r>
          </a:p>
          <a:p>
            <a:pPr lvl="1">
              <a:defRPr/>
            </a:pPr>
            <a:r>
              <a:rPr lang="en-US" dirty="0" smtClean="0"/>
              <a:t>New SP planned as an extension of OB survey</a:t>
            </a:r>
          </a:p>
          <a:p>
            <a:pPr lvl="1">
              <a:defRPr/>
            </a:pPr>
            <a:r>
              <a:rPr lang="en-US" dirty="0" smtClean="0"/>
              <a:t>Incorporated in transit assignment &amp; skimming, mode choice, and UB evaluation</a:t>
            </a:r>
          </a:p>
          <a:p>
            <a:pPr>
              <a:defRPr/>
            </a:pPr>
            <a:r>
              <a:rPr lang="en-US" dirty="0" smtClean="0"/>
              <a:t>Direction for further improvement:</a:t>
            </a:r>
          </a:p>
          <a:p>
            <a:pPr lvl="1">
              <a:defRPr/>
            </a:pPr>
            <a:r>
              <a:rPr lang="en-US" dirty="0" smtClean="0"/>
              <a:t>Distance effects on crowding</a:t>
            </a:r>
          </a:p>
          <a:p>
            <a:pPr lvl="1">
              <a:defRPr/>
            </a:pPr>
            <a:r>
              <a:rPr lang="en-US" dirty="0" smtClean="0"/>
              <a:t>Integration of crowding functions in mode choice</a:t>
            </a:r>
          </a:p>
          <a:p>
            <a:pPr lvl="1">
              <a:defRPr/>
            </a:pPr>
            <a:r>
              <a:rPr lang="en-US" dirty="0" smtClean="0"/>
              <a:t>Explicit modeling of standing and seating passengers</a:t>
            </a:r>
          </a:p>
          <a:p>
            <a:pPr lvl="1">
              <a:defRPr/>
            </a:pPr>
            <a:r>
              <a:rPr lang="en-US" dirty="0" smtClean="0"/>
              <a:t>Crowding </a:t>
            </a:r>
            <a:r>
              <a:rPr lang="en-US" dirty="0" smtClean="0"/>
              <a:t>at </a:t>
            </a:r>
            <a:r>
              <a:rPr lang="en-US" dirty="0" smtClean="0"/>
              <a:t>transit stations / P&amp;R lots</a:t>
            </a:r>
          </a:p>
          <a:p>
            <a:pPr lvl="1">
              <a:defRPr/>
            </a:pPr>
            <a:r>
              <a:rPr lang="en-US" dirty="0" smtClean="0"/>
              <a:t>Incorporation of service reliability effects   </a:t>
            </a:r>
          </a:p>
        </p:txBody>
      </p:sp>
      <p:sp>
        <p:nvSpPr>
          <p:cNvPr id="36868" name="Footer Placeholder 3"/>
          <p:cNvSpPr>
            <a:spLocks noGrp="1"/>
          </p:cNvSpPr>
          <p:nvPr>
            <p:ph type="ftr" sz="quarter" idx="11"/>
          </p:nvPr>
        </p:nvSpPr>
        <p:spPr>
          <a:noFill/>
        </p:spPr>
        <p:txBody>
          <a:bodyPr/>
          <a:lstStyle/>
          <a:p>
            <a:r>
              <a:rPr lang="en-US" smtClean="0"/>
              <a:t>Planning Applications Conference, Reno, NV, May 2011</a:t>
            </a:r>
          </a:p>
        </p:txBody>
      </p:sp>
      <p:sp>
        <p:nvSpPr>
          <p:cNvPr id="36869" name="Slide Number Placeholder 4"/>
          <p:cNvSpPr>
            <a:spLocks noGrp="1"/>
          </p:cNvSpPr>
          <p:nvPr>
            <p:ph type="sldNum" sz="quarter" idx="12"/>
          </p:nvPr>
        </p:nvSpPr>
        <p:spPr>
          <a:noFill/>
        </p:spPr>
        <p:txBody>
          <a:bodyPr/>
          <a:lstStyle/>
          <a:p>
            <a:fld id="{87BA0CE0-4647-48F9-88F0-A02E6F7A77C8}" type="slidenum">
              <a:rPr lang="en-US" smtClean="0"/>
              <a:pPr/>
              <a:t>23</a:t>
            </a:fld>
            <a:endParaRPr lang="en-US" smtClean="0"/>
          </a:p>
        </p:txBody>
      </p:sp>
    </p:spTree>
  </p:cSld>
  <p:clrMapOvr>
    <a:masterClrMapping/>
  </p:clrMapOvr>
  <p:transition advTm="97844">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Attention!</a:t>
            </a:r>
            <a:endParaRPr lang="en-US" dirty="0"/>
          </a:p>
        </p:txBody>
      </p:sp>
      <p:sp>
        <p:nvSpPr>
          <p:cNvPr id="3" name="Content Placeholder 2"/>
          <p:cNvSpPr>
            <a:spLocks noGrp="1"/>
          </p:cNvSpPr>
          <p:nvPr>
            <p:ph idx="1"/>
          </p:nvPr>
        </p:nvSpPr>
        <p:spPr/>
        <p:txBody>
          <a:bodyPr/>
          <a:lstStyle/>
          <a:p>
            <a:r>
              <a:rPr lang="en-US" dirty="0" smtClean="0"/>
              <a:t>Q?</a:t>
            </a:r>
            <a:endParaRPr lang="en-US" dirty="0"/>
          </a:p>
        </p:txBody>
      </p:sp>
      <p:sp>
        <p:nvSpPr>
          <p:cNvPr id="4" name="Footer Placeholder 3"/>
          <p:cNvSpPr>
            <a:spLocks noGrp="1"/>
          </p:cNvSpPr>
          <p:nvPr>
            <p:ph type="ftr" sz="quarter" idx="11"/>
          </p:nvPr>
        </p:nvSpPr>
        <p:spPr/>
        <p:txBody>
          <a:bodyPr/>
          <a:lstStyle/>
          <a:p>
            <a:pPr>
              <a:defRPr/>
            </a:pPr>
            <a:r>
              <a:rPr lang="en-US" smtClean="0"/>
              <a:t>Planning Applications Conference, Reno, NV, May 2011</a:t>
            </a:r>
            <a:endParaRPr lang="en-US"/>
          </a:p>
        </p:txBody>
      </p:sp>
      <p:sp>
        <p:nvSpPr>
          <p:cNvPr id="5" name="Slide Number Placeholder 4"/>
          <p:cNvSpPr>
            <a:spLocks noGrp="1"/>
          </p:cNvSpPr>
          <p:nvPr>
            <p:ph type="sldNum" sz="quarter" idx="12"/>
          </p:nvPr>
        </p:nvSpPr>
        <p:spPr/>
        <p:txBody>
          <a:bodyPr/>
          <a:lstStyle/>
          <a:p>
            <a:pPr>
              <a:defRPr/>
            </a:pPr>
            <a:fld id="{BF3A2D2F-1D71-4114-8779-409F8B0C2FC9}" type="slidenum">
              <a:rPr lang="en-US" smtClean="0"/>
              <a:pPr>
                <a:defRPr/>
              </a:pPr>
              <a:t>24</a:t>
            </a:fld>
            <a:endParaRPr lang="en-US"/>
          </a:p>
        </p:txBody>
      </p:sp>
    </p:spTree>
  </p:cSld>
  <p:clrMapOvr>
    <a:masterClrMapping/>
  </p:clrMapOvr>
  <p:transition advTm="1281">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State of the Art &amp; Practice</a:t>
            </a:r>
            <a:endParaRPr lang="en-US" dirty="0"/>
          </a:p>
        </p:txBody>
      </p:sp>
      <p:sp>
        <p:nvSpPr>
          <p:cNvPr id="17411" name="Content Placeholder 2"/>
          <p:cNvSpPr>
            <a:spLocks noGrp="1"/>
          </p:cNvSpPr>
          <p:nvPr>
            <p:ph idx="1"/>
          </p:nvPr>
        </p:nvSpPr>
        <p:spPr/>
        <p:txBody>
          <a:bodyPr>
            <a:normAutofit fontScale="62500" lnSpcReduction="20000"/>
          </a:bodyPr>
          <a:lstStyle/>
          <a:p>
            <a:pPr>
              <a:defRPr/>
            </a:pPr>
            <a:r>
              <a:rPr lang="en-US" dirty="0" smtClean="0"/>
              <a:t>Most of applied models use simplified unconstrained transit assignment:</a:t>
            </a:r>
          </a:p>
          <a:p>
            <a:pPr lvl="1">
              <a:defRPr/>
            </a:pPr>
            <a:r>
              <a:rPr lang="en-US" dirty="0" smtClean="0"/>
              <a:t>Ridership greater than capacity is allowed </a:t>
            </a:r>
          </a:p>
          <a:p>
            <a:pPr lvl="1">
              <a:defRPr/>
            </a:pPr>
            <a:r>
              <a:rPr lang="en-US" dirty="0" smtClean="0"/>
              <a:t>Inconvenience and discomfort in crowded transit vehicles (standing) ignored</a:t>
            </a:r>
          </a:p>
          <a:p>
            <a:pPr>
              <a:defRPr/>
            </a:pPr>
            <a:r>
              <a:rPr lang="en-US" dirty="0" smtClean="0"/>
              <a:t>Basic theory is there:</a:t>
            </a:r>
          </a:p>
          <a:p>
            <a:pPr lvl="1">
              <a:defRPr/>
            </a:pPr>
            <a:r>
              <a:rPr lang="en-US" dirty="0" smtClean="0"/>
              <a:t>Constraining total capacity by effective headways [</a:t>
            </a:r>
            <a:r>
              <a:rPr lang="en-US" i="1" dirty="0" err="1" smtClean="0"/>
              <a:t>Cepeda</a:t>
            </a:r>
            <a:r>
              <a:rPr lang="en-US" i="1" dirty="0" smtClean="0"/>
              <a:t> </a:t>
            </a:r>
            <a:r>
              <a:rPr lang="en-US" i="1" dirty="0" err="1" smtClean="0"/>
              <a:t>Cominetti</a:t>
            </a:r>
            <a:r>
              <a:rPr lang="en-US" i="1" dirty="0" smtClean="0"/>
              <a:t> &amp; Florian, 2005</a:t>
            </a:r>
            <a:r>
              <a:rPr lang="en-US" dirty="0" smtClean="0"/>
              <a:t>] – convergent algorithm but solution may not be unique</a:t>
            </a:r>
          </a:p>
          <a:p>
            <a:pPr lvl="1">
              <a:defRPr/>
            </a:pPr>
            <a:r>
              <a:rPr lang="en-US" dirty="0" smtClean="0"/>
              <a:t>Penalizing in-vehicle-time in crowding vehicles similar to VDF in highway assignment [</a:t>
            </a:r>
            <a:r>
              <a:rPr lang="en-US" i="1" dirty="0" err="1" smtClean="0"/>
              <a:t>Spiess</a:t>
            </a:r>
            <a:r>
              <a:rPr lang="en-US" i="1" dirty="0" smtClean="0"/>
              <a:t>, 1993</a:t>
            </a:r>
            <a:r>
              <a:rPr lang="en-US" dirty="0" smtClean="0"/>
              <a:t>] – unique solution</a:t>
            </a:r>
          </a:p>
          <a:p>
            <a:pPr>
              <a:defRPr/>
            </a:pPr>
            <a:r>
              <a:rPr lang="en-US" dirty="0" smtClean="0"/>
              <a:t>Attempts to estimate crowding functions in UK and elsewhere:</a:t>
            </a:r>
          </a:p>
          <a:p>
            <a:pPr lvl="1">
              <a:defRPr/>
            </a:pPr>
            <a:r>
              <a:rPr lang="en-US" dirty="0" smtClean="0"/>
              <a:t>RP</a:t>
            </a:r>
          </a:p>
          <a:p>
            <a:pPr lvl="1">
              <a:defRPr/>
            </a:pPr>
            <a:r>
              <a:rPr lang="en-US" dirty="0" smtClean="0"/>
              <a:t>SP    </a:t>
            </a:r>
          </a:p>
        </p:txBody>
      </p:sp>
      <p:sp>
        <p:nvSpPr>
          <p:cNvPr id="18436" name="Footer Placeholder 3"/>
          <p:cNvSpPr>
            <a:spLocks noGrp="1"/>
          </p:cNvSpPr>
          <p:nvPr>
            <p:ph type="ftr" sz="quarter" idx="11"/>
          </p:nvPr>
        </p:nvSpPr>
        <p:spPr>
          <a:noFill/>
        </p:spPr>
        <p:txBody>
          <a:bodyPr/>
          <a:lstStyle/>
          <a:p>
            <a:r>
              <a:rPr lang="en-US" smtClean="0"/>
              <a:t>Planning Applications Conference, Reno, NV, May 2011</a:t>
            </a:r>
          </a:p>
        </p:txBody>
      </p:sp>
      <p:sp>
        <p:nvSpPr>
          <p:cNvPr id="18437" name="Slide Number Placeholder 4"/>
          <p:cNvSpPr>
            <a:spLocks noGrp="1"/>
          </p:cNvSpPr>
          <p:nvPr>
            <p:ph type="sldNum" sz="quarter" idx="12"/>
          </p:nvPr>
        </p:nvSpPr>
        <p:spPr>
          <a:noFill/>
        </p:spPr>
        <p:txBody>
          <a:bodyPr/>
          <a:lstStyle/>
          <a:p>
            <a:fld id="{57AB3C9F-D238-432D-95DE-C42BAFB3DFBA}" type="slidenum">
              <a:rPr lang="en-US" smtClean="0"/>
              <a:pPr/>
              <a:t>3</a:t>
            </a:fld>
            <a:endParaRPr lang="en-US" smtClean="0"/>
          </a:p>
        </p:txBody>
      </p:sp>
    </p:spTree>
  </p:cSld>
  <p:clrMapOvr>
    <a:masterClrMapping/>
  </p:clrMapOvr>
  <p:transition advTm="8836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Some Models Look Like</a:t>
            </a:r>
            <a:endParaRPr lang="en-US" dirty="0"/>
          </a:p>
        </p:txBody>
      </p:sp>
      <p:sp>
        <p:nvSpPr>
          <p:cNvPr id="1028" name="Footer Placeholder 3"/>
          <p:cNvSpPr>
            <a:spLocks noGrp="1"/>
          </p:cNvSpPr>
          <p:nvPr>
            <p:ph type="ftr" sz="quarter" idx="11"/>
          </p:nvPr>
        </p:nvSpPr>
        <p:spPr>
          <a:noFill/>
        </p:spPr>
        <p:txBody>
          <a:bodyPr/>
          <a:lstStyle/>
          <a:p>
            <a:r>
              <a:rPr lang="en-US" smtClean="0"/>
              <a:t>Planning Applications Conference, Reno, NV, May 2011</a:t>
            </a:r>
          </a:p>
        </p:txBody>
      </p:sp>
      <p:sp>
        <p:nvSpPr>
          <p:cNvPr id="1029" name="Slide Number Placeholder 4"/>
          <p:cNvSpPr>
            <a:spLocks noGrp="1"/>
          </p:cNvSpPr>
          <p:nvPr>
            <p:ph type="sldNum" sz="quarter" idx="12"/>
          </p:nvPr>
        </p:nvSpPr>
        <p:spPr>
          <a:noFill/>
        </p:spPr>
        <p:txBody>
          <a:bodyPr/>
          <a:lstStyle/>
          <a:p>
            <a:fld id="{79E8D8A0-5C62-4A6B-A327-3286EA8C82CF}" type="slidenum">
              <a:rPr lang="en-US" smtClean="0"/>
              <a:pPr/>
              <a:t>4</a:t>
            </a:fld>
            <a:endParaRPr lang="en-US" smtClean="0"/>
          </a:p>
        </p:txBody>
      </p:sp>
      <p:graphicFrame>
        <p:nvGraphicFramePr>
          <p:cNvPr id="1026" name="Object 2"/>
          <p:cNvGraphicFramePr>
            <a:graphicFrameLocks noChangeAspect="1"/>
          </p:cNvGraphicFramePr>
          <p:nvPr/>
        </p:nvGraphicFramePr>
        <p:xfrm>
          <a:off x="1295400" y="1827213"/>
          <a:ext cx="7620000" cy="5030787"/>
        </p:xfrm>
        <a:graphic>
          <a:graphicData uri="http://schemas.openxmlformats.org/presentationml/2006/ole">
            <p:oleObj spid="_x0000_s1026" name="Bitmap Image" r:id="rId4" imgW="6563641" imgH="4334480" progId="PBrush">
              <p:embed/>
            </p:oleObj>
          </a:graphicData>
        </a:graphic>
      </p:graphicFrame>
    </p:spTree>
  </p:cSld>
  <p:clrMapOvr>
    <a:masterClrMapping/>
  </p:clrMapOvr>
  <p:transition advTm="42266">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2 Effects Intertwined</a:t>
            </a:r>
            <a:endParaRPr lang="en-US" dirty="0"/>
          </a:p>
        </p:txBody>
      </p:sp>
      <p:sp>
        <p:nvSpPr>
          <p:cNvPr id="3" name="Content Placeholder 2"/>
          <p:cNvSpPr>
            <a:spLocks noGrp="1"/>
          </p:cNvSpPr>
          <p:nvPr>
            <p:ph idx="1"/>
          </p:nvPr>
        </p:nvSpPr>
        <p:spPr/>
        <p:txBody>
          <a:bodyPr>
            <a:normAutofit fontScale="70000" lnSpcReduction="20000"/>
          </a:bodyPr>
          <a:lstStyle/>
          <a:p>
            <a:pPr>
              <a:defRPr/>
            </a:pPr>
            <a:r>
              <a:rPr lang="en-US" dirty="0" smtClean="0"/>
              <a:t>Capacity constraint (demand exceeds total capacity) </a:t>
            </a:r>
          </a:p>
          <a:p>
            <a:pPr lvl="1">
              <a:defRPr/>
            </a:pPr>
            <a:r>
              <a:rPr lang="en-US" dirty="0" smtClean="0"/>
              <a:t>Riders cannot board </a:t>
            </a:r>
            <a:r>
              <a:rPr lang="en-US" dirty="0" smtClean="0"/>
              <a:t>the </a:t>
            </a:r>
            <a:r>
              <a:rPr lang="en-US" dirty="0" smtClean="0"/>
              <a:t>vehicle and have to wait for the next one </a:t>
            </a:r>
          </a:p>
          <a:p>
            <a:pPr lvl="1">
              <a:defRPr/>
            </a:pPr>
            <a:r>
              <a:rPr lang="en-US" dirty="0" smtClean="0"/>
              <a:t>Modeled as effective </a:t>
            </a:r>
            <a:r>
              <a:rPr lang="en-US" dirty="0" smtClean="0"/>
              <a:t>line-stop-specific </a:t>
            </a:r>
            <a:r>
              <a:rPr lang="en-US" dirty="0" smtClean="0"/>
              <a:t>headway greater than the actual one</a:t>
            </a:r>
          </a:p>
          <a:p>
            <a:pPr lvl="1">
              <a:defRPr/>
            </a:pPr>
            <a:r>
              <a:rPr lang="en-US" dirty="0" smtClean="0"/>
              <a:t>Similar to shadow pricing in location choices or VDF when V/C&gt;1 </a:t>
            </a:r>
          </a:p>
          <a:p>
            <a:pPr>
              <a:defRPr/>
            </a:pPr>
            <a:r>
              <a:rPr lang="en-US" dirty="0" smtClean="0"/>
              <a:t>Crowding inconvenience and discomfort (demand exceeds </a:t>
            </a:r>
            <a:r>
              <a:rPr lang="en-US" dirty="0" smtClean="0"/>
              <a:t>seated </a:t>
            </a:r>
            <a:r>
              <a:rPr lang="en-US" dirty="0" smtClean="0"/>
              <a:t>capacity):</a:t>
            </a:r>
          </a:p>
          <a:p>
            <a:pPr lvl="1">
              <a:defRPr/>
            </a:pPr>
            <a:r>
              <a:rPr lang="en-US" dirty="0" smtClean="0"/>
              <a:t>Some riders have to stand</a:t>
            </a:r>
          </a:p>
          <a:p>
            <a:pPr lvl="1">
              <a:defRPr/>
            </a:pPr>
            <a:r>
              <a:rPr lang="en-US" dirty="0" smtClean="0"/>
              <a:t>Seating </a:t>
            </a:r>
            <a:r>
              <a:rPr lang="en-US" dirty="0" smtClean="0"/>
              <a:t>passengers </a:t>
            </a:r>
            <a:r>
              <a:rPr lang="en-US" dirty="0" smtClean="0"/>
              <a:t>experience inconvenience in finding a seat and getting off the vehicle</a:t>
            </a:r>
          </a:p>
          <a:p>
            <a:pPr lvl="1">
              <a:defRPr/>
            </a:pPr>
            <a:r>
              <a:rPr lang="en-US" dirty="0" smtClean="0"/>
              <a:t>Modeled as perceived weight factor on segment IVT</a:t>
            </a:r>
            <a:endParaRPr lang="en-US" dirty="0"/>
          </a:p>
        </p:txBody>
      </p:sp>
      <p:sp>
        <p:nvSpPr>
          <p:cNvPr id="19460" name="Footer Placeholder 3"/>
          <p:cNvSpPr>
            <a:spLocks noGrp="1"/>
          </p:cNvSpPr>
          <p:nvPr>
            <p:ph type="ftr" sz="quarter" idx="11"/>
          </p:nvPr>
        </p:nvSpPr>
        <p:spPr>
          <a:noFill/>
        </p:spPr>
        <p:txBody>
          <a:bodyPr/>
          <a:lstStyle/>
          <a:p>
            <a:r>
              <a:rPr lang="en-US" smtClean="0"/>
              <a:t>Planning Applications Conference, Reno, NV, May 2011</a:t>
            </a:r>
          </a:p>
        </p:txBody>
      </p:sp>
      <p:sp>
        <p:nvSpPr>
          <p:cNvPr id="19461" name="Slide Number Placeholder 4"/>
          <p:cNvSpPr>
            <a:spLocks noGrp="1"/>
          </p:cNvSpPr>
          <p:nvPr>
            <p:ph type="sldNum" sz="quarter" idx="12"/>
          </p:nvPr>
        </p:nvSpPr>
        <p:spPr>
          <a:noFill/>
        </p:spPr>
        <p:txBody>
          <a:bodyPr/>
          <a:lstStyle/>
          <a:p>
            <a:fld id="{0E340D27-5B86-47A9-939A-3B5C3BCBC3C4}" type="slidenum">
              <a:rPr lang="en-US" smtClean="0"/>
              <a:pPr/>
              <a:t>5</a:t>
            </a:fld>
            <a:endParaRPr lang="en-US" smtClean="0"/>
          </a:p>
        </p:txBody>
      </p:sp>
    </p:spTree>
  </p:cSld>
  <p:clrMapOvr>
    <a:masterClrMapping/>
  </p:clrMapOvr>
  <p:transition advTm="80593">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152400" y="2057400"/>
            <a:ext cx="2971800" cy="4343400"/>
          </a:xfrm>
          <a:prstGeom prst="rect">
            <a:avLst/>
          </a:prstGeom>
          <a:noFill/>
          <a:ln w="2540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cxnSp>
        <p:nvCxnSpPr>
          <p:cNvPr id="29" name="Straight Connector 28"/>
          <p:cNvCxnSpPr/>
          <p:nvPr/>
        </p:nvCxnSpPr>
        <p:spPr bwMode="auto">
          <a:xfrm rot="16200000" flipH="1">
            <a:off x="4991100" y="5376565"/>
            <a:ext cx="1219200" cy="533400"/>
          </a:xfrm>
          <a:prstGeom prst="line">
            <a:avLst/>
          </a:prstGeom>
          <a:solidFill>
            <a:schemeClr val="accent1"/>
          </a:solidFill>
          <a:ln w="38100" cap="flat" cmpd="sng" algn="ctr">
            <a:solidFill>
              <a:srgbClr val="FF9900"/>
            </a:solidFill>
            <a:prstDash val="solid"/>
            <a:round/>
            <a:headEnd type="oval" w="med" len="med"/>
            <a:tailEnd type="triangle" w="med" len="med"/>
          </a:ln>
          <a:effectLst/>
        </p:spPr>
      </p:cxnSp>
      <p:sp>
        <p:nvSpPr>
          <p:cNvPr id="2" name="Title 1"/>
          <p:cNvSpPr>
            <a:spLocks noGrp="1"/>
          </p:cNvSpPr>
          <p:nvPr>
            <p:ph type="title"/>
          </p:nvPr>
        </p:nvSpPr>
        <p:spPr/>
        <p:txBody>
          <a:bodyPr>
            <a:normAutofit fontScale="90000"/>
          </a:bodyPr>
          <a:lstStyle/>
          <a:p>
            <a:r>
              <a:rPr lang="en-US" dirty="0" smtClean="0"/>
              <a:t>Capacity Constrained at Boarding Nodes and Not by Segments </a:t>
            </a:r>
            <a:endParaRPr lang="en-US" dirty="0"/>
          </a:p>
        </p:txBody>
      </p:sp>
      <p:sp>
        <p:nvSpPr>
          <p:cNvPr id="4" name="Footer Placeholder 3"/>
          <p:cNvSpPr>
            <a:spLocks noGrp="1"/>
          </p:cNvSpPr>
          <p:nvPr>
            <p:ph type="ftr" sz="quarter" idx="11"/>
          </p:nvPr>
        </p:nvSpPr>
        <p:spPr/>
        <p:txBody>
          <a:bodyPr/>
          <a:lstStyle/>
          <a:p>
            <a:pPr>
              <a:defRPr/>
            </a:pPr>
            <a:r>
              <a:rPr lang="en-US" dirty="0" smtClean="0"/>
              <a:t>Planning Applications Conference, Reno, NV, May 2011</a:t>
            </a:r>
            <a:endParaRPr lang="en-US" dirty="0"/>
          </a:p>
        </p:txBody>
      </p:sp>
      <p:sp>
        <p:nvSpPr>
          <p:cNvPr id="5" name="Slide Number Placeholder 4"/>
          <p:cNvSpPr>
            <a:spLocks noGrp="1"/>
          </p:cNvSpPr>
          <p:nvPr>
            <p:ph type="sldNum" sz="quarter" idx="12"/>
          </p:nvPr>
        </p:nvSpPr>
        <p:spPr/>
        <p:txBody>
          <a:bodyPr/>
          <a:lstStyle/>
          <a:p>
            <a:pPr>
              <a:defRPr/>
            </a:pPr>
            <a:fld id="{BF3A2D2F-1D71-4114-8779-409F8B0C2FC9}" type="slidenum">
              <a:rPr lang="en-US" smtClean="0"/>
              <a:pPr>
                <a:defRPr/>
              </a:pPr>
              <a:t>6</a:t>
            </a:fld>
            <a:endParaRPr lang="en-US" dirty="0"/>
          </a:p>
        </p:txBody>
      </p:sp>
      <p:cxnSp>
        <p:nvCxnSpPr>
          <p:cNvPr id="7" name="Straight Connector 6"/>
          <p:cNvCxnSpPr/>
          <p:nvPr/>
        </p:nvCxnSpPr>
        <p:spPr bwMode="auto">
          <a:xfrm rot="16200000" flipH="1">
            <a:off x="1485900" y="3086100"/>
            <a:ext cx="838200" cy="609600"/>
          </a:xfrm>
          <a:prstGeom prst="line">
            <a:avLst/>
          </a:prstGeom>
          <a:solidFill>
            <a:schemeClr val="accent1"/>
          </a:solidFill>
          <a:ln w="38100" cap="flat" cmpd="sng" algn="ctr">
            <a:solidFill>
              <a:schemeClr val="tx1"/>
            </a:solidFill>
            <a:prstDash val="solid"/>
            <a:round/>
            <a:headEnd type="oval" w="med" len="med"/>
            <a:tailEnd type="oval" w="med" len="med"/>
          </a:ln>
          <a:effectLst/>
        </p:spPr>
      </p:cxnSp>
      <p:cxnSp>
        <p:nvCxnSpPr>
          <p:cNvPr id="8" name="Straight Connector 7"/>
          <p:cNvCxnSpPr/>
          <p:nvPr/>
        </p:nvCxnSpPr>
        <p:spPr bwMode="auto">
          <a:xfrm rot="16200000" flipH="1">
            <a:off x="1676400" y="4343400"/>
            <a:ext cx="1219200" cy="152400"/>
          </a:xfrm>
          <a:prstGeom prst="line">
            <a:avLst/>
          </a:prstGeom>
          <a:solidFill>
            <a:schemeClr val="accent1"/>
          </a:solidFill>
          <a:ln w="38100" cap="flat" cmpd="sng" algn="ctr">
            <a:solidFill>
              <a:schemeClr val="tx1"/>
            </a:solidFill>
            <a:prstDash val="solid"/>
            <a:round/>
            <a:headEnd type="oval" w="med" len="med"/>
            <a:tailEnd type="oval" w="med" len="med"/>
          </a:ln>
          <a:effectLst/>
        </p:spPr>
      </p:cxnSp>
      <p:cxnSp>
        <p:nvCxnSpPr>
          <p:cNvPr id="10" name="Straight Connector 9"/>
          <p:cNvCxnSpPr/>
          <p:nvPr/>
        </p:nvCxnSpPr>
        <p:spPr bwMode="auto">
          <a:xfrm rot="16200000" flipH="1">
            <a:off x="2019300" y="5372100"/>
            <a:ext cx="1219200" cy="533400"/>
          </a:xfrm>
          <a:prstGeom prst="line">
            <a:avLst/>
          </a:prstGeom>
          <a:solidFill>
            <a:schemeClr val="accent1"/>
          </a:solidFill>
          <a:ln w="38100" cap="flat" cmpd="sng" algn="ctr">
            <a:solidFill>
              <a:schemeClr val="tx1"/>
            </a:solidFill>
            <a:prstDash val="solid"/>
            <a:round/>
            <a:headEnd type="oval" w="med" len="med"/>
            <a:tailEnd type="triangle" w="med" len="med"/>
          </a:ln>
          <a:effectLst/>
        </p:spPr>
      </p:cxnSp>
      <p:sp>
        <p:nvSpPr>
          <p:cNvPr id="15" name="TextBox 14"/>
          <p:cNvSpPr txBox="1"/>
          <p:nvPr/>
        </p:nvSpPr>
        <p:spPr>
          <a:xfrm>
            <a:off x="1524000" y="2510135"/>
            <a:ext cx="369012" cy="461665"/>
          </a:xfrm>
          <a:prstGeom prst="rect">
            <a:avLst/>
          </a:prstGeom>
          <a:noFill/>
        </p:spPr>
        <p:txBody>
          <a:bodyPr wrap="none" rtlCol="0">
            <a:spAutoFit/>
          </a:bodyPr>
          <a:lstStyle/>
          <a:p>
            <a:r>
              <a:rPr lang="en-US" dirty="0" smtClean="0"/>
              <a:t>A</a:t>
            </a:r>
            <a:endParaRPr lang="en-US" dirty="0"/>
          </a:p>
        </p:txBody>
      </p:sp>
      <p:sp>
        <p:nvSpPr>
          <p:cNvPr id="16" name="TextBox 15"/>
          <p:cNvSpPr txBox="1"/>
          <p:nvPr/>
        </p:nvSpPr>
        <p:spPr>
          <a:xfrm>
            <a:off x="2209800" y="3576935"/>
            <a:ext cx="369012" cy="461665"/>
          </a:xfrm>
          <a:prstGeom prst="rect">
            <a:avLst/>
          </a:prstGeom>
          <a:noFill/>
        </p:spPr>
        <p:txBody>
          <a:bodyPr wrap="none" rtlCol="0">
            <a:spAutoFit/>
          </a:bodyPr>
          <a:lstStyle/>
          <a:p>
            <a:r>
              <a:rPr lang="en-US" dirty="0" smtClean="0"/>
              <a:t>B</a:t>
            </a:r>
            <a:endParaRPr lang="en-US" dirty="0"/>
          </a:p>
        </p:txBody>
      </p:sp>
      <p:sp>
        <p:nvSpPr>
          <p:cNvPr id="17" name="TextBox 16"/>
          <p:cNvSpPr txBox="1"/>
          <p:nvPr/>
        </p:nvSpPr>
        <p:spPr>
          <a:xfrm>
            <a:off x="2362200" y="4800600"/>
            <a:ext cx="369012" cy="461665"/>
          </a:xfrm>
          <a:prstGeom prst="rect">
            <a:avLst/>
          </a:prstGeom>
          <a:noFill/>
        </p:spPr>
        <p:txBody>
          <a:bodyPr wrap="none" rtlCol="0">
            <a:spAutoFit/>
          </a:bodyPr>
          <a:lstStyle/>
          <a:p>
            <a:r>
              <a:rPr lang="en-US" dirty="0" smtClean="0"/>
              <a:t>C</a:t>
            </a:r>
            <a:endParaRPr lang="en-US" dirty="0"/>
          </a:p>
        </p:txBody>
      </p:sp>
      <p:sp>
        <p:nvSpPr>
          <p:cNvPr id="18" name="TextBox 17"/>
          <p:cNvSpPr txBox="1"/>
          <p:nvPr/>
        </p:nvSpPr>
        <p:spPr>
          <a:xfrm>
            <a:off x="263303" y="2129135"/>
            <a:ext cx="2708497" cy="400110"/>
          </a:xfrm>
          <a:prstGeom prst="rect">
            <a:avLst/>
          </a:prstGeom>
          <a:noFill/>
        </p:spPr>
        <p:txBody>
          <a:bodyPr wrap="none" rtlCol="0">
            <a:spAutoFit/>
          </a:bodyPr>
          <a:lstStyle/>
          <a:p>
            <a:r>
              <a:rPr lang="en-US" sz="2000" dirty="0" smtClean="0"/>
              <a:t>Total capacity = 3,000</a:t>
            </a:r>
            <a:endParaRPr lang="en-US" sz="2000" dirty="0"/>
          </a:p>
        </p:txBody>
      </p:sp>
      <p:sp>
        <p:nvSpPr>
          <p:cNvPr id="20" name="Right Arrow 19"/>
          <p:cNvSpPr/>
          <p:nvPr/>
        </p:nvSpPr>
        <p:spPr bwMode="auto">
          <a:xfrm>
            <a:off x="469392" y="2639568"/>
            <a:ext cx="978408" cy="713232"/>
          </a:xfrm>
          <a:prstGeom prst="rightArrow">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1,800</a:t>
            </a:r>
          </a:p>
        </p:txBody>
      </p:sp>
      <p:sp>
        <p:nvSpPr>
          <p:cNvPr id="21" name="Right Arrow 20"/>
          <p:cNvSpPr/>
          <p:nvPr/>
        </p:nvSpPr>
        <p:spPr bwMode="auto">
          <a:xfrm>
            <a:off x="1066800" y="3477768"/>
            <a:ext cx="978408" cy="713232"/>
          </a:xfrm>
          <a:prstGeom prst="rightArrow">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600</a:t>
            </a:r>
          </a:p>
        </p:txBody>
      </p:sp>
      <p:sp>
        <p:nvSpPr>
          <p:cNvPr id="22" name="Right Arrow 21"/>
          <p:cNvSpPr/>
          <p:nvPr/>
        </p:nvSpPr>
        <p:spPr bwMode="auto">
          <a:xfrm>
            <a:off x="1231392" y="4696968"/>
            <a:ext cx="978408" cy="713232"/>
          </a:xfrm>
          <a:prstGeom prst="rightArrow">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1,200</a:t>
            </a:r>
          </a:p>
        </p:txBody>
      </p:sp>
      <p:sp>
        <p:nvSpPr>
          <p:cNvPr id="23" name="TextBox 22"/>
          <p:cNvSpPr txBox="1"/>
          <p:nvPr/>
        </p:nvSpPr>
        <p:spPr>
          <a:xfrm rot="3180000">
            <a:off x="1672223" y="3133820"/>
            <a:ext cx="761747" cy="369332"/>
          </a:xfrm>
          <a:prstGeom prst="rect">
            <a:avLst/>
          </a:prstGeom>
          <a:noFill/>
        </p:spPr>
        <p:txBody>
          <a:bodyPr wrap="none" rtlCol="0">
            <a:spAutoFit/>
          </a:bodyPr>
          <a:lstStyle/>
          <a:p>
            <a:r>
              <a:rPr lang="en-US" sz="1800" dirty="0" smtClean="0">
                <a:solidFill>
                  <a:schemeClr val="tx1">
                    <a:lumMod val="50000"/>
                    <a:lumOff val="50000"/>
                  </a:schemeClr>
                </a:solidFill>
              </a:rPr>
              <a:t>1,800</a:t>
            </a:r>
            <a:endParaRPr lang="en-US" sz="1800" dirty="0">
              <a:solidFill>
                <a:schemeClr val="tx1">
                  <a:lumMod val="50000"/>
                  <a:lumOff val="50000"/>
                </a:schemeClr>
              </a:solidFill>
            </a:endParaRPr>
          </a:p>
        </p:txBody>
      </p:sp>
      <p:sp>
        <p:nvSpPr>
          <p:cNvPr id="25" name="TextBox 24"/>
          <p:cNvSpPr txBox="1"/>
          <p:nvPr/>
        </p:nvSpPr>
        <p:spPr>
          <a:xfrm rot="4920000">
            <a:off x="2126450" y="4256801"/>
            <a:ext cx="761747" cy="369332"/>
          </a:xfrm>
          <a:prstGeom prst="rect">
            <a:avLst/>
          </a:prstGeom>
          <a:noFill/>
        </p:spPr>
        <p:txBody>
          <a:bodyPr wrap="none" rtlCol="0">
            <a:spAutoFit/>
          </a:bodyPr>
          <a:lstStyle/>
          <a:p>
            <a:r>
              <a:rPr lang="en-US" sz="1800" dirty="0" smtClean="0">
                <a:solidFill>
                  <a:schemeClr val="tx1">
                    <a:lumMod val="50000"/>
                    <a:lumOff val="50000"/>
                  </a:schemeClr>
                </a:solidFill>
              </a:rPr>
              <a:t>2,400</a:t>
            </a:r>
            <a:endParaRPr lang="en-US" sz="1800" dirty="0">
              <a:solidFill>
                <a:schemeClr val="tx1">
                  <a:lumMod val="50000"/>
                  <a:lumOff val="50000"/>
                </a:schemeClr>
              </a:solidFill>
            </a:endParaRPr>
          </a:p>
        </p:txBody>
      </p:sp>
      <p:sp>
        <p:nvSpPr>
          <p:cNvPr id="26" name="TextBox 25"/>
          <p:cNvSpPr txBox="1"/>
          <p:nvPr/>
        </p:nvSpPr>
        <p:spPr>
          <a:xfrm rot="4020000">
            <a:off x="2429429" y="5399802"/>
            <a:ext cx="761747" cy="369332"/>
          </a:xfrm>
          <a:prstGeom prst="rect">
            <a:avLst/>
          </a:prstGeom>
          <a:noFill/>
        </p:spPr>
        <p:txBody>
          <a:bodyPr wrap="none" rtlCol="0">
            <a:spAutoFit/>
          </a:bodyPr>
          <a:lstStyle/>
          <a:p>
            <a:r>
              <a:rPr lang="en-US" sz="1800" dirty="0" smtClean="0">
                <a:solidFill>
                  <a:srgbClr val="FF0000"/>
                </a:solidFill>
              </a:rPr>
              <a:t>3,600</a:t>
            </a:r>
            <a:endParaRPr lang="en-US" sz="1800" dirty="0">
              <a:solidFill>
                <a:srgbClr val="FF0000"/>
              </a:solidFill>
            </a:endParaRPr>
          </a:p>
        </p:txBody>
      </p:sp>
      <p:cxnSp>
        <p:nvCxnSpPr>
          <p:cNvPr id="27" name="Straight Connector 26"/>
          <p:cNvCxnSpPr/>
          <p:nvPr/>
        </p:nvCxnSpPr>
        <p:spPr bwMode="auto">
          <a:xfrm rot="16200000" flipH="1">
            <a:off x="4457700" y="3090565"/>
            <a:ext cx="838200" cy="609600"/>
          </a:xfrm>
          <a:prstGeom prst="line">
            <a:avLst/>
          </a:prstGeom>
          <a:solidFill>
            <a:schemeClr val="accent1"/>
          </a:solidFill>
          <a:ln w="38100" cap="flat" cmpd="sng" algn="ctr">
            <a:solidFill>
              <a:schemeClr val="tx1"/>
            </a:solidFill>
            <a:prstDash val="solid"/>
            <a:round/>
            <a:headEnd type="oval" w="med" len="med"/>
            <a:tailEnd type="oval" w="med" len="med"/>
          </a:ln>
          <a:effectLst/>
        </p:spPr>
      </p:cxnSp>
      <p:cxnSp>
        <p:nvCxnSpPr>
          <p:cNvPr id="28" name="Straight Connector 27"/>
          <p:cNvCxnSpPr/>
          <p:nvPr/>
        </p:nvCxnSpPr>
        <p:spPr bwMode="auto">
          <a:xfrm rot="16200000" flipH="1">
            <a:off x="4648200" y="4347865"/>
            <a:ext cx="1219200" cy="152400"/>
          </a:xfrm>
          <a:prstGeom prst="line">
            <a:avLst/>
          </a:prstGeom>
          <a:solidFill>
            <a:schemeClr val="accent1"/>
          </a:solidFill>
          <a:ln w="38100" cap="flat" cmpd="sng" algn="ctr">
            <a:solidFill>
              <a:schemeClr val="tx1"/>
            </a:solidFill>
            <a:prstDash val="solid"/>
            <a:round/>
            <a:headEnd type="oval" w="med" len="med"/>
            <a:tailEnd type="oval" w="med" len="med"/>
          </a:ln>
          <a:effectLst/>
        </p:spPr>
      </p:cxnSp>
      <p:sp>
        <p:nvSpPr>
          <p:cNvPr id="30" name="TextBox 29"/>
          <p:cNvSpPr txBox="1"/>
          <p:nvPr/>
        </p:nvSpPr>
        <p:spPr>
          <a:xfrm>
            <a:off x="4495800" y="2514600"/>
            <a:ext cx="369012" cy="461665"/>
          </a:xfrm>
          <a:prstGeom prst="rect">
            <a:avLst/>
          </a:prstGeom>
          <a:noFill/>
        </p:spPr>
        <p:txBody>
          <a:bodyPr wrap="none" rtlCol="0">
            <a:spAutoFit/>
          </a:bodyPr>
          <a:lstStyle/>
          <a:p>
            <a:r>
              <a:rPr lang="en-US" dirty="0" smtClean="0"/>
              <a:t>A</a:t>
            </a:r>
            <a:endParaRPr lang="en-US" dirty="0"/>
          </a:p>
        </p:txBody>
      </p:sp>
      <p:sp>
        <p:nvSpPr>
          <p:cNvPr id="31" name="TextBox 30"/>
          <p:cNvSpPr txBox="1"/>
          <p:nvPr/>
        </p:nvSpPr>
        <p:spPr>
          <a:xfrm>
            <a:off x="5181600" y="3581400"/>
            <a:ext cx="369012" cy="461665"/>
          </a:xfrm>
          <a:prstGeom prst="rect">
            <a:avLst/>
          </a:prstGeom>
          <a:noFill/>
        </p:spPr>
        <p:txBody>
          <a:bodyPr wrap="none" rtlCol="0">
            <a:spAutoFit/>
          </a:bodyPr>
          <a:lstStyle/>
          <a:p>
            <a:r>
              <a:rPr lang="en-US" dirty="0" smtClean="0"/>
              <a:t>B</a:t>
            </a:r>
            <a:endParaRPr lang="en-US" dirty="0"/>
          </a:p>
        </p:txBody>
      </p:sp>
      <p:sp>
        <p:nvSpPr>
          <p:cNvPr id="32" name="TextBox 31"/>
          <p:cNvSpPr txBox="1"/>
          <p:nvPr/>
        </p:nvSpPr>
        <p:spPr>
          <a:xfrm>
            <a:off x="5334000" y="4805065"/>
            <a:ext cx="369012" cy="461665"/>
          </a:xfrm>
          <a:prstGeom prst="rect">
            <a:avLst/>
          </a:prstGeom>
          <a:noFill/>
        </p:spPr>
        <p:txBody>
          <a:bodyPr wrap="none" rtlCol="0">
            <a:spAutoFit/>
          </a:bodyPr>
          <a:lstStyle/>
          <a:p>
            <a:r>
              <a:rPr lang="en-US" dirty="0" smtClean="0"/>
              <a:t>C</a:t>
            </a:r>
            <a:endParaRPr lang="en-US" dirty="0"/>
          </a:p>
        </p:txBody>
      </p:sp>
      <p:sp>
        <p:nvSpPr>
          <p:cNvPr id="33" name="TextBox 32"/>
          <p:cNvSpPr txBox="1"/>
          <p:nvPr/>
        </p:nvSpPr>
        <p:spPr>
          <a:xfrm>
            <a:off x="3200400" y="2133600"/>
            <a:ext cx="2791663" cy="400110"/>
          </a:xfrm>
          <a:prstGeom prst="rect">
            <a:avLst/>
          </a:prstGeom>
          <a:noFill/>
        </p:spPr>
        <p:txBody>
          <a:bodyPr wrap="none" rtlCol="0">
            <a:spAutoFit/>
          </a:bodyPr>
          <a:lstStyle/>
          <a:p>
            <a:r>
              <a:rPr lang="en-US" sz="2000" dirty="0" smtClean="0"/>
              <a:t>1. Segment IVT weight</a:t>
            </a:r>
            <a:endParaRPr lang="en-US" sz="2000" dirty="0"/>
          </a:p>
        </p:txBody>
      </p:sp>
      <p:sp>
        <p:nvSpPr>
          <p:cNvPr id="34" name="Right Arrow 33"/>
          <p:cNvSpPr/>
          <p:nvPr/>
        </p:nvSpPr>
        <p:spPr bwMode="auto">
          <a:xfrm>
            <a:off x="3441192" y="2644033"/>
            <a:ext cx="978408" cy="713232"/>
          </a:xfrm>
          <a:prstGeom prst="rightArrow">
            <a:avLst/>
          </a:prstGeom>
          <a:solidFill>
            <a:srgbClr val="FFC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1,500</a:t>
            </a:r>
          </a:p>
        </p:txBody>
      </p:sp>
      <p:sp>
        <p:nvSpPr>
          <p:cNvPr id="35" name="Right Arrow 34"/>
          <p:cNvSpPr/>
          <p:nvPr/>
        </p:nvSpPr>
        <p:spPr bwMode="auto">
          <a:xfrm>
            <a:off x="4038600" y="3482233"/>
            <a:ext cx="978408" cy="713232"/>
          </a:xfrm>
          <a:prstGeom prst="rightArrow">
            <a:avLst/>
          </a:prstGeom>
          <a:solidFill>
            <a:srgbClr val="FFC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500</a:t>
            </a:r>
          </a:p>
        </p:txBody>
      </p:sp>
      <p:sp>
        <p:nvSpPr>
          <p:cNvPr id="36" name="Right Arrow 35"/>
          <p:cNvSpPr/>
          <p:nvPr/>
        </p:nvSpPr>
        <p:spPr bwMode="auto">
          <a:xfrm>
            <a:off x="4203192" y="4701433"/>
            <a:ext cx="978408" cy="713232"/>
          </a:xfrm>
          <a:prstGeom prst="rightArrow">
            <a:avLst/>
          </a:prstGeom>
          <a:solidFill>
            <a:srgbClr val="FFC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1,000</a:t>
            </a:r>
          </a:p>
        </p:txBody>
      </p:sp>
      <p:sp>
        <p:nvSpPr>
          <p:cNvPr id="37" name="TextBox 36"/>
          <p:cNvSpPr txBox="1"/>
          <p:nvPr/>
        </p:nvSpPr>
        <p:spPr>
          <a:xfrm rot="3180000">
            <a:off x="4644023" y="3138285"/>
            <a:ext cx="761747" cy="369332"/>
          </a:xfrm>
          <a:prstGeom prst="rect">
            <a:avLst/>
          </a:prstGeom>
          <a:noFill/>
        </p:spPr>
        <p:txBody>
          <a:bodyPr wrap="none" rtlCol="0">
            <a:spAutoFit/>
          </a:bodyPr>
          <a:lstStyle/>
          <a:p>
            <a:r>
              <a:rPr lang="en-US" sz="1800" dirty="0" smtClean="0">
                <a:solidFill>
                  <a:schemeClr val="tx1">
                    <a:lumMod val="50000"/>
                    <a:lumOff val="50000"/>
                  </a:schemeClr>
                </a:solidFill>
              </a:rPr>
              <a:t>1,500</a:t>
            </a:r>
            <a:endParaRPr lang="en-US" sz="1800" dirty="0">
              <a:solidFill>
                <a:schemeClr val="tx1">
                  <a:lumMod val="50000"/>
                  <a:lumOff val="50000"/>
                </a:schemeClr>
              </a:solidFill>
            </a:endParaRPr>
          </a:p>
        </p:txBody>
      </p:sp>
      <p:sp>
        <p:nvSpPr>
          <p:cNvPr id="38" name="TextBox 37"/>
          <p:cNvSpPr txBox="1"/>
          <p:nvPr/>
        </p:nvSpPr>
        <p:spPr>
          <a:xfrm rot="4920000">
            <a:off x="5098250" y="4261266"/>
            <a:ext cx="761747" cy="369332"/>
          </a:xfrm>
          <a:prstGeom prst="rect">
            <a:avLst/>
          </a:prstGeom>
          <a:noFill/>
        </p:spPr>
        <p:txBody>
          <a:bodyPr wrap="none" rtlCol="0">
            <a:spAutoFit/>
          </a:bodyPr>
          <a:lstStyle/>
          <a:p>
            <a:r>
              <a:rPr lang="en-US" sz="1800" dirty="0" smtClean="0">
                <a:solidFill>
                  <a:schemeClr val="tx1">
                    <a:lumMod val="50000"/>
                    <a:lumOff val="50000"/>
                  </a:schemeClr>
                </a:solidFill>
              </a:rPr>
              <a:t>2,000</a:t>
            </a:r>
            <a:endParaRPr lang="en-US" sz="1800" dirty="0">
              <a:solidFill>
                <a:schemeClr val="tx1">
                  <a:lumMod val="50000"/>
                  <a:lumOff val="50000"/>
                </a:schemeClr>
              </a:solidFill>
            </a:endParaRPr>
          </a:p>
        </p:txBody>
      </p:sp>
      <p:sp>
        <p:nvSpPr>
          <p:cNvPr id="39" name="TextBox 38"/>
          <p:cNvSpPr txBox="1"/>
          <p:nvPr/>
        </p:nvSpPr>
        <p:spPr>
          <a:xfrm rot="4020000">
            <a:off x="5401229" y="5404267"/>
            <a:ext cx="761747" cy="369332"/>
          </a:xfrm>
          <a:prstGeom prst="rect">
            <a:avLst/>
          </a:prstGeom>
          <a:noFill/>
        </p:spPr>
        <p:txBody>
          <a:bodyPr wrap="none" rtlCol="0">
            <a:spAutoFit/>
          </a:bodyPr>
          <a:lstStyle/>
          <a:p>
            <a:r>
              <a:rPr lang="en-US" sz="1800" dirty="0" smtClean="0">
                <a:solidFill>
                  <a:schemeClr val="tx1">
                    <a:lumMod val="50000"/>
                    <a:lumOff val="50000"/>
                  </a:schemeClr>
                </a:solidFill>
              </a:rPr>
              <a:t>3,000</a:t>
            </a:r>
            <a:endParaRPr lang="en-US" sz="1800" dirty="0">
              <a:solidFill>
                <a:schemeClr val="tx1">
                  <a:lumMod val="50000"/>
                  <a:lumOff val="50000"/>
                </a:schemeClr>
              </a:solidFill>
            </a:endParaRPr>
          </a:p>
        </p:txBody>
      </p:sp>
      <p:cxnSp>
        <p:nvCxnSpPr>
          <p:cNvPr id="40" name="Straight Connector 39"/>
          <p:cNvCxnSpPr/>
          <p:nvPr/>
        </p:nvCxnSpPr>
        <p:spPr bwMode="auto">
          <a:xfrm rot="16200000" flipH="1">
            <a:off x="7429500" y="3095030"/>
            <a:ext cx="838200" cy="609600"/>
          </a:xfrm>
          <a:prstGeom prst="line">
            <a:avLst/>
          </a:prstGeom>
          <a:solidFill>
            <a:schemeClr val="accent1"/>
          </a:solidFill>
          <a:ln w="38100" cap="flat" cmpd="sng" algn="ctr">
            <a:solidFill>
              <a:schemeClr val="tx1"/>
            </a:solidFill>
            <a:prstDash val="solid"/>
            <a:round/>
            <a:headEnd type="oval" w="med" len="med"/>
            <a:tailEnd type="oval" w="med" len="med"/>
          </a:ln>
          <a:effectLst/>
        </p:spPr>
      </p:cxnSp>
      <p:cxnSp>
        <p:nvCxnSpPr>
          <p:cNvPr id="41" name="Straight Connector 40"/>
          <p:cNvCxnSpPr/>
          <p:nvPr/>
        </p:nvCxnSpPr>
        <p:spPr bwMode="auto">
          <a:xfrm rot="16200000" flipH="1">
            <a:off x="7620000" y="4352330"/>
            <a:ext cx="1219200" cy="152400"/>
          </a:xfrm>
          <a:prstGeom prst="line">
            <a:avLst/>
          </a:prstGeom>
          <a:solidFill>
            <a:schemeClr val="accent1"/>
          </a:solidFill>
          <a:ln w="38100" cap="flat" cmpd="sng" algn="ctr">
            <a:solidFill>
              <a:schemeClr val="tx1"/>
            </a:solidFill>
            <a:prstDash val="solid"/>
            <a:round/>
            <a:headEnd type="oval" w="med" len="med"/>
            <a:tailEnd type="oval" w="med" len="med"/>
          </a:ln>
          <a:effectLst/>
        </p:spPr>
      </p:cxnSp>
      <p:cxnSp>
        <p:nvCxnSpPr>
          <p:cNvPr id="42" name="Straight Connector 41"/>
          <p:cNvCxnSpPr/>
          <p:nvPr/>
        </p:nvCxnSpPr>
        <p:spPr bwMode="auto">
          <a:xfrm rot="16200000" flipH="1">
            <a:off x="7962900" y="5381030"/>
            <a:ext cx="1219200" cy="533400"/>
          </a:xfrm>
          <a:prstGeom prst="line">
            <a:avLst/>
          </a:prstGeom>
          <a:solidFill>
            <a:schemeClr val="accent1"/>
          </a:solidFill>
          <a:ln w="38100" cap="flat" cmpd="sng" algn="ctr">
            <a:solidFill>
              <a:schemeClr val="tx1"/>
            </a:solidFill>
            <a:prstDash val="solid"/>
            <a:round/>
            <a:headEnd type="oval" w="med" len="med"/>
            <a:tailEnd type="triangle" w="med" len="med"/>
          </a:ln>
          <a:effectLst/>
        </p:spPr>
      </p:cxnSp>
      <p:sp>
        <p:nvSpPr>
          <p:cNvPr id="43" name="TextBox 42"/>
          <p:cNvSpPr txBox="1"/>
          <p:nvPr/>
        </p:nvSpPr>
        <p:spPr>
          <a:xfrm>
            <a:off x="7467600" y="2519065"/>
            <a:ext cx="369012" cy="461665"/>
          </a:xfrm>
          <a:prstGeom prst="rect">
            <a:avLst/>
          </a:prstGeom>
          <a:noFill/>
        </p:spPr>
        <p:txBody>
          <a:bodyPr wrap="none" rtlCol="0">
            <a:spAutoFit/>
          </a:bodyPr>
          <a:lstStyle/>
          <a:p>
            <a:r>
              <a:rPr lang="en-US" dirty="0" smtClean="0"/>
              <a:t>A</a:t>
            </a:r>
            <a:endParaRPr lang="en-US" dirty="0"/>
          </a:p>
        </p:txBody>
      </p:sp>
      <p:sp>
        <p:nvSpPr>
          <p:cNvPr id="44" name="TextBox 43"/>
          <p:cNvSpPr txBox="1"/>
          <p:nvPr/>
        </p:nvSpPr>
        <p:spPr>
          <a:xfrm>
            <a:off x="8153400" y="3585865"/>
            <a:ext cx="369012" cy="461665"/>
          </a:xfrm>
          <a:prstGeom prst="rect">
            <a:avLst/>
          </a:prstGeom>
          <a:noFill/>
        </p:spPr>
        <p:txBody>
          <a:bodyPr wrap="none" rtlCol="0">
            <a:spAutoFit/>
          </a:bodyPr>
          <a:lstStyle/>
          <a:p>
            <a:r>
              <a:rPr lang="en-US" dirty="0" smtClean="0"/>
              <a:t>B</a:t>
            </a:r>
            <a:endParaRPr lang="en-US" dirty="0"/>
          </a:p>
        </p:txBody>
      </p:sp>
      <p:sp>
        <p:nvSpPr>
          <p:cNvPr id="45" name="TextBox 44"/>
          <p:cNvSpPr txBox="1"/>
          <p:nvPr/>
        </p:nvSpPr>
        <p:spPr>
          <a:xfrm>
            <a:off x="8305800" y="4809530"/>
            <a:ext cx="369012" cy="461665"/>
          </a:xfrm>
          <a:prstGeom prst="rect">
            <a:avLst/>
          </a:prstGeom>
          <a:noFill/>
        </p:spPr>
        <p:txBody>
          <a:bodyPr wrap="none" rtlCol="0">
            <a:spAutoFit/>
          </a:bodyPr>
          <a:lstStyle/>
          <a:p>
            <a:r>
              <a:rPr lang="en-US" dirty="0" smtClean="0"/>
              <a:t>C</a:t>
            </a:r>
            <a:endParaRPr lang="en-US" dirty="0"/>
          </a:p>
        </p:txBody>
      </p:sp>
      <p:sp>
        <p:nvSpPr>
          <p:cNvPr id="46" name="TextBox 45"/>
          <p:cNvSpPr txBox="1"/>
          <p:nvPr/>
        </p:nvSpPr>
        <p:spPr>
          <a:xfrm>
            <a:off x="6324600" y="2138065"/>
            <a:ext cx="2527680" cy="400110"/>
          </a:xfrm>
          <a:prstGeom prst="rect">
            <a:avLst/>
          </a:prstGeom>
          <a:noFill/>
        </p:spPr>
        <p:txBody>
          <a:bodyPr wrap="none" rtlCol="0">
            <a:spAutoFit/>
          </a:bodyPr>
          <a:lstStyle/>
          <a:p>
            <a:r>
              <a:rPr lang="en-US" sz="2000" dirty="0" smtClean="0"/>
              <a:t>2. Effective headway</a:t>
            </a:r>
            <a:endParaRPr lang="en-US" sz="2000" dirty="0"/>
          </a:p>
        </p:txBody>
      </p:sp>
      <p:sp>
        <p:nvSpPr>
          <p:cNvPr id="47" name="Right Arrow 46"/>
          <p:cNvSpPr/>
          <p:nvPr/>
        </p:nvSpPr>
        <p:spPr bwMode="auto">
          <a:xfrm>
            <a:off x="6412992" y="2648498"/>
            <a:ext cx="978408" cy="713232"/>
          </a:xfrm>
          <a:prstGeom prst="rightArrow">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1,800</a:t>
            </a:r>
          </a:p>
        </p:txBody>
      </p:sp>
      <p:sp>
        <p:nvSpPr>
          <p:cNvPr id="48" name="Right Arrow 47"/>
          <p:cNvSpPr/>
          <p:nvPr/>
        </p:nvSpPr>
        <p:spPr bwMode="auto">
          <a:xfrm>
            <a:off x="7010400" y="3486698"/>
            <a:ext cx="978408" cy="713232"/>
          </a:xfrm>
          <a:prstGeom prst="rightArrow">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600</a:t>
            </a:r>
          </a:p>
        </p:txBody>
      </p:sp>
      <p:sp>
        <p:nvSpPr>
          <p:cNvPr id="49" name="Right Arrow 48"/>
          <p:cNvSpPr/>
          <p:nvPr/>
        </p:nvSpPr>
        <p:spPr bwMode="auto">
          <a:xfrm>
            <a:off x="7174992" y="4705898"/>
            <a:ext cx="978408" cy="713232"/>
          </a:xfrm>
          <a:prstGeom prst="rightArrow">
            <a:avLst/>
          </a:prstGeom>
          <a:solidFill>
            <a:srgbClr val="FFC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600</a:t>
            </a:r>
          </a:p>
        </p:txBody>
      </p:sp>
      <p:sp>
        <p:nvSpPr>
          <p:cNvPr id="50" name="TextBox 49"/>
          <p:cNvSpPr txBox="1"/>
          <p:nvPr/>
        </p:nvSpPr>
        <p:spPr>
          <a:xfrm rot="3180000">
            <a:off x="7615823" y="3142750"/>
            <a:ext cx="761747" cy="369332"/>
          </a:xfrm>
          <a:prstGeom prst="rect">
            <a:avLst/>
          </a:prstGeom>
          <a:noFill/>
        </p:spPr>
        <p:txBody>
          <a:bodyPr wrap="none" rtlCol="0">
            <a:spAutoFit/>
          </a:bodyPr>
          <a:lstStyle/>
          <a:p>
            <a:r>
              <a:rPr lang="en-US" sz="1800" dirty="0" smtClean="0">
                <a:solidFill>
                  <a:schemeClr val="tx1">
                    <a:lumMod val="50000"/>
                    <a:lumOff val="50000"/>
                  </a:schemeClr>
                </a:solidFill>
              </a:rPr>
              <a:t>2,000</a:t>
            </a:r>
            <a:endParaRPr lang="en-US" sz="1800" dirty="0">
              <a:solidFill>
                <a:schemeClr val="tx1">
                  <a:lumMod val="50000"/>
                  <a:lumOff val="50000"/>
                </a:schemeClr>
              </a:solidFill>
            </a:endParaRPr>
          </a:p>
        </p:txBody>
      </p:sp>
      <p:sp>
        <p:nvSpPr>
          <p:cNvPr id="51" name="TextBox 50"/>
          <p:cNvSpPr txBox="1"/>
          <p:nvPr/>
        </p:nvSpPr>
        <p:spPr>
          <a:xfrm rot="4920000">
            <a:off x="8070050" y="4265731"/>
            <a:ext cx="761747" cy="369332"/>
          </a:xfrm>
          <a:prstGeom prst="rect">
            <a:avLst/>
          </a:prstGeom>
          <a:noFill/>
        </p:spPr>
        <p:txBody>
          <a:bodyPr wrap="none" rtlCol="0">
            <a:spAutoFit/>
          </a:bodyPr>
          <a:lstStyle/>
          <a:p>
            <a:r>
              <a:rPr lang="en-US" sz="1800" dirty="0" smtClean="0">
                <a:solidFill>
                  <a:schemeClr val="tx1">
                    <a:lumMod val="50000"/>
                    <a:lumOff val="50000"/>
                  </a:schemeClr>
                </a:solidFill>
              </a:rPr>
              <a:t>2,400</a:t>
            </a:r>
            <a:endParaRPr lang="en-US" sz="1800" dirty="0">
              <a:solidFill>
                <a:schemeClr val="tx1">
                  <a:lumMod val="50000"/>
                  <a:lumOff val="50000"/>
                </a:schemeClr>
              </a:solidFill>
            </a:endParaRPr>
          </a:p>
        </p:txBody>
      </p:sp>
      <p:sp>
        <p:nvSpPr>
          <p:cNvPr id="52" name="TextBox 51"/>
          <p:cNvSpPr txBox="1"/>
          <p:nvPr/>
        </p:nvSpPr>
        <p:spPr>
          <a:xfrm rot="4020000">
            <a:off x="8373029" y="5408732"/>
            <a:ext cx="761747" cy="369332"/>
          </a:xfrm>
          <a:prstGeom prst="rect">
            <a:avLst/>
          </a:prstGeom>
          <a:noFill/>
        </p:spPr>
        <p:txBody>
          <a:bodyPr wrap="none" rtlCol="0">
            <a:spAutoFit/>
          </a:bodyPr>
          <a:lstStyle/>
          <a:p>
            <a:r>
              <a:rPr lang="en-US" sz="1800" dirty="0" smtClean="0">
                <a:solidFill>
                  <a:schemeClr val="tx1">
                    <a:lumMod val="50000"/>
                    <a:lumOff val="50000"/>
                  </a:schemeClr>
                </a:solidFill>
              </a:rPr>
              <a:t>3,000</a:t>
            </a:r>
            <a:endParaRPr lang="en-US" sz="1800" dirty="0">
              <a:solidFill>
                <a:schemeClr val="tx1">
                  <a:lumMod val="50000"/>
                  <a:lumOff val="50000"/>
                </a:schemeClr>
              </a:solidFill>
            </a:endParaRPr>
          </a:p>
        </p:txBody>
      </p:sp>
      <p:sp>
        <p:nvSpPr>
          <p:cNvPr id="53" name="Oval 52"/>
          <p:cNvSpPr/>
          <p:nvPr/>
        </p:nvSpPr>
        <p:spPr bwMode="auto">
          <a:xfrm>
            <a:off x="8229600" y="4953000"/>
            <a:ext cx="152400" cy="152400"/>
          </a:xfrm>
          <a:prstGeom prst="ellipse">
            <a:avLst/>
          </a:prstGeom>
          <a:solidFill>
            <a:srgbClr val="FFC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55" name="Rectangle 54"/>
          <p:cNvSpPr/>
          <p:nvPr/>
        </p:nvSpPr>
        <p:spPr bwMode="auto">
          <a:xfrm>
            <a:off x="3124200" y="2057400"/>
            <a:ext cx="2971800" cy="4343400"/>
          </a:xfrm>
          <a:prstGeom prst="rect">
            <a:avLst/>
          </a:prstGeom>
          <a:noFill/>
          <a:ln w="2540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56" name="Rectangle 55"/>
          <p:cNvSpPr/>
          <p:nvPr/>
        </p:nvSpPr>
        <p:spPr bwMode="auto">
          <a:xfrm>
            <a:off x="6096000" y="2057400"/>
            <a:ext cx="2895600" cy="4343400"/>
          </a:xfrm>
          <a:prstGeom prst="rect">
            <a:avLst/>
          </a:prstGeom>
          <a:noFill/>
          <a:ln w="2540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custDataLst>
      <p:tags r:id="rId1"/>
    </p:custDataLst>
  </p:cSld>
  <p:clrMapOvr>
    <a:masterClrMapping/>
  </p:clrMapOvr>
  <p:transition advTm="15411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dissolve">
                                      <p:cBhvr>
                                        <p:cTn id="25" dur="500"/>
                                        <p:tgtEl>
                                          <p:spTgt spid="3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dissolve">
                                      <p:cBhvr>
                                        <p:cTn id="28" dur="500"/>
                                        <p:tgtEl>
                                          <p:spTgt spid="3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dissolve">
                                      <p:cBhvr>
                                        <p:cTn id="31" dur="500"/>
                                        <p:tgtEl>
                                          <p:spTgt spid="3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dissolve">
                                      <p:cBhvr>
                                        <p:cTn id="34" dur="500"/>
                                        <p:tgtEl>
                                          <p:spTgt spid="3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dissolve">
                                      <p:cBhvr>
                                        <p:cTn id="37" dur="500"/>
                                        <p:tgtEl>
                                          <p:spTgt spid="3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dissolve">
                                      <p:cBhvr>
                                        <p:cTn id="43" dur="500"/>
                                        <p:tgtEl>
                                          <p:spTgt spid="3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dissolv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dissolve">
                                      <p:cBhvr>
                                        <p:cTn id="51" dur="500"/>
                                        <p:tgtEl>
                                          <p:spTgt spid="40"/>
                                        </p:tgtEl>
                                      </p:cBhvr>
                                    </p:animEffect>
                                  </p:childTnLst>
                                </p:cTn>
                              </p:par>
                              <p:par>
                                <p:cTn id="52" presetID="9" presetClass="entr" presetSubtype="0"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dissolve">
                                      <p:cBhvr>
                                        <p:cTn id="54" dur="500"/>
                                        <p:tgtEl>
                                          <p:spTgt spid="41"/>
                                        </p:tgtEl>
                                      </p:cBhvr>
                                    </p:animEffect>
                                  </p:childTnLst>
                                </p:cTn>
                              </p:par>
                              <p:par>
                                <p:cTn id="55" presetID="9"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dissolve">
                                      <p:cBhvr>
                                        <p:cTn id="57" dur="500"/>
                                        <p:tgtEl>
                                          <p:spTgt spid="4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dissolve">
                                      <p:cBhvr>
                                        <p:cTn id="60" dur="500"/>
                                        <p:tgtEl>
                                          <p:spTgt spid="4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dissolve">
                                      <p:cBhvr>
                                        <p:cTn id="63" dur="500"/>
                                        <p:tgtEl>
                                          <p:spTgt spid="44"/>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dissolve">
                                      <p:cBhvr>
                                        <p:cTn id="66" dur="500"/>
                                        <p:tgtEl>
                                          <p:spTgt spid="4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dissolve">
                                      <p:cBhvr>
                                        <p:cTn id="69" dur="500"/>
                                        <p:tgtEl>
                                          <p:spTgt spid="4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dissolve">
                                      <p:cBhvr>
                                        <p:cTn id="72" dur="500"/>
                                        <p:tgtEl>
                                          <p:spTgt spid="47"/>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dissolve">
                                      <p:cBhvr>
                                        <p:cTn id="75" dur="500"/>
                                        <p:tgtEl>
                                          <p:spTgt spid="48"/>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dissolve">
                                      <p:cBhvr>
                                        <p:cTn id="78" dur="500"/>
                                        <p:tgtEl>
                                          <p:spTgt spid="49"/>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dissolve">
                                      <p:cBhvr>
                                        <p:cTn id="81" dur="500"/>
                                        <p:tgtEl>
                                          <p:spTgt spid="50"/>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dissolve">
                                      <p:cBhvr>
                                        <p:cTn id="84" dur="500"/>
                                        <p:tgtEl>
                                          <p:spTgt spid="51"/>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dissolve">
                                      <p:cBhvr>
                                        <p:cTn id="87" dur="500"/>
                                        <p:tgtEl>
                                          <p:spTgt spid="52"/>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dissolve">
                                      <p:cBhvr>
                                        <p:cTn id="90" dur="500"/>
                                        <p:tgtEl>
                                          <p:spTgt spid="53"/>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dissolv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animBg="1"/>
      <p:bldP spid="35" grpId="0" animBg="1"/>
      <p:bldP spid="36" grpId="0" animBg="1"/>
      <p:bldP spid="37" grpId="0"/>
      <p:bldP spid="38" grpId="0"/>
      <p:bldP spid="39" grpId="0"/>
      <p:bldP spid="43" grpId="0"/>
      <p:bldP spid="44" grpId="0"/>
      <p:bldP spid="45" grpId="0"/>
      <p:bldP spid="46" grpId="0"/>
      <p:bldP spid="47" grpId="0" animBg="1"/>
      <p:bldP spid="48" grpId="0" animBg="1"/>
      <p:bldP spid="49" grpId="0" animBg="1"/>
      <p:bldP spid="50" grpId="0"/>
      <p:bldP spid="51" grpId="0"/>
      <p:bldP spid="52" grpId="0"/>
      <p:bldP spid="53" grpId="0" animBg="1"/>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5410200" y="4572000"/>
            <a:ext cx="3581400" cy="1905000"/>
          </a:xfrm>
          <a:prstGeom prst="rect">
            <a:avLst/>
          </a:prstGeom>
          <a:solidFill>
            <a:schemeClr val="accent3"/>
          </a:solidFill>
          <a:ln w="9525" cap="flat" cmpd="sng" algn="ctr">
            <a:solidFill>
              <a:schemeClr val="tx1"/>
            </a:solidFill>
            <a:prstDash val="solid"/>
            <a:round/>
            <a:headEnd type="none" w="med" len="med"/>
            <a:tailEnd type="triangle" w="med" len="med"/>
          </a:ln>
          <a:effectLst/>
        </p:spPr>
        <p:txBody>
          <a:bodyPr wrap="none"/>
          <a:lstStyle/>
          <a:p>
            <a:pPr>
              <a:defRPr/>
            </a:pPr>
            <a:endParaRPr lang="en-US"/>
          </a:p>
        </p:txBody>
      </p:sp>
      <p:sp>
        <p:nvSpPr>
          <p:cNvPr id="2" name="Title 1"/>
          <p:cNvSpPr>
            <a:spLocks noGrp="1"/>
          </p:cNvSpPr>
          <p:nvPr>
            <p:ph type="title"/>
          </p:nvPr>
        </p:nvSpPr>
        <p:spPr/>
        <p:txBody>
          <a:bodyPr>
            <a:normAutofit fontScale="90000"/>
          </a:bodyPr>
          <a:lstStyle/>
          <a:p>
            <a:pPr>
              <a:defRPr/>
            </a:pPr>
            <a:r>
              <a:rPr lang="en-US" dirty="0" smtClean="0"/>
              <a:t>Effective Headway Calculation (Line &amp; Stop Specific)</a:t>
            </a:r>
            <a:endParaRPr lang="en-US" dirty="0"/>
          </a:p>
        </p:txBody>
      </p:sp>
      <p:sp>
        <p:nvSpPr>
          <p:cNvPr id="20484" name="Footer Placeholder 3"/>
          <p:cNvSpPr>
            <a:spLocks noGrp="1"/>
          </p:cNvSpPr>
          <p:nvPr>
            <p:ph type="ftr" sz="quarter" idx="11"/>
          </p:nvPr>
        </p:nvSpPr>
        <p:spPr>
          <a:noFill/>
        </p:spPr>
        <p:txBody>
          <a:bodyPr/>
          <a:lstStyle/>
          <a:p>
            <a:r>
              <a:rPr lang="en-US" smtClean="0"/>
              <a:t>Planning Applications Conference, Reno, NV, May 2011</a:t>
            </a:r>
          </a:p>
        </p:txBody>
      </p:sp>
      <p:sp>
        <p:nvSpPr>
          <p:cNvPr id="20485" name="Slide Number Placeholder 4"/>
          <p:cNvSpPr>
            <a:spLocks noGrp="1"/>
          </p:cNvSpPr>
          <p:nvPr>
            <p:ph type="sldNum" sz="quarter" idx="12"/>
          </p:nvPr>
        </p:nvSpPr>
        <p:spPr>
          <a:noFill/>
        </p:spPr>
        <p:txBody>
          <a:bodyPr/>
          <a:lstStyle/>
          <a:p>
            <a:fld id="{CA5EACE4-6FBF-4457-BDA3-9FE032E3D4FF}" type="slidenum">
              <a:rPr lang="en-US" smtClean="0"/>
              <a:pPr/>
              <a:t>7</a:t>
            </a:fld>
            <a:endParaRPr lang="en-US" smtClean="0"/>
          </a:p>
        </p:txBody>
      </p:sp>
      <p:sp>
        <p:nvSpPr>
          <p:cNvPr id="20486" name="Oval 5"/>
          <p:cNvSpPr>
            <a:spLocks noChangeArrowheads="1"/>
          </p:cNvSpPr>
          <p:nvPr/>
        </p:nvSpPr>
        <p:spPr bwMode="auto">
          <a:xfrm>
            <a:off x="152400" y="3581400"/>
            <a:ext cx="914400" cy="762000"/>
          </a:xfrm>
          <a:prstGeom prst="ellipse">
            <a:avLst/>
          </a:prstGeom>
          <a:solidFill>
            <a:schemeClr val="accent1"/>
          </a:solidFill>
          <a:ln w="9525" algn="ctr">
            <a:solidFill>
              <a:schemeClr val="tx1"/>
            </a:solidFill>
            <a:round/>
            <a:headEnd/>
            <a:tailEnd type="triangle" w="med" len="med"/>
          </a:ln>
        </p:spPr>
        <p:txBody>
          <a:bodyPr wrap="none"/>
          <a:lstStyle/>
          <a:p>
            <a:r>
              <a:rPr lang="en-US"/>
              <a:t>Stop</a:t>
            </a:r>
          </a:p>
        </p:txBody>
      </p:sp>
      <p:sp>
        <p:nvSpPr>
          <p:cNvPr id="20487" name="Oval 6"/>
          <p:cNvSpPr>
            <a:spLocks noChangeArrowheads="1"/>
          </p:cNvSpPr>
          <p:nvPr/>
        </p:nvSpPr>
        <p:spPr bwMode="auto">
          <a:xfrm>
            <a:off x="2667000" y="3581400"/>
            <a:ext cx="838200" cy="762000"/>
          </a:xfrm>
          <a:prstGeom prst="ellipse">
            <a:avLst/>
          </a:prstGeom>
          <a:solidFill>
            <a:schemeClr val="accent1"/>
          </a:solidFill>
          <a:ln w="9525" algn="ctr">
            <a:solidFill>
              <a:schemeClr val="tx1"/>
            </a:solidFill>
            <a:round/>
            <a:headEnd/>
            <a:tailEnd type="triangle" w="med" len="med"/>
          </a:ln>
        </p:spPr>
        <p:txBody>
          <a:bodyPr wrap="none"/>
          <a:lstStyle/>
          <a:p>
            <a:r>
              <a:rPr lang="en-US"/>
              <a:t>Stop</a:t>
            </a:r>
          </a:p>
        </p:txBody>
      </p:sp>
      <p:sp>
        <p:nvSpPr>
          <p:cNvPr id="20488" name="Right Arrow 7"/>
          <p:cNvSpPr>
            <a:spLocks noChangeArrowheads="1"/>
          </p:cNvSpPr>
          <p:nvPr/>
        </p:nvSpPr>
        <p:spPr bwMode="auto">
          <a:xfrm>
            <a:off x="1143000" y="3478213"/>
            <a:ext cx="1447800" cy="941387"/>
          </a:xfrm>
          <a:prstGeom prst="rightArrow">
            <a:avLst>
              <a:gd name="adj1" fmla="val 50000"/>
              <a:gd name="adj2" fmla="val 50026"/>
            </a:avLst>
          </a:prstGeom>
          <a:solidFill>
            <a:schemeClr val="accent1"/>
          </a:solidFill>
          <a:ln w="9525" algn="ctr">
            <a:solidFill>
              <a:schemeClr val="tx1"/>
            </a:solidFill>
            <a:round/>
            <a:headEnd/>
            <a:tailEnd type="triangle" w="med" len="med"/>
          </a:ln>
        </p:spPr>
        <p:txBody>
          <a:bodyPr wrap="none"/>
          <a:lstStyle/>
          <a:p>
            <a:r>
              <a:rPr lang="en-US"/>
              <a:t>Volume</a:t>
            </a:r>
          </a:p>
        </p:txBody>
      </p:sp>
      <p:sp>
        <p:nvSpPr>
          <p:cNvPr id="20489" name="Right Arrow 9"/>
          <p:cNvSpPr>
            <a:spLocks noChangeArrowheads="1"/>
          </p:cNvSpPr>
          <p:nvPr/>
        </p:nvSpPr>
        <p:spPr bwMode="auto">
          <a:xfrm rot="5400000">
            <a:off x="2158207" y="4901406"/>
            <a:ext cx="1905000" cy="941387"/>
          </a:xfrm>
          <a:prstGeom prst="rightArrow">
            <a:avLst>
              <a:gd name="adj1" fmla="val 50000"/>
              <a:gd name="adj2" fmla="val 50028"/>
            </a:avLst>
          </a:prstGeom>
          <a:solidFill>
            <a:schemeClr val="accent1"/>
          </a:solidFill>
          <a:ln w="9525" algn="ctr">
            <a:solidFill>
              <a:schemeClr val="tx1"/>
            </a:solidFill>
            <a:round/>
            <a:headEnd/>
            <a:tailEnd type="triangle" w="med" len="med"/>
          </a:ln>
        </p:spPr>
        <p:txBody>
          <a:bodyPr wrap="none"/>
          <a:lstStyle/>
          <a:p>
            <a:r>
              <a:rPr lang="en-US"/>
              <a:t>Alight</a:t>
            </a:r>
          </a:p>
        </p:txBody>
      </p:sp>
      <p:sp>
        <p:nvSpPr>
          <p:cNvPr id="20490" name="Right Arrow 10"/>
          <p:cNvSpPr>
            <a:spLocks noChangeArrowheads="1"/>
          </p:cNvSpPr>
          <p:nvPr/>
        </p:nvSpPr>
        <p:spPr bwMode="auto">
          <a:xfrm rot="5400000">
            <a:off x="4052094" y="2043906"/>
            <a:ext cx="1371600" cy="941388"/>
          </a:xfrm>
          <a:prstGeom prst="rightArrow">
            <a:avLst>
              <a:gd name="adj1" fmla="val 50000"/>
              <a:gd name="adj2" fmla="val 50024"/>
            </a:avLst>
          </a:prstGeom>
          <a:solidFill>
            <a:srgbClr val="FF9900"/>
          </a:solidFill>
          <a:ln w="9525" algn="ctr">
            <a:solidFill>
              <a:schemeClr val="tx1"/>
            </a:solidFill>
            <a:round/>
            <a:headEnd/>
            <a:tailEnd type="triangle" w="med" len="med"/>
          </a:ln>
        </p:spPr>
        <p:txBody>
          <a:bodyPr wrap="none"/>
          <a:lstStyle/>
          <a:p>
            <a:r>
              <a:rPr lang="en-US"/>
              <a:t>Board</a:t>
            </a:r>
          </a:p>
        </p:txBody>
      </p:sp>
      <p:sp>
        <p:nvSpPr>
          <p:cNvPr id="20491" name="Rectangle 11"/>
          <p:cNvSpPr>
            <a:spLocks noChangeArrowheads="1"/>
          </p:cNvSpPr>
          <p:nvPr/>
        </p:nvSpPr>
        <p:spPr bwMode="auto">
          <a:xfrm>
            <a:off x="3657600" y="3276600"/>
            <a:ext cx="2286000" cy="1219200"/>
          </a:xfrm>
          <a:prstGeom prst="rect">
            <a:avLst/>
          </a:prstGeom>
          <a:solidFill>
            <a:srgbClr val="FF9900"/>
          </a:solidFill>
          <a:ln w="9525" algn="ctr">
            <a:solidFill>
              <a:schemeClr val="tx1"/>
            </a:solidFill>
            <a:round/>
            <a:headEnd/>
            <a:tailEnd type="triangle" w="med" len="med"/>
          </a:ln>
        </p:spPr>
        <p:txBody>
          <a:bodyPr wrap="none"/>
          <a:lstStyle/>
          <a:p>
            <a:r>
              <a:rPr lang="el-GR"/>
              <a:t>Δ</a:t>
            </a:r>
            <a:r>
              <a:rPr lang="en-US"/>
              <a:t> Capacity=</a:t>
            </a:r>
          </a:p>
          <a:p>
            <a:r>
              <a:rPr lang="en-US"/>
              <a:t>Total capacity-</a:t>
            </a:r>
          </a:p>
          <a:p>
            <a:r>
              <a:rPr lang="en-US"/>
              <a:t>Volume+Alight</a:t>
            </a:r>
          </a:p>
        </p:txBody>
      </p:sp>
      <p:cxnSp>
        <p:nvCxnSpPr>
          <p:cNvPr id="20492" name="Straight Arrow Connector 13"/>
          <p:cNvCxnSpPr>
            <a:cxnSpLocks noChangeShapeType="1"/>
          </p:cNvCxnSpPr>
          <p:nvPr/>
        </p:nvCxnSpPr>
        <p:spPr bwMode="auto">
          <a:xfrm rot="5400000" flipH="1" flipV="1">
            <a:off x="5219701" y="5372100"/>
            <a:ext cx="1143000" cy="3175"/>
          </a:xfrm>
          <a:prstGeom prst="straightConnector1">
            <a:avLst/>
          </a:prstGeom>
          <a:noFill/>
          <a:ln w="25400" algn="ctr">
            <a:solidFill>
              <a:schemeClr val="tx1"/>
            </a:solidFill>
            <a:round/>
            <a:headEnd/>
            <a:tailEnd type="triangle" w="med" len="med"/>
          </a:ln>
        </p:spPr>
      </p:cxnSp>
      <p:cxnSp>
        <p:nvCxnSpPr>
          <p:cNvPr id="20493" name="Straight Arrow Connector 14"/>
          <p:cNvCxnSpPr>
            <a:cxnSpLocks noChangeShapeType="1"/>
          </p:cNvCxnSpPr>
          <p:nvPr/>
        </p:nvCxnSpPr>
        <p:spPr bwMode="auto">
          <a:xfrm>
            <a:off x="5791200" y="5943600"/>
            <a:ext cx="2971800" cy="1588"/>
          </a:xfrm>
          <a:prstGeom prst="straightConnector1">
            <a:avLst/>
          </a:prstGeom>
          <a:noFill/>
          <a:ln w="25400" algn="ctr">
            <a:solidFill>
              <a:schemeClr val="tx1"/>
            </a:solidFill>
            <a:round/>
            <a:headEnd/>
            <a:tailEnd type="triangle" w="med" len="med"/>
          </a:ln>
        </p:spPr>
      </p:cxnSp>
      <p:sp>
        <p:nvSpPr>
          <p:cNvPr id="20494" name="TextBox 22"/>
          <p:cNvSpPr txBox="1">
            <a:spLocks noChangeArrowheads="1"/>
          </p:cNvSpPr>
          <p:nvPr/>
        </p:nvSpPr>
        <p:spPr bwMode="auto">
          <a:xfrm>
            <a:off x="7086600" y="5943600"/>
            <a:ext cx="1798638" cy="461963"/>
          </a:xfrm>
          <a:prstGeom prst="rect">
            <a:avLst/>
          </a:prstGeom>
          <a:noFill/>
          <a:ln w="9525">
            <a:noFill/>
            <a:miter lim="800000"/>
            <a:headEnd/>
            <a:tailEnd/>
          </a:ln>
        </p:spPr>
        <p:txBody>
          <a:bodyPr wrap="none">
            <a:spAutoFit/>
          </a:bodyPr>
          <a:lstStyle/>
          <a:p>
            <a:r>
              <a:rPr lang="en-US"/>
              <a:t>Board/</a:t>
            </a:r>
            <a:r>
              <a:rPr lang="el-GR"/>
              <a:t>Δ</a:t>
            </a:r>
            <a:r>
              <a:rPr lang="en-US"/>
              <a:t>Cap</a:t>
            </a:r>
          </a:p>
        </p:txBody>
      </p:sp>
      <p:sp>
        <p:nvSpPr>
          <p:cNvPr id="20495" name="TextBox 23"/>
          <p:cNvSpPr txBox="1">
            <a:spLocks noChangeArrowheads="1"/>
          </p:cNvSpPr>
          <p:nvPr/>
        </p:nvSpPr>
        <p:spPr bwMode="auto">
          <a:xfrm>
            <a:off x="5856288" y="4572000"/>
            <a:ext cx="2309812" cy="461963"/>
          </a:xfrm>
          <a:prstGeom prst="rect">
            <a:avLst/>
          </a:prstGeom>
          <a:noFill/>
          <a:ln w="9525">
            <a:noFill/>
            <a:miter lim="800000"/>
            <a:headEnd/>
            <a:tailEnd/>
          </a:ln>
        </p:spPr>
        <p:txBody>
          <a:bodyPr wrap="none">
            <a:spAutoFit/>
          </a:bodyPr>
          <a:lstStyle/>
          <a:p>
            <a:r>
              <a:rPr lang="en-US"/>
              <a:t>Eff.Hdwy Factor</a:t>
            </a:r>
          </a:p>
        </p:txBody>
      </p:sp>
      <p:sp>
        <p:nvSpPr>
          <p:cNvPr id="20496" name="TextBox 24"/>
          <p:cNvSpPr txBox="1">
            <a:spLocks noChangeArrowheads="1"/>
          </p:cNvSpPr>
          <p:nvPr/>
        </p:nvSpPr>
        <p:spPr bwMode="auto">
          <a:xfrm>
            <a:off x="5638800" y="5938838"/>
            <a:ext cx="350838" cy="461962"/>
          </a:xfrm>
          <a:prstGeom prst="rect">
            <a:avLst/>
          </a:prstGeom>
          <a:noFill/>
          <a:ln w="9525">
            <a:noFill/>
            <a:miter lim="800000"/>
            <a:headEnd/>
            <a:tailEnd/>
          </a:ln>
        </p:spPr>
        <p:txBody>
          <a:bodyPr wrap="none">
            <a:spAutoFit/>
          </a:bodyPr>
          <a:lstStyle/>
          <a:p>
            <a:r>
              <a:rPr lang="en-US"/>
              <a:t>0</a:t>
            </a:r>
          </a:p>
        </p:txBody>
      </p:sp>
      <p:sp>
        <p:nvSpPr>
          <p:cNvPr id="20497" name="TextBox 25"/>
          <p:cNvSpPr txBox="1">
            <a:spLocks noChangeArrowheads="1"/>
          </p:cNvSpPr>
          <p:nvPr/>
        </p:nvSpPr>
        <p:spPr bwMode="auto">
          <a:xfrm>
            <a:off x="6477000" y="5943600"/>
            <a:ext cx="350838" cy="461963"/>
          </a:xfrm>
          <a:prstGeom prst="rect">
            <a:avLst/>
          </a:prstGeom>
          <a:noFill/>
          <a:ln w="9525">
            <a:noFill/>
            <a:miter lim="800000"/>
            <a:headEnd/>
            <a:tailEnd/>
          </a:ln>
        </p:spPr>
        <p:txBody>
          <a:bodyPr wrap="none">
            <a:spAutoFit/>
          </a:bodyPr>
          <a:lstStyle/>
          <a:p>
            <a:r>
              <a:rPr lang="en-US"/>
              <a:t>1</a:t>
            </a:r>
          </a:p>
        </p:txBody>
      </p:sp>
      <p:cxnSp>
        <p:nvCxnSpPr>
          <p:cNvPr id="20498" name="Straight Arrow Connector 26"/>
          <p:cNvCxnSpPr>
            <a:cxnSpLocks noChangeShapeType="1"/>
          </p:cNvCxnSpPr>
          <p:nvPr/>
        </p:nvCxnSpPr>
        <p:spPr bwMode="auto">
          <a:xfrm rot="5400000" flipH="1" flipV="1">
            <a:off x="6551613" y="5943600"/>
            <a:ext cx="153988" cy="1587"/>
          </a:xfrm>
          <a:prstGeom prst="straightConnector1">
            <a:avLst/>
          </a:prstGeom>
          <a:noFill/>
          <a:ln w="25400" algn="ctr">
            <a:solidFill>
              <a:schemeClr val="tx1"/>
            </a:solidFill>
            <a:round/>
            <a:headEnd/>
            <a:tailEnd/>
          </a:ln>
        </p:spPr>
      </p:cxnSp>
      <p:sp>
        <p:nvSpPr>
          <p:cNvPr id="20499" name="TextBox 29"/>
          <p:cNvSpPr txBox="1">
            <a:spLocks noChangeArrowheads="1"/>
          </p:cNvSpPr>
          <p:nvPr/>
        </p:nvSpPr>
        <p:spPr bwMode="auto">
          <a:xfrm>
            <a:off x="5410200" y="5253038"/>
            <a:ext cx="350838" cy="461962"/>
          </a:xfrm>
          <a:prstGeom prst="rect">
            <a:avLst/>
          </a:prstGeom>
          <a:noFill/>
          <a:ln w="9525">
            <a:noFill/>
            <a:miter lim="800000"/>
            <a:headEnd/>
            <a:tailEnd/>
          </a:ln>
        </p:spPr>
        <p:txBody>
          <a:bodyPr wrap="none">
            <a:spAutoFit/>
          </a:bodyPr>
          <a:lstStyle/>
          <a:p>
            <a:r>
              <a:rPr lang="en-US"/>
              <a:t>1</a:t>
            </a:r>
          </a:p>
        </p:txBody>
      </p:sp>
      <p:cxnSp>
        <p:nvCxnSpPr>
          <p:cNvPr id="20500" name="Straight Arrow Connector 31"/>
          <p:cNvCxnSpPr>
            <a:cxnSpLocks noChangeShapeType="1"/>
          </p:cNvCxnSpPr>
          <p:nvPr/>
        </p:nvCxnSpPr>
        <p:spPr bwMode="auto">
          <a:xfrm rot="10800000">
            <a:off x="5715000" y="5484813"/>
            <a:ext cx="152400" cy="1587"/>
          </a:xfrm>
          <a:prstGeom prst="straightConnector1">
            <a:avLst/>
          </a:prstGeom>
          <a:noFill/>
          <a:ln w="25400" algn="ctr">
            <a:solidFill>
              <a:schemeClr val="tx1"/>
            </a:solidFill>
            <a:round/>
            <a:headEnd/>
            <a:tailEnd/>
          </a:ln>
        </p:spPr>
      </p:cxnSp>
      <p:cxnSp>
        <p:nvCxnSpPr>
          <p:cNvPr id="20501" name="Straight Arrow Connector 33"/>
          <p:cNvCxnSpPr>
            <a:cxnSpLocks noChangeShapeType="1"/>
          </p:cNvCxnSpPr>
          <p:nvPr/>
        </p:nvCxnSpPr>
        <p:spPr bwMode="auto">
          <a:xfrm rot="10800000">
            <a:off x="5867400" y="5486400"/>
            <a:ext cx="762000" cy="1588"/>
          </a:xfrm>
          <a:prstGeom prst="straightConnector1">
            <a:avLst/>
          </a:prstGeom>
          <a:noFill/>
          <a:ln w="38100" algn="ctr">
            <a:solidFill>
              <a:srgbClr val="FF9900"/>
            </a:solidFill>
            <a:round/>
            <a:headEnd/>
            <a:tailEnd/>
          </a:ln>
        </p:spPr>
      </p:cxnSp>
      <p:cxnSp>
        <p:nvCxnSpPr>
          <p:cNvPr id="20502" name="Straight Arrow Connector 35"/>
          <p:cNvCxnSpPr>
            <a:cxnSpLocks noChangeShapeType="1"/>
          </p:cNvCxnSpPr>
          <p:nvPr/>
        </p:nvCxnSpPr>
        <p:spPr bwMode="auto">
          <a:xfrm rot="10800000" flipV="1">
            <a:off x="6629400" y="5334000"/>
            <a:ext cx="457200" cy="153988"/>
          </a:xfrm>
          <a:prstGeom prst="straightConnector1">
            <a:avLst/>
          </a:prstGeom>
          <a:noFill/>
          <a:ln w="38100" algn="ctr">
            <a:solidFill>
              <a:srgbClr val="FF9900"/>
            </a:solidFill>
            <a:round/>
            <a:headEnd/>
            <a:tailEnd/>
          </a:ln>
        </p:spPr>
      </p:cxnSp>
      <p:cxnSp>
        <p:nvCxnSpPr>
          <p:cNvPr id="20503" name="Straight Arrow Connector 37"/>
          <p:cNvCxnSpPr>
            <a:cxnSpLocks noChangeShapeType="1"/>
          </p:cNvCxnSpPr>
          <p:nvPr/>
        </p:nvCxnSpPr>
        <p:spPr bwMode="auto">
          <a:xfrm rot="10800000" flipV="1">
            <a:off x="7086600" y="5029200"/>
            <a:ext cx="381000" cy="304800"/>
          </a:xfrm>
          <a:prstGeom prst="straightConnector1">
            <a:avLst/>
          </a:prstGeom>
          <a:noFill/>
          <a:ln w="38100" algn="ctr">
            <a:solidFill>
              <a:srgbClr val="FF9900"/>
            </a:solidFill>
            <a:round/>
            <a:headEnd/>
            <a:tailEnd/>
          </a:ln>
        </p:spPr>
      </p:cxnSp>
    </p:spTree>
  </p:cSld>
  <p:clrMapOvr>
    <a:masterClrMapping/>
  </p:clrMapOvr>
  <p:transition advTm="39515">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Headway Calculation (Technical Details)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Effective headway function is applied </a:t>
            </a:r>
          </a:p>
          <a:p>
            <a:pPr lvl="1"/>
            <a:r>
              <a:rPr lang="en-US" dirty="0" smtClean="0"/>
              <a:t>on top of wait time function (not necessarily 0.5 headway!)  </a:t>
            </a:r>
          </a:p>
          <a:p>
            <a:pPr lvl="1"/>
            <a:r>
              <a:rPr lang="en-US" dirty="0" smtClean="0"/>
              <a:t>Before calculation of combined headways</a:t>
            </a:r>
          </a:p>
          <a:p>
            <a:r>
              <a:rPr lang="en-US" dirty="0" smtClean="0"/>
              <a:t>Variety of functions proposed (no real estimation can be done):</a:t>
            </a:r>
          </a:p>
          <a:p>
            <a:pPr lvl="1"/>
            <a:r>
              <a:rPr lang="en-US" dirty="0" smtClean="0"/>
              <a:t>Shadow pricing (optimization problem w/explicit constraints)</a:t>
            </a:r>
          </a:p>
          <a:p>
            <a:pPr lvl="1"/>
            <a:r>
              <a:rPr lang="en-US" dirty="0" smtClean="0"/>
              <a:t>Penalty function</a:t>
            </a:r>
          </a:p>
        </p:txBody>
      </p:sp>
      <p:sp>
        <p:nvSpPr>
          <p:cNvPr id="4" name="Footer Placeholder 3"/>
          <p:cNvSpPr>
            <a:spLocks noGrp="1"/>
          </p:cNvSpPr>
          <p:nvPr>
            <p:ph type="ftr" sz="quarter" idx="11"/>
          </p:nvPr>
        </p:nvSpPr>
        <p:spPr/>
        <p:txBody>
          <a:bodyPr/>
          <a:lstStyle/>
          <a:p>
            <a:pPr>
              <a:defRPr/>
            </a:pPr>
            <a:r>
              <a:rPr lang="en-US" smtClean="0"/>
              <a:t>Planning Applications Conference, Reno, NV, May 2011</a:t>
            </a:r>
            <a:endParaRPr lang="en-US"/>
          </a:p>
        </p:txBody>
      </p:sp>
      <p:sp>
        <p:nvSpPr>
          <p:cNvPr id="5" name="Slide Number Placeholder 4"/>
          <p:cNvSpPr>
            <a:spLocks noGrp="1"/>
          </p:cNvSpPr>
          <p:nvPr>
            <p:ph type="sldNum" sz="quarter" idx="12"/>
          </p:nvPr>
        </p:nvSpPr>
        <p:spPr/>
        <p:txBody>
          <a:bodyPr/>
          <a:lstStyle/>
          <a:p>
            <a:pPr>
              <a:defRPr/>
            </a:pPr>
            <a:fld id="{BF3A2D2F-1D71-4114-8779-409F8B0C2FC9}" type="slidenum">
              <a:rPr lang="en-US" smtClean="0"/>
              <a:pPr>
                <a:defRPr/>
              </a:pPr>
              <a:t>8</a:t>
            </a:fld>
            <a:endParaRPr lang="en-US"/>
          </a:p>
        </p:txBody>
      </p:sp>
    </p:spTree>
  </p:cSld>
  <p:clrMapOvr>
    <a:masterClrMapping/>
  </p:clrMapOvr>
  <p:transition advTm="50438">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Effective Headway Function </a:t>
            </a:r>
            <a:endParaRPr lang="en-US" dirty="0"/>
          </a:p>
        </p:txBody>
      </p:sp>
      <p:sp>
        <p:nvSpPr>
          <p:cNvPr id="3" name="Content Placeholder 2"/>
          <p:cNvSpPr>
            <a:spLocks noGrp="1"/>
          </p:cNvSpPr>
          <p:nvPr>
            <p:ph idx="1"/>
          </p:nvPr>
        </p:nvSpPr>
        <p:spPr/>
        <p:txBody>
          <a:bodyPr>
            <a:normAutofit fontScale="92500"/>
          </a:bodyPr>
          <a:lstStyle/>
          <a:p>
            <a:r>
              <a:rPr lang="en-US" dirty="0" smtClean="0"/>
              <a:t> </a:t>
            </a:r>
          </a:p>
          <a:p>
            <a:r>
              <a:rPr lang="en-US" dirty="0" smtClean="0"/>
              <a:t>Effective headway can grow up to 50% at each iteration</a:t>
            </a:r>
          </a:p>
          <a:p>
            <a:r>
              <a:rPr lang="en-US" dirty="0" smtClean="0"/>
              <a:t>Imposes additional equilibrium conditions:</a:t>
            </a:r>
          </a:p>
          <a:p>
            <a:pPr lvl="1"/>
            <a:r>
              <a:rPr lang="en-US" dirty="0" smtClean="0"/>
              <a:t>Effective headway equal to actual headway if segment is underutilized</a:t>
            </a:r>
          </a:p>
          <a:p>
            <a:pPr lvl="1"/>
            <a:r>
              <a:rPr lang="en-US" dirty="0" smtClean="0"/>
              <a:t>Effective headway greater than or equal to actual headway if segment is fully utilized      </a:t>
            </a:r>
          </a:p>
        </p:txBody>
      </p:sp>
      <p:sp>
        <p:nvSpPr>
          <p:cNvPr id="4" name="Footer Placeholder 3"/>
          <p:cNvSpPr>
            <a:spLocks noGrp="1"/>
          </p:cNvSpPr>
          <p:nvPr>
            <p:ph type="ftr" sz="quarter" idx="11"/>
          </p:nvPr>
        </p:nvSpPr>
        <p:spPr/>
        <p:txBody>
          <a:bodyPr/>
          <a:lstStyle/>
          <a:p>
            <a:pPr>
              <a:defRPr/>
            </a:pPr>
            <a:r>
              <a:rPr lang="en-US" smtClean="0"/>
              <a:t>Planning Applications Conference, Reno, NV, May 2011</a:t>
            </a:r>
            <a:endParaRPr lang="en-US"/>
          </a:p>
        </p:txBody>
      </p:sp>
      <p:sp>
        <p:nvSpPr>
          <p:cNvPr id="5" name="Slide Number Placeholder 4"/>
          <p:cNvSpPr>
            <a:spLocks noGrp="1"/>
          </p:cNvSpPr>
          <p:nvPr>
            <p:ph type="sldNum" sz="quarter" idx="12"/>
          </p:nvPr>
        </p:nvSpPr>
        <p:spPr/>
        <p:txBody>
          <a:bodyPr/>
          <a:lstStyle/>
          <a:p>
            <a:pPr>
              <a:defRPr/>
            </a:pPr>
            <a:fld id="{BF3A2D2F-1D71-4114-8779-409F8B0C2FC9}" type="slidenum">
              <a:rPr lang="en-US" smtClean="0"/>
              <a:pPr>
                <a:defRPr/>
              </a:pPr>
              <a:t>9</a:t>
            </a:fld>
            <a:endParaRPr lang="en-US"/>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85925" y="2006176"/>
            <a:ext cx="7000875" cy="584624"/>
          </a:xfrm>
          <a:prstGeom prst="rect">
            <a:avLst/>
          </a:prstGeom>
          <a:noFill/>
        </p:spPr>
      </p:pic>
    </p:spTree>
  </p:cSld>
  <p:clrMapOvr>
    <a:masterClrMapping/>
  </p:clrMapOvr>
  <p:transition advTm="77672">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1|61"/>
</p:tagLst>
</file>

<file path=ppt/tags/tag2.xml><?xml version="1.0" encoding="utf-8"?>
<p:tagLst xmlns:a="http://schemas.openxmlformats.org/drawingml/2006/main" xmlns:r="http://schemas.openxmlformats.org/officeDocument/2006/relationships" xmlns:p="http://schemas.openxmlformats.org/presentationml/2006/main">
  <p:tag name="TIMING" val="|46.9|15.1|22.6"/>
</p:tagLst>
</file>

<file path=ppt/tags/tag3.xml><?xml version="1.0" encoding="utf-8"?>
<p:tagLst xmlns:a="http://schemas.openxmlformats.org/drawingml/2006/main" xmlns:r="http://schemas.openxmlformats.org/officeDocument/2006/relationships" xmlns:p="http://schemas.openxmlformats.org/presentationml/2006/main">
  <p:tag name="TIMING" val="|11.5"/>
</p:tagLst>
</file>

<file path=ppt/tags/tag4.xml><?xml version="1.0" encoding="utf-8"?>
<p:tagLst xmlns:a="http://schemas.openxmlformats.org/drawingml/2006/main" xmlns:r="http://schemas.openxmlformats.org/officeDocument/2006/relationships" xmlns:p="http://schemas.openxmlformats.org/presentationml/2006/main">
  <p:tag name="TIMING" val="|4.4"/>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15647</TotalTime>
  <Words>1539</Words>
  <Application>Microsoft PowerPoint</Application>
  <PresentationFormat>On-screen Show (4:3)</PresentationFormat>
  <Paragraphs>258</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Blends</vt:lpstr>
      <vt:lpstr>Bitmap Image</vt:lpstr>
      <vt:lpstr>Impact of Crowding on Rail Ridership: Sydney Metro Experience and Forecasting Approach  </vt:lpstr>
      <vt:lpstr>Proposed Sydney Metro Line</vt:lpstr>
      <vt:lpstr>State of the Art &amp; Practice</vt:lpstr>
      <vt:lpstr>How Some Models Look Like</vt:lpstr>
      <vt:lpstr>2 Effects Intertwined</vt:lpstr>
      <vt:lpstr>Capacity Constrained at Boarding Nodes and Not by Segments </vt:lpstr>
      <vt:lpstr>Effective Headway Calculation (Line &amp; Stop Specific)</vt:lpstr>
      <vt:lpstr>Effective Headway Calculation (Technical Details) </vt:lpstr>
      <vt:lpstr>Suggested Effective Headway Function </vt:lpstr>
      <vt:lpstr>Critical Points of Crowding Function</vt:lpstr>
      <vt:lpstr>Crowding Functions for British Rail and London Underground</vt:lpstr>
      <vt:lpstr>SP Survey (D. Hensher)</vt:lpstr>
      <vt:lpstr>Crowding Function Applies Incremental Costs as Vehicles Fill Up</vt:lpstr>
      <vt:lpstr>Adopted Crowding Function Seated Capacity = 40% of Total</vt:lpstr>
      <vt:lpstr>Adopted Crowding Function Seated Capacity = 60% of Total</vt:lpstr>
      <vt:lpstr>Crowding Functions Summary</vt:lpstr>
      <vt:lpstr>Mode Choice</vt:lpstr>
      <vt:lpstr>Model System Overview</vt:lpstr>
      <vt:lpstr>Capacity &amp; Crowding Effects</vt:lpstr>
      <vt:lpstr>Equilibration Strategy</vt:lpstr>
      <vt:lpstr>Mode Choice Framework </vt:lpstr>
      <vt:lpstr>Conclusions</vt:lpstr>
      <vt:lpstr>Next Steps</vt:lpstr>
      <vt:lpstr>Thanks for Your Attention!</vt:lpstr>
    </vt:vector>
  </TitlesOfParts>
  <Company>Parsons Brinckerhoff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generation </dc:title>
  <dc:creator>Peter Vovsha</dc:creator>
  <cp:lastModifiedBy>PB</cp:lastModifiedBy>
  <cp:revision>1169</cp:revision>
  <cp:lastPrinted>1601-01-01T00:00:00Z</cp:lastPrinted>
  <dcterms:created xsi:type="dcterms:W3CDTF">2002-11-17T02:35:07Z</dcterms:created>
  <dcterms:modified xsi:type="dcterms:W3CDTF">2011-05-09T18:59:53Z</dcterms:modified>
</cp:coreProperties>
</file>