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83" r:id="rId24"/>
    <p:sldId id="276" r:id="rId25"/>
    <p:sldId id="277" r:id="rId26"/>
    <p:sldId id="278" r:id="rId27"/>
    <p:sldId id="289" r:id="rId28"/>
    <p:sldId id="288" r:id="rId29"/>
    <p:sldId id="290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ige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53473-3F88-47A9-98EB-24B3830918DB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832E4-E4C3-4F0C-9D92-01D5AEA18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B1725-3124-41E3-AEE4-0141EB3ED577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3BF6D-98A9-461A-9DAA-B1E8A28E1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48C4D3-C263-4BB0-AEA3-C8397C2A046C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885F-5C97-4EB0-B278-EA75FFB91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FB4FB-F923-4073-AABB-9F002824110F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99CF8-ECFA-4BB3-B4D6-9CFCD3B96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657DC-D567-4857-9DE6-BC1E94EA5AFB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0C8A-0FAE-4729-A180-DDCC0337B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8A57A-D0D4-4D2D-90A1-7BBEA890714F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13BB6-B8F8-4D70-8663-9DFDD840D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62AE4-D78A-4BB7-9589-E46DD29CB8C9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BFCD0-28F2-44DA-962B-9E6EF712F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7C31B-7363-4003-9DBC-179D9333C83A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B68BA-5E03-4CBE-B785-E712CEF2F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BEBDC0-F6A2-42B4-A69F-840A47206A42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A524-8098-4B19-9415-28C82B96E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1C1B01-DE19-4987-A3AD-7AF098E9D05F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6F7C4-C154-4A93-A681-847E18917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63B67-BC16-45BC-8B84-F8512FA47F8B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2D03-3C13-4666-9CB1-5747CA49E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fld id="{9E8B4C8A-17E2-42F3-AFB8-D97171FD8202}" type="datetime1">
              <a:rPr lang="en-US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fld id="{3C2E8143-8CBC-429D-8EBC-3B2A89490F9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beig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702668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09" charset="-128"/>
              </a:rPr>
              <a:t>Analysis of a Multimodal Light Rail Corridor using an Activity-Based Microsimulation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63636"/>
            <a:ext cx="9144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S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. Ellie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Volosin &amp; Ram M. Pendyala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, Arizona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State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University, Tempe, AZ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Brian Grady &amp; Bhargava Sana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, Resource Systems Group, Inc.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Brian Gardner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, Federal Highway Administration, Washington DC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1565" y="636249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buSzPct val="9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9900"/>
                </a:solidFill>
                <a:latin typeface="Tahoma" pitchFamily="34" charset="0"/>
              </a:rPr>
              <a:t>May 8 – 12, 2011; Reno, Nevada</a:t>
            </a:r>
          </a:p>
          <a:p>
            <a:pPr>
              <a:buSzPct val="9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9900"/>
                </a:solidFill>
                <a:latin typeface="Tahoma" pitchFamily="34" charset="0"/>
              </a:rPr>
              <a:t>13</a:t>
            </a:r>
            <a:r>
              <a:rPr lang="en-US" sz="1400" b="1" baseline="30000" dirty="0" smtClean="0">
                <a:solidFill>
                  <a:srgbClr val="009900"/>
                </a:solidFill>
                <a:latin typeface="Tahoma" pitchFamily="34" charset="0"/>
              </a:rPr>
              <a:t>th</a:t>
            </a:r>
            <a:r>
              <a:rPr lang="en-US" sz="1400" b="1" dirty="0" smtClean="0">
                <a:solidFill>
                  <a:srgbClr val="009900"/>
                </a:solidFill>
                <a:latin typeface="Tahoma" pitchFamily="34" charset="0"/>
              </a:rPr>
              <a:t> TRB National Transportation Planning Applications Conference</a:t>
            </a:r>
            <a:endParaRPr lang="en-US" sz="1400" b="1" dirty="0">
              <a:solidFill>
                <a:srgbClr val="0099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Network Development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97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Network adapted from 4-step model network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Centroid connectors deleted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 speeds and capacities set to physical values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External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connectors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retained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TRANSIMS built-in network conversion tool</a:t>
            </a:r>
          </a:p>
        </p:txBody>
      </p:sp>
      <p:pic>
        <p:nvPicPr>
          <p:cNvPr id="5" name="Content Placeholder 4" descr="Drive_ConnectChec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6400"/>
            <a:ext cx="4449324" cy="400395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Network Development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Light_rail_w_Region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916045"/>
            <a:ext cx="4495800" cy="35348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63325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Transit network created from route stops and route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characteristics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Route headways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vary by service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times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Routes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coded with stops and “pass-by” points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Manual adjustments made to lane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connectivity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Definition of Activity Locations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024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Activity locations (ALs) constitute the start and end point of every trip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Alternative to the zone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centroid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in the 4-step model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All activity locations are assigned a corresponding zone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Each zone must have at least 1 AL assigned to it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Developed a program to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Identify zones with no 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Locate the closest AL to that zone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centroid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Reassign the AL found to the zone in question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O-D Trip Tables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373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Initial implementation was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O-D trip table-based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Obtained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from the 4-step model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Trip tables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by mode: SOV, HOV, bus, express bus, light rail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Trips by purpose (6 purposes)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Time of day applied through diurnal distributions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Calculated from NHTS 2009 data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Distributions by mode and purpose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TRANSIMS trip conversion tool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~15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million trips in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Greater Phoenix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Metro Area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Rail Bias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115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Found light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rail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boardings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below observed ridership numbers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Two possible transit options in TRANSIMS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“transit” or “transit with rail bias”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Found that coding all transit trips as “transit with rail bias” improved boarding counts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Rail bias is set higher than 1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Prompts transit riders to prefer rail over bus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Execution of TRANSIMS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TRANSIMS Studio: GUI built to aid in TRANSIMS model building</a:t>
            </a: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TransVIS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 visualization tool built for TRANSIMS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Currently running TRANSIMS Studio 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64 bit Windows machine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6 processors = 6 traveler partitions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 full microsimulation takes about 2 days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Adding more processors could reduce run times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Router Stabilization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722" y="1301750"/>
            <a:ext cx="3231397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Iterative method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In each iteration, re-route only select travelers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Plan Sum finds travel times based on free-flow speed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 descr="router_stabiliz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13" y="1417638"/>
            <a:ext cx="5400675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Microsimulator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5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Process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similar to that of Router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stabilization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Microsimulator is used rather than Plan Sum</a:t>
            </a:r>
          </a:p>
          <a:p>
            <a:pPr lvl="1"/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Microsimulator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considers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congestion along continuous time axis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Cellular automata model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Every travel lane is a series of cells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Only one vehicle can exist in a cell at a time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Microsimulator includes parameters for following distance, reaction time, look-ahead distance, etc.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based on O-D Tables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08868"/>
          <a:ext cx="8229600" cy="247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Facility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Number of Observations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Observed Vehicle Counts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TRANSIMS Volume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% Difference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Collector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769139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902272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17.31%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Expressway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598068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926566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54.93%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Freeway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3451424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4804426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39.20%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Major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34868806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40892809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17.28%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39687437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47526073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19.75%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938722"/>
          <a:ext cx="8229600" cy="210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939"/>
                <a:gridCol w="1410346"/>
                <a:gridCol w="1917915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n-lt"/>
                        </a:rPr>
                        <a:t>Mode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Observed </a:t>
                      </a:r>
                      <a:r>
                        <a:rPr lang="en-US" sz="2000" b="0" i="0" u="none" strike="noStrike" dirty="0" err="1" smtClean="0">
                          <a:latin typeface="+mn-lt"/>
                        </a:rPr>
                        <a:t>Boardings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n-lt"/>
                        </a:rPr>
                        <a:t>Transims</a:t>
                      </a:r>
                      <a:r>
                        <a:rPr lang="en-US" sz="2000" b="0" i="0" u="none" strike="noStrike" dirty="0"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Model </a:t>
                      </a:r>
                      <a:r>
                        <a:rPr lang="en-US" sz="2000" b="0" i="0" u="none" strike="noStrike" dirty="0" err="1" smtClean="0">
                          <a:latin typeface="+mn-lt"/>
                        </a:rPr>
                        <a:t>Boardings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% Difference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Local</a:t>
                      </a:r>
                      <a:r>
                        <a:rPr lang="en-US" sz="2000" b="0" i="0" u="none" strike="noStrike" baseline="0" dirty="0" smtClean="0">
                          <a:latin typeface="+mn-lt"/>
                        </a:rPr>
                        <a:t> Bus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n-lt"/>
                        </a:rPr>
                        <a:t>197566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n-lt"/>
                        </a:rPr>
                        <a:t>194496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n-lt"/>
                        </a:rPr>
                        <a:t>-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1.55%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Express/Rapid Bus </a:t>
                      </a:r>
                      <a:r>
                        <a:rPr lang="en-US" sz="20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n-lt"/>
                        </a:rPr>
                        <a:t>6826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n-lt"/>
                        </a:rPr>
                        <a:t>21012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207.82%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n-lt"/>
                        </a:rPr>
                        <a:t>Light 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Rail Total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+mn-lt"/>
                        </a:rPr>
                        <a:t>40772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n-lt"/>
                        </a:rPr>
                        <a:t>37605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n-lt"/>
                        </a:rPr>
                        <a:t>-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7.77%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Total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+mn-lt"/>
                        </a:rPr>
                        <a:t>245164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n-lt"/>
                        </a:rPr>
                        <a:t>253113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3.24%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based on O-D Tables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25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Total travel time for all trips = 5824751 hours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Average travel time = 30.08 minutes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Maximum vehicles on the network = 652159 at 3:49:51 pm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Time schedule problems still experienced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Departure time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Arrival time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Wait time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21132"/>
            <a:ext cx="8229600" cy="88773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09" charset="-128"/>
              </a:rPr>
              <a:t>Outline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976392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Background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Project overview and objectives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Geographical area and regional network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Preparing the network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Trip-based demand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Execution of TRANSIMS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Trip-based results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Light rail line extensions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  <a:ea typeface="ＭＳ Ｐゴシック" pitchFamily="-109" charset="-128"/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Synthetic activity file generation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Activity-based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analysis - preliminary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results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9" charset="-128"/>
              </a:rPr>
              <a:t>Ongoing work and Conclusions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ea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Light Rail Specific Results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0085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281"/>
                <a:gridCol w="1983783"/>
                <a:gridCol w="196053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Stop 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EB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Boardings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WB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Boardings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West End of 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Business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Business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State Government Buildings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Professional Sports Facilities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695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Sky Harbor Airport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Mill Avenue Shopping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Tempe Transit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697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Arizona State Main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Loop 101 Park n Ride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1334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East End of 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2660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Delays at Mixed-Use Intersections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9228" y="1208868"/>
          <a:ext cx="4858720" cy="24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637"/>
                <a:gridCol w="1177871"/>
                <a:gridCol w="1286360"/>
                <a:gridCol w="136385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Intersection 1: Downtown Phoenix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Avg. 15-Min Volume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Delay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Max. Queue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225.33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122.92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160.08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120.83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09228" y="3773633"/>
          <a:ext cx="4858720" cy="24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637"/>
                <a:gridCol w="1177871"/>
                <a:gridCol w="1286360"/>
                <a:gridCol w="136385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Intersection 2: Suburban Tempe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Avg. 15-Min Volume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Delay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Max. Queue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5" descr="intersections.jpg"/>
          <p:cNvPicPr>
            <a:picLocks noChangeAspect="1"/>
          </p:cNvPicPr>
          <p:nvPr/>
        </p:nvPicPr>
        <p:blipFill>
          <a:blip r:embed="rId2"/>
          <a:srcRect l="29492" t="11324" r="26949" b="14969"/>
          <a:stretch>
            <a:fillRect/>
          </a:stretch>
        </p:blipFill>
        <p:spPr>
          <a:xfrm>
            <a:off x="5362414" y="1855557"/>
            <a:ext cx="3324386" cy="35313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Light Rail Scenario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874217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Selected two planned extensions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Northern extension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Mesa extension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All transit trips in the O-D tables still coded as “transit with rail bias”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Even with fixed demand, transit riders have a choice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extension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5" y="1417638"/>
            <a:ext cx="3724275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Light Rail Scenario Results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6088"/>
            <a:ext cx="8229600" cy="236007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Found expected increase in rail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boardings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Also found increase in bus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boardings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Could be due to a greater number of travelers taking advantage of transfer opportunities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97000"/>
          <a:ext cx="79428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720"/>
                <a:gridCol w="1985720"/>
                <a:gridCol w="1985720"/>
                <a:gridCol w="1985720"/>
              </a:tblGrid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MS Sans Serif"/>
                        </a:rPr>
                        <a:t>Mode Type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MS Sans Serif"/>
                        </a:rPr>
                        <a:t>Base Network Results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MS Sans Serif"/>
                        </a:rPr>
                        <a:t>LRT extension results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MS Sans Serif"/>
                        </a:rPr>
                        <a:t>% </a:t>
                      </a:r>
                      <a:r>
                        <a:rPr lang="en-US" sz="2000" b="0" i="0" u="none" strike="noStrike" dirty="0" smtClean="0">
                          <a:latin typeface="MS Sans Serif"/>
                        </a:rPr>
                        <a:t>Difference</a:t>
                      </a:r>
                      <a:endParaRPr lang="en-US" sz="2000" b="0" i="0" u="none" strike="noStrike" dirty="0">
                        <a:latin typeface="MS Sans Serif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MS Sans Serif"/>
                        </a:rPr>
                        <a:t>Local Bus</a:t>
                      </a:r>
                      <a:endParaRPr lang="en-US" sz="2000" b="0" i="0" u="none" strike="noStrike" dirty="0">
                        <a:latin typeface="MS Sans 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MS Sans Serif"/>
                        </a:rPr>
                        <a:t>197142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MS Sans Serif"/>
                        </a:rPr>
                        <a:t>209381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MS Sans Serif"/>
                        </a:rPr>
                        <a:t>6.2%</a:t>
                      </a: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MS Sans Serif"/>
                        </a:rPr>
                        <a:t>Express Bus</a:t>
                      </a:r>
                      <a:endParaRPr lang="en-US" sz="2000" b="0" i="0" u="none" strike="noStrike" dirty="0">
                        <a:latin typeface="MS Sans 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MS Sans Serif"/>
                        </a:rPr>
                        <a:t>21745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MS Sans Serif"/>
                        </a:rPr>
                        <a:t>27652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MS Sans Serif"/>
                        </a:rPr>
                        <a:t>27.2%</a:t>
                      </a: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MS Sans Serif"/>
                        </a:rPr>
                        <a:t>Light Rail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MS Sans Serif"/>
                        </a:rPr>
                        <a:t>44475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MS Sans Serif"/>
                        </a:rPr>
                        <a:t>52878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MS Sans Serif"/>
                        </a:rPr>
                        <a:t>18.9%</a:t>
                      </a: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MS Sans Serif"/>
                        </a:rPr>
                        <a:t>Grand 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MS Sans Serif"/>
                        </a:rPr>
                        <a:t>263362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MS Sans Serif"/>
                        </a:rPr>
                        <a:t>289911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MS Sans Serif"/>
                        </a:rPr>
                        <a:t>10.1%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Generating Synthetic Population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750"/>
            <a:ext cx="8229600" cy="4525963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PopGen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software used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Developed at ASU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Chosen for its flexibility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No learning curve for ASU researchers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Synthesis performed to generate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2009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population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Synthetic Population Summary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Number of Household File Records = 1521189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Average Persons per Household = 2.76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Average Workers per Household = 1.32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Average Vehicles per Household = 1.81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Synthetic Activity Generation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871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Used TRANSIMS built-in activity generator: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ActGen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Inputs: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Synthetic population with household descriptions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Survey file with activities pursued by persons in varying household types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Output: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File containing daily activity schedules for every person in the population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Used synthetic population from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PopGen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Input survey file created from NHTS 2009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Preparation of Input Survey Data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536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Trials made with different survey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samples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Only Arizona survey records</a:t>
            </a:r>
          </a:p>
          <a:p>
            <a:pPr lvl="2"/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4511 survey records</a:t>
            </a:r>
          </a:p>
          <a:p>
            <a:pPr lvl="2"/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2.99 activities per person generated</a:t>
            </a:r>
          </a:p>
          <a:p>
            <a:pPr lvl="2"/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8.37 activities per household generated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All U.S. survey records</a:t>
            </a:r>
          </a:p>
          <a:p>
            <a:pPr lvl="2"/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136136 survey records</a:t>
            </a:r>
          </a:p>
          <a:p>
            <a:pPr lvl="2"/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4.52 activities per person generated</a:t>
            </a:r>
          </a:p>
          <a:p>
            <a:pPr lvl="2"/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12.83 activities per household generated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Used entire US survey records for richer sample from which to draw activity records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Preliminary Activity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Generation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Model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Activity-based travel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simulation in the early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stages at this time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 activities simulated for morning peak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period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6:00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9:00 AM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Model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not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yet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validated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Ongoing Work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Initial results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from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activity generation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simulation show an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under-estimation of trips and transit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boardings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Exploring possible ways to enhance replication of base year traffic volumes and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boardings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Focus on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ActGen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module 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Will apply the activity-based model to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analyze two proposed light rail extensions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Questions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http://simtravel.wikispaces.asu.edu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Background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Need for planning tools that offer greater level of detail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Disaggregate models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better able to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replicate human behavior more closely</a:t>
            </a:r>
          </a:p>
          <a:p>
            <a:pPr marL="914400" lvl="1" indent="-457200">
              <a:buFont typeface="Calibri" pitchFamily="34" charset="0"/>
              <a:buChar char="→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Microsimulation models track each traveler individually</a:t>
            </a:r>
          </a:p>
          <a:p>
            <a:pPr marL="51435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Limited work on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microsimulation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of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transit modes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based Activity Files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21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Total travel time for all trips = 406944 hours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Average travel time = 50.53 minutes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Maximum vehicles on the network = 55774 at 8:45:31 am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Most common problems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Departure time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Transit Capacity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Light Rail Specific Results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141478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281"/>
                <a:gridCol w="1983783"/>
                <a:gridCol w="196053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Stop 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EB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Boardings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WB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Boardings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West End of 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Business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Business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State Government Buildings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Professional Sports Facilities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Sky Harbor Airport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Mill Avenue Shopping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Tempe Transit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Arizona State Main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Loop 101 Park n Ride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East End of 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Delays at Mixed-Use Intersections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9228" y="1208868"/>
          <a:ext cx="4858720" cy="24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637"/>
                <a:gridCol w="1177871"/>
                <a:gridCol w="1286360"/>
                <a:gridCol w="136385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Intersection 1: Downtown Phoenix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Avg. 15-Min Volume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Delay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Max. Queue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09228" y="3773633"/>
          <a:ext cx="4858720" cy="24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637"/>
                <a:gridCol w="1177871"/>
                <a:gridCol w="1286360"/>
                <a:gridCol w="136385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Intersection 2: Suburban Tempe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Avg. 15-Min Volume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Delay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Max. Queue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5" descr="intersections.jpg"/>
          <p:cNvPicPr>
            <a:picLocks noChangeAspect="1"/>
          </p:cNvPicPr>
          <p:nvPr/>
        </p:nvPicPr>
        <p:blipFill>
          <a:blip r:embed="rId2"/>
          <a:srcRect l="29492" t="11324" r="26949" b="14969"/>
          <a:stretch>
            <a:fillRect/>
          </a:stretch>
        </p:blipFill>
        <p:spPr>
          <a:xfrm>
            <a:off x="5362414" y="1855557"/>
            <a:ext cx="3324386" cy="3531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Project Overview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TRANSIMS deployment case study in Greater Phoenix Metropolitan Region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Funded by Federal Highway Administration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Emphasis on two developments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Microsimulation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of transit modes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Activity demand generation module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Application to a mixed mode corridor including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auto, bus, and rail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modes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Project Objectives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37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Implement, calibrate,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and validate TRANSIMS model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Evaluate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performance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mixed mode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network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Intersection delay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Rail crossings 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Transit transfers and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boardings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Use calibrated model to predict conditions with future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light rail extensions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Phoenix Metropolitan Area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6" descr="maps_MA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9440" y="1324649"/>
            <a:ext cx="7848125" cy="44969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About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Greater Phoenix Region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4.28 million people in the metropolitan area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City of Phoenix is the 5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largest in the U.S.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Eight separate cities in the region with more than 100,000 people each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phoenix-565-of-mortgages-underwa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1876503"/>
            <a:ext cx="3810000" cy="2857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Light Rail System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471" y="1445220"/>
            <a:ext cx="8648054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Light Rail Transit (LRT) line began service in Dec, 2008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Starter line ~ 20 miles long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Serves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West Mesa, North Tempe, and Central Phoenix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Important service stops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Arizona State University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Mill Avenue Shopping District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Professional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Sports Facilities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Phoenix Sky Harbor Airport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Phoenix Central Business District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 descr="light_rail_ca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3186" y="3486604"/>
            <a:ext cx="3175000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Light Rail Expansion</a:t>
            </a:r>
            <a:endParaRPr lang="en-US" dirty="0"/>
          </a:p>
        </p:txBody>
      </p:sp>
      <p:pic>
        <p:nvPicPr>
          <p:cNvPr id="4" name="Content Placeholder 3" descr="Future_Lines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60" y="1156855"/>
            <a:ext cx="7966364" cy="565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1475</Words>
  <Application>Microsoft Office PowerPoint</Application>
  <PresentationFormat>On-screen Show (4:3)</PresentationFormat>
  <Paragraphs>409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Analysis of a Multimodal Light Rail Corridor using an Activity-Based Microsimulation Framework</vt:lpstr>
      <vt:lpstr>Outline</vt:lpstr>
      <vt:lpstr>Background</vt:lpstr>
      <vt:lpstr>Project Overview</vt:lpstr>
      <vt:lpstr>Project Objectives</vt:lpstr>
      <vt:lpstr>Phoenix Metropolitan Area</vt:lpstr>
      <vt:lpstr>About the Greater Phoenix Region</vt:lpstr>
      <vt:lpstr>Light Rail System</vt:lpstr>
      <vt:lpstr>Future Light Rail Expansion</vt:lpstr>
      <vt:lpstr>Network Development</vt:lpstr>
      <vt:lpstr>Network Development</vt:lpstr>
      <vt:lpstr>Definition of Activity Locations</vt:lpstr>
      <vt:lpstr>O-D Trip Tables</vt:lpstr>
      <vt:lpstr>Rail Bias</vt:lpstr>
      <vt:lpstr>Execution of TRANSIMS</vt:lpstr>
      <vt:lpstr>Router Stabilization</vt:lpstr>
      <vt:lpstr>Microsimulator</vt:lpstr>
      <vt:lpstr>Results based on O-D Tables</vt:lpstr>
      <vt:lpstr>Results based on O-D Tables</vt:lpstr>
      <vt:lpstr>Light Rail Specific Results</vt:lpstr>
      <vt:lpstr>Delays at Mixed-Use Intersections</vt:lpstr>
      <vt:lpstr>Light Rail Scenario</vt:lpstr>
      <vt:lpstr>Light Rail Scenario Results</vt:lpstr>
      <vt:lpstr>Generating Synthetic Population</vt:lpstr>
      <vt:lpstr>Synthetic Activity Generation</vt:lpstr>
      <vt:lpstr>Preparation of Input Survey Data</vt:lpstr>
      <vt:lpstr>Preliminary Activity Generation Model</vt:lpstr>
      <vt:lpstr>Ongoing Work</vt:lpstr>
      <vt:lpstr>Questions</vt:lpstr>
      <vt:lpstr>Results based Activity Files</vt:lpstr>
      <vt:lpstr>Light Rail Specific Results</vt:lpstr>
      <vt:lpstr>Delays at Mixed-Use Intersections</vt:lpstr>
    </vt:vector>
  </TitlesOfParts>
  <Company>School of Computing and Informatics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Deborah Paterick</dc:creator>
  <cp:lastModifiedBy>None</cp:lastModifiedBy>
  <cp:revision>60</cp:revision>
  <dcterms:created xsi:type="dcterms:W3CDTF">2009-09-28T23:17:01Z</dcterms:created>
  <dcterms:modified xsi:type="dcterms:W3CDTF">2011-05-09T07:00:32Z</dcterms:modified>
</cp:coreProperties>
</file>