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8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4422" autoAdjust="0"/>
  </p:normalViewPr>
  <p:slideViewPr>
    <p:cSldViewPr>
      <p:cViewPr varScale="1">
        <p:scale>
          <a:sx n="53" d="100"/>
          <a:sy n="53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AE94A-AC7E-4E71-B9E8-2942C3C9D4A5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10B50-7428-4A0A-80EA-4199F6E493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Both datasets</a:t>
            </a:r>
            <a:r>
              <a:rPr lang="en-US" baseline="0" dirty="0" smtClean="0"/>
              <a:t> are national/global</a:t>
            </a:r>
          </a:p>
          <a:p>
            <a:r>
              <a:rPr lang="en-US" baseline="0" dirty="0" smtClean="0"/>
              <a:t>Transearch	geography based on need (county, TAZ, etc)	all mode types	</a:t>
            </a:r>
          </a:p>
          <a:p>
            <a:r>
              <a:rPr lang="en-US" baseline="0" dirty="0" smtClean="0"/>
              <a:t>FAF	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114 domestic regions, including 64 metro areas	all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mode types	44 commodity types	Free</a:t>
            </a:r>
            <a:endParaRPr lang="en-US" baseline="0" dirty="0" smtClean="0"/>
          </a:p>
          <a:p>
            <a:r>
              <a:rPr lang="en-US" baseline="0" dirty="0" smtClean="0"/>
              <a:t>Others are either not as complete or local (which is not as valuable to statewide purpose)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Issues = data not compatible across sources or years.  This was an issue as UDOT attempted to use the Transearch data (2007) in another study in 2010.</a:t>
            </a:r>
          </a:p>
          <a:p>
            <a:r>
              <a:rPr lang="en-US" baseline="0" dirty="0" smtClean="0"/>
              <a:t>Timeliness when addressing economic changes = release of both datasets delayed while accounting for recession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10B50-7428-4A0A-80EA-4199F6E4937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Truck flows estimated from existing counts </a:t>
            </a:r>
          </a:p>
          <a:p>
            <a:pPr lvl="1"/>
            <a:r>
              <a:rPr lang="en-US" dirty="0" smtClean="0"/>
              <a:t>Adjusted for future year assumptions (like forecasts of employment by industry)</a:t>
            </a:r>
          </a:p>
          <a:p>
            <a:pPr lvl="1"/>
            <a:r>
              <a:rPr lang="en-US" dirty="0" smtClean="0"/>
              <a:t>The truck trip table is a matrix representation of truck movements for use in the model assignment</a:t>
            </a:r>
          </a:p>
          <a:p>
            <a:pPr lvl="1"/>
            <a:r>
              <a:rPr lang="en-US" dirty="0" smtClean="0"/>
              <a:t>Allows better understand the interaction of freight and passenger travel on state’s transportation network</a:t>
            </a:r>
          </a:p>
          <a:p>
            <a:pPr lvl="1"/>
            <a:r>
              <a:rPr lang="en-US" dirty="0" smtClean="0"/>
              <a:t>Examples:	</a:t>
            </a:r>
          </a:p>
          <a:p>
            <a:pPr lvl="2"/>
            <a:r>
              <a:rPr lang="en-US" dirty="0" smtClean="0"/>
              <a:t>VA Statewide</a:t>
            </a:r>
          </a:p>
          <a:p>
            <a:pPr lvl="2"/>
            <a:r>
              <a:rPr lang="en-US" dirty="0" smtClean="0"/>
              <a:t>Utah Statewide</a:t>
            </a:r>
          </a:p>
          <a:p>
            <a:pPr lvl="2"/>
            <a:r>
              <a:rPr lang="en-US" dirty="0" smtClean="0"/>
              <a:t>Various MPO Models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10B50-7428-4A0A-80EA-4199F6E4937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Interactive is the ability to have data layered and then choose to look at certain mode or certain commodity</a:t>
            </a:r>
            <a:r>
              <a:rPr lang="en-US" baseline="0" dirty="0" smtClean="0"/>
              <a:t> or specific county (think action script)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10B50-7428-4A0A-80EA-4199F6E4937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10B50-7428-4A0A-80EA-4199F6E4937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D4AE7-A50D-49C5-9874-D78A729D2069}" type="datetimeFigureOut">
              <a:rPr lang="en-US" smtClean="0"/>
              <a:pPr/>
              <a:t>5/8/2011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99B13-286D-4987-9700-D1FC8F1A86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c/c3/APM_Terminals_WJ_Grimes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Freight Data and Decision Makers: How they were </a:t>
            </a:r>
            <a:r>
              <a:rPr lang="en-US" i="1" dirty="0" smtClean="0"/>
              <a:t>Introduced </a:t>
            </a:r>
            <a:r>
              <a:rPr lang="en-US" i="1" dirty="0"/>
              <a:t>in Utah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3716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David Hurst, John Stevens, &amp; Paul </a:t>
            </a:r>
            <a:r>
              <a:rPr lang="en-US" sz="2000" dirty="0" err="1" smtClean="0"/>
              <a:t>Herskowitz</a:t>
            </a:r>
            <a:r>
              <a:rPr lang="en-US" sz="2000" dirty="0" smtClean="0"/>
              <a:t> </a:t>
            </a:r>
            <a:r>
              <a:rPr lang="en-US" sz="2000" dirty="0" smtClean="0"/>
              <a:t>– Wilbur Smith Associates</a:t>
            </a:r>
          </a:p>
          <a:p>
            <a:endParaRPr lang="en-US" sz="2000" dirty="0" smtClean="0"/>
          </a:p>
          <a:p>
            <a:r>
              <a:rPr lang="en-US" sz="2000" dirty="0" smtClean="0"/>
              <a:t>Walt </a:t>
            </a:r>
            <a:r>
              <a:rPr lang="en-US" sz="2000" dirty="0" err="1" smtClean="0"/>
              <a:t>Steinvorth</a:t>
            </a:r>
            <a:r>
              <a:rPr lang="en-US" sz="2000" dirty="0" smtClean="0"/>
              <a:t> – Utah DOT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Future</a:t>
            </a:r>
          </a:p>
          <a:p>
            <a:pPr lvl="1"/>
            <a:r>
              <a:rPr lang="en-US" dirty="0" smtClean="0"/>
              <a:t>3D Display and Animation</a:t>
            </a:r>
          </a:p>
          <a:p>
            <a:pPr lvl="1"/>
            <a:r>
              <a:rPr lang="en-US" dirty="0" smtClean="0"/>
              <a:t>Interactive choice display</a:t>
            </a:r>
          </a:p>
          <a:p>
            <a:pPr lvl="1"/>
            <a:r>
              <a:rPr lang="en-US" dirty="0" smtClean="0"/>
              <a:t>Micro simulation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</a:t>
            </a:r>
          </a:p>
          <a:p>
            <a:pPr lvl="1"/>
            <a:r>
              <a:rPr lang="en-US" dirty="0" smtClean="0"/>
              <a:t>Involve multiple stakeholders</a:t>
            </a:r>
          </a:p>
          <a:p>
            <a:pPr lvl="1"/>
            <a:r>
              <a:rPr lang="en-US" dirty="0" smtClean="0"/>
              <a:t>Identify local experts/users for guidance</a:t>
            </a:r>
          </a:p>
          <a:p>
            <a:pPr lvl="1"/>
            <a:r>
              <a:rPr lang="en-US" dirty="0" smtClean="0"/>
              <a:t>Devote time for checking data</a:t>
            </a:r>
          </a:p>
          <a:p>
            <a:pPr lvl="1"/>
            <a:r>
              <a:rPr lang="en-US" dirty="0" smtClean="0"/>
              <a:t>Question movements</a:t>
            </a:r>
          </a:p>
          <a:p>
            <a:r>
              <a:rPr lang="en-US" dirty="0" smtClean="0"/>
              <a:t>Don’t</a:t>
            </a:r>
          </a:p>
          <a:p>
            <a:pPr lvl="1"/>
            <a:r>
              <a:rPr lang="en-US" dirty="0" smtClean="0"/>
              <a:t>Attempt to compare datasets (source or year)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</a:t>
            </a:r>
            <a:r>
              <a:rPr lang="en-US" dirty="0" smtClean="0"/>
              <a:t>of Data</a:t>
            </a:r>
          </a:p>
          <a:p>
            <a:r>
              <a:rPr lang="en-US" dirty="0" smtClean="0"/>
              <a:t>Analyze</a:t>
            </a:r>
          </a:p>
          <a:p>
            <a:r>
              <a:rPr lang="en-US" dirty="0" smtClean="0"/>
              <a:t>Display</a:t>
            </a:r>
          </a:p>
          <a:p>
            <a:r>
              <a:rPr lang="en-US" dirty="0" smtClean="0"/>
              <a:t>Decision Makers</a:t>
            </a:r>
          </a:p>
          <a:p>
            <a:r>
              <a:rPr lang="en-US" dirty="0" smtClean="0"/>
              <a:t>Do’s and </a:t>
            </a:r>
            <a:r>
              <a:rPr lang="en-US" dirty="0" smtClean="0"/>
              <a:t>Don'ts</a:t>
            </a:r>
            <a:endParaRPr lang="en-US" dirty="0" smtClean="0"/>
          </a:p>
        </p:txBody>
      </p:sp>
      <p:pic>
        <p:nvPicPr>
          <p:cNvPr id="4" name="Picture 2" descr="File:APM Terminals WJ Grime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447800"/>
            <a:ext cx="3414713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Transearch</a:t>
            </a:r>
          </a:p>
          <a:p>
            <a:pPr lvl="1"/>
            <a:r>
              <a:rPr lang="en-US" sz="2400" dirty="0" smtClean="0"/>
              <a:t>Very comprehensive</a:t>
            </a:r>
          </a:p>
          <a:p>
            <a:pPr lvl="1"/>
            <a:r>
              <a:rPr lang="en-US" sz="2400" dirty="0" smtClean="0"/>
              <a:t>Often used in unison with STB Waybill</a:t>
            </a:r>
          </a:p>
          <a:p>
            <a:pPr lvl="1"/>
            <a:r>
              <a:rPr lang="en-US" sz="2400" dirty="0" smtClean="0"/>
              <a:t>Aggregated into multiple </a:t>
            </a:r>
            <a:r>
              <a:rPr lang="en-US" sz="2400" dirty="0" smtClean="0"/>
              <a:t>geographies </a:t>
            </a:r>
            <a:r>
              <a:rPr lang="en-US" sz="2400" dirty="0" smtClean="0"/>
              <a:t>from </a:t>
            </a:r>
            <a:r>
              <a:rPr lang="en-US" sz="2400" dirty="0" smtClean="0"/>
              <a:t>vendor</a:t>
            </a:r>
            <a:endParaRPr lang="en-US" sz="2400" dirty="0" smtClean="0"/>
          </a:p>
          <a:p>
            <a:r>
              <a:rPr lang="en-US" dirty="0" smtClean="0"/>
              <a:t>FAF</a:t>
            </a:r>
          </a:p>
          <a:p>
            <a:pPr lvl="1"/>
            <a:r>
              <a:rPr lang="en-US" sz="2400" dirty="0" smtClean="0"/>
              <a:t>Complete with foreign movements</a:t>
            </a:r>
          </a:p>
          <a:p>
            <a:pPr lvl="1"/>
            <a:r>
              <a:rPr lang="en-US" sz="2400" dirty="0" smtClean="0"/>
              <a:t>Identifies movements by mode</a:t>
            </a:r>
          </a:p>
          <a:p>
            <a:pPr lvl="1"/>
            <a:r>
              <a:rPr lang="en-US" sz="2400" dirty="0" smtClean="0"/>
              <a:t>Base geography is State/MSA combination</a:t>
            </a:r>
          </a:p>
          <a:p>
            <a:pPr lvl="2"/>
            <a:r>
              <a:rPr lang="en-US" sz="2200" dirty="0" smtClean="0"/>
              <a:t>Can be disaggregated to county level or lower with use of other data sets such as the </a:t>
            </a:r>
            <a:r>
              <a:rPr lang="en-US" sz="2200" i="1" dirty="0" smtClean="0"/>
              <a:t>Commodity </a:t>
            </a:r>
            <a:r>
              <a:rPr lang="en-US" sz="2200" i="1" dirty="0"/>
              <a:t>Flow </a:t>
            </a:r>
            <a:r>
              <a:rPr lang="en-US" sz="2200" i="1" dirty="0" smtClean="0"/>
              <a:t>Survey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</a:t>
            </a:r>
            <a:r>
              <a:rPr lang="en-US" dirty="0" smtClean="0"/>
              <a:t>Comparisons</a:t>
            </a:r>
          </a:p>
          <a:p>
            <a:pPr lvl="1"/>
            <a:r>
              <a:rPr lang="en-US" dirty="0" smtClean="0"/>
              <a:t>Compared Freight Data to Travel Demand Model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Summarize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Tabulation and general summary based on origin/destination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Maps</a:t>
            </a:r>
          </a:p>
          <a:p>
            <a:endParaRPr lang="en-US" dirty="0" smtClean="0"/>
          </a:p>
          <a:p>
            <a:r>
              <a:rPr lang="en-US" dirty="0" smtClean="0"/>
              <a:t>Reports</a:t>
            </a:r>
          </a:p>
          <a:p>
            <a:pPr lvl="1"/>
            <a:r>
              <a:rPr lang="en-US" dirty="0" smtClean="0"/>
              <a:t>State</a:t>
            </a:r>
          </a:p>
          <a:p>
            <a:pPr lvl="1"/>
            <a:r>
              <a:rPr lang="en-US" dirty="0" smtClean="0"/>
              <a:t>MPO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tah Inbound 2007 12_10_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0"/>
            <a:ext cx="5410200" cy="6807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3749041"/>
          <a:ext cx="6477001" cy="3108959"/>
        </p:xfrm>
        <a:graphic>
          <a:graphicData uri="http://schemas.openxmlformats.org/drawingml/2006/table">
            <a:tbl>
              <a:tblPr/>
              <a:tblGrid>
                <a:gridCol w="1828800"/>
                <a:gridCol w="762000"/>
                <a:gridCol w="762000"/>
                <a:gridCol w="761999"/>
                <a:gridCol w="762000"/>
                <a:gridCol w="914400"/>
                <a:gridCol w="685802"/>
              </a:tblGrid>
              <a:tr h="5902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Truck (in millions)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Rail (in millions)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Air (in millions)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Other (in millions)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 Tons (in millions)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 of Total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</a:tr>
              <a:tr h="2085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Nonmetallic Minerals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96.6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1.3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0.002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0.01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97.9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14%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7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Secondary Traffic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79.9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79.9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11%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13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Food or Kindred </a:t>
                      </a:r>
                      <a:r>
                        <a:rPr lang="en-US" sz="900" b="1" dirty="0" smtClean="0">
                          <a:latin typeface="Arial"/>
                          <a:ea typeface="Times New Roman"/>
                          <a:cs typeface="Times New Roman"/>
                        </a:rPr>
                        <a:t>Products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45.9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15.3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0.005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61.1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9%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62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Chemicals or Allied Products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40.4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17.3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0.05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0.004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577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8%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7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Electrical Equipment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49.8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3.4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0.05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0.1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53.4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7%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7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Farm Products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29.4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18.4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0.01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0.005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47.8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7%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7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Machinery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30.7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0.3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0.08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0.01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31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4%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7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Misc Mixed Shipments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29.7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0.08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29.8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4%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7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Misc </a:t>
                      </a:r>
                      <a:r>
                        <a:rPr lang="en-US" sz="900" b="1" dirty="0" smtClean="0">
                          <a:latin typeface="Arial"/>
                          <a:ea typeface="Times New Roman"/>
                          <a:cs typeface="Times New Roman"/>
                        </a:rPr>
                        <a:t>Manufacturing </a:t>
                      </a: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Products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29.1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0.3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0.01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0.05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29.4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4%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72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Primary Metal Products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24.0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3.9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0.001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0.009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27.9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4%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07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All Other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136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60.3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0.2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1.6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198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28%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74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Grand Total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561.6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150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0.4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1.8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713.9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8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609600" y="427038"/>
            <a:ext cx="3124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09600" y="4270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Presentation to </a:t>
            </a:r>
            <a:r>
              <a:rPr lang="en-US" sz="4400" dirty="0" smtClean="0"/>
              <a:t>Decision Makers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Statewide Freight Report</a:t>
            </a:r>
          </a:p>
          <a:p>
            <a:pPr lvl="1"/>
            <a:r>
              <a:rPr lang="en-US" dirty="0" smtClean="0"/>
              <a:t>Distributed to all stakeholders</a:t>
            </a:r>
          </a:p>
          <a:p>
            <a:r>
              <a:rPr lang="en-US" dirty="0" smtClean="0"/>
              <a:t>MPO Reports</a:t>
            </a:r>
          </a:p>
          <a:p>
            <a:pPr lvl="1"/>
            <a:r>
              <a:rPr lang="en-US" dirty="0" smtClean="0"/>
              <a:t>A localized version of state report</a:t>
            </a:r>
          </a:p>
          <a:p>
            <a:pPr lvl="1"/>
            <a:r>
              <a:rPr lang="en-US" dirty="0" smtClean="0"/>
              <a:t>4 MPO’s in state</a:t>
            </a:r>
          </a:p>
          <a:p>
            <a:endParaRPr lang="en-US" dirty="0"/>
          </a:p>
        </p:txBody>
      </p:sp>
      <p:pic>
        <p:nvPicPr>
          <p:cNvPr id="4" name="Picture 2" descr="sp81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470797"/>
            <a:ext cx="3429000" cy="2387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cache.daylife.com/imageserve/00q3gbRaGQ7ry/340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0"/>
            <a:ext cx="2743200" cy="1700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09600" y="4270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Lessons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Interaction/distributions with MPO</a:t>
            </a:r>
          </a:p>
          <a:p>
            <a:pPr lvl="1"/>
            <a:r>
              <a:rPr lang="en-US" sz="2400" dirty="0" smtClean="0"/>
              <a:t>Benefit to them, would not normally have </a:t>
            </a:r>
          </a:p>
          <a:p>
            <a:pPr lvl="1"/>
            <a:r>
              <a:rPr lang="en-US" sz="2400" dirty="0" smtClean="0"/>
              <a:t>Check data on local level</a:t>
            </a:r>
          </a:p>
          <a:p>
            <a:r>
              <a:rPr lang="en-US" dirty="0" smtClean="0"/>
              <a:t>Freight Report</a:t>
            </a:r>
          </a:p>
          <a:p>
            <a:pPr lvl="1"/>
            <a:r>
              <a:rPr lang="en-US" sz="2400" dirty="0" smtClean="0"/>
              <a:t>Education of terms</a:t>
            </a:r>
          </a:p>
          <a:p>
            <a:pPr lvl="1"/>
            <a:r>
              <a:rPr lang="en-US" sz="2400" dirty="0" smtClean="0"/>
              <a:t>Importance of certain routes to state economy</a:t>
            </a:r>
          </a:p>
          <a:p>
            <a:r>
              <a:rPr lang="en-US" dirty="0" smtClean="0"/>
              <a:t>Freight Committee</a:t>
            </a:r>
          </a:p>
          <a:p>
            <a:pPr lvl="1"/>
            <a:r>
              <a:rPr lang="en-US" sz="2400" dirty="0" smtClean="0"/>
              <a:t>Excellent QA/QC of data</a:t>
            </a:r>
          </a:p>
          <a:p>
            <a:pPr lvl="1"/>
            <a:r>
              <a:rPr lang="en-US" sz="2400" dirty="0" smtClean="0"/>
              <a:t>Beneficial during routing process to validate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09600" y="4270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Lessons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Opened lines of communication</a:t>
            </a:r>
          </a:p>
          <a:p>
            <a:pPr lvl="1"/>
            <a:r>
              <a:rPr lang="en-US" sz="2400" dirty="0" smtClean="0"/>
              <a:t>Brought Freight to the forefront</a:t>
            </a:r>
          </a:p>
          <a:p>
            <a:pPr lvl="1"/>
            <a:r>
              <a:rPr lang="en-US" sz="2400" dirty="0" smtClean="0"/>
              <a:t>Allowed MPO’s and State to understand:</a:t>
            </a:r>
          </a:p>
          <a:p>
            <a:pPr lvl="2"/>
            <a:r>
              <a:rPr lang="en-US" sz="1800" dirty="0" smtClean="0"/>
              <a:t>goods movements</a:t>
            </a:r>
          </a:p>
          <a:p>
            <a:pPr lvl="2"/>
            <a:r>
              <a:rPr lang="en-US" sz="1800" dirty="0" smtClean="0"/>
              <a:t>How related internally</a:t>
            </a:r>
          </a:p>
          <a:p>
            <a:pPr lvl="2"/>
            <a:r>
              <a:rPr lang="en-US" sz="1800" dirty="0" smtClean="0"/>
              <a:t>Interaction with regional neighbors</a:t>
            </a:r>
          </a:p>
          <a:p>
            <a:pPr lvl="2"/>
            <a:endParaRPr lang="en-US" sz="1800" dirty="0" smtClean="0"/>
          </a:p>
          <a:p>
            <a:endParaRPr lang="en-US" sz="2600" dirty="0" smtClean="0"/>
          </a:p>
          <a:p>
            <a:pPr lvl="2"/>
            <a:endParaRPr lang="en-US" sz="1600" dirty="0" smtClean="0"/>
          </a:p>
          <a:p>
            <a:pPr lvl="1"/>
            <a:endParaRPr lang="en-US" dirty="0"/>
          </a:p>
        </p:txBody>
      </p:sp>
      <p:pic>
        <p:nvPicPr>
          <p:cNvPr id="4" name="Picture 8" descr="I:\Stock Images\TRN0055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14900" y="4038600"/>
            <a:ext cx="4229100" cy="2819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478</Words>
  <Application>Microsoft Office PowerPoint</Application>
  <PresentationFormat>On-screen Show (4:3)</PresentationFormat>
  <Paragraphs>182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Freight Data and Decision Makers: How they were Introduced in Utah</vt:lpstr>
      <vt:lpstr>Overview</vt:lpstr>
      <vt:lpstr>Data</vt:lpstr>
      <vt:lpstr>Analyze</vt:lpstr>
      <vt:lpstr>Display</vt:lpstr>
      <vt:lpstr>Slide 6</vt:lpstr>
      <vt:lpstr>Slide 7</vt:lpstr>
      <vt:lpstr>Slide 8</vt:lpstr>
      <vt:lpstr>Slide 9</vt:lpstr>
      <vt:lpstr>Future Work</vt:lpstr>
      <vt:lpstr>Conclusion</vt:lpstr>
    </vt:vector>
  </TitlesOfParts>
  <Company>Wilbur Smith Associates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mhurst</dc:creator>
  <cp:lastModifiedBy>Book</cp:lastModifiedBy>
  <cp:revision>26</cp:revision>
  <dcterms:created xsi:type="dcterms:W3CDTF">2011-05-06T01:13:47Z</dcterms:created>
  <dcterms:modified xsi:type="dcterms:W3CDTF">2011-05-09T04:21:18Z</dcterms:modified>
</cp:coreProperties>
</file>