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8" r:id="rId3"/>
    <p:sldId id="435" r:id="rId4"/>
    <p:sldId id="445" r:id="rId5"/>
    <p:sldId id="385" r:id="rId6"/>
    <p:sldId id="446" r:id="rId7"/>
    <p:sldId id="386" r:id="rId8"/>
    <p:sldId id="387" r:id="rId9"/>
    <p:sldId id="447" r:id="rId10"/>
    <p:sldId id="388" r:id="rId11"/>
    <p:sldId id="389" r:id="rId12"/>
    <p:sldId id="390" r:id="rId13"/>
    <p:sldId id="391" r:id="rId14"/>
    <p:sldId id="392" r:id="rId15"/>
    <p:sldId id="393" r:id="rId16"/>
    <p:sldId id="405" r:id="rId17"/>
    <p:sldId id="404" r:id="rId18"/>
    <p:sldId id="399" r:id="rId19"/>
    <p:sldId id="394" r:id="rId20"/>
    <p:sldId id="396" r:id="rId21"/>
    <p:sldId id="395" r:id="rId22"/>
    <p:sldId id="400" r:id="rId23"/>
    <p:sldId id="401" r:id="rId24"/>
    <p:sldId id="437" r:id="rId25"/>
    <p:sldId id="441" r:id="rId26"/>
    <p:sldId id="440" r:id="rId27"/>
    <p:sldId id="428" r:id="rId28"/>
    <p:sldId id="43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CCFFF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CCFFF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CCFFF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CCFFF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CC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CC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CC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CC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CC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CC"/>
    <a:srgbClr val="937153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0" autoAdjust="0"/>
    <p:restoredTop sz="99764" autoAdjust="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DE222F-DAE7-4A4B-B3EC-A9963D89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8A6326-4E8E-4281-AF67-CF65D6E39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-1588" y="0"/>
            <a:ext cx="585788" cy="6858000"/>
            <a:chOff x="-1" y="0"/>
            <a:chExt cx="479" cy="4896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31" y="0"/>
              <a:ext cx="247" cy="489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ts val="1200"/>
                </a:spcBef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1" y="0"/>
              <a:ext cx="247" cy="489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ts val="1200"/>
                </a:spcBef>
                <a:defRPr/>
              </a:pPr>
              <a:endParaRPr lang="en-US"/>
            </a:p>
          </p:txBody>
        </p:sp>
      </p:grpSp>
      <p:sp>
        <p:nvSpPr>
          <p:cNvPr id="9" name="AutoShape 7"/>
          <p:cNvSpPr>
            <a:spLocks noChangeArrowheads="1"/>
          </p:cNvSpPr>
          <p:nvPr userDrawn="1"/>
        </p:nvSpPr>
        <p:spPr bwMode="auto">
          <a:xfrm rot="16200000">
            <a:off x="6472237" y="4186238"/>
            <a:ext cx="1844675" cy="3498850"/>
          </a:xfrm>
          <a:prstGeom prst="rtTriangle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  <a:defRPr/>
            </a:pPr>
            <a:endParaRPr lang="en-US"/>
          </a:p>
        </p:txBody>
      </p:sp>
      <p:pic>
        <p:nvPicPr>
          <p:cNvPr id="10" name="Object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6283325"/>
            <a:ext cx="1939925" cy="25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5BD162-7D5F-4811-B061-480DF6440D59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062E22-D671-4FF8-949A-C59BDD52A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7C4072-8507-46DF-AC8B-2133D9C20EF8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EEAB5A-EA9B-4511-8577-5807B5B7E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B485F-81E6-4E5C-88B6-30AE2E7AD62F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D28958-362E-47FC-B61C-82C7E364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13C291-FDED-47C9-983A-7000EDD9FA79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2F8B4-E6DF-4B9A-8509-2D7E80896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E02496-072D-403E-A3A3-8EB7B7B46852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FE31EA-B57E-4D02-B2B3-2E3B0879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8B56E-6B2E-41F3-B4E1-A1208A031EE7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729B5-C8B5-40F3-B026-F24E801CB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3E1DE-760A-488F-913D-D3E5BF9C6CFC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B08683-3822-4104-A7BA-A6AFC8A4D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AB30CF-574E-4200-BDB2-6DE31D1891B0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D2197-1D8F-4698-9E7D-8D7A1868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81EC08-80F0-4B31-B318-D9A882156384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EC0F98-0131-49BE-88EA-B9EAB004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5B4BF-4403-4224-BB8B-6764B1A81CE5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FAC17-CC24-427C-B203-A94D62E8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0ADA04-AF58-4F93-8DB3-65AC907D852B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062AE7-1109-40B4-BBA1-6A04122B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spcBef>
                <a:spcPts val="1200"/>
              </a:spcBef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7232917-ACCD-4E4E-83D5-C899FDED5813}" type="datetimeFigureOut">
              <a:rPr lang="en-US"/>
              <a:pPr>
                <a:defRPr/>
              </a:pPr>
              <a:t>5/9/2011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spcBef>
                <a:spcPts val="1200"/>
              </a:spcBef>
              <a:defRPr kumimoji="0" sz="1200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spcBef>
                <a:spcPts val="1200"/>
              </a:spcBef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F127854-0FB7-4BB7-8AEA-9B625260DCA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ts val="120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filipi@metc.state.mn.u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7391400" cy="99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An AQ Assessment Tool for Local Land Use Decisio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>ns</a:t>
            </a:r>
            <a:endParaRPr lang="en-US" sz="3200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286000"/>
            <a:ext cx="8001000" cy="35814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3200" b="1" baseline="30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TRB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Transportation Planning Applications Conference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May 9, 2011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Reno, Nevada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Mark Filipi, AICP PTP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Community Aggregation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772400" cy="5638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2800" smtClean="0">
                <a:solidFill>
                  <a:srgbClr val="003366"/>
                </a:solidFill>
              </a:rPr>
              <a:t> </a:t>
            </a: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TAZ based VMT aggregated to communities based on: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Existing list of community TAZs, and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TAZs with only a portion in a community – GIS used to calculate area in community and homogenous distribution of land uses assumed to exist, so TAZ total VMT multiplied by calculated percent in community.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Truck Trips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772400" cy="57912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Concern for impacts of commercial traffic prompted tabulation of VMT by truck traffic.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Truck trip model used to estimate number of truck trips between each TAZ pair for same time periods as auto traffic.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Skimmed distance multiplied by trips to estimate truck VMT.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Through Trip VMT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Concerns for under-estimating through trip impacts on some communities was raised.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Through trip VMT tabulated for SOV, HOV and truck trips.</a:t>
            </a:r>
          </a:p>
          <a:p>
            <a:pPr eaLnBrk="1" hangingPunct="1">
              <a:buClr>
                <a:srgbClr val="003366"/>
              </a:buClr>
              <a:buFontTx/>
              <a:buNone/>
            </a:pPr>
            <a:endParaRPr lang="en-US" sz="28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Methodology for Estimating Through Trip VMT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229600" cy="43434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Technique implemented individually for each community.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Trips beginning or ending in TAZs of each </a:t>
            </a:r>
          </a:p>
          <a:p>
            <a:pPr eaLnBrk="1" hangingPunct="1">
              <a:buClr>
                <a:srgbClr val="003366"/>
              </a:buClr>
              <a:buFont typeface="Wingdings 2" pitchFamily="18" charset="2"/>
              <a:buNone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  community were zeroed out.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If a TAZ was in more than one community, the trips were reduced proportionally.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Methodology for Estimating Through Trip VMT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153400" cy="4495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Community specific trip tables were than  </a:t>
            </a:r>
          </a:p>
          <a:p>
            <a:pPr eaLnBrk="1" hangingPunct="1">
              <a:buClr>
                <a:srgbClr val="003366"/>
              </a:buClr>
              <a:buFont typeface="Wingdings 2" pitchFamily="18" charset="2"/>
              <a:buNone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 	assigned using All-or-Nothing assignment using congested travel times in the five time periods as the impedance.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Loaded networks combined to a daily loaded network and converted to a GIS shapefile.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Methodology for Estimating Through Trip VMT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GIS program used to clip out the road network of each community and tabulate.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Speadsheet program used to tabulate the VMT.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Methodology for Estimating Through Trip VMT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z="2800" smtClean="0">
              <a:solidFill>
                <a:srgbClr val="003366"/>
              </a:solidFill>
            </a:endParaRPr>
          </a:p>
        </p:txBody>
      </p:sp>
      <p:pic>
        <p:nvPicPr>
          <p:cNvPr id="28677" name="Picture 4" descr="bloomingtonboundary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8347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Methodology for Estimating Through Trip VMT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2800" smtClean="0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29701" name="Picture 5" descr="bloomingtonclipped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587375"/>
            <a:ext cx="10904538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Calculation of VMT rates for HB and NHB Trips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53340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Population, household and employment data taken from Council website to ensure consistency with publicly available data.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VMT for Home-Based trips divided by # of households in community.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VMT for Non-Home Based trips divided by # of employees.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Range of Resulting VMT Rates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772400" cy="37338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endParaRPr lang="en-US" sz="2800" dirty="0" smtClean="0">
              <a:solidFill>
                <a:srgbClr val="0033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endParaRPr lang="en-US" sz="2800" dirty="0" smtClean="0">
              <a:solidFill>
                <a:srgbClr val="0033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endParaRPr lang="en-US" sz="2800" dirty="0" smtClean="0">
              <a:solidFill>
                <a:srgbClr val="0033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endParaRPr lang="en-US" sz="2800" dirty="0" smtClean="0">
              <a:solidFill>
                <a:srgbClr val="0033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Definitions: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r>
              <a:rPr lang="en-US" sz="2000" dirty="0" smtClean="0">
                <a:solidFill>
                  <a:srgbClr val="003366"/>
                </a:solidFill>
              </a:rPr>
              <a:t>Free Standing Growth Center – typically old farm community with job opportunities commensurate with residential intensity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Tx/>
              <a:buNone/>
              <a:defRPr/>
            </a:pPr>
            <a:r>
              <a:rPr lang="en-US" sz="2000" dirty="0" smtClean="0">
                <a:solidFill>
                  <a:srgbClr val="003366"/>
                </a:solidFill>
              </a:rPr>
              <a:t>Rural Community – Typically a few households clustered around a crossroads with a few businesses thrown in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371600"/>
          <a:ext cx="7620000" cy="302260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590800"/>
                <a:gridCol w="2171700"/>
                <a:gridCol w="2857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SubArea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</a:t>
                      </a:r>
                      <a:r>
                        <a:rPr lang="en-US" baseline="0" dirty="0" smtClean="0"/>
                        <a:t> VMT per HH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NHB VMT per Employee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Central City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Suburb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Free Standing Growth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Center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Rural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Community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Township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Metropolitan Council Background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534400" cy="5257800"/>
          </a:xfrm>
        </p:spPr>
        <p:txBody>
          <a:bodyPr>
            <a:normAutofit fontScale="77500" lnSpcReduction="20000"/>
          </a:bodyPr>
          <a:lstStyle/>
          <a:p>
            <a:pPr marL="365760" lvl="1" indent="-283464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500" dirty="0" smtClean="0">
                <a:solidFill>
                  <a:srgbClr val="003366"/>
                </a:solidFill>
              </a:rPr>
              <a:t> 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Established in 1967 to coordinate </a:t>
            </a:r>
          </a:p>
          <a:p>
            <a:pPr marL="365760" lvl="1" indent="-283464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Verdana"/>
              <a:buNone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    planning and development in the </a:t>
            </a:r>
          </a:p>
          <a:p>
            <a:pPr marL="365760" lvl="1" indent="-283464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Verdana"/>
              <a:buNone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    region.</a:t>
            </a:r>
          </a:p>
          <a:p>
            <a:pPr marL="365760" lvl="1" indent="-283464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366"/>
              </a:buClr>
              <a:buSzPct val="80000"/>
              <a:buFont typeface="Verdana"/>
              <a:buNone/>
              <a:defRPr/>
            </a:pPr>
            <a:endParaRPr lang="en-US" sz="41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 Responsibilities include: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Operate region’s largest bus system,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Collect and treat wastewater, and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Plan for future growth.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sz="41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sz="41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2009 legislative mandate to prepare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 2"/>
              <a:buNone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    Land Use and Planning Resources     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 2"/>
              <a:buNone/>
              <a:defRPr/>
            </a:pPr>
            <a:r>
              <a:rPr lang="en-US" sz="4100" dirty="0" smtClean="0">
                <a:latin typeface="Arial" pitchFamily="34" charset="0"/>
                <a:cs typeface="Arial" pitchFamily="34" charset="0"/>
              </a:rPr>
              <a:t>    Report 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 2"/>
              <a:buNone/>
              <a:defRPr/>
            </a:pPr>
            <a:endParaRPr lang="en-US" sz="31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ChangeArrowheads="1"/>
          </p:cNvSpPr>
          <p:nvPr/>
        </p:nvSpPr>
        <p:spPr bwMode="auto">
          <a:xfrm>
            <a:off x="914400" y="60960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29699" name="Rectangle 3" hidden="1"/>
          <p:cNvSpPr>
            <a:spLocks noGrp="1" noChangeArrowheads="1"/>
          </p:cNvSpPr>
          <p:nvPr>
            <p:ph type="title"/>
          </p:nvPr>
        </p:nvSpPr>
        <p:spPr>
          <a:xfrm>
            <a:off x="1219200" y="1022350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smtClean="0">
              <a:solidFill>
                <a:srgbClr val="003366"/>
              </a:solidFill>
            </a:endParaRPr>
          </a:p>
        </p:txBody>
      </p:sp>
      <p:sp>
        <p:nvSpPr>
          <p:cNvPr id="32772" name="Rectangle 4" hidden="1"/>
          <p:cNvSpPr>
            <a:spLocks noGrp="1" noChangeArrowheads="1"/>
          </p:cNvSpPr>
          <p:nvPr>
            <p:ph idx="1"/>
          </p:nvPr>
        </p:nvSpPr>
        <p:spPr>
          <a:xfrm>
            <a:off x="1143000" y="32766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z="2800" smtClean="0">
              <a:solidFill>
                <a:srgbClr val="003366"/>
              </a:solidFill>
            </a:endParaRPr>
          </a:p>
        </p:txBody>
      </p:sp>
      <p:sp>
        <p:nvSpPr>
          <p:cNvPr id="32773" name="Rectangle 5" hidden="1"/>
          <p:cNvSpPr>
            <a:spLocks noChangeArrowheads="1"/>
          </p:cNvSpPr>
          <p:nvPr/>
        </p:nvSpPr>
        <p:spPr bwMode="auto">
          <a:xfrm>
            <a:off x="1447800" y="2514600"/>
            <a:ext cx="82296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pic>
        <p:nvPicPr>
          <p:cNvPr id="32774" name="Picture 2" descr="HB and NHB Total VM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85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hwys.png"/>
          <p:cNvPicPr>
            <a:picLocks noChangeAspect="1"/>
          </p:cNvPicPr>
          <p:nvPr/>
        </p:nvPicPr>
        <p:blipFill>
          <a:blip r:embed="rId3" cstate="print"/>
          <a:srcRect l="5528" t="5556" r="6670" b="6667"/>
          <a:stretch>
            <a:fillRect/>
          </a:stretch>
        </p:blipFill>
        <p:spPr bwMode="auto">
          <a:xfrm>
            <a:off x="1676400" y="381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30723" name="Rectangle 3" hidden="1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smtClean="0">
              <a:solidFill>
                <a:srgbClr val="003366"/>
              </a:solidFill>
            </a:endParaRPr>
          </a:p>
        </p:txBody>
      </p:sp>
      <p:sp>
        <p:nvSpPr>
          <p:cNvPr id="33796" name="Rectangle 4" hidden="1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z="2800" smtClean="0">
              <a:solidFill>
                <a:srgbClr val="003366"/>
              </a:solidFill>
            </a:endParaRPr>
          </a:p>
        </p:txBody>
      </p:sp>
      <p:sp>
        <p:nvSpPr>
          <p:cNvPr id="33797" name="Rectangle 5" hidden="1"/>
          <p:cNvSpPr>
            <a:spLocks noChangeArrowheads="1"/>
          </p:cNvSpPr>
          <p:nvPr/>
        </p:nvSpPr>
        <p:spPr bwMode="auto">
          <a:xfrm>
            <a:off x="914400" y="1905000"/>
            <a:ext cx="82296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pic>
        <p:nvPicPr>
          <p:cNvPr id="33798" name="Picture 4" descr="VMT_homebased-per-hh-byTA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85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hwys.png"/>
          <p:cNvPicPr>
            <a:picLocks noChangeAspect="1"/>
          </p:cNvPicPr>
          <p:nvPr/>
        </p:nvPicPr>
        <p:blipFill>
          <a:blip r:embed="rId3" cstate="print"/>
          <a:srcRect l="5528" t="5556" r="6670" b="6667"/>
          <a:stretch>
            <a:fillRect/>
          </a:stretch>
        </p:blipFill>
        <p:spPr bwMode="auto">
          <a:xfrm>
            <a:off x="1676400" y="381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Land Use Strategies and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Elasticities</a:t>
            </a:r>
            <a:endParaRPr lang="en-US" sz="3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924800" cy="46482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i="1" smtClean="0">
                <a:solidFill>
                  <a:srgbClr val="003366"/>
                </a:solidFill>
                <a:latin typeface="Arial" charset="0"/>
                <a:cs typeface="Arial" charset="0"/>
              </a:rPr>
              <a:t>Travel and the Built Environment: A Meta-Analysis</a:t>
            </a: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; Ewing and Cervero; JAPA; Summer 2010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i="1" smtClean="0">
                <a:solidFill>
                  <a:srgbClr val="003366"/>
                </a:solidFill>
                <a:latin typeface="Arial" charset="0"/>
                <a:cs typeface="Arial" charset="0"/>
              </a:rPr>
              <a:t>TCRP Report 95: Traveler Response to Transportation System Changes:</a:t>
            </a:r>
            <a:endParaRPr lang="en-US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3200" i="1" smtClean="0">
                <a:solidFill>
                  <a:srgbClr val="003366"/>
                </a:solidFill>
                <a:latin typeface="Arial" charset="0"/>
                <a:cs typeface="Arial" charset="0"/>
              </a:rPr>
              <a:t>Ch. 13: Parking Pricing and Fees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3200" i="1" smtClean="0">
                <a:solidFill>
                  <a:srgbClr val="003366"/>
                </a:solidFill>
                <a:latin typeface="Arial" charset="0"/>
                <a:cs typeface="Arial" charset="0"/>
              </a:rPr>
              <a:t>Ch. 15: Land Use and Site Design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3200" i="1" smtClean="0">
                <a:solidFill>
                  <a:srgbClr val="003366"/>
                </a:solidFill>
                <a:latin typeface="Arial" charset="0"/>
                <a:cs typeface="Arial" charset="0"/>
              </a:rPr>
              <a:t>Ch. 17: Transit Oriented Design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z="28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382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Land Use Strategies and </a:t>
            </a:r>
            <a:r>
              <a:rPr lang="en-US" sz="32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Elasticities</a:t>
            </a:r>
            <a:endParaRPr lang="en-US" sz="3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772400" cy="3733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z="2800" smtClean="0">
              <a:solidFill>
                <a:srgbClr val="0033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371600"/>
          <a:ext cx="777240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128010"/>
                <a:gridCol w="174879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Built Environment</a:t>
                      </a:r>
                      <a:r>
                        <a:rPr lang="en-US" baseline="0" dirty="0" smtClean="0"/>
                        <a:t>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Elasticity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Concentration of Population and Households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Population</a:t>
                      </a:r>
                      <a:r>
                        <a:rPr lang="en-US" sz="1800" baseline="0" dirty="0" smtClean="0"/>
                        <a:t> and/or Household Density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-0.04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Diversity of Land Uses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Land Use Mix</a:t>
                      </a:r>
                    </a:p>
                    <a:p>
                      <a:r>
                        <a:rPr lang="en-US" sz="1800" dirty="0" smtClean="0"/>
                        <a:t>Jobs/Housing Balance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-0.09</a:t>
                      </a:r>
                    </a:p>
                    <a:p>
                      <a:r>
                        <a:rPr lang="en-US" sz="1800" dirty="0" smtClean="0"/>
                        <a:t>-0.02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Design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Intersection/Street</a:t>
                      </a:r>
                      <a:r>
                        <a:rPr lang="en-US" sz="1800" baseline="0" dirty="0" smtClean="0"/>
                        <a:t> Density</a:t>
                      </a:r>
                    </a:p>
                    <a:p>
                      <a:r>
                        <a:rPr lang="en-US" sz="1800" baseline="0" dirty="0" smtClean="0"/>
                        <a:t>Percent 4-way Intersection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-0.12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-0.12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Accessibility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Job Accessibility by Automobile</a:t>
                      </a:r>
                    </a:p>
                    <a:p>
                      <a:r>
                        <a:rPr lang="en-US" sz="1800" dirty="0" smtClean="0"/>
                        <a:t>Job Accessibility by Transit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-0.20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-0.05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</a:t>
                      </a:r>
                      <a:r>
                        <a:rPr lang="en-US" sz="1800" baseline="0" dirty="0" smtClean="0"/>
                        <a:t> to Nearest Transit Stop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-0.05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Assessment Tool Implementation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924800" cy="426720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sz="35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Initially implemented as a spreadsheet based platform – some elements password protected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sz="35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Long term implementation as application on Council website – facilitate maintenance of data from: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35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Updates of travel forecast model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35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Updates of air pollutant emission rates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Assessment Tool Implementation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90600"/>
            <a:ext cx="5010150" cy="3124200"/>
          </a:xfrm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5010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Assessment Tool Implementation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53689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200400"/>
            <a:ext cx="5376863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668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Assessment Tool Implementation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8153400" cy="5715000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sz="1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Conclusions: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1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This is not a tool to estimate actual total emissions, just potential reductions between alternative land use scenarios.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1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Requires “Base Case” and “Alternative Land Use/Design”  scenarios to calculate change in independent variable</a:t>
            </a:r>
            <a:r>
              <a:rPr lang="en-US" sz="9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1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Can assist local decision makers in considering air quality impacts of land use decisions.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endParaRPr lang="en-US" sz="980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04800"/>
            <a:ext cx="6096000" cy="99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An AQ Assessment Tool for Local Land Use Decisio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ns</a:t>
            </a:r>
            <a:endParaRPr lang="en-US" sz="3600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81200"/>
            <a:ext cx="8001000" cy="42672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</a:rPr>
              <a:t>13</a:t>
            </a:r>
            <a:r>
              <a:rPr lang="en-US" sz="3200" b="1" baseline="30000" dirty="0" smtClean="0">
                <a:solidFill>
                  <a:srgbClr val="003366"/>
                </a:solidFill>
              </a:rPr>
              <a:t>th</a:t>
            </a:r>
            <a:r>
              <a:rPr lang="en-US" sz="3200" b="1" dirty="0" smtClean="0">
                <a:solidFill>
                  <a:srgbClr val="003366"/>
                </a:solidFill>
              </a:rPr>
              <a:t> TRB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</a:rPr>
              <a:t>Transportation Planning Applications Conference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</a:rPr>
              <a:t>May 9, 2011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</a:rPr>
              <a:t>Reno, Nevada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rgbClr val="0033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</a:rPr>
              <a:t>Mark Filipi, AICP PTP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mark.filipi@metc.state.mn.us</a:t>
            </a:r>
            <a:endParaRPr lang="en-US" sz="32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3366"/>
                </a:solidFill>
              </a:rPr>
              <a:t>651-602-1725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rgbClr val="00336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rgbClr val="00336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Land Use and Planning Resources Report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077200" cy="43434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Identify and assess land use &amp;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 2"/>
              <a:buNone/>
              <a:defRPr/>
            </a:pP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transportation strategies for 3 goals: </a:t>
            </a:r>
          </a:p>
          <a:p>
            <a:pPr marL="886968" lvl="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Reduce air pollution,</a:t>
            </a:r>
          </a:p>
          <a:p>
            <a:pPr marL="886968" lvl="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Mitigate congestion, and</a:t>
            </a:r>
          </a:p>
          <a:p>
            <a:pPr marL="886968" lvl="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Reduce costs for operation, maintenance or improvement of infrastructure.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sz="38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q"/>
              <a:defRPr/>
            </a:pP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Develop voluntary land use air quality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Wingdings 2"/>
              <a:buNone/>
              <a:defRPr/>
            </a:pPr>
            <a:r>
              <a:rPr lang="en-US" sz="3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	 assessment tool for local decision-makers.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66"/>
              </a:buClr>
              <a:buFont typeface="Verdana"/>
              <a:buNone/>
              <a:defRPr/>
            </a:pPr>
            <a:endParaRPr lang="en-US" sz="350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Air Quality Assessment Tool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5720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3500" smtClean="0">
                <a:solidFill>
                  <a:srgbClr val="003366"/>
                </a:solidFill>
              </a:rPr>
              <a:t> </a:t>
            </a: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Assess green house gases (along with</a:t>
            </a:r>
          </a:p>
          <a:p>
            <a:pPr eaLnBrk="1" hangingPunct="1">
              <a:buClr>
                <a:srgbClr val="003366"/>
              </a:buClr>
              <a:buFont typeface="Wingdings 2" pitchFamily="18" charset="2"/>
              <a:buNone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  other criteria pollutants).</a:t>
            </a:r>
          </a:p>
          <a:p>
            <a:pPr eaLnBrk="1" hangingPunct="1">
              <a:buClr>
                <a:srgbClr val="003366"/>
              </a:buClr>
              <a:buFont typeface="Wingdings 2" pitchFamily="18" charset="2"/>
              <a:buNone/>
            </a:pPr>
            <a:endParaRPr lang="en-US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Based on local data to maximum</a:t>
            </a:r>
          </a:p>
          <a:p>
            <a:pPr eaLnBrk="1" hangingPunct="1">
              <a:buClr>
                <a:srgbClr val="003366"/>
              </a:buClr>
              <a:buFont typeface="Wingdings 2" pitchFamily="18" charset="2"/>
              <a:buNone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   extent possible.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Travel Model Data  Requirements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772400" cy="57912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Data needed to develop assessment tool: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Vehicle-miles-traveled data (VMT) – by trip purpose and community.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VMT elasticity relationships to adjust “Base Case” VMT to “Alternative Land Use/Design Scenario” VMT based on difference between development scenarios.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AQ Emission Rate Data  Requirements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7244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Data needed to develop assessment tool: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Air pollutant emission rate data  generated with MOVES2010 using local input data from various available existing sources.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“Base Case” Land Use VMT Data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6482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z="2800" smtClean="0">
                <a:solidFill>
                  <a:srgbClr val="003366"/>
                </a:solidFill>
              </a:rPr>
              <a:t> </a:t>
            </a: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Regional travel demand model used to estimate and tabulate baseline “Base Case” VMT.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 VMT aggregated for: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Home-Based,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Non-Home Based, and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Through trips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416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 for Estimating and Aggregating Community Oriented VMT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2400" cy="44196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Distance along shortest time path skimmed for all TAZ pairs (5 time periods – averaged travel time).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Number of vehicle trips (home-based and non-home based)  between all TAZ pairs output from model.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0"/>
            <a:ext cx="85344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Method for Estimating and Aggregating Community Oriented VMT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772400" cy="50292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Vehicle trips multiplied by distance between pairs to estimate VMT for all TAZ pairs.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r>
              <a:rPr lang="en-US" smtClean="0">
                <a:solidFill>
                  <a:srgbClr val="003366"/>
                </a:solidFill>
                <a:latin typeface="Arial" charset="0"/>
                <a:cs typeface="Arial" charset="0"/>
              </a:rPr>
              <a:t>VMT summed by TAZ by: 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Community of residence for home-based trips (production end)</a:t>
            </a:r>
          </a:p>
          <a:p>
            <a:pPr lvl="1"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003366"/>
                </a:solidFill>
                <a:latin typeface="Arial" charset="0"/>
                <a:cs typeface="Arial" charset="0"/>
              </a:rPr>
              <a:t>Community as origin and/or destination for non-home based trips.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q"/>
            </a:pPr>
            <a:endParaRPr lang="en-US" smtClean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3321</TotalTime>
  <Words>971</Words>
  <Application>Microsoft Office PowerPoint</Application>
  <PresentationFormat>On-screen Show (4:3)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Gill Sans MT</vt:lpstr>
      <vt:lpstr>Wingdings 2</vt:lpstr>
      <vt:lpstr>Verdana</vt:lpstr>
      <vt:lpstr>Wingdings</vt:lpstr>
      <vt:lpstr>Solstice</vt:lpstr>
      <vt:lpstr>An AQ Assessment Tool for Local Land Use Decisions</vt:lpstr>
      <vt:lpstr>Metropolitan Council Background</vt:lpstr>
      <vt:lpstr>Land Use and Planning Resources Report</vt:lpstr>
      <vt:lpstr>Air Quality Assessment Tool</vt:lpstr>
      <vt:lpstr>Travel Model Data  Requirements</vt:lpstr>
      <vt:lpstr>AQ Emission Rate Data  Requirements</vt:lpstr>
      <vt:lpstr>“Base Case” Land Use VMT Data</vt:lpstr>
      <vt:lpstr>Method for Estimating and Aggregating Community Oriented VMT</vt:lpstr>
      <vt:lpstr>Method for Estimating and Aggregating Community Oriented VMT</vt:lpstr>
      <vt:lpstr>Community Aggregation</vt:lpstr>
      <vt:lpstr>Truck Trips</vt:lpstr>
      <vt:lpstr>Through Trip VMT</vt:lpstr>
      <vt:lpstr>Methodology for Estimating Through Trip VMT</vt:lpstr>
      <vt:lpstr>Methodology for Estimating Through Trip VMT</vt:lpstr>
      <vt:lpstr>Methodology for Estimating Through Trip VMT</vt:lpstr>
      <vt:lpstr>Methodology for Estimating Through Trip VMT</vt:lpstr>
      <vt:lpstr>Methodology for Estimating Through Trip VMT</vt:lpstr>
      <vt:lpstr>Calculation of VMT rates for HB and NHB Trips</vt:lpstr>
      <vt:lpstr>Range of Resulting VMT Rates</vt:lpstr>
      <vt:lpstr>Slide 20</vt:lpstr>
      <vt:lpstr>Slide 21</vt:lpstr>
      <vt:lpstr>Land Use Strategies and Elasticities</vt:lpstr>
      <vt:lpstr>Land Use Strategies and Elasticities</vt:lpstr>
      <vt:lpstr>Assessment Tool Implementation</vt:lpstr>
      <vt:lpstr>Assessment Tool Implementation</vt:lpstr>
      <vt:lpstr>Assessment Tool Implementation</vt:lpstr>
      <vt:lpstr>Assessment Tool Implementation</vt:lpstr>
      <vt:lpstr>An AQ Assessment Tool for Local Land Use Decisions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 2011 Planning App Conference Presentation</dc:title>
  <dc:subject>AQ Asessment Tool</dc:subject>
  <dc:creator>Mark Filipi</dc:creator>
  <cp:lastModifiedBy>Nick Filipi</cp:lastModifiedBy>
  <cp:revision>160</cp:revision>
  <dcterms:created xsi:type="dcterms:W3CDTF">2009-05-04T15:08:55Z</dcterms:created>
  <dcterms:modified xsi:type="dcterms:W3CDTF">2011-05-09T13:27:01Z</dcterms:modified>
</cp:coreProperties>
</file>