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4"/>
  </p:notesMasterIdLst>
  <p:sldIdLst>
    <p:sldId id="263" r:id="rId2"/>
    <p:sldId id="264" r:id="rId3"/>
    <p:sldId id="295" r:id="rId4"/>
    <p:sldId id="288" r:id="rId5"/>
    <p:sldId id="296" r:id="rId6"/>
    <p:sldId id="267" r:id="rId7"/>
    <p:sldId id="269" r:id="rId8"/>
    <p:sldId id="274" r:id="rId9"/>
    <p:sldId id="257" r:id="rId10"/>
    <p:sldId id="304" r:id="rId11"/>
    <p:sldId id="305" r:id="rId12"/>
    <p:sldId id="306" r:id="rId13"/>
    <p:sldId id="307" r:id="rId14"/>
    <p:sldId id="298" r:id="rId15"/>
    <p:sldId id="258" r:id="rId16"/>
    <p:sldId id="303" r:id="rId17"/>
    <p:sldId id="260" r:id="rId18"/>
    <p:sldId id="261" r:id="rId19"/>
    <p:sldId id="301" r:id="rId20"/>
    <p:sldId id="302" r:id="rId21"/>
    <p:sldId id="300" r:id="rId22"/>
    <p:sldId id="271" r:id="rId23"/>
  </p:sldIdLst>
  <p:sldSz cx="9144000" cy="6858000" type="screen4x3"/>
  <p:notesSz cx="6985000" cy="92837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42C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032" y="-102"/>
      </p:cViewPr>
      <p:guideLst>
        <p:guide orient="horz" pos="2160"/>
        <p:guide pos="552"/>
        <p:guide pos="4824"/>
        <p:guide pos="269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2832" y="-114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BAU</c:v>
                </c:pt>
              </c:strCache>
            </c:strRef>
          </c:tx>
          <c:dLbls>
            <c:dLbl>
              <c:idx val="0"/>
              <c:layout>
                <c:manualLayout>
                  <c:x val="-8.7962962962963132E-2"/>
                  <c:y val="-2.806032660894488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-6.1728395061728392E-3"/>
                  <c:y val="-4.7702555235206411E-2"/>
                </c:manualLayout>
              </c:layout>
              <c:showVal val="1"/>
            </c:dLbl>
            <c:dLbl>
              <c:idx val="2"/>
              <c:layout>
                <c:manualLayout>
                  <c:x val="-1.1316741696017875E-16"/>
                  <c:y val="1.403016330447242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2020</c:v>
                </c:pt>
                <c:pt idx="2">
                  <c:v>2035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21.2</c:v>
                </c:pt>
                <c:pt idx="1">
                  <c:v>20.100000000000001</c:v>
                </c:pt>
                <c:pt idx="2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9.25925925925929E-3"/>
                  <c:y val="-4.2090489913417482E-2"/>
                </c:manualLayout>
              </c:layout>
              <c:showVal val="1"/>
            </c:dLbl>
            <c:dLbl>
              <c:idx val="2"/>
              <c:layout>
                <c:manualLayout>
                  <c:x val="-1.1316741696017875E-16"/>
                  <c:y val="1.964222862626145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2020</c:v>
                </c:pt>
                <c:pt idx="2">
                  <c:v>2035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21.2</c:v>
                </c:pt>
                <c:pt idx="1">
                  <c:v>19.5</c:v>
                </c:pt>
                <c:pt idx="2">
                  <c:v>18.399999999999999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2020</c:v>
                </c:pt>
                <c:pt idx="2">
                  <c:v>2035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marker val="1"/>
        <c:axId val="78531584"/>
        <c:axId val="84636416"/>
      </c:lineChart>
      <c:catAx>
        <c:axId val="78531584"/>
        <c:scaling>
          <c:orientation val="minMax"/>
        </c:scaling>
        <c:axPos val="b"/>
        <c:numFmt formatCode="General" sourceLinked="1"/>
        <c:tickLblPos val="nextTo"/>
        <c:crossAx val="84636416"/>
        <c:crosses val="autoZero"/>
        <c:auto val="1"/>
        <c:lblAlgn val="ctr"/>
        <c:lblOffset val="100"/>
      </c:catAx>
      <c:valAx>
        <c:axId val="84636416"/>
        <c:scaling>
          <c:orientation val="minMax"/>
        </c:scaling>
        <c:axPos val="l"/>
        <c:majorGridlines/>
        <c:numFmt formatCode="General" sourceLinked="1"/>
        <c:tickLblPos val="nextTo"/>
        <c:crossAx val="7853158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Pt>
            <c:idx val="0"/>
            <c:spPr>
              <a:solidFill>
                <a:schemeClr val="bg1">
                  <a:lumMod val="50000"/>
                  <a:lumOff val="5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9036652632735143E-2"/>
                  <c:y val="-5.0508587896100923E-2"/>
                </c:manualLayout>
              </c:layout>
              <c:showVal val="1"/>
            </c:dLbl>
            <c:dLbl>
              <c:idx val="1"/>
              <c:layout>
                <c:manualLayout>
                  <c:x val="2.1011633809337352E-2"/>
                  <c:y val="-0.106629241113991"/>
                </c:manualLayout>
              </c:layout>
              <c:showVal val="1"/>
            </c:dLbl>
            <c:dLbl>
              <c:idx val="2"/>
              <c:layout>
                <c:manualLayout>
                  <c:x val="2.6839060077305698E-2"/>
                  <c:y val="-0.35075408261181101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Sheet1!$A$1:$C$1</c:f>
              <c:strCache>
                <c:ptCount val="3"/>
                <c:pt idx="0">
                  <c:v>Lane-Miles</c:v>
                </c:pt>
                <c:pt idx="1">
                  <c:v>VMT</c:v>
                </c:pt>
                <c:pt idx="2">
                  <c:v>Delay</c:v>
                </c:pt>
              </c:strCache>
            </c:strRef>
          </c:cat>
          <c:val>
            <c:numRef>
              <c:f>Sheet1!$A$2:$C$2</c:f>
              <c:numCache>
                <c:formatCode>0%</c:formatCode>
                <c:ptCount val="3"/>
                <c:pt idx="0">
                  <c:v>3.0000000000000051E-2</c:v>
                </c:pt>
                <c:pt idx="1">
                  <c:v>0.39000000000000112</c:v>
                </c:pt>
                <c:pt idx="2">
                  <c:v>2.13</c:v>
                </c:pt>
              </c:numCache>
            </c:numRef>
          </c:val>
        </c:ser>
        <c:shape val="box"/>
        <c:axId val="97984512"/>
        <c:axId val="97986048"/>
        <c:axId val="0"/>
      </c:bar3DChart>
      <c:catAx>
        <c:axId val="97984512"/>
        <c:scaling>
          <c:orientation val="minMax"/>
        </c:scaling>
        <c:axPos val="b"/>
        <c:numFmt formatCode="0%" sourceLinked="1"/>
        <c:tickLblPos val="nextTo"/>
        <c:crossAx val="97986048"/>
        <c:crosses val="autoZero"/>
        <c:auto val="1"/>
        <c:lblAlgn val="ctr"/>
        <c:lblOffset val="100"/>
      </c:catAx>
      <c:valAx>
        <c:axId val="97986048"/>
        <c:scaling>
          <c:orientation val="minMax"/>
        </c:scaling>
        <c:axPos val="l"/>
        <c:majorGridlines/>
        <c:numFmt formatCode="0%" sourceLinked="1"/>
        <c:tickLblPos val="nextTo"/>
        <c:crossAx val="979845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0.19913</cdr:x>
      <cdr:y>0.09761</cdr:y>
    </cdr:from>
    <cdr:to>
      <cdr:x>0.70599</cdr:x>
      <cdr:y>0.09761</cdr:y>
    </cdr:to>
    <cdr:sp macro="" textlink="">
      <cdr:nvSpPr>
        <cdr:cNvPr id="5" name="Straight Connector 4"/>
        <cdr:cNvSpPr/>
      </cdr:nvSpPr>
      <cdr:spPr>
        <a:xfrm xmlns:a="http://schemas.openxmlformats.org/drawingml/2006/main">
          <a:off x="1638728" y="441788"/>
          <a:ext cx="4171308" cy="0"/>
        </a:xfrm>
        <a:prstGeom xmlns:a="http://schemas.openxmlformats.org/drawingml/2006/main" prst="line">
          <a:avLst/>
        </a:prstGeom>
        <a:ln xmlns:a="http://schemas.openxmlformats.org/drawingml/2006/main" w="38100">
          <a:prstDash val="dash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0.33271</cdr:x>
      <cdr:y>0</cdr:y>
    </cdr:from>
    <cdr:to>
      <cdr:x>0.44382</cdr:x>
      <cdr:y>0.20203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8063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0.71181</cdr:x>
      <cdr:y>0.06552</cdr:y>
    </cdr:from>
    <cdr:to>
      <cdr:x>0.87037</cdr:x>
      <cdr:y>0.12445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857874" y="296559"/>
          <a:ext cx="1304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rgbClr val="FF0000"/>
              </a:solidFill>
            </a:rPr>
            <a:t>2005 Baseline</a:t>
          </a:r>
          <a:endParaRPr lang="en-US" sz="11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1A0EC-6D12-42D0-9E87-4B4DBE942285}" type="slidenum">
              <a:rPr lang="en-US"/>
              <a:pPr/>
              <a:t>1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088" y="4413563"/>
            <a:ext cx="5162827" cy="418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5C6A6-EBD5-44C1-992C-5B8DD0C45C12}" type="slidenum">
              <a:rPr lang="en-US"/>
              <a:pPr/>
              <a:t>2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088" y="4413563"/>
            <a:ext cx="5162827" cy="418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SCS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- note that  bill language and </a:t>
            </a:r>
            <a:r>
              <a:rPr lang="en-US" dirty="0" err="1" smtClean="0"/>
              <a:t>ARB</a:t>
            </a:r>
            <a:r>
              <a:rPr lang="en-US" dirty="0" smtClean="0"/>
              <a:t> direction is largely land use focused.  Integration with housing needs assessment requirements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077EA-4697-44E4-B4B1-C3F1D87EB1D4}" type="slidenum">
              <a:rPr lang="en-US"/>
              <a:pPr/>
              <a:t>5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0263" y="214313"/>
            <a:ext cx="5276850" cy="3957637"/>
          </a:xfrm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555" y="4411978"/>
            <a:ext cx="5714856" cy="45800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48" tIns="46475" rIns="92948" bIns="46475"/>
          <a:lstStyle/>
          <a:p>
            <a:pPr marL="177361" indent="-177361"/>
            <a:r>
              <a:rPr lang="en-US" dirty="0" smtClean="0"/>
              <a:t>Fee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077EA-4697-44E4-B4B1-C3F1D87EB1D4}" type="slidenum">
              <a:rPr lang="en-US"/>
              <a:pPr/>
              <a:t>19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0263" y="214313"/>
            <a:ext cx="5276850" cy="3957637"/>
          </a:xfrm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555" y="4411978"/>
            <a:ext cx="5714856" cy="45800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48" tIns="46475" rIns="92948" bIns="46475"/>
          <a:lstStyle/>
          <a:p>
            <a:pPr marL="177361" indent="-177361"/>
            <a:r>
              <a:rPr lang="en-US" dirty="0" smtClean="0"/>
              <a:t>Fee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new cover slide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81200"/>
            <a:ext cx="9144000" cy="4114800"/>
          </a:xfrm>
          <a:prstGeom prst="rect">
            <a:avLst/>
          </a:prstGeom>
        </p:spPr>
      </p:pic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5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0"/>
            <a:ext cx="7975600" cy="11350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4188" y="1046163"/>
            <a:ext cx="7967662" cy="5905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1" descr="new cover slide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84248"/>
            <a:ext cx="91440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1" descr="new cover slide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84248"/>
            <a:ext cx="91440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9078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2" descr="Envrinoment_Final"/>
          <p:cNvPicPr>
            <a:picLocks noChangeAspect="1" noChangeArrowheads="1"/>
          </p:cNvPicPr>
          <p:nvPr/>
        </p:nvPicPr>
        <p:blipFill>
          <a:blip r:embed="rId3" cstate="screen">
            <a:lum bright="-18000" contrast="6000"/>
          </a:blip>
          <a:srcRect/>
          <a:stretch>
            <a:fillRect/>
          </a:stretch>
        </p:blipFill>
        <p:spPr bwMode="auto">
          <a:xfrm>
            <a:off x="0" y="1649413"/>
            <a:ext cx="9144000" cy="44846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0"/>
              </a:spcBef>
              <a:defRPr/>
            </a:lvl1pPr>
            <a:lvl2pPr>
              <a:spcBef>
                <a:spcPts val="24"/>
              </a:spcBef>
              <a:defRPr/>
            </a:lvl2pPr>
            <a:lvl3pPr>
              <a:spcBef>
                <a:spcPts val="24"/>
              </a:spcBef>
              <a:defRPr/>
            </a:lvl3pPr>
            <a:lvl4pPr>
              <a:spcBef>
                <a:spcPts val="24"/>
              </a:spcBef>
              <a:defRPr/>
            </a:lvl4pPr>
            <a:lvl5pPr>
              <a:spcBef>
                <a:spcPts val="2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2563-0F89-4C81-AD1B-1B9C203DA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divi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7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rot="16200000">
            <a:off x="4133056" y="-3172619"/>
            <a:ext cx="19050" cy="85931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42913" y="-79375"/>
            <a:ext cx="19050" cy="646588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 rot="5400000">
            <a:off x="7663656" y="5137944"/>
            <a:ext cx="7938" cy="306705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6" descr="CS_logo_BW_No tag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9538" y="6315075"/>
            <a:ext cx="1169987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 rot="10800000">
            <a:off x="8982075" y="4611688"/>
            <a:ext cx="6350" cy="2409825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13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accent5"/>
        </a:buClr>
        <a:buFont typeface="Arial" pitchFamily="34" charset="0"/>
        <a:buChar char="»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38" name="Picture 22" descr="growth vegas"/>
          <p:cNvPicPr>
            <a:picLocks noChangeAspect="1" noChangeArrowheads="1"/>
          </p:cNvPicPr>
          <p:nvPr/>
        </p:nvPicPr>
        <p:blipFill>
          <a:blip r:embed="rId3" cstate="print"/>
          <a:srcRect t="50200"/>
          <a:stretch>
            <a:fillRect/>
          </a:stretch>
        </p:blipFill>
        <p:spPr bwMode="auto">
          <a:xfrm>
            <a:off x="1384300" y="2465388"/>
            <a:ext cx="7751763" cy="2282825"/>
          </a:xfrm>
          <a:prstGeom prst="rect">
            <a:avLst/>
          </a:prstGeom>
          <a:noFill/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white">
          <a:xfrm>
            <a:off x="433388" y="1647825"/>
            <a:ext cx="8824912" cy="53245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</a:rPr>
              <a:t/>
            </a:r>
            <a:br>
              <a:rPr lang="en-US" sz="18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i="1" dirty="0" smtClean="0">
                <a:solidFill>
                  <a:schemeClr val="tx2"/>
                </a:solidFill>
              </a:rPr>
              <a:t>Presented by:</a:t>
            </a:r>
            <a:endParaRPr lang="en-US" sz="16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David Jackson &amp; Michael Snavely,  Cambridge Systematics, Inc.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Robert </a:t>
            </a:r>
            <a:r>
              <a:rPr lang="en-US" sz="2000" dirty="0" err="1" smtClean="0">
                <a:solidFill>
                  <a:schemeClr val="tx2"/>
                </a:solidFill>
              </a:rPr>
              <a:t>Calix</a:t>
            </a:r>
            <a:r>
              <a:rPr lang="en-US" sz="2000" dirty="0" smtClean="0">
                <a:solidFill>
                  <a:schemeClr val="tx2"/>
                </a:solidFill>
              </a:rPr>
              <a:t>, Los Angeles County Metropolitan Transportation Authority 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May 9, 2011</a:t>
            </a: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88925" y="429260"/>
            <a:ext cx="7975600" cy="957263"/>
          </a:xfrm>
        </p:spPr>
        <p:txBody>
          <a:bodyPr/>
          <a:lstStyle/>
          <a:p>
            <a:r>
              <a:rPr lang="en-US" dirty="0" smtClean="0"/>
              <a:t>Estimating Mobile Source </a:t>
            </a:r>
            <a:r>
              <a:rPr lang="en-US" dirty="0" err="1" smtClean="0"/>
              <a:t>GHG</a:t>
            </a:r>
            <a:r>
              <a:rPr lang="en-US" dirty="0" smtClean="0"/>
              <a:t> In Los Angeles County:</a:t>
            </a:r>
            <a:endParaRPr lang="en-US" dirty="0"/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14325" y="1392873"/>
            <a:ext cx="8380412" cy="831850"/>
          </a:xfrm>
        </p:spPr>
        <p:txBody>
          <a:bodyPr/>
          <a:lstStyle/>
          <a:p>
            <a:r>
              <a:rPr lang="en-US" sz="2400" dirty="0" smtClean="0"/>
              <a:t>A Web-based Tool for Calculating the Greenhouse Gas Benefits of Transportation Improvement Projects</a:t>
            </a:r>
            <a:endParaRPr lang="en-US" sz="2400" dirty="0"/>
          </a:p>
        </p:txBody>
      </p:sp>
      <p:pic>
        <p:nvPicPr>
          <p:cNvPr id="137236" name="Picture 20" descr="heavy congestion -- traffic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 t="3142"/>
          <a:stretch>
            <a:fillRect/>
          </a:stretch>
        </p:blipFill>
        <p:spPr bwMode="auto">
          <a:xfrm>
            <a:off x="492125" y="2460625"/>
            <a:ext cx="3327400" cy="2290763"/>
          </a:xfrm>
          <a:prstGeom prst="rect">
            <a:avLst/>
          </a:prstGeom>
          <a:noFill/>
        </p:spPr>
      </p:pic>
      <p:pic>
        <p:nvPicPr>
          <p:cNvPr id="137237" name="Picture 21" descr="105w_hov_ra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1900" y="2463800"/>
            <a:ext cx="1719263" cy="229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2563-0F89-4C81-AD1B-1B9C203DAE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28575"/>
            <a:ext cx="8442325" cy="1089025"/>
          </a:xfrm>
        </p:spPr>
        <p:txBody>
          <a:bodyPr/>
          <a:lstStyle/>
          <a:p>
            <a:pPr>
              <a:tabLst>
                <a:tab pos="39846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2. Technical Approach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400" i="1" dirty="0" smtClean="0"/>
              <a:t>Process Overview</a:t>
            </a:r>
            <a:endParaRPr lang="en-US" sz="2400" i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333" y="1249156"/>
            <a:ext cx="8177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/>
              <a:t>VMT Reduction Projects</a:t>
            </a:r>
            <a:r>
              <a:rPr lang="en-US" sz="2200" b="1" dirty="0" smtClean="0"/>
              <a:t> (bike/</a:t>
            </a:r>
            <a:r>
              <a:rPr lang="en-US" sz="2200" b="1" dirty="0" err="1" smtClean="0"/>
              <a:t>ped</a:t>
            </a:r>
            <a:r>
              <a:rPr lang="en-US" sz="2200" b="1" dirty="0" smtClean="0"/>
              <a:t>, transit, park/ride)</a:t>
            </a:r>
            <a:r>
              <a:rPr lang="en-US" sz="2200" b="1" u="sng" dirty="0" smtClean="0"/>
              <a:t> </a:t>
            </a:r>
            <a:endParaRPr lang="en-US" sz="2200" b="1" u="sng" dirty="0"/>
          </a:p>
        </p:txBody>
      </p:sp>
      <p:sp>
        <p:nvSpPr>
          <p:cNvPr id="9" name="Rounded Rectangle 8"/>
          <p:cNvSpPr/>
          <p:nvPr/>
        </p:nvSpPr>
        <p:spPr>
          <a:xfrm>
            <a:off x="270634" y="2346492"/>
            <a:ext cx="1600659" cy="773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Corridor-Specific Details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ADT</a:t>
            </a:r>
            <a:r>
              <a:rPr lang="en-US" sz="1200" dirty="0" smtClean="0"/>
              <a:t>, Ridership)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2033195" y="2043953"/>
            <a:ext cx="1549101" cy="662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Project-Specific Details</a:t>
            </a:r>
          </a:p>
          <a:p>
            <a:pPr algn="ctr"/>
            <a:r>
              <a:rPr lang="en-US" sz="1200" dirty="0" smtClean="0"/>
              <a:t>(extent, frequency)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4882896" y="3643059"/>
            <a:ext cx="1005840" cy="1326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</a:t>
            </a:r>
          </a:p>
          <a:p>
            <a:pPr algn="ctr"/>
            <a:r>
              <a:rPr lang="en-US" sz="1200" dirty="0" smtClean="0"/>
              <a:t>Local Factors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e.g</a:t>
            </a:r>
            <a:r>
              <a:rPr lang="en-US" sz="1200" dirty="0" smtClean="0"/>
              <a:t>, lot usage %)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2149221" y="3034983"/>
            <a:ext cx="1288923" cy="80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Project Effectiveness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3712463" y="2916111"/>
            <a:ext cx="914781" cy="1042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Change in Travel Time or Cost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4837177" y="2586927"/>
            <a:ext cx="1106423" cy="650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Apply Local Elasticity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6242304" y="3200400"/>
            <a:ext cx="1143000" cy="4754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Vehicle Trip Reduction</a:t>
            </a:r>
            <a:endParaRPr lang="en-US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7701660" y="3200400"/>
            <a:ext cx="1143000" cy="4754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VMT Reduction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6428232" y="3839655"/>
            <a:ext cx="957072" cy="6629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LDV</a:t>
            </a:r>
            <a:r>
              <a:rPr lang="en-US" sz="1200" dirty="0" smtClean="0"/>
              <a:t> CO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e Emission Factors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6959676" y="2349183"/>
            <a:ext cx="1143000" cy="4754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Average Trip Lengths</a:t>
            </a:r>
            <a:endParaRPr lang="en-U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7655940" y="4599432"/>
            <a:ext cx="1243584" cy="585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e Reduction</a:t>
            </a:r>
            <a:endParaRPr lang="en-US" sz="1400" b="1" dirty="0"/>
          </a:p>
        </p:txBody>
      </p:sp>
      <p:cxnSp>
        <p:nvCxnSpPr>
          <p:cNvPr id="22" name="Straight Connector 21"/>
          <p:cNvCxnSpPr>
            <a:stCxn id="9" idx="3"/>
            <a:endCxn id="12" idx="1"/>
          </p:cNvCxnSpPr>
          <p:nvPr/>
        </p:nvCxnSpPr>
        <p:spPr>
          <a:xfrm>
            <a:off x="1871293" y="2733105"/>
            <a:ext cx="277928" cy="7042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3"/>
            <a:endCxn id="13" idx="1"/>
          </p:cNvCxnSpPr>
          <p:nvPr/>
        </p:nvCxnSpPr>
        <p:spPr>
          <a:xfrm>
            <a:off x="3438144" y="3437319"/>
            <a:ext cx="2743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3"/>
            <a:endCxn id="15" idx="1"/>
          </p:cNvCxnSpPr>
          <p:nvPr/>
        </p:nvCxnSpPr>
        <p:spPr>
          <a:xfrm>
            <a:off x="4627244" y="3437319"/>
            <a:ext cx="1615060" cy="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2"/>
          </p:cNvCxnSpPr>
          <p:nvPr/>
        </p:nvCxnSpPr>
        <p:spPr>
          <a:xfrm rot="16200000" flipH="1">
            <a:off x="5334946" y="3292419"/>
            <a:ext cx="200343" cy="89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1" idx="0"/>
          </p:cNvCxnSpPr>
          <p:nvPr/>
        </p:nvCxnSpPr>
        <p:spPr>
          <a:xfrm rot="5400000">
            <a:off x="5334949" y="3489011"/>
            <a:ext cx="204915" cy="103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2"/>
            <a:endCxn id="12" idx="0"/>
          </p:cNvCxnSpPr>
          <p:nvPr/>
        </p:nvCxnSpPr>
        <p:spPr>
          <a:xfrm rot="5400000">
            <a:off x="2636536" y="2863772"/>
            <a:ext cx="328359" cy="14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3"/>
            <a:endCxn id="17" idx="1"/>
          </p:cNvCxnSpPr>
          <p:nvPr/>
        </p:nvCxnSpPr>
        <p:spPr>
          <a:xfrm>
            <a:off x="7385304" y="3438144"/>
            <a:ext cx="3163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7233995" y="3130995"/>
            <a:ext cx="61265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3"/>
          </p:cNvCxnSpPr>
          <p:nvPr/>
        </p:nvCxnSpPr>
        <p:spPr>
          <a:xfrm>
            <a:off x="7385304" y="4171125"/>
            <a:ext cx="8924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7" idx="2"/>
            <a:endCxn id="20" idx="0"/>
          </p:cNvCxnSpPr>
          <p:nvPr/>
        </p:nvCxnSpPr>
        <p:spPr>
          <a:xfrm rot="16200000" flipH="1">
            <a:off x="7813674" y="4135374"/>
            <a:ext cx="923544" cy="4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83185" y="3428999"/>
            <a:ext cx="1600659" cy="8633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Area-Specific Details </a:t>
            </a:r>
          </a:p>
          <a:p>
            <a:pPr algn="ctr"/>
            <a:r>
              <a:rPr lang="en-US" sz="1200" dirty="0" smtClean="0"/>
              <a:t>(Density, Activity Centers)</a:t>
            </a:r>
            <a:endParaRPr lang="en-US" sz="1200" dirty="0"/>
          </a:p>
        </p:txBody>
      </p:sp>
      <p:cxnSp>
        <p:nvCxnSpPr>
          <p:cNvPr id="43" name="Straight Connector 42"/>
          <p:cNvCxnSpPr>
            <a:stCxn id="28" idx="3"/>
            <a:endCxn id="12" idx="1"/>
          </p:cNvCxnSpPr>
          <p:nvPr/>
        </p:nvCxnSpPr>
        <p:spPr>
          <a:xfrm flipV="1">
            <a:off x="1883844" y="3437319"/>
            <a:ext cx="265377" cy="4233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2563-0F89-4C81-AD1B-1B9C203DAED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28575"/>
            <a:ext cx="8442325" cy="1089025"/>
          </a:xfrm>
        </p:spPr>
        <p:txBody>
          <a:bodyPr/>
          <a:lstStyle/>
          <a:p>
            <a:pPr>
              <a:tabLst>
                <a:tab pos="39846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2. Technical Approach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400" i="1" dirty="0" smtClean="0"/>
              <a:t>Process Overview</a:t>
            </a:r>
            <a:endParaRPr lang="en-US" sz="2400" i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333" y="1249156"/>
            <a:ext cx="8177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/>
              <a:t>Delay Reduction Projects – Corridor</a:t>
            </a:r>
            <a:r>
              <a:rPr lang="en-US" sz="2200" b="1" dirty="0" smtClean="0"/>
              <a:t> (Signal Sync, etc.)</a:t>
            </a:r>
            <a:endParaRPr lang="en-US" sz="2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90456" y="3951030"/>
            <a:ext cx="1556631" cy="14815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“Project” Inputs</a:t>
            </a:r>
          </a:p>
          <a:p>
            <a:pPr algn="ctr"/>
            <a:r>
              <a:rPr lang="en-US" sz="1200" dirty="0" smtClean="0"/>
              <a:t>Corridor Details</a:t>
            </a:r>
          </a:p>
          <a:p>
            <a:pPr algn="ctr"/>
            <a:r>
              <a:rPr lang="en-US" sz="1200" dirty="0" smtClean="0"/>
              <a:t>+</a:t>
            </a:r>
          </a:p>
          <a:p>
            <a:pPr algn="ctr"/>
            <a:r>
              <a:rPr lang="en-US" sz="1200" dirty="0" smtClean="0"/>
              <a:t>Project-Specific</a:t>
            </a:r>
          </a:p>
          <a:p>
            <a:pPr algn="ctr"/>
            <a:r>
              <a:rPr lang="en-US" sz="1200" dirty="0" smtClean="0"/>
              <a:t>(e.g. extent,</a:t>
            </a:r>
          </a:p>
          <a:p>
            <a:pPr algn="ctr"/>
            <a:r>
              <a:rPr lang="en-US" sz="1200" dirty="0" smtClean="0"/>
              <a:t># intersections)</a:t>
            </a:r>
          </a:p>
          <a:p>
            <a:pPr algn="ctr"/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5125593" y="1862923"/>
            <a:ext cx="1099311" cy="8417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LDV</a:t>
            </a:r>
            <a:r>
              <a:rPr lang="en-US" sz="1200" dirty="0" smtClean="0"/>
              <a:t> CO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e Emission Factor by Speed</a:t>
            </a:r>
            <a:endParaRPr lang="en-U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5978016" y="3958528"/>
            <a:ext cx="1243584" cy="7315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Project CO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e Emissions </a:t>
            </a:r>
            <a:endParaRPr lang="en-US" sz="1400" b="1" dirty="0"/>
          </a:p>
        </p:txBody>
      </p:sp>
      <p:cxnSp>
        <p:nvCxnSpPr>
          <p:cNvPr id="26" name="Straight Connector 25"/>
          <p:cNvCxnSpPr>
            <a:stCxn id="10" idx="3"/>
            <a:endCxn id="35" idx="1"/>
          </p:cNvCxnSpPr>
          <p:nvPr/>
        </p:nvCxnSpPr>
        <p:spPr>
          <a:xfrm flipV="1">
            <a:off x="1847087" y="3798920"/>
            <a:ext cx="320041" cy="8929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703320" y="2945419"/>
            <a:ext cx="1682496" cy="7498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Corridor No-Project</a:t>
            </a:r>
          </a:p>
          <a:p>
            <a:pPr algn="ctr"/>
            <a:r>
              <a:rPr lang="en-US" sz="1200" dirty="0" smtClean="0"/>
              <a:t>Peak </a:t>
            </a:r>
            <a:r>
              <a:rPr lang="en-US" sz="1200" dirty="0" err="1" smtClean="0"/>
              <a:t>VHT</a:t>
            </a:r>
            <a:r>
              <a:rPr lang="en-US" sz="1200" dirty="0" smtClean="0"/>
              <a:t> &amp; Congested Speed</a:t>
            </a:r>
            <a:endParaRPr lang="en-US" sz="1200" dirty="0"/>
          </a:p>
        </p:txBody>
      </p:sp>
      <p:cxnSp>
        <p:nvCxnSpPr>
          <p:cNvPr id="75" name="Straight Connector 74"/>
          <p:cNvCxnSpPr>
            <a:stCxn id="18" idx="2"/>
          </p:cNvCxnSpPr>
          <p:nvPr/>
        </p:nvCxnSpPr>
        <p:spPr>
          <a:xfrm rot="5400000">
            <a:off x="5372956" y="3007011"/>
            <a:ext cx="6045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93637" y="2592593"/>
            <a:ext cx="1731981" cy="10348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“No Project” Inputs</a:t>
            </a:r>
          </a:p>
          <a:p>
            <a:pPr algn="ctr"/>
            <a:r>
              <a:rPr lang="en-US" sz="1200" dirty="0" smtClean="0"/>
              <a:t>Corridor Details </a:t>
            </a:r>
          </a:p>
          <a:p>
            <a:pPr algn="ctr"/>
            <a:r>
              <a:rPr lang="en-US" sz="1200" dirty="0" smtClean="0"/>
              <a:t>e.g. </a:t>
            </a:r>
            <a:r>
              <a:rPr lang="en-US" sz="1200" dirty="0" err="1" smtClean="0"/>
              <a:t>ADT</a:t>
            </a:r>
            <a:r>
              <a:rPr lang="en-US" sz="1200" dirty="0" smtClean="0"/>
              <a:t> + operations</a:t>
            </a:r>
            <a:endParaRPr lang="en-US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2167128" y="3337560"/>
            <a:ext cx="1204659" cy="9227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Apply</a:t>
            </a:r>
          </a:p>
          <a:p>
            <a:pPr algn="ctr"/>
            <a:r>
              <a:rPr lang="en-US" sz="1200" dirty="0" smtClean="0"/>
              <a:t>Appropriate Speed/Flow Curve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703320" y="3949384"/>
            <a:ext cx="1682496" cy="7498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Corridor  Project Peak </a:t>
            </a:r>
            <a:r>
              <a:rPr lang="en-US" sz="1200" dirty="0" err="1" smtClean="0"/>
              <a:t>VHT</a:t>
            </a:r>
            <a:r>
              <a:rPr lang="en-US" sz="1200" dirty="0" smtClean="0"/>
              <a:t> &amp; Congested Speed</a:t>
            </a:r>
            <a:endParaRPr lang="en-US" sz="1200" dirty="0"/>
          </a:p>
        </p:txBody>
      </p:sp>
      <p:sp>
        <p:nvSpPr>
          <p:cNvPr id="63" name="Rounded Rectangle 62"/>
          <p:cNvSpPr/>
          <p:nvPr/>
        </p:nvSpPr>
        <p:spPr>
          <a:xfrm>
            <a:off x="5125592" y="4942332"/>
            <a:ext cx="1099311" cy="8417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LDV</a:t>
            </a:r>
            <a:r>
              <a:rPr lang="en-US" sz="1200" dirty="0" smtClean="0"/>
              <a:t> CO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e Emission Factor by Speed</a:t>
            </a:r>
            <a:endParaRPr lang="en-US" sz="1200" dirty="0"/>
          </a:p>
        </p:txBody>
      </p:sp>
      <p:sp>
        <p:nvSpPr>
          <p:cNvPr id="65" name="Rounded Rectangle 64"/>
          <p:cNvSpPr/>
          <p:nvPr/>
        </p:nvSpPr>
        <p:spPr>
          <a:xfrm>
            <a:off x="7518780" y="3452560"/>
            <a:ext cx="1243584" cy="7315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e Reduction </a:t>
            </a:r>
            <a:endParaRPr lang="en-US" sz="1400" b="1" dirty="0"/>
          </a:p>
        </p:txBody>
      </p:sp>
      <p:cxnSp>
        <p:nvCxnSpPr>
          <p:cNvPr id="69" name="Straight Connector 68"/>
          <p:cNvCxnSpPr>
            <a:stCxn id="31" idx="3"/>
            <a:endCxn id="35" idx="1"/>
          </p:cNvCxnSpPr>
          <p:nvPr/>
        </p:nvCxnSpPr>
        <p:spPr>
          <a:xfrm>
            <a:off x="1925618" y="3110032"/>
            <a:ext cx="241510" cy="6888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5" idx="3"/>
            <a:endCxn id="27" idx="1"/>
          </p:cNvCxnSpPr>
          <p:nvPr/>
        </p:nvCxnSpPr>
        <p:spPr>
          <a:xfrm flipV="1">
            <a:off x="3371787" y="3320323"/>
            <a:ext cx="331533" cy="4785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35" idx="3"/>
            <a:endCxn id="53" idx="1"/>
          </p:cNvCxnSpPr>
          <p:nvPr/>
        </p:nvCxnSpPr>
        <p:spPr>
          <a:xfrm>
            <a:off x="3371787" y="3798920"/>
            <a:ext cx="331533" cy="5253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53" idx="3"/>
            <a:endCxn id="20" idx="1"/>
          </p:cNvCxnSpPr>
          <p:nvPr/>
        </p:nvCxnSpPr>
        <p:spPr>
          <a:xfrm>
            <a:off x="5385816" y="4324288"/>
            <a:ext cx="59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5978016" y="2954563"/>
            <a:ext cx="1243584" cy="7315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No-Project</a:t>
            </a:r>
          </a:p>
          <a:p>
            <a:pPr algn="ctr"/>
            <a:r>
              <a:rPr lang="en-US" sz="1400" b="1" dirty="0" smtClean="0"/>
              <a:t>CO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e Emissions </a:t>
            </a:r>
            <a:endParaRPr lang="en-US" sz="1400" b="1" dirty="0"/>
          </a:p>
        </p:txBody>
      </p:sp>
      <p:cxnSp>
        <p:nvCxnSpPr>
          <p:cNvPr id="90" name="Straight Connector 89"/>
          <p:cNvCxnSpPr>
            <a:stCxn id="27" idx="3"/>
            <a:endCxn id="89" idx="1"/>
          </p:cNvCxnSpPr>
          <p:nvPr/>
        </p:nvCxnSpPr>
        <p:spPr>
          <a:xfrm>
            <a:off x="5385816" y="3320323"/>
            <a:ext cx="59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5372955" y="4626582"/>
            <a:ext cx="6045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65" idx="1"/>
          </p:cNvCxnSpPr>
          <p:nvPr/>
        </p:nvCxnSpPr>
        <p:spPr>
          <a:xfrm>
            <a:off x="6599809" y="3818320"/>
            <a:ext cx="9189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9" idx="2"/>
            <a:endCxn id="20" idx="0"/>
          </p:cNvCxnSpPr>
          <p:nvPr/>
        </p:nvCxnSpPr>
        <p:spPr>
          <a:xfrm rot="5400000">
            <a:off x="6463586" y="3822305"/>
            <a:ext cx="272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>
            <a:stCxn id="10" idx="3"/>
          </p:cNvCxnSpPr>
          <p:nvPr/>
        </p:nvCxnSpPr>
        <p:spPr>
          <a:xfrm flipV="1">
            <a:off x="2587752" y="4463098"/>
            <a:ext cx="1682496" cy="44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2563-0F89-4C81-AD1B-1B9C203DAED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28575"/>
            <a:ext cx="8442325" cy="1089025"/>
          </a:xfrm>
        </p:spPr>
        <p:txBody>
          <a:bodyPr/>
          <a:lstStyle/>
          <a:p>
            <a:pPr>
              <a:tabLst>
                <a:tab pos="39846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2. Technical Approach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400" i="1" dirty="0" smtClean="0"/>
              <a:t>Process Overview</a:t>
            </a:r>
            <a:endParaRPr lang="en-US" sz="2400" i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333" y="1249156"/>
            <a:ext cx="8177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/>
              <a:t>Delay Reduction Projects – Intersection Projects</a:t>
            </a:r>
            <a:endParaRPr lang="en-US" sz="2200" b="1" u="sng" dirty="0"/>
          </a:p>
        </p:txBody>
      </p:sp>
      <p:sp>
        <p:nvSpPr>
          <p:cNvPr id="9" name="Rounded Rectangle 8"/>
          <p:cNvSpPr/>
          <p:nvPr/>
        </p:nvSpPr>
        <p:spPr>
          <a:xfrm>
            <a:off x="1389429" y="2742375"/>
            <a:ext cx="1225755" cy="923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Intersection Peak Period Approach</a:t>
            </a:r>
          </a:p>
          <a:p>
            <a:pPr algn="ctr"/>
            <a:r>
              <a:rPr lang="en-US" sz="1200" dirty="0" smtClean="0"/>
              <a:t> Volumes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1444752" y="3958814"/>
            <a:ext cx="1143000" cy="10972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Project-Specific Details</a:t>
            </a:r>
          </a:p>
          <a:p>
            <a:pPr algn="ctr"/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2981325" y="3945636"/>
            <a:ext cx="1280161" cy="1042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Post -Improvement Delay Calculation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85626" y="3455607"/>
            <a:ext cx="1143000" cy="6583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Change in Total Peak Delay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5779389" y="2281428"/>
            <a:ext cx="957072" cy="6629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LDV</a:t>
            </a:r>
            <a:r>
              <a:rPr lang="en-US" sz="1200" dirty="0" smtClean="0"/>
              <a:t> CO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e Emission Factors</a:t>
            </a:r>
            <a:endParaRPr lang="en-U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6485508" y="3492184"/>
            <a:ext cx="1243584" cy="585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e Reduction</a:t>
            </a:r>
            <a:endParaRPr lang="en-US" sz="1400" b="1" dirty="0"/>
          </a:p>
        </p:txBody>
      </p:sp>
      <p:cxnSp>
        <p:nvCxnSpPr>
          <p:cNvPr id="22" name="Straight Connector 21"/>
          <p:cNvCxnSpPr>
            <a:stCxn id="9" idx="3"/>
          </p:cNvCxnSpPr>
          <p:nvPr/>
        </p:nvCxnSpPr>
        <p:spPr>
          <a:xfrm>
            <a:off x="2615184" y="3204147"/>
            <a:ext cx="3661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3"/>
            <a:endCxn id="15" idx="1"/>
          </p:cNvCxnSpPr>
          <p:nvPr/>
        </p:nvCxnSpPr>
        <p:spPr>
          <a:xfrm flipV="1">
            <a:off x="4261486" y="3784792"/>
            <a:ext cx="624140" cy="682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3"/>
            <a:endCxn id="15" idx="1"/>
          </p:cNvCxnSpPr>
          <p:nvPr/>
        </p:nvCxnSpPr>
        <p:spPr>
          <a:xfrm>
            <a:off x="4270248" y="3204147"/>
            <a:ext cx="615378" cy="5806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5" idx="3"/>
            <a:endCxn id="20" idx="1"/>
          </p:cNvCxnSpPr>
          <p:nvPr/>
        </p:nvCxnSpPr>
        <p:spPr>
          <a:xfrm>
            <a:off x="6028626" y="3784792"/>
            <a:ext cx="4568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981325" y="2801811"/>
            <a:ext cx="1288923" cy="804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Intersection Existing Delay Calculations</a:t>
            </a:r>
            <a:endParaRPr lang="en-US" sz="1200" dirty="0"/>
          </a:p>
        </p:txBody>
      </p:sp>
      <p:sp>
        <p:nvSpPr>
          <p:cNvPr id="43" name="Rounded Rectangle 42"/>
          <p:cNvSpPr/>
          <p:nvPr/>
        </p:nvSpPr>
        <p:spPr>
          <a:xfrm>
            <a:off x="3054477" y="2002536"/>
            <a:ext cx="1143000" cy="4754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Existing Condition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3" idx="2"/>
          </p:cNvCxnSpPr>
          <p:nvPr/>
        </p:nvCxnSpPr>
        <p:spPr>
          <a:xfrm rot="5400000">
            <a:off x="3463989" y="2639822"/>
            <a:ext cx="323787" cy="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9" idx="3"/>
            <a:endCxn id="13" idx="1"/>
          </p:cNvCxnSpPr>
          <p:nvPr/>
        </p:nvCxnSpPr>
        <p:spPr>
          <a:xfrm>
            <a:off x="2615184" y="3204147"/>
            <a:ext cx="366141" cy="1262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8" idx="2"/>
          </p:cNvCxnSpPr>
          <p:nvPr/>
        </p:nvCxnSpPr>
        <p:spPr>
          <a:xfrm rot="16200000" flipH="1">
            <a:off x="5837712" y="3364580"/>
            <a:ext cx="84042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75488" y="1286891"/>
          <a:ext cx="8449056" cy="50142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55648"/>
                <a:gridCol w="2450592"/>
                <a:gridCol w="4242816"/>
              </a:tblGrid>
              <a:tr h="132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Project Type</a:t>
                      </a:r>
                    </a:p>
                  </a:txBody>
                  <a:tcPr marL="25667" marR="256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Project Performance Outputs</a:t>
                      </a:r>
                    </a:p>
                  </a:txBody>
                  <a:tcPr marL="25667" marR="25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1800" b="1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Emissions Calculation</a:t>
                      </a:r>
                    </a:p>
                  </a:txBody>
                  <a:tcPr marL="25667" marR="256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98907">
                <a:tc>
                  <a:txBody>
                    <a:bodyPr/>
                    <a:lstStyle/>
                    <a:p>
                      <a:pPr marL="173038" marR="0" indent="-11747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i="1" dirty="0" smtClean="0"/>
                        <a:t>Bike/‌pedestrian</a:t>
                      </a:r>
                    </a:p>
                    <a:p>
                      <a:pPr marL="173038" marR="0" indent="-11747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i="1" dirty="0" smtClean="0"/>
                        <a:t>Transit</a:t>
                      </a:r>
                      <a:r>
                        <a:rPr lang="en-US" sz="1400" b="1" i="1" baseline="0" dirty="0" smtClean="0"/>
                        <a:t> </a:t>
                      </a:r>
                    </a:p>
                    <a:p>
                      <a:pPr marL="173038" marR="0" indent="-11747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i="1" dirty="0" smtClean="0"/>
                        <a:t>Park-and-ride</a:t>
                      </a:r>
                      <a:endParaRPr lang="en-US" sz="1400" b="1" i="1" baseline="0" dirty="0" smtClean="0"/>
                    </a:p>
                    <a:p>
                      <a:pPr marL="173038" marR="0" indent="-11747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i="1" baseline="0" dirty="0" smtClean="0"/>
                        <a:t>Managed lanes</a:t>
                      </a:r>
                      <a:endParaRPr lang="en-US" sz="1400" b="1" i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5667" marR="25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indent="-119063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  <a:tabLst>
                          <a:tab pos="119063" algn="l"/>
                        </a:tabLst>
                      </a:pPr>
                      <a:r>
                        <a:rPr lang="en-US" sz="1400" dirty="0"/>
                        <a:t>Reduction in </a:t>
                      </a:r>
                      <a:r>
                        <a:rPr lang="en-US" sz="1400" dirty="0" smtClean="0"/>
                        <a:t>VMT</a:t>
                      </a:r>
                    </a:p>
                    <a:p>
                      <a:pPr marL="119063" marR="0" indent="-119063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  <a:tabLst>
                          <a:tab pos="119063" algn="l"/>
                        </a:tabLst>
                      </a:pPr>
                      <a:r>
                        <a:rPr lang="en-US" sz="1400" dirty="0" smtClean="0"/>
                        <a:t>Improvement in transit speeds</a:t>
                      </a:r>
                      <a:endParaRPr lang="en-US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5667" marR="25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17475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400" dirty="0" smtClean="0"/>
                    </a:p>
                    <a:p>
                      <a:pPr marL="173038" marR="0" indent="-1174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Total </a:t>
                      </a:r>
                      <a:r>
                        <a:rPr lang="en-US" sz="1400" dirty="0"/>
                        <a:t>reduction in VMT is multiplied by average VMT weighted speed light-duty vehicle emissions </a:t>
                      </a:r>
                      <a:r>
                        <a:rPr lang="en-US" sz="1400" dirty="0" smtClean="0"/>
                        <a:t>factor </a:t>
                      </a:r>
                    </a:p>
                    <a:p>
                      <a:pPr marL="173038" marR="0" indent="-1174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Additional transit revenue miles are multiplied by urban bus VMT weighted speed emission factor </a:t>
                      </a:r>
                    </a:p>
                    <a:p>
                      <a:pPr marL="173038" marR="0" indent="-1174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Emission factors (g/mi) for pre- and post-improvement urban bus speeds are multiplied by total transit miles</a:t>
                      </a:r>
                      <a:endParaRPr lang="en-US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5667" marR="256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814">
                <a:tc>
                  <a:txBody>
                    <a:bodyPr/>
                    <a:lstStyle/>
                    <a:p>
                      <a:pPr marL="173038" marR="0" indent="-119063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n-US" sz="1400" b="1" i="1" dirty="0" smtClean="0"/>
                        <a:t>Road</a:t>
                      </a:r>
                      <a:r>
                        <a:rPr lang="en-US" sz="1400" b="1" i="1" baseline="0" dirty="0" smtClean="0"/>
                        <a:t> </a:t>
                      </a:r>
                      <a:r>
                        <a:rPr lang="en-US" sz="1400" b="1" i="1" dirty="0" smtClean="0"/>
                        <a:t>capacity</a:t>
                      </a:r>
                    </a:p>
                    <a:p>
                      <a:pPr marL="173038" marR="0" indent="-119063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n-US" sz="1400" b="1" i="1" baseline="0" dirty="0" smtClean="0"/>
                        <a:t>On/Off-Ramp capacity</a:t>
                      </a:r>
                    </a:p>
                    <a:p>
                      <a:pPr marL="173038" marR="0" indent="-119063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i="1" baseline="0" dirty="0" smtClean="0"/>
                        <a:t>Intersection improvement</a:t>
                      </a:r>
                    </a:p>
                    <a:p>
                      <a:pPr marL="173038" marR="0" indent="-119063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i="1" baseline="0" dirty="0" smtClean="0"/>
                        <a:t>System ops.</a:t>
                      </a:r>
                    </a:p>
                    <a:p>
                      <a:pPr marL="173038" marR="0" indent="-119063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i="1" baseline="0" dirty="0" smtClean="0"/>
                        <a:t>Grade separation</a:t>
                      </a:r>
                    </a:p>
                    <a:p>
                      <a:pPr marL="173038" marR="0" indent="-119063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b="1" i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5667" marR="25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indent="-1190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19063" algn="l"/>
                        </a:tabLst>
                        <a:defRPr/>
                      </a:pPr>
                      <a:r>
                        <a:rPr lang="en-US" sz="1400" dirty="0" smtClean="0"/>
                        <a:t>Change in peak </a:t>
                      </a:r>
                      <a:r>
                        <a:rPr lang="en-US" sz="1400" baseline="0" dirty="0" smtClean="0"/>
                        <a:t>speeds </a:t>
                      </a:r>
                    </a:p>
                    <a:p>
                      <a:pPr marL="119063" marR="0" indent="-1190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19063" algn="l"/>
                        </a:tabLst>
                        <a:defRPr/>
                      </a:pPr>
                      <a:r>
                        <a:rPr lang="en-US" sz="1400" baseline="0" dirty="0" smtClean="0"/>
                        <a:t>Change in intersection daily hours of delay</a:t>
                      </a:r>
                    </a:p>
                    <a:p>
                      <a:pPr marL="119063" marR="0" indent="-1190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19063" algn="l"/>
                        </a:tabLst>
                        <a:defRPr/>
                      </a:pPr>
                      <a:r>
                        <a:rPr lang="en-US" sz="1400" dirty="0" smtClean="0"/>
                        <a:t>Change in corridor average speed resulting from signal</a:t>
                      </a:r>
                      <a:r>
                        <a:rPr lang="en-US" sz="1400" baseline="0" dirty="0" smtClean="0"/>
                        <a:t> timing</a:t>
                      </a:r>
                    </a:p>
                    <a:p>
                      <a:pPr marL="119063" marR="0" indent="-1190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19063" algn="l"/>
                        </a:tabLst>
                        <a:defRPr/>
                      </a:pPr>
                      <a:r>
                        <a:rPr lang="en-US" sz="1400" dirty="0" smtClean="0"/>
                        <a:t>Total reduction in delay for at-grade rail crossings</a:t>
                      </a:r>
                      <a:endParaRPr lang="en-US" sz="1400" dirty="0" smtClean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5667" marR="25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17475" algn="l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dirty="0" smtClean="0"/>
                    </a:p>
                    <a:p>
                      <a:pPr marL="173038" marR="0" indent="-117475" algn="l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dirty="0" smtClean="0"/>
                    </a:p>
                    <a:p>
                      <a:pPr marL="173038" marR="0" indent="-1174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Emission factors (g/mi) for pre- and post-improvement speeds multiplied by total VMT</a:t>
                      </a:r>
                    </a:p>
                    <a:p>
                      <a:pPr marL="173038" marR="0" indent="-1174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Idle emission factor is multiplied by pre- and post-improvement intersection hours of delay.</a:t>
                      </a:r>
                      <a:endParaRPr lang="en-US" sz="1400" dirty="0" smtClean="0">
                        <a:latin typeface="Arial Narrow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itchFamily="34" charset="0"/>
                        <a:buChar char="•"/>
                      </a:pPr>
                      <a:endParaRPr lang="en-US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5667" marR="25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2563-0F89-4C81-AD1B-1B9C203DAE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28575"/>
            <a:ext cx="8442325" cy="1089025"/>
          </a:xfrm>
        </p:spPr>
        <p:txBody>
          <a:bodyPr/>
          <a:lstStyle/>
          <a:p>
            <a:pPr>
              <a:tabLst>
                <a:tab pos="39846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2. Technical Approach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400" i="1" dirty="0" smtClean="0"/>
              <a:t>Summary of Outputs – </a:t>
            </a:r>
            <a:r>
              <a:rPr lang="en-US" sz="2400" i="1" dirty="0" err="1" smtClean="0"/>
              <a:t>GHG</a:t>
            </a:r>
            <a:r>
              <a:rPr lang="en-US" sz="2400" i="1" dirty="0" smtClean="0"/>
              <a:t> Emission Calculations</a:t>
            </a:r>
            <a:endParaRPr lang="en-US" sz="2400" i="1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75488" y="1286891"/>
            <a:ext cx="8449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75488" y="1901952"/>
            <a:ext cx="8449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75488" y="6292152"/>
            <a:ext cx="8449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Web-Based Analysis</a:t>
            </a:r>
            <a:br>
              <a:rPr lang="en-US" dirty="0" smtClean="0"/>
            </a:br>
            <a:r>
              <a:rPr lang="en-US" sz="2400" b="0" i="1" dirty="0" smtClean="0"/>
              <a:t>LA Metro </a:t>
            </a:r>
            <a:r>
              <a:rPr lang="en-US" sz="2400" b="0" i="1" dirty="0" err="1" smtClean="0"/>
              <a:t>CMF</a:t>
            </a:r>
            <a:r>
              <a:rPr lang="en-US" sz="2400" b="0" i="1" dirty="0" smtClean="0"/>
              <a:t> </a:t>
            </a:r>
            <a:r>
              <a:rPr lang="en-US" sz="2400" b="0" i="1" dirty="0" err="1" smtClean="0"/>
              <a:t>Webtool</a:t>
            </a:r>
            <a:endParaRPr lang="en-US" sz="2400" b="0" i="1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60" y="2216606"/>
            <a:ext cx="7421367" cy="210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52299" y="166189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Fee Calculator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0337" y="1255491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Socioeconomic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Forecast Data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4468" y="125549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Project Database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>
            <a:endCxn id="8" idx="2"/>
          </p:cNvCxnSpPr>
          <p:nvPr/>
        </p:nvCxnSpPr>
        <p:spPr>
          <a:xfrm rot="16200000" flipV="1">
            <a:off x="1586329" y="2384615"/>
            <a:ext cx="1292552" cy="58576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2"/>
          </p:cNvCxnSpPr>
          <p:nvPr/>
        </p:nvCxnSpPr>
        <p:spPr>
          <a:xfrm rot="5400000" flipH="1" flipV="1">
            <a:off x="2636124" y="2618507"/>
            <a:ext cx="1465497" cy="3212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2"/>
          </p:cNvCxnSpPr>
          <p:nvPr/>
        </p:nvCxnSpPr>
        <p:spPr>
          <a:xfrm rot="5400000" flipH="1" flipV="1">
            <a:off x="3909952" y="1996589"/>
            <a:ext cx="1713474" cy="96994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4178530" y="4692425"/>
            <a:ext cx="1997073" cy="998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41141" y="5687146"/>
            <a:ext cx="1883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GHG</a:t>
            </a:r>
            <a:r>
              <a:rPr lang="en-US" sz="2000" dirty="0" smtClean="0">
                <a:solidFill>
                  <a:schemeClr val="tx1"/>
                </a:solidFill>
              </a:rPr>
              <a:t> Analysis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CE6EF2-C485-44E7-A586-8B2082E9B94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5778"/>
            <a:ext cx="8229600" cy="1143000"/>
          </a:xfrm>
        </p:spPr>
        <p:txBody>
          <a:bodyPr/>
          <a:lstStyle/>
          <a:p>
            <a:r>
              <a:rPr lang="en-US" dirty="0" smtClean="0"/>
              <a:t>3.  Web-Based Analysis</a:t>
            </a:r>
            <a:br>
              <a:rPr lang="en-US" dirty="0" smtClean="0"/>
            </a:br>
            <a:r>
              <a:rPr lang="en-US" sz="2400" b="0" i="1" dirty="0" smtClean="0"/>
              <a:t>LA Metro Project-Level </a:t>
            </a:r>
            <a:r>
              <a:rPr lang="en-US" sz="2400" b="0" i="1" dirty="0" err="1" smtClean="0"/>
              <a:t>GHG</a:t>
            </a:r>
            <a:r>
              <a:rPr lang="en-US" sz="2400" b="0" i="1" dirty="0" smtClean="0"/>
              <a:t> Sketch-Planning Tool</a:t>
            </a:r>
            <a:endParaRPr lang="en-US" sz="2400" b="0" i="1" dirty="0"/>
          </a:p>
        </p:txBody>
      </p:sp>
      <p:pic>
        <p:nvPicPr>
          <p:cNvPr id="8" name="Picture 7" descr="too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" y="1137221"/>
            <a:ext cx="6781800" cy="4987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ool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5043" y="1137222"/>
            <a:ext cx="6784324" cy="49889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2563-0F89-4C81-AD1B-1B9C203DAED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5778"/>
            <a:ext cx="8229600" cy="1143000"/>
          </a:xfrm>
        </p:spPr>
        <p:txBody>
          <a:bodyPr/>
          <a:lstStyle/>
          <a:p>
            <a:r>
              <a:rPr lang="en-US" dirty="0" smtClean="0"/>
              <a:t>3.  Web-Based Analysis</a:t>
            </a:r>
            <a:br>
              <a:rPr lang="en-US" dirty="0" smtClean="0"/>
            </a:br>
            <a:r>
              <a:rPr lang="en-US" sz="2400" b="0" i="1" dirty="0" smtClean="0"/>
              <a:t>LA Metro Project-Level </a:t>
            </a:r>
            <a:r>
              <a:rPr lang="en-US" sz="2400" b="0" i="1" dirty="0" err="1" smtClean="0"/>
              <a:t>GHG</a:t>
            </a:r>
            <a:r>
              <a:rPr lang="en-US" sz="2400" b="0" i="1" dirty="0" smtClean="0"/>
              <a:t> Sketch-Planning Tool</a:t>
            </a:r>
            <a:endParaRPr lang="en-US" sz="2400" b="0" i="1" dirty="0"/>
          </a:p>
        </p:txBody>
      </p:sp>
      <p:sp>
        <p:nvSpPr>
          <p:cNvPr id="8" name="Oval 7"/>
          <p:cNvSpPr/>
          <p:nvPr/>
        </p:nvSpPr>
        <p:spPr>
          <a:xfrm>
            <a:off x="2492829" y="2667001"/>
            <a:ext cx="805542" cy="2394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CE6EF2-C485-44E7-A586-8B2082E9B94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5778"/>
            <a:ext cx="8229600" cy="1143000"/>
          </a:xfrm>
        </p:spPr>
        <p:txBody>
          <a:bodyPr/>
          <a:lstStyle/>
          <a:p>
            <a:r>
              <a:rPr lang="en-US" dirty="0" smtClean="0"/>
              <a:t>3.  Web-Based Analysis</a:t>
            </a:r>
            <a:br>
              <a:rPr lang="en-US" dirty="0" smtClean="0"/>
            </a:br>
            <a:r>
              <a:rPr lang="en-US" sz="2400" b="0" i="1" dirty="0" smtClean="0"/>
              <a:t>LA Metro Project-Level </a:t>
            </a:r>
            <a:r>
              <a:rPr lang="en-US" sz="2400" b="0" i="1" dirty="0" err="1" smtClean="0"/>
              <a:t>GHG</a:t>
            </a:r>
            <a:r>
              <a:rPr lang="en-US" sz="2400" b="0" i="1" dirty="0" smtClean="0"/>
              <a:t> Sketch-Planning Tool</a:t>
            </a:r>
            <a:endParaRPr lang="en-US" sz="2400" b="0" i="1" dirty="0"/>
          </a:p>
        </p:txBody>
      </p:sp>
      <p:pic>
        <p:nvPicPr>
          <p:cNvPr id="7" name="Picture 6" descr="tool-projectde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" y="1136647"/>
            <a:ext cx="6781800" cy="4975086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4608576" y="2807208"/>
            <a:ext cx="128016" cy="4297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73168" y="2852928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User-specified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599432" y="3232404"/>
            <a:ext cx="182880" cy="461772"/>
          </a:xfrm>
          <a:prstGeom prst="rightBrac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55464" y="3244334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Derived on </a:t>
            </a:r>
          </a:p>
          <a:p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back-end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CE6EF2-C485-44E7-A586-8B2082E9B94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5778"/>
            <a:ext cx="8229600" cy="1143000"/>
          </a:xfrm>
        </p:spPr>
        <p:txBody>
          <a:bodyPr/>
          <a:lstStyle/>
          <a:p>
            <a:r>
              <a:rPr lang="en-US" dirty="0" smtClean="0"/>
              <a:t>3.  Web-Based Analysis</a:t>
            </a:r>
            <a:br>
              <a:rPr lang="en-US" dirty="0" smtClean="0"/>
            </a:br>
            <a:r>
              <a:rPr lang="en-US" sz="2400" b="0" i="1" dirty="0" smtClean="0"/>
              <a:t>LA Metro Project-Level </a:t>
            </a:r>
            <a:r>
              <a:rPr lang="en-US" sz="2400" b="0" i="1" dirty="0" err="1" smtClean="0"/>
              <a:t>GHG</a:t>
            </a:r>
            <a:r>
              <a:rPr lang="en-US" sz="2400" b="0" i="1" dirty="0" smtClean="0"/>
              <a:t> Sketch-Planning Tool</a:t>
            </a:r>
            <a:endParaRPr lang="en-US" sz="2400" b="0" i="1" dirty="0"/>
          </a:p>
        </p:txBody>
      </p:sp>
      <p:pic>
        <p:nvPicPr>
          <p:cNvPr id="7" name="Picture 6" descr="tool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" y="1132916"/>
            <a:ext cx="6781800" cy="4987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359275" y="6588125"/>
            <a:ext cx="2133600" cy="269875"/>
          </a:xfrm>
          <a:prstGeom prst="rect">
            <a:avLst/>
          </a:prstGeom>
        </p:spPr>
        <p:txBody>
          <a:bodyPr/>
          <a:lstStyle/>
          <a:p>
            <a:fld id="{CAB5C639-91AE-453F-AF98-97213ADD370B}" type="slidenum">
              <a:rPr lang="en-US"/>
              <a:pPr/>
              <a:t>19</a:t>
            </a:fld>
            <a:endParaRPr lang="en-US"/>
          </a:p>
        </p:txBody>
      </p:sp>
      <p:sp>
        <p:nvSpPr>
          <p:cNvPr id="380931" name="Freeform 3"/>
          <p:cNvSpPr>
            <a:spLocks/>
          </p:cNvSpPr>
          <p:nvPr/>
        </p:nvSpPr>
        <p:spPr bwMode="auto">
          <a:xfrm>
            <a:off x="2293938" y="1214438"/>
            <a:ext cx="1104900" cy="563562"/>
          </a:xfrm>
          <a:custGeom>
            <a:avLst/>
            <a:gdLst/>
            <a:ahLst/>
            <a:cxnLst>
              <a:cxn ang="0">
                <a:pos x="372" y="335"/>
              </a:cxn>
              <a:cxn ang="0">
                <a:pos x="366" y="323"/>
              </a:cxn>
              <a:cxn ang="0">
                <a:pos x="378" y="281"/>
              </a:cxn>
              <a:cxn ang="0">
                <a:pos x="360" y="270"/>
              </a:cxn>
              <a:cxn ang="0">
                <a:pos x="348" y="258"/>
              </a:cxn>
              <a:cxn ang="0">
                <a:pos x="330" y="275"/>
              </a:cxn>
              <a:cxn ang="0">
                <a:pos x="306" y="299"/>
              </a:cxn>
              <a:cxn ang="0">
                <a:pos x="288" y="317"/>
              </a:cxn>
              <a:cxn ang="0">
                <a:pos x="276" y="323"/>
              </a:cxn>
              <a:cxn ang="0">
                <a:pos x="258" y="329"/>
              </a:cxn>
              <a:cxn ang="0">
                <a:pos x="234" y="335"/>
              </a:cxn>
              <a:cxn ang="0">
                <a:pos x="228" y="371"/>
              </a:cxn>
              <a:cxn ang="0">
                <a:pos x="252" y="401"/>
              </a:cxn>
              <a:cxn ang="0">
                <a:pos x="246" y="413"/>
              </a:cxn>
              <a:cxn ang="0">
                <a:pos x="210" y="407"/>
              </a:cxn>
              <a:cxn ang="0">
                <a:pos x="180" y="377"/>
              </a:cxn>
              <a:cxn ang="0">
                <a:pos x="150" y="377"/>
              </a:cxn>
              <a:cxn ang="0">
                <a:pos x="120" y="347"/>
              </a:cxn>
              <a:cxn ang="0">
                <a:pos x="102" y="347"/>
              </a:cxn>
              <a:cxn ang="0">
                <a:pos x="84" y="317"/>
              </a:cxn>
              <a:cxn ang="0">
                <a:pos x="78" y="293"/>
              </a:cxn>
              <a:cxn ang="0">
                <a:pos x="78" y="275"/>
              </a:cxn>
              <a:cxn ang="0">
                <a:pos x="66" y="258"/>
              </a:cxn>
              <a:cxn ang="0">
                <a:pos x="24" y="246"/>
              </a:cxn>
              <a:cxn ang="0">
                <a:pos x="30" y="222"/>
              </a:cxn>
              <a:cxn ang="0">
                <a:pos x="24" y="204"/>
              </a:cxn>
              <a:cxn ang="0">
                <a:pos x="12" y="180"/>
              </a:cxn>
              <a:cxn ang="0">
                <a:pos x="0" y="168"/>
              </a:cxn>
              <a:cxn ang="0">
                <a:pos x="12" y="144"/>
              </a:cxn>
              <a:cxn ang="0">
                <a:pos x="18" y="126"/>
              </a:cxn>
              <a:cxn ang="0">
                <a:pos x="12" y="96"/>
              </a:cxn>
              <a:cxn ang="0">
                <a:pos x="6" y="72"/>
              </a:cxn>
              <a:cxn ang="0">
                <a:pos x="24" y="48"/>
              </a:cxn>
              <a:cxn ang="0">
                <a:pos x="42" y="42"/>
              </a:cxn>
              <a:cxn ang="0">
                <a:pos x="48" y="42"/>
              </a:cxn>
              <a:cxn ang="0">
                <a:pos x="60" y="6"/>
              </a:cxn>
              <a:cxn ang="0">
                <a:pos x="150" y="0"/>
              </a:cxn>
              <a:cxn ang="0">
                <a:pos x="690" y="0"/>
              </a:cxn>
              <a:cxn ang="0">
                <a:pos x="690" y="18"/>
              </a:cxn>
              <a:cxn ang="0">
                <a:pos x="690" y="90"/>
              </a:cxn>
              <a:cxn ang="0">
                <a:pos x="534" y="329"/>
              </a:cxn>
            </a:cxnLst>
            <a:rect l="0" t="0" r="r" b="b"/>
            <a:pathLst>
              <a:path w="696" h="413">
                <a:moveTo>
                  <a:pt x="534" y="329"/>
                </a:moveTo>
                <a:lnTo>
                  <a:pt x="372" y="335"/>
                </a:lnTo>
                <a:lnTo>
                  <a:pt x="366" y="323"/>
                </a:lnTo>
                <a:lnTo>
                  <a:pt x="366" y="323"/>
                </a:lnTo>
                <a:lnTo>
                  <a:pt x="372" y="287"/>
                </a:lnTo>
                <a:lnTo>
                  <a:pt x="378" y="281"/>
                </a:lnTo>
                <a:lnTo>
                  <a:pt x="372" y="270"/>
                </a:lnTo>
                <a:lnTo>
                  <a:pt x="360" y="270"/>
                </a:lnTo>
                <a:lnTo>
                  <a:pt x="360" y="258"/>
                </a:lnTo>
                <a:lnTo>
                  <a:pt x="348" y="258"/>
                </a:lnTo>
                <a:lnTo>
                  <a:pt x="342" y="275"/>
                </a:lnTo>
                <a:lnTo>
                  <a:pt x="330" y="275"/>
                </a:lnTo>
                <a:lnTo>
                  <a:pt x="324" y="287"/>
                </a:lnTo>
                <a:lnTo>
                  <a:pt x="306" y="299"/>
                </a:lnTo>
                <a:lnTo>
                  <a:pt x="300" y="305"/>
                </a:lnTo>
                <a:lnTo>
                  <a:pt x="288" y="317"/>
                </a:lnTo>
                <a:lnTo>
                  <a:pt x="282" y="323"/>
                </a:lnTo>
                <a:lnTo>
                  <a:pt x="276" y="323"/>
                </a:lnTo>
                <a:lnTo>
                  <a:pt x="270" y="329"/>
                </a:lnTo>
                <a:lnTo>
                  <a:pt x="258" y="329"/>
                </a:lnTo>
                <a:lnTo>
                  <a:pt x="246" y="335"/>
                </a:lnTo>
                <a:lnTo>
                  <a:pt x="234" y="335"/>
                </a:lnTo>
                <a:lnTo>
                  <a:pt x="234" y="353"/>
                </a:lnTo>
                <a:lnTo>
                  <a:pt x="228" y="371"/>
                </a:lnTo>
                <a:lnTo>
                  <a:pt x="246" y="383"/>
                </a:lnTo>
                <a:lnTo>
                  <a:pt x="252" y="401"/>
                </a:lnTo>
                <a:lnTo>
                  <a:pt x="246" y="413"/>
                </a:lnTo>
                <a:lnTo>
                  <a:pt x="246" y="413"/>
                </a:lnTo>
                <a:lnTo>
                  <a:pt x="228" y="401"/>
                </a:lnTo>
                <a:lnTo>
                  <a:pt x="210" y="407"/>
                </a:lnTo>
                <a:lnTo>
                  <a:pt x="198" y="389"/>
                </a:lnTo>
                <a:lnTo>
                  <a:pt x="180" y="377"/>
                </a:lnTo>
                <a:lnTo>
                  <a:pt x="162" y="377"/>
                </a:lnTo>
                <a:lnTo>
                  <a:pt x="150" y="377"/>
                </a:lnTo>
                <a:lnTo>
                  <a:pt x="126" y="353"/>
                </a:lnTo>
                <a:lnTo>
                  <a:pt x="120" y="347"/>
                </a:lnTo>
                <a:lnTo>
                  <a:pt x="114" y="341"/>
                </a:lnTo>
                <a:lnTo>
                  <a:pt x="102" y="347"/>
                </a:lnTo>
                <a:lnTo>
                  <a:pt x="96" y="335"/>
                </a:lnTo>
                <a:lnTo>
                  <a:pt x="84" y="317"/>
                </a:lnTo>
                <a:lnTo>
                  <a:pt x="84" y="299"/>
                </a:lnTo>
                <a:lnTo>
                  <a:pt x="78" y="293"/>
                </a:lnTo>
                <a:lnTo>
                  <a:pt x="84" y="287"/>
                </a:lnTo>
                <a:lnTo>
                  <a:pt x="78" y="275"/>
                </a:lnTo>
                <a:lnTo>
                  <a:pt x="78" y="264"/>
                </a:lnTo>
                <a:lnTo>
                  <a:pt x="66" y="258"/>
                </a:lnTo>
                <a:lnTo>
                  <a:pt x="18" y="252"/>
                </a:lnTo>
                <a:lnTo>
                  <a:pt x="24" y="246"/>
                </a:lnTo>
                <a:lnTo>
                  <a:pt x="24" y="234"/>
                </a:lnTo>
                <a:lnTo>
                  <a:pt x="30" y="222"/>
                </a:lnTo>
                <a:lnTo>
                  <a:pt x="30" y="216"/>
                </a:lnTo>
                <a:lnTo>
                  <a:pt x="24" y="204"/>
                </a:lnTo>
                <a:lnTo>
                  <a:pt x="18" y="192"/>
                </a:lnTo>
                <a:lnTo>
                  <a:pt x="12" y="180"/>
                </a:lnTo>
                <a:lnTo>
                  <a:pt x="12" y="168"/>
                </a:lnTo>
                <a:lnTo>
                  <a:pt x="0" y="168"/>
                </a:lnTo>
                <a:lnTo>
                  <a:pt x="6" y="156"/>
                </a:lnTo>
                <a:lnTo>
                  <a:pt x="12" y="144"/>
                </a:lnTo>
                <a:lnTo>
                  <a:pt x="12" y="138"/>
                </a:lnTo>
                <a:lnTo>
                  <a:pt x="18" y="126"/>
                </a:lnTo>
                <a:lnTo>
                  <a:pt x="18" y="114"/>
                </a:lnTo>
                <a:lnTo>
                  <a:pt x="12" y="96"/>
                </a:lnTo>
                <a:lnTo>
                  <a:pt x="12" y="84"/>
                </a:lnTo>
                <a:lnTo>
                  <a:pt x="6" y="72"/>
                </a:lnTo>
                <a:lnTo>
                  <a:pt x="18" y="66"/>
                </a:lnTo>
                <a:lnTo>
                  <a:pt x="24" y="48"/>
                </a:lnTo>
                <a:lnTo>
                  <a:pt x="36" y="48"/>
                </a:lnTo>
                <a:lnTo>
                  <a:pt x="42" y="42"/>
                </a:lnTo>
                <a:lnTo>
                  <a:pt x="48" y="42"/>
                </a:lnTo>
                <a:lnTo>
                  <a:pt x="48" y="42"/>
                </a:lnTo>
                <a:lnTo>
                  <a:pt x="60" y="18"/>
                </a:lnTo>
                <a:lnTo>
                  <a:pt x="60" y="6"/>
                </a:lnTo>
                <a:lnTo>
                  <a:pt x="60" y="0"/>
                </a:lnTo>
                <a:lnTo>
                  <a:pt x="150" y="0"/>
                </a:lnTo>
                <a:lnTo>
                  <a:pt x="432" y="0"/>
                </a:lnTo>
                <a:lnTo>
                  <a:pt x="690" y="0"/>
                </a:lnTo>
                <a:lnTo>
                  <a:pt x="690" y="18"/>
                </a:lnTo>
                <a:lnTo>
                  <a:pt x="690" y="18"/>
                </a:lnTo>
                <a:lnTo>
                  <a:pt x="690" y="90"/>
                </a:lnTo>
                <a:lnTo>
                  <a:pt x="690" y="90"/>
                </a:lnTo>
                <a:lnTo>
                  <a:pt x="696" y="329"/>
                </a:lnTo>
                <a:lnTo>
                  <a:pt x="534" y="32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2" name="Freeform 4"/>
          <p:cNvSpPr>
            <a:spLocks/>
          </p:cNvSpPr>
          <p:nvPr/>
        </p:nvSpPr>
        <p:spPr bwMode="auto">
          <a:xfrm>
            <a:off x="2038350" y="1214438"/>
            <a:ext cx="350838" cy="344487"/>
          </a:xfrm>
          <a:custGeom>
            <a:avLst/>
            <a:gdLst/>
            <a:ahLst/>
            <a:cxnLst>
              <a:cxn ang="0">
                <a:pos x="161" y="252"/>
              </a:cxn>
              <a:cxn ang="0">
                <a:pos x="144" y="252"/>
              </a:cxn>
              <a:cxn ang="0">
                <a:pos x="144" y="216"/>
              </a:cxn>
              <a:cxn ang="0">
                <a:pos x="60" y="222"/>
              </a:cxn>
              <a:cxn ang="0">
                <a:pos x="30" y="108"/>
              </a:cxn>
              <a:cxn ang="0">
                <a:pos x="0" y="90"/>
              </a:cxn>
              <a:cxn ang="0">
                <a:pos x="12" y="60"/>
              </a:cxn>
              <a:cxn ang="0">
                <a:pos x="12" y="0"/>
              </a:cxn>
              <a:cxn ang="0">
                <a:pos x="132" y="0"/>
              </a:cxn>
              <a:cxn ang="0">
                <a:pos x="221" y="0"/>
              </a:cxn>
              <a:cxn ang="0">
                <a:pos x="221" y="6"/>
              </a:cxn>
              <a:cxn ang="0">
                <a:pos x="221" y="18"/>
              </a:cxn>
              <a:cxn ang="0">
                <a:pos x="209" y="42"/>
              </a:cxn>
              <a:cxn ang="0">
                <a:pos x="209" y="42"/>
              </a:cxn>
              <a:cxn ang="0">
                <a:pos x="203" y="42"/>
              </a:cxn>
              <a:cxn ang="0">
                <a:pos x="197" y="48"/>
              </a:cxn>
              <a:cxn ang="0">
                <a:pos x="185" y="48"/>
              </a:cxn>
              <a:cxn ang="0">
                <a:pos x="179" y="66"/>
              </a:cxn>
              <a:cxn ang="0">
                <a:pos x="167" y="72"/>
              </a:cxn>
              <a:cxn ang="0">
                <a:pos x="173" y="84"/>
              </a:cxn>
              <a:cxn ang="0">
                <a:pos x="173" y="96"/>
              </a:cxn>
              <a:cxn ang="0">
                <a:pos x="179" y="114"/>
              </a:cxn>
              <a:cxn ang="0">
                <a:pos x="179" y="126"/>
              </a:cxn>
              <a:cxn ang="0">
                <a:pos x="173" y="138"/>
              </a:cxn>
              <a:cxn ang="0">
                <a:pos x="173" y="144"/>
              </a:cxn>
              <a:cxn ang="0">
                <a:pos x="167" y="156"/>
              </a:cxn>
              <a:cxn ang="0">
                <a:pos x="161" y="168"/>
              </a:cxn>
              <a:cxn ang="0">
                <a:pos x="173" y="168"/>
              </a:cxn>
              <a:cxn ang="0">
                <a:pos x="173" y="180"/>
              </a:cxn>
              <a:cxn ang="0">
                <a:pos x="179" y="192"/>
              </a:cxn>
              <a:cxn ang="0">
                <a:pos x="185" y="204"/>
              </a:cxn>
              <a:cxn ang="0">
                <a:pos x="191" y="216"/>
              </a:cxn>
              <a:cxn ang="0">
                <a:pos x="191" y="222"/>
              </a:cxn>
              <a:cxn ang="0">
                <a:pos x="185" y="234"/>
              </a:cxn>
              <a:cxn ang="0">
                <a:pos x="185" y="246"/>
              </a:cxn>
              <a:cxn ang="0">
                <a:pos x="179" y="252"/>
              </a:cxn>
              <a:cxn ang="0">
                <a:pos x="161" y="252"/>
              </a:cxn>
            </a:cxnLst>
            <a:rect l="0" t="0" r="r" b="b"/>
            <a:pathLst>
              <a:path w="221" h="252">
                <a:moveTo>
                  <a:pt x="161" y="252"/>
                </a:moveTo>
                <a:lnTo>
                  <a:pt x="144" y="252"/>
                </a:lnTo>
                <a:lnTo>
                  <a:pt x="144" y="216"/>
                </a:lnTo>
                <a:lnTo>
                  <a:pt x="60" y="222"/>
                </a:lnTo>
                <a:lnTo>
                  <a:pt x="30" y="108"/>
                </a:lnTo>
                <a:lnTo>
                  <a:pt x="0" y="90"/>
                </a:lnTo>
                <a:lnTo>
                  <a:pt x="12" y="60"/>
                </a:lnTo>
                <a:lnTo>
                  <a:pt x="12" y="0"/>
                </a:lnTo>
                <a:lnTo>
                  <a:pt x="132" y="0"/>
                </a:lnTo>
                <a:lnTo>
                  <a:pt x="221" y="0"/>
                </a:lnTo>
                <a:lnTo>
                  <a:pt x="221" y="6"/>
                </a:lnTo>
                <a:lnTo>
                  <a:pt x="221" y="18"/>
                </a:lnTo>
                <a:lnTo>
                  <a:pt x="209" y="42"/>
                </a:lnTo>
                <a:lnTo>
                  <a:pt x="209" y="42"/>
                </a:lnTo>
                <a:lnTo>
                  <a:pt x="203" y="42"/>
                </a:lnTo>
                <a:lnTo>
                  <a:pt x="197" y="48"/>
                </a:lnTo>
                <a:lnTo>
                  <a:pt x="185" y="48"/>
                </a:lnTo>
                <a:lnTo>
                  <a:pt x="179" y="66"/>
                </a:lnTo>
                <a:lnTo>
                  <a:pt x="167" y="72"/>
                </a:lnTo>
                <a:lnTo>
                  <a:pt x="173" y="84"/>
                </a:lnTo>
                <a:lnTo>
                  <a:pt x="173" y="96"/>
                </a:lnTo>
                <a:lnTo>
                  <a:pt x="179" y="114"/>
                </a:lnTo>
                <a:lnTo>
                  <a:pt x="179" y="126"/>
                </a:lnTo>
                <a:lnTo>
                  <a:pt x="173" y="138"/>
                </a:lnTo>
                <a:lnTo>
                  <a:pt x="173" y="144"/>
                </a:lnTo>
                <a:lnTo>
                  <a:pt x="167" y="156"/>
                </a:lnTo>
                <a:lnTo>
                  <a:pt x="161" y="168"/>
                </a:lnTo>
                <a:lnTo>
                  <a:pt x="173" y="168"/>
                </a:lnTo>
                <a:lnTo>
                  <a:pt x="173" y="180"/>
                </a:lnTo>
                <a:lnTo>
                  <a:pt x="179" y="192"/>
                </a:lnTo>
                <a:lnTo>
                  <a:pt x="185" y="204"/>
                </a:lnTo>
                <a:lnTo>
                  <a:pt x="191" y="216"/>
                </a:lnTo>
                <a:lnTo>
                  <a:pt x="191" y="222"/>
                </a:lnTo>
                <a:lnTo>
                  <a:pt x="185" y="234"/>
                </a:lnTo>
                <a:lnTo>
                  <a:pt x="185" y="246"/>
                </a:lnTo>
                <a:lnTo>
                  <a:pt x="179" y="252"/>
                </a:lnTo>
                <a:lnTo>
                  <a:pt x="161" y="25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3" name="Freeform 5"/>
          <p:cNvSpPr>
            <a:spLocks/>
          </p:cNvSpPr>
          <p:nvPr/>
        </p:nvSpPr>
        <p:spPr bwMode="auto">
          <a:xfrm>
            <a:off x="3389313" y="1198563"/>
            <a:ext cx="712787" cy="465137"/>
          </a:xfrm>
          <a:custGeom>
            <a:avLst/>
            <a:gdLst/>
            <a:ahLst/>
            <a:cxnLst>
              <a:cxn ang="0">
                <a:pos x="24" y="341"/>
              </a:cxn>
              <a:cxn ang="0">
                <a:pos x="6" y="341"/>
              </a:cxn>
              <a:cxn ang="0">
                <a:pos x="0" y="102"/>
              </a:cxn>
              <a:cxn ang="0">
                <a:pos x="0" y="102"/>
              </a:cxn>
              <a:cxn ang="0">
                <a:pos x="0" y="30"/>
              </a:cxn>
              <a:cxn ang="0">
                <a:pos x="0" y="30"/>
              </a:cxn>
              <a:cxn ang="0">
                <a:pos x="0" y="12"/>
              </a:cxn>
              <a:cxn ang="0">
                <a:pos x="173" y="12"/>
              </a:cxn>
              <a:cxn ang="0">
                <a:pos x="437" y="0"/>
              </a:cxn>
              <a:cxn ang="0">
                <a:pos x="449" y="329"/>
              </a:cxn>
              <a:cxn ang="0">
                <a:pos x="42" y="341"/>
              </a:cxn>
              <a:cxn ang="0">
                <a:pos x="24" y="341"/>
              </a:cxn>
            </a:cxnLst>
            <a:rect l="0" t="0" r="r" b="b"/>
            <a:pathLst>
              <a:path w="449" h="341">
                <a:moveTo>
                  <a:pt x="24" y="341"/>
                </a:moveTo>
                <a:lnTo>
                  <a:pt x="6" y="341"/>
                </a:lnTo>
                <a:lnTo>
                  <a:pt x="0" y="102"/>
                </a:lnTo>
                <a:lnTo>
                  <a:pt x="0" y="102"/>
                </a:lnTo>
                <a:lnTo>
                  <a:pt x="0" y="30"/>
                </a:lnTo>
                <a:lnTo>
                  <a:pt x="0" y="30"/>
                </a:lnTo>
                <a:lnTo>
                  <a:pt x="0" y="12"/>
                </a:lnTo>
                <a:lnTo>
                  <a:pt x="173" y="12"/>
                </a:lnTo>
                <a:lnTo>
                  <a:pt x="437" y="0"/>
                </a:lnTo>
                <a:lnTo>
                  <a:pt x="449" y="329"/>
                </a:lnTo>
                <a:lnTo>
                  <a:pt x="42" y="341"/>
                </a:lnTo>
                <a:lnTo>
                  <a:pt x="24" y="34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4" name="Freeform 6"/>
          <p:cNvSpPr>
            <a:spLocks/>
          </p:cNvSpPr>
          <p:nvPr/>
        </p:nvSpPr>
        <p:spPr bwMode="auto">
          <a:xfrm>
            <a:off x="1952625" y="1509713"/>
            <a:ext cx="493713" cy="815975"/>
          </a:xfrm>
          <a:custGeom>
            <a:avLst/>
            <a:gdLst/>
            <a:ahLst/>
            <a:cxnLst>
              <a:cxn ang="0">
                <a:pos x="192" y="598"/>
              </a:cxn>
              <a:cxn ang="0">
                <a:pos x="120" y="598"/>
              </a:cxn>
              <a:cxn ang="0">
                <a:pos x="90" y="556"/>
              </a:cxn>
              <a:cxn ang="0">
                <a:pos x="18" y="490"/>
              </a:cxn>
              <a:cxn ang="0">
                <a:pos x="18" y="460"/>
              </a:cxn>
              <a:cxn ang="0">
                <a:pos x="0" y="418"/>
              </a:cxn>
              <a:cxn ang="0">
                <a:pos x="90" y="197"/>
              </a:cxn>
              <a:cxn ang="0">
                <a:pos x="84" y="137"/>
              </a:cxn>
              <a:cxn ang="0">
                <a:pos x="108" y="59"/>
              </a:cxn>
              <a:cxn ang="0">
                <a:pos x="114" y="6"/>
              </a:cxn>
              <a:cxn ang="0">
                <a:pos x="198" y="0"/>
              </a:cxn>
              <a:cxn ang="0">
                <a:pos x="198" y="36"/>
              </a:cxn>
              <a:cxn ang="0">
                <a:pos x="233" y="36"/>
              </a:cxn>
              <a:cxn ang="0">
                <a:pos x="281" y="42"/>
              </a:cxn>
              <a:cxn ang="0">
                <a:pos x="293" y="48"/>
              </a:cxn>
              <a:cxn ang="0">
                <a:pos x="293" y="59"/>
              </a:cxn>
              <a:cxn ang="0">
                <a:pos x="299" y="71"/>
              </a:cxn>
              <a:cxn ang="0">
                <a:pos x="293" y="77"/>
              </a:cxn>
              <a:cxn ang="0">
                <a:pos x="299" y="83"/>
              </a:cxn>
              <a:cxn ang="0">
                <a:pos x="299" y="101"/>
              </a:cxn>
              <a:cxn ang="0">
                <a:pos x="311" y="119"/>
              </a:cxn>
              <a:cxn ang="0">
                <a:pos x="305" y="131"/>
              </a:cxn>
              <a:cxn ang="0">
                <a:pos x="305" y="149"/>
              </a:cxn>
              <a:cxn ang="0">
                <a:pos x="293" y="161"/>
              </a:cxn>
              <a:cxn ang="0">
                <a:pos x="305" y="173"/>
              </a:cxn>
              <a:cxn ang="0">
                <a:pos x="311" y="185"/>
              </a:cxn>
              <a:cxn ang="0">
                <a:pos x="299" y="209"/>
              </a:cxn>
              <a:cxn ang="0">
                <a:pos x="299" y="215"/>
              </a:cxn>
              <a:cxn ang="0">
                <a:pos x="287" y="227"/>
              </a:cxn>
              <a:cxn ang="0">
                <a:pos x="263" y="215"/>
              </a:cxn>
              <a:cxn ang="0">
                <a:pos x="251" y="221"/>
              </a:cxn>
              <a:cxn ang="0">
                <a:pos x="245" y="221"/>
              </a:cxn>
              <a:cxn ang="0">
                <a:pos x="251" y="239"/>
              </a:cxn>
              <a:cxn ang="0">
                <a:pos x="263" y="263"/>
              </a:cxn>
              <a:cxn ang="0">
                <a:pos x="263" y="275"/>
              </a:cxn>
              <a:cxn ang="0">
                <a:pos x="263" y="281"/>
              </a:cxn>
              <a:cxn ang="0">
                <a:pos x="269" y="305"/>
              </a:cxn>
              <a:cxn ang="0">
                <a:pos x="263" y="598"/>
              </a:cxn>
              <a:cxn ang="0">
                <a:pos x="192" y="598"/>
              </a:cxn>
            </a:cxnLst>
            <a:rect l="0" t="0" r="r" b="b"/>
            <a:pathLst>
              <a:path w="311" h="598">
                <a:moveTo>
                  <a:pt x="192" y="598"/>
                </a:moveTo>
                <a:lnTo>
                  <a:pt x="120" y="598"/>
                </a:lnTo>
                <a:lnTo>
                  <a:pt x="90" y="556"/>
                </a:lnTo>
                <a:lnTo>
                  <a:pt x="18" y="490"/>
                </a:lnTo>
                <a:lnTo>
                  <a:pt x="18" y="460"/>
                </a:lnTo>
                <a:lnTo>
                  <a:pt x="0" y="418"/>
                </a:lnTo>
                <a:lnTo>
                  <a:pt x="90" y="197"/>
                </a:lnTo>
                <a:lnTo>
                  <a:pt x="84" y="137"/>
                </a:lnTo>
                <a:lnTo>
                  <a:pt x="108" y="59"/>
                </a:lnTo>
                <a:lnTo>
                  <a:pt x="114" y="6"/>
                </a:lnTo>
                <a:lnTo>
                  <a:pt x="198" y="0"/>
                </a:lnTo>
                <a:lnTo>
                  <a:pt x="198" y="36"/>
                </a:lnTo>
                <a:lnTo>
                  <a:pt x="233" y="36"/>
                </a:lnTo>
                <a:lnTo>
                  <a:pt x="281" y="42"/>
                </a:lnTo>
                <a:lnTo>
                  <a:pt x="293" y="48"/>
                </a:lnTo>
                <a:lnTo>
                  <a:pt x="293" y="59"/>
                </a:lnTo>
                <a:lnTo>
                  <a:pt x="299" y="71"/>
                </a:lnTo>
                <a:lnTo>
                  <a:pt x="293" y="77"/>
                </a:lnTo>
                <a:lnTo>
                  <a:pt x="299" y="83"/>
                </a:lnTo>
                <a:lnTo>
                  <a:pt x="299" y="101"/>
                </a:lnTo>
                <a:lnTo>
                  <a:pt x="311" y="119"/>
                </a:lnTo>
                <a:lnTo>
                  <a:pt x="305" y="131"/>
                </a:lnTo>
                <a:lnTo>
                  <a:pt x="305" y="149"/>
                </a:lnTo>
                <a:lnTo>
                  <a:pt x="293" y="161"/>
                </a:lnTo>
                <a:lnTo>
                  <a:pt x="305" y="173"/>
                </a:lnTo>
                <a:lnTo>
                  <a:pt x="311" y="185"/>
                </a:lnTo>
                <a:lnTo>
                  <a:pt x="299" y="209"/>
                </a:lnTo>
                <a:lnTo>
                  <a:pt x="299" y="215"/>
                </a:lnTo>
                <a:lnTo>
                  <a:pt x="287" y="227"/>
                </a:lnTo>
                <a:lnTo>
                  <a:pt x="263" y="215"/>
                </a:lnTo>
                <a:lnTo>
                  <a:pt x="251" y="221"/>
                </a:lnTo>
                <a:lnTo>
                  <a:pt x="245" y="221"/>
                </a:lnTo>
                <a:lnTo>
                  <a:pt x="251" y="239"/>
                </a:lnTo>
                <a:lnTo>
                  <a:pt x="263" y="263"/>
                </a:lnTo>
                <a:lnTo>
                  <a:pt x="263" y="275"/>
                </a:lnTo>
                <a:lnTo>
                  <a:pt x="263" y="281"/>
                </a:lnTo>
                <a:lnTo>
                  <a:pt x="269" y="305"/>
                </a:lnTo>
                <a:lnTo>
                  <a:pt x="263" y="598"/>
                </a:lnTo>
                <a:lnTo>
                  <a:pt x="192" y="598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5" name="Freeform 7"/>
          <p:cNvSpPr>
            <a:spLocks/>
          </p:cNvSpPr>
          <p:nvPr/>
        </p:nvSpPr>
        <p:spPr bwMode="auto">
          <a:xfrm>
            <a:off x="2341563" y="1566863"/>
            <a:ext cx="571500" cy="766762"/>
          </a:xfrm>
          <a:custGeom>
            <a:avLst/>
            <a:gdLst/>
            <a:ahLst/>
            <a:cxnLst>
              <a:cxn ang="0">
                <a:pos x="24" y="562"/>
              </a:cxn>
              <a:cxn ang="0">
                <a:pos x="24" y="263"/>
              </a:cxn>
              <a:cxn ang="0">
                <a:pos x="18" y="233"/>
              </a:cxn>
              <a:cxn ang="0">
                <a:pos x="6" y="197"/>
              </a:cxn>
              <a:cxn ang="0">
                <a:pos x="6" y="179"/>
              </a:cxn>
              <a:cxn ang="0">
                <a:pos x="42" y="185"/>
              </a:cxn>
              <a:cxn ang="0">
                <a:pos x="54" y="167"/>
              </a:cxn>
              <a:cxn ang="0">
                <a:pos x="60" y="131"/>
              </a:cxn>
              <a:cxn ang="0">
                <a:pos x="60" y="107"/>
              </a:cxn>
              <a:cxn ang="0">
                <a:pos x="66" y="77"/>
              </a:cxn>
              <a:cxn ang="0">
                <a:pos x="84" y="83"/>
              </a:cxn>
              <a:cxn ang="0">
                <a:pos x="96" y="95"/>
              </a:cxn>
              <a:cxn ang="0">
                <a:pos x="132" y="119"/>
              </a:cxn>
              <a:cxn ang="0">
                <a:pos x="168" y="131"/>
              </a:cxn>
              <a:cxn ang="0">
                <a:pos x="198" y="143"/>
              </a:cxn>
              <a:cxn ang="0">
                <a:pos x="216" y="155"/>
              </a:cxn>
              <a:cxn ang="0">
                <a:pos x="216" y="125"/>
              </a:cxn>
              <a:cxn ang="0">
                <a:pos x="204" y="95"/>
              </a:cxn>
              <a:cxn ang="0">
                <a:pos x="216" y="77"/>
              </a:cxn>
              <a:cxn ang="0">
                <a:pos x="240" y="71"/>
              </a:cxn>
              <a:cxn ang="0">
                <a:pos x="252" y="65"/>
              </a:cxn>
              <a:cxn ang="0">
                <a:pos x="270" y="47"/>
              </a:cxn>
              <a:cxn ang="0">
                <a:pos x="294" y="29"/>
              </a:cxn>
              <a:cxn ang="0">
                <a:pos x="312" y="17"/>
              </a:cxn>
              <a:cxn ang="0">
                <a:pos x="330" y="0"/>
              </a:cxn>
              <a:cxn ang="0">
                <a:pos x="342" y="12"/>
              </a:cxn>
              <a:cxn ang="0">
                <a:pos x="342" y="29"/>
              </a:cxn>
              <a:cxn ang="0">
                <a:pos x="336" y="65"/>
              </a:cxn>
              <a:cxn ang="0">
                <a:pos x="360" y="89"/>
              </a:cxn>
              <a:cxn ang="0">
                <a:pos x="336" y="119"/>
              </a:cxn>
              <a:cxn ang="0">
                <a:pos x="312" y="167"/>
              </a:cxn>
              <a:cxn ang="0">
                <a:pos x="294" y="221"/>
              </a:cxn>
              <a:cxn ang="0">
                <a:pos x="282" y="251"/>
              </a:cxn>
              <a:cxn ang="0">
                <a:pos x="282" y="263"/>
              </a:cxn>
              <a:cxn ang="0">
                <a:pos x="270" y="275"/>
              </a:cxn>
              <a:cxn ang="0">
                <a:pos x="282" y="316"/>
              </a:cxn>
              <a:cxn ang="0">
                <a:pos x="270" y="328"/>
              </a:cxn>
              <a:cxn ang="0">
                <a:pos x="258" y="334"/>
              </a:cxn>
              <a:cxn ang="0">
                <a:pos x="240" y="352"/>
              </a:cxn>
              <a:cxn ang="0">
                <a:pos x="228" y="364"/>
              </a:cxn>
              <a:cxn ang="0">
                <a:pos x="216" y="376"/>
              </a:cxn>
              <a:cxn ang="0">
                <a:pos x="192" y="388"/>
              </a:cxn>
              <a:cxn ang="0">
                <a:pos x="174" y="418"/>
              </a:cxn>
              <a:cxn ang="0">
                <a:pos x="180" y="448"/>
              </a:cxn>
              <a:cxn ang="0">
                <a:pos x="198" y="460"/>
              </a:cxn>
              <a:cxn ang="0">
                <a:pos x="198" y="496"/>
              </a:cxn>
              <a:cxn ang="0">
                <a:pos x="198" y="526"/>
              </a:cxn>
              <a:cxn ang="0">
                <a:pos x="204" y="544"/>
              </a:cxn>
              <a:cxn ang="0">
                <a:pos x="114" y="562"/>
              </a:cxn>
            </a:cxnLst>
            <a:rect l="0" t="0" r="r" b="b"/>
            <a:pathLst>
              <a:path w="360" h="562">
                <a:moveTo>
                  <a:pt x="114" y="562"/>
                </a:moveTo>
                <a:lnTo>
                  <a:pt x="24" y="562"/>
                </a:lnTo>
                <a:lnTo>
                  <a:pt x="18" y="556"/>
                </a:lnTo>
                <a:lnTo>
                  <a:pt x="24" y="263"/>
                </a:lnTo>
                <a:lnTo>
                  <a:pt x="18" y="239"/>
                </a:lnTo>
                <a:lnTo>
                  <a:pt x="18" y="233"/>
                </a:lnTo>
                <a:lnTo>
                  <a:pt x="18" y="221"/>
                </a:lnTo>
                <a:lnTo>
                  <a:pt x="6" y="197"/>
                </a:lnTo>
                <a:lnTo>
                  <a:pt x="0" y="179"/>
                </a:lnTo>
                <a:lnTo>
                  <a:pt x="6" y="179"/>
                </a:lnTo>
                <a:lnTo>
                  <a:pt x="18" y="173"/>
                </a:lnTo>
                <a:lnTo>
                  <a:pt x="42" y="185"/>
                </a:lnTo>
                <a:lnTo>
                  <a:pt x="54" y="173"/>
                </a:lnTo>
                <a:lnTo>
                  <a:pt x="54" y="167"/>
                </a:lnTo>
                <a:lnTo>
                  <a:pt x="66" y="143"/>
                </a:lnTo>
                <a:lnTo>
                  <a:pt x="60" y="131"/>
                </a:lnTo>
                <a:lnTo>
                  <a:pt x="48" y="119"/>
                </a:lnTo>
                <a:lnTo>
                  <a:pt x="60" y="107"/>
                </a:lnTo>
                <a:lnTo>
                  <a:pt x="60" y="89"/>
                </a:lnTo>
                <a:lnTo>
                  <a:pt x="66" y="77"/>
                </a:lnTo>
                <a:lnTo>
                  <a:pt x="72" y="89"/>
                </a:lnTo>
                <a:lnTo>
                  <a:pt x="84" y="83"/>
                </a:lnTo>
                <a:lnTo>
                  <a:pt x="90" y="89"/>
                </a:lnTo>
                <a:lnTo>
                  <a:pt x="96" y="95"/>
                </a:lnTo>
                <a:lnTo>
                  <a:pt x="120" y="119"/>
                </a:lnTo>
                <a:lnTo>
                  <a:pt x="132" y="119"/>
                </a:lnTo>
                <a:lnTo>
                  <a:pt x="150" y="119"/>
                </a:lnTo>
                <a:lnTo>
                  <a:pt x="168" y="131"/>
                </a:lnTo>
                <a:lnTo>
                  <a:pt x="180" y="149"/>
                </a:lnTo>
                <a:lnTo>
                  <a:pt x="198" y="143"/>
                </a:lnTo>
                <a:lnTo>
                  <a:pt x="216" y="155"/>
                </a:lnTo>
                <a:lnTo>
                  <a:pt x="216" y="155"/>
                </a:lnTo>
                <a:lnTo>
                  <a:pt x="222" y="143"/>
                </a:lnTo>
                <a:lnTo>
                  <a:pt x="216" y="125"/>
                </a:lnTo>
                <a:lnTo>
                  <a:pt x="198" y="113"/>
                </a:lnTo>
                <a:lnTo>
                  <a:pt x="204" y="95"/>
                </a:lnTo>
                <a:lnTo>
                  <a:pt x="204" y="77"/>
                </a:lnTo>
                <a:lnTo>
                  <a:pt x="216" y="77"/>
                </a:lnTo>
                <a:lnTo>
                  <a:pt x="228" y="71"/>
                </a:lnTo>
                <a:lnTo>
                  <a:pt x="240" y="71"/>
                </a:lnTo>
                <a:lnTo>
                  <a:pt x="246" y="65"/>
                </a:lnTo>
                <a:lnTo>
                  <a:pt x="252" y="65"/>
                </a:lnTo>
                <a:lnTo>
                  <a:pt x="258" y="59"/>
                </a:lnTo>
                <a:lnTo>
                  <a:pt x="270" y="47"/>
                </a:lnTo>
                <a:lnTo>
                  <a:pt x="276" y="41"/>
                </a:lnTo>
                <a:lnTo>
                  <a:pt x="294" y="29"/>
                </a:lnTo>
                <a:lnTo>
                  <a:pt x="300" y="17"/>
                </a:lnTo>
                <a:lnTo>
                  <a:pt x="312" y="17"/>
                </a:lnTo>
                <a:lnTo>
                  <a:pt x="318" y="0"/>
                </a:lnTo>
                <a:lnTo>
                  <a:pt x="330" y="0"/>
                </a:lnTo>
                <a:lnTo>
                  <a:pt x="330" y="12"/>
                </a:lnTo>
                <a:lnTo>
                  <a:pt x="342" y="12"/>
                </a:lnTo>
                <a:lnTo>
                  <a:pt x="348" y="23"/>
                </a:lnTo>
                <a:lnTo>
                  <a:pt x="342" y="29"/>
                </a:lnTo>
                <a:lnTo>
                  <a:pt x="336" y="65"/>
                </a:lnTo>
                <a:lnTo>
                  <a:pt x="336" y="65"/>
                </a:lnTo>
                <a:lnTo>
                  <a:pt x="342" y="77"/>
                </a:lnTo>
                <a:lnTo>
                  <a:pt x="360" y="89"/>
                </a:lnTo>
                <a:lnTo>
                  <a:pt x="354" y="113"/>
                </a:lnTo>
                <a:lnTo>
                  <a:pt x="336" y="119"/>
                </a:lnTo>
                <a:lnTo>
                  <a:pt x="336" y="143"/>
                </a:lnTo>
                <a:lnTo>
                  <a:pt x="312" y="167"/>
                </a:lnTo>
                <a:lnTo>
                  <a:pt x="312" y="197"/>
                </a:lnTo>
                <a:lnTo>
                  <a:pt x="294" y="221"/>
                </a:lnTo>
                <a:lnTo>
                  <a:pt x="294" y="239"/>
                </a:lnTo>
                <a:lnTo>
                  <a:pt x="282" y="251"/>
                </a:lnTo>
                <a:lnTo>
                  <a:pt x="276" y="257"/>
                </a:lnTo>
                <a:lnTo>
                  <a:pt x="282" y="263"/>
                </a:lnTo>
                <a:lnTo>
                  <a:pt x="276" y="275"/>
                </a:lnTo>
                <a:lnTo>
                  <a:pt x="270" y="275"/>
                </a:lnTo>
                <a:lnTo>
                  <a:pt x="276" y="299"/>
                </a:lnTo>
                <a:lnTo>
                  <a:pt x="282" y="316"/>
                </a:lnTo>
                <a:lnTo>
                  <a:pt x="282" y="322"/>
                </a:lnTo>
                <a:lnTo>
                  <a:pt x="270" y="328"/>
                </a:lnTo>
                <a:lnTo>
                  <a:pt x="264" y="334"/>
                </a:lnTo>
                <a:lnTo>
                  <a:pt x="258" y="334"/>
                </a:lnTo>
                <a:lnTo>
                  <a:pt x="252" y="346"/>
                </a:lnTo>
                <a:lnTo>
                  <a:pt x="240" y="352"/>
                </a:lnTo>
                <a:lnTo>
                  <a:pt x="234" y="358"/>
                </a:lnTo>
                <a:lnTo>
                  <a:pt x="228" y="364"/>
                </a:lnTo>
                <a:lnTo>
                  <a:pt x="222" y="376"/>
                </a:lnTo>
                <a:lnTo>
                  <a:pt x="216" y="376"/>
                </a:lnTo>
                <a:lnTo>
                  <a:pt x="204" y="388"/>
                </a:lnTo>
                <a:lnTo>
                  <a:pt x="192" y="388"/>
                </a:lnTo>
                <a:lnTo>
                  <a:pt x="186" y="400"/>
                </a:lnTo>
                <a:lnTo>
                  <a:pt x="174" y="418"/>
                </a:lnTo>
                <a:lnTo>
                  <a:pt x="174" y="442"/>
                </a:lnTo>
                <a:lnTo>
                  <a:pt x="180" y="448"/>
                </a:lnTo>
                <a:lnTo>
                  <a:pt x="192" y="454"/>
                </a:lnTo>
                <a:lnTo>
                  <a:pt x="198" y="460"/>
                </a:lnTo>
                <a:lnTo>
                  <a:pt x="198" y="478"/>
                </a:lnTo>
                <a:lnTo>
                  <a:pt x="198" y="496"/>
                </a:lnTo>
                <a:lnTo>
                  <a:pt x="198" y="502"/>
                </a:lnTo>
                <a:lnTo>
                  <a:pt x="198" y="526"/>
                </a:lnTo>
                <a:lnTo>
                  <a:pt x="204" y="538"/>
                </a:lnTo>
                <a:lnTo>
                  <a:pt x="204" y="544"/>
                </a:lnTo>
                <a:lnTo>
                  <a:pt x="210" y="562"/>
                </a:lnTo>
                <a:lnTo>
                  <a:pt x="114" y="56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7" name="Freeform 9"/>
          <p:cNvSpPr>
            <a:spLocks/>
          </p:cNvSpPr>
          <p:nvPr/>
        </p:nvSpPr>
        <p:spPr bwMode="auto">
          <a:xfrm>
            <a:off x="3455988" y="1647825"/>
            <a:ext cx="674687" cy="815975"/>
          </a:xfrm>
          <a:custGeom>
            <a:avLst/>
            <a:gdLst/>
            <a:ahLst/>
            <a:cxnLst>
              <a:cxn ang="0">
                <a:pos x="383" y="586"/>
              </a:cxn>
              <a:cxn ang="0">
                <a:pos x="389" y="580"/>
              </a:cxn>
              <a:cxn ang="0">
                <a:pos x="389" y="533"/>
              </a:cxn>
              <a:cxn ang="0">
                <a:pos x="395" y="521"/>
              </a:cxn>
              <a:cxn ang="0">
                <a:pos x="389" y="509"/>
              </a:cxn>
              <a:cxn ang="0">
                <a:pos x="383" y="497"/>
              </a:cxn>
              <a:cxn ang="0">
                <a:pos x="377" y="497"/>
              </a:cxn>
              <a:cxn ang="0">
                <a:pos x="371" y="491"/>
              </a:cxn>
              <a:cxn ang="0">
                <a:pos x="371" y="485"/>
              </a:cxn>
              <a:cxn ang="0">
                <a:pos x="365" y="479"/>
              </a:cxn>
              <a:cxn ang="0">
                <a:pos x="353" y="461"/>
              </a:cxn>
              <a:cxn ang="0">
                <a:pos x="353" y="449"/>
              </a:cxn>
              <a:cxn ang="0">
                <a:pos x="347" y="443"/>
              </a:cxn>
              <a:cxn ang="0">
                <a:pos x="341" y="437"/>
              </a:cxn>
              <a:cxn ang="0">
                <a:pos x="317" y="437"/>
              </a:cxn>
              <a:cxn ang="0">
                <a:pos x="305" y="431"/>
              </a:cxn>
              <a:cxn ang="0">
                <a:pos x="293" y="425"/>
              </a:cxn>
              <a:cxn ang="0">
                <a:pos x="293" y="419"/>
              </a:cxn>
              <a:cxn ang="0">
                <a:pos x="281" y="407"/>
              </a:cxn>
              <a:cxn ang="0">
                <a:pos x="275" y="401"/>
              </a:cxn>
              <a:cxn ang="0">
                <a:pos x="269" y="395"/>
              </a:cxn>
              <a:cxn ang="0">
                <a:pos x="263" y="389"/>
              </a:cxn>
              <a:cxn ang="0">
                <a:pos x="245" y="383"/>
              </a:cxn>
              <a:cxn ang="0">
                <a:pos x="239" y="371"/>
              </a:cxn>
              <a:cxn ang="0">
                <a:pos x="227" y="371"/>
              </a:cxn>
              <a:cxn ang="0">
                <a:pos x="221" y="365"/>
              </a:cxn>
              <a:cxn ang="0">
                <a:pos x="215" y="359"/>
              </a:cxn>
              <a:cxn ang="0">
                <a:pos x="191" y="359"/>
              </a:cxn>
              <a:cxn ang="0">
                <a:pos x="179" y="365"/>
              </a:cxn>
              <a:cxn ang="0">
                <a:pos x="173" y="377"/>
              </a:cxn>
              <a:cxn ang="0">
                <a:pos x="161" y="383"/>
              </a:cxn>
              <a:cxn ang="0">
                <a:pos x="155" y="389"/>
              </a:cxn>
              <a:cxn ang="0">
                <a:pos x="149" y="407"/>
              </a:cxn>
              <a:cxn ang="0">
                <a:pos x="143" y="413"/>
              </a:cxn>
              <a:cxn ang="0">
                <a:pos x="131" y="401"/>
              </a:cxn>
              <a:cxn ang="0">
                <a:pos x="125" y="401"/>
              </a:cxn>
              <a:cxn ang="0">
                <a:pos x="113" y="395"/>
              </a:cxn>
              <a:cxn ang="0">
                <a:pos x="95" y="383"/>
              </a:cxn>
              <a:cxn ang="0">
                <a:pos x="89" y="305"/>
              </a:cxn>
              <a:cxn ang="0">
                <a:pos x="6" y="126"/>
              </a:cxn>
              <a:cxn ang="0">
                <a:pos x="0" y="12"/>
              </a:cxn>
              <a:cxn ang="0">
                <a:pos x="425" y="592"/>
              </a:cxn>
              <a:cxn ang="0">
                <a:pos x="425" y="598"/>
              </a:cxn>
              <a:cxn ang="0">
                <a:pos x="383" y="592"/>
              </a:cxn>
            </a:cxnLst>
            <a:rect l="0" t="0" r="r" b="b"/>
            <a:pathLst>
              <a:path w="425" h="598">
                <a:moveTo>
                  <a:pt x="383" y="592"/>
                </a:moveTo>
                <a:lnTo>
                  <a:pt x="383" y="586"/>
                </a:lnTo>
                <a:lnTo>
                  <a:pt x="383" y="586"/>
                </a:lnTo>
                <a:lnTo>
                  <a:pt x="389" y="580"/>
                </a:lnTo>
                <a:lnTo>
                  <a:pt x="395" y="580"/>
                </a:lnTo>
                <a:lnTo>
                  <a:pt x="389" y="533"/>
                </a:lnTo>
                <a:lnTo>
                  <a:pt x="395" y="533"/>
                </a:lnTo>
                <a:lnTo>
                  <a:pt x="395" y="521"/>
                </a:lnTo>
                <a:lnTo>
                  <a:pt x="389" y="521"/>
                </a:lnTo>
                <a:lnTo>
                  <a:pt x="389" y="509"/>
                </a:lnTo>
                <a:lnTo>
                  <a:pt x="383" y="503"/>
                </a:lnTo>
                <a:lnTo>
                  <a:pt x="383" y="497"/>
                </a:lnTo>
                <a:lnTo>
                  <a:pt x="377" y="497"/>
                </a:lnTo>
                <a:lnTo>
                  <a:pt x="377" y="497"/>
                </a:lnTo>
                <a:lnTo>
                  <a:pt x="371" y="497"/>
                </a:lnTo>
                <a:lnTo>
                  <a:pt x="371" y="491"/>
                </a:lnTo>
                <a:lnTo>
                  <a:pt x="371" y="491"/>
                </a:lnTo>
                <a:lnTo>
                  <a:pt x="371" y="485"/>
                </a:lnTo>
                <a:lnTo>
                  <a:pt x="365" y="485"/>
                </a:lnTo>
                <a:lnTo>
                  <a:pt x="365" y="479"/>
                </a:lnTo>
                <a:lnTo>
                  <a:pt x="359" y="479"/>
                </a:lnTo>
                <a:lnTo>
                  <a:pt x="353" y="461"/>
                </a:lnTo>
                <a:lnTo>
                  <a:pt x="353" y="461"/>
                </a:lnTo>
                <a:lnTo>
                  <a:pt x="353" y="449"/>
                </a:lnTo>
                <a:lnTo>
                  <a:pt x="347" y="455"/>
                </a:lnTo>
                <a:lnTo>
                  <a:pt x="347" y="443"/>
                </a:lnTo>
                <a:lnTo>
                  <a:pt x="341" y="443"/>
                </a:lnTo>
                <a:lnTo>
                  <a:pt x="341" y="437"/>
                </a:lnTo>
                <a:lnTo>
                  <a:pt x="317" y="437"/>
                </a:lnTo>
                <a:lnTo>
                  <a:pt x="317" y="437"/>
                </a:lnTo>
                <a:lnTo>
                  <a:pt x="305" y="437"/>
                </a:lnTo>
                <a:lnTo>
                  <a:pt x="305" y="431"/>
                </a:lnTo>
                <a:lnTo>
                  <a:pt x="299" y="431"/>
                </a:lnTo>
                <a:lnTo>
                  <a:pt x="293" y="425"/>
                </a:lnTo>
                <a:lnTo>
                  <a:pt x="293" y="425"/>
                </a:lnTo>
                <a:lnTo>
                  <a:pt x="293" y="419"/>
                </a:lnTo>
                <a:lnTo>
                  <a:pt x="281" y="413"/>
                </a:lnTo>
                <a:lnTo>
                  <a:pt x="281" y="407"/>
                </a:lnTo>
                <a:lnTo>
                  <a:pt x="281" y="407"/>
                </a:lnTo>
                <a:lnTo>
                  <a:pt x="275" y="401"/>
                </a:lnTo>
                <a:lnTo>
                  <a:pt x="269" y="401"/>
                </a:lnTo>
                <a:lnTo>
                  <a:pt x="269" y="395"/>
                </a:lnTo>
                <a:lnTo>
                  <a:pt x="263" y="395"/>
                </a:lnTo>
                <a:lnTo>
                  <a:pt x="263" y="389"/>
                </a:lnTo>
                <a:lnTo>
                  <a:pt x="251" y="383"/>
                </a:lnTo>
                <a:lnTo>
                  <a:pt x="245" y="383"/>
                </a:lnTo>
                <a:lnTo>
                  <a:pt x="239" y="383"/>
                </a:lnTo>
                <a:lnTo>
                  <a:pt x="239" y="371"/>
                </a:lnTo>
                <a:lnTo>
                  <a:pt x="227" y="371"/>
                </a:lnTo>
                <a:lnTo>
                  <a:pt x="227" y="371"/>
                </a:lnTo>
                <a:lnTo>
                  <a:pt x="221" y="371"/>
                </a:lnTo>
                <a:lnTo>
                  <a:pt x="221" y="365"/>
                </a:lnTo>
                <a:lnTo>
                  <a:pt x="215" y="365"/>
                </a:lnTo>
                <a:lnTo>
                  <a:pt x="215" y="359"/>
                </a:lnTo>
                <a:lnTo>
                  <a:pt x="191" y="365"/>
                </a:lnTo>
                <a:lnTo>
                  <a:pt x="191" y="359"/>
                </a:lnTo>
                <a:lnTo>
                  <a:pt x="179" y="359"/>
                </a:lnTo>
                <a:lnTo>
                  <a:pt x="179" y="365"/>
                </a:lnTo>
                <a:lnTo>
                  <a:pt x="173" y="365"/>
                </a:lnTo>
                <a:lnTo>
                  <a:pt x="173" y="377"/>
                </a:lnTo>
                <a:lnTo>
                  <a:pt x="161" y="377"/>
                </a:lnTo>
                <a:lnTo>
                  <a:pt x="161" y="383"/>
                </a:lnTo>
                <a:lnTo>
                  <a:pt x="155" y="383"/>
                </a:lnTo>
                <a:lnTo>
                  <a:pt x="155" y="389"/>
                </a:lnTo>
                <a:lnTo>
                  <a:pt x="149" y="389"/>
                </a:lnTo>
                <a:lnTo>
                  <a:pt x="149" y="407"/>
                </a:lnTo>
                <a:lnTo>
                  <a:pt x="143" y="407"/>
                </a:lnTo>
                <a:lnTo>
                  <a:pt x="143" y="413"/>
                </a:lnTo>
                <a:lnTo>
                  <a:pt x="131" y="413"/>
                </a:lnTo>
                <a:lnTo>
                  <a:pt x="131" y="401"/>
                </a:lnTo>
                <a:lnTo>
                  <a:pt x="125" y="407"/>
                </a:lnTo>
                <a:lnTo>
                  <a:pt x="125" y="401"/>
                </a:lnTo>
                <a:lnTo>
                  <a:pt x="113" y="401"/>
                </a:lnTo>
                <a:lnTo>
                  <a:pt x="113" y="395"/>
                </a:lnTo>
                <a:lnTo>
                  <a:pt x="95" y="395"/>
                </a:lnTo>
                <a:lnTo>
                  <a:pt x="95" y="383"/>
                </a:lnTo>
                <a:lnTo>
                  <a:pt x="89" y="383"/>
                </a:lnTo>
                <a:lnTo>
                  <a:pt x="89" y="305"/>
                </a:lnTo>
                <a:lnTo>
                  <a:pt x="6" y="311"/>
                </a:lnTo>
                <a:lnTo>
                  <a:pt x="6" y="126"/>
                </a:lnTo>
                <a:lnTo>
                  <a:pt x="0" y="126"/>
                </a:lnTo>
                <a:lnTo>
                  <a:pt x="0" y="12"/>
                </a:lnTo>
                <a:lnTo>
                  <a:pt x="407" y="0"/>
                </a:lnTo>
                <a:lnTo>
                  <a:pt x="425" y="592"/>
                </a:lnTo>
                <a:lnTo>
                  <a:pt x="419" y="592"/>
                </a:lnTo>
                <a:lnTo>
                  <a:pt x="425" y="598"/>
                </a:lnTo>
                <a:lnTo>
                  <a:pt x="383" y="598"/>
                </a:lnTo>
                <a:lnTo>
                  <a:pt x="383" y="59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8" name="Freeform 10" descr="Wide upward diagonal"/>
          <p:cNvSpPr>
            <a:spLocks/>
          </p:cNvSpPr>
          <p:nvPr/>
        </p:nvSpPr>
        <p:spPr bwMode="auto">
          <a:xfrm>
            <a:off x="2627313" y="2071688"/>
            <a:ext cx="828675" cy="366712"/>
          </a:xfrm>
          <a:custGeom>
            <a:avLst/>
            <a:gdLst/>
            <a:ahLst/>
            <a:cxnLst>
              <a:cxn ang="0">
                <a:pos x="24" y="245"/>
              </a:cxn>
              <a:cxn ang="0">
                <a:pos x="36" y="222"/>
              </a:cxn>
              <a:cxn ang="0">
                <a:pos x="30" y="192"/>
              </a:cxn>
              <a:cxn ang="0">
                <a:pos x="24" y="168"/>
              </a:cxn>
              <a:cxn ang="0">
                <a:pos x="18" y="132"/>
              </a:cxn>
              <a:cxn ang="0">
                <a:pos x="18" y="108"/>
              </a:cxn>
              <a:cxn ang="0">
                <a:pos x="12" y="84"/>
              </a:cxn>
              <a:cxn ang="0">
                <a:pos x="0" y="72"/>
              </a:cxn>
              <a:cxn ang="0">
                <a:pos x="36" y="66"/>
              </a:cxn>
              <a:cxn ang="0">
                <a:pos x="90" y="36"/>
              </a:cxn>
              <a:cxn ang="0">
                <a:pos x="120" y="48"/>
              </a:cxn>
              <a:cxn ang="0">
                <a:pos x="180" y="36"/>
              </a:cxn>
              <a:cxn ang="0">
                <a:pos x="216" y="36"/>
              </a:cxn>
              <a:cxn ang="0">
                <a:pos x="258" y="36"/>
              </a:cxn>
              <a:cxn ang="0">
                <a:pos x="342" y="12"/>
              </a:cxn>
              <a:cxn ang="0">
                <a:pos x="396" y="6"/>
              </a:cxn>
              <a:cxn ang="0">
                <a:pos x="426" y="6"/>
              </a:cxn>
              <a:cxn ang="0">
                <a:pos x="456" y="0"/>
              </a:cxn>
              <a:cxn ang="0">
                <a:pos x="486" y="12"/>
              </a:cxn>
              <a:cxn ang="0">
                <a:pos x="492" y="42"/>
              </a:cxn>
              <a:cxn ang="0">
                <a:pos x="522" y="54"/>
              </a:cxn>
              <a:cxn ang="0">
                <a:pos x="516" y="60"/>
              </a:cxn>
              <a:cxn ang="0">
                <a:pos x="522" y="66"/>
              </a:cxn>
              <a:cxn ang="0">
                <a:pos x="510" y="96"/>
              </a:cxn>
              <a:cxn ang="0">
                <a:pos x="498" y="102"/>
              </a:cxn>
              <a:cxn ang="0">
                <a:pos x="498" y="120"/>
              </a:cxn>
              <a:cxn ang="0">
                <a:pos x="492" y="126"/>
              </a:cxn>
              <a:cxn ang="0">
                <a:pos x="492" y="132"/>
              </a:cxn>
              <a:cxn ang="0">
                <a:pos x="486" y="138"/>
              </a:cxn>
              <a:cxn ang="0">
                <a:pos x="480" y="138"/>
              </a:cxn>
              <a:cxn ang="0">
                <a:pos x="450" y="156"/>
              </a:cxn>
              <a:cxn ang="0">
                <a:pos x="444" y="168"/>
              </a:cxn>
              <a:cxn ang="0">
                <a:pos x="438" y="174"/>
              </a:cxn>
              <a:cxn ang="0">
                <a:pos x="438" y="180"/>
              </a:cxn>
              <a:cxn ang="0">
                <a:pos x="432" y="192"/>
              </a:cxn>
              <a:cxn ang="0">
                <a:pos x="402" y="210"/>
              </a:cxn>
              <a:cxn ang="0">
                <a:pos x="396" y="233"/>
              </a:cxn>
              <a:cxn ang="0">
                <a:pos x="300" y="239"/>
              </a:cxn>
              <a:cxn ang="0">
                <a:pos x="312" y="239"/>
              </a:cxn>
              <a:cxn ang="0">
                <a:pos x="306" y="251"/>
              </a:cxn>
              <a:cxn ang="0">
                <a:pos x="312" y="269"/>
              </a:cxn>
            </a:cxnLst>
            <a:rect l="0" t="0" r="r" b="b"/>
            <a:pathLst>
              <a:path w="522" h="269">
                <a:moveTo>
                  <a:pt x="30" y="269"/>
                </a:moveTo>
                <a:lnTo>
                  <a:pt x="24" y="245"/>
                </a:lnTo>
                <a:lnTo>
                  <a:pt x="24" y="228"/>
                </a:lnTo>
                <a:lnTo>
                  <a:pt x="36" y="222"/>
                </a:lnTo>
                <a:lnTo>
                  <a:pt x="36" y="210"/>
                </a:lnTo>
                <a:lnTo>
                  <a:pt x="30" y="192"/>
                </a:lnTo>
                <a:lnTo>
                  <a:pt x="24" y="174"/>
                </a:lnTo>
                <a:lnTo>
                  <a:pt x="24" y="168"/>
                </a:lnTo>
                <a:lnTo>
                  <a:pt x="18" y="156"/>
                </a:lnTo>
                <a:lnTo>
                  <a:pt x="18" y="132"/>
                </a:lnTo>
                <a:lnTo>
                  <a:pt x="18" y="126"/>
                </a:lnTo>
                <a:lnTo>
                  <a:pt x="18" y="108"/>
                </a:lnTo>
                <a:lnTo>
                  <a:pt x="18" y="90"/>
                </a:lnTo>
                <a:lnTo>
                  <a:pt x="12" y="84"/>
                </a:lnTo>
                <a:lnTo>
                  <a:pt x="0" y="78"/>
                </a:lnTo>
                <a:lnTo>
                  <a:pt x="0" y="72"/>
                </a:lnTo>
                <a:lnTo>
                  <a:pt x="12" y="60"/>
                </a:lnTo>
                <a:lnTo>
                  <a:pt x="36" y="66"/>
                </a:lnTo>
                <a:lnTo>
                  <a:pt x="54" y="48"/>
                </a:lnTo>
                <a:lnTo>
                  <a:pt x="90" y="36"/>
                </a:lnTo>
                <a:lnTo>
                  <a:pt x="108" y="48"/>
                </a:lnTo>
                <a:lnTo>
                  <a:pt x="120" y="48"/>
                </a:lnTo>
                <a:lnTo>
                  <a:pt x="162" y="30"/>
                </a:lnTo>
                <a:lnTo>
                  <a:pt x="180" y="36"/>
                </a:lnTo>
                <a:lnTo>
                  <a:pt x="198" y="36"/>
                </a:lnTo>
                <a:lnTo>
                  <a:pt x="216" y="36"/>
                </a:lnTo>
                <a:lnTo>
                  <a:pt x="252" y="30"/>
                </a:lnTo>
                <a:lnTo>
                  <a:pt x="258" y="36"/>
                </a:lnTo>
                <a:lnTo>
                  <a:pt x="294" y="24"/>
                </a:lnTo>
                <a:lnTo>
                  <a:pt x="342" y="12"/>
                </a:lnTo>
                <a:lnTo>
                  <a:pt x="372" y="6"/>
                </a:lnTo>
                <a:lnTo>
                  <a:pt x="396" y="6"/>
                </a:lnTo>
                <a:lnTo>
                  <a:pt x="414" y="0"/>
                </a:lnTo>
                <a:lnTo>
                  <a:pt x="426" y="6"/>
                </a:lnTo>
                <a:lnTo>
                  <a:pt x="456" y="6"/>
                </a:lnTo>
                <a:lnTo>
                  <a:pt x="456" y="0"/>
                </a:lnTo>
                <a:lnTo>
                  <a:pt x="474" y="0"/>
                </a:lnTo>
                <a:lnTo>
                  <a:pt x="486" y="12"/>
                </a:lnTo>
                <a:lnTo>
                  <a:pt x="486" y="30"/>
                </a:lnTo>
                <a:lnTo>
                  <a:pt x="492" y="42"/>
                </a:lnTo>
                <a:lnTo>
                  <a:pt x="510" y="48"/>
                </a:lnTo>
                <a:lnTo>
                  <a:pt x="522" y="54"/>
                </a:lnTo>
                <a:lnTo>
                  <a:pt x="522" y="60"/>
                </a:lnTo>
                <a:lnTo>
                  <a:pt x="516" y="60"/>
                </a:lnTo>
                <a:lnTo>
                  <a:pt x="516" y="66"/>
                </a:lnTo>
                <a:lnTo>
                  <a:pt x="522" y="66"/>
                </a:lnTo>
                <a:lnTo>
                  <a:pt x="522" y="96"/>
                </a:lnTo>
                <a:lnTo>
                  <a:pt x="510" y="96"/>
                </a:lnTo>
                <a:lnTo>
                  <a:pt x="510" y="102"/>
                </a:lnTo>
                <a:lnTo>
                  <a:pt x="498" y="102"/>
                </a:lnTo>
                <a:lnTo>
                  <a:pt x="498" y="108"/>
                </a:lnTo>
                <a:lnTo>
                  <a:pt x="498" y="120"/>
                </a:lnTo>
                <a:lnTo>
                  <a:pt x="492" y="120"/>
                </a:lnTo>
                <a:lnTo>
                  <a:pt x="492" y="126"/>
                </a:lnTo>
                <a:lnTo>
                  <a:pt x="492" y="126"/>
                </a:lnTo>
                <a:lnTo>
                  <a:pt x="492" y="132"/>
                </a:lnTo>
                <a:lnTo>
                  <a:pt x="486" y="132"/>
                </a:lnTo>
                <a:lnTo>
                  <a:pt x="486" y="138"/>
                </a:lnTo>
                <a:lnTo>
                  <a:pt x="480" y="138"/>
                </a:lnTo>
                <a:lnTo>
                  <a:pt x="480" y="138"/>
                </a:lnTo>
                <a:lnTo>
                  <a:pt x="450" y="144"/>
                </a:lnTo>
                <a:lnTo>
                  <a:pt x="450" y="156"/>
                </a:lnTo>
                <a:lnTo>
                  <a:pt x="444" y="162"/>
                </a:lnTo>
                <a:lnTo>
                  <a:pt x="444" y="168"/>
                </a:lnTo>
                <a:lnTo>
                  <a:pt x="438" y="168"/>
                </a:lnTo>
                <a:lnTo>
                  <a:pt x="438" y="174"/>
                </a:lnTo>
                <a:lnTo>
                  <a:pt x="438" y="174"/>
                </a:lnTo>
                <a:lnTo>
                  <a:pt x="438" y="180"/>
                </a:lnTo>
                <a:lnTo>
                  <a:pt x="432" y="186"/>
                </a:lnTo>
                <a:lnTo>
                  <a:pt x="432" y="192"/>
                </a:lnTo>
                <a:lnTo>
                  <a:pt x="414" y="192"/>
                </a:lnTo>
                <a:lnTo>
                  <a:pt x="402" y="210"/>
                </a:lnTo>
                <a:lnTo>
                  <a:pt x="402" y="228"/>
                </a:lnTo>
                <a:lnTo>
                  <a:pt x="396" y="233"/>
                </a:lnTo>
                <a:lnTo>
                  <a:pt x="300" y="233"/>
                </a:lnTo>
                <a:lnTo>
                  <a:pt x="300" y="239"/>
                </a:lnTo>
                <a:lnTo>
                  <a:pt x="312" y="233"/>
                </a:lnTo>
                <a:lnTo>
                  <a:pt x="312" y="239"/>
                </a:lnTo>
                <a:lnTo>
                  <a:pt x="306" y="239"/>
                </a:lnTo>
                <a:lnTo>
                  <a:pt x="306" y="251"/>
                </a:lnTo>
                <a:lnTo>
                  <a:pt x="306" y="263"/>
                </a:lnTo>
                <a:lnTo>
                  <a:pt x="312" y="269"/>
                </a:lnTo>
                <a:lnTo>
                  <a:pt x="30" y="26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9" name="Freeform 11"/>
          <p:cNvSpPr>
            <a:spLocks/>
          </p:cNvSpPr>
          <p:nvPr/>
        </p:nvSpPr>
        <p:spPr bwMode="auto">
          <a:xfrm>
            <a:off x="3379788" y="2063750"/>
            <a:ext cx="703262" cy="473075"/>
          </a:xfrm>
          <a:custGeom>
            <a:avLst/>
            <a:gdLst/>
            <a:ahLst/>
            <a:cxnLst>
              <a:cxn ang="0">
                <a:pos x="137" y="347"/>
              </a:cxn>
              <a:cxn ang="0">
                <a:pos x="125" y="341"/>
              </a:cxn>
              <a:cxn ang="0">
                <a:pos x="113" y="329"/>
              </a:cxn>
              <a:cxn ang="0">
                <a:pos x="107" y="317"/>
              </a:cxn>
              <a:cxn ang="0">
                <a:pos x="95" y="311"/>
              </a:cxn>
              <a:cxn ang="0">
                <a:pos x="89" y="293"/>
              </a:cxn>
              <a:cxn ang="0">
                <a:pos x="77" y="287"/>
              </a:cxn>
              <a:cxn ang="0">
                <a:pos x="71" y="275"/>
              </a:cxn>
              <a:cxn ang="0">
                <a:pos x="60" y="263"/>
              </a:cxn>
              <a:cxn ang="0">
                <a:pos x="48" y="245"/>
              </a:cxn>
              <a:cxn ang="0">
                <a:pos x="30" y="228"/>
              </a:cxn>
              <a:cxn ang="0">
                <a:pos x="30" y="210"/>
              </a:cxn>
              <a:cxn ang="0">
                <a:pos x="30" y="198"/>
              </a:cxn>
              <a:cxn ang="0">
                <a:pos x="30" y="180"/>
              </a:cxn>
              <a:cxn ang="0">
                <a:pos x="42" y="168"/>
              </a:cxn>
              <a:cxn ang="0">
                <a:pos x="42" y="156"/>
              </a:cxn>
              <a:cxn ang="0">
                <a:pos x="30" y="150"/>
              </a:cxn>
              <a:cxn ang="0">
                <a:pos x="24" y="114"/>
              </a:cxn>
              <a:cxn ang="0">
                <a:pos x="36" y="102"/>
              </a:cxn>
              <a:cxn ang="0">
                <a:pos x="42" y="72"/>
              </a:cxn>
              <a:cxn ang="0">
                <a:pos x="48" y="60"/>
              </a:cxn>
              <a:cxn ang="0">
                <a:pos x="12" y="36"/>
              </a:cxn>
              <a:cxn ang="0">
                <a:pos x="54" y="6"/>
              </a:cxn>
              <a:cxn ang="0">
                <a:pos x="143" y="78"/>
              </a:cxn>
              <a:cxn ang="0">
                <a:pos x="161" y="96"/>
              </a:cxn>
              <a:cxn ang="0">
                <a:pos x="179" y="96"/>
              </a:cxn>
              <a:cxn ang="0">
                <a:pos x="191" y="102"/>
              </a:cxn>
              <a:cxn ang="0">
                <a:pos x="203" y="84"/>
              </a:cxn>
              <a:cxn ang="0">
                <a:pos x="209" y="72"/>
              </a:cxn>
              <a:cxn ang="0">
                <a:pos x="227" y="60"/>
              </a:cxn>
              <a:cxn ang="0">
                <a:pos x="239" y="60"/>
              </a:cxn>
              <a:cxn ang="0">
                <a:pos x="269" y="60"/>
              </a:cxn>
              <a:cxn ang="0">
                <a:pos x="275" y="66"/>
              </a:cxn>
              <a:cxn ang="0">
                <a:pos x="293" y="78"/>
              </a:cxn>
              <a:cxn ang="0">
                <a:pos x="311" y="90"/>
              </a:cxn>
              <a:cxn ang="0">
                <a:pos x="323" y="96"/>
              </a:cxn>
              <a:cxn ang="0">
                <a:pos x="329" y="108"/>
              </a:cxn>
              <a:cxn ang="0">
                <a:pos x="341" y="120"/>
              </a:cxn>
              <a:cxn ang="0">
                <a:pos x="353" y="132"/>
              </a:cxn>
              <a:cxn ang="0">
                <a:pos x="389" y="132"/>
              </a:cxn>
              <a:cxn ang="0">
                <a:pos x="395" y="150"/>
              </a:cxn>
              <a:cxn ang="0">
                <a:pos x="401" y="156"/>
              </a:cxn>
              <a:cxn ang="0">
                <a:pos x="413" y="180"/>
              </a:cxn>
              <a:cxn ang="0">
                <a:pos x="419" y="186"/>
              </a:cxn>
              <a:cxn ang="0">
                <a:pos x="425" y="192"/>
              </a:cxn>
              <a:cxn ang="0">
                <a:pos x="437" y="204"/>
              </a:cxn>
              <a:cxn ang="0">
                <a:pos x="443" y="228"/>
              </a:cxn>
              <a:cxn ang="0">
                <a:pos x="437" y="275"/>
              </a:cxn>
              <a:cxn ang="0">
                <a:pos x="431" y="293"/>
              </a:cxn>
              <a:cxn ang="0">
                <a:pos x="275" y="305"/>
              </a:cxn>
              <a:cxn ang="0">
                <a:pos x="239" y="299"/>
              </a:cxn>
              <a:cxn ang="0">
                <a:pos x="203" y="275"/>
              </a:cxn>
              <a:cxn ang="0">
                <a:pos x="179" y="317"/>
              </a:cxn>
            </a:cxnLst>
            <a:rect l="0" t="0" r="r" b="b"/>
            <a:pathLst>
              <a:path w="443" h="347">
                <a:moveTo>
                  <a:pt x="149" y="341"/>
                </a:moveTo>
                <a:lnTo>
                  <a:pt x="137" y="347"/>
                </a:lnTo>
                <a:lnTo>
                  <a:pt x="137" y="347"/>
                </a:lnTo>
                <a:lnTo>
                  <a:pt x="137" y="341"/>
                </a:lnTo>
                <a:lnTo>
                  <a:pt x="125" y="341"/>
                </a:lnTo>
                <a:lnTo>
                  <a:pt x="125" y="341"/>
                </a:lnTo>
                <a:lnTo>
                  <a:pt x="119" y="341"/>
                </a:lnTo>
                <a:lnTo>
                  <a:pt x="119" y="329"/>
                </a:lnTo>
                <a:lnTo>
                  <a:pt x="113" y="329"/>
                </a:lnTo>
                <a:lnTo>
                  <a:pt x="113" y="323"/>
                </a:lnTo>
                <a:lnTo>
                  <a:pt x="107" y="323"/>
                </a:lnTo>
                <a:lnTo>
                  <a:pt x="107" y="317"/>
                </a:lnTo>
                <a:lnTo>
                  <a:pt x="101" y="317"/>
                </a:lnTo>
                <a:lnTo>
                  <a:pt x="101" y="311"/>
                </a:lnTo>
                <a:lnTo>
                  <a:pt x="95" y="311"/>
                </a:lnTo>
                <a:lnTo>
                  <a:pt x="95" y="299"/>
                </a:lnTo>
                <a:lnTo>
                  <a:pt x="89" y="299"/>
                </a:lnTo>
                <a:lnTo>
                  <a:pt x="89" y="293"/>
                </a:lnTo>
                <a:lnTo>
                  <a:pt x="83" y="293"/>
                </a:lnTo>
                <a:lnTo>
                  <a:pt x="83" y="287"/>
                </a:lnTo>
                <a:lnTo>
                  <a:pt x="77" y="287"/>
                </a:lnTo>
                <a:lnTo>
                  <a:pt x="77" y="281"/>
                </a:lnTo>
                <a:lnTo>
                  <a:pt x="71" y="281"/>
                </a:lnTo>
                <a:lnTo>
                  <a:pt x="71" y="275"/>
                </a:lnTo>
                <a:lnTo>
                  <a:pt x="60" y="269"/>
                </a:lnTo>
                <a:lnTo>
                  <a:pt x="60" y="269"/>
                </a:lnTo>
                <a:lnTo>
                  <a:pt x="60" y="263"/>
                </a:lnTo>
                <a:lnTo>
                  <a:pt x="60" y="263"/>
                </a:lnTo>
                <a:lnTo>
                  <a:pt x="54" y="263"/>
                </a:lnTo>
                <a:lnTo>
                  <a:pt x="48" y="245"/>
                </a:lnTo>
                <a:lnTo>
                  <a:pt x="36" y="245"/>
                </a:lnTo>
                <a:lnTo>
                  <a:pt x="36" y="228"/>
                </a:lnTo>
                <a:lnTo>
                  <a:pt x="30" y="228"/>
                </a:lnTo>
                <a:lnTo>
                  <a:pt x="30" y="222"/>
                </a:lnTo>
                <a:lnTo>
                  <a:pt x="36" y="222"/>
                </a:lnTo>
                <a:lnTo>
                  <a:pt x="30" y="210"/>
                </a:lnTo>
                <a:lnTo>
                  <a:pt x="36" y="204"/>
                </a:lnTo>
                <a:lnTo>
                  <a:pt x="36" y="198"/>
                </a:lnTo>
                <a:lnTo>
                  <a:pt x="30" y="198"/>
                </a:lnTo>
                <a:lnTo>
                  <a:pt x="30" y="186"/>
                </a:lnTo>
                <a:lnTo>
                  <a:pt x="30" y="186"/>
                </a:lnTo>
                <a:lnTo>
                  <a:pt x="30" y="180"/>
                </a:lnTo>
                <a:lnTo>
                  <a:pt x="30" y="180"/>
                </a:lnTo>
                <a:lnTo>
                  <a:pt x="36" y="168"/>
                </a:lnTo>
                <a:lnTo>
                  <a:pt x="42" y="168"/>
                </a:lnTo>
                <a:lnTo>
                  <a:pt x="42" y="162"/>
                </a:lnTo>
                <a:lnTo>
                  <a:pt x="42" y="162"/>
                </a:lnTo>
                <a:lnTo>
                  <a:pt x="42" y="156"/>
                </a:lnTo>
                <a:lnTo>
                  <a:pt x="36" y="150"/>
                </a:lnTo>
                <a:lnTo>
                  <a:pt x="36" y="150"/>
                </a:lnTo>
                <a:lnTo>
                  <a:pt x="30" y="150"/>
                </a:lnTo>
                <a:lnTo>
                  <a:pt x="30" y="126"/>
                </a:lnTo>
                <a:lnTo>
                  <a:pt x="24" y="126"/>
                </a:lnTo>
                <a:lnTo>
                  <a:pt x="24" y="114"/>
                </a:lnTo>
                <a:lnTo>
                  <a:pt x="24" y="108"/>
                </a:lnTo>
                <a:lnTo>
                  <a:pt x="36" y="108"/>
                </a:lnTo>
                <a:lnTo>
                  <a:pt x="36" y="102"/>
                </a:lnTo>
                <a:lnTo>
                  <a:pt x="48" y="102"/>
                </a:lnTo>
                <a:lnTo>
                  <a:pt x="48" y="72"/>
                </a:lnTo>
                <a:lnTo>
                  <a:pt x="42" y="72"/>
                </a:lnTo>
                <a:lnTo>
                  <a:pt x="42" y="66"/>
                </a:lnTo>
                <a:lnTo>
                  <a:pt x="48" y="66"/>
                </a:lnTo>
                <a:lnTo>
                  <a:pt x="48" y="60"/>
                </a:lnTo>
                <a:lnTo>
                  <a:pt x="36" y="54"/>
                </a:lnTo>
                <a:lnTo>
                  <a:pt x="18" y="48"/>
                </a:lnTo>
                <a:lnTo>
                  <a:pt x="12" y="36"/>
                </a:lnTo>
                <a:lnTo>
                  <a:pt x="12" y="18"/>
                </a:lnTo>
                <a:lnTo>
                  <a:pt x="0" y="6"/>
                </a:lnTo>
                <a:lnTo>
                  <a:pt x="54" y="6"/>
                </a:lnTo>
                <a:lnTo>
                  <a:pt x="137" y="0"/>
                </a:lnTo>
                <a:lnTo>
                  <a:pt x="137" y="78"/>
                </a:lnTo>
                <a:lnTo>
                  <a:pt x="143" y="78"/>
                </a:lnTo>
                <a:lnTo>
                  <a:pt x="143" y="90"/>
                </a:lnTo>
                <a:lnTo>
                  <a:pt x="161" y="90"/>
                </a:lnTo>
                <a:lnTo>
                  <a:pt x="161" y="96"/>
                </a:lnTo>
                <a:lnTo>
                  <a:pt x="173" y="96"/>
                </a:lnTo>
                <a:lnTo>
                  <a:pt x="173" y="102"/>
                </a:lnTo>
                <a:lnTo>
                  <a:pt x="179" y="96"/>
                </a:lnTo>
                <a:lnTo>
                  <a:pt x="179" y="108"/>
                </a:lnTo>
                <a:lnTo>
                  <a:pt x="191" y="108"/>
                </a:lnTo>
                <a:lnTo>
                  <a:pt x="191" y="102"/>
                </a:lnTo>
                <a:lnTo>
                  <a:pt x="197" y="102"/>
                </a:lnTo>
                <a:lnTo>
                  <a:pt x="197" y="84"/>
                </a:lnTo>
                <a:lnTo>
                  <a:pt x="203" y="84"/>
                </a:lnTo>
                <a:lnTo>
                  <a:pt x="203" y="78"/>
                </a:lnTo>
                <a:lnTo>
                  <a:pt x="209" y="78"/>
                </a:lnTo>
                <a:lnTo>
                  <a:pt x="209" y="72"/>
                </a:lnTo>
                <a:lnTo>
                  <a:pt x="221" y="72"/>
                </a:lnTo>
                <a:lnTo>
                  <a:pt x="221" y="60"/>
                </a:lnTo>
                <a:lnTo>
                  <a:pt x="227" y="60"/>
                </a:lnTo>
                <a:lnTo>
                  <a:pt x="227" y="54"/>
                </a:lnTo>
                <a:lnTo>
                  <a:pt x="239" y="54"/>
                </a:lnTo>
                <a:lnTo>
                  <a:pt x="239" y="60"/>
                </a:lnTo>
                <a:lnTo>
                  <a:pt x="263" y="54"/>
                </a:lnTo>
                <a:lnTo>
                  <a:pt x="263" y="60"/>
                </a:lnTo>
                <a:lnTo>
                  <a:pt x="269" y="60"/>
                </a:lnTo>
                <a:lnTo>
                  <a:pt x="269" y="66"/>
                </a:lnTo>
                <a:lnTo>
                  <a:pt x="275" y="66"/>
                </a:lnTo>
                <a:lnTo>
                  <a:pt x="275" y="66"/>
                </a:lnTo>
                <a:lnTo>
                  <a:pt x="287" y="66"/>
                </a:lnTo>
                <a:lnTo>
                  <a:pt x="287" y="78"/>
                </a:lnTo>
                <a:lnTo>
                  <a:pt x="293" y="78"/>
                </a:lnTo>
                <a:lnTo>
                  <a:pt x="299" y="78"/>
                </a:lnTo>
                <a:lnTo>
                  <a:pt x="311" y="84"/>
                </a:lnTo>
                <a:lnTo>
                  <a:pt x="311" y="90"/>
                </a:lnTo>
                <a:lnTo>
                  <a:pt x="317" y="90"/>
                </a:lnTo>
                <a:lnTo>
                  <a:pt x="317" y="96"/>
                </a:lnTo>
                <a:lnTo>
                  <a:pt x="323" y="96"/>
                </a:lnTo>
                <a:lnTo>
                  <a:pt x="329" y="102"/>
                </a:lnTo>
                <a:lnTo>
                  <a:pt x="329" y="102"/>
                </a:lnTo>
                <a:lnTo>
                  <a:pt x="329" y="108"/>
                </a:lnTo>
                <a:lnTo>
                  <a:pt x="341" y="114"/>
                </a:lnTo>
                <a:lnTo>
                  <a:pt x="341" y="120"/>
                </a:lnTo>
                <a:lnTo>
                  <a:pt x="341" y="120"/>
                </a:lnTo>
                <a:lnTo>
                  <a:pt x="347" y="126"/>
                </a:lnTo>
                <a:lnTo>
                  <a:pt x="353" y="126"/>
                </a:lnTo>
                <a:lnTo>
                  <a:pt x="353" y="132"/>
                </a:lnTo>
                <a:lnTo>
                  <a:pt x="365" y="132"/>
                </a:lnTo>
                <a:lnTo>
                  <a:pt x="365" y="132"/>
                </a:lnTo>
                <a:lnTo>
                  <a:pt x="389" y="132"/>
                </a:lnTo>
                <a:lnTo>
                  <a:pt x="389" y="138"/>
                </a:lnTo>
                <a:lnTo>
                  <a:pt x="395" y="138"/>
                </a:lnTo>
                <a:lnTo>
                  <a:pt x="395" y="150"/>
                </a:lnTo>
                <a:lnTo>
                  <a:pt x="401" y="144"/>
                </a:lnTo>
                <a:lnTo>
                  <a:pt x="401" y="156"/>
                </a:lnTo>
                <a:lnTo>
                  <a:pt x="401" y="156"/>
                </a:lnTo>
                <a:lnTo>
                  <a:pt x="407" y="174"/>
                </a:lnTo>
                <a:lnTo>
                  <a:pt x="413" y="174"/>
                </a:lnTo>
                <a:lnTo>
                  <a:pt x="413" y="180"/>
                </a:lnTo>
                <a:lnTo>
                  <a:pt x="419" y="180"/>
                </a:lnTo>
                <a:lnTo>
                  <a:pt x="419" y="186"/>
                </a:lnTo>
                <a:lnTo>
                  <a:pt x="419" y="186"/>
                </a:lnTo>
                <a:lnTo>
                  <a:pt x="419" y="192"/>
                </a:lnTo>
                <a:lnTo>
                  <a:pt x="425" y="192"/>
                </a:lnTo>
                <a:lnTo>
                  <a:pt x="425" y="192"/>
                </a:lnTo>
                <a:lnTo>
                  <a:pt x="431" y="192"/>
                </a:lnTo>
                <a:lnTo>
                  <a:pt x="431" y="198"/>
                </a:lnTo>
                <a:lnTo>
                  <a:pt x="437" y="204"/>
                </a:lnTo>
                <a:lnTo>
                  <a:pt x="437" y="216"/>
                </a:lnTo>
                <a:lnTo>
                  <a:pt x="443" y="216"/>
                </a:lnTo>
                <a:lnTo>
                  <a:pt x="443" y="228"/>
                </a:lnTo>
                <a:lnTo>
                  <a:pt x="437" y="228"/>
                </a:lnTo>
                <a:lnTo>
                  <a:pt x="443" y="275"/>
                </a:lnTo>
                <a:lnTo>
                  <a:pt x="437" y="275"/>
                </a:lnTo>
                <a:lnTo>
                  <a:pt x="431" y="281"/>
                </a:lnTo>
                <a:lnTo>
                  <a:pt x="431" y="281"/>
                </a:lnTo>
                <a:lnTo>
                  <a:pt x="431" y="293"/>
                </a:lnTo>
                <a:lnTo>
                  <a:pt x="329" y="299"/>
                </a:lnTo>
                <a:lnTo>
                  <a:pt x="329" y="299"/>
                </a:lnTo>
                <a:lnTo>
                  <a:pt x="275" y="305"/>
                </a:lnTo>
                <a:lnTo>
                  <a:pt x="263" y="311"/>
                </a:lnTo>
                <a:lnTo>
                  <a:pt x="251" y="299"/>
                </a:lnTo>
                <a:lnTo>
                  <a:pt x="239" y="299"/>
                </a:lnTo>
                <a:lnTo>
                  <a:pt x="227" y="299"/>
                </a:lnTo>
                <a:lnTo>
                  <a:pt x="209" y="275"/>
                </a:lnTo>
                <a:lnTo>
                  <a:pt x="203" y="275"/>
                </a:lnTo>
                <a:lnTo>
                  <a:pt x="197" y="281"/>
                </a:lnTo>
                <a:lnTo>
                  <a:pt x="185" y="287"/>
                </a:lnTo>
                <a:lnTo>
                  <a:pt x="179" y="317"/>
                </a:lnTo>
                <a:lnTo>
                  <a:pt x="161" y="335"/>
                </a:lnTo>
                <a:lnTo>
                  <a:pt x="149" y="34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0" name="Freeform 12"/>
          <p:cNvSpPr>
            <a:spLocks/>
          </p:cNvSpPr>
          <p:nvPr/>
        </p:nvSpPr>
        <p:spPr bwMode="auto">
          <a:xfrm>
            <a:off x="3103563" y="2235200"/>
            <a:ext cx="493712" cy="473075"/>
          </a:xfrm>
          <a:custGeom>
            <a:avLst/>
            <a:gdLst/>
            <a:ahLst/>
            <a:cxnLst>
              <a:cxn ang="0">
                <a:pos x="60" y="311"/>
              </a:cxn>
              <a:cxn ang="0">
                <a:pos x="72" y="251"/>
              </a:cxn>
              <a:cxn ang="0">
                <a:pos x="24" y="251"/>
              </a:cxn>
              <a:cxn ang="0">
                <a:pos x="30" y="215"/>
              </a:cxn>
              <a:cxn ang="0">
                <a:pos x="42" y="191"/>
              </a:cxn>
              <a:cxn ang="0">
                <a:pos x="30" y="167"/>
              </a:cxn>
              <a:cxn ang="0">
                <a:pos x="12" y="149"/>
              </a:cxn>
              <a:cxn ang="0">
                <a:pos x="6" y="119"/>
              </a:cxn>
              <a:cxn ang="0">
                <a:pos x="0" y="119"/>
              </a:cxn>
              <a:cxn ang="0">
                <a:pos x="102" y="108"/>
              </a:cxn>
              <a:cxn ang="0">
                <a:pos x="132" y="72"/>
              </a:cxn>
              <a:cxn ang="0">
                <a:pos x="138" y="54"/>
              </a:cxn>
              <a:cxn ang="0">
                <a:pos x="144" y="48"/>
              </a:cxn>
              <a:cxn ang="0">
                <a:pos x="150" y="24"/>
              </a:cxn>
              <a:cxn ang="0">
                <a:pos x="186" y="18"/>
              </a:cxn>
              <a:cxn ang="0">
                <a:pos x="192" y="6"/>
              </a:cxn>
              <a:cxn ang="0">
                <a:pos x="198" y="0"/>
              </a:cxn>
              <a:cxn ang="0">
                <a:pos x="210" y="24"/>
              </a:cxn>
              <a:cxn ang="0">
                <a:pos x="216" y="36"/>
              </a:cxn>
              <a:cxn ang="0">
                <a:pos x="210" y="42"/>
              </a:cxn>
              <a:cxn ang="0">
                <a:pos x="204" y="60"/>
              </a:cxn>
              <a:cxn ang="0">
                <a:pos x="210" y="72"/>
              </a:cxn>
              <a:cxn ang="0">
                <a:pos x="210" y="96"/>
              </a:cxn>
              <a:cxn ang="0">
                <a:pos x="210" y="102"/>
              </a:cxn>
              <a:cxn ang="0">
                <a:pos x="228" y="137"/>
              </a:cxn>
              <a:cxn ang="0">
                <a:pos x="234" y="143"/>
              </a:cxn>
              <a:cxn ang="0">
                <a:pos x="245" y="155"/>
              </a:cxn>
              <a:cxn ang="0">
                <a:pos x="257" y="161"/>
              </a:cxn>
              <a:cxn ang="0">
                <a:pos x="263" y="173"/>
              </a:cxn>
              <a:cxn ang="0">
                <a:pos x="275" y="185"/>
              </a:cxn>
              <a:cxn ang="0">
                <a:pos x="281" y="197"/>
              </a:cxn>
              <a:cxn ang="0">
                <a:pos x="293" y="203"/>
              </a:cxn>
              <a:cxn ang="0">
                <a:pos x="299" y="215"/>
              </a:cxn>
              <a:cxn ang="0">
                <a:pos x="311" y="221"/>
              </a:cxn>
              <a:cxn ang="0">
                <a:pos x="305" y="239"/>
              </a:cxn>
              <a:cxn ang="0">
                <a:pos x="293" y="245"/>
              </a:cxn>
              <a:cxn ang="0">
                <a:pos x="287" y="257"/>
              </a:cxn>
              <a:cxn ang="0">
                <a:pos x="263" y="257"/>
              </a:cxn>
              <a:cxn ang="0">
                <a:pos x="251" y="257"/>
              </a:cxn>
              <a:cxn ang="0">
                <a:pos x="234" y="281"/>
              </a:cxn>
              <a:cxn ang="0">
                <a:pos x="216" y="329"/>
              </a:cxn>
              <a:cxn ang="0">
                <a:pos x="186" y="341"/>
              </a:cxn>
              <a:cxn ang="0">
                <a:pos x="144" y="341"/>
              </a:cxn>
            </a:cxnLst>
            <a:rect l="0" t="0" r="r" b="b"/>
            <a:pathLst>
              <a:path w="311" h="347">
                <a:moveTo>
                  <a:pt x="144" y="341"/>
                </a:moveTo>
                <a:lnTo>
                  <a:pt x="54" y="347"/>
                </a:lnTo>
                <a:lnTo>
                  <a:pt x="60" y="311"/>
                </a:lnTo>
                <a:lnTo>
                  <a:pt x="66" y="293"/>
                </a:lnTo>
                <a:lnTo>
                  <a:pt x="66" y="269"/>
                </a:lnTo>
                <a:lnTo>
                  <a:pt x="72" y="251"/>
                </a:lnTo>
                <a:lnTo>
                  <a:pt x="42" y="251"/>
                </a:lnTo>
                <a:lnTo>
                  <a:pt x="36" y="257"/>
                </a:lnTo>
                <a:lnTo>
                  <a:pt x="24" y="251"/>
                </a:lnTo>
                <a:lnTo>
                  <a:pt x="24" y="245"/>
                </a:lnTo>
                <a:lnTo>
                  <a:pt x="30" y="221"/>
                </a:lnTo>
                <a:lnTo>
                  <a:pt x="30" y="215"/>
                </a:lnTo>
                <a:lnTo>
                  <a:pt x="36" y="203"/>
                </a:lnTo>
                <a:lnTo>
                  <a:pt x="30" y="197"/>
                </a:lnTo>
                <a:lnTo>
                  <a:pt x="42" y="191"/>
                </a:lnTo>
                <a:lnTo>
                  <a:pt x="42" y="185"/>
                </a:lnTo>
                <a:lnTo>
                  <a:pt x="36" y="167"/>
                </a:lnTo>
                <a:lnTo>
                  <a:pt x="30" y="167"/>
                </a:lnTo>
                <a:lnTo>
                  <a:pt x="18" y="161"/>
                </a:lnTo>
                <a:lnTo>
                  <a:pt x="18" y="149"/>
                </a:lnTo>
                <a:lnTo>
                  <a:pt x="12" y="149"/>
                </a:lnTo>
                <a:lnTo>
                  <a:pt x="6" y="143"/>
                </a:lnTo>
                <a:lnTo>
                  <a:pt x="6" y="131"/>
                </a:lnTo>
                <a:lnTo>
                  <a:pt x="6" y="119"/>
                </a:lnTo>
                <a:lnTo>
                  <a:pt x="12" y="119"/>
                </a:lnTo>
                <a:lnTo>
                  <a:pt x="12" y="113"/>
                </a:lnTo>
                <a:lnTo>
                  <a:pt x="0" y="119"/>
                </a:lnTo>
                <a:lnTo>
                  <a:pt x="0" y="113"/>
                </a:lnTo>
                <a:lnTo>
                  <a:pt x="96" y="113"/>
                </a:lnTo>
                <a:lnTo>
                  <a:pt x="102" y="108"/>
                </a:lnTo>
                <a:lnTo>
                  <a:pt x="102" y="90"/>
                </a:lnTo>
                <a:lnTo>
                  <a:pt x="114" y="72"/>
                </a:lnTo>
                <a:lnTo>
                  <a:pt x="132" y="72"/>
                </a:lnTo>
                <a:lnTo>
                  <a:pt x="132" y="66"/>
                </a:lnTo>
                <a:lnTo>
                  <a:pt x="138" y="60"/>
                </a:lnTo>
                <a:lnTo>
                  <a:pt x="138" y="54"/>
                </a:lnTo>
                <a:lnTo>
                  <a:pt x="138" y="54"/>
                </a:lnTo>
                <a:lnTo>
                  <a:pt x="138" y="48"/>
                </a:lnTo>
                <a:lnTo>
                  <a:pt x="144" y="48"/>
                </a:lnTo>
                <a:lnTo>
                  <a:pt x="144" y="42"/>
                </a:lnTo>
                <a:lnTo>
                  <a:pt x="150" y="36"/>
                </a:lnTo>
                <a:lnTo>
                  <a:pt x="150" y="24"/>
                </a:lnTo>
                <a:lnTo>
                  <a:pt x="180" y="18"/>
                </a:lnTo>
                <a:lnTo>
                  <a:pt x="180" y="18"/>
                </a:lnTo>
                <a:lnTo>
                  <a:pt x="186" y="18"/>
                </a:lnTo>
                <a:lnTo>
                  <a:pt x="186" y="12"/>
                </a:lnTo>
                <a:lnTo>
                  <a:pt x="192" y="12"/>
                </a:lnTo>
                <a:lnTo>
                  <a:pt x="192" y="6"/>
                </a:lnTo>
                <a:lnTo>
                  <a:pt x="192" y="6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04" y="24"/>
                </a:lnTo>
                <a:lnTo>
                  <a:pt x="210" y="24"/>
                </a:lnTo>
                <a:lnTo>
                  <a:pt x="210" y="24"/>
                </a:lnTo>
                <a:lnTo>
                  <a:pt x="216" y="30"/>
                </a:lnTo>
                <a:lnTo>
                  <a:pt x="216" y="36"/>
                </a:lnTo>
                <a:lnTo>
                  <a:pt x="216" y="36"/>
                </a:lnTo>
                <a:lnTo>
                  <a:pt x="216" y="42"/>
                </a:lnTo>
                <a:lnTo>
                  <a:pt x="210" y="42"/>
                </a:lnTo>
                <a:lnTo>
                  <a:pt x="204" y="54"/>
                </a:lnTo>
                <a:lnTo>
                  <a:pt x="204" y="54"/>
                </a:lnTo>
                <a:lnTo>
                  <a:pt x="204" y="60"/>
                </a:lnTo>
                <a:lnTo>
                  <a:pt x="204" y="60"/>
                </a:lnTo>
                <a:lnTo>
                  <a:pt x="204" y="72"/>
                </a:lnTo>
                <a:lnTo>
                  <a:pt x="210" y="72"/>
                </a:lnTo>
                <a:lnTo>
                  <a:pt x="210" y="78"/>
                </a:lnTo>
                <a:lnTo>
                  <a:pt x="204" y="84"/>
                </a:lnTo>
                <a:lnTo>
                  <a:pt x="210" y="96"/>
                </a:lnTo>
                <a:lnTo>
                  <a:pt x="204" y="96"/>
                </a:lnTo>
                <a:lnTo>
                  <a:pt x="204" y="102"/>
                </a:lnTo>
                <a:lnTo>
                  <a:pt x="210" y="102"/>
                </a:lnTo>
                <a:lnTo>
                  <a:pt x="210" y="119"/>
                </a:lnTo>
                <a:lnTo>
                  <a:pt x="222" y="119"/>
                </a:lnTo>
                <a:lnTo>
                  <a:pt x="228" y="137"/>
                </a:lnTo>
                <a:lnTo>
                  <a:pt x="234" y="137"/>
                </a:lnTo>
                <a:lnTo>
                  <a:pt x="234" y="137"/>
                </a:lnTo>
                <a:lnTo>
                  <a:pt x="234" y="143"/>
                </a:lnTo>
                <a:lnTo>
                  <a:pt x="234" y="143"/>
                </a:lnTo>
                <a:lnTo>
                  <a:pt x="245" y="149"/>
                </a:lnTo>
                <a:lnTo>
                  <a:pt x="245" y="155"/>
                </a:lnTo>
                <a:lnTo>
                  <a:pt x="251" y="155"/>
                </a:lnTo>
                <a:lnTo>
                  <a:pt x="251" y="161"/>
                </a:lnTo>
                <a:lnTo>
                  <a:pt x="257" y="161"/>
                </a:lnTo>
                <a:lnTo>
                  <a:pt x="257" y="167"/>
                </a:lnTo>
                <a:lnTo>
                  <a:pt x="263" y="167"/>
                </a:lnTo>
                <a:lnTo>
                  <a:pt x="263" y="173"/>
                </a:lnTo>
                <a:lnTo>
                  <a:pt x="269" y="173"/>
                </a:lnTo>
                <a:lnTo>
                  <a:pt x="269" y="185"/>
                </a:lnTo>
                <a:lnTo>
                  <a:pt x="275" y="185"/>
                </a:lnTo>
                <a:lnTo>
                  <a:pt x="275" y="191"/>
                </a:lnTo>
                <a:lnTo>
                  <a:pt x="281" y="191"/>
                </a:lnTo>
                <a:lnTo>
                  <a:pt x="281" y="197"/>
                </a:lnTo>
                <a:lnTo>
                  <a:pt x="287" y="197"/>
                </a:lnTo>
                <a:lnTo>
                  <a:pt x="287" y="203"/>
                </a:lnTo>
                <a:lnTo>
                  <a:pt x="293" y="203"/>
                </a:lnTo>
                <a:lnTo>
                  <a:pt x="293" y="215"/>
                </a:lnTo>
                <a:lnTo>
                  <a:pt x="299" y="215"/>
                </a:lnTo>
                <a:lnTo>
                  <a:pt x="299" y="215"/>
                </a:lnTo>
                <a:lnTo>
                  <a:pt x="311" y="215"/>
                </a:lnTo>
                <a:lnTo>
                  <a:pt x="311" y="221"/>
                </a:lnTo>
                <a:lnTo>
                  <a:pt x="311" y="221"/>
                </a:lnTo>
                <a:lnTo>
                  <a:pt x="311" y="227"/>
                </a:lnTo>
                <a:lnTo>
                  <a:pt x="305" y="227"/>
                </a:lnTo>
                <a:lnTo>
                  <a:pt x="305" y="239"/>
                </a:lnTo>
                <a:lnTo>
                  <a:pt x="293" y="239"/>
                </a:lnTo>
                <a:lnTo>
                  <a:pt x="299" y="245"/>
                </a:lnTo>
                <a:lnTo>
                  <a:pt x="293" y="245"/>
                </a:lnTo>
                <a:lnTo>
                  <a:pt x="293" y="251"/>
                </a:lnTo>
                <a:lnTo>
                  <a:pt x="287" y="251"/>
                </a:lnTo>
                <a:lnTo>
                  <a:pt x="287" y="257"/>
                </a:lnTo>
                <a:lnTo>
                  <a:pt x="281" y="257"/>
                </a:lnTo>
                <a:lnTo>
                  <a:pt x="281" y="251"/>
                </a:lnTo>
                <a:lnTo>
                  <a:pt x="263" y="257"/>
                </a:lnTo>
                <a:lnTo>
                  <a:pt x="263" y="263"/>
                </a:lnTo>
                <a:lnTo>
                  <a:pt x="251" y="263"/>
                </a:lnTo>
                <a:lnTo>
                  <a:pt x="251" y="257"/>
                </a:lnTo>
                <a:lnTo>
                  <a:pt x="239" y="257"/>
                </a:lnTo>
                <a:lnTo>
                  <a:pt x="239" y="275"/>
                </a:lnTo>
                <a:lnTo>
                  <a:pt x="234" y="281"/>
                </a:lnTo>
                <a:lnTo>
                  <a:pt x="234" y="293"/>
                </a:lnTo>
                <a:lnTo>
                  <a:pt x="222" y="317"/>
                </a:lnTo>
                <a:lnTo>
                  <a:pt x="216" y="329"/>
                </a:lnTo>
                <a:lnTo>
                  <a:pt x="192" y="335"/>
                </a:lnTo>
                <a:lnTo>
                  <a:pt x="192" y="341"/>
                </a:lnTo>
                <a:lnTo>
                  <a:pt x="186" y="341"/>
                </a:lnTo>
                <a:lnTo>
                  <a:pt x="162" y="347"/>
                </a:lnTo>
                <a:lnTo>
                  <a:pt x="150" y="341"/>
                </a:lnTo>
                <a:lnTo>
                  <a:pt x="144" y="34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1" name="Freeform 13"/>
          <p:cNvSpPr>
            <a:spLocks/>
          </p:cNvSpPr>
          <p:nvPr/>
        </p:nvSpPr>
        <p:spPr bwMode="auto">
          <a:xfrm>
            <a:off x="2143125" y="2325688"/>
            <a:ext cx="588963" cy="684212"/>
          </a:xfrm>
          <a:custGeom>
            <a:avLst/>
            <a:gdLst/>
            <a:ahLst/>
            <a:cxnLst>
              <a:cxn ang="0">
                <a:pos x="287" y="466"/>
              </a:cxn>
              <a:cxn ang="0">
                <a:pos x="275" y="472"/>
              </a:cxn>
              <a:cxn ang="0">
                <a:pos x="197" y="484"/>
              </a:cxn>
              <a:cxn ang="0">
                <a:pos x="161" y="496"/>
              </a:cxn>
              <a:cxn ang="0">
                <a:pos x="84" y="436"/>
              </a:cxn>
              <a:cxn ang="0">
                <a:pos x="60" y="263"/>
              </a:cxn>
              <a:cxn ang="0">
                <a:pos x="66" y="125"/>
              </a:cxn>
              <a:cxn ang="0">
                <a:pos x="0" y="0"/>
              </a:cxn>
              <a:cxn ang="0">
                <a:pos x="149" y="6"/>
              </a:cxn>
              <a:cxn ang="0">
                <a:pos x="341" y="24"/>
              </a:cxn>
              <a:cxn ang="0">
                <a:pos x="329" y="42"/>
              </a:cxn>
              <a:cxn ang="0">
                <a:pos x="335" y="83"/>
              </a:cxn>
              <a:cxn ang="0">
                <a:pos x="347" y="101"/>
              </a:cxn>
              <a:cxn ang="0">
                <a:pos x="347" y="119"/>
              </a:cxn>
              <a:cxn ang="0">
                <a:pos x="353" y="191"/>
              </a:cxn>
              <a:cxn ang="0">
                <a:pos x="335" y="197"/>
              </a:cxn>
              <a:cxn ang="0">
                <a:pos x="311" y="197"/>
              </a:cxn>
              <a:cxn ang="0">
                <a:pos x="299" y="203"/>
              </a:cxn>
              <a:cxn ang="0">
                <a:pos x="299" y="221"/>
              </a:cxn>
              <a:cxn ang="0">
                <a:pos x="293" y="239"/>
              </a:cxn>
              <a:cxn ang="0">
                <a:pos x="299" y="251"/>
              </a:cxn>
              <a:cxn ang="0">
                <a:pos x="305" y="269"/>
              </a:cxn>
              <a:cxn ang="0">
                <a:pos x="311" y="293"/>
              </a:cxn>
              <a:cxn ang="0">
                <a:pos x="317" y="311"/>
              </a:cxn>
              <a:cxn ang="0">
                <a:pos x="311" y="317"/>
              </a:cxn>
              <a:cxn ang="0">
                <a:pos x="311" y="317"/>
              </a:cxn>
              <a:cxn ang="0">
                <a:pos x="299" y="335"/>
              </a:cxn>
              <a:cxn ang="0">
                <a:pos x="287" y="376"/>
              </a:cxn>
              <a:cxn ang="0">
                <a:pos x="299" y="400"/>
              </a:cxn>
              <a:cxn ang="0">
                <a:pos x="305" y="406"/>
              </a:cxn>
              <a:cxn ang="0">
                <a:pos x="317" y="412"/>
              </a:cxn>
              <a:cxn ang="0">
                <a:pos x="323" y="424"/>
              </a:cxn>
              <a:cxn ang="0">
                <a:pos x="323" y="430"/>
              </a:cxn>
              <a:cxn ang="0">
                <a:pos x="335" y="442"/>
              </a:cxn>
              <a:cxn ang="0">
                <a:pos x="341" y="448"/>
              </a:cxn>
              <a:cxn ang="0">
                <a:pos x="347" y="454"/>
              </a:cxn>
              <a:cxn ang="0">
                <a:pos x="353" y="460"/>
              </a:cxn>
              <a:cxn ang="0">
                <a:pos x="359" y="460"/>
              </a:cxn>
              <a:cxn ang="0">
                <a:pos x="371" y="466"/>
              </a:cxn>
            </a:cxnLst>
            <a:rect l="0" t="0" r="r" b="b"/>
            <a:pathLst>
              <a:path w="371" h="502">
                <a:moveTo>
                  <a:pt x="329" y="466"/>
                </a:moveTo>
                <a:lnTo>
                  <a:pt x="287" y="466"/>
                </a:lnTo>
                <a:lnTo>
                  <a:pt x="287" y="472"/>
                </a:lnTo>
                <a:lnTo>
                  <a:pt x="275" y="472"/>
                </a:lnTo>
                <a:lnTo>
                  <a:pt x="269" y="484"/>
                </a:lnTo>
                <a:lnTo>
                  <a:pt x="197" y="484"/>
                </a:lnTo>
                <a:lnTo>
                  <a:pt x="197" y="496"/>
                </a:lnTo>
                <a:lnTo>
                  <a:pt x="161" y="496"/>
                </a:lnTo>
                <a:lnTo>
                  <a:pt x="149" y="502"/>
                </a:lnTo>
                <a:lnTo>
                  <a:pt x="84" y="436"/>
                </a:lnTo>
                <a:lnTo>
                  <a:pt x="95" y="388"/>
                </a:lnTo>
                <a:lnTo>
                  <a:pt x="60" y="263"/>
                </a:lnTo>
                <a:lnTo>
                  <a:pt x="78" y="179"/>
                </a:lnTo>
                <a:lnTo>
                  <a:pt x="66" y="125"/>
                </a:lnTo>
                <a:lnTo>
                  <a:pt x="54" y="65"/>
                </a:lnTo>
                <a:lnTo>
                  <a:pt x="0" y="0"/>
                </a:lnTo>
                <a:lnTo>
                  <a:pt x="143" y="0"/>
                </a:lnTo>
                <a:lnTo>
                  <a:pt x="149" y="6"/>
                </a:lnTo>
                <a:lnTo>
                  <a:pt x="335" y="6"/>
                </a:lnTo>
                <a:lnTo>
                  <a:pt x="341" y="24"/>
                </a:lnTo>
                <a:lnTo>
                  <a:pt x="341" y="36"/>
                </a:lnTo>
                <a:lnTo>
                  <a:pt x="329" y="42"/>
                </a:lnTo>
                <a:lnTo>
                  <a:pt x="329" y="59"/>
                </a:lnTo>
                <a:lnTo>
                  <a:pt x="335" y="83"/>
                </a:lnTo>
                <a:lnTo>
                  <a:pt x="335" y="101"/>
                </a:lnTo>
                <a:lnTo>
                  <a:pt x="347" y="101"/>
                </a:lnTo>
                <a:lnTo>
                  <a:pt x="347" y="113"/>
                </a:lnTo>
                <a:lnTo>
                  <a:pt x="347" y="119"/>
                </a:lnTo>
                <a:lnTo>
                  <a:pt x="353" y="167"/>
                </a:lnTo>
                <a:lnTo>
                  <a:pt x="353" y="191"/>
                </a:lnTo>
                <a:lnTo>
                  <a:pt x="335" y="191"/>
                </a:lnTo>
                <a:lnTo>
                  <a:pt x="335" y="197"/>
                </a:lnTo>
                <a:lnTo>
                  <a:pt x="311" y="197"/>
                </a:lnTo>
                <a:lnTo>
                  <a:pt x="311" y="197"/>
                </a:lnTo>
                <a:lnTo>
                  <a:pt x="299" y="197"/>
                </a:lnTo>
                <a:lnTo>
                  <a:pt x="299" y="203"/>
                </a:lnTo>
                <a:lnTo>
                  <a:pt x="299" y="203"/>
                </a:lnTo>
                <a:lnTo>
                  <a:pt x="299" y="221"/>
                </a:lnTo>
                <a:lnTo>
                  <a:pt x="293" y="221"/>
                </a:lnTo>
                <a:lnTo>
                  <a:pt x="293" y="239"/>
                </a:lnTo>
                <a:lnTo>
                  <a:pt x="299" y="239"/>
                </a:lnTo>
                <a:lnTo>
                  <a:pt x="299" y="251"/>
                </a:lnTo>
                <a:lnTo>
                  <a:pt x="305" y="251"/>
                </a:lnTo>
                <a:lnTo>
                  <a:pt x="305" y="269"/>
                </a:lnTo>
                <a:lnTo>
                  <a:pt x="311" y="275"/>
                </a:lnTo>
                <a:lnTo>
                  <a:pt x="311" y="293"/>
                </a:lnTo>
                <a:lnTo>
                  <a:pt x="317" y="293"/>
                </a:lnTo>
                <a:lnTo>
                  <a:pt x="317" y="311"/>
                </a:lnTo>
                <a:lnTo>
                  <a:pt x="311" y="311"/>
                </a:lnTo>
                <a:lnTo>
                  <a:pt x="311" y="317"/>
                </a:lnTo>
                <a:lnTo>
                  <a:pt x="311" y="317"/>
                </a:lnTo>
                <a:lnTo>
                  <a:pt x="311" y="317"/>
                </a:lnTo>
                <a:lnTo>
                  <a:pt x="305" y="317"/>
                </a:lnTo>
                <a:lnTo>
                  <a:pt x="299" y="335"/>
                </a:lnTo>
                <a:lnTo>
                  <a:pt x="293" y="335"/>
                </a:lnTo>
                <a:lnTo>
                  <a:pt x="287" y="376"/>
                </a:lnTo>
                <a:lnTo>
                  <a:pt x="299" y="382"/>
                </a:lnTo>
                <a:lnTo>
                  <a:pt x="299" y="400"/>
                </a:lnTo>
                <a:lnTo>
                  <a:pt x="305" y="400"/>
                </a:lnTo>
                <a:lnTo>
                  <a:pt x="305" y="406"/>
                </a:lnTo>
                <a:lnTo>
                  <a:pt x="317" y="406"/>
                </a:lnTo>
                <a:lnTo>
                  <a:pt x="317" y="412"/>
                </a:lnTo>
                <a:lnTo>
                  <a:pt x="323" y="412"/>
                </a:lnTo>
                <a:lnTo>
                  <a:pt x="323" y="424"/>
                </a:lnTo>
                <a:lnTo>
                  <a:pt x="323" y="424"/>
                </a:lnTo>
                <a:lnTo>
                  <a:pt x="323" y="430"/>
                </a:lnTo>
                <a:lnTo>
                  <a:pt x="335" y="436"/>
                </a:lnTo>
                <a:lnTo>
                  <a:pt x="335" y="442"/>
                </a:lnTo>
                <a:lnTo>
                  <a:pt x="341" y="442"/>
                </a:lnTo>
                <a:lnTo>
                  <a:pt x="341" y="448"/>
                </a:lnTo>
                <a:lnTo>
                  <a:pt x="347" y="448"/>
                </a:lnTo>
                <a:lnTo>
                  <a:pt x="347" y="454"/>
                </a:lnTo>
                <a:lnTo>
                  <a:pt x="353" y="454"/>
                </a:lnTo>
                <a:lnTo>
                  <a:pt x="353" y="460"/>
                </a:lnTo>
                <a:lnTo>
                  <a:pt x="359" y="460"/>
                </a:lnTo>
                <a:lnTo>
                  <a:pt x="359" y="460"/>
                </a:lnTo>
                <a:lnTo>
                  <a:pt x="371" y="460"/>
                </a:lnTo>
                <a:lnTo>
                  <a:pt x="371" y="466"/>
                </a:lnTo>
                <a:lnTo>
                  <a:pt x="329" y="466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2" name="Freeform 14"/>
          <p:cNvSpPr>
            <a:spLocks/>
          </p:cNvSpPr>
          <p:nvPr/>
        </p:nvSpPr>
        <p:spPr bwMode="auto">
          <a:xfrm>
            <a:off x="2674938" y="2438400"/>
            <a:ext cx="542925" cy="230188"/>
          </a:xfrm>
          <a:custGeom>
            <a:avLst/>
            <a:gdLst/>
            <a:ahLst/>
            <a:cxnLst>
              <a:cxn ang="0">
                <a:pos x="312" y="162"/>
              </a:cxn>
              <a:cxn ang="0">
                <a:pos x="294" y="162"/>
              </a:cxn>
              <a:cxn ang="0">
                <a:pos x="294" y="150"/>
              </a:cxn>
              <a:cxn ang="0">
                <a:pos x="252" y="150"/>
              </a:cxn>
              <a:cxn ang="0">
                <a:pos x="252" y="162"/>
              </a:cxn>
              <a:cxn ang="0">
                <a:pos x="66" y="168"/>
              </a:cxn>
              <a:cxn ang="0">
                <a:pos x="66" y="84"/>
              </a:cxn>
              <a:cxn ang="0">
                <a:pos x="18" y="84"/>
              </a:cxn>
              <a:cxn ang="0">
                <a:pos x="12" y="36"/>
              </a:cxn>
              <a:cxn ang="0">
                <a:pos x="12" y="30"/>
              </a:cxn>
              <a:cxn ang="0">
                <a:pos x="12" y="18"/>
              </a:cxn>
              <a:cxn ang="0">
                <a:pos x="0" y="18"/>
              </a:cxn>
              <a:cxn ang="0">
                <a:pos x="0" y="0"/>
              </a:cxn>
              <a:cxn ang="0">
                <a:pos x="282" y="0"/>
              </a:cxn>
              <a:cxn ang="0">
                <a:pos x="288" y="0"/>
              </a:cxn>
              <a:cxn ang="0">
                <a:pos x="288" y="12"/>
              </a:cxn>
              <a:cxn ang="0">
                <a:pos x="300" y="18"/>
              </a:cxn>
              <a:cxn ang="0">
                <a:pos x="306" y="18"/>
              </a:cxn>
              <a:cxn ang="0">
                <a:pos x="312" y="36"/>
              </a:cxn>
              <a:cxn ang="0">
                <a:pos x="312" y="42"/>
              </a:cxn>
              <a:cxn ang="0">
                <a:pos x="300" y="48"/>
              </a:cxn>
              <a:cxn ang="0">
                <a:pos x="306" y="54"/>
              </a:cxn>
              <a:cxn ang="0">
                <a:pos x="300" y="66"/>
              </a:cxn>
              <a:cxn ang="0">
                <a:pos x="300" y="72"/>
              </a:cxn>
              <a:cxn ang="0">
                <a:pos x="294" y="96"/>
              </a:cxn>
              <a:cxn ang="0">
                <a:pos x="294" y="102"/>
              </a:cxn>
              <a:cxn ang="0">
                <a:pos x="306" y="108"/>
              </a:cxn>
              <a:cxn ang="0">
                <a:pos x="312" y="102"/>
              </a:cxn>
              <a:cxn ang="0">
                <a:pos x="342" y="102"/>
              </a:cxn>
              <a:cxn ang="0">
                <a:pos x="336" y="120"/>
              </a:cxn>
              <a:cxn ang="0">
                <a:pos x="336" y="144"/>
              </a:cxn>
              <a:cxn ang="0">
                <a:pos x="330" y="162"/>
              </a:cxn>
              <a:cxn ang="0">
                <a:pos x="312" y="162"/>
              </a:cxn>
            </a:cxnLst>
            <a:rect l="0" t="0" r="r" b="b"/>
            <a:pathLst>
              <a:path w="342" h="168">
                <a:moveTo>
                  <a:pt x="312" y="162"/>
                </a:moveTo>
                <a:lnTo>
                  <a:pt x="294" y="162"/>
                </a:lnTo>
                <a:lnTo>
                  <a:pt x="294" y="150"/>
                </a:lnTo>
                <a:lnTo>
                  <a:pt x="252" y="150"/>
                </a:lnTo>
                <a:lnTo>
                  <a:pt x="252" y="162"/>
                </a:lnTo>
                <a:lnTo>
                  <a:pt x="66" y="168"/>
                </a:lnTo>
                <a:lnTo>
                  <a:pt x="66" y="84"/>
                </a:lnTo>
                <a:lnTo>
                  <a:pt x="18" y="84"/>
                </a:lnTo>
                <a:lnTo>
                  <a:pt x="12" y="36"/>
                </a:lnTo>
                <a:lnTo>
                  <a:pt x="12" y="30"/>
                </a:lnTo>
                <a:lnTo>
                  <a:pt x="12" y="18"/>
                </a:lnTo>
                <a:lnTo>
                  <a:pt x="0" y="18"/>
                </a:lnTo>
                <a:lnTo>
                  <a:pt x="0" y="0"/>
                </a:lnTo>
                <a:lnTo>
                  <a:pt x="282" y="0"/>
                </a:lnTo>
                <a:lnTo>
                  <a:pt x="288" y="0"/>
                </a:lnTo>
                <a:lnTo>
                  <a:pt x="288" y="12"/>
                </a:lnTo>
                <a:lnTo>
                  <a:pt x="300" y="18"/>
                </a:lnTo>
                <a:lnTo>
                  <a:pt x="306" y="18"/>
                </a:lnTo>
                <a:lnTo>
                  <a:pt x="312" y="36"/>
                </a:lnTo>
                <a:lnTo>
                  <a:pt x="312" y="42"/>
                </a:lnTo>
                <a:lnTo>
                  <a:pt x="300" y="48"/>
                </a:lnTo>
                <a:lnTo>
                  <a:pt x="306" y="54"/>
                </a:lnTo>
                <a:lnTo>
                  <a:pt x="300" y="66"/>
                </a:lnTo>
                <a:lnTo>
                  <a:pt x="300" y="72"/>
                </a:lnTo>
                <a:lnTo>
                  <a:pt x="294" y="96"/>
                </a:lnTo>
                <a:lnTo>
                  <a:pt x="294" y="102"/>
                </a:lnTo>
                <a:lnTo>
                  <a:pt x="306" y="108"/>
                </a:lnTo>
                <a:lnTo>
                  <a:pt x="312" y="102"/>
                </a:lnTo>
                <a:lnTo>
                  <a:pt x="342" y="102"/>
                </a:lnTo>
                <a:lnTo>
                  <a:pt x="336" y="120"/>
                </a:lnTo>
                <a:lnTo>
                  <a:pt x="336" y="144"/>
                </a:lnTo>
                <a:lnTo>
                  <a:pt x="330" y="162"/>
                </a:lnTo>
                <a:lnTo>
                  <a:pt x="312" y="16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3" name="Freeform 15"/>
          <p:cNvSpPr>
            <a:spLocks/>
          </p:cNvSpPr>
          <p:nvPr/>
        </p:nvSpPr>
        <p:spPr bwMode="auto">
          <a:xfrm>
            <a:off x="3616325" y="2438400"/>
            <a:ext cx="523875" cy="212725"/>
          </a:xfrm>
          <a:custGeom>
            <a:avLst/>
            <a:gdLst/>
            <a:ahLst/>
            <a:cxnLst>
              <a:cxn ang="0">
                <a:pos x="6" y="132"/>
              </a:cxn>
              <a:cxn ang="0">
                <a:pos x="6" y="108"/>
              </a:cxn>
              <a:cxn ang="0">
                <a:pos x="0" y="102"/>
              </a:cxn>
              <a:cxn ang="0">
                <a:pos x="0" y="96"/>
              </a:cxn>
              <a:cxn ang="0">
                <a:pos x="12" y="90"/>
              </a:cxn>
              <a:cxn ang="0">
                <a:pos x="12" y="60"/>
              </a:cxn>
              <a:cxn ang="0">
                <a:pos x="30" y="42"/>
              </a:cxn>
              <a:cxn ang="0">
                <a:pos x="36" y="12"/>
              </a:cxn>
              <a:cxn ang="0">
                <a:pos x="48" y="6"/>
              </a:cxn>
              <a:cxn ang="0">
                <a:pos x="54" y="0"/>
              </a:cxn>
              <a:cxn ang="0">
                <a:pos x="60" y="0"/>
              </a:cxn>
              <a:cxn ang="0">
                <a:pos x="78" y="24"/>
              </a:cxn>
              <a:cxn ang="0">
                <a:pos x="90" y="24"/>
              </a:cxn>
              <a:cxn ang="0">
                <a:pos x="102" y="24"/>
              </a:cxn>
              <a:cxn ang="0">
                <a:pos x="114" y="36"/>
              </a:cxn>
              <a:cxn ang="0">
                <a:pos x="126" y="30"/>
              </a:cxn>
              <a:cxn ang="0">
                <a:pos x="180" y="24"/>
              </a:cxn>
              <a:cxn ang="0">
                <a:pos x="180" y="24"/>
              </a:cxn>
              <a:cxn ang="0">
                <a:pos x="282" y="18"/>
              </a:cxn>
              <a:cxn ang="0">
                <a:pos x="324" y="18"/>
              </a:cxn>
              <a:cxn ang="0">
                <a:pos x="318" y="12"/>
              </a:cxn>
              <a:cxn ang="0">
                <a:pos x="324" y="12"/>
              </a:cxn>
              <a:cxn ang="0">
                <a:pos x="330" y="126"/>
              </a:cxn>
              <a:cxn ang="0">
                <a:pos x="174" y="132"/>
              </a:cxn>
              <a:cxn ang="0">
                <a:pos x="168" y="126"/>
              </a:cxn>
              <a:cxn ang="0">
                <a:pos x="156" y="108"/>
              </a:cxn>
              <a:cxn ang="0">
                <a:pos x="144" y="102"/>
              </a:cxn>
              <a:cxn ang="0">
                <a:pos x="126" y="102"/>
              </a:cxn>
              <a:cxn ang="0">
                <a:pos x="114" y="108"/>
              </a:cxn>
              <a:cxn ang="0">
                <a:pos x="108" y="120"/>
              </a:cxn>
              <a:cxn ang="0">
                <a:pos x="90" y="132"/>
              </a:cxn>
              <a:cxn ang="0">
                <a:pos x="24" y="150"/>
              </a:cxn>
              <a:cxn ang="0">
                <a:pos x="12" y="156"/>
              </a:cxn>
              <a:cxn ang="0">
                <a:pos x="12" y="156"/>
              </a:cxn>
              <a:cxn ang="0">
                <a:pos x="6" y="132"/>
              </a:cxn>
            </a:cxnLst>
            <a:rect l="0" t="0" r="r" b="b"/>
            <a:pathLst>
              <a:path w="330" h="156">
                <a:moveTo>
                  <a:pt x="6" y="132"/>
                </a:moveTo>
                <a:lnTo>
                  <a:pt x="6" y="108"/>
                </a:lnTo>
                <a:lnTo>
                  <a:pt x="0" y="102"/>
                </a:lnTo>
                <a:lnTo>
                  <a:pt x="0" y="96"/>
                </a:lnTo>
                <a:lnTo>
                  <a:pt x="12" y="90"/>
                </a:lnTo>
                <a:lnTo>
                  <a:pt x="12" y="60"/>
                </a:lnTo>
                <a:lnTo>
                  <a:pt x="30" y="42"/>
                </a:lnTo>
                <a:lnTo>
                  <a:pt x="36" y="12"/>
                </a:lnTo>
                <a:lnTo>
                  <a:pt x="48" y="6"/>
                </a:lnTo>
                <a:lnTo>
                  <a:pt x="54" y="0"/>
                </a:lnTo>
                <a:lnTo>
                  <a:pt x="60" y="0"/>
                </a:lnTo>
                <a:lnTo>
                  <a:pt x="78" y="24"/>
                </a:lnTo>
                <a:lnTo>
                  <a:pt x="90" y="24"/>
                </a:lnTo>
                <a:lnTo>
                  <a:pt x="102" y="24"/>
                </a:lnTo>
                <a:lnTo>
                  <a:pt x="114" y="36"/>
                </a:lnTo>
                <a:lnTo>
                  <a:pt x="126" y="30"/>
                </a:lnTo>
                <a:lnTo>
                  <a:pt x="180" y="24"/>
                </a:lnTo>
                <a:lnTo>
                  <a:pt x="180" y="24"/>
                </a:lnTo>
                <a:lnTo>
                  <a:pt x="282" y="18"/>
                </a:lnTo>
                <a:lnTo>
                  <a:pt x="324" y="18"/>
                </a:lnTo>
                <a:lnTo>
                  <a:pt x="318" y="12"/>
                </a:lnTo>
                <a:lnTo>
                  <a:pt x="324" y="12"/>
                </a:lnTo>
                <a:lnTo>
                  <a:pt x="330" y="126"/>
                </a:lnTo>
                <a:lnTo>
                  <a:pt x="174" y="132"/>
                </a:lnTo>
                <a:lnTo>
                  <a:pt x="168" y="126"/>
                </a:lnTo>
                <a:lnTo>
                  <a:pt x="156" y="108"/>
                </a:lnTo>
                <a:lnTo>
                  <a:pt x="144" y="102"/>
                </a:lnTo>
                <a:lnTo>
                  <a:pt x="126" y="102"/>
                </a:lnTo>
                <a:lnTo>
                  <a:pt x="114" y="108"/>
                </a:lnTo>
                <a:lnTo>
                  <a:pt x="108" y="120"/>
                </a:lnTo>
                <a:lnTo>
                  <a:pt x="90" y="132"/>
                </a:lnTo>
                <a:lnTo>
                  <a:pt x="24" y="150"/>
                </a:lnTo>
                <a:lnTo>
                  <a:pt x="12" y="156"/>
                </a:lnTo>
                <a:lnTo>
                  <a:pt x="12" y="156"/>
                </a:lnTo>
                <a:lnTo>
                  <a:pt x="6" y="13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4" name="Freeform 16"/>
          <p:cNvSpPr>
            <a:spLocks/>
          </p:cNvSpPr>
          <p:nvPr/>
        </p:nvSpPr>
        <p:spPr bwMode="auto">
          <a:xfrm>
            <a:off x="3332163" y="2520950"/>
            <a:ext cx="303212" cy="390525"/>
          </a:xfrm>
          <a:custGeom>
            <a:avLst/>
            <a:gdLst/>
            <a:ahLst/>
            <a:cxnLst>
              <a:cxn ang="0">
                <a:pos x="101" y="239"/>
              </a:cxn>
              <a:cxn ang="0">
                <a:pos x="101" y="239"/>
              </a:cxn>
              <a:cxn ang="0">
                <a:pos x="84" y="251"/>
              </a:cxn>
              <a:cxn ang="0">
                <a:pos x="66" y="257"/>
              </a:cxn>
              <a:cxn ang="0">
                <a:pos x="54" y="257"/>
              </a:cxn>
              <a:cxn ang="0">
                <a:pos x="30" y="269"/>
              </a:cxn>
              <a:cxn ang="0">
                <a:pos x="18" y="287"/>
              </a:cxn>
              <a:cxn ang="0">
                <a:pos x="18" y="287"/>
              </a:cxn>
              <a:cxn ang="0">
                <a:pos x="6" y="227"/>
              </a:cxn>
              <a:cxn ang="0">
                <a:pos x="12" y="215"/>
              </a:cxn>
              <a:cxn ang="0">
                <a:pos x="0" y="162"/>
              </a:cxn>
              <a:cxn ang="0">
                <a:pos x="0" y="132"/>
              </a:cxn>
              <a:cxn ang="0">
                <a:pos x="6" y="132"/>
              </a:cxn>
              <a:cxn ang="0">
                <a:pos x="18" y="138"/>
              </a:cxn>
              <a:cxn ang="0">
                <a:pos x="42" y="132"/>
              </a:cxn>
              <a:cxn ang="0">
                <a:pos x="48" y="132"/>
              </a:cxn>
              <a:cxn ang="0">
                <a:pos x="48" y="126"/>
              </a:cxn>
              <a:cxn ang="0">
                <a:pos x="72" y="120"/>
              </a:cxn>
              <a:cxn ang="0">
                <a:pos x="78" y="108"/>
              </a:cxn>
              <a:cxn ang="0">
                <a:pos x="90" y="84"/>
              </a:cxn>
              <a:cxn ang="0">
                <a:pos x="90" y="72"/>
              </a:cxn>
              <a:cxn ang="0">
                <a:pos x="95" y="66"/>
              </a:cxn>
              <a:cxn ang="0">
                <a:pos x="95" y="48"/>
              </a:cxn>
              <a:cxn ang="0">
                <a:pos x="107" y="48"/>
              </a:cxn>
              <a:cxn ang="0">
                <a:pos x="107" y="54"/>
              </a:cxn>
              <a:cxn ang="0">
                <a:pos x="119" y="54"/>
              </a:cxn>
              <a:cxn ang="0">
                <a:pos x="119" y="48"/>
              </a:cxn>
              <a:cxn ang="0">
                <a:pos x="137" y="42"/>
              </a:cxn>
              <a:cxn ang="0">
                <a:pos x="137" y="48"/>
              </a:cxn>
              <a:cxn ang="0">
                <a:pos x="143" y="48"/>
              </a:cxn>
              <a:cxn ang="0">
                <a:pos x="143" y="42"/>
              </a:cxn>
              <a:cxn ang="0">
                <a:pos x="149" y="42"/>
              </a:cxn>
              <a:cxn ang="0">
                <a:pos x="149" y="36"/>
              </a:cxn>
              <a:cxn ang="0">
                <a:pos x="155" y="36"/>
              </a:cxn>
              <a:cxn ang="0">
                <a:pos x="149" y="30"/>
              </a:cxn>
              <a:cxn ang="0">
                <a:pos x="161" y="30"/>
              </a:cxn>
              <a:cxn ang="0">
                <a:pos x="161" y="18"/>
              </a:cxn>
              <a:cxn ang="0">
                <a:pos x="167" y="18"/>
              </a:cxn>
              <a:cxn ang="0">
                <a:pos x="167" y="12"/>
              </a:cxn>
              <a:cxn ang="0">
                <a:pos x="191" y="0"/>
              </a:cxn>
              <a:cxn ang="0">
                <a:pos x="191" y="30"/>
              </a:cxn>
              <a:cxn ang="0">
                <a:pos x="179" y="36"/>
              </a:cxn>
              <a:cxn ang="0">
                <a:pos x="179" y="42"/>
              </a:cxn>
              <a:cxn ang="0">
                <a:pos x="185" y="48"/>
              </a:cxn>
              <a:cxn ang="0">
                <a:pos x="191" y="96"/>
              </a:cxn>
              <a:cxn ang="0">
                <a:pos x="167" y="96"/>
              </a:cxn>
              <a:cxn ang="0">
                <a:pos x="155" y="108"/>
              </a:cxn>
              <a:cxn ang="0">
                <a:pos x="149" y="120"/>
              </a:cxn>
              <a:cxn ang="0">
                <a:pos x="137" y="120"/>
              </a:cxn>
              <a:cxn ang="0">
                <a:pos x="137" y="120"/>
              </a:cxn>
              <a:cxn ang="0">
                <a:pos x="131" y="138"/>
              </a:cxn>
              <a:cxn ang="0">
                <a:pos x="113" y="150"/>
              </a:cxn>
              <a:cxn ang="0">
                <a:pos x="113" y="162"/>
              </a:cxn>
              <a:cxn ang="0">
                <a:pos x="107" y="168"/>
              </a:cxn>
              <a:cxn ang="0">
                <a:pos x="107" y="245"/>
              </a:cxn>
              <a:cxn ang="0">
                <a:pos x="101" y="239"/>
              </a:cxn>
            </a:cxnLst>
            <a:rect l="0" t="0" r="r" b="b"/>
            <a:pathLst>
              <a:path w="191" h="287">
                <a:moveTo>
                  <a:pt x="101" y="239"/>
                </a:moveTo>
                <a:lnTo>
                  <a:pt x="101" y="239"/>
                </a:lnTo>
                <a:lnTo>
                  <a:pt x="84" y="251"/>
                </a:lnTo>
                <a:lnTo>
                  <a:pt x="66" y="257"/>
                </a:lnTo>
                <a:lnTo>
                  <a:pt x="54" y="257"/>
                </a:lnTo>
                <a:lnTo>
                  <a:pt x="30" y="269"/>
                </a:lnTo>
                <a:lnTo>
                  <a:pt x="18" y="287"/>
                </a:lnTo>
                <a:lnTo>
                  <a:pt x="18" y="287"/>
                </a:lnTo>
                <a:lnTo>
                  <a:pt x="6" y="227"/>
                </a:lnTo>
                <a:lnTo>
                  <a:pt x="12" y="215"/>
                </a:lnTo>
                <a:lnTo>
                  <a:pt x="0" y="162"/>
                </a:lnTo>
                <a:lnTo>
                  <a:pt x="0" y="132"/>
                </a:lnTo>
                <a:lnTo>
                  <a:pt x="6" y="132"/>
                </a:lnTo>
                <a:lnTo>
                  <a:pt x="18" y="138"/>
                </a:lnTo>
                <a:lnTo>
                  <a:pt x="42" y="132"/>
                </a:lnTo>
                <a:lnTo>
                  <a:pt x="48" y="132"/>
                </a:lnTo>
                <a:lnTo>
                  <a:pt x="48" y="126"/>
                </a:lnTo>
                <a:lnTo>
                  <a:pt x="72" y="120"/>
                </a:lnTo>
                <a:lnTo>
                  <a:pt x="78" y="108"/>
                </a:lnTo>
                <a:lnTo>
                  <a:pt x="90" y="84"/>
                </a:lnTo>
                <a:lnTo>
                  <a:pt x="90" y="72"/>
                </a:lnTo>
                <a:lnTo>
                  <a:pt x="95" y="66"/>
                </a:lnTo>
                <a:lnTo>
                  <a:pt x="95" y="48"/>
                </a:lnTo>
                <a:lnTo>
                  <a:pt x="107" y="48"/>
                </a:lnTo>
                <a:lnTo>
                  <a:pt x="107" y="54"/>
                </a:lnTo>
                <a:lnTo>
                  <a:pt x="119" y="54"/>
                </a:lnTo>
                <a:lnTo>
                  <a:pt x="119" y="48"/>
                </a:lnTo>
                <a:lnTo>
                  <a:pt x="137" y="42"/>
                </a:lnTo>
                <a:lnTo>
                  <a:pt x="137" y="48"/>
                </a:lnTo>
                <a:lnTo>
                  <a:pt x="143" y="48"/>
                </a:lnTo>
                <a:lnTo>
                  <a:pt x="143" y="42"/>
                </a:lnTo>
                <a:lnTo>
                  <a:pt x="149" y="42"/>
                </a:lnTo>
                <a:lnTo>
                  <a:pt x="149" y="36"/>
                </a:lnTo>
                <a:lnTo>
                  <a:pt x="155" y="36"/>
                </a:lnTo>
                <a:lnTo>
                  <a:pt x="149" y="30"/>
                </a:lnTo>
                <a:lnTo>
                  <a:pt x="161" y="30"/>
                </a:lnTo>
                <a:lnTo>
                  <a:pt x="161" y="18"/>
                </a:lnTo>
                <a:lnTo>
                  <a:pt x="167" y="18"/>
                </a:lnTo>
                <a:lnTo>
                  <a:pt x="167" y="12"/>
                </a:lnTo>
                <a:lnTo>
                  <a:pt x="191" y="0"/>
                </a:lnTo>
                <a:lnTo>
                  <a:pt x="191" y="30"/>
                </a:lnTo>
                <a:lnTo>
                  <a:pt x="179" y="36"/>
                </a:lnTo>
                <a:lnTo>
                  <a:pt x="179" y="42"/>
                </a:lnTo>
                <a:lnTo>
                  <a:pt x="185" y="48"/>
                </a:lnTo>
                <a:lnTo>
                  <a:pt x="191" y="96"/>
                </a:lnTo>
                <a:lnTo>
                  <a:pt x="167" y="96"/>
                </a:lnTo>
                <a:lnTo>
                  <a:pt x="155" y="108"/>
                </a:lnTo>
                <a:lnTo>
                  <a:pt x="149" y="120"/>
                </a:lnTo>
                <a:lnTo>
                  <a:pt x="137" y="120"/>
                </a:lnTo>
                <a:lnTo>
                  <a:pt x="137" y="120"/>
                </a:lnTo>
                <a:lnTo>
                  <a:pt x="131" y="138"/>
                </a:lnTo>
                <a:lnTo>
                  <a:pt x="113" y="150"/>
                </a:lnTo>
                <a:lnTo>
                  <a:pt x="113" y="162"/>
                </a:lnTo>
                <a:lnTo>
                  <a:pt x="107" y="168"/>
                </a:lnTo>
                <a:lnTo>
                  <a:pt x="107" y="245"/>
                </a:lnTo>
                <a:lnTo>
                  <a:pt x="101" y="23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5" name="Freeform 17"/>
          <p:cNvSpPr>
            <a:spLocks/>
          </p:cNvSpPr>
          <p:nvPr/>
        </p:nvSpPr>
        <p:spPr bwMode="auto">
          <a:xfrm>
            <a:off x="2598738" y="2552700"/>
            <a:ext cx="371475" cy="506413"/>
          </a:xfrm>
          <a:custGeom>
            <a:avLst/>
            <a:gdLst/>
            <a:ahLst/>
            <a:cxnLst>
              <a:cxn ang="0">
                <a:pos x="84" y="293"/>
              </a:cxn>
              <a:cxn ang="0">
                <a:pos x="72" y="293"/>
              </a:cxn>
              <a:cxn ang="0">
                <a:pos x="66" y="287"/>
              </a:cxn>
              <a:cxn ang="0">
                <a:pos x="60" y="281"/>
              </a:cxn>
              <a:cxn ang="0">
                <a:pos x="54" y="275"/>
              </a:cxn>
              <a:cxn ang="0">
                <a:pos x="48" y="269"/>
              </a:cxn>
              <a:cxn ang="0">
                <a:pos x="36" y="257"/>
              </a:cxn>
              <a:cxn ang="0">
                <a:pos x="36" y="245"/>
              </a:cxn>
              <a:cxn ang="0">
                <a:pos x="30" y="239"/>
              </a:cxn>
              <a:cxn ang="0">
                <a:pos x="18" y="233"/>
              </a:cxn>
              <a:cxn ang="0">
                <a:pos x="12" y="215"/>
              </a:cxn>
              <a:cxn ang="0">
                <a:pos x="6" y="168"/>
              </a:cxn>
              <a:cxn ang="0">
                <a:pos x="18" y="150"/>
              </a:cxn>
              <a:cxn ang="0">
                <a:pos x="24" y="150"/>
              </a:cxn>
              <a:cxn ang="0">
                <a:pos x="24" y="144"/>
              </a:cxn>
              <a:cxn ang="0">
                <a:pos x="30" y="126"/>
              </a:cxn>
              <a:cxn ang="0">
                <a:pos x="24" y="108"/>
              </a:cxn>
              <a:cxn ang="0">
                <a:pos x="18" y="84"/>
              </a:cxn>
              <a:cxn ang="0">
                <a:pos x="12" y="72"/>
              </a:cxn>
              <a:cxn ang="0">
                <a:pos x="6" y="54"/>
              </a:cxn>
              <a:cxn ang="0">
                <a:pos x="12" y="36"/>
              </a:cxn>
              <a:cxn ang="0">
                <a:pos x="12" y="30"/>
              </a:cxn>
              <a:cxn ang="0">
                <a:pos x="24" y="30"/>
              </a:cxn>
              <a:cxn ang="0">
                <a:pos x="48" y="24"/>
              </a:cxn>
              <a:cxn ang="0">
                <a:pos x="66" y="0"/>
              </a:cxn>
              <a:cxn ang="0">
                <a:pos x="114" y="84"/>
              </a:cxn>
              <a:cxn ang="0">
                <a:pos x="102" y="84"/>
              </a:cxn>
              <a:cxn ang="0">
                <a:pos x="108" y="96"/>
              </a:cxn>
              <a:cxn ang="0">
                <a:pos x="96" y="114"/>
              </a:cxn>
              <a:cxn ang="0">
                <a:pos x="132" y="150"/>
              </a:cxn>
              <a:cxn ang="0">
                <a:pos x="180" y="156"/>
              </a:cxn>
              <a:cxn ang="0">
                <a:pos x="192" y="179"/>
              </a:cxn>
              <a:cxn ang="0">
                <a:pos x="192" y="215"/>
              </a:cxn>
              <a:cxn ang="0">
                <a:pos x="210" y="227"/>
              </a:cxn>
              <a:cxn ang="0">
                <a:pos x="234" y="269"/>
              </a:cxn>
              <a:cxn ang="0">
                <a:pos x="216" y="275"/>
              </a:cxn>
              <a:cxn ang="0">
                <a:pos x="222" y="299"/>
              </a:cxn>
              <a:cxn ang="0">
                <a:pos x="222" y="317"/>
              </a:cxn>
              <a:cxn ang="0">
                <a:pos x="216" y="329"/>
              </a:cxn>
              <a:cxn ang="0">
                <a:pos x="150" y="371"/>
              </a:cxn>
              <a:cxn ang="0">
                <a:pos x="126" y="353"/>
              </a:cxn>
              <a:cxn ang="0">
                <a:pos x="84" y="305"/>
              </a:cxn>
              <a:cxn ang="0">
                <a:pos x="84" y="299"/>
              </a:cxn>
            </a:cxnLst>
            <a:rect l="0" t="0" r="r" b="b"/>
            <a:pathLst>
              <a:path w="234" h="371">
                <a:moveTo>
                  <a:pt x="84" y="299"/>
                </a:moveTo>
                <a:lnTo>
                  <a:pt x="84" y="293"/>
                </a:lnTo>
                <a:lnTo>
                  <a:pt x="72" y="293"/>
                </a:lnTo>
                <a:lnTo>
                  <a:pt x="72" y="293"/>
                </a:lnTo>
                <a:lnTo>
                  <a:pt x="66" y="293"/>
                </a:lnTo>
                <a:lnTo>
                  <a:pt x="66" y="287"/>
                </a:lnTo>
                <a:lnTo>
                  <a:pt x="60" y="287"/>
                </a:lnTo>
                <a:lnTo>
                  <a:pt x="60" y="281"/>
                </a:lnTo>
                <a:lnTo>
                  <a:pt x="54" y="281"/>
                </a:lnTo>
                <a:lnTo>
                  <a:pt x="54" y="275"/>
                </a:lnTo>
                <a:lnTo>
                  <a:pt x="48" y="275"/>
                </a:lnTo>
                <a:lnTo>
                  <a:pt x="48" y="269"/>
                </a:lnTo>
                <a:lnTo>
                  <a:pt x="36" y="263"/>
                </a:lnTo>
                <a:lnTo>
                  <a:pt x="36" y="257"/>
                </a:lnTo>
                <a:lnTo>
                  <a:pt x="36" y="257"/>
                </a:lnTo>
                <a:lnTo>
                  <a:pt x="36" y="245"/>
                </a:lnTo>
                <a:lnTo>
                  <a:pt x="30" y="245"/>
                </a:lnTo>
                <a:lnTo>
                  <a:pt x="30" y="239"/>
                </a:lnTo>
                <a:lnTo>
                  <a:pt x="18" y="239"/>
                </a:lnTo>
                <a:lnTo>
                  <a:pt x="18" y="233"/>
                </a:lnTo>
                <a:lnTo>
                  <a:pt x="12" y="233"/>
                </a:lnTo>
                <a:lnTo>
                  <a:pt x="12" y="215"/>
                </a:lnTo>
                <a:lnTo>
                  <a:pt x="0" y="209"/>
                </a:lnTo>
                <a:lnTo>
                  <a:pt x="6" y="168"/>
                </a:lnTo>
                <a:lnTo>
                  <a:pt x="12" y="168"/>
                </a:lnTo>
                <a:lnTo>
                  <a:pt x="18" y="150"/>
                </a:lnTo>
                <a:lnTo>
                  <a:pt x="24" y="150"/>
                </a:lnTo>
                <a:lnTo>
                  <a:pt x="24" y="150"/>
                </a:lnTo>
                <a:lnTo>
                  <a:pt x="24" y="150"/>
                </a:lnTo>
                <a:lnTo>
                  <a:pt x="24" y="144"/>
                </a:lnTo>
                <a:lnTo>
                  <a:pt x="30" y="144"/>
                </a:lnTo>
                <a:lnTo>
                  <a:pt x="30" y="126"/>
                </a:lnTo>
                <a:lnTo>
                  <a:pt x="24" y="126"/>
                </a:lnTo>
                <a:lnTo>
                  <a:pt x="24" y="108"/>
                </a:lnTo>
                <a:lnTo>
                  <a:pt x="18" y="102"/>
                </a:lnTo>
                <a:lnTo>
                  <a:pt x="18" y="84"/>
                </a:lnTo>
                <a:lnTo>
                  <a:pt x="12" y="84"/>
                </a:lnTo>
                <a:lnTo>
                  <a:pt x="12" y="72"/>
                </a:lnTo>
                <a:lnTo>
                  <a:pt x="6" y="72"/>
                </a:lnTo>
                <a:lnTo>
                  <a:pt x="6" y="54"/>
                </a:lnTo>
                <a:lnTo>
                  <a:pt x="12" y="54"/>
                </a:lnTo>
                <a:lnTo>
                  <a:pt x="12" y="36"/>
                </a:lnTo>
                <a:lnTo>
                  <a:pt x="12" y="36"/>
                </a:lnTo>
                <a:lnTo>
                  <a:pt x="12" y="30"/>
                </a:lnTo>
                <a:lnTo>
                  <a:pt x="24" y="30"/>
                </a:lnTo>
                <a:lnTo>
                  <a:pt x="24" y="30"/>
                </a:lnTo>
                <a:lnTo>
                  <a:pt x="48" y="30"/>
                </a:lnTo>
                <a:lnTo>
                  <a:pt x="48" y="24"/>
                </a:lnTo>
                <a:lnTo>
                  <a:pt x="66" y="24"/>
                </a:lnTo>
                <a:lnTo>
                  <a:pt x="66" y="0"/>
                </a:lnTo>
                <a:lnTo>
                  <a:pt x="114" y="0"/>
                </a:lnTo>
                <a:lnTo>
                  <a:pt x="114" y="84"/>
                </a:lnTo>
                <a:lnTo>
                  <a:pt x="102" y="84"/>
                </a:lnTo>
                <a:lnTo>
                  <a:pt x="102" y="84"/>
                </a:lnTo>
                <a:lnTo>
                  <a:pt x="108" y="90"/>
                </a:lnTo>
                <a:lnTo>
                  <a:pt x="108" y="96"/>
                </a:lnTo>
                <a:lnTo>
                  <a:pt x="102" y="102"/>
                </a:lnTo>
                <a:lnTo>
                  <a:pt x="96" y="114"/>
                </a:lnTo>
                <a:lnTo>
                  <a:pt x="108" y="126"/>
                </a:lnTo>
                <a:lnTo>
                  <a:pt x="132" y="150"/>
                </a:lnTo>
                <a:lnTo>
                  <a:pt x="162" y="156"/>
                </a:lnTo>
                <a:lnTo>
                  <a:pt x="180" y="156"/>
                </a:lnTo>
                <a:lnTo>
                  <a:pt x="192" y="168"/>
                </a:lnTo>
                <a:lnTo>
                  <a:pt x="192" y="179"/>
                </a:lnTo>
                <a:lnTo>
                  <a:pt x="186" y="185"/>
                </a:lnTo>
                <a:lnTo>
                  <a:pt x="192" y="215"/>
                </a:lnTo>
                <a:lnTo>
                  <a:pt x="204" y="227"/>
                </a:lnTo>
                <a:lnTo>
                  <a:pt x="210" y="227"/>
                </a:lnTo>
                <a:lnTo>
                  <a:pt x="216" y="245"/>
                </a:lnTo>
                <a:lnTo>
                  <a:pt x="234" y="269"/>
                </a:lnTo>
                <a:lnTo>
                  <a:pt x="216" y="269"/>
                </a:lnTo>
                <a:lnTo>
                  <a:pt x="216" y="275"/>
                </a:lnTo>
                <a:lnTo>
                  <a:pt x="222" y="287"/>
                </a:lnTo>
                <a:lnTo>
                  <a:pt x="222" y="299"/>
                </a:lnTo>
                <a:lnTo>
                  <a:pt x="228" y="311"/>
                </a:lnTo>
                <a:lnTo>
                  <a:pt x="222" y="317"/>
                </a:lnTo>
                <a:lnTo>
                  <a:pt x="216" y="317"/>
                </a:lnTo>
                <a:lnTo>
                  <a:pt x="216" y="329"/>
                </a:lnTo>
                <a:lnTo>
                  <a:pt x="198" y="353"/>
                </a:lnTo>
                <a:lnTo>
                  <a:pt x="150" y="371"/>
                </a:lnTo>
                <a:lnTo>
                  <a:pt x="144" y="359"/>
                </a:lnTo>
                <a:lnTo>
                  <a:pt x="126" y="353"/>
                </a:lnTo>
                <a:lnTo>
                  <a:pt x="108" y="317"/>
                </a:lnTo>
                <a:lnTo>
                  <a:pt x="84" y="305"/>
                </a:lnTo>
                <a:lnTo>
                  <a:pt x="84" y="299"/>
                </a:lnTo>
                <a:lnTo>
                  <a:pt x="84" y="29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6" name="Freeform 18"/>
          <p:cNvSpPr>
            <a:spLocks/>
          </p:cNvSpPr>
          <p:nvPr/>
        </p:nvSpPr>
        <p:spPr bwMode="auto">
          <a:xfrm>
            <a:off x="2751138" y="2643188"/>
            <a:ext cx="495300" cy="277812"/>
          </a:xfrm>
          <a:custGeom>
            <a:avLst/>
            <a:gdLst/>
            <a:ahLst/>
            <a:cxnLst>
              <a:cxn ang="0">
                <a:pos x="126" y="191"/>
              </a:cxn>
              <a:cxn ang="0">
                <a:pos x="120" y="179"/>
              </a:cxn>
              <a:cxn ang="0">
                <a:pos x="114" y="161"/>
              </a:cxn>
              <a:cxn ang="0">
                <a:pos x="108" y="161"/>
              </a:cxn>
              <a:cxn ang="0">
                <a:pos x="96" y="149"/>
              </a:cxn>
              <a:cxn ang="0">
                <a:pos x="90" y="119"/>
              </a:cxn>
              <a:cxn ang="0">
                <a:pos x="96" y="113"/>
              </a:cxn>
              <a:cxn ang="0">
                <a:pos x="96" y="102"/>
              </a:cxn>
              <a:cxn ang="0">
                <a:pos x="84" y="90"/>
              </a:cxn>
              <a:cxn ang="0">
                <a:pos x="66" y="90"/>
              </a:cxn>
              <a:cxn ang="0">
                <a:pos x="36" y="84"/>
              </a:cxn>
              <a:cxn ang="0">
                <a:pos x="12" y="60"/>
              </a:cxn>
              <a:cxn ang="0">
                <a:pos x="0" y="48"/>
              </a:cxn>
              <a:cxn ang="0">
                <a:pos x="6" y="36"/>
              </a:cxn>
              <a:cxn ang="0">
                <a:pos x="12" y="30"/>
              </a:cxn>
              <a:cxn ang="0">
                <a:pos x="12" y="24"/>
              </a:cxn>
              <a:cxn ang="0">
                <a:pos x="6" y="18"/>
              </a:cxn>
              <a:cxn ang="0">
                <a:pos x="6" y="18"/>
              </a:cxn>
              <a:cxn ang="0">
                <a:pos x="18" y="18"/>
              </a:cxn>
              <a:cxn ang="0">
                <a:pos x="204" y="12"/>
              </a:cxn>
              <a:cxn ang="0">
                <a:pos x="204" y="0"/>
              </a:cxn>
              <a:cxn ang="0">
                <a:pos x="246" y="0"/>
              </a:cxn>
              <a:cxn ang="0">
                <a:pos x="246" y="12"/>
              </a:cxn>
              <a:cxn ang="0">
                <a:pos x="282" y="12"/>
              </a:cxn>
              <a:cxn ang="0">
                <a:pos x="276" y="48"/>
              </a:cxn>
              <a:cxn ang="0">
                <a:pos x="270" y="72"/>
              </a:cxn>
              <a:cxn ang="0">
                <a:pos x="270" y="90"/>
              </a:cxn>
              <a:cxn ang="0">
                <a:pos x="270" y="102"/>
              </a:cxn>
              <a:cxn ang="0">
                <a:pos x="270" y="107"/>
              </a:cxn>
              <a:cxn ang="0">
                <a:pos x="270" y="119"/>
              </a:cxn>
              <a:cxn ang="0">
                <a:pos x="282" y="125"/>
              </a:cxn>
              <a:cxn ang="0">
                <a:pos x="288" y="143"/>
              </a:cxn>
              <a:cxn ang="0">
                <a:pos x="300" y="143"/>
              </a:cxn>
              <a:cxn ang="0">
                <a:pos x="306" y="167"/>
              </a:cxn>
              <a:cxn ang="0">
                <a:pos x="312" y="173"/>
              </a:cxn>
              <a:cxn ang="0">
                <a:pos x="306" y="173"/>
              </a:cxn>
              <a:cxn ang="0">
                <a:pos x="306" y="179"/>
              </a:cxn>
              <a:cxn ang="0">
                <a:pos x="300" y="185"/>
              </a:cxn>
              <a:cxn ang="0">
                <a:pos x="300" y="197"/>
              </a:cxn>
              <a:cxn ang="0">
                <a:pos x="138" y="203"/>
              </a:cxn>
              <a:cxn ang="0">
                <a:pos x="126" y="191"/>
              </a:cxn>
            </a:cxnLst>
            <a:rect l="0" t="0" r="r" b="b"/>
            <a:pathLst>
              <a:path w="312" h="203">
                <a:moveTo>
                  <a:pt x="126" y="191"/>
                </a:moveTo>
                <a:lnTo>
                  <a:pt x="120" y="179"/>
                </a:lnTo>
                <a:lnTo>
                  <a:pt x="114" y="161"/>
                </a:lnTo>
                <a:lnTo>
                  <a:pt x="108" y="161"/>
                </a:lnTo>
                <a:lnTo>
                  <a:pt x="96" y="149"/>
                </a:lnTo>
                <a:lnTo>
                  <a:pt x="90" y="119"/>
                </a:lnTo>
                <a:lnTo>
                  <a:pt x="96" y="113"/>
                </a:lnTo>
                <a:lnTo>
                  <a:pt x="96" y="102"/>
                </a:lnTo>
                <a:lnTo>
                  <a:pt x="84" y="90"/>
                </a:lnTo>
                <a:lnTo>
                  <a:pt x="66" y="90"/>
                </a:lnTo>
                <a:lnTo>
                  <a:pt x="36" y="84"/>
                </a:lnTo>
                <a:lnTo>
                  <a:pt x="12" y="60"/>
                </a:lnTo>
                <a:lnTo>
                  <a:pt x="0" y="48"/>
                </a:lnTo>
                <a:lnTo>
                  <a:pt x="6" y="36"/>
                </a:lnTo>
                <a:lnTo>
                  <a:pt x="12" y="30"/>
                </a:lnTo>
                <a:lnTo>
                  <a:pt x="12" y="24"/>
                </a:lnTo>
                <a:lnTo>
                  <a:pt x="6" y="18"/>
                </a:lnTo>
                <a:lnTo>
                  <a:pt x="6" y="18"/>
                </a:lnTo>
                <a:lnTo>
                  <a:pt x="18" y="18"/>
                </a:lnTo>
                <a:lnTo>
                  <a:pt x="204" y="12"/>
                </a:lnTo>
                <a:lnTo>
                  <a:pt x="204" y="0"/>
                </a:lnTo>
                <a:lnTo>
                  <a:pt x="246" y="0"/>
                </a:lnTo>
                <a:lnTo>
                  <a:pt x="246" y="12"/>
                </a:lnTo>
                <a:lnTo>
                  <a:pt x="282" y="12"/>
                </a:lnTo>
                <a:lnTo>
                  <a:pt x="276" y="48"/>
                </a:lnTo>
                <a:lnTo>
                  <a:pt x="270" y="72"/>
                </a:lnTo>
                <a:lnTo>
                  <a:pt x="270" y="90"/>
                </a:lnTo>
                <a:lnTo>
                  <a:pt x="270" y="102"/>
                </a:lnTo>
                <a:lnTo>
                  <a:pt x="270" y="107"/>
                </a:lnTo>
                <a:lnTo>
                  <a:pt x="270" y="119"/>
                </a:lnTo>
                <a:lnTo>
                  <a:pt x="282" y="125"/>
                </a:lnTo>
                <a:lnTo>
                  <a:pt x="288" y="143"/>
                </a:lnTo>
                <a:lnTo>
                  <a:pt x="300" y="143"/>
                </a:lnTo>
                <a:lnTo>
                  <a:pt x="306" y="167"/>
                </a:lnTo>
                <a:lnTo>
                  <a:pt x="312" y="173"/>
                </a:lnTo>
                <a:lnTo>
                  <a:pt x="306" y="173"/>
                </a:lnTo>
                <a:lnTo>
                  <a:pt x="306" y="179"/>
                </a:lnTo>
                <a:lnTo>
                  <a:pt x="300" y="185"/>
                </a:lnTo>
                <a:lnTo>
                  <a:pt x="300" y="197"/>
                </a:lnTo>
                <a:lnTo>
                  <a:pt x="138" y="203"/>
                </a:lnTo>
                <a:lnTo>
                  <a:pt x="126" y="19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8" name="Freeform 20"/>
          <p:cNvSpPr>
            <a:spLocks/>
          </p:cNvSpPr>
          <p:nvPr/>
        </p:nvSpPr>
        <p:spPr bwMode="auto">
          <a:xfrm>
            <a:off x="3578225" y="2822575"/>
            <a:ext cx="638175" cy="319088"/>
          </a:xfrm>
          <a:custGeom>
            <a:avLst/>
            <a:gdLst/>
            <a:ahLst/>
            <a:cxnLst>
              <a:cxn ang="0">
                <a:pos x="24" y="192"/>
              </a:cxn>
              <a:cxn ang="0">
                <a:pos x="6" y="150"/>
              </a:cxn>
              <a:cxn ang="0">
                <a:pos x="6" y="156"/>
              </a:cxn>
              <a:cxn ang="0">
                <a:pos x="0" y="150"/>
              </a:cxn>
              <a:cxn ang="0">
                <a:pos x="6" y="138"/>
              </a:cxn>
              <a:cxn ang="0">
                <a:pos x="12" y="114"/>
              </a:cxn>
              <a:cxn ang="0">
                <a:pos x="24" y="96"/>
              </a:cxn>
              <a:cxn ang="0">
                <a:pos x="30" y="84"/>
              </a:cxn>
              <a:cxn ang="0">
                <a:pos x="30" y="72"/>
              </a:cxn>
              <a:cxn ang="0">
                <a:pos x="48" y="66"/>
              </a:cxn>
              <a:cxn ang="0">
                <a:pos x="66" y="60"/>
              </a:cxn>
              <a:cxn ang="0">
                <a:pos x="66" y="54"/>
              </a:cxn>
              <a:cxn ang="0">
                <a:pos x="90" y="54"/>
              </a:cxn>
              <a:cxn ang="0">
                <a:pos x="96" y="42"/>
              </a:cxn>
              <a:cxn ang="0">
                <a:pos x="102" y="30"/>
              </a:cxn>
              <a:cxn ang="0">
                <a:pos x="126" y="30"/>
              </a:cxn>
              <a:cxn ang="0">
                <a:pos x="138" y="36"/>
              </a:cxn>
              <a:cxn ang="0">
                <a:pos x="144" y="36"/>
              </a:cxn>
              <a:cxn ang="0">
                <a:pos x="150" y="48"/>
              </a:cxn>
              <a:cxn ang="0">
                <a:pos x="180" y="66"/>
              </a:cxn>
              <a:cxn ang="0">
                <a:pos x="198" y="60"/>
              </a:cxn>
              <a:cxn ang="0">
                <a:pos x="216" y="42"/>
              </a:cxn>
              <a:cxn ang="0">
                <a:pos x="228" y="18"/>
              </a:cxn>
              <a:cxn ang="0">
                <a:pos x="282" y="18"/>
              </a:cxn>
              <a:cxn ang="0">
                <a:pos x="288" y="18"/>
              </a:cxn>
              <a:cxn ang="0">
                <a:pos x="300" y="18"/>
              </a:cxn>
              <a:cxn ang="0">
                <a:pos x="306" y="12"/>
              </a:cxn>
              <a:cxn ang="0">
                <a:pos x="312" y="12"/>
              </a:cxn>
              <a:cxn ang="0">
                <a:pos x="318" y="0"/>
              </a:cxn>
              <a:cxn ang="0">
                <a:pos x="360" y="0"/>
              </a:cxn>
              <a:cxn ang="0">
                <a:pos x="360" y="30"/>
              </a:cxn>
              <a:cxn ang="0">
                <a:pos x="396" y="54"/>
              </a:cxn>
              <a:cxn ang="0">
                <a:pos x="396" y="60"/>
              </a:cxn>
              <a:cxn ang="0">
                <a:pos x="402" y="66"/>
              </a:cxn>
              <a:cxn ang="0">
                <a:pos x="402" y="78"/>
              </a:cxn>
              <a:cxn ang="0">
                <a:pos x="396" y="84"/>
              </a:cxn>
              <a:cxn ang="0">
                <a:pos x="390" y="96"/>
              </a:cxn>
              <a:cxn ang="0">
                <a:pos x="378" y="114"/>
              </a:cxn>
              <a:cxn ang="0">
                <a:pos x="342" y="150"/>
              </a:cxn>
              <a:cxn ang="0">
                <a:pos x="330" y="150"/>
              </a:cxn>
              <a:cxn ang="0">
                <a:pos x="318" y="174"/>
              </a:cxn>
              <a:cxn ang="0">
                <a:pos x="300" y="186"/>
              </a:cxn>
              <a:cxn ang="0">
                <a:pos x="288" y="198"/>
              </a:cxn>
              <a:cxn ang="0">
                <a:pos x="282" y="204"/>
              </a:cxn>
              <a:cxn ang="0">
                <a:pos x="276" y="210"/>
              </a:cxn>
              <a:cxn ang="0">
                <a:pos x="264" y="216"/>
              </a:cxn>
              <a:cxn ang="0">
                <a:pos x="246" y="216"/>
              </a:cxn>
              <a:cxn ang="0">
                <a:pos x="228" y="222"/>
              </a:cxn>
              <a:cxn ang="0">
                <a:pos x="222" y="222"/>
              </a:cxn>
              <a:cxn ang="0">
                <a:pos x="204" y="228"/>
              </a:cxn>
              <a:cxn ang="0">
                <a:pos x="180" y="234"/>
              </a:cxn>
              <a:cxn ang="0">
                <a:pos x="156" y="228"/>
              </a:cxn>
              <a:cxn ang="0">
                <a:pos x="132" y="216"/>
              </a:cxn>
              <a:cxn ang="0">
                <a:pos x="114" y="216"/>
              </a:cxn>
              <a:cxn ang="0">
                <a:pos x="108" y="210"/>
              </a:cxn>
              <a:cxn ang="0">
                <a:pos x="90" y="222"/>
              </a:cxn>
              <a:cxn ang="0">
                <a:pos x="84" y="228"/>
              </a:cxn>
              <a:cxn ang="0">
                <a:pos x="78" y="228"/>
              </a:cxn>
              <a:cxn ang="0">
                <a:pos x="72" y="234"/>
              </a:cxn>
              <a:cxn ang="0">
                <a:pos x="66" y="228"/>
              </a:cxn>
              <a:cxn ang="0">
                <a:pos x="42" y="234"/>
              </a:cxn>
              <a:cxn ang="0">
                <a:pos x="24" y="192"/>
              </a:cxn>
            </a:cxnLst>
            <a:rect l="0" t="0" r="r" b="b"/>
            <a:pathLst>
              <a:path w="402" h="234">
                <a:moveTo>
                  <a:pt x="24" y="192"/>
                </a:moveTo>
                <a:lnTo>
                  <a:pt x="6" y="150"/>
                </a:lnTo>
                <a:lnTo>
                  <a:pt x="6" y="156"/>
                </a:lnTo>
                <a:lnTo>
                  <a:pt x="0" y="150"/>
                </a:lnTo>
                <a:lnTo>
                  <a:pt x="6" y="138"/>
                </a:lnTo>
                <a:lnTo>
                  <a:pt x="12" y="114"/>
                </a:lnTo>
                <a:lnTo>
                  <a:pt x="24" y="96"/>
                </a:lnTo>
                <a:lnTo>
                  <a:pt x="30" y="84"/>
                </a:lnTo>
                <a:lnTo>
                  <a:pt x="30" y="72"/>
                </a:lnTo>
                <a:lnTo>
                  <a:pt x="48" y="66"/>
                </a:lnTo>
                <a:lnTo>
                  <a:pt x="66" y="60"/>
                </a:lnTo>
                <a:lnTo>
                  <a:pt x="66" y="54"/>
                </a:lnTo>
                <a:lnTo>
                  <a:pt x="90" y="54"/>
                </a:lnTo>
                <a:lnTo>
                  <a:pt x="96" y="42"/>
                </a:lnTo>
                <a:lnTo>
                  <a:pt x="102" y="30"/>
                </a:lnTo>
                <a:lnTo>
                  <a:pt x="126" y="30"/>
                </a:lnTo>
                <a:lnTo>
                  <a:pt x="138" y="36"/>
                </a:lnTo>
                <a:lnTo>
                  <a:pt x="144" y="36"/>
                </a:lnTo>
                <a:lnTo>
                  <a:pt x="150" y="48"/>
                </a:lnTo>
                <a:lnTo>
                  <a:pt x="180" y="66"/>
                </a:lnTo>
                <a:lnTo>
                  <a:pt x="198" y="60"/>
                </a:lnTo>
                <a:lnTo>
                  <a:pt x="216" y="42"/>
                </a:lnTo>
                <a:lnTo>
                  <a:pt x="228" y="18"/>
                </a:lnTo>
                <a:lnTo>
                  <a:pt x="282" y="18"/>
                </a:lnTo>
                <a:lnTo>
                  <a:pt x="288" y="18"/>
                </a:lnTo>
                <a:lnTo>
                  <a:pt x="300" y="18"/>
                </a:lnTo>
                <a:lnTo>
                  <a:pt x="306" y="12"/>
                </a:lnTo>
                <a:lnTo>
                  <a:pt x="312" y="12"/>
                </a:lnTo>
                <a:lnTo>
                  <a:pt x="318" y="0"/>
                </a:lnTo>
                <a:lnTo>
                  <a:pt x="360" y="0"/>
                </a:lnTo>
                <a:lnTo>
                  <a:pt x="360" y="30"/>
                </a:lnTo>
                <a:lnTo>
                  <a:pt x="396" y="54"/>
                </a:lnTo>
                <a:lnTo>
                  <a:pt x="396" y="60"/>
                </a:lnTo>
                <a:lnTo>
                  <a:pt x="402" y="66"/>
                </a:lnTo>
                <a:lnTo>
                  <a:pt x="402" y="78"/>
                </a:lnTo>
                <a:lnTo>
                  <a:pt x="396" y="84"/>
                </a:lnTo>
                <a:lnTo>
                  <a:pt x="390" y="96"/>
                </a:lnTo>
                <a:lnTo>
                  <a:pt x="378" y="114"/>
                </a:lnTo>
                <a:lnTo>
                  <a:pt x="342" y="150"/>
                </a:lnTo>
                <a:lnTo>
                  <a:pt x="330" y="150"/>
                </a:lnTo>
                <a:lnTo>
                  <a:pt x="318" y="174"/>
                </a:lnTo>
                <a:lnTo>
                  <a:pt x="300" y="186"/>
                </a:lnTo>
                <a:lnTo>
                  <a:pt x="288" y="198"/>
                </a:lnTo>
                <a:lnTo>
                  <a:pt x="282" y="204"/>
                </a:lnTo>
                <a:lnTo>
                  <a:pt x="276" y="210"/>
                </a:lnTo>
                <a:lnTo>
                  <a:pt x="264" y="216"/>
                </a:lnTo>
                <a:lnTo>
                  <a:pt x="246" y="216"/>
                </a:lnTo>
                <a:lnTo>
                  <a:pt x="228" y="222"/>
                </a:lnTo>
                <a:lnTo>
                  <a:pt x="222" y="222"/>
                </a:lnTo>
                <a:lnTo>
                  <a:pt x="204" y="228"/>
                </a:lnTo>
                <a:lnTo>
                  <a:pt x="180" y="234"/>
                </a:lnTo>
                <a:lnTo>
                  <a:pt x="156" y="228"/>
                </a:lnTo>
                <a:lnTo>
                  <a:pt x="132" y="216"/>
                </a:lnTo>
                <a:lnTo>
                  <a:pt x="114" y="216"/>
                </a:lnTo>
                <a:lnTo>
                  <a:pt x="108" y="210"/>
                </a:lnTo>
                <a:lnTo>
                  <a:pt x="90" y="222"/>
                </a:lnTo>
                <a:lnTo>
                  <a:pt x="84" y="228"/>
                </a:lnTo>
                <a:lnTo>
                  <a:pt x="78" y="228"/>
                </a:lnTo>
                <a:lnTo>
                  <a:pt x="72" y="234"/>
                </a:lnTo>
                <a:lnTo>
                  <a:pt x="66" y="228"/>
                </a:lnTo>
                <a:lnTo>
                  <a:pt x="42" y="234"/>
                </a:lnTo>
                <a:lnTo>
                  <a:pt x="24" y="19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0" name="Freeform 22"/>
          <p:cNvSpPr>
            <a:spLocks/>
          </p:cNvSpPr>
          <p:nvPr/>
        </p:nvSpPr>
        <p:spPr bwMode="auto">
          <a:xfrm>
            <a:off x="4121150" y="2895600"/>
            <a:ext cx="266700" cy="317500"/>
          </a:xfrm>
          <a:custGeom>
            <a:avLst/>
            <a:gdLst/>
            <a:ahLst/>
            <a:cxnLst>
              <a:cxn ang="0">
                <a:pos x="12" y="198"/>
              </a:cxn>
              <a:cxn ang="0">
                <a:pos x="6" y="198"/>
              </a:cxn>
              <a:cxn ang="0">
                <a:pos x="0" y="198"/>
              </a:cxn>
              <a:cxn ang="0">
                <a:pos x="0" y="174"/>
              </a:cxn>
              <a:cxn ang="0">
                <a:pos x="0" y="96"/>
              </a:cxn>
              <a:cxn ang="0">
                <a:pos x="36" y="60"/>
              </a:cxn>
              <a:cxn ang="0">
                <a:pos x="48" y="42"/>
              </a:cxn>
              <a:cxn ang="0">
                <a:pos x="54" y="30"/>
              </a:cxn>
              <a:cxn ang="0">
                <a:pos x="60" y="24"/>
              </a:cxn>
              <a:cxn ang="0">
                <a:pos x="60" y="12"/>
              </a:cxn>
              <a:cxn ang="0">
                <a:pos x="54" y="6"/>
              </a:cxn>
              <a:cxn ang="0">
                <a:pos x="54" y="0"/>
              </a:cxn>
              <a:cxn ang="0">
                <a:pos x="156" y="84"/>
              </a:cxn>
              <a:cxn ang="0">
                <a:pos x="144" y="102"/>
              </a:cxn>
              <a:cxn ang="0">
                <a:pos x="144" y="126"/>
              </a:cxn>
              <a:cxn ang="0">
                <a:pos x="168" y="162"/>
              </a:cxn>
              <a:cxn ang="0">
                <a:pos x="168" y="174"/>
              </a:cxn>
              <a:cxn ang="0">
                <a:pos x="168" y="186"/>
              </a:cxn>
              <a:cxn ang="0">
                <a:pos x="168" y="204"/>
              </a:cxn>
              <a:cxn ang="0">
                <a:pos x="168" y="210"/>
              </a:cxn>
              <a:cxn ang="0">
                <a:pos x="150" y="210"/>
              </a:cxn>
              <a:cxn ang="0">
                <a:pos x="150" y="227"/>
              </a:cxn>
              <a:cxn ang="0">
                <a:pos x="144" y="233"/>
              </a:cxn>
              <a:cxn ang="0">
                <a:pos x="138" y="233"/>
              </a:cxn>
              <a:cxn ang="0">
                <a:pos x="126" y="227"/>
              </a:cxn>
              <a:cxn ang="0">
                <a:pos x="126" y="210"/>
              </a:cxn>
              <a:cxn ang="0">
                <a:pos x="120" y="204"/>
              </a:cxn>
              <a:cxn ang="0">
                <a:pos x="108" y="204"/>
              </a:cxn>
              <a:cxn ang="0">
                <a:pos x="90" y="210"/>
              </a:cxn>
              <a:cxn ang="0">
                <a:pos x="78" y="227"/>
              </a:cxn>
              <a:cxn ang="0">
                <a:pos x="66" y="233"/>
              </a:cxn>
              <a:cxn ang="0">
                <a:pos x="18" y="204"/>
              </a:cxn>
              <a:cxn ang="0">
                <a:pos x="12" y="198"/>
              </a:cxn>
            </a:cxnLst>
            <a:rect l="0" t="0" r="r" b="b"/>
            <a:pathLst>
              <a:path w="168" h="233">
                <a:moveTo>
                  <a:pt x="12" y="198"/>
                </a:moveTo>
                <a:lnTo>
                  <a:pt x="6" y="198"/>
                </a:lnTo>
                <a:lnTo>
                  <a:pt x="0" y="198"/>
                </a:lnTo>
                <a:lnTo>
                  <a:pt x="0" y="174"/>
                </a:lnTo>
                <a:lnTo>
                  <a:pt x="0" y="96"/>
                </a:lnTo>
                <a:lnTo>
                  <a:pt x="36" y="60"/>
                </a:lnTo>
                <a:lnTo>
                  <a:pt x="48" y="42"/>
                </a:lnTo>
                <a:lnTo>
                  <a:pt x="54" y="30"/>
                </a:lnTo>
                <a:lnTo>
                  <a:pt x="60" y="24"/>
                </a:lnTo>
                <a:lnTo>
                  <a:pt x="60" y="12"/>
                </a:lnTo>
                <a:lnTo>
                  <a:pt x="54" y="6"/>
                </a:lnTo>
                <a:lnTo>
                  <a:pt x="54" y="0"/>
                </a:lnTo>
                <a:lnTo>
                  <a:pt x="156" y="84"/>
                </a:lnTo>
                <a:lnTo>
                  <a:pt x="144" y="102"/>
                </a:lnTo>
                <a:lnTo>
                  <a:pt x="144" y="126"/>
                </a:lnTo>
                <a:lnTo>
                  <a:pt x="168" y="162"/>
                </a:lnTo>
                <a:lnTo>
                  <a:pt x="168" y="174"/>
                </a:lnTo>
                <a:lnTo>
                  <a:pt x="168" y="186"/>
                </a:lnTo>
                <a:lnTo>
                  <a:pt x="168" y="204"/>
                </a:lnTo>
                <a:lnTo>
                  <a:pt x="168" y="210"/>
                </a:lnTo>
                <a:lnTo>
                  <a:pt x="150" y="210"/>
                </a:lnTo>
                <a:lnTo>
                  <a:pt x="150" y="227"/>
                </a:lnTo>
                <a:lnTo>
                  <a:pt x="144" y="233"/>
                </a:lnTo>
                <a:lnTo>
                  <a:pt x="138" y="233"/>
                </a:lnTo>
                <a:lnTo>
                  <a:pt x="126" y="227"/>
                </a:lnTo>
                <a:lnTo>
                  <a:pt x="126" y="210"/>
                </a:lnTo>
                <a:lnTo>
                  <a:pt x="120" y="204"/>
                </a:lnTo>
                <a:lnTo>
                  <a:pt x="108" y="204"/>
                </a:lnTo>
                <a:lnTo>
                  <a:pt x="90" y="210"/>
                </a:lnTo>
                <a:lnTo>
                  <a:pt x="78" y="227"/>
                </a:lnTo>
                <a:lnTo>
                  <a:pt x="66" y="233"/>
                </a:lnTo>
                <a:lnTo>
                  <a:pt x="18" y="204"/>
                </a:lnTo>
                <a:lnTo>
                  <a:pt x="12" y="198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1" name="Freeform 23"/>
          <p:cNvSpPr>
            <a:spLocks/>
          </p:cNvSpPr>
          <p:nvPr/>
        </p:nvSpPr>
        <p:spPr bwMode="auto">
          <a:xfrm>
            <a:off x="2827338" y="2960688"/>
            <a:ext cx="295275" cy="384175"/>
          </a:xfrm>
          <a:custGeom>
            <a:avLst/>
            <a:gdLst/>
            <a:ahLst/>
            <a:cxnLst>
              <a:cxn ang="0">
                <a:pos x="108" y="269"/>
              </a:cxn>
              <a:cxn ang="0">
                <a:pos x="102" y="257"/>
              </a:cxn>
              <a:cxn ang="0">
                <a:pos x="96" y="263"/>
              </a:cxn>
              <a:cxn ang="0">
                <a:pos x="114" y="281"/>
              </a:cxn>
              <a:cxn ang="0">
                <a:pos x="72" y="275"/>
              </a:cxn>
              <a:cxn ang="0">
                <a:pos x="72" y="269"/>
              </a:cxn>
              <a:cxn ang="0">
                <a:pos x="84" y="263"/>
              </a:cxn>
              <a:cxn ang="0">
                <a:pos x="96" y="263"/>
              </a:cxn>
              <a:cxn ang="0">
                <a:pos x="90" y="245"/>
              </a:cxn>
              <a:cxn ang="0">
                <a:pos x="84" y="239"/>
              </a:cxn>
              <a:cxn ang="0">
                <a:pos x="78" y="215"/>
              </a:cxn>
              <a:cxn ang="0">
                <a:pos x="60" y="197"/>
              </a:cxn>
              <a:cxn ang="0">
                <a:pos x="60" y="191"/>
              </a:cxn>
              <a:cxn ang="0">
                <a:pos x="54" y="185"/>
              </a:cxn>
              <a:cxn ang="0">
                <a:pos x="54" y="179"/>
              </a:cxn>
              <a:cxn ang="0">
                <a:pos x="48" y="179"/>
              </a:cxn>
              <a:cxn ang="0">
                <a:pos x="48" y="162"/>
              </a:cxn>
              <a:cxn ang="0">
                <a:pos x="36" y="150"/>
              </a:cxn>
              <a:cxn ang="0">
                <a:pos x="30" y="132"/>
              </a:cxn>
              <a:cxn ang="0">
                <a:pos x="0" y="108"/>
              </a:cxn>
              <a:cxn ang="0">
                <a:pos x="0" y="102"/>
              </a:cxn>
              <a:cxn ang="0">
                <a:pos x="6" y="78"/>
              </a:cxn>
              <a:cxn ang="0">
                <a:pos x="6" y="72"/>
              </a:cxn>
              <a:cxn ang="0">
                <a:pos x="54" y="54"/>
              </a:cxn>
              <a:cxn ang="0">
                <a:pos x="72" y="30"/>
              </a:cxn>
              <a:cxn ang="0">
                <a:pos x="72" y="18"/>
              </a:cxn>
              <a:cxn ang="0">
                <a:pos x="78" y="18"/>
              </a:cxn>
              <a:cxn ang="0">
                <a:pos x="84" y="12"/>
              </a:cxn>
              <a:cxn ang="0">
                <a:pos x="78" y="0"/>
              </a:cxn>
              <a:cxn ang="0">
                <a:pos x="84" y="0"/>
              </a:cxn>
              <a:cxn ang="0">
                <a:pos x="108" y="0"/>
              </a:cxn>
              <a:cxn ang="0">
                <a:pos x="108" y="6"/>
              </a:cxn>
              <a:cxn ang="0">
                <a:pos x="120" y="24"/>
              </a:cxn>
              <a:cxn ang="0">
                <a:pos x="132" y="60"/>
              </a:cxn>
              <a:cxn ang="0">
                <a:pos x="144" y="78"/>
              </a:cxn>
              <a:cxn ang="0">
                <a:pos x="150" y="84"/>
              </a:cxn>
              <a:cxn ang="0">
                <a:pos x="150" y="90"/>
              </a:cxn>
              <a:cxn ang="0">
                <a:pos x="156" y="96"/>
              </a:cxn>
              <a:cxn ang="0">
                <a:pos x="162" y="102"/>
              </a:cxn>
              <a:cxn ang="0">
                <a:pos x="168" y="138"/>
              </a:cxn>
              <a:cxn ang="0">
                <a:pos x="162" y="173"/>
              </a:cxn>
              <a:cxn ang="0">
                <a:pos x="180" y="191"/>
              </a:cxn>
              <a:cxn ang="0">
                <a:pos x="186" y="209"/>
              </a:cxn>
              <a:cxn ang="0">
                <a:pos x="180" y="215"/>
              </a:cxn>
              <a:cxn ang="0">
                <a:pos x="138" y="215"/>
              </a:cxn>
              <a:cxn ang="0">
                <a:pos x="138" y="221"/>
              </a:cxn>
              <a:cxn ang="0">
                <a:pos x="144" y="227"/>
              </a:cxn>
              <a:cxn ang="0">
                <a:pos x="138" y="233"/>
              </a:cxn>
              <a:cxn ang="0">
                <a:pos x="144" y="239"/>
              </a:cxn>
              <a:cxn ang="0">
                <a:pos x="138" y="239"/>
              </a:cxn>
              <a:cxn ang="0">
                <a:pos x="144" y="251"/>
              </a:cxn>
              <a:cxn ang="0">
                <a:pos x="138" y="269"/>
              </a:cxn>
              <a:cxn ang="0">
                <a:pos x="144" y="275"/>
              </a:cxn>
              <a:cxn ang="0">
                <a:pos x="144" y="275"/>
              </a:cxn>
              <a:cxn ang="0">
                <a:pos x="114" y="281"/>
              </a:cxn>
              <a:cxn ang="0">
                <a:pos x="108" y="269"/>
              </a:cxn>
            </a:cxnLst>
            <a:rect l="0" t="0" r="r" b="b"/>
            <a:pathLst>
              <a:path w="186" h="281">
                <a:moveTo>
                  <a:pt x="108" y="269"/>
                </a:moveTo>
                <a:lnTo>
                  <a:pt x="102" y="257"/>
                </a:lnTo>
                <a:lnTo>
                  <a:pt x="96" y="263"/>
                </a:lnTo>
                <a:lnTo>
                  <a:pt x="114" y="281"/>
                </a:lnTo>
                <a:lnTo>
                  <a:pt x="72" y="275"/>
                </a:lnTo>
                <a:lnTo>
                  <a:pt x="72" y="269"/>
                </a:lnTo>
                <a:lnTo>
                  <a:pt x="84" y="263"/>
                </a:lnTo>
                <a:lnTo>
                  <a:pt x="96" y="263"/>
                </a:lnTo>
                <a:lnTo>
                  <a:pt x="90" y="245"/>
                </a:lnTo>
                <a:lnTo>
                  <a:pt x="84" y="239"/>
                </a:lnTo>
                <a:lnTo>
                  <a:pt x="78" y="215"/>
                </a:lnTo>
                <a:lnTo>
                  <a:pt x="60" y="197"/>
                </a:lnTo>
                <a:lnTo>
                  <a:pt x="60" y="191"/>
                </a:lnTo>
                <a:lnTo>
                  <a:pt x="54" y="185"/>
                </a:lnTo>
                <a:lnTo>
                  <a:pt x="54" y="179"/>
                </a:lnTo>
                <a:lnTo>
                  <a:pt x="48" y="179"/>
                </a:lnTo>
                <a:lnTo>
                  <a:pt x="48" y="162"/>
                </a:lnTo>
                <a:lnTo>
                  <a:pt x="36" y="150"/>
                </a:lnTo>
                <a:lnTo>
                  <a:pt x="30" y="132"/>
                </a:lnTo>
                <a:lnTo>
                  <a:pt x="0" y="108"/>
                </a:lnTo>
                <a:lnTo>
                  <a:pt x="0" y="102"/>
                </a:lnTo>
                <a:lnTo>
                  <a:pt x="6" y="78"/>
                </a:lnTo>
                <a:lnTo>
                  <a:pt x="6" y="72"/>
                </a:lnTo>
                <a:lnTo>
                  <a:pt x="54" y="54"/>
                </a:lnTo>
                <a:lnTo>
                  <a:pt x="72" y="30"/>
                </a:lnTo>
                <a:lnTo>
                  <a:pt x="72" y="18"/>
                </a:lnTo>
                <a:lnTo>
                  <a:pt x="78" y="18"/>
                </a:lnTo>
                <a:lnTo>
                  <a:pt x="84" y="12"/>
                </a:lnTo>
                <a:lnTo>
                  <a:pt x="78" y="0"/>
                </a:lnTo>
                <a:lnTo>
                  <a:pt x="84" y="0"/>
                </a:lnTo>
                <a:lnTo>
                  <a:pt x="108" y="0"/>
                </a:lnTo>
                <a:lnTo>
                  <a:pt x="108" y="6"/>
                </a:lnTo>
                <a:lnTo>
                  <a:pt x="120" y="24"/>
                </a:lnTo>
                <a:lnTo>
                  <a:pt x="132" y="60"/>
                </a:lnTo>
                <a:lnTo>
                  <a:pt x="144" y="78"/>
                </a:lnTo>
                <a:lnTo>
                  <a:pt x="150" y="84"/>
                </a:lnTo>
                <a:lnTo>
                  <a:pt x="150" y="90"/>
                </a:lnTo>
                <a:lnTo>
                  <a:pt x="156" y="96"/>
                </a:lnTo>
                <a:lnTo>
                  <a:pt x="162" y="102"/>
                </a:lnTo>
                <a:lnTo>
                  <a:pt x="168" y="138"/>
                </a:lnTo>
                <a:lnTo>
                  <a:pt x="162" y="173"/>
                </a:lnTo>
                <a:lnTo>
                  <a:pt x="180" y="191"/>
                </a:lnTo>
                <a:lnTo>
                  <a:pt x="186" y="209"/>
                </a:lnTo>
                <a:lnTo>
                  <a:pt x="180" y="215"/>
                </a:lnTo>
                <a:lnTo>
                  <a:pt x="138" y="215"/>
                </a:lnTo>
                <a:lnTo>
                  <a:pt x="138" y="221"/>
                </a:lnTo>
                <a:lnTo>
                  <a:pt x="144" y="227"/>
                </a:lnTo>
                <a:lnTo>
                  <a:pt x="138" y="233"/>
                </a:lnTo>
                <a:lnTo>
                  <a:pt x="144" y="239"/>
                </a:lnTo>
                <a:lnTo>
                  <a:pt x="138" y="239"/>
                </a:lnTo>
                <a:lnTo>
                  <a:pt x="144" y="251"/>
                </a:lnTo>
                <a:lnTo>
                  <a:pt x="138" y="269"/>
                </a:lnTo>
                <a:lnTo>
                  <a:pt x="144" y="275"/>
                </a:lnTo>
                <a:lnTo>
                  <a:pt x="144" y="275"/>
                </a:lnTo>
                <a:lnTo>
                  <a:pt x="114" y="281"/>
                </a:lnTo>
                <a:lnTo>
                  <a:pt x="108" y="26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2" name="Freeform 24"/>
          <p:cNvSpPr>
            <a:spLocks/>
          </p:cNvSpPr>
          <p:nvPr/>
        </p:nvSpPr>
        <p:spPr bwMode="auto">
          <a:xfrm>
            <a:off x="2379663" y="2960688"/>
            <a:ext cx="600075" cy="407987"/>
          </a:xfrm>
          <a:custGeom>
            <a:avLst/>
            <a:gdLst/>
            <a:ahLst/>
            <a:cxnLst>
              <a:cxn ang="0">
                <a:pos x="318" y="281"/>
              </a:cxn>
              <a:cxn ang="0">
                <a:pos x="306" y="269"/>
              </a:cxn>
              <a:cxn ang="0">
                <a:pos x="282" y="269"/>
              </a:cxn>
              <a:cxn ang="0">
                <a:pos x="258" y="263"/>
              </a:cxn>
              <a:cxn ang="0">
                <a:pos x="252" y="263"/>
              </a:cxn>
              <a:cxn ang="0">
                <a:pos x="198" y="215"/>
              </a:cxn>
              <a:cxn ang="0">
                <a:pos x="186" y="221"/>
              </a:cxn>
              <a:cxn ang="0">
                <a:pos x="174" y="215"/>
              </a:cxn>
              <a:cxn ang="0">
                <a:pos x="168" y="221"/>
              </a:cxn>
              <a:cxn ang="0">
                <a:pos x="150" y="227"/>
              </a:cxn>
              <a:cxn ang="0">
                <a:pos x="126" y="167"/>
              </a:cxn>
              <a:cxn ang="0">
                <a:pos x="72" y="120"/>
              </a:cxn>
              <a:cxn ang="0">
                <a:pos x="0" y="36"/>
              </a:cxn>
              <a:cxn ang="0">
                <a:pos x="12" y="30"/>
              </a:cxn>
              <a:cxn ang="0">
                <a:pos x="48" y="30"/>
              </a:cxn>
              <a:cxn ang="0">
                <a:pos x="48" y="18"/>
              </a:cxn>
              <a:cxn ang="0">
                <a:pos x="120" y="18"/>
              </a:cxn>
              <a:cxn ang="0">
                <a:pos x="126" y="6"/>
              </a:cxn>
              <a:cxn ang="0">
                <a:pos x="138" y="6"/>
              </a:cxn>
              <a:cxn ang="0">
                <a:pos x="138" y="0"/>
              </a:cxn>
              <a:cxn ang="0">
                <a:pos x="222" y="0"/>
              </a:cxn>
              <a:cxn ang="0">
                <a:pos x="222" y="6"/>
              </a:cxn>
              <a:cxn ang="0">
                <a:pos x="246" y="18"/>
              </a:cxn>
              <a:cxn ang="0">
                <a:pos x="264" y="54"/>
              </a:cxn>
              <a:cxn ang="0">
                <a:pos x="282" y="60"/>
              </a:cxn>
              <a:cxn ang="0">
                <a:pos x="288" y="72"/>
              </a:cxn>
              <a:cxn ang="0">
                <a:pos x="288" y="78"/>
              </a:cxn>
              <a:cxn ang="0">
                <a:pos x="282" y="102"/>
              </a:cxn>
              <a:cxn ang="0">
                <a:pos x="282" y="108"/>
              </a:cxn>
              <a:cxn ang="0">
                <a:pos x="312" y="132"/>
              </a:cxn>
              <a:cxn ang="0">
                <a:pos x="318" y="150"/>
              </a:cxn>
              <a:cxn ang="0">
                <a:pos x="330" y="162"/>
              </a:cxn>
              <a:cxn ang="0">
                <a:pos x="330" y="179"/>
              </a:cxn>
              <a:cxn ang="0">
                <a:pos x="336" y="179"/>
              </a:cxn>
              <a:cxn ang="0">
                <a:pos x="336" y="185"/>
              </a:cxn>
              <a:cxn ang="0">
                <a:pos x="342" y="191"/>
              </a:cxn>
              <a:cxn ang="0">
                <a:pos x="342" y="197"/>
              </a:cxn>
              <a:cxn ang="0">
                <a:pos x="360" y="215"/>
              </a:cxn>
              <a:cxn ang="0">
                <a:pos x="366" y="239"/>
              </a:cxn>
              <a:cxn ang="0">
                <a:pos x="372" y="245"/>
              </a:cxn>
              <a:cxn ang="0">
                <a:pos x="378" y="263"/>
              </a:cxn>
              <a:cxn ang="0">
                <a:pos x="366" y="263"/>
              </a:cxn>
              <a:cxn ang="0">
                <a:pos x="354" y="269"/>
              </a:cxn>
              <a:cxn ang="0">
                <a:pos x="354" y="275"/>
              </a:cxn>
              <a:cxn ang="0">
                <a:pos x="348" y="299"/>
              </a:cxn>
              <a:cxn ang="0">
                <a:pos x="330" y="299"/>
              </a:cxn>
              <a:cxn ang="0">
                <a:pos x="318" y="281"/>
              </a:cxn>
            </a:cxnLst>
            <a:rect l="0" t="0" r="r" b="b"/>
            <a:pathLst>
              <a:path w="378" h="299">
                <a:moveTo>
                  <a:pt x="318" y="281"/>
                </a:moveTo>
                <a:lnTo>
                  <a:pt x="306" y="269"/>
                </a:lnTo>
                <a:lnTo>
                  <a:pt x="282" y="269"/>
                </a:lnTo>
                <a:lnTo>
                  <a:pt x="258" y="263"/>
                </a:lnTo>
                <a:lnTo>
                  <a:pt x="252" y="263"/>
                </a:lnTo>
                <a:lnTo>
                  <a:pt x="198" y="215"/>
                </a:lnTo>
                <a:lnTo>
                  <a:pt x="186" y="221"/>
                </a:lnTo>
                <a:lnTo>
                  <a:pt x="174" y="215"/>
                </a:lnTo>
                <a:lnTo>
                  <a:pt x="168" y="221"/>
                </a:lnTo>
                <a:lnTo>
                  <a:pt x="150" y="227"/>
                </a:lnTo>
                <a:lnTo>
                  <a:pt x="126" y="167"/>
                </a:lnTo>
                <a:lnTo>
                  <a:pt x="72" y="120"/>
                </a:lnTo>
                <a:lnTo>
                  <a:pt x="0" y="36"/>
                </a:lnTo>
                <a:lnTo>
                  <a:pt x="12" y="30"/>
                </a:lnTo>
                <a:lnTo>
                  <a:pt x="48" y="30"/>
                </a:lnTo>
                <a:lnTo>
                  <a:pt x="48" y="18"/>
                </a:lnTo>
                <a:lnTo>
                  <a:pt x="120" y="18"/>
                </a:lnTo>
                <a:lnTo>
                  <a:pt x="126" y="6"/>
                </a:lnTo>
                <a:lnTo>
                  <a:pt x="138" y="6"/>
                </a:lnTo>
                <a:lnTo>
                  <a:pt x="138" y="0"/>
                </a:lnTo>
                <a:lnTo>
                  <a:pt x="222" y="0"/>
                </a:lnTo>
                <a:lnTo>
                  <a:pt x="222" y="6"/>
                </a:lnTo>
                <a:lnTo>
                  <a:pt x="246" y="18"/>
                </a:lnTo>
                <a:lnTo>
                  <a:pt x="264" y="54"/>
                </a:lnTo>
                <a:lnTo>
                  <a:pt x="282" y="60"/>
                </a:lnTo>
                <a:lnTo>
                  <a:pt x="288" y="72"/>
                </a:lnTo>
                <a:lnTo>
                  <a:pt x="288" y="78"/>
                </a:lnTo>
                <a:lnTo>
                  <a:pt x="282" y="102"/>
                </a:lnTo>
                <a:lnTo>
                  <a:pt x="282" y="108"/>
                </a:lnTo>
                <a:lnTo>
                  <a:pt x="312" y="132"/>
                </a:lnTo>
                <a:lnTo>
                  <a:pt x="318" y="150"/>
                </a:lnTo>
                <a:lnTo>
                  <a:pt x="330" y="162"/>
                </a:lnTo>
                <a:lnTo>
                  <a:pt x="330" y="179"/>
                </a:lnTo>
                <a:lnTo>
                  <a:pt x="336" y="179"/>
                </a:lnTo>
                <a:lnTo>
                  <a:pt x="336" y="185"/>
                </a:lnTo>
                <a:lnTo>
                  <a:pt x="342" y="191"/>
                </a:lnTo>
                <a:lnTo>
                  <a:pt x="342" y="197"/>
                </a:lnTo>
                <a:lnTo>
                  <a:pt x="360" y="215"/>
                </a:lnTo>
                <a:lnTo>
                  <a:pt x="366" y="239"/>
                </a:lnTo>
                <a:lnTo>
                  <a:pt x="372" y="245"/>
                </a:lnTo>
                <a:lnTo>
                  <a:pt x="378" y="263"/>
                </a:lnTo>
                <a:lnTo>
                  <a:pt x="366" y="263"/>
                </a:lnTo>
                <a:lnTo>
                  <a:pt x="354" y="269"/>
                </a:lnTo>
                <a:lnTo>
                  <a:pt x="354" y="275"/>
                </a:lnTo>
                <a:lnTo>
                  <a:pt x="348" y="299"/>
                </a:lnTo>
                <a:lnTo>
                  <a:pt x="330" y="299"/>
                </a:lnTo>
                <a:lnTo>
                  <a:pt x="318" y="28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3" name="Freeform 25"/>
          <p:cNvSpPr>
            <a:spLocks/>
          </p:cNvSpPr>
          <p:nvPr/>
        </p:nvSpPr>
        <p:spPr bwMode="auto">
          <a:xfrm>
            <a:off x="4340225" y="3009900"/>
            <a:ext cx="950913" cy="677863"/>
          </a:xfrm>
          <a:custGeom>
            <a:avLst/>
            <a:gdLst/>
            <a:ahLst/>
            <a:cxnLst>
              <a:cxn ang="0">
                <a:pos x="449" y="490"/>
              </a:cxn>
              <a:cxn ang="0">
                <a:pos x="299" y="496"/>
              </a:cxn>
              <a:cxn ang="0">
                <a:pos x="287" y="490"/>
              </a:cxn>
              <a:cxn ang="0">
                <a:pos x="275" y="490"/>
              </a:cxn>
              <a:cxn ang="0">
                <a:pos x="269" y="490"/>
              </a:cxn>
              <a:cxn ang="0">
                <a:pos x="263" y="484"/>
              </a:cxn>
              <a:cxn ang="0">
                <a:pos x="257" y="478"/>
              </a:cxn>
              <a:cxn ang="0">
                <a:pos x="251" y="472"/>
              </a:cxn>
              <a:cxn ang="0">
                <a:pos x="215" y="454"/>
              </a:cxn>
              <a:cxn ang="0">
                <a:pos x="204" y="424"/>
              </a:cxn>
              <a:cxn ang="0">
                <a:pos x="204" y="413"/>
              </a:cxn>
              <a:cxn ang="0">
                <a:pos x="186" y="395"/>
              </a:cxn>
              <a:cxn ang="0">
                <a:pos x="156" y="395"/>
              </a:cxn>
              <a:cxn ang="0">
                <a:pos x="150" y="401"/>
              </a:cxn>
              <a:cxn ang="0">
                <a:pos x="132" y="395"/>
              </a:cxn>
              <a:cxn ang="0">
                <a:pos x="144" y="377"/>
              </a:cxn>
              <a:cxn ang="0">
                <a:pos x="156" y="371"/>
              </a:cxn>
              <a:cxn ang="0">
                <a:pos x="150" y="359"/>
              </a:cxn>
              <a:cxn ang="0">
                <a:pos x="156" y="353"/>
              </a:cxn>
              <a:cxn ang="0">
                <a:pos x="150" y="341"/>
              </a:cxn>
              <a:cxn ang="0">
                <a:pos x="150" y="329"/>
              </a:cxn>
              <a:cxn ang="0">
                <a:pos x="144" y="323"/>
              </a:cxn>
              <a:cxn ang="0">
                <a:pos x="120" y="311"/>
              </a:cxn>
              <a:cxn ang="0">
                <a:pos x="114" y="305"/>
              </a:cxn>
              <a:cxn ang="0">
                <a:pos x="114" y="293"/>
              </a:cxn>
              <a:cxn ang="0">
                <a:pos x="114" y="275"/>
              </a:cxn>
              <a:cxn ang="0">
                <a:pos x="114" y="263"/>
              </a:cxn>
              <a:cxn ang="0">
                <a:pos x="102" y="257"/>
              </a:cxn>
              <a:cxn ang="0">
                <a:pos x="78" y="239"/>
              </a:cxn>
              <a:cxn ang="0">
                <a:pos x="72" y="251"/>
              </a:cxn>
              <a:cxn ang="0">
                <a:pos x="72" y="251"/>
              </a:cxn>
              <a:cxn ang="0">
                <a:pos x="60" y="233"/>
              </a:cxn>
              <a:cxn ang="0">
                <a:pos x="54" y="227"/>
              </a:cxn>
              <a:cxn ang="0">
                <a:pos x="54" y="227"/>
              </a:cxn>
              <a:cxn ang="0">
                <a:pos x="48" y="233"/>
              </a:cxn>
              <a:cxn ang="0">
                <a:pos x="30" y="227"/>
              </a:cxn>
              <a:cxn ang="0">
                <a:pos x="30" y="215"/>
              </a:cxn>
              <a:cxn ang="0">
                <a:pos x="12" y="209"/>
              </a:cxn>
              <a:cxn ang="0">
                <a:pos x="12" y="203"/>
              </a:cxn>
              <a:cxn ang="0">
                <a:pos x="12" y="197"/>
              </a:cxn>
              <a:cxn ang="0">
                <a:pos x="12" y="185"/>
              </a:cxn>
              <a:cxn ang="0">
                <a:pos x="6" y="179"/>
              </a:cxn>
              <a:cxn ang="0">
                <a:pos x="0" y="173"/>
              </a:cxn>
              <a:cxn ang="0">
                <a:pos x="6" y="149"/>
              </a:cxn>
              <a:cxn ang="0">
                <a:pos x="12" y="143"/>
              </a:cxn>
              <a:cxn ang="0">
                <a:pos x="12" y="126"/>
              </a:cxn>
              <a:cxn ang="0">
                <a:pos x="30" y="126"/>
              </a:cxn>
              <a:cxn ang="0">
                <a:pos x="30" y="120"/>
              </a:cxn>
              <a:cxn ang="0">
                <a:pos x="30" y="102"/>
              </a:cxn>
              <a:cxn ang="0">
                <a:pos x="30" y="90"/>
              </a:cxn>
              <a:cxn ang="0">
                <a:pos x="30" y="78"/>
              </a:cxn>
              <a:cxn ang="0">
                <a:pos x="6" y="42"/>
              </a:cxn>
              <a:cxn ang="0">
                <a:pos x="6" y="18"/>
              </a:cxn>
              <a:cxn ang="0">
                <a:pos x="18" y="0"/>
              </a:cxn>
              <a:cxn ang="0">
                <a:pos x="102" y="72"/>
              </a:cxn>
              <a:cxn ang="0">
                <a:pos x="156" y="114"/>
              </a:cxn>
              <a:cxn ang="0">
                <a:pos x="401" y="317"/>
              </a:cxn>
              <a:cxn ang="0">
                <a:pos x="599" y="484"/>
              </a:cxn>
              <a:cxn ang="0">
                <a:pos x="449" y="490"/>
              </a:cxn>
            </a:cxnLst>
            <a:rect l="0" t="0" r="r" b="b"/>
            <a:pathLst>
              <a:path w="599" h="496">
                <a:moveTo>
                  <a:pt x="449" y="490"/>
                </a:moveTo>
                <a:lnTo>
                  <a:pt x="299" y="496"/>
                </a:lnTo>
                <a:lnTo>
                  <a:pt x="287" y="490"/>
                </a:lnTo>
                <a:lnTo>
                  <a:pt x="275" y="490"/>
                </a:lnTo>
                <a:lnTo>
                  <a:pt x="269" y="490"/>
                </a:lnTo>
                <a:lnTo>
                  <a:pt x="263" y="484"/>
                </a:lnTo>
                <a:lnTo>
                  <a:pt x="257" y="478"/>
                </a:lnTo>
                <a:lnTo>
                  <a:pt x="251" y="472"/>
                </a:lnTo>
                <a:lnTo>
                  <a:pt x="215" y="454"/>
                </a:lnTo>
                <a:lnTo>
                  <a:pt x="204" y="424"/>
                </a:lnTo>
                <a:lnTo>
                  <a:pt x="204" y="413"/>
                </a:lnTo>
                <a:lnTo>
                  <a:pt x="186" y="395"/>
                </a:lnTo>
                <a:lnTo>
                  <a:pt x="156" y="395"/>
                </a:lnTo>
                <a:lnTo>
                  <a:pt x="150" y="401"/>
                </a:lnTo>
                <a:lnTo>
                  <a:pt x="132" y="395"/>
                </a:lnTo>
                <a:lnTo>
                  <a:pt x="144" y="377"/>
                </a:lnTo>
                <a:lnTo>
                  <a:pt x="156" y="371"/>
                </a:lnTo>
                <a:lnTo>
                  <a:pt x="150" y="359"/>
                </a:lnTo>
                <a:lnTo>
                  <a:pt x="156" y="353"/>
                </a:lnTo>
                <a:lnTo>
                  <a:pt x="150" y="341"/>
                </a:lnTo>
                <a:lnTo>
                  <a:pt x="150" y="329"/>
                </a:lnTo>
                <a:lnTo>
                  <a:pt x="144" y="323"/>
                </a:lnTo>
                <a:lnTo>
                  <a:pt x="120" y="311"/>
                </a:lnTo>
                <a:lnTo>
                  <a:pt x="114" y="305"/>
                </a:lnTo>
                <a:lnTo>
                  <a:pt x="114" y="293"/>
                </a:lnTo>
                <a:lnTo>
                  <a:pt x="114" y="275"/>
                </a:lnTo>
                <a:lnTo>
                  <a:pt x="114" y="263"/>
                </a:lnTo>
                <a:lnTo>
                  <a:pt x="102" y="257"/>
                </a:lnTo>
                <a:lnTo>
                  <a:pt x="78" y="239"/>
                </a:lnTo>
                <a:lnTo>
                  <a:pt x="72" y="251"/>
                </a:lnTo>
                <a:lnTo>
                  <a:pt x="72" y="251"/>
                </a:lnTo>
                <a:lnTo>
                  <a:pt x="60" y="233"/>
                </a:lnTo>
                <a:lnTo>
                  <a:pt x="54" y="227"/>
                </a:lnTo>
                <a:lnTo>
                  <a:pt x="54" y="227"/>
                </a:lnTo>
                <a:lnTo>
                  <a:pt x="48" y="233"/>
                </a:lnTo>
                <a:lnTo>
                  <a:pt x="30" y="227"/>
                </a:lnTo>
                <a:lnTo>
                  <a:pt x="30" y="215"/>
                </a:lnTo>
                <a:lnTo>
                  <a:pt x="12" y="209"/>
                </a:lnTo>
                <a:lnTo>
                  <a:pt x="12" y="203"/>
                </a:lnTo>
                <a:lnTo>
                  <a:pt x="12" y="197"/>
                </a:lnTo>
                <a:lnTo>
                  <a:pt x="12" y="185"/>
                </a:lnTo>
                <a:lnTo>
                  <a:pt x="6" y="179"/>
                </a:lnTo>
                <a:lnTo>
                  <a:pt x="0" y="173"/>
                </a:lnTo>
                <a:lnTo>
                  <a:pt x="6" y="149"/>
                </a:lnTo>
                <a:lnTo>
                  <a:pt x="12" y="143"/>
                </a:lnTo>
                <a:lnTo>
                  <a:pt x="12" y="126"/>
                </a:lnTo>
                <a:lnTo>
                  <a:pt x="30" y="126"/>
                </a:lnTo>
                <a:lnTo>
                  <a:pt x="30" y="120"/>
                </a:lnTo>
                <a:lnTo>
                  <a:pt x="30" y="102"/>
                </a:lnTo>
                <a:lnTo>
                  <a:pt x="30" y="90"/>
                </a:lnTo>
                <a:lnTo>
                  <a:pt x="30" y="78"/>
                </a:lnTo>
                <a:lnTo>
                  <a:pt x="6" y="42"/>
                </a:lnTo>
                <a:lnTo>
                  <a:pt x="6" y="18"/>
                </a:lnTo>
                <a:lnTo>
                  <a:pt x="18" y="0"/>
                </a:lnTo>
                <a:lnTo>
                  <a:pt x="102" y="72"/>
                </a:lnTo>
                <a:lnTo>
                  <a:pt x="156" y="114"/>
                </a:lnTo>
                <a:lnTo>
                  <a:pt x="401" y="317"/>
                </a:lnTo>
                <a:lnTo>
                  <a:pt x="599" y="484"/>
                </a:lnTo>
                <a:lnTo>
                  <a:pt x="449" y="490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4" name="Freeform 26"/>
          <p:cNvSpPr>
            <a:spLocks/>
          </p:cNvSpPr>
          <p:nvPr/>
        </p:nvSpPr>
        <p:spPr bwMode="auto">
          <a:xfrm>
            <a:off x="3644900" y="3027363"/>
            <a:ext cx="476250" cy="268287"/>
          </a:xfrm>
          <a:custGeom>
            <a:avLst/>
            <a:gdLst/>
            <a:ahLst/>
            <a:cxnLst>
              <a:cxn ang="0">
                <a:pos x="6" y="185"/>
              </a:cxn>
              <a:cxn ang="0">
                <a:pos x="0" y="167"/>
              </a:cxn>
              <a:cxn ang="0">
                <a:pos x="0" y="84"/>
              </a:cxn>
              <a:cxn ang="0">
                <a:pos x="24" y="78"/>
              </a:cxn>
              <a:cxn ang="0">
                <a:pos x="30" y="84"/>
              </a:cxn>
              <a:cxn ang="0">
                <a:pos x="36" y="78"/>
              </a:cxn>
              <a:cxn ang="0">
                <a:pos x="42" y="78"/>
              </a:cxn>
              <a:cxn ang="0">
                <a:pos x="48" y="72"/>
              </a:cxn>
              <a:cxn ang="0">
                <a:pos x="66" y="60"/>
              </a:cxn>
              <a:cxn ang="0">
                <a:pos x="72" y="66"/>
              </a:cxn>
              <a:cxn ang="0">
                <a:pos x="90" y="66"/>
              </a:cxn>
              <a:cxn ang="0">
                <a:pos x="114" y="78"/>
              </a:cxn>
              <a:cxn ang="0">
                <a:pos x="138" y="84"/>
              </a:cxn>
              <a:cxn ang="0">
                <a:pos x="162" y="78"/>
              </a:cxn>
              <a:cxn ang="0">
                <a:pos x="180" y="72"/>
              </a:cxn>
              <a:cxn ang="0">
                <a:pos x="186" y="72"/>
              </a:cxn>
              <a:cxn ang="0">
                <a:pos x="204" y="66"/>
              </a:cxn>
              <a:cxn ang="0">
                <a:pos x="222" y="66"/>
              </a:cxn>
              <a:cxn ang="0">
                <a:pos x="234" y="60"/>
              </a:cxn>
              <a:cxn ang="0">
                <a:pos x="240" y="54"/>
              </a:cxn>
              <a:cxn ang="0">
                <a:pos x="246" y="48"/>
              </a:cxn>
              <a:cxn ang="0">
                <a:pos x="258" y="36"/>
              </a:cxn>
              <a:cxn ang="0">
                <a:pos x="276" y="24"/>
              </a:cxn>
              <a:cxn ang="0">
                <a:pos x="288" y="0"/>
              </a:cxn>
              <a:cxn ang="0">
                <a:pos x="300" y="0"/>
              </a:cxn>
              <a:cxn ang="0">
                <a:pos x="300" y="78"/>
              </a:cxn>
              <a:cxn ang="0">
                <a:pos x="276" y="84"/>
              </a:cxn>
              <a:cxn ang="0">
                <a:pos x="258" y="84"/>
              </a:cxn>
              <a:cxn ang="0">
                <a:pos x="222" y="96"/>
              </a:cxn>
              <a:cxn ang="0">
                <a:pos x="186" y="96"/>
              </a:cxn>
              <a:cxn ang="0">
                <a:pos x="168" y="108"/>
              </a:cxn>
              <a:cxn ang="0">
                <a:pos x="162" y="114"/>
              </a:cxn>
              <a:cxn ang="0">
                <a:pos x="132" y="125"/>
              </a:cxn>
              <a:cxn ang="0">
                <a:pos x="132" y="137"/>
              </a:cxn>
              <a:cxn ang="0">
                <a:pos x="126" y="149"/>
              </a:cxn>
              <a:cxn ang="0">
                <a:pos x="84" y="167"/>
              </a:cxn>
              <a:cxn ang="0">
                <a:pos x="72" y="173"/>
              </a:cxn>
              <a:cxn ang="0">
                <a:pos x="54" y="185"/>
              </a:cxn>
              <a:cxn ang="0">
                <a:pos x="48" y="197"/>
              </a:cxn>
              <a:cxn ang="0">
                <a:pos x="36" y="197"/>
              </a:cxn>
              <a:cxn ang="0">
                <a:pos x="12" y="197"/>
              </a:cxn>
              <a:cxn ang="0">
                <a:pos x="6" y="185"/>
              </a:cxn>
            </a:cxnLst>
            <a:rect l="0" t="0" r="r" b="b"/>
            <a:pathLst>
              <a:path w="300" h="197">
                <a:moveTo>
                  <a:pt x="6" y="185"/>
                </a:moveTo>
                <a:lnTo>
                  <a:pt x="0" y="167"/>
                </a:lnTo>
                <a:lnTo>
                  <a:pt x="0" y="84"/>
                </a:lnTo>
                <a:lnTo>
                  <a:pt x="24" y="78"/>
                </a:lnTo>
                <a:lnTo>
                  <a:pt x="30" y="84"/>
                </a:lnTo>
                <a:lnTo>
                  <a:pt x="36" y="78"/>
                </a:lnTo>
                <a:lnTo>
                  <a:pt x="42" y="78"/>
                </a:lnTo>
                <a:lnTo>
                  <a:pt x="48" y="72"/>
                </a:lnTo>
                <a:lnTo>
                  <a:pt x="66" y="60"/>
                </a:lnTo>
                <a:lnTo>
                  <a:pt x="72" y="66"/>
                </a:lnTo>
                <a:lnTo>
                  <a:pt x="90" y="66"/>
                </a:lnTo>
                <a:lnTo>
                  <a:pt x="114" y="78"/>
                </a:lnTo>
                <a:lnTo>
                  <a:pt x="138" y="84"/>
                </a:lnTo>
                <a:lnTo>
                  <a:pt x="162" y="78"/>
                </a:lnTo>
                <a:lnTo>
                  <a:pt x="180" y="72"/>
                </a:lnTo>
                <a:lnTo>
                  <a:pt x="186" y="72"/>
                </a:lnTo>
                <a:lnTo>
                  <a:pt x="204" y="66"/>
                </a:lnTo>
                <a:lnTo>
                  <a:pt x="222" y="66"/>
                </a:lnTo>
                <a:lnTo>
                  <a:pt x="234" y="60"/>
                </a:lnTo>
                <a:lnTo>
                  <a:pt x="240" y="54"/>
                </a:lnTo>
                <a:lnTo>
                  <a:pt x="246" y="48"/>
                </a:lnTo>
                <a:lnTo>
                  <a:pt x="258" y="36"/>
                </a:lnTo>
                <a:lnTo>
                  <a:pt x="276" y="24"/>
                </a:lnTo>
                <a:lnTo>
                  <a:pt x="288" y="0"/>
                </a:lnTo>
                <a:lnTo>
                  <a:pt x="300" y="0"/>
                </a:lnTo>
                <a:lnTo>
                  <a:pt x="300" y="78"/>
                </a:lnTo>
                <a:lnTo>
                  <a:pt x="276" y="84"/>
                </a:lnTo>
                <a:lnTo>
                  <a:pt x="258" y="84"/>
                </a:lnTo>
                <a:lnTo>
                  <a:pt x="222" y="96"/>
                </a:lnTo>
                <a:lnTo>
                  <a:pt x="186" y="96"/>
                </a:lnTo>
                <a:lnTo>
                  <a:pt x="168" y="108"/>
                </a:lnTo>
                <a:lnTo>
                  <a:pt x="162" y="114"/>
                </a:lnTo>
                <a:lnTo>
                  <a:pt x="132" y="125"/>
                </a:lnTo>
                <a:lnTo>
                  <a:pt x="132" y="137"/>
                </a:lnTo>
                <a:lnTo>
                  <a:pt x="126" y="149"/>
                </a:lnTo>
                <a:lnTo>
                  <a:pt x="84" y="167"/>
                </a:lnTo>
                <a:lnTo>
                  <a:pt x="72" y="173"/>
                </a:lnTo>
                <a:lnTo>
                  <a:pt x="54" y="185"/>
                </a:lnTo>
                <a:lnTo>
                  <a:pt x="48" y="197"/>
                </a:lnTo>
                <a:lnTo>
                  <a:pt x="36" y="197"/>
                </a:lnTo>
                <a:lnTo>
                  <a:pt x="12" y="197"/>
                </a:lnTo>
                <a:lnTo>
                  <a:pt x="6" y="185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5" name="Freeform 27"/>
          <p:cNvSpPr>
            <a:spLocks/>
          </p:cNvSpPr>
          <p:nvPr/>
        </p:nvSpPr>
        <p:spPr bwMode="auto">
          <a:xfrm>
            <a:off x="3663950" y="3133725"/>
            <a:ext cx="485775" cy="382588"/>
          </a:xfrm>
          <a:custGeom>
            <a:avLst/>
            <a:gdLst/>
            <a:ahLst/>
            <a:cxnLst>
              <a:cxn ang="0">
                <a:pos x="66" y="227"/>
              </a:cxn>
              <a:cxn ang="0">
                <a:pos x="24" y="179"/>
              </a:cxn>
              <a:cxn ang="0">
                <a:pos x="0" y="119"/>
              </a:cxn>
              <a:cxn ang="0">
                <a:pos x="24" y="119"/>
              </a:cxn>
              <a:cxn ang="0">
                <a:pos x="36" y="119"/>
              </a:cxn>
              <a:cxn ang="0">
                <a:pos x="42" y="107"/>
              </a:cxn>
              <a:cxn ang="0">
                <a:pos x="60" y="95"/>
              </a:cxn>
              <a:cxn ang="0">
                <a:pos x="72" y="89"/>
              </a:cxn>
              <a:cxn ang="0">
                <a:pos x="114" y="71"/>
              </a:cxn>
              <a:cxn ang="0">
                <a:pos x="120" y="59"/>
              </a:cxn>
              <a:cxn ang="0">
                <a:pos x="120" y="47"/>
              </a:cxn>
              <a:cxn ang="0">
                <a:pos x="150" y="36"/>
              </a:cxn>
              <a:cxn ang="0">
                <a:pos x="156" y="30"/>
              </a:cxn>
              <a:cxn ang="0">
                <a:pos x="174" y="18"/>
              </a:cxn>
              <a:cxn ang="0">
                <a:pos x="210" y="18"/>
              </a:cxn>
              <a:cxn ang="0">
                <a:pos x="246" y="6"/>
              </a:cxn>
              <a:cxn ang="0">
                <a:pos x="264" y="6"/>
              </a:cxn>
              <a:cxn ang="0">
                <a:pos x="288" y="0"/>
              </a:cxn>
              <a:cxn ang="0">
                <a:pos x="288" y="24"/>
              </a:cxn>
              <a:cxn ang="0">
                <a:pos x="294" y="24"/>
              </a:cxn>
              <a:cxn ang="0">
                <a:pos x="306" y="30"/>
              </a:cxn>
              <a:cxn ang="0">
                <a:pos x="300" y="36"/>
              </a:cxn>
              <a:cxn ang="0">
                <a:pos x="294" y="36"/>
              </a:cxn>
              <a:cxn ang="0">
                <a:pos x="288" y="41"/>
              </a:cxn>
              <a:cxn ang="0">
                <a:pos x="276" y="41"/>
              </a:cxn>
              <a:cxn ang="0">
                <a:pos x="264" y="53"/>
              </a:cxn>
              <a:cxn ang="0">
                <a:pos x="216" y="125"/>
              </a:cxn>
              <a:cxn ang="0">
                <a:pos x="210" y="137"/>
              </a:cxn>
              <a:cxn ang="0">
                <a:pos x="192" y="167"/>
              </a:cxn>
              <a:cxn ang="0">
                <a:pos x="186" y="179"/>
              </a:cxn>
              <a:cxn ang="0">
                <a:pos x="174" y="191"/>
              </a:cxn>
              <a:cxn ang="0">
                <a:pos x="174" y="203"/>
              </a:cxn>
              <a:cxn ang="0">
                <a:pos x="150" y="209"/>
              </a:cxn>
              <a:cxn ang="0">
                <a:pos x="150" y="215"/>
              </a:cxn>
              <a:cxn ang="0">
                <a:pos x="156" y="227"/>
              </a:cxn>
              <a:cxn ang="0">
                <a:pos x="150" y="233"/>
              </a:cxn>
              <a:cxn ang="0">
                <a:pos x="150" y="239"/>
              </a:cxn>
              <a:cxn ang="0">
                <a:pos x="138" y="251"/>
              </a:cxn>
              <a:cxn ang="0">
                <a:pos x="126" y="257"/>
              </a:cxn>
              <a:cxn ang="0">
                <a:pos x="120" y="269"/>
              </a:cxn>
              <a:cxn ang="0">
                <a:pos x="114" y="281"/>
              </a:cxn>
              <a:cxn ang="0">
                <a:pos x="66" y="227"/>
              </a:cxn>
            </a:cxnLst>
            <a:rect l="0" t="0" r="r" b="b"/>
            <a:pathLst>
              <a:path w="306" h="281">
                <a:moveTo>
                  <a:pt x="66" y="227"/>
                </a:moveTo>
                <a:lnTo>
                  <a:pt x="24" y="179"/>
                </a:lnTo>
                <a:lnTo>
                  <a:pt x="0" y="119"/>
                </a:lnTo>
                <a:lnTo>
                  <a:pt x="24" y="119"/>
                </a:lnTo>
                <a:lnTo>
                  <a:pt x="36" y="119"/>
                </a:lnTo>
                <a:lnTo>
                  <a:pt x="42" y="107"/>
                </a:lnTo>
                <a:lnTo>
                  <a:pt x="60" y="95"/>
                </a:lnTo>
                <a:lnTo>
                  <a:pt x="72" y="89"/>
                </a:lnTo>
                <a:lnTo>
                  <a:pt x="114" y="71"/>
                </a:lnTo>
                <a:lnTo>
                  <a:pt x="120" y="59"/>
                </a:lnTo>
                <a:lnTo>
                  <a:pt x="120" y="47"/>
                </a:lnTo>
                <a:lnTo>
                  <a:pt x="150" y="36"/>
                </a:lnTo>
                <a:lnTo>
                  <a:pt x="156" y="30"/>
                </a:lnTo>
                <a:lnTo>
                  <a:pt x="174" y="18"/>
                </a:lnTo>
                <a:lnTo>
                  <a:pt x="210" y="18"/>
                </a:lnTo>
                <a:lnTo>
                  <a:pt x="246" y="6"/>
                </a:lnTo>
                <a:lnTo>
                  <a:pt x="264" y="6"/>
                </a:lnTo>
                <a:lnTo>
                  <a:pt x="288" y="0"/>
                </a:lnTo>
                <a:lnTo>
                  <a:pt x="288" y="24"/>
                </a:lnTo>
                <a:lnTo>
                  <a:pt x="294" y="24"/>
                </a:lnTo>
                <a:lnTo>
                  <a:pt x="306" y="30"/>
                </a:lnTo>
                <a:lnTo>
                  <a:pt x="300" y="36"/>
                </a:lnTo>
                <a:lnTo>
                  <a:pt x="294" y="36"/>
                </a:lnTo>
                <a:lnTo>
                  <a:pt x="288" y="41"/>
                </a:lnTo>
                <a:lnTo>
                  <a:pt x="276" y="41"/>
                </a:lnTo>
                <a:lnTo>
                  <a:pt x="264" y="53"/>
                </a:lnTo>
                <a:lnTo>
                  <a:pt x="216" y="125"/>
                </a:lnTo>
                <a:lnTo>
                  <a:pt x="210" y="137"/>
                </a:lnTo>
                <a:lnTo>
                  <a:pt x="192" y="167"/>
                </a:lnTo>
                <a:lnTo>
                  <a:pt x="186" y="179"/>
                </a:lnTo>
                <a:lnTo>
                  <a:pt x="174" y="191"/>
                </a:lnTo>
                <a:lnTo>
                  <a:pt x="174" y="203"/>
                </a:lnTo>
                <a:lnTo>
                  <a:pt x="150" y="209"/>
                </a:lnTo>
                <a:lnTo>
                  <a:pt x="150" y="215"/>
                </a:lnTo>
                <a:lnTo>
                  <a:pt x="156" y="227"/>
                </a:lnTo>
                <a:lnTo>
                  <a:pt x="150" y="233"/>
                </a:lnTo>
                <a:lnTo>
                  <a:pt x="150" y="239"/>
                </a:lnTo>
                <a:lnTo>
                  <a:pt x="138" y="251"/>
                </a:lnTo>
                <a:lnTo>
                  <a:pt x="126" y="257"/>
                </a:lnTo>
                <a:lnTo>
                  <a:pt x="120" y="269"/>
                </a:lnTo>
                <a:lnTo>
                  <a:pt x="114" y="281"/>
                </a:lnTo>
                <a:lnTo>
                  <a:pt x="66" y="227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6" name="Freeform 28"/>
          <p:cNvSpPr>
            <a:spLocks/>
          </p:cNvSpPr>
          <p:nvPr/>
        </p:nvSpPr>
        <p:spPr bwMode="auto">
          <a:xfrm>
            <a:off x="3844925" y="3173413"/>
            <a:ext cx="742950" cy="439737"/>
          </a:xfrm>
          <a:custGeom>
            <a:avLst/>
            <a:gdLst/>
            <a:ahLst/>
            <a:cxnLst>
              <a:cxn ang="0">
                <a:pos x="438" y="269"/>
              </a:cxn>
              <a:cxn ang="0">
                <a:pos x="414" y="233"/>
              </a:cxn>
              <a:cxn ang="0">
                <a:pos x="396" y="221"/>
              </a:cxn>
              <a:cxn ang="0">
                <a:pos x="354" y="209"/>
              </a:cxn>
              <a:cxn ang="0">
                <a:pos x="342" y="221"/>
              </a:cxn>
              <a:cxn ang="0">
                <a:pos x="318" y="245"/>
              </a:cxn>
              <a:cxn ang="0">
                <a:pos x="288" y="269"/>
              </a:cxn>
              <a:cxn ang="0">
                <a:pos x="252" y="269"/>
              </a:cxn>
              <a:cxn ang="0">
                <a:pos x="234" y="269"/>
              </a:cxn>
              <a:cxn ang="0">
                <a:pos x="186" y="251"/>
              </a:cxn>
              <a:cxn ang="0">
                <a:pos x="150" y="263"/>
              </a:cxn>
              <a:cxn ang="0">
                <a:pos x="132" y="275"/>
              </a:cxn>
              <a:cxn ang="0">
                <a:pos x="114" y="281"/>
              </a:cxn>
              <a:cxn ang="0">
                <a:pos x="102" y="287"/>
              </a:cxn>
              <a:cxn ang="0">
                <a:pos x="108" y="304"/>
              </a:cxn>
              <a:cxn ang="0">
                <a:pos x="108" y="316"/>
              </a:cxn>
              <a:cxn ang="0">
                <a:pos x="84" y="310"/>
              </a:cxn>
              <a:cxn ang="0">
                <a:pos x="90" y="316"/>
              </a:cxn>
              <a:cxn ang="0">
                <a:pos x="0" y="251"/>
              </a:cxn>
              <a:cxn ang="0">
                <a:pos x="12" y="227"/>
              </a:cxn>
              <a:cxn ang="0">
                <a:pos x="36" y="209"/>
              </a:cxn>
              <a:cxn ang="0">
                <a:pos x="42" y="197"/>
              </a:cxn>
              <a:cxn ang="0">
                <a:pos x="36" y="179"/>
              </a:cxn>
              <a:cxn ang="0">
                <a:pos x="60" y="161"/>
              </a:cxn>
              <a:cxn ang="0">
                <a:pos x="78" y="137"/>
              </a:cxn>
              <a:cxn ang="0">
                <a:pos x="102" y="95"/>
              </a:cxn>
              <a:cxn ang="0">
                <a:pos x="162" y="11"/>
              </a:cxn>
              <a:cxn ang="0">
                <a:pos x="180" y="6"/>
              </a:cxn>
              <a:cxn ang="0">
                <a:pos x="192" y="0"/>
              </a:cxn>
              <a:cxn ang="0">
                <a:pos x="252" y="23"/>
              </a:cxn>
              <a:cxn ang="0">
                <a:pos x="282" y="0"/>
              </a:cxn>
              <a:cxn ang="0">
                <a:pos x="300" y="6"/>
              </a:cxn>
              <a:cxn ang="0">
                <a:pos x="312" y="29"/>
              </a:cxn>
              <a:cxn ang="0">
                <a:pos x="312" y="53"/>
              </a:cxn>
              <a:cxn ang="0">
                <a:pos x="324" y="65"/>
              </a:cxn>
              <a:cxn ang="0">
                <a:pos x="324" y="83"/>
              </a:cxn>
              <a:cxn ang="0">
                <a:pos x="342" y="95"/>
              </a:cxn>
              <a:cxn ang="0">
                <a:pos x="360" y="113"/>
              </a:cxn>
              <a:cxn ang="0">
                <a:pos x="366" y="107"/>
              </a:cxn>
              <a:cxn ang="0">
                <a:pos x="384" y="131"/>
              </a:cxn>
              <a:cxn ang="0">
                <a:pos x="390" y="119"/>
              </a:cxn>
              <a:cxn ang="0">
                <a:pos x="426" y="143"/>
              </a:cxn>
              <a:cxn ang="0">
                <a:pos x="426" y="173"/>
              </a:cxn>
              <a:cxn ang="0">
                <a:pos x="432" y="191"/>
              </a:cxn>
              <a:cxn ang="0">
                <a:pos x="462" y="209"/>
              </a:cxn>
              <a:cxn ang="0">
                <a:pos x="468" y="233"/>
              </a:cxn>
              <a:cxn ang="0">
                <a:pos x="468" y="251"/>
              </a:cxn>
              <a:cxn ang="0">
                <a:pos x="444" y="275"/>
              </a:cxn>
            </a:cxnLst>
            <a:rect l="0" t="0" r="r" b="b"/>
            <a:pathLst>
              <a:path w="468" h="322">
                <a:moveTo>
                  <a:pt x="444" y="275"/>
                </a:moveTo>
                <a:lnTo>
                  <a:pt x="438" y="269"/>
                </a:lnTo>
                <a:lnTo>
                  <a:pt x="432" y="257"/>
                </a:lnTo>
                <a:lnTo>
                  <a:pt x="414" y="233"/>
                </a:lnTo>
                <a:lnTo>
                  <a:pt x="402" y="233"/>
                </a:lnTo>
                <a:lnTo>
                  <a:pt x="396" y="221"/>
                </a:lnTo>
                <a:lnTo>
                  <a:pt x="372" y="221"/>
                </a:lnTo>
                <a:lnTo>
                  <a:pt x="354" y="209"/>
                </a:lnTo>
                <a:lnTo>
                  <a:pt x="348" y="209"/>
                </a:lnTo>
                <a:lnTo>
                  <a:pt x="342" y="221"/>
                </a:lnTo>
                <a:lnTo>
                  <a:pt x="324" y="233"/>
                </a:lnTo>
                <a:lnTo>
                  <a:pt x="318" y="245"/>
                </a:lnTo>
                <a:lnTo>
                  <a:pt x="300" y="257"/>
                </a:lnTo>
                <a:lnTo>
                  <a:pt x="288" y="269"/>
                </a:lnTo>
                <a:lnTo>
                  <a:pt x="276" y="269"/>
                </a:lnTo>
                <a:lnTo>
                  <a:pt x="252" y="269"/>
                </a:lnTo>
                <a:lnTo>
                  <a:pt x="246" y="269"/>
                </a:lnTo>
                <a:lnTo>
                  <a:pt x="234" y="269"/>
                </a:lnTo>
                <a:lnTo>
                  <a:pt x="186" y="245"/>
                </a:lnTo>
                <a:lnTo>
                  <a:pt x="186" y="251"/>
                </a:lnTo>
                <a:lnTo>
                  <a:pt x="168" y="263"/>
                </a:lnTo>
                <a:lnTo>
                  <a:pt x="150" y="263"/>
                </a:lnTo>
                <a:lnTo>
                  <a:pt x="144" y="275"/>
                </a:lnTo>
                <a:lnTo>
                  <a:pt x="132" y="275"/>
                </a:lnTo>
                <a:lnTo>
                  <a:pt x="132" y="281"/>
                </a:lnTo>
                <a:lnTo>
                  <a:pt x="114" y="281"/>
                </a:lnTo>
                <a:lnTo>
                  <a:pt x="114" y="287"/>
                </a:lnTo>
                <a:lnTo>
                  <a:pt x="102" y="287"/>
                </a:lnTo>
                <a:lnTo>
                  <a:pt x="96" y="293"/>
                </a:lnTo>
                <a:lnTo>
                  <a:pt x="108" y="304"/>
                </a:lnTo>
                <a:lnTo>
                  <a:pt x="108" y="316"/>
                </a:lnTo>
                <a:lnTo>
                  <a:pt x="108" y="316"/>
                </a:lnTo>
                <a:lnTo>
                  <a:pt x="96" y="310"/>
                </a:lnTo>
                <a:lnTo>
                  <a:pt x="84" y="310"/>
                </a:lnTo>
                <a:lnTo>
                  <a:pt x="84" y="310"/>
                </a:lnTo>
                <a:lnTo>
                  <a:pt x="90" y="316"/>
                </a:lnTo>
                <a:lnTo>
                  <a:pt x="84" y="322"/>
                </a:lnTo>
                <a:lnTo>
                  <a:pt x="0" y="251"/>
                </a:lnTo>
                <a:lnTo>
                  <a:pt x="6" y="239"/>
                </a:lnTo>
                <a:lnTo>
                  <a:pt x="12" y="227"/>
                </a:lnTo>
                <a:lnTo>
                  <a:pt x="24" y="221"/>
                </a:lnTo>
                <a:lnTo>
                  <a:pt x="36" y="209"/>
                </a:lnTo>
                <a:lnTo>
                  <a:pt x="36" y="203"/>
                </a:lnTo>
                <a:lnTo>
                  <a:pt x="42" y="197"/>
                </a:lnTo>
                <a:lnTo>
                  <a:pt x="36" y="185"/>
                </a:lnTo>
                <a:lnTo>
                  <a:pt x="36" y="179"/>
                </a:lnTo>
                <a:lnTo>
                  <a:pt x="60" y="173"/>
                </a:lnTo>
                <a:lnTo>
                  <a:pt x="60" y="161"/>
                </a:lnTo>
                <a:lnTo>
                  <a:pt x="72" y="149"/>
                </a:lnTo>
                <a:lnTo>
                  <a:pt x="78" y="137"/>
                </a:lnTo>
                <a:lnTo>
                  <a:pt x="96" y="107"/>
                </a:lnTo>
                <a:lnTo>
                  <a:pt x="102" y="95"/>
                </a:lnTo>
                <a:lnTo>
                  <a:pt x="150" y="23"/>
                </a:lnTo>
                <a:lnTo>
                  <a:pt x="162" y="11"/>
                </a:lnTo>
                <a:lnTo>
                  <a:pt x="174" y="11"/>
                </a:lnTo>
                <a:lnTo>
                  <a:pt x="180" y="6"/>
                </a:lnTo>
                <a:lnTo>
                  <a:pt x="186" y="6"/>
                </a:lnTo>
                <a:lnTo>
                  <a:pt x="192" y="0"/>
                </a:lnTo>
                <a:lnTo>
                  <a:pt x="240" y="29"/>
                </a:lnTo>
                <a:lnTo>
                  <a:pt x="252" y="23"/>
                </a:lnTo>
                <a:lnTo>
                  <a:pt x="264" y="6"/>
                </a:lnTo>
                <a:lnTo>
                  <a:pt x="282" y="0"/>
                </a:lnTo>
                <a:lnTo>
                  <a:pt x="294" y="0"/>
                </a:lnTo>
                <a:lnTo>
                  <a:pt x="300" y="6"/>
                </a:lnTo>
                <a:lnTo>
                  <a:pt x="300" y="23"/>
                </a:lnTo>
                <a:lnTo>
                  <a:pt x="312" y="29"/>
                </a:lnTo>
                <a:lnTo>
                  <a:pt x="318" y="29"/>
                </a:lnTo>
                <a:lnTo>
                  <a:pt x="312" y="53"/>
                </a:lnTo>
                <a:lnTo>
                  <a:pt x="318" y="59"/>
                </a:lnTo>
                <a:lnTo>
                  <a:pt x="324" y="65"/>
                </a:lnTo>
                <a:lnTo>
                  <a:pt x="324" y="77"/>
                </a:lnTo>
                <a:lnTo>
                  <a:pt x="324" y="83"/>
                </a:lnTo>
                <a:lnTo>
                  <a:pt x="324" y="89"/>
                </a:lnTo>
                <a:lnTo>
                  <a:pt x="342" y="95"/>
                </a:lnTo>
                <a:lnTo>
                  <a:pt x="342" y="107"/>
                </a:lnTo>
                <a:lnTo>
                  <a:pt x="360" y="113"/>
                </a:lnTo>
                <a:lnTo>
                  <a:pt x="366" y="107"/>
                </a:lnTo>
                <a:lnTo>
                  <a:pt x="366" y="107"/>
                </a:lnTo>
                <a:lnTo>
                  <a:pt x="372" y="113"/>
                </a:lnTo>
                <a:lnTo>
                  <a:pt x="384" y="131"/>
                </a:lnTo>
                <a:lnTo>
                  <a:pt x="384" y="131"/>
                </a:lnTo>
                <a:lnTo>
                  <a:pt x="390" y="119"/>
                </a:lnTo>
                <a:lnTo>
                  <a:pt x="414" y="137"/>
                </a:lnTo>
                <a:lnTo>
                  <a:pt x="426" y="143"/>
                </a:lnTo>
                <a:lnTo>
                  <a:pt x="426" y="155"/>
                </a:lnTo>
                <a:lnTo>
                  <a:pt x="426" y="173"/>
                </a:lnTo>
                <a:lnTo>
                  <a:pt x="426" y="185"/>
                </a:lnTo>
                <a:lnTo>
                  <a:pt x="432" y="191"/>
                </a:lnTo>
                <a:lnTo>
                  <a:pt x="456" y="203"/>
                </a:lnTo>
                <a:lnTo>
                  <a:pt x="462" y="209"/>
                </a:lnTo>
                <a:lnTo>
                  <a:pt x="462" y="221"/>
                </a:lnTo>
                <a:lnTo>
                  <a:pt x="468" y="233"/>
                </a:lnTo>
                <a:lnTo>
                  <a:pt x="462" y="239"/>
                </a:lnTo>
                <a:lnTo>
                  <a:pt x="468" y="251"/>
                </a:lnTo>
                <a:lnTo>
                  <a:pt x="456" y="257"/>
                </a:lnTo>
                <a:lnTo>
                  <a:pt x="444" y="275"/>
                </a:lnTo>
                <a:lnTo>
                  <a:pt x="444" y="275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7" name="Freeform 29"/>
          <p:cNvSpPr>
            <a:spLocks/>
          </p:cNvSpPr>
          <p:nvPr/>
        </p:nvSpPr>
        <p:spPr bwMode="auto">
          <a:xfrm>
            <a:off x="2636838" y="3254375"/>
            <a:ext cx="285750" cy="277813"/>
          </a:xfrm>
          <a:custGeom>
            <a:avLst/>
            <a:gdLst/>
            <a:ahLst/>
            <a:cxnLst>
              <a:cxn ang="0">
                <a:pos x="162" y="84"/>
              </a:cxn>
              <a:cxn ang="0">
                <a:pos x="168" y="96"/>
              </a:cxn>
              <a:cxn ang="0">
                <a:pos x="162" y="120"/>
              </a:cxn>
              <a:cxn ang="0">
                <a:pos x="180" y="138"/>
              </a:cxn>
              <a:cxn ang="0">
                <a:pos x="168" y="156"/>
              </a:cxn>
              <a:cxn ang="0">
                <a:pos x="174" y="198"/>
              </a:cxn>
              <a:cxn ang="0">
                <a:pos x="156" y="204"/>
              </a:cxn>
              <a:cxn ang="0">
                <a:pos x="108" y="168"/>
              </a:cxn>
              <a:cxn ang="0">
                <a:pos x="102" y="174"/>
              </a:cxn>
              <a:cxn ang="0">
                <a:pos x="60" y="126"/>
              </a:cxn>
              <a:cxn ang="0">
                <a:pos x="30" y="120"/>
              </a:cxn>
              <a:cxn ang="0">
                <a:pos x="18" y="132"/>
              </a:cxn>
              <a:cxn ang="0">
                <a:pos x="0" y="132"/>
              </a:cxn>
              <a:cxn ang="0">
                <a:pos x="24" y="66"/>
              </a:cxn>
              <a:cxn ang="0">
                <a:pos x="6" y="6"/>
              </a:cxn>
              <a:cxn ang="0">
                <a:pos x="12" y="0"/>
              </a:cxn>
              <a:cxn ang="0">
                <a:pos x="24" y="6"/>
              </a:cxn>
              <a:cxn ang="0">
                <a:pos x="36" y="0"/>
              </a:cxn>
              <a:cxn ang="0">
                <a:pos x="90" y="48"/>
              </a:cxn>
              <a:cxn ang="0">
                <a:pos x="96" y="48"/>
              </a:cxn>
              <a:cxn ang="0">
                <a:pos x="120" y="54"/>
              </a:cxn>
              <a:cxn ang="0">
                <a:pos x="144" y="54"/>
              </a:cxn>
              <a:cxn ang="0">
                <a:pos x="156" y="66"/>
              </a:cxn>
              <a:cxn ang="0">
                <a:pos x="162" y="84"/>
              </a:cxn>
            </a:cxnLst>
            <a:rect l="0" t="0" r="r" b="b"/>
            <a:pathLst>
              <a:path w="180" h="204">
                <a:moveTo>
                  <a:pt x="162" y="84"/>
                </a:moveTo>
                <a:lnTo>
                  <a:pt x="168" y="96"/>
                </a:lnTo>
                <a:lnTo>
                  <a:pt x="162" y="120"/>
                </a:lnTo>
                <a:lnTo>
                  <a:pt x="180" y="138"/>
                </a:lnTo>
                <a:lnTo>
                  <a:pt x="168" y="156"/>
                </a:lnTo>
                <a:lnTo>
                  <a:pt x="174" y="198"/>
                </a:lnTo>
                <a:lnTo>
                  <a:pt x="156" y="204"/>
                </a:lnTo>
                <a:lnTo>
                  <a:pt x="108" y="168"/>
                </a:lnTo>
                <a:lnTo>
                  <a:pt x="102" y="174"/>
                </a:lnTo>
                <a:lnTo>
                  <a:pt x="60" y="126"/>
                </a:lnTo>
                <a:lnTo>
                  <a:pt x="30" y="120"/>
                </a:lnTo>
                <a:lnTo>
                  <a:pt x="18" y="132"/>
                </a:lnTo>
                <a:lnTo>
                  <a:pt x="0" y="132"/>
                </a:lnTo>
                <a:lnTo>
                  <a:pt x="24" y="66"/>
                </a:lnTo>
                <a:lnTo>
                  <a:pt x="6" y="6"/>
                </a:lnTo>
                <a:lnTo>
                  <a:pt x="12" y="0"/>
                </a:lnTo>
                <a:lnTo>
                  <a:pt x="24" y="6"/>
                </a:lnTo>
                <a:lnTo>
                  <a:pt x="36" y="0"/>
                </a:lnTo>
                <a:lnTo>
                  <a:pt x="90" y="48"/>
                </a:lnTo>
                <a:lnTo>
                  <a:pt x="96" y="48"/>
                </a:lnTo>
                <a:lnTo>
                  <a:pt x="120" y="54"/>
                </a:lnTo>
                <a:lnTo>
                  <a:pt x="144" y="54"/>
                </a:lnTo>
                <a:lnTo>
                  <a:pt x="156" y="66"/>
                </a:lnTo>
                <a:lnTo>
                  <a:pt x="162" y="84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0" name="Freeform 32"/>
          <p:cNvSpPr>
            <a:spLocks/>
          </p:cNvSpPr>
          <p:nvPr/>
        </p:nvSpPr>
        <p:spPr bwMode="auto">
          <a:xfrm>
            <a:off x="2941638" y="3336925"/>
            <a:ext cx="66675" cy="39688"/>
          </a:xfrm>
          <a:custGeom>
            <a:avLst/>
            <a:gdLst/>
            <a:ahLst/>
            <a:cxnLst>
              <a:cxn ang="0">
                <a:pos x="42" y="18"/>
              </a:cxn>
              <a:cxn ang="0">
                <a:pos x="42" y="30"/>
              </a:cxn>
              <a:cxn ang="0">
                <a:pos x="0" y="0"/>
              </a:cxn>
              <a:cxn ang="0">
                <a:pos x="42" y="6"/>
              </a:cxn>
              <a:cxn ang="0">
                <a:pos x="42" y="18"/>
              </a:cxn>
            </a:cxnLst>
            <a:rect l="0" t="0" r="r" b="b"/>
            <a:pathLst>
              <a:path w="42" h="30">
                <a:moveTo>
                  <a:pt x="42" y="18"/>
                </a:moveTo>
                <a:lnTo>
                  <a:pt x="42" y="30"/>
                </a:lnTo>
                <a:lnTo>
                  <a:pt x="0" y="0"/>
                </a:lnTo>
                <a:lnTo>
                  <a:pt x="42" y="6"/>
                </a:lnTo>
                <a:lnTo>
                  <a:pt x="42" y="18"/>
                </a:lnTo>
              </a:path>
            </a:pathLst>
          </a:custGeom>
          <a:noFill/>
          <a:ln w="9525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1" name="Freeform 33"/>
          <p:cNvSpPr>
            <a:spLocks/>
          </p:cNvSpPr>
          <p:nvPr/>
        </p:nvSpPr>
        <p:spPr bwMode="auto">
          <a:xfrm>
            <a:off x="3978275" y="3459163"/>
            <a:ext cx="552450" cy="407987"/>
          </a:xfrm>
          <a:custGeom>
            <a:avLst/>
            <a:gdLst/>
            <a:ahLst/>
            <a:cxnLst>
              <a:cxn ang="0">
                <a:pos x="114" y="287"/>
              </a:cxn>
              <a:cxn ang="0">
                <a:pos x="108" y="281"/>
              </a:cxn>
              <a:cxn ang="0">
                <a:pos x="84" y="281"/>
              </a:cxn>
              <a:cxn ang="0">
                <a:pos x="78" y="275"/>
              </a:cxn>
              <a:cxn ang="0">
                <a:pos x="72" y="251"/>
              </a:cxn>
              <a:cxn ang="0">
                <a:pos x="48" y="221"/>
              </a:cxn>
              <a:cxn ang="0">
                <a:pos x="42" y="197"/>
              </a:cxn>
              <a:cxn ang="0">
                <a:pos x="42" y="191"/>
              </a:cxn>
              <a:cxn ang="0">
                <a:pos x="24" y="173"/>
              </a:cxn>
              <a:cxn ang="0">
                <a:pos x="0" y="119"/>
              </a:cxn>
              <a:cxn ang="0">
                <a:pos x="0" y="113"/>
              </a:cxn>
              <a:cxn ang="0">
                <a:pos x="6" y="107"/>
              </a:cxn>
              <a:cxn ang="0">
                <a:pos x="0" y="101"/>
              </a:cxn>
              <a:cxn ang="0">
                <a:pos x="0" y="101"/>
              </a:cxn>
              <a:cxn ang="0">
                <a:pos x="12" y="101"/>
              </a:cxn>
              <a:cxn ang="0">
                <a:pos x="24" y="107"/>
              </a:cxn>
              <a:cxn ang="0">
                <a:pos x="24" y="107"/>
              </a:cxn>
              <a:cxn ang="0">
                <a:pos x="24" y="95"/>
              </a:cxn>
              <a:cxn ang="0">
                <a:pos x="12" y="84"/>
              </a:cxn>
              <a:cxn ang="0">
                <a:pos x="18" y="78"/>
              </a:cxn>
              <a:cxn ang="0">
                <a:pos x="30" y="78"/>
              </a:cxn>
              <a:cxn ang="0">
                <a:pos x="30" y="72"/>
              </a:cxn>
              <a:cxn ang="0">
                <a:pos x="48" y="72"/>
              </a:cxn>
              <a:cxn ang="0">
                <a:pos x="48" y="66"/>
              </a:cxn>
              <a:cxn ang="0">
                <a:pos x="60" y="66"/>
              </a:cxn>
              <a:cxn ang="0">
                <a:pos x="66" y="54"/>
              </a:cxn>
              <a:cxn ang="0">
                <a:pos x="84" y="54"/>
              </a:cxn>
              <a:cxn ang="0">
                <a:pos x="102" y="42"/>
              </a:cxn>
              <a:cxn ang="0">
                <a:pos x="102" y="36"/>
              </a:cxn>
              <a:cxn ang="0">
                <a:pos x="150" y="60"/>
              </a:cxn>
              <a:cxn ang="0">
                <a:pos x="162" y="60"/>
              </a:cxn>
              <a:cxn ang="0">
                <a:pos x="168" y="60"/>
              </a:cxn>
              <a:cxn ang="0">
                <a:pos x="192" y="60"/>
              </a:cxn>
              <a:cxn ang="0">
                <a:pos x="204" y="60"/>
              </a:cxn>
              <a:cxn ang="0">
                <a:pos x="216" y="48"/>
              </a:cxn>
              <a:cxn ang="0">
                <a:pos x="234" y="36"/>
              </a:cxn>
              <a:cxn ang="0">
                <a:pos x="240" y="24"/>
              </a:cxn>
              <a:cxn ang="0">
                <a:pos x="258" y="12"/>
              </a:cxn>
              <a:cxn ang="0">
                <a:pos x="264" y="0"/>
              </a:cxn>
              <a:cxn ang="0">
                <a:pos x="270" y="0"/>
              </a:cxn>
              <a:cxn ang="0">
                <a:pos x="288" y="12"/>
              </a:cxn>
              <a:cxn ang="0">
                <a:pos x="312" y="12"/>
              </a:cxn>
              <a:cxn ang="0">
                <a:pos x="318" y="24"/>
              </a:cxn>
              <a:cxn ang="0">
                <a:pos x="330" y="24"/>
              </a:cxn>
              <a:cxn ang="0">
                <a:pos x="348" y="48"/>
              </a:cxn>
              <a:cxn ang="0">
                <a:pos x="264" y="137"/>
              </a:cxn>
              <a:cxn ang="0">
                <a:pos x="264" y="167"/>
              </a:cxn>
              <a:cxn ang="0">
                <a:pos x="252" y="167"/>
              </a:cxn>
              <a:cxn ang="0">
                <a:pos x="252" y="179"/>
              </a:cxn>
              <a:cxn ang="0">
                <a:pos x="246" y="179"/>
              </a:cxn>
              <a:cxn ang="0">
                <a:pos x="240" y="197"/>
              </a:cxn>
              <a:cxn ang="0">
                <a:pos x="210" y="203"/>
              </a:cxn>
              <a:cxn ang="0">
                <a:pos x="120" y="299"/>
              </a:cxn>
              <a:cxn ang="0">
                <a:pos x="114" y="287"/>
              </a:cxn>
            </a:cxnLst>
            <a:rect l="0" t="0" r="r" b="b"/>
            <a:pathLst>
              <a:path w="348" h="299">
                <a:moveTo>
                  <a:pt x="114" y="287"/>
                </a:moveTo>
                <a:lnTo>
                  <a:pt x="108" y="281"/>
                </a:lnTo>
                <a:lnTo>
                  <a:pt x="84" y="281"/>
                </a:lnTo>
                <a:lnTo>
                  <a:pt x="78" y="275"/>
                </a:lnTo>
                <a:lnTo>
                  <a:pt x="72" y="251"/>
                </a:lnTo>
                <a:lnTo>
                  <a:pt x="48" y="221"/>
                </a:lnTo>
                <a:lnTo>
                  <a:pt x="42" y="197"/>
                </a:lnTo>
                <a:lnTo>
                  <a:pt x="42" y="191"/>
                </a:lnTo>
                <a:lnTo>
                  <a:pt x="24" y="173"/>
                </a:lnTo>
                <a:lnTo>
                  <a:pt x="0" y="119"/>
                </a:lnTo>
                <a:lnTo>
                  <a:pt x="0" y="113"/>
                </a:lnTo>
                <a:lnTo>
                  <a:pt x="6" y="107"/>
                </a:lnTo>
                <a:lnTo>
                  <a:pt x="0" y="101"/>
                </a:lnTo>
                <a:lnTo>
                  <a:pt x="0" y="101"/>
                </a:lnTo>
                <a:lnTo>
                  <a:pt x="12" y="101"/>
                </a:lnTo>
                <a:lnTo>
                  <a:pt x="24" y="107"/>
                </a:lnTo>
                <a:lnTo>
                  <a:pt x="24" y="107"/>
                </a:lnTo>
                <a:lnTo>
                  <a:pt x="24" y="95"/>
                </a:lnTo>
                <a:lnTo>
                  <a:pt x="12" y="84"/>
                </a:lnTo>
                <a:lnTo>
                  <a:pt x="18" y="78"/>
                </a:lnTo>
                <a:lnTo>
                  <a:pt x="30" y="78"/>
                </a:lnTo>
                <a:lnTo>
                  <a:pt x="30" y="72"/>
                </a:lnTo>
                <a:lnTo>
                  <a:pt x="48" y="72"/>
                </a:lnTo>
                <a:lnTo>
                  <a:pt x="48" y="66"/>
                </a:lnTo>
                <a:lnTo>
                  <a:pt x="60" y="66"/>
                </a:lnTo>
                <a:lnTo>
                  <a:pt x="66" y="54"/>
                </a:lnTo>
                <a:lnTo>
                  <a:pt x="84" y="54"/>
                </a:lnTo>
                <a:lnTo>
                  <a:pt x="102" y="42"/>
                </a:lnTo>
                <a:lnTo>
                  <a:pt x="102" y="36"/>
                </a:lnTo>
                <a:lnTo>
                  <a:pt x="150" y="60"/>
                </a:lnTo>
                <a:lnTo>
                  <a:pt x="162" y="60"/>
                </a:lnTo>
                <a:lnTo>
                  <a:pt x="168" y="60"/>
                </a:lnTo>
                <a:lnTo>
                  <a:pt x="192" y="60"/>
                </a:lnTo>
                <a:lnTo>
                  <a:pt x="204" y="60"/>
                </a:lnTo>
                <a:lnTo>
                  <a:pt x="216" y="48"/>
                </a:lnTo>
                <a:lnTo>
                  <a:pt x="234" y="36"/>
                </a:lnTo>
                <a:lnTo>
                  <a:pt x="240" y="24"/>
                </a:lnTo>
                <a:lnTo>
                  <a:pt x="258" y="12"/>
                </a:lnTo>
                <a:lnTo>
                  <a:pt x="264" y="0"/>
                </a:lnTo>
                <a:lnTo>
                  <a:pt x="270" y="0"/>
                </a:lnTo>
                <a:lnTo>
                  <a:pt x="288" y="12"/>
                </a:lnTo>
                <a:lnTo>
                  <a:pt x="312" y="12"/>
                </a:lnTo>
                <a:lnTo>
                  <a:pt x="318" y="24"/>
                </a:lnTo>
                <a:lnTo>
                  <a:pt x="330" y="24"/>
                </a:lnTo>
                <a:lnTo>
                  <a:pt x="348" y="48"/>
                </a:lnTo>
                <a:lnTo>
                  <a:pt x="264" y="137"/>
                </a:lnTo>
                <a:lnTo>
                  <a:pt x="264" y="167"/>
                </a:lnTo>
                <a:lnTo>
                  <a:pt x="252" y="167"/>
                </a:lnTo>
                <a:lnTo>
                  <a:pt x="252" y="179"/>
                </a:lnTo>
                <a:lnTo>
                  <a:pt x="246" y="179"/>
                </a:lnTo>
                <a:lnTo>
                  <a:pt x="240" y="197"/>
                </a:lnTo>
                <a:lnTo>
                  <a:pt x="210" y="203"/>
                </a:lnTo>
                <a:lnTo>
                  <a:pt x="120" y="299"/>
                </a:lnTo>
                <a:lnTo>
                  <a:pt x="114" y="287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2" name="Freeform 34"/>
          <p:cNvSpPr>
            <a:spLocks/>
          </p:cNvSpPr>
          <p:nvPr/>
        </p:nvSpPr>
        <p:spPr bwMode="auto">
          <a:xfrm>
            <a:off x="2894013" y="3532188"/>
            <a:ext cx="85725" cy="65087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0" y="12"/>
              </a:cxn>
              <a:cxn ang="0">
                <a:pos x="36" y="0"/>
              </a:cxn>
              <a:cxn ang="0">
                <a:pos x="54" y="36"/>
              </a:cxn>
              <a:cxn ang="0">
                <a:pos x="42" y="47"/>
              </a:cxn>
              <a:cxn ang="0">
                <a:pos x="0" y="47"/>
              </a:cxn>
              <a:cxn ang="0">
                <a:pos x="0" y="30"/>
              </a:cxn>
            </a:cxnLst>
            <a:rect l="0" t="0" r="r" b="b"/>
            <a:pathLst>
              <a:path w="54" h="47">
                <a:moveTo>
                  <a:pt x="0" y="30"/>
                </a:moveTo>
                <a:lnTo>
                  <a:pt x="0" y="12"/>
                </a:lnTo>
                <a:lnTo>
                  <a:pt x="36" y="0"/>
                </a:lnTo>
                <a:lnTo>
                  <a:pt x="54" y="36"/>
                </a:lnTo>
                <a:lnTo>
                  <a:pt x="42" y="47"/>
                </a:lnTo>
                <a:lnTo>
                  <a:pt x="0" y="47"/>
                </a:lnTo>
                <a:lnTo>
                  <a:pt x="0" y="30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4" name="Freeform 36"/>
          <p:cNvSpPr>
            <a:spLocks/>
          </p:cNvSpPr>
          <p:nvPr/>
        </p:nvSpPr>
        <p:spPr bwMode="auto">
          <a:xfrm>
            <a:off x="2894013" y="3597275"/>
            <a:ext cx="219075" cy="327025"/>
          </a:xfrm>
          <a:custGeom>
            <a:avLst/>
            <a:gdLst/>
            <a:ahLst/>
            <a:cxnLst>
              <a:cxn ang="0">
                <a:pos x="48" y="18"/>
              </a:cxn>
              <a:cxn ang="0">
                <a:pos x="48" y="36"/>
              </a:cxn>
              <a:cxn ang="0">
                <a:pos x="138" y="96"/>
              </a:cxn>
              <a:cxn ang="0">
                <a:pos x="132" y="102"/>
              </a:cxn>
              <a:cxn ang="0">
                <a:pos x="114" y="96"/>
              </a:cxn>
              <a:cxn ang="0">
                <a:pos x="102" y="108"/>
              </a:cxn>
              <a:cxn ang="0">
                <a:pos x="108" y="156"/>
              </a:cxn>
              <a:cxn ang="0">
                <a:pos x="114" y="156"/>
              </a:cxn>
              <a:cxn ang="0">
                <a:pos x="120" y="168"/>
              </a:cxn>
              <a:cxn ang="0">
                <a:pos x="114" y="198"/>
              </a:cxn>
              <a:cxn ang="0">
                <a:pos x="90" y="198"/>
              </a:cxn>
              <a:cxn ang="0">
                <a:pos x="90" y="210"/>
              </a:cxn>
              <a:cxn ang="0">
                <a:pos x="66" y="210"/>
              </a:cxn>
              <a:cxn ang="0">
                <a:pos x="72" y="222"/>
              </a:cxn>
              <a:cxn ang="0">
                <a:pos x="78" y="240"/>
              </a:cxn>
              <a:cxn ang="0">
                <a:pos x="30" y="186"/>
              </a:cxn>
              <a:cxn ang="0">
                <a:pos x="36" y="138"/>
              </a:cxn>
              <a:cxn ang="0">
                <a:pos x="24" y="90"/>
              </a:cxn>
              <a:cxn ang="0">
                <a:pos x="0" y="72"/>
              </a:cxn>
              <a:cxn ang="0">
                <a:pos x="0" y="0"/>
              </a:cxn>
              <a:cxn ang="0">
                <a:pos x="42" y="0"/>
              </a:cxn>
              <a:cxn ang="0">
                <a:pos x="48" y="18"/>
              </a:cxn>
            </a:cxnLst>
            <a:rect l="0" t="0" r="r" b="b"/>
            <a:pathLst>
              <a:path w="138" h="240">
                <a:moveTo>
                  <a:pt x="48" y="18"/>
                </a:moveTo>
                <a:lnTo>
                  <a:pt x="48" y="36"/>
                </a:lnTo>
                <a:lnTo>
                  <a:pt x="138" y="96"/>
                </a:lnTo>
                <a:lnTo>
                  <a:pt x="132" y="102"/>
                </a:lnTo>
                <a:lnTo>
                  <a:pt x="114" y="96"/>
                </a:lnTo>
                <a:lnTo>
                  <a:pt x="102" y="108"/>
                </a:lnTo>
                <a:lnTo>
                  <a:pt x="108" y="156"/>
                </a:lnTo>
                <a:lnTo>
                  <a:pt x="114" y="156"/>
                </a:lnTo>
                <a:lnTo>
                  <a:pt x="120" y="168"/>
                </a:lnTo>
                <a:lnTo>
                  <a:pt x="114" y="198"/>
                </a:lnTo>
                <a:lnTo>
                  <a:pt x="90" y="198"/>
                </a:lnTo>
                <a:lnTo>
                  <a:pt x="90" y="210"/>
                </a:lnTo>
                <a:lnTo>
                  <a:pt x="66" y="210"/>
                </a:lnTo>
                <a:lnTo>
                  <a:pt x="72" y="222"/>
                </a:lnTo>
                <a:lnTo>
                  <a:pt x="78" y="240"/>
                </a:lnTo>
                <a:lnTo>
                  <a:pt x="30" y="186"/>
                </a:lnTo>
                <a:lnTo>
                  <a:pt x="36" y="138"/>
                </a:lnTo>
                <a:lnTo>
                  <a:pt x="24" y="90"/>
                </a:lnTo>
                <a:lnTo>
                  <a:pt x="0" y="72"/>
                </a:lnTo>
                <a:lnTo>
                  <a:pt x="0" y="0"/>
                </a:lnTo>
                <a:lnTo>
                  <a:pt x="42" y="0"/>
                </a:lnTo>
                <a:lnTo>
                  <a:pt x="48" y="18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6" name="Freeform 38"/>
          <p:cNvSpPr>
            <a:spLocks/>
          </p:cNvSpPr>
          <p:nvPr/>
        </p:nvSpPr>
        <p:spPr bwMode="auto">
          <a:xfrm>
            <a:off x="4805363" y="3670300"/>
            <a:ext cx="1703387" cy="922338"/>
          </a:xfrm>
          <a:custGeom>
            <a:avLst/>
            <a:gdLst/>
            <a:ahLst/>
            <a:cxnLst>
              <a:cxn ang="0">
                <a:pos x="288" y="676"/>
              </a:cxn>
              <a:cxn ang="0">
                <a:pos x="288" y="652"/>
              </a:cxn>
              <a:cxn ang="0">
                <a:pos x="294" y="646"/>
              </a:cxn>
              <a:cxn ang="0">
                <a:pos x="294" y="628"/>
              </a:cxn>
              <a:cxn ang="0">
                <a:pos x="288" y="610"/>
              </a:cxn>
              <a:cxn ang="0">
                <a:pos x="282" y="610"/>
              </a:cxn>
              <a:cxn ang="0">
                <a:pos x="282" y="598"/>
              </a:cxn>
              <a:cxn ang="0">
                <a:pos x="270" y="586"/>
              </a:cxn>
              <a:cxn ang="0">
                <a:pos x="264" y="556"/>
              </a:cxn>
              <a:cxn ang="0">
                <a:pos x="258" y="538"/>
              </a:cxn>
              <a:cxn ang="0">
                <a:pos x="264" y="532"/>
              </a:cxn>
              <a:cxn ang="0">
                <a:pos x="264" y="527"/>
              </a:cxn>
              <a:cxn ang="0">
                <a:pos x="246" y="515"/>
              </a:cxn>
              <a:cxn ang="0">
                <a:pos x="240" y="491"/>
              </a:cxn>
              <a:cxn ang="0">
                <a:pos x="240" y="479"/>
              </a:cxn>
              <a:cxn ang="0">
                <a:pos x="240" y="455"/>
              </a:cxn>
              <a:cxn ang="0">
                <a:pos x="228" y="437"/>
              </a:cxn>
              <a:cxn ang="0">
                <a:pos x="234" y="431"/>
              </a:cxn>
              <a:cxn ang="0">
                <a:pos x="228" y="425"/>
              </a:cxn>
              <a:cxn ang="0">
                <a:pos x="228" y="419"/>
              </a:cxn>
              <a:cxn ang="0">
                <a:pos x="210" y="419"/>
              </a:cxn>
              <a:cxn ang="0">
                <a:pos x="204" y="413"/>
              </a:cxn>
              <a:cxn ang="0">
                <a:pos x="198" y="407"/>
              </a:cxn>
              <a:cxn ang="0">
                <a:pos x="198" y="389"/>
              </a:cxn>
              <a:cxn ang="0">
                <a:pos x="180" y="365"/>
              </a:cxn>
              <a:cxn ang="0">
                <a:pos x="186" y="359"/>
              </a:cxn>
              <a:cxn ang="0">
                <a:pos x="168" y="341"/>
              </a:cxn>
              <a:cxn ang="0">
                <a:pos x="162" y="329"/>
              </a:cxn>
              <a:cxn ang="0">
                <a:pos x="156" y="323"/>
              </a:cxn>
              <a:cxn ang="0">
                <a:pos x="162" y="311"/>
              </a:cxn>
              <a:cxn ang="0">
                <a:pos x="156" y="299"/>
              </a:cxn>
              <a:cxn ang="0">
                <a:pos x="150" y="293"/>
              </a:cxn>
              <a:cxn ang="0">
                <a:pos x="138" y="263"/>
              </a:cxn>
              <a:cxn ang="0">
                <a:pos x="150" y="257"/>
              </a:cxn>
              <a:cxn ang="0">
                <a:pos x="150" y="234"/>
              </a:cxn>
              <a:cxn ang="0">
                <a:pos x="132" y="204"/>
              </a:cxn>
              <a:cxn ang="0">
                <a:pos x="120" y="174"/>
              </a:cxn>
              <a:cxn ang="0">
                <a:pos x="66" y="144"/>
              </a:cxn>
              <a:cxn ang="0">
                <a:pos x="48" y="144"/>
              </a:cxn>
              <a:cxn ang="0">
                <a:pos x="48" y="132"/>
              </a:cxn>
              <a:cxn ang="0">
                <a:pos x="42" y="126"/>
              </a:cxn>
              <a:cxn ang="0">
                <a:pos x="42" y="114"/>
              </a:cxn>
              <a:cxn ang="0">
                <a:pos x="36" y="102"/>
              </a:cxn>
              <a:cxn ang="0">
                <a:pos x="42" y="102"/>
              </a:cxn>
              <a:cxn ang="0">
                <a:pos x="42" y="96"/>
              </a:cxn>
              <a:cxn ang="0">
                <a:pos x="30" y="72"/>
              </a:cxn>
              <a:cxn ang="0">
                <a:pos x="12" y="72"/>
              </a:cxn>
              <a:cxn ang="0">
                <a:pos x="6" y="66"/>
              </a:cxn>
              <a:cxn ang="0">
                <a:pos x="6" y="54"/>
              </a:cxn>
              <a:cxn ang="0">
                <a:pos x="0" y="42"/>
              </a:cxn>
              <a:cxn ang="0">
                <a:pos x="6" y="24"/>
              </a:cxn>
              <a:cxn ang="0">
                <a:pos x="6" y="12"/>
              </a:cxn>
              <a:cxn ang="0">
                <a:pos x="306" y="0"/>
              </a:cxn>
              <a:cxn ang="0">
                <a:pos x="540" y="186"/>
              </a:cxn>
              <a:cxn ang="0">
                <a:pos x="983" y="550"/>
              </a:cxn>
              <a:cxn ang="0">
                <a:pos x="1073" y="628"/>
              </a:cxn>
              <a:cxn ang="0">
                <a:pos x="749" y="646"/>
              </a:cxn>
              <a:cxn ang="0">
                <a:pos x="408" y="664"/>
              </a:cxn>
              <a:cxn ang="0">
                <a:pos x="312" y="670"/>
              </a:cxn>
              <a:cxn ang="0">
                <a:pos x="312" y="676"/>
              </a:cxn>
              <a:cxn ang="0">
                <a:pos x="288" y="676"/>
              </a:cxn>
            </a:cxnLst>
            <a:rect l="0" t="0" r="r" b="b"/>
            <a:pathLst>
              <a:path w="1073" h="676">
                <a:moveTo>
                  <a:pt x="288" y="676"/>
                </a:moveTo>
                <a:lnTo>
                  <a:pt x="288" y="652"/>
                </a:lnTo>
                <a:lnTo>
                  <a:pt x="294" y="646"/>
                </a:lnTo>
                <a:lnTo>
                  <a:pt x="294" y="628"/>
                </a:lnTo>
                <a:lnTo>
                  <a:pt x="288" y="610"/>
                </a:lnTo>
                <a:lnTo>
                  <a:pt x="282" y="610"/>
                </a:lnTo>
                <a:lnTo>
                  <a:pt x="282" y="598"/>
                </a:lnTo>
                <a:lnTo>
                  <a:pt x="270" y="586"/>
                </a:lnTo>
                <a:lnTo>
                  <a:pt x="264" y="556"/>
                </a:lnTo>
                <a:lnTo>
                  <a:pt x="258" y="538"/>
                </a:lnTo>
                <a:lnTo>
                  <a:pt x="264" y="532"/>
                </a:lnTo>
                <a:lnTo>
                  <a:pt x="264" y="527"/>
                </a:lnTo>
                <a:lnTo>
                  <a:pt x="246" y="515"/>
                </a:lnTo>
                <a:lnTo>
                  <a:pt x="240" y="491"/>
                </a:lnTo>
                <a:lnTo>
                  <a:pt x="240" y="479"/>
                </a:lnTo>
                <a:lnTo>
                  <a:pt x="240" y="455"/>
                </a:lnTo>
                <a:lnTo>
                  <a:pt x="228" y="437"/>
                </a:lnTo>
                <a:lnTo>
                  <a:pt x="234" y="431"/>
                </a:lnTo>
                <a:lnTo>
                  <a:pt x="228" y="425"/>
                </a:lnTo>
                <a:lnTo>
                  <a:pt x="228" y="419"/>
                </a:lnTo>
                <a:lnTo>
                  <a:pt x="210" y="419"/>
                </a:lnTo>
                <a:lnTo>
                  <a:pt x="204" y="413"/>
                </a:lnTo>
                <a:lnTo>
                  <a:pt x="198" y="407"/>
                </a:lnTo>
                <a:lnTo>
                  <a:pt x="198" y="389"/>
                </a:lnTo>
                <a:lnTo>
                  <a:pt x="180" y="365"/>
                </a:lnTo>
                <a:lnTo>
                  <a:pt x="186" y="359"/>
                </a:lnTo>
                <a:lnTo>
                  <a:pt x="168" y="341"/>
                </a:lnTo>
                <a:lnTo>
                  <a:pt x="162" y="329"/>
                </a:lnTo>
                <a:lnTo>
                  <a:pt x="156" y="323"/>
                </a:lnTo>
                <a:lnTo>
                  <a:pt x="162" y="311"/>
                </a:lnTo>
                <a:lnTo>
                  <a:pt x="156" y="299"/>
                </a:lnTo>
                <a:lnTo>
                  <a:pt x="150" y="293"/>
                </a:lnTo>
                <a:lnTo>
                  <a:pt x="138" y="263"/>
                </a:lnTo>
                <a:lnTo>
                  <a:pt x="150" y="257"/>
                </a:lnTo>
                <a:lnTo>
                  <a:pt x="150" y="234"/>
                </a:lnTo>
                <a:lnTo>
                  <a:pt x="132" y="204"/>
                </a:lnTo>
                <a:lnTo>
                  <a:pt x="120" y="174"/>
                </a:lnTo>
                <a:lnTo>
                  <a:pt x="66" y="144"/>
                </a:lnTo>
                <a:lnTo>
                  <a:pt x="48" y="144"/>
                </a:lnTo>
                <a:lnTo>
                  <a:pt x="48" y="132"/>
                </a:lnTo>
                <a:lnTo>
                  <a:pt x="42" y="126"/>
                </a:lnTo>
                <a:lnTo>
                  <a:pt x="42" y="114"/>
                </a:lnTo>
                <a:lnTo>
                  <a:pt x="36" y="102"/>
                </a:lnTo>
                <a:lnTo>
                  <a:pt x="42" y="102"/>
                </a:lnTo>
                <a:lnTo>
                  <a:pt x="42" y="96"/>
                </a:lnTo>
                <a:lnTo>
                  <a:pt x="30" y="72"/>
                </a:lnTo>
                <a:lnTo>
                  <a:pt x="12" y="72"/>
                </a:lnTo>
                <a:lnTo>
                  <a:pt x="6" y="66"/>
                </a:lnTo>
                <a:lnTo>
                  <a:pt x="6" y="54"/>
                </a:lnTo>
                <a:lnTo>
                  <a:pt x="0" y="42"/>
                </a:lnTo>
                <a:lnTo>
                  <a:pt x="6" y="24"/>
                </a:lnTo>
                <a:lnTo>
                  <a:pt x="6" y="12"/>
                </a:lnTo>
                <a:lnTo>
                  <a:pt x="306" y="0"/>
                </a:lnTo>
                <a:lnTo>
                  <a:pt x="540" y="186"/>
                </a:lnTo>
                <a:lnTo>
                  <a:pt x="983" y="550"/>
                </a:lnTo>
                <a:lnTo>
                  <a:pt x="1073" y="628"/>
                </a:lnTo>
                <a:lnTo>
                  <a:pt x="749" y="646"/>
                </a:lnTo>
                <a:lnTo>
                  <a:pt x="408" y="664"/>
                </a:lnTo>
                <a:lnTo>
                  <a:pt x="312" y="670"/>
                </a:lnTo>
                <a:lnTo>
                  <a:pt x="312" y="676"/>
                </a:lnTo>
                <a:lnTo>
                  <a:pt x="288" y="676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7" name="Freeform 39"/>
          <p:cNvSpPr>
            <a:spLocks/>
          </p:cNvSpPr>
          <p:nvPr/>
        </p:nvSpPr>
        <p:spPr bwMode="auto">
          <a:xfrm>
            <a:off x="2998788" y="3825875"/>
            <a:ext cx="381000" cy="236538"/>
          </a:xfrm>
          <a:custGeom>
            <a:avLst/>
            <a:gdLst/>
            <a:ahLst/>
            <a:cxnLst>
              <a:cxn ang="0">
                <a:pos x="156" y="149"/>
              </a:cxn>
              <a:cxn ang="0">
                <a:pos x="138" y="131"/>
              </a:cxn>
              <a:cxn ang="0">
                <a:pos x="78" y="137"/>
              </a:cxn>
              <a:cxn ang="0">
                <a:pos x="42" y="114"/>
              </a:cxn>
              <a:cxn ang="0">
                <a:pos x="12" y="72"/>
              </a:cxn>
              <a:cxn ang="0">
                <a:pos x="6" y="54"/>
              </a:cxn>
              <a:cxn ang="0">
                <a:pos x="0" y="42"/>
              </a:cxn>
              <a:cxn ang="0">
                <a:pos x="24" y="42"/>
              </a:cxn>
              <a:cxn ang="0">
                <a:pos x="24" y="30"/>
              </a:cxn>
              <a:cxn ang="0">
                <a:pos x="48" y="30"/>
              </a:cxn>
              <a:cxn ang="0">
                <a:pos x="54" y="0"/>
              </a:cxn>
              <a:cxn ang="0">
                <a:pos x="66" y="18"/>
              </a:cxn>
              <a:cxn ang="0">
                <a:pos x="72" y="24"/>
              </a:cxn>
              <a:cxn ang="0">
                <a:pos x="84" y="30"/>
              </a:cxn>
              <a:cxn ang="0">
                <a:pos x="102" y="54"/>
              </a:cxn>
              <a:cxn ang="0">
                <a:pos x="150" y="78"/>
              </a:cxn>
              <a:cxn ang="0">
                <a:pos x="186" y="96"/>
              </a:cxn>
              <a:cxn ang="0">
                <a:pos x="198" y="114"/>
              </a:cxn>
              <a:cxn ang="0">
                <a:pos x="204" y="125"/>
              </a:cxn>
              <a:cxn ang="0">
                <a:pos x="216" y="131"/>
              </a:cxn>
              <a:cxn ang="0">
                <a:pos x="228" y="143"/>
              </a:cxn>
              <a:cxn ang="0">
                <a:pos x="240" y="149"/>
              </a:cxn>
              <a:cxn ang="0">
                <a:pos x="240" y="155"/>
              </a:cxn>
              <a:cxn ang="0">
                <a:pos x="240" y="155"/>
              </a:cxn>
              <a:cxn ang="0">
                <a:pos x="228" y="149"/>
              </a:cxn>
              <a:cxn ang="0">
                <a:pos x="222" y="155"/>
              </a:cxn>
              <a:cxn ang="0">
                <a:pos x="216" y="149"/>
              </a:cxn>
              <a:cxn ang="0">
                <a:pos x="192" y="149"/>
              </a:cxn>
              <a:cxn ang="0">
                <a:pos x="186" y="149"/>
              </a:cxn>
              <a:cxn ang="0">
                <a:pos x="180" y="161"/>
              </a:cxn>
              <a:cxn ang="0">
                <a:pos x="174" y="161"/>
              </a:cxn>
              <a:cxn ang="0">
                <a:pos x="168" y="173"/>
              </a:cxn>
              <a:cxn ang="0">
                <a:pos x="156" y="149"/>
              </a:cxn>
            </a:cxnLst>
            <a:rect l="0" t="0" r="r" b="b"/>
            <a:pathLst>
              <a:path w="240" h="173">
                <a:moveTo>
                  <a:pt x="156" y="149"/>
                </a:moveTo>
                <a:lnTo>
                  <a:pt x="138" y="131"/>
                </a:lnTo>
                <a:lnTo>
                  <a:pt x="78" y="137"/>
                </a:lnTo>
                <a:lnTo>
                  <a:pt x="42" y="114"/>
                </a:lnTo>
                <a:lnTo>
                  <a:pt x="12" y="72"/>
                </a:lnTo>
                <a:lnTo>
                  <a:pt x="6" y="54"/>
                </a:lnTo>
                <a:lnTo>
                  <a:pt x="0" y="42"/>
                </a:lnTo>
                <a:lnTo>
                  <a:pt x="24" y="42"/>
                </a:lnTo>
                <a:lnTo>
                  <a:pt x="24" y="30"/>
                </a:lnTo>
                <a:lnTo>
                  <a:pt x="48" y="30"/>
                </a:lnTo>
                <a:lnTo>
                  <a:pt x="54" y="0"/>
                </a:lnTo>
                <a:lnTo>
                  <a:pt x="66" y="18"/>
                </a:lnTo>
                <a:lnTo>
                  <a:pt x="72" y="24"/>
                </a:lnTo>
                <a:lnTo>
                  <a:pt x="84" y="30"/>
                </a:lnTo>
                <a:lnTo>
                  <a:pt x="102" y="54"/>
                </a:lnTo>
                <a:lnTo>
                  <a:pt x="150" y="78"/>
                </a:lnTo>
                <a:lnTo>
                  <a:pt x="186" y="96"/>
                </a:lnTo>
                <a:lnTo>
                  <a:pt x="198" y="114"/>
                </a:lnTo>
                <a:lnTo>
                  <a:pt x="204" y="125"/>
                </a:lnTo>
                <a:lnTo>
                  <a:pt x="216" y="131"/>
                </a:lnTo>
                <a:lnTo>
                  <a:pt x="228" y="143"/>
                </a:lnTo>
                <a:lnTo>
                  <a:pt x="240" y="149"/>
                </a:lnTo>
                <a:lnTo>
                  <a:pt x="240" y="155"/>
                </a:lnTo>
                <a:lnTo>
                  <a:pt x="240" y="155"/>
                </a:lnTo>
                <a:lnTo>
                  <a:pt x="228" y="149"/>
                </a:lnTo>
                <a:lnTo>
                  <a:pt x="222" y="155"/>
                </a:lnTo>
                <a:lnTo>
                  <a:pt x="216" y="149"/>
                </a:lnTo>
                <a:lnTo>
                  <a:pt x="192" y="149"/>
                </a:lnTo>
                <a:lnTo>
                  <a:pt x="186" y="149"/>
                </a:lnTo>
                <a:lnTo>
                  <a:pt x="180" y="161"/>
                </a:lnTo>
                <a:lnTo>
                  <a:pt x="174" y="161"/>
                </a:lnTo>
                <a:lnTo>
                  <a:pt x="168" y="173"/>
                </a:lnTo>
                <a:lnTo>
                  <a:pt x="156" y="14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8" name="Freeform 40"/>
          <p:cNvSpPr>
            <a:spLocks/>
          </p:cNvSpPr>
          <p:nvPr/>
        </p:nvSpPr>
        <p:spPr bwMode="auto">
          <a:xfrm>
            <a:off x="3351213" y="3989388"/>
            <a:ext cx="550862" cy="423862"/>
          </a:xfrm>
          <a:custGeom>
            <a:avLst/>
            <a:gdLst/>
            <a:ahLst/>
            <a:cxnLst>
              <a:cxn ang="0">
                <a:pos x="311" y="275"/>
              </a:cxn>
              <a:cxn ang="0">
                <a:pos x="299" y="269"/>
              </a:cxn>
              <a:cxn ang="0">
                <a:pos x="293" y="263"/>
              </a:cxn>
              <a:cxn ang="0">
                <a:pos x="305" y="281"/>
              </a:cxn>
              <a:cxn ang="0">
                <a:pos x="311" y="304"/>
              </a:cxn>
              <a:cxn ang="0">
                <a:pos x="311" y="310"/>
              </a:cxn>
              <a:cxn ang="0">
                <a:pos x="299" y="310"/>
              </a:cxn>
              <a:cxn ang="0">
                <a:pos x="281" y="298"/>
              </a:cxn>
              <a:cxn ang="0">
                <a:pos x="269" y="281"/>
              </a:cxn>
              <a:cxn ang="0">
                <a:pos x="245" y="269"/>
              </a:cxn>
              <a:cxn ang="0">
                <a:pos x="239" y="275"/>
              </a:cxn>
              <a:cxn ang="0">
                <a:pos x="233" y="281"/>
              </a:cxn>
              <a:cxn ang="0">
                <a:pos x="221" y="275"/>
              </a:cxn>
              <a:cxn ang="0">
                <a:pos x="221" y="281"/>
              </a:cxn>
              <a:cxn ang="0">
                <a:pos x="209" y="287"/>
              </a:cxn>
              <a:cxn ang="0">
                <a:pos x="209" y="281"/>
              </a:cxn>
              <a:cxn ang="0">
                <a:pos x="203" y="281"/>
              </a:cxn>
              <a:cxn ang="0">
                <a:pos x="197" y="257"/>
              </a:cxn>
              <a:cxn ang="0">
                <a:pos x="149" y="215"/>
              </a:cxn>
              <a:cxn ang="0">
                <a:pos x="131" y="191"/>
              </a:cxn>
              <a:cxn ang="0">
                <a:pos x="107" y="191"/>
              </a:cxn>
              <a:cxn ang="0">
                <a:pos x="107" y="179"/>
              </a:cxn>
              <a:cxn ang="0">
                <a:pos x="101" y="167"/>
              </a:cxn>
              <a:cxn ang="0">
                <a:pos x="101" y="149"/>
              </a:cxn>
              <a:cxn ang="0">
                <a:pos x="95" y="137"/>
              </a:cxn>
              <a:cxn ang="0">
                <a:pos x="89" y="131"/>
              </a:cxn>
              <a:cxn ang="0">
                <a:pos x="83" y="131"/>
              </a:cxn>
              <a:cxn ang="0">
                <a:pos x="72" y="125"/>
              </a:cxn>
              <a:cxn ang="0">
                <a:pos x="66" y="125"/>
              </a:cxn>
              <a:cxn ang="0">
                <a:pos x="54" y="119"/>
              </a:cxn>
              <a:cxn ang="0">
                <a:pos x="54" y="107"/>
              </a:cxn>
              <a:cxn ang="0">
                <a:pos x="60" y="107"/>
              </a:cxn>
              <a:cxn ang="0">
                <a:pos x="60" y="107"/>
              </a:cxn>
              <a:cxn ang="0">
                <a:pos x="54" y="89"/>
              </a:cxn>
              <a:cxn ang="0">
                <a:pos x="42" y="89"/>
              </a:cxn>
              <a:cxn ang="0">
                <a:pos x="24" y="65"/>
              </a:cxn>
              <a:cxn ang="0">
                <a:pos x="0" y="47"/>
              </a:cxn>
              <a:cxn ang="0">
                <a:pos x="0" y="35"/>
              </a:cxn>
              <a:cxn ang="0">
                <a:pos x="6" y="29"/>
              </a:cxn>
              <a:cxn ang="0">
                <a:pos x="18" y="35"/>
              </a:cxn>
              <a:cxn ang="0">
                <a:pos x="18" y="35"/>
              </a:cxn>
              <a:cxn ang="0">
                <a:pos x="24" y="35"/>
              </a:cxn>
              <a:cxn ang="0">
                <a:pos x="30" y="23"/>
              </a:cxn>
              <a:cxn ang="0">
                <a:pos x="42" y="17"/>
              </a:cxn>
              <a:cxn ang="0">
                <a:pos x="42" y="5"/>
              </a:cxn>
              <a:cxn ang="0">
                <a:pos x="54" y="0"/>
              </a:cxn>
              <a:cxn ang="0">
                <a:pos x="60" y="0"/>
              </a:cxn>
              <a:cxn ang="0">
                <a:pos x="72" y="5"/>
              </a:cxn>
              <a:cxn ang="0">
                <a:pos x="137" y="11"/>
              </a:cxn>
              <a:cxn ang="0">
                <a:pos x="131" y="17"/>
              </a:cxn>
              <a:cxn ang="0">
                <a:pos x="131" y="23"/>
              </a:cxn>
              <a:cxn ang="0">
                <a:pos x="149" y="29"/>
              </a:cxn>
              <a:cxn ang="0">
                <a:pos x="161" y="47"/>
              </a:cxn>
              <a:cxn ang="0">
                <a:pos x="161" y="53"/>
              </a:cxn>
              <a:cxn ang="0">
                <a:pos x="227" y="89"/>
              </a:cxn>
              <a:cxn ang="0">
                <a:pos x="239" y="95"/>
              </a:cxn>
              <a:cxn ang="0">
                <a:pos x="347" y="197"/>
              </a:cxn>
              <a:cxn ang="0">
                <a:pos x="347" y="257"/>
              </a:cxn>
              <a:cxn ang="0">
                <a:pos x="323" y="263"/>
              </a:cxn>
              <a:cxn ang="0">
                <a:pos x="317" y="269"/>
              </a:cxn>
              <a:cxn ang="0">
                <a:pos x="317" y="281"/>
              </a:cxn>
              <a:cxn ang="0">
                <a:pos x="311" y="275"/>
              </a:cxn>
            </a:cxnLst>
            <a:rect l="0" t="0" r="r" b="b"/>
            <a:pathLst>
              <a:path w="347" h="310">
                <a:moveTo>
                  <a:pt x="311" y="275"/>
                </a:moveTo>
                <a:lnTo>
                  <a:pt x="299" y="269"/>
                </a:lnTo>
                <a:lnTo>
                  <a:pt x="293" y="263"/>
                </a:lnTo>
                <a:lnTo>
                  <a:pt x="305" y="281"/>
                </a:lnTo>
                <a:lnTo>
                  <a:pt x="311" y="304"/>
                </a:lnTo>
                <a:lnTo>
                  <a:pt x="311" y="310"/>
                </a:lnTo>
                <a:lnTo>
                  <a:pt x="299" y="310"/>
                </a:lnTo>
                <a:lnTo>
                  <a:pt x="281" y="298"/>
                </a:lnTo>
                <a:lnTo>
                  <a:pt x="269" y="281"/>
                </a:lnTo>
                <a:lnTo>
                  <a:pt x="245" y="269"/>
                </a:lnTo>
                <a:lnTo>
                  <a:pt x="239" y="275"/>
                </a:lnTo>
                <a:lnTo>
                  <a:pt x="233" y="281"/>
                </a:lnTo>
                <a:lnTo>
                  <a:pt x="221" y="275"/>
                </a:lnTo>
                <a:lnTo>
                  <a:pt x="221" y="281"/>
                </a:lnTo>
                <a:lnTo>
                  <a:pt x="209" y="287"/>
                </a:lnTo>
                <a:lnTo>
                  <a:pt x="209" y="281"/>
                </a:lnTo>
                <a:lnTo>
                  <a:pt x="203" y="281"/>
                </a:lnTo>
                <a:lnTo>
                  <a:pt x="197" y="257"/>
                </a:lnTo>
                <a:lnTo>
                  <a:pt x="149" y="215"/>
                </a:lnTo>
                <a:lnTo>
                  <a:pt x="131" y="191"/>
                </a:lnTo>
                <a:lnTo>
                  <a:pt x="107" y="191"/>
                </a:lnTo>
                <a:lnTo>
                  <a:pt x="107" y="179"/>
                </a:lnTo>
                <a:lnTo>
                  <a:pt x="101" y="167"/>
                </a:lnTo>
                <a:lnTo>
                  <a:pt x="101" y="149"/>
                </a:lnTo>
                <a:lnTo>
                  <a:pt x="95" y="137"/>
                </a:lnTo>
                <a:lnTo>
                  <a:pt x="89" y="131"/>
                </a:lnTo>
                <a:lnTo>
                  <a:pt x="83" y="131"/>
                </a:lnTo>
                <a:lnTo>
                  <a:pt x="72" y="125"/>
                </a:lnTo>
                <a:lnTo>
                  <a:pt x="66" y="125"/>
                </a:lnTo>
                <a:lnTo>
                  <a:pt x="54" y="119"/>
                </a:lnTo>
                <a:lnTo>
                  <a:pt x="54" y="107"/>
                </a:lnTo>
                <a:lnTo>
                  <a:pt x="60" y="107"/>
                </a:lnTo>
                <a:lnTo>
                  <a:pt x="60" y="107"/>
                </a:lnTo>
                <a:lnTo>
                  <a:pt x="54" y="89"/>
                </a:lnTo>
                <a:lnTo>
                  <a:pt x="42" y="89"/>
                </a:lnTo>
                <a:lnTo>
                  <a:pt x="24" y="65"/>
                </a:lnTo>
                <a:lnTo>
                  <a:pt x="0" y="47"/>
                </a:lnTo>
                <a:lnTo>
                  <a:pt x="0" y="35"/>
                </a:lnTo>
                <a:lnTo>
                  <a:pt x="6" y="29"/>
                </a:lnTo>
                <a:lnTo>
                  <a:pt x="18" y="35"/>
                </a:lnTo>
                <a:lnTo>
                  <a:pt x="18" y="35"/>
                </a:lnTo>
                <a:lnTo>
                  <a:pt x="24" y="35"/>
                </a:lnTo>
                <a:lnTo>
                  <a:pt x="30" y="23"/>
                </a:lnTo>
                <a:lnTo>
                  <a:pt x="42" y="17"/>
                </a:lnTo>
                <a:lnTo>
                  <a:pt x="42" y="5"/>
                </a:lnTo>
                <a:lnTo>
                  <a:pt x="54" y="0"/>
                </a:lnTo>
                <a:lnTo>
                  <a:pt x="60" y="0"/>
                </a:lnTo>
                <a:lnTo>
                  <a:pt x="72" y="5"/>
                </a:lnTo>
                <a:lnTo>
                  <a:pt x="137" y="11"/>
                </a:lnTo>
                <a:lnTo>
                  <a:pt x="131" y="17"/>
                </a:lnTo>
                <a:lnTo>
                  <a:pt x="131" y="23"/>
                </a:lnTo>
                <a:lnTo>
                  <a:pt x="149" y="29"/>
                </a:lnTo>
                <a:lnTo>
                  <a:pt x="161" y="47"/>
                </a:lnTo>
                <a:lnTo>
                  <a:pt x="161" y="53"/>
                </a:lnTo>
                <a:lnTo>
                  <a:pt x="227" y="89"/>
                </a:lnTo>
                <a:lnTo>
                  <a:pt x="239" y="95"/>
                </a:lnTo>
                <a:lnTo>
                  <a:pt x="347" y="197"/>
                </a:lnTo>
                <a:lnTo>
                  <a:pt x="347" y="257"/>
                </a:lnTo>
                <a:lnTo>
                  <a:pt x="323" y="263"/>
                </a:lnTo>
                <a:lnTo>
                  <a:pt x="317" y="269"/>
                </a:lnTo>
                <a:lnTo>
                  <a:pt x="317" y="281"/>
                </a:lnTo>
                <a:lnTo>
                  <a:pt x="311" y="275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9" name="Freeform 41"/>
          <p:cNvSpPr>
            <a:spLocks/>
          </p:cNvSpPr>
          <p:nvPr/>
        </p:nvSpPr>
        <p:spPr bwMode="auto">
          <a:xfrm>
            <a:off x="3179763" y="4029075"/>
            <a:ext cx="931862" cy="612775"/>
          </a:xfrm>
          <a:custGeom>
            <a:avLst/>
            <a:gdLst/>
            <a:ahLst/>
            <a:cxnLst>
              <a:cxn ang="0">
                <a:pos x="209" y="449"/>
              </a:cxn>
              <a:cxn ang="0">
                <a:pos x="90" y="293"/>
              </a:cxn>
              <a:cxn ang="0">
                <a:pos x="0" y="132"/>
              </a:cxn>
              <a:cxn ang="0">
                <a:pos x="30" y="126"/>
              </a:cxn>
              <a:cxn ang="0">
                <a:pos x="66" y="36"/>
              </a:cxn>
              <a:cxn ang="0">
                <a:pos x="60" y="12"/>
              </a:cxn>
              <a:cxn ang="0">
                <a:pos x="72" y="0"/>
              </a:cxn>
              <a:cxn ang="0">
                <a:pos x="102" y="0"/>
              </a:cxn>
              <a:cxn ang="0">
                <a:pos x="108" y="18"/>
              </a:cxn>
              <a:cxn ang="0">
                <a:pos x="150" y="60"/>
              </a:cxn>
              <a:cxn ang="0">
                <a:pos x="168" y="78"/>
              </a:cxn>
              <a:cxn ang="0">
                <a:pos x="162" y="78"/>
              </a:cxn>
              <a:cxn ang="0">
                <a:pos x="174" y="96"/>
              </a:cxn>
              <a:cxn ang="0">
                <a:pos x="191" y="102"/>
              </a:cxn>
              <a:cxn ang="0">
                <a:pos x="203" y="108"/>
              </a:cxn>
              <a:cxn ang="0">
                <a:pos x="209" y="138"/>
              </a:cxn>
              <a:cxn ang="0">
                <a:pos x="215" y="162"/>
              </a:cxn>
              <a:cxn ang="0">
                <a:pos x="257" y="186"/>
              </a:cxn>
              <a:cxn ang="0">
                <a:pos x="311" y="252"/>
              </a:cxn>
              <a:cxn ang="0">
                <a:pos x="317" y="258"/>
              </a:cxn>
              <a:cxn ang="0">
                <a:pos x="329" y="246"/>
              </a:cxn>
              <a:cxn ang="0">
                <a:pos x="347" y="246"/>
              </a:cxn>
              <a:cxn ang="0">
                <a:pos x="377" y="252"/>
              </a:cxn>
              <a:cxn ang="0">
                <a:pos x="407" y="281"/>
              </a:cxn>
              <a:cxn ang="0">
                <a:pos x="419" y="275"/>
              </a:cxn>
              <a:cxn ang="0">
                <a:pos x="401" y="234"/>
              </a:cxn>
              <a:cxn ang="0">
                <a:pos x="425" y="252"/>
              </a:cxn>
              <a:cxn ang="0">
                <a:pos x="443" y="281"/>
              </a:cxn>
              <a:cxn ang="0">
                <a:pos x="431" y="299"/>
              </a:cxn>
              <a:cxn ang="0">
                <a:pos x="443" y="323"/>
              </a:cxn>
              <a:cxn ang="0">
                <a:pos x="461" y="335"/>
              </a:cxn>
              <a:cxn ang="0">
                <a:pos x="485" y="347"/>
              </a:cxn>
              <a:cxn ang="0">
                <a:pos x="527" y="371"/>
              </a:cxn>
              <a:cxn ang="0">
                <a:pos x="545" y="395"/>
              </a:cxn>
              <a:cxn ang="0">
                <a:pos x="563" y="401"/>
              </a:cxn>
              <a:cxn ang="0">
                <a:pos x="575" y="425"/>
              </a:cxn>
              <a:cxn ang="0">
                <a:pos x="587" y="443"/>
              </a:cxn>
            </a:cxnLst>
            <a:rect l="0" t="0" r="r" b="b"/>
            <a:pathLst>
              <a:path w="587" h="449">
                <a:moveTo>
                  <a:pt x="401" y="443"/>
                </a:moveTo>
                <a:lnTo>
                  <a:pt x="209" y="449"/>
                </a:lnTo>
                <a:lnTo>
                  <a:pt x="174" y="419"/>
                </a:lnTo>
                <a:lnTo>
                  <a:pt x="90" y="293"/>
                </a:lnTo>
                <a:lnTo>
                  <a:pt x="30" y="246"/>
                </a:lnTo>
                <a:lnTo>
                  <a:pt x="0" y="132"/>
                </a:lnTo>
                <a:lnTo>
                  <a:pt x="18" y="114"/>
                </a:lnTo>
                <a:lnTo>
                  <a:pt x="30" y="126"/>
                </a:lnTo>
                <a:lnTo>
                  <a:pt x="48" y="108"/>
                </a:lnTo>
                <a:lnTo>
                  <a:pt x="66" y="36"/>
                </a:lnTo>
                <a:lnTo>
                  <a:pt x="54" y="24"/>
                </a:lnTo>
                <a:lnTo>
                  <a:pt x="60" y="12"/>
                </a:lnTo>
                <a:lnTo>
                  <a:pt x="66" y="12"/>
                </a:lnTo>
                <a:lnTo>
                  <a:pt x="72" y="0"/>
                </a:lnTo>
                <a:lnTo>
                  <a:pt x="78" y="0"/>
                </a:lnTo>
                <a:lnTo>
                  <a:pt x="102" y="0"/>
                </a:lnTo>
                <a:lnTo>
                  <a:pt x="108" y="6"/>
                </a:lnTo>
                <a:lnTo>
                  <a:pt x="108" y="18"/>
                </a:lnTo>
                <a:lnTo>
                  <a:pt x="132" y="36"/>
                </a:lnTo>
                <a:lnTo>
                  <a:pt x="150" y="60"/>
                </a:lnTo>
                <a:lnTo>
                  <a:pt x="162" y="60"/>
                </a:lnTo>
                <a:lnTo>
                  <a:pt x="168" y="78"/>
                </a:lnTo>
                <a:lnTo>
                  <a:pt x="168" y="78"/>
                </a:lnTo>
                <a:lnTo>
                  <a:pt x="162" y="78"/>
                </a:lnTo>
                <a:lnTo>
                  <a:pt x="162" y="90"/>
                </a:lnTo>
                <a:lnTo>
                  <a:pt x="174" y="96"/>
                </a:lnTo>
                <a:lnTo>
                  <a:pt x="180" y="96"/>
                </a:lnTo>
                <a:lnTo>
                  <a:pt x="191" y="102"/>
                </a:lnTo>
                <a:lnTo>
                  <a:pt x="197" y="102"/>
                </a:lnTo>
                <a:lnTo>
                  <a:pt x="203" y="108"/>
                </a:lnTo>
                <a:lnTo>
                  <a:pt x="209" y="120"/>
                </a:lnTo>
                <a:lnTo>
                  <a:pt x="209" y="138"/>
                </a:lnTo>
                <a:lnTo>
                  <a:pt x="215" y="150"/>
                </a:lnTo>
                <a:lnTo>
                  <a:pt x="215" y="162"/>
                </a:lnTo>
                <a:lnTo>
                  <a:pt x="239" y="162"/>
                </a:lnTo>
                <a:lnTo>
                  <a:pt x="257" y="186"/>
                </a:lnTo>
                <a:lnTo>
                  <a:pt x="305" y="228"/>
                </a:lnTo>
                <a:lnTo>
                  <a:pt x="311" y="252"/>
                </a:lnTo>
                <a:lnTo>
                  <a:pt x="317" y="252"/>
                </a:lnTo>
                <a:lnTo>
                  <a:pt x="317" y="258"/>
                </a:lnTo>
                <a:lnTo>
                  <a:pt x="329" y="252"/>
                </a:lnTo>
                <a:lnTo>
                  <a:pt x="329" y="246"/>
                </a:lnTo>
                <a:lnTo>
                  <a:pt x="341" y="252"/>
                </a:lnTo>
                <a:lnTo>
                  <a:pt x="347" y="246"/>
                </a:lnTo>
                <a:lnTo>
                  <a:pt x="353" y="240"/>
                </a:lnTo>
                <a:lnTo>
                  <a:pt x="377" y="252"/>
                </a:lnTo>
                <a:lnTo>
                  <a:pt x="389" y="269"/>
                </a:lnTo>
                <a:lnTo>
                  <a:pt x="407" y="281"/>
                </a:lnTo>
                <a:lnTo>
                  <a:pt x="419" y="281"/>
                </a:lnTo>
                <a:lnTo>
                  <a:pt x="419" y="275"/>
                </a:lnTo>
                <a:lnTo>
                  <a:pt x="413" y="252"/>
                </a:lnTo>
                <a:lnTo>
                  <a:pt x="401" y="234"/>
                </a:lnTo>
                <a:lnTo>
                  <a:pt x="407" y="240"/>
                </a:lnTo>
                <a:lnTo>
                  <a:pt x="425" y="252"/>
                </a:lnTo>
                <a:lnTo>
                  <a:pt x="431" y="269"/>
                </a:lnTo>
                <a:lnTo>
                  <a:pt x="443" y="281"/>
                </a:lnTo>
                <a:lnTo>
                  <a:pt x="437" y="293"/>
                </a:lnTo>
                <a:lnTo>
                  <a:pt x="431" y="299"/>
                </a:lnTo>
                <a:lnTo>
                  <a:pt x="437" y="311"/>
                </a:lnTo>
                <a:lnTo>
                  <a:pt x="443" y="323"/>
                </a:lnTo>
                <a:lnTo>
                  <a:pt x="455" y="323"/>
                </a:lnTo>
                <a:lnTo>
                  <a:pt x="461" y="335"/>
                </a:lnTo>
                <a:lnTo>
                  <a:pt x="479" y="353"/>
                </a:lnTo>
                <a:lnTo>
                  <a:pt x="485" y="347"/>
                </a:lnTo>
                <a:lnTo>
                  <a:pt x="509" y="371"/>
                </a:lnTo>
                <a:lnTo>
                  <a:pt x="527" y="371"/>
                </a:lnTo>
                <a:lnTo>
                  <a:pt x="539" y="377"/>
                </a:lnTo>
                <a:lnTo>
                  <a:pt x="545" y="395"/>
                </a:lnTo>
                <a:lnTo>
                  <a:pt x="551" y="395"/>
                </a:lnTo>
                <a:lnTo>
                  <a:pt x="563" y="401"/>
                </a:lnTo>
                <a:lnTo>
                  <a:pt x="575" y="407"/>
                </a:lnTo>
                <a:lnTo>
                  <a:pt x="575" y="425"/>
                </a:lnTo>
                <a:lnTo>
                  <a:pt x="587" y="431"/>
                </a:lnTo>
                <a:lnTo>
                  <a:pt x="587" y="443"/>
                </a:lnTo>
                <a:lnTo>
                  <a:pt x="401" y="443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3" name="Freeform 45"/>
          <p:cNvSpPr>
            <a:spLocks/>
          </p:cNvSpPr>
          <p:nvPr/>
        </p:nvSpPr>
        <p:spPr bwMode="auto">
          <a:xfrm>
            <a:off x="4283075" y="5580063"/>
            <a:ext cx="219075" cy="57150"/>
          </a:xfrm>
          <a:custGeom>
            <a:avLst/>
            <a:gdLst/>
            <a:ahLst/>
            <a:cxnLst>
              <a:cxn ang="0">
                <a:pos x="54" y="11"/>
              </a:cxn>
              <a:cxn ang="0">
                <a:pos x="90" y="17"/>
              </a:cxn>
              <a:cxn ang="0">
                <a:pos x="120" y="6"/>
              </a:cxn>
              <a:cxn ang="0">
                <a:pos x="138" y="11"/>
              </a:cxn>
              <a:cxn ang="0">
                <a:pos x="132" y="23"/>
              </a:cxn>
              <a:cxn ang="0">
                <a:pos x="78" y="41"/>
              </a:cxn>
              <a:cxn ang="0">
                <a:pos x="30" y="41"/>
              </a:cxn>
              <a:cxn ang="0">
                <a:pos x="18" y="29"/>
              </a:cxn>
              <a:cxn ang="0">
                <a:pos x="18" y="17"/>
              </a:cxn>
              <a:cxn ang="0">
                <a:pos x="0" y="6"/>
              </a:cxn>
              <a:cxn ang="0">
                <a:pos x="24" y="0"/>
              </a:cxn>
              <a:cxn ang="0">
                <a:pos x="54" y="11"/>
              </a:cxn>
            </a:cxnLst>
            <a:rect l="0" t="0" r="r" b="b"/>
            <a:pathLst>
              <a:path w="138" h="41">
                <a:moveTo>
                  <a:pt x="54" y="11"/>
                </a:moveTo>
                <a:lnTo>
                  <a:pt x="90" y="17"/>
                </a:lnTo>
                <a:lnTo>
                  <a:pt x="120" y="6"/>
                </a:lnTo>
                <a:lnTo>
                  <a:pt x="138" y="11"/>
                </a:lnTo>
                <a:lnTo>
                  <a:pt x="132" y="23"/>
                </a:lnTo>
                <a:lnTo>
                  <a:pt x="78" y="41"/>
                </a:lnTo>
                <a:lnTo>
                  <a:pt x="30" y="41"/>
                </a:lnTo>
                <a:lnTo>
                  <a:pt x="18" y="29"/>
                </a:lnTo>
                <a:lnTo>
                  <a:pt x="18" y="17"/>
                </a:lnTo>
                <a:lnTo>
                  <a:pt x="0" y="6"/>
                </a:lnTo>
                <a:lnTo>
                  <a:pt x="24" y="0"/>
                </a:lnTo>
                <a:lnTo>
                  <a:pt x="54" y="1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4" name="Freeform 46"/>
          <p:cNvSpPr>
            <a:spLocks/>
          </p:cNvSpPr>
          <p:nvPr/>
        </p:nvSpPr>
        <p:spPr bwMode="auto">
          <a:xfrm>
            <a:off x="4121150" y="5603875"/>
            <a:ext cx="152400" cy="82550"/>
          </a:xfrm>
          <a:custGeom>
            <a:avLst/>
            <a:gdLst/>
            <a:ahLst/>
            <a:cxnLst>
              <a:cxn ang="0">
                <a:pos x="12" y="30"/>
              </a:cxn>
              <a:cxn ang="0">
                <a:pos x="0" y="12"/>
              </a:cxn>
              <a:cxn ang="0">
                <a:pos x="66" y="0"/>
              </a:cxn>
              <a:cxn ang="0">
                <a:pos x="96" y="36"/>
              </a:cxn>
              <a:cxn ang="0">
                <a:pos x="48" y="60"/>
              </a:cxn>
              <a:cxn ang="0">
                <a:pos x="24" y="48"/>
              </a:cxn>
              <a:cxn ang="0">
                <a:pos x="12" y="30"/>
              </a:cxn>
            </a:cxnLst>
            <a:rect l="0" t="0" r="r" b="b"/>
            <a:pathLst>
              <a:path w="96" h="60">
                <a:moveTo>
                  <a:pt x="12" y="30"/>
                </a:moveTo>
                <a:lnTo>
                  <a:pt x="0" y="12"/>
                </a:lnTo>
                <a:lnTo>
                  <a:pt x="66" y="0"/>
                </a:lnTo>
                <a:lnTo>
                  <a:pt x="96" y="36"/>
                </a:lnTo>
                <a:lnTo>
                  <a:pt x="48" y="60"/>
                </a:lnTo>
                <a:lnTo>
                  <a:pt x="24" y="48"/>
                </a:lnTo>
                <a:lnTo>
                  <a:pt x="12" y="30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6" name="Freeform 48"/>
          <p:cNvSpPr>
            <a:spLocks/>
          </p:cNvSpPr>
          <p:nvPr/>
        </p:nvSpPr>
        <p:spPr bwMode="auto">
          <a:xfrm>
            <a:off x="5014913" y="5889625"/>
            <a:ext cx="171450" cy="90488"/>
          </a:xfrm>
          <a:custGeom>
            <a:avLst/>
            <a:gdLst/>
            <a:ahLst/>
            <a:cxnLst>
              <a:cxn ang="0">
                <a:pos x="42" y="12"/>
              </a:cxn>
              <a:cxn ang="0">
                <a:pos x="78" y="24"/>
              </a:cxn>
              <a:cxn ang="0">
                <a:pos x="108" y="54"/>
              </a:cxn>
              <a:cxn ang="0">
                <a:pos x="102" y="66"/>
              </a:cxn>
              <a:cxn ang="0">
                <a:pos x="54" y="60"/>
              </a:cxn>
              <a:cxn ang="0">
                <a:pos x="42" y="24"/>
              </a:cxn>
              <a:cxn ang="0">
                <a:pos x="18" y="18"/>
              </a:cxn>
              <a:cxn ang="0">
                <a:pos x="0" y="0"/>
              </a:cxn>
              <a:cxn ang="0">
                <a:pos x="42" y="12"/>
              </a:cxn>
            </a:cxnLst>
            <a:rect l="0" t="0" r="r" b="b"/>
            <a:pathLst>
              <a:path w="108" h="66">
                <a:moveTo>
                  <a:pt x="42" y="12"/>
                </a:moveTo>
                <a:lnTo>
                  <a:pt x="78" y="24"/>
                </a:lnTo>
                <a:lnTo>
                  <a:pt x="108" y="54"/>
                </a:lnTo>
                <a:lnTo>
                  <a:pt x="102" y="66"/>
                </a:lnTo>
                <a:lnTo>
                  <a:pt x="54" y="60"/>
                </a:lnTo>
                <a:lnTo>
                  <a:pt x="42" y="24"/>
                </a:lnTo>
                <a:lnTo>
                  <a:pt x="18" y="18"/>
                </a:lnTo>
                <a:lnTo>
                  <a:pt x="0" y="0"/>
                </a:lnTo>
                <a:lnTo>
                  <a:pt x="42" y="1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7" name="Freeform 49"/>
          <p:cNvSpPr>
            <a:spLocks/>
          </p:cNvSpPr>
          <p:nvPr/>
        </p:nvSpPr>
        <p:spPr bwMode="auto">
          <a:xfrm>
            <a:off x="5024438" y="6134100"/>
            <a:ext cx="142875" cy="123825"/>
          </a:xfrm>
          <a:custGeom>
            <a:avLst/>
            <a:gdLst/>
            <a:ahLst/>
            <a:cxnLst>
              <a:cxn ang="0">
                <a:pos x="78" y="90"/>
              </a:cxn>
              <a:cxn ang="0">
                <a:pos x="66" y="90"/>
              </a:cxn>
              <a:cxn ang="0">
                <a:pos x="36" y="54"/>
              </a:cxn>
              <a:cxn ang="0">
                <a:pos x="0" y="6"/>
              </a:cxn>
              <a:cxn ang="0">
                <a:pos x="12" y="0"/>
              </a:cxn>
              <a:cxn ang="0">
                <a:pos x="24" y="18"/>
              </a:cxn>
              <a:cxn ang="0">
                <a:pos x="90" y="84"/>
              </a:cxn>
              <a:cxn ang="0">
                <a:pos x="78" y="90"/>
              </a:cxn>
            </a:cxnLst>
            <a:rect l="0" t="0" r="r" b="b"/>
            <a:pathLst>
              <a:path w="90" h="90">
                <a:moveTo>
                  <a:pt x="78" y="90"/>
                </a:moveTo>
                <a:lnTo>
                  <a:pt x="66" y="90"/>
                </a:lnTo>
                <a:lnTo>
                  <a:pt x="36" y="54"/>
                </a:lnTo>
                <a:lnTo>
                  <a:pt x="0" y="6"/>
                </a:lnTo>
                <a:lnTo>
                  <a:pt x="12" y="0"/>
                </a:lnTo>
                <a:lnTo>
                  <a:pt x="24" y="18"/>
                </a:lnTo>
                <a:lnTo>
                  <a:pt x="90" y="84"/>
                </a:lnTo>
                <a:lnTo>
                  <a:pt x="78" y="90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8" name="Freeform 50"/>
          <p:cNvSpPr>
            <a:spLocks/>
          </p:cNvSpPr>
          <p:nvPr/>
        </p:nvSpPr>
        <p:spPr bwMode="auto">
          <a:xfrm>
            <a:off x="6375400" y="5800725"/>
            <a:ext cx="912813" cy="506413"/>
          </a:xfrm>
          <a:custGeom>
            <a:avLst/>
            <a:gdLst/>
            <a:ahLst/>
            <a:cxnLst>
              <a:cxn ang="0">
                <a:pos x="6" y="275"/>
              </a:cxn>
              <a:cxn ang="0">
                <a:pos x="0" y="185"/>
              </a:cxn>
              <a:cxn ang="0">
                <a:pos x="12" y="185"/>
              </a:cxn>
              <a:cxn ang="0">
                <a:pos x="0" y="42"/>
              </a:cxn>
              <a:cxn ang="0">
                <a:pos x="348" y="12"/>
              </a:cxn>
              <a:cxn ang="0">
                <a:pos x="497" y="0"/>
              </a:cxn>
              <a:cxn ang="0">
                <a:pos x="491" y="6"/>
              </a:cxn>
              <a:cxn ang="0">
                <a:pos x="461" y="12"/>
              </a:cxn>
              <a:cxn ang="0">
                <a:pos x="473" y="36"/>
              </a:cxn>
              <a:cxn ang="0">
                <a:pos x="461" y="54"/>
              </a:cxn>
              <a:cxn ang="0">
                <a:pos x="485" y="72"/>
              </a:cxn>
              <a:cxn ang="0">
                <a:pos x="479" y="84"/>
              </a:cxn>
              <a:cxn ang="0">
                <a:pos x="485" y="84"/>
              </a:cxn>
              <a:cxn ang="0">
                <a:pos x="485" y="108"/>
              </a:cxn>
              <a:cxn ang="0">
                <a:pos x="479" y="132"/>
              </a:cxn>
              <a:cxn ang="0">
                <a:pos x="479" y="138"/>
              </a:cxn>
              <a:cxn ang="0">
                <a:pos x="497" y="161"/>
              </a:cxn>
              <a:cxn ang="0">
                <a:pos x="503" y="161"/>
              </a:cxn>
              <a:cxn ang="0">
                <a:pos x="509" y="161"/>
              </a:cxn>
              <a:cxn ang="0">
                <a:pos x="515" y="167"/>
              </a:cxn>
              <a:cxn ang="0">
                <a:pos x="533" y="161"/>
              </a:cxn>
              <a:cxn ang="0">
                <a:pos x="545" y="161"/>
              </a:cxn>
              <a:cxn ang="0">
                <a:pos x="563" y="179"/>
              </a:cxn>
              <a:cxn ang="0">
                <a:pos x="563" y="197"/>
              </a:cxn>
              <a:cxn ang="0">
                <a:pos x="575" y="233"/>
              </a:cxn>
              <a:cxn ang="0">
                <a:pos x="551" y="251"/>
              </a:cxn>
              <a:cxn ang="0">
                <a:pos x="551" y="263"/>
              </a:cxn>
              <a:cxn ang="0">
                <a:pos x="551" y="269"/>
              </a:cxn>
              <a:cxn ang="0">
                <a:pos x="545" y="269"/>
              </a:cxn>
              <a:cxn ang="0">
                <a:pos x="545" y="269"/>
              </a:cxn>
              <a:cxn ang="0">
                <a:pos x="539" y="269"/>
              </a:cxn>
              <a:cxn ang="0">
                <a:pos x="539" y="275"/>
              </a:cxn>
              <a:cxn ang="0">
                <a:pos x="539" y="275"/>
              </a:cxn>
              <a:cxn ang="0">
                <a:pos x="539" y="281"/>
              </a:cxn>
              <a:cxn ang="0">
                <a:pos x="527" y="281"/>
              </a:cxn>
              <a:cxn ang="0">
                <a:pos x="527" y="287"/>
              </a:cxn>
              <a:cxn ang="0">
                <a:pos x="497" y="281"/>
              </a:cxn>
              <a:cxn ang="0">
                <a:pos x="491" y="287"/>
              </a:cxn>
              <a:cxn ang="0">
                <a:pos x="485" y="293"/>
              </a:cxn>
              <a:cxn ang="0">
                <a:pos x="12" y="371"/>
              </a:cxn>
              <a:cxn ang="0">
                <a:pos x="6" y="275"/>
              </a:cxn>
            </a:cxnLst>
            <a:rect l="0" t="0" r="r" b="b"/>
            <a:pathLst>
              <a:path w="575" h="371">
                <a:moveTo>
                  <a:pt x="6" y="275"/>
                </a:moveTo>
                <a:lnTo>
                  <a:pt x="0" y="185"/>
                </a:lnTo>
                <a:lnTo>
                  <a:pt x="12" y="185"/>
                </a:lnTo>
                <a:lnTo>
                  <a:pt x="0" y="42"/>
                </a:lnTo>
                <a:lnTo>
                  <a:pt x="348" y="12"/>
                </a:lnTo>
                <a:lnTo>
                  <a:pt x="497" y="0"/>
                </a:lnTo>
                <a:lnTo>
                  <a:pt x="491" y="6"/>
                </a:lnTo>
                <a:lnTo>
                  <a:pt x="461" y="12"/>
                </a:lnTo>
                <a:lnTo>
                  <a:pt x="473" y="36"/>
                </a:lnTo>
                <a:lnTo>
                  <a:pt x="461" y="54"/>
                </a:lnTo>
                <a:lnTo>
                  <a:pt x="485" y="72"/>
                </a:lnTo>
                <a:lnTo>
                  <a:pt x="479" y="84"/>
                </a:lnTo>
                <a:lnTo>
                  <a:pt x="485" y="84"/>
                </a:lnTo>
                <a:lnTo>
                  <a:pt x="485" y="108"/>
                </a:lnTo>
                <a:lnTo>
                  <a:pt x="479" y="132"/>
                </a:lnTo>
                <a:lnTo>
                  <a:pt x="479" y="138"/>
                </a:lnTo>
                <a:lnTo>
                  <a:pt x="497" y="161"/>
                </a:lnTo>
                <a:lnTo>
                  <a:pt x="503" y="161"/>
                </a:lnTo>
                <a:lnTo>
                  <a:pt x="509" y="161"/>
                </a:lnTo>
                <a:lnTo>
                  <a:pt x="515" y="167"/>
                </a:lnTo>
                <a:lnTo>
                  <a:pt x="533" y="161"/>
                </a:lnTo>
                <a:lnTo>
                  <a:pt x="545" y="161"/>
                </a:lnTo>
                <a:lnTo>
                  <a:pt x="563" y="179"/>
                </a:lnTo>
                <a:lnTo>
                  <a:pt x="563" y="197"/>
                </a:lnTo>
                <a:lnTo>
                  <a:pt x="575" y="233"/>
                </a:lnTo>
                <a:lnTo>
                  <a:pt x="551" y="251"/>
                </a:lnTo>
                <a:lnTo>
                  <a:pt x="551" y="263"/>
                </a:lnTo>
                <a:lnTo>
                  <a:pt x="551" y="269"/>
                </a:lnTo>
                <a:lnTo>
                  <a:pt x="545" y="269"/>
                </a:lnTo>
                <a:lnTo>
                  <a:pt x="545" y="269"/>
                </a:lnTo>
                <a:lnTo>
                  <a:pt x="539" y="269"/>
                </a:lnTo>
                <a:lnTo>
                  <a:pt x="539" y="275"/>
                </a:lnTo>
                <a:lnTo>
                  <a:pt x="539" y="275"/>
                </a:lnTo>
                <a:lnTo>
                  <a:pt x="539" y="281"/>
                </a:lnTo>
                <a:lnTo>
                  <a:pt x="527" y="281"/>
                </a:lnTo>
                <a:lnTo>
                  <a:pt x="527" y="287"/>
                </a:lnTo>
                <a:lnTo>
                  <a:pt x="497" y="281"/>
                </a:lnTo>
                <a:lnTo>
                  <a:pt x="491" y="287"/>
                </a:lnTo>
                <a:lnTo>
                  <a:pt x="485" y="293"/>
                </a:lnTo>
                <a:lnTo>
                  <a:pt x="12" y="371"/>
                </a:lnTo>
                <a:lnTo>
                  <a:pt x="6" y="275"/>
                </a:lnTo>
              </a:path>
            </a:pathLst>
          </a:custGeom>
          <a:solidFill>
            <a:schemeClr val="accent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98" name="Freeform 70"/>
          <p:cNvSpPr>
            <a:spLocks/>
          </p:cNvSpPr>
          <p:nvPr/>
        </p:nvSpPr>
        <p:spPr bwMode="auto">
          <a:xfrm>
            <a:off x="3873500" y="5008563"/>
            <a:ext cx="666750" cy="400050"/>
          </a:xfrm>
          <a:custGeom>
            <a:avLst/>
            <a:gdLst/>
            <a:ahLst/>
            <a:cxnLst>
              <a:cxn ang="0">
                <a:pos x="414" y="78"/>
              </a:cxn>
              <a:cxn ang="0">
                <a:pos x="420" y="263"/>
              </a:cxn>
              <a:cxn ang="0">
                <a:pos x="414" y="275"/>
              </a:cxn>
              <a:cxn ang="0">
                <a:pos x="414" y="287"/>
              </a:cxn>
              <a:cxn ang="0">
                <a:pos x="408" y="293"/>
              </a:cxn>
              <a:cxn ang="0">
                <a:pos x="366" y="281"/>
              </a:cxn>
              <a:cxn ang="0">
                <a:pos x="276" y="287"/>
              </a:cxn>
              <a:cxn ang="0">
                <a:pos x="228" y="263"/>
              </a:cxn>
              <a:cxn ang="0">
                <a:pos x="186" y="263"/>
              </a:cxn>
              <a:cxn ang="0">
                <a:pos x="78" y="275"/>
              </a:cxn>
              <a:cxn ang="0">
                <a:pos x="60" y="245"/>
              </a:cxn>
              <a:cxn ang="0">
                <a:pos x="12" y="221"/>
              </a:cxn>
              <a:cxn ang="0">
                <a:pos x="24" y="173"/>
              </a:cxn>
              <a:cxn ang="0">
                <a:pos x="18" y="149"/>
              </a:cxn>
              <a:cxn ang="0">
                <a:pos x="24" y="108"/>
              </a:cxn>
              <a:cxn ang="0">
                <a:pos x="0" y="90"/>
              </a:cxn>
              <a:cxn ang="0">
                <a:pos x="12" y="60"/>
              </a:cxn>
              <a:cxn ang="0">
                <a:pos x="12" y="72"/>
              </a:cxn>
              <a:cxn ang="0">
                <a:pos x="24" y="66"/>
              </a:cxn>
              <a:cxn ang="0">
                <a:pos x="36" y="66"/>
              </a:cxn>
              <a:cxn ang="0">
                <a:pos x="66" y="54"/>
              </a:cxn>
              <a:cxn ang="0">
                <a:pos x="78" y="54"/>
              </a:cxn>
              <a:cxn ang="0">
                <a:pos x="102" y="66"/>
              </a:cxn>
              <a:cxn ang="0">
                <a:pos x="126" y="90"/>
              </a:cxn>
              <a:cxn ang="0">
                <a:pos x="132" y="84"/>
              </a:cxn>
              <a:cxn ang="0">
                <a:pos x="126" y="66"/>
              </a:cxn>
              <a:cxn ang="0">
                <a:pos x="120" y="54"/>
              </a:cxn>
              <a:cxn ang="0">
                <a:pos x="114" y="48"/>
              </a:cxn>
              <a:cxn ang="0">
                <a:pos x="114" y="42"/>
              </a:cxn>
              <a:cxn ang="0">
                <a:pos x="132" y="42"/>
              </a:cxn>
              <a:cxn ang="0">
                <a:pos x="138" y="36"/>
              </a:cxn>
              <a:cxn ang="0">
                <a:pos x="144" y="36"/>
              </a:cxn>
              <a:cxn ang="0">
                <a:pos x="156" y="36"/>
              </a:cxn>
              <a:cxn ang="0">
                <a:pos x="162" y="30"/>
              </a:cxn>
              <a:cxn ang="0">
                <a:pos x="168" y="18"/>
              </a:cxn>
              <a:cxn ang="0">
                <a:pos x="174" y="12"/>
              </a:cxn>
              <a:cxn ang="0">
                <a:pos x="198" y="0"/>
              </a:cxn>
              <a:cxn ang="0">
                <a:pos x="204" y="12"/>
              </a:cxn>
              <a:cxn ang="0">
                <a:pos x="228" y="18"/>
              </a:cxn>
              <a:cxn ang="0">
                <a:pos x="246" y="24"/>
              </a:cxn>
              <a:cxn ang="0">
                <a:pos x="258" y="30"/>
              </a:cxn>
              <a:cxn ang="0">
                <a:pos x="270" y="30"/>
              </a:cxn>
              <a:cxn ang="0">
                <a:pos x="294" y="48"/>
              </a:cxn>
              <a:cxn ang="0">
                <a:pos x="336" y="60"/>
              </a:cxn>
              <a:cxn ang="0">
                <a:pos x="354" y="66"/>
              </a:cxn>
              <a:cxn ang="0">
                <a:pos x="384" y="84"/>
              </a:cxn>
              <a:cxn ang="0">
                <a:pos x="396" y="84"/>
              </a:cxn>
              <a:cxn ang="0">
                <a:pos x="396" y="78"/>
              </a:cxn>
              <a:cxn ang="0">
                <a:pos x="402" y="78"/>
              </a:cxn>
              <a:cxn ang="0">
                <a:pos x="414" y="78"/>
              </a:cxn>
            </a:cxnLst>
            <a:rect l="0" t="0" r="r" b="b"/>
            <a:pathLst>
              <a:path w="420" h="293">
                <a:moveTo>
                  <a:pt x="414" y="78"/>
                </a:moveTo>
                <a:lnTo>
                  <a:pt x="420" y="263"/>
                </a:lnTo>
                <a:lnTo>
                  <a:pt x="414" y="275"/>
                </a:lnTo>
                <a:lnTo>
                  <a:pt x="414" y="287"/>
                </a:lnTo>
                <a:lnTo>
                  <a:pt x="408" y="293"/>
                </a:lnTo>
                <a:lnTo>
                  <a:pt x="366" y="281"/>
                </a:lnTo>
                <a:lnTo>
                  <a:pt x="276" y="287"/>
                </a:lnTo>
                <a:lnTo>
                  <a:pt x="228" y="263"/>
                </a:lnTo>
                <a:lnTo>
                  <a:pt x="186" y="263"/>
                </a:lnTo>
                <a:lnTo>
                  <a:pt x="78" y="275"/>
                </a:lnTo>
                <a:lnTo>
                  <a:pt x="60" y="245"/>
                </a:lnTo>
                <a:lnTo>
                  <a:pt x="12" y="221"/>
                </a:lnTo>
                <a:lnTo>
                  <a:pt x="24" y="173"/>
                </a:lnTo>
                <a:lnTo>
                  <a:pt x="18" y="149"/>
                </a:lnTo>
                <a:lnTo>
                  <a:pt x="24" y="108"/>
                </a:lnTo>
                <a:lnTo>
                  <a:pt x="0" y="90"/>
                </a:lnTo>
                <a:lnTo>
                  <a:pt x="12" y="60"/>
                </a:lnTo>
                <a:lnTo>
                  <a:pt x="12" y="72"/>
                </a:lnTo>
                <a:lnTo>
                  <a:pt x="24" y="66"/>
                </a:lnTo>
                <a:lnTo>
                  <a:pt x="36" y="66"/>
                </a:lnTo>
                <a:lnTo>
                  <a:pt x="66" y="54"/>
                </a:lnTo>
                <a:lnTo>
                  <a:pt x="78" y="54"/>
                </a:lnTo>
                <a:lnTo>
                  <a:pt x="102" y="66"/>
                </a:lnTo>
                <a:lnTo>
                  <a:pt x="126" y="90"/>
                </a:lnTo>
                <a:lnTo>
                  <a:pt x="132" y="84"/>
                </a:lnTo>
                <a:lnTo>
                  <a:pt x="126" y="66"/>
                </a:lnTo>
                <a:lnTo>
                  <a:pt x="120" y="54"/>
                </a:lnTo>
                <a:lnTo>
                  <a:pt x="114" y="48"/>
                </a:lnTo>
                <a:lnTo>
                  <a:pt x="114" y="42"/>
                </a:lnTo>
                <a:lnTo>
                  <a:pt x="132" y="42"/>
                </a:lnTo>
                <a:lnTo>
                  <a:pt x="138" y="36"/>
                </a:lnTo>
                <a:lnTo>
                  <a:pt x="144" y="36"/>
                </a:lnTo>
                <a:lnTo>
                  <a:pt x="156" y="36"/>
                </a:lnTo>
                <a:lnTo>
                  <a:pt x="162" y="30"/>
                </a:lnTo>
                <a:lnTo>
                  <a:pt x="168" y="18"/>
                </a:lnTo>
                <a:lnTo>
                  <a:pt x="174" y="12"/>
                </a:lnTo>
                <a:lnTo>
                  <a:pt x="198" y="0"/>
                </a:lnTo>
                <a:lnTo>
                  <a:pt x="204" y="12"/>
                </a:lnTo>
                <a:lnTo>
                  <a:pt x="228" y="18"/>
                </a:lnTo>
                <a:lnTo>
                  <a:pt x="246" y="24"/>
                </a:lnTo>
                <a:lnTo>
                  <a:pt x="258" y="30"/>
                </a:lnTo>
                <a:lnTo>
                  <a:pt x="270" y="30"/>
                </a:lnTo>
                <a:lnTo>
                  <a:pt x="294" y="48"/>
                </a:lnTo>
                <a:lnTo>
                  <a:pt x="336" y="60"/>
                </a:lnTo>
                <a:lnTo>
                  <a:pt x="354" y="66"/>
                </a:lnTo>
                <a:lnTo>
                  <a:pt x="384" y="84"/>
                </a:lnTo>
                <a:lnTo>
                  <a:pt x="396" y="84"/>
                </a:lnTo>
                <a:lnTo>
                  <a:pt x="396" y="78"/>
                </a:lnTo>
                <a:lnTo>
                  <a:pt x="402" y="78"/>
                </a:lnTo>
                <a:lnTo>
                  <a:pt x="414" y="78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73"/>
          <p:cNvGrpSpPr>
            <a:grpSpLocks/>
          </p:cNvGrpSpPr>
          <p:nvPr/>
        </p:nvGrpSpPr>
        <p:grpSpPr bwMode="auto">
          <a:xfrm>
            <a:off x="2989262" y="3482976"/>
            <a:ext cx="1987550" cy="2106613"/>
            <a:chOff x="1883" y="2194"/>
            <a:chExt cx="1252" cy="1327"/>
          </a:xfrm>
        </p:grpSpPr>
        <p:sp>
          <p:nvSpPr>
            <p:cNvPr id="380989" name="Freeform 61"/>
            <p:cNvSpPr>
              <a:spLocks/>
            </p:cNvSpPr>
            <p:nvPr/>
          </p:nvSpPr>
          <p:spPr bwMode="auto">
            <a:xfrm>
              <a:off x="1883" y="2194"/>
              <a:ext cx="276" cy="154"/>
            </a:xfrm>
            <a:custGeom>
              <a:avLst/>
              <a:gdLst/>
              <a:ahLst/>
              <a:cxnLst>
                <a:cxn ang="0">
                  <a:pos x="210" y="173"/>
                </a:cxn>
                <a:cxn ang="0">
                  <a:pos x="150" y="173"/>
                </a:cxn>
                <a:cxn ang="0">
                  <a:pos x="132" y="179"/>
                </a:cxn>
                <a:cxn ang="0">
                  <a:pos x="114" y="179"/>
                </a:cxn>
                <a:cxn ang="0">
                  <a:pos x="72" y="161"/>
                </a:cxn>
                <a:cxn ang="0">
                  <a:pos x="36" y="66"/>
                </a:cxn>
                <a:cxn ang="0">
                  <a:pos x="0" y="54"/>
                </a:cxn>
                <a:cxn ang="0">
                  <a:pos x="0" y="6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42" y="24"/>
                </a:cxn>
                <a:cxn ang="0">
                  <a:pos x="48" y="36"/>
                </a:cxn>
                <a:cxn ang="0">
                  <a:pos x="54" y="36"/>
                </a:cxn>
                <a:cxn ang="0">
                  <a:pos x="66" y="42"/>
                </a:cxn>
                <a:cxn ang="0">
                  <a:pos x="90" y="42"/>
                </a:cxn>
                <a:cxn ang="0">
                  <a:pos x="102" y="54"/>
                </a:cxn>
                <a:cxn ang="0">
                  <a:pos x="102" y="66"/>
                </a:cxn>
                <a:cxn ang="0">
                  <a:pos x="114" y="72"/>
                </a:cxn>
                <a:cxn ang="0">
                  <a:pos x="114" y="77"/>
                </a:cxn>
                <a:cxn ang="0">
                  <a:pos x="240" y="36"/>
                </a:cxn>
                <a:cxn ang="0">
                  <a:pos x="246" y="36"/>
                </a:cxn>
                <a:cxn ang="0">
                  <a:pos x="246" y="36"/>
                </a:cxn>
                <a:cxn ang="0">
                  <a:pos x="252" y="143"/>
                </a:cxn>
                <a:cxn ang="0">
                  <a:pos x="258" y="149"/>
                </a:cxn>
                <a:cxn ang="0">
                  <a:pos x="264" y="149"/>
                </a:cxn>
                <a:cxn ang="0">
                  <a:pos x="270" y="161"/>
                </a:cxn>
                <a:cxn ang="0">
                  <a:pos x="276" y="161"/>
                </a:cxn>
                <a:cxn ang="0">
                  <a:pos x="276" y="167"/>
                </a:cxn>
                <a:cxn ang="0">
                  <a:pos x="210" y="173"/>
                </a:cxn>
              </a:cxnLst>
              <a:rect l="0" t="0" r="r" b="b"/>
              <a:pathLst>
                <a:path w="276" h="179">
                  <a:moveTo>
                    <a:pt x="210" y="173"/>
                  </a:moveTo>
                  <a:lnTo>
                    <a:pt x="150" y="173"/>
                  </a:lnTo>
                  <a:lnTo>
                    <a:pt x="132" y="179"/>
                  </a:lnTo>
                  <a:lnTo>
                    <a:pt x="114" y="179"/>
                  </a:lnTo>
                  <a:lnTo>
                    <a:pt x="72" y="161"/>
                  </a:lnTo>
                  <a:lnTo>
                    <a:pt x="36" y="66"/>
                  </a:lnTo>
                  <a:lnTo>
                    <a:pt x="0" y="54"/>
                  </a:lnTo>
                  <a:lnTo>
                    <a:pt x="0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42" y="24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66" y="42"/>
                  </a:lnTo>
                  <a:lnTo>
                    <a:pt x="90" y="42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14" y="72"/>
                  </a:lnTo>
                  <a:lnTo>
                    <a:pt x="114" y="77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52" y="143"/>
                  </a:lnTo>
                  <a:lnTo>
                    <a:pt x="258" y="149"/>
                  </a:lnTo>
                  <a:lnTo>
                    <a:pt x="264" y="149"/>
                  </a:lnTo>
                  <a:lnTo>
                    <a:pt x="270" y="161"/>
                  </a:lnTo>
                  <a:lnTo>
                    <a:pt x="276" y="161"/>
                  </a:lnTo>
                  <a:lnTo>
                    <a:pt x="276" y="167"/>
                  </a:lnTo>
                  <a:lnTo>
                    <a:pt x="210" y="173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90" name="Freeform 62"/>
            <p:cNvSpPr>
              <a:spLocks/>
            </p:cNvSpPr>
            <p:nvPr/>
          </p:nvSpPr>
          <p:spPr bwMode="auto">
            <a:xfrm>
              <a:off x="1925" y="2338"/>
              <a:ext cx="323" cy="205"/>
            </a:xfrm>
            <a:custGeom>
              <a:avLst/>
              <a:gdLst/>
              <a:ahLst/>
              <a:cxnLst>
                <a:cxn ang="0">
                  <a:pos x="293" y="215"/>
                </a:cxn>
                <a:cxn ang="0">
                  <a:pos x="258" y="209"/>
                </a:cxn>
                <a:cxn ang="0">
                  <a:pos x="246" y="204"/>
                </a:cxn>
                <a:cxn ang="0">
                  <a:pos x="240" y="204"/>
                </a:cxn>
                <a:cxn ang="0">
                  <a:pos x="228" y="209"/>
                </a:cxn>
                <a:cxn ang="0">
                  <a:pos x="228" y="221"/>
                </a:cxn>
                <a:cxn ang="0">
                  <a:pos x="216" y="227"/>
                </a:cxn>
                <a:cxn ang="0">
                  <a:pos x="210" y="239"/>
                </a:cxn>
                <a:cxn ang="0">
                  <a:pos x="204" y="239"/>
                </a:cxn>
                <a:cxn ang="0">
                  <a:pos x="204" y="233"/>
                </a:cxn>
                <a:cxn ang="0">
                  <a:pos x="192" y="227"/>
                </a:cxn>
                <a:cxn ang="0">
                  <a:pos x="180" y="215"/>
                </a:cxn>
                <a:cxn ang="0">
                  <a:pos x="168" y="209"/>
                </a:cxn>
                <a:cxn ang="0">
                  <a:pos x="162" y="198"/>
                </a:cxn>
                <a:cxn ang="0">
                  <a:pos x="150" y="180"/>
                </a:cxn>
                <a:cxn ang="0">
                  <a:pos x="114" y="162"/>
                </a:cxn>
                <a:cxn ang="0">
                  <a:pos x="66" y="138"/>
                </a:cxn>
                <a:cxn ang="0">
                  <a:pos x="48" y="114"/>
                </a:cxn>
                <a:cxn ang="0">
                  <a:pos x="36" y="108"/>
                </a:cxn>
                <a:cxn ang="0">
                  <a:pos x="30" y="102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6" y="72"/>
                </a:cxn>
                <a:cxn ang="0">
                  <a:pos x="0" y="24"/>
                </a:cxn>
                <a:cxn ang="0">
                  <a:pos x="12" y="12"/>
                </a:cxn>
                <a:cxn ang="0">
                  <a:pos x="30" y="18"/>
                </a:cxn>
                <a:cxn ang="0">
                  <a:pos x="36" y="12"/>
                </a:cxn>
                <a:cxn ang="0">
                  <a:pos x="72" y="12"/>
                </a:cxn>
                <a:cxn ang="0">
                  <a:pos x="90" y="12"/>
                </a:cxn>
                <a:cxn ang="0">
                  <a:pos x="108" y="6"/>
                </a:cxn>
                <a:cxn ang="0">
                  <a:pos x="234" y="0"/>
                </a:cxn>
                <a:cxn ang="0">
                  <a:pos x="234" y="6"/>
                </a:cxn>
                <a:cxn ang="0">
                  <a:pos x="240" y="12"/>
                </a:cxn>
                <a:cxn ang="0">
                  <a:pos x="234" y="30"/>
                </a:cxn>
                <a:cxn ang="0">
                  <a:pos x="240" y="36"/>
                </a:cxn>
                <a:cxn ang="0">
                  <a:pos x="252" y="42"/>
                </a:cxn>
                <a:cxn ang="0">
                  <a:pos x="252" y="42"/>
                </a:cxn>
                <a:cxn ang="0">
                  <a:pos x="252" y="54"/>
                </a:cxn>
                <a:cxn ang="0">
                  <a:pos x="252" y="72"/>
                </a:cxn>
                <a:cxn ang="0">
                  <a:pos x="252" y="78"/>
                </a:cxn>
                <a:cxn ang="0">
                  <a:pos x="246" y="78"/>
                </a:cxn>
                <a:cxn ang="0">
                  <a:pos x="240" y="96"/>
                </a:cxn>
                <a:cxn ang="0">
                  <a:pos x="240" y="102"/>
                </a:cxn>
                <a:cxn ang="0">
                  <a:pos x="252" y="108"/>
                </a:cxn>
                <a:cxn ang="0">
                  <a:pos x="258" y="114"/>
                </a:cxn>
                <a:cxn ang="0">
                  <a:pos x="258" y="132"/>
                </a:cxn>
                <a:cxn ang="0">
                  <a:pos x="269" y="138"/>
                </a:cxn>
                <a:cxn ang="0">
                  <a:pos x="269" y="126"/>
                </a:cxn>
                <a:cxn ang="0">
                  <a:pos x="275" y="126"/>
                </a:cxn>
                <a:cxn ang="0">
                  <a:pos x="287" y="132"/>
                </a:cxn>
                <a:cxn ang="0">
                  <a:pos x="299" y="126"/>
                </a:cxn>
                <a:cxn ang="0">
                  <a:pos x="317" y="138"/>
                </a:cxn>
                <a:cxn ang="0">
                  <a:pos x="323" y="144"/>
                </a:cxn>
                <a:cxn ang="0">
                  <a:pos x="317" y="150"/>
                </a:cxn>
                <a:cxn ang="0">
                  <a:pos x="317" y="162"/>
                </a:cxn>
                <a:cxn ang="0">
                  <a:pos x="323" y="168"/>
                </a:cxn>
                <a:cxn ang="0">
                  <a:pos x="323" y="180"/>
                </a:cxn>
                <a:cxn ang="0">
                  <a:pos x="317" y="186"/>
                </a:cxn>
                <a:cxn ang="0">
                  <a:pos x="317" y="198"/>
                </a:cxn>
                <a:cxn ang="0">
                  <a:pos x="311" y="198"/>
                </a:cxn>
                <a:cxn ang="0">
                  <a:pos x="323" y="215"/>
                </a:cxn>
                <a:cxn ang="0">
                  <a:pos x="293" y="215"/>
                </a:cxn>
              </a:cxnLst>
              <a:rect l="0" t="0" r="r" b="b"/>
              <a:pathLst>
                <a:path w="323" h="239">
                  <a:moveTo>
                    <a:pt x="293" y="215"/>
                  </a:moveTo>
                  <a:lnTo>
                    <a:pt x="258" y="209"/>
                  </a:lnTo>
                  <a:lnTo>
                    <a:pt x="246" y="204"/>
                  </a:lnTo>
                  <a:lnTo>
                    <a:pt x="240" y="204"/>
                  </a:lnTo>
                  <a:lnTo>
                    <a:pt x="228" y="209"/>
                  </a:lnTo>
                  <a:lnTo>
                    <a:pt x="228" y="221"/>
                  </a:lnTo>
                  <a:lnTo>
                    <a:pt x="216" y="227"/>
                  </a:lnTo>
                  <a:lnTo>
                    <a:pt x="210" y="239"/>
                  </a:lnTo>
                  <a:lnTo>
                    <a:pt x="204" y="239"/>
                  </a:lnTo>
                  <a:lnTo>
                    <a:pt x="204" y="233"/>
                  </a:lnTo>
                  <a:lnTo>
                    <a:pt x="192" y="227"/>
                  </a:lnTo>
                  <a:lnTo>
                    <a:pt x="180" y="215"/>
                  </a:lnTo>
                  <a:lnTo>
                    <a:pt x="168" y="209"/>
                  </a:lnTo>
                  <a:lnTo>
                    <a:pt x="162" y="198"/>
                  </a:lnTo>
                  <a:lnTo>
                    <a:pt x="150" y="180"/>
                  </a:lnTo>
                  <a:lnTo>
                    <a:pt x="114" y="162"/>
                  </a:lnTo>
                  <a:lnTo>
                    <a:pt x="66" y="138"/>
                  </a:lnTo>
                  <a:lnTo>
                    <a:pt x="48" y="114"/>
                  </a:lnTo>
                  <a:lnTo>
                    <a:pt x="36" y="108"/>
                  </a:lnTo>
                  <a:lnTo>
                    <a:pt x="30" y="102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0" y="24"/>
                  </a:lnTo>
                  <a:lnTo>
                    <a:pt x="12" y="12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72" y="12"/>
                  </a:lnTo>
                  <a:lnTo>
                    <a:pt x="90" y="12"/>
                  </a:lnTo>
                  <a:lnTo>
                    <a:pt x="108" y="6"/>
                  </a:lnTo>
                  <a:lnTo>
                    <a:pt x="234" y="0"/>
                  </a:lnTo>
                  <a:lnTo>
                    <a:pt x="234" y="6"/>
                  </a:lnTo>
                  <a:lnTo>
                    <a:pt x="240" y="12"/>
                  </a:lnTo>
                  <a:lnTo>
                    <a:pt x="234" y="30"/>
                  </a:lnTo>
                  <a:lnTo>
                    <a:pt x="240" y="36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54"/>
                  </a:lnTo>
                  <a:lnTo>
                    <a:pt x="252" y="72"/>
                  </a:lnTo>
                  <a:lnTo>
                    <a:pt x="252" y="78"/>
                  </a:lnTo>
                  <a:lnTo>
                    <a:pt x="246" y="78"/>
                  </a:lnTo>
                  <a:lnTo>
                    <a:pt x="240" y="96"/>
                  </a:lnTo>
                  <a:lnTo>
                    <a:pt x="240" y="102"/>
                  </a:lnTo>
                  <a:lnTo>
                    <a:pt x="252" y="108"/>
                  </a:lnTo>
                  <a:lnTo>
                    <a:pt x="258" y="114"/>
                  </a:lnTo>
                  <a:lnTo>
                    <a:pt x="258" y="132"/>
                  </a:lnTo>
                  <a:lnTo>
                    <a:pt x="269" y="138"/>
                  </a:lnTo>
                  <a:lnTo>
                    <a:pt x="269" y="126"/>
                  </a:lnTo>
                  <a:lnTo>
                    <a:pt x="275" y="126"/>
                  </a:lnTo>
                  <a:lnTo>
                    <a:pt x="287" y="132"/>
                  </a:lnTo>
                  <a:lnTo>
                    <a:pt x="299" y="126"/>
                  </a:lnTo>
                  <a:lnTo>
                    <a:pt x="317" y="138"/>
                  </a:lnTo>
                  <a:lnTo>
                    <a:pt x="323" y="144"/>
                  </a:lnTo>
                  <a:lnTo>
                    <a:pt x="317" y="150"/>
                  </a:lnTo>
                  <a:lnTo>
                    <a:pt x="317" y="162"/>
                  </a:lnTo>
                  <a:lnTo>
                    <a:pt x="323" y="168"/>
                  </a:lnTo>
                  <a:lnTo>
                    <a:pt x="323" y="180"/>
                  </a:lnTo>
                  <a:lnTo>
                    <a:pt x="317" y="186"/>
                  </a:lnTo>
                  <a:lnTo>
                    <a:pt x="317" y="198"/>
                  </a:lnTo>
                  <a:lnTo>
                    <a:pt x="311" y="198"/>
                  </a:lnTo>
                  <a:lnTo>
                    <a:pt x="323" y="215"/>
                  </a:lnTo>
                  <a:lnTo>
                    <a:pt x="293" y="215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84" name="Freeform 56"/>
            <p:cNvSpPr>
              <a:spLocks/>
            </p:cNvSpPr>
            <p:nvPr/>
          </p:nvSpPr>
          <p:spPr bwMode="auto">
            <a:xfrm>
              <a:off x="2212" y="2919"/>
              <a:ext cx="630" cy="314"/>
            </a:xfrm>
            <a:custGeom>
              <a:avLst/>
              <a:gdLst/>
              <a:ahLst/>
              <a:cxnLst>
                <a:cxn ang="0">
                  <a:pos x="246" y="293"/>
                </a:cxn>
                <a:cxn ang="0">
                  <a:pos x="162" y="245"/>
                </a:cxn>
                <a:cxn ang="0">
                  <a:pos x="168" y="179"/>
                </a:cxn>
                <a:cxn ang="0">
                  <a:pos x="120" y="143"/>
                </a:cxn>
                <a:cxn ang="0">
                  <a:pos x="24" y="60"/>
                </a:cxn>
                <a:cxn ang="0">
                  <a:pos x="378" y="0"/>
                </a:cxn>
                <a:cxn ang="0">
                  <a:pos x="384" y="72"/>
                </a:cxn>
                <a:cxn ang="0">
                  <a:pos x="420" y="108"/>
                </a:cxn>
                <a:cxn ang="0">
                  <a:pos x="426" y="114"/>
                </a:cxn>
                <a:cxn ang="0">
                  <a:pos x="432" y="119"/>
                </a:cxn>
                <a:cxn ang="0">
                  <a:pos x="438" y="125"/>
                </a:cxn>
                <a:cxn ang="0">
                  <a:pos x="444" y="131"/>
                </a:cxn>
                <a:cxn ang="0">
                  <a:pos x="450" y="143"/>
                </a:cxn>
                <a:cxn ang="0">
                  <a:pos x="492" y="179"/>
                </a:cxn>
                <a:cxn ang="0">
                  <a:pos x="516" y="215"/>
                </a:cxn>
                <a:cxn ang="0">
                  <a:pos x="558" y="245"/>
                </a:cxn>
                <a:cxn ang="0">
                  <a:pos x="600" y="275"/>
                </a:cxn>
                <a:cxn ang="0">
                  <a:pos x="624" y="281"/>
                </a:cxn>
                <a:cxn ang="0">
                  <a:pos x="630" y="353"/>
                </a:cxn>
                <a:cxn ang="0">
                  <a:pos x="624" y="359"/>
                </a:cxn>
                <a:cxn ang="0">
                  <a:pos x="582" y="341"/>
                </a:cxn>
                <a:cxn ang="0">
                  <a:pos x="522" y="323"/>
                </a:cxn>
                <a:cxn ang="0">
                  <a:pos x="486" y="305"/>
                </a:cxn>
                <a:cxn ang="0">
                  <a:pos x="456" y="293"/>
                </a:cxn>
                <a:cxn ang="0">
                  <a:pos x="426" y="275"/>
                </a:cxn>
                <a:cxn ang="0">
                  <a:pos x="396" y="293"/>
                </a:cxn>
                <a:cxn ang="0">
                  <a:pos x="384" y="311"/>
                </a:cxn>
                <a:cxn ang="0">
                  <a:pos x="366" y="311"/>
                </a:cxn>
                <a:cxn ang="0">
                  <a:pos x="342" y="317"/>
                </a:cxn>
                <a:cxn ang="0">
                  <a:pos x="348" y="329"/>
                </a:cxn>
                <a:cxn ang="0">
                  <a:pos x="360" y="359"/>
                </a:cxn>
                <a:cxn ang="0">
                  <a:pos x="330" y="341"/>
                </a:cxn>
                <a:cxn ang="0">
                  <a:pos x="294" y="329"/>
                </a:cxn>
                <a:cxn ang="0">
                  <a:pos x="252" y="341"/>
                </a:cxn>
                <a:cxn ang="0">
                  <a:pos x="240" y="335"/>
                </a:cxn>
              </a:cxnLst>
              <a:rect l="0" t="0" r="r" b="b"/>
              <a:pathLst>
                <a:path w="630" h="365">
                  <a:moveTo>
                    <a:pt x="240" y="335"/>
                  </a:moveTo>
                  <a:lnTo>
                    <a:pt x="246" y="293"/>
                  </a:lnTo>
                  <a:lnTo>
                    <a:pt x="240" y="269"/>
                  </a:lnTo>
                  <a:lnTo>
                    <a:pt x="162" y="245"/>
                  </a:lnTo>
                  <a:lnTo>
                    <a:pt x="156" y="221"/>
                  </a:lnTo>
                  <a:lnTo>
                    <a:pt x="168" y="179"/>
                  </a:lnTo>
                  <a:lnTo>
                    <a:pt x="156" y="155"/>
                  </a:lnTo>
                  <a:lnTo>
                    <a:pt x="120" y="143"/>
                  </a:lnTo>
                  <a:lnTo>
                    <a:pt x="66" y="72"/>
                  </a:lnTo>
                  <a:lnTo>
                    <a:pt x="24" y="60"/>
                  </a:lnTo>
                  <a:lnTo>
                    <a:pt x="0" y="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84" y="72"/>
                  </a:lnTo>
                  <a:lnTo>
                    <a:pt x="420" y="72"/>
                  </a:lnTo>
                  <a:lnTo>
                    <a:pt x="420" y="108"/>
                  </a:lnTo>
                  <a:lnTo>
                    <a:pt x="426" y="108"/>
                  </a:lnTo>
                  <a:lnTo>
                    <a:pt x="426" y="114"/>
                  </a:lnTo>
                  <a:lnTo>
                    <a:pt x="432" y="114"/>
                  </a:lnTo>
                  <a:lnTo>
                    <a:pt x="432" y="119"/>
                  </a:lnTo>
                  <a:lnTo>
                    <a:pt x="438" y="119"/>
                  </a:lnTo>
                  <a:lnTo>
                    <a:pt x="438" y="125"/>
                  </a:lnTo>
                  <a:lnTo>
                    <a:pt x="444" y="125"/>
                  </a:lnTo>
                  <a:lnTo>
                    <a:pt x="444" y="131"/>
                  </a:lnTo>
                  <a:lnTo>
                    <a:pt x="450" y="131"/>
                  </a:lnTo>
                  <a:lnTo>
                    <a:pt x="450" y="143"/>
                  </a:lnTo>
                  <a:lnTo>
                    <a:pt x="486" y="143"/>
                  </a:lnTo>
                  <a:lnTo>
                    <a:pt x="492" y="179"/>
                  </a:lnTo>
                  <a:lnTo>
                    <a:pt x="510" y="179"/>
                  </a:lnTo>
                  <a:lnTo>
                    <a:pt x="516" y="215"/>
                  </a:lnTo>
                  <a:lnTo>
                    <a:pt x="558" y="209"/>
                  </a:lnTo>
                  <a:lnTo>
                    <a:pt x="558" y="245"/>
                  </a:lnTo>
                  <a:lnTo>
                    <a:pt x="594" y="245"/>
                  </a:lnTo>
                  <a:lnTo>
                    <a:pt x="600" y="275"/>
                  </a:lnTo>
                  <a:lnTo>
                    <a:pt x="618" y="275"/>
                  </a:lnTo>
                  <a:lnTo>
                    <a:pt x="624" y="281"/>
                  </a:lnTo>
                  <a:lnTo>
                    <a:pt x="624" y="281"/>
                  </a:lnTo>
                  <a:lnTo>
                    <a:pt x="630" y="353"/>
                  </a:lnTo>
                  <a:lnTo>
                    <a:pt x="624" y="353"/>
                  </a:lnTo>
                  <a:lnTo>
                    <a:pt x="624" y="359"/>
                  </a:lnTo>
                  <a:lnTo>
                    <a:pt x="612" y="359"/>
                  </a:lnTo>
                  <a:lnTo>
                    <a:pt x="582" y="341"/>
                  </a:lnTo>
                  <a:lnTo>
                    <a:pt x="564" y="335"/>
                  </a:lnTo>
                  <a:lnTo>
                    <a:pt x="522" y="323"/>
                  </a:lnTo>
                  <a:lnTo>
                    <a:pt x="498" y="305"/>
                  </a:lnTo>
                  <a:lnTo>
                    <a:pt x="486" y="305"/>
                  </a:lnTo>
                  <a:lnTo>
                    <a:pt x="474" y="299"/>
                  </a:lnTo>
                  <a:lnTo>
                    <a:pt x="456" y="293"/>
                  </a:lnTo>
                  <a:lnTo>
                    <a:pt x="432" y="287"/>
                  </a:lnTo>
                  <a:lnTo>
                    <a:pt x="426" y="275"/>
                  </a:lnTo>
                  <a:lnTo>
                    <a:pt x="402" y="287"/>
                  </a:lnTo>
                  <a:lnTo>
                    <a:pt x="396" y="293"/>
                  </a:lnTo>
                  <a:lnTo>
                    <a:pt x="390" y="305"/>
                  </a:lnTo>
                  <a:lnTo>
                    <a:pt x="384" y="311"/>
                  </a:lnTo>
                  <a:lnTo>
                    <a:pt x="372" y="311"/>
                  </a:lnTo>
                  <a:lnTo>
                    <a:pt x="366" y="311"/>
                  </a:lnTo>
                  <a:lnTo>
                    <a:pt x="360" y="317"/>
                  </a:lnTo>
                  <a:lnTo>
                    <a:pt x="342" y="317"/>
                  </a:lnTo>
                  <a:lnTo>
                    <a:pt x="342" y="323"/>
                  </a:lnTo>
                  <a:lnTo>
                    <a:pt x="348" y="329"/>
                  </a:lnTo>
                  <a:lnTo>
                    <a:pt x="354" y="341"/>
                  </a:lnTo>
                  <a:lnTo>
                    <a:pt x="360" y="359"/>
                  </a:lnTo>
                  <a:lnTo>
                    <a:pt x="354" y="365"/>
                  </a:lnTo>
                  <a:lnTo>
                    <a:pt x="330" y="341"/>
                  </a:lnTo>
                  <a:lnTo>
                    <a:pt x="306" y="329"/>
                  </a:lnTo>
                  <a:lnTo>
                    <a:pt x="294" y="329"/>
                  </a:lnTo>
                  <a:lnTo>
                    <a:pt x="264" y="341"/>
                  </a:lnTo>
                  <a:lnTo>
                    <a:pt x="252" y="341"/>
                  </a:lnTo>
                  <a:lnTo>
                    <a:pt x="240" y="347"/>
                  </a:lnTo>
                  <a:lnTo>
                    <a:pt x="240" y="335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72" name="Freeform 44"/>
            <p:cNvSpPr>
              <a:spLocks/>
            </p:cNvSpPr>
            <p:nvPr/>
          </p:nvSpPr>
          <p:spPr bwMode="auto">
            <a:xfrm>
              <a:off x="2848" y="3222"/>
              <a:ext cx="287" cy="299"/>
            </a:xfrm>
            <a:custGeom>
              <a:avLst/>
              <a:gdLst/>
              <a:ahLst/>
              <a:cxnLst>
                <a:cxn ang="0">
                  <a:pos x="227" y="113"/>
                </a:cxn>
                <a:cxn ang="0">
                  <a:pos x="263" y="191"/>
                </a:cxn>
                <a:cxn ang="0">
                  <a:pos x="287" y="239"/>
                </a:cxn>
                <a:cxn ang="0">
                  <a:pos x="287" y="257"/>
                </a:cxn>
                <a:cxn ang="0">
                  <a:pos x="275" y="257"/>
                </a:cxn>
                <a:cxn ang="0">
                  <a:pos x="275" y="287"/>
                </a:cxn>
                <a:cxn ang="0">
                  <a:pos x="233" y="287"/>
                </a:cxn>
                <a:cxn ang="0">
                  <a:pos x="185" y="329"/>
                </a:cxn>
                <a:cxn ang="0">
                  <a:pos x="185" y="347"/>
                </a:cxn>
                <a:cxn ang="0">
                  <a:pos x="90" y="305"/>
                </a:cxn>
                <a:cxn ang="0">
                  <a:pos x="72" y="269"/>
                </a:cxn>
                <a:cxn ang="0">
                  <a:pos x="0" y="215"/>
                </a:cxn>
                <a:cxn ang="0">
                  <a:pos x="6" y="209"/>
                </a:cxn>
                <a:cxn ang="0">
                  <a:pos x="6" y="197"/>
                </a:cxn>
                <a:cxn ang="0">
                  <a:pos x="12" y="185"/>
                </a:cxn>
                <a:cxn ang="0">
                  <a:pos x="6" y="0"/>
                </a:cxn>
                <a:cxn ang="0">
                  <a:pos x="24" y="0"/>
                </a:cxn>
                <a:cxn ang="0">
                  <a:pos x="30" y="12"/>
                </a:cxn>
                <a:cxn ang="0">
                  <a:pos x="60" y="12"/>
                </a:cxn>
                <a:cxn ang="0">
                  <a:pos x="60" y="18"/>
                </a:cxn>
                <a:cxn ang="0">
                  <a:pos x="72" y="18"/>
                </a:cxn>
                <a:cxn ang="0">
                  <a:pos x="72" y="36"/>
                </a:cxn>
                <a:cxn ang="0">
                  <a:pos x="173" y="30"/>
                </a:cxn>
                <a:cxn ang="0">
                  <a:pos x="173" y="30"/>
                </a:cxn>
                <a:cxn ang="0">
                  <a:pos x="191" y="30"/>
                </a:cxn>
                <a:cxn ang="0">
                  <a:pos x="227" y="113"/>
                </a:cxn>
              </a:cxnLst>
              <a:rect l="0" t="0" r="r" b="b"/>
              <a:pathLst>
                <a:path w="287" h="347">
                  <a:moveTo>
                    <a:pt x="227" y="113"/>
                  </a:moveTo>
                  <a:lnTo>
                    <a:pt x="263" y="191"/>
                  </a:lnTo>
                  <a:lnTo>
                    <a:pt x="287" y="239"/>
                  </a:lnTo>
                  <a:lnTo>
                    <a:pt x="287" y="257"/>
                  </a:lnTo>
                  <a:lnTo>
                    <a:pt x="275" y="257"/>
                  </a:lnTo>
                  <a:lnTo>
                    <a:pt x="275" y="287"/>
                  </a:lnTo>
                  <a:lnTo>
                    <a:pt x="233" y="287"/>
                  </a:lnTo>
                  <a:lnTo>
                    <a:pt x="185" y="329"/>
                  </a:lnTo>
                  <a:lnTo>
                    <a:pt x="185" y="347"/>
                  </a:lnTo>
                  <a:lnTo>
                    <a:pt x="90" y="305"/>
                  </a:lnTo>
                  <a:lnTo>
                    <a:pt x="72" y="269"/>
                  </a:lnTo>
                  <a:lnTo>
                    <a:pt x="0" y="215"/>
                  </a:lnTo>
                  <a:lnTo>
                    <a:pt x="6" y="209"/>
                  </a:lnTo>
                  <a:lnTo>
                    <a:pt x="6" y="197"/>
                  </a:lnTo>
                  <a:lnTo>
                    <a:pt x="12" y="185"/>
                  </a:lnTo>
                  <a:lnTo>
                    <a:pt x="6" y="0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72" y="18"/>
                  </a:lnTo>
                  <a:lnTo>
                    <a:pt x="72" y="36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91" y="30"/>
                  </a:lnTo>
                  <a:lnTo>
                    <a:pt x="227" y="113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0975" name="Freeform 47" descr="Wide upward diagonal"/>
          <p:cNvSpPr>
            <a:spLocks/>
          </p:cNvSpPr>
          <p:nvPr/>
        </p:nvSpPr>
        <p:spPr bwMode="auto">
          <a:xfrm>
            <a:off x="4814887" y="5122868"/>
            <a:ext cx="695325" cy="636588"/>
          </a:xfrm>
          <a:custGeom>
            <a:avLst/>
            <a:gdLst/>
            <a:ahLst/>
            <a:cxnLst>
              <a:cxn ang="0">
                <a:pos x="264" y="442"/>
              </a:cxn>
              <a:cxn ang="0">
                <a:pos x="240" y="436"/>
              </a:cxn>
              <a:cxn ang="0">
                <a:pos x="228" y="466"/>
              </a:cxn>
              <a:cxn ang="0">
                <a:pos x="186" y="454"/>
              </a:cxn>
              <a:cxn ang="0">
                <a:pos x="180" y="436"/>
              </a:cxn>
              <a:cxn ang="0">
                <a:pos x="192" y="424"/>
              </a:cxn>
              <a:cxn ang="0">
                <a:pos x="180" y="394"/>
              </a:cxn>
              <a:cxn ang="0">
                <a:pos x="138" y="335"/>
              </a:cxn>
              <a:cxn ang="0">
                <a:pos x="54" y="346"/>
              </a:cxn>
              <a:cxn ang="0">
                <a:pos x="0" y="341"/>
              </a:cxn>
              <a:cxn ang="0">
                <a:pos x="0" y="323"/>
              </a:cxn>
              <a:cxn ang="0">
                <a:pos x="48" y="281"/>
              </a:cxn>
              <a:cxn ang="0">
                <a:pos x="90" y="281"/>
              </a:cxn>
              <a:cxn ang="0">
                <a:pos x="90" y="251"/>
              </a:cxn>
              <a:cxn ang="0">
                <a:pos x="102" y="251"/>
              </a:cxn>
              <a:cxn ang="0">
                <a:pos x="102" y="233"/>
              </a:cxn>
              <a:cxn ang="0">
                <a:pos x="78" y="185"/>
              </a:cxn>
              <a:cxn ang="0">
                <a:pos x="6" y="24"/>
              </a:cxn>
              <a:cxn ang="0">
                <a:pos x="414" y="0"/>
              </a:cxn>
              <a:cxn ang="0">
                <a:pos x="420" y="107"/>
              </a:cxn>
              <a:cxn ang="0">
                <a:pos x="426" y="107"/>
              </a:cxn>
              <a:cxn ang="0">
                <a:pos x="438" y="215"/>
              </a:cxn>
              <a:cxn ang="0">
                <a:pos x="420" y="287"/>
              </a:cxn>
              <a:cxn ang="0">
                <a:pos x="414" y="329"/>
              </a:cxn>
              <a:cxn ang="0">
                <a:pos x="402" y="329"/>
              </a:cxn>
              <a:cxn ang="0">
                <a:pos x="390" y="341"/>
              </a:cxn>
              <a:cxn ang="0">
                <a:pos x="396" y="358"/>
              </a:cxn>
              <a:cxn ang="0">
                <a:pos x="330" y="364"/>
              </a:cxn>
              <a:cxn ang="0">
                <a:pos x="330" y="376"/>
              </a:cxn>
              <a:cxn ang="0">
                <a:pos x="324" y="382"/>
              </a:cxn>
              <a:cxn ang="0">
                <a:pos x="324" y="388"/>
              </a:cxn>
              <a:cxn ang="0">
                <a:pos x="318" y="388"/>
              </a:cxn>
              <a:cxn ang="0">
                <a:pos x="306" y="394"/>
              </a:cxn>
              <a:cxn ang="0">
                <a:pos x="300" y="418"/>
              </a:cxn>
              <a:cxn ang="0">
                <a:pos x="294" y="424"/>
              </a:cxn>
              <a:cxn ang="0">
                <a:pos x="294" y="436"/>
              </a:cxn>
              <a:cxn ang="0">
                <a:pos x="288" y="442"/>
              </a:cxn>
              <a:cxn ang="0">
                <a:pos x="264" y="442"/>
              </a:cxn>
            </a:cxnLst>
            <a:rect l="0" t="0" r="r" b="b"/>
            <a:pathLst>
              <a:path w="438" h="466">
                <a:moveTo>
                  <a:pt x="264" y="442"/>
                </a:moveTo>
                <a:lnTo>
                  <a:pt x="240" y="436"/>
                </a:lnTo>
                <a:lnTo>
                  <a:pt x="228" y="466"/>
                </a:lnTo>
                <a:lnTo>
                  <a:pt x="186" y="454"/>
                </a:lnTo>
                <a:lnTo>
                  <a:pt x="180" y="436"/>
                </a:lnTo>
                <a:lnTo>
                  <a:pt x="192" y="424"/>
                </a:lnTo>
                <a:lnTo>
                  <a:pt x="180" y="394"/>
                </a:lnTo>
                <a:lnTo>
                  <a:pt x="138" y="335"/>
                </a:lnTo>
                <a:lnTo>
                  <a:pt x="54" y="346"/>
                </a:lnTo>
                <a:lnTo>
                  <a:pt x="0" y="341"/>
                </a:lnTo>
                <a:lnTo>
                  <a:pt x="0" y="323"/>
                </a:lnTo>
                <a:lnTo>
                  <a:pt x="48" y="281"/>
                </a:lnTo>
                <a:lnTo>
                  <a:pt x="90" y="281"/>
                </a:lnTo>
                <a:lnTo>
                  <a:pt x="90" y="251"/>
                </a:lnTo>
                <a:lnTo>
                  <a:pt x="102" y="251"/>
                </a:lnTo>
                <a:lnTo>
                  <a:pt x="102" y="233"/>
                </a:lnTo>
                <a:lnTo>
                  <a:pt x="78" y="185"/>
                </a:lnTo>
                <a:lnTo>
                  <a:pt x="6" y="24"/>
                </a:lnTo>
                <a:lnTo>
                  <a:pt x="414" y="0"/>
                </a:lnTo>
                <a:lnTo>
                  <a:pt x="420" y="107"/>
                </a:lnTo>
                <a:lnTo>
                  <a:pt x="426" y="107"/>
                </a:lnTo>
                <a:lnTo>
                  <a:pt x="438" y="215"/>
                </a:lnTo>
                <a:lnTo>
                  <a:pt x="420" y="287"/>
                </a:lnTo>
                <a:lnTo>
                  <a:pt x="414" y="329"/>
                </a:lnTo>
                <a:lnTo>
                  <a:pt x="402" y="329"/>
                </a:lnTo>
                <a:lnTo>
                  <a:pt x="390" y="341"/>
                </a:lnTo>
                <a:lnTo>
                  <a:pt x="396" y="358"/>
                </a:lnTo>
                <a:lnTo>
                  <a:pt x="330" y="364"/>
                </a:lnTo>
                <a:lnTo>
                  <a:pt x="330" y="376"/>
                </a:lnTo>
                <a:lnTo>
                  <a:pt x="324" y="382"/>
                </a:lnTo>
                <a:lnTo>
                  <a:pt x="324" y="388"/>
                </a:lnTo>
                <a:lnTo>
                  <a:pt x="318" y="388"/>
                </a:lnTo>
                <a:lnTo>
                  <a:pt x="306" y="394"/>
                </a:lnTo>
                <a:lnTo>
                  <a:pt x="300" y="418"/>
                </a:lnTo>
                <a:lnTo>
                  <a:pt x="294" y="424"/>
                </a:lnTo>
                <a:lnTo>
                  <a:pt x="294" y="436"/>
                </a:lnTo>
                <a:lnTo>
                  <a:pt x="288" y="442"/>
                </a:lnTo>
                <a:lnTo>
                  <a:pt x="264" y="442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1600" dirty="0"/>
          </a:p>
        </p:txBody>
      </p:sp>
      <p:grpSp>
        <p:nvGrpSpPr>
          <p:cNvPr id="3" name="Group 165"/>
          <p:cNvGrpSpPr>
            <a:grpSpLocks/>
          </p:cNvGrpSpPr>
          <p:nvPr/>
        </p:nvGrpSpPr>
        <p:grpSpPr bwMode="auto">
          <a:xfrm>
            <a:off x="3370263" y="2578100"/>
            <a:ext cx="4022725" cy="3800475"/>
            <a:chOff x="2123" y="1624"/>
            <a:chExt cx="2534" cy="2394"/>
          </a:xfrm>
        </p:grpSpPr>
        <p:sp>
          <p:nvSpPr>
            <p:cNvPr id="380988" name="Freeform 60"/>
            <p:cNvSpPr>
              <a:spLocks/>
            </p:cNvSpPr>
            <p:nvPr/>
          </p:nvSpPr>
          <p:spPr bwMode="auto">
            <a:xfrm>
              <a:off x="2206" y="1624"/>
              <a:ext cx="402" cy="179"/>
            </a:xfrm>
            <a:custGeom>
              <a:avLst/>
              <a:gdLst/>
              <a:ahLst/>
              <a:cxnLst>
                <a:cxn ang="0">
                  <a:pos x="0" y="161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6" y="108"/>
                </a:cxn>
                <a:cxn ang="0">
                  <a:pos x="24" y="96"/>
                </a:cxn>
                <a:cxn ang="0">
                  <a:pos x="30" y="78"/>
                </a:cxn>
                <a:cxn ang="0">
                  <a:pos x="30" y="78"/>
                </a:cxn>
                <a:cxn ang="0">
                  <a:pos x="42" y="78"/>
                </a:cxn>
                <a:cxn ang="0">
                  <a:pos x="48" y="66"/>
                </a:cxn>
                <a:cxn ang="0">
                  <a:pos x="60" y="54"/>
                </a:cxn>
                <a:cxn ang="0">
                  <a:pos x="84" y="54"/>
                </a:cxn>
                <a:cxn ang="0">
                  <a:pos x="84" y="54"/>
                </a:cxn>
                <a:cxn ang="0">
                  <a:pos x="96" y="48"/>
                </a:cxn>
                <a:cxn ang="0">
                  <a:pos x="162" y="30"/>
                </a:cxn>
                <a:cxn ang="0">
                  <a:pos x="180" y="18"/>
                </a:cxn>
                <a:cxn ang="0">
                  <a:pos x="186" y="6"/>
                </a:cxn>
                <a:cxn ang="0">
                  <a:pos x="198" y="0"/>
                </a:cxn>
                <a:cxn ang="0">
                  <a:pos x="216" y="0"/>
                </a:cxn>
                <a:cxn ang="0">
                  <a:pos x="228" y="6"/>
                </a:cxn>
                <a:cxn ang="0">
                  <a:pos x="240" y="24"/>
                </a:cxn>
                <a:cxn ang="0">
                  <a:pos x="246" y="30"/>
                </a:cxn>
                <a:cxn ang="0">
                  <a:pos x="402" y="24"/>
                </a:cxn>
                <a:cxn ang="0">
                  <a:pos x="402" y="78"/>
                </a:cxn>
                <a:cxn ang="0">
                  <a:pos x="192" y="84"/>
                </a:cxn>
                <a:cxn ang="0">
                  <a:pos x="144" y="126"/>
                </a:cxn>
                <a:cxn ang="0">
                  <a:pos x="132" y="138"/>
                </a:cxn>
                <a:cxn ang="0">
                  <a:pos x="120" y="144"/>
                </a:cxn>
                <a:cxn ang="0">
                  <a:pos x="102" y="161"/>
                </a:cxn>
                <a:cxn ang="0">
                  <a:pos x="96" y="173"/>
                </a:cxn>
                <a:cxn ang="0">
                  <a:pos x="96" y="179"/>
                </a:cxn>
                <a:cxn ang="0">
                  <a:pos x="78" y="209"/>
                </a:cxn>
                <a:cxn ang="0">
                  <a:pos x="60" y="209"/>
                </a:cxn>
                <a:cxn ang="0">
                  <a:pos x="48" y="203"/>
                </a:cxn>
                <a:cxn ang="0">
                  <a:pos x="36" y="209"/>
                </a:cxn>
                <a:cxn ang="0">
                  <a:pos x="24" y="209"/>
                </a:cxn>
                <a:cxn ang="0">
                  <a:pos x="0" y="203"/>
                </a:cxn>
                <a:cxn ang="0">
                  <a:pos x="0" y="161"/>
                </a:cxn>
              </a:cxnLst>
              <a:rect l="0" t="0" r="r" b="b"/>
              <a:pathLst>
                <a:path w="402" h="209">
                  <a:moveTo>
                    <a:pt x="0" y="161"/>
                  </a:moveTo>
                  <a:lnTo>
                    <a:pt x="0" y="126"/>
                  </a:lnTo>
                  <a:lnTo>
                    <a:pt x="6" y="120"/>
                  </a:lnTo>
                  <a:lnTo>
                    <a:pt x="6" y="108"/>
                  </a:lnTo>
                  <a:lnTo>
                    <a:pt x="24" y="96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60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96" y="48"/>
                  </a:lnTo>
                  <a:lnTo>
                    <a:pt x="162" y="30"/>
                  </a:lnTo>
                  <a:lnTo>
                    <a:pt x="180" y="18"/>
                  </a:lnTo>
                  <a:lnTo>
                    <a:pt x="186" y="6"/>
                  </a:lnTo>
                  <a:lnTo>
                    <a:pt x="198" y="0"/>
                  </a:lnTo>
                  <a:lnTo>
                    <a:pt x="216" y="0"/>
                  </a:lnTo>
                  <a:lnTo>
                    <a:pt x="228" y="6"/>
                  </a:lnTo>
                  <a:lnTo>
                    <a:pt x="240" y="24"/>
                  </a:lnTo>
                  <a:lnTo>
                    <a:pt x="246" y="30"/>
                  </a:lnTo>
                  <a:lnTo>
                    <a:pt x="402" y="24"/>
                  </a:lnTo>
                  <a:lnTo>
                    <a:pt x="402" y="78"/>
                  </a:lnTo>
                  <a:lnTo>
                    <a:pt x="192" y="84"/>
                  </a:lnTo>
                  <a:lnTo>
                    <a:pt x="144" y="126"/>
                  </a:lnTo>
                  <a:lnTo>
                    <a:pt x="132" y="138"/>
                  </a:lnTo>
                  <a:lnTo>
                    <a:pt x="120" y="144"/>
                  </a:lnTo>
                  <a:lnTo>
                    <a:pt x="102" y="161"/>
                  </a:lnTo>
                  <a:lnTo>
                    <a:pt x="96" y="173"/>
                  </a:lnTo>
                  <a:lnTo>
                    <a:pt x="96" y="179"/>
                  </a:lnTo>
                  <a:lnTo>
                    <a:pt x="78" y="209"/>
                  </a:lnTo>
                  <a:lnTo>
                    <a:pt x="60" y="209"/>
                  </a:lnTo>
                  <a:lnTo>
                    <a:pt x="48" y="203"/>
                  </a:lnTo>
                  <a:lnTo>
                    <a:pt x="36" y="209"/>
                  </a:lnTo>
                  <a:lnTo>
                    <a:pt x="24" y="209"/>
                  </a:lnTo>
                  <a:lnTo>
                    <a:pt x="0" y="203"/>
                  </a:lnTo>
                  <a:lnTo>
                    <a:pt x="0" y="161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0947" name="Freeform 19"/>
            <p:cNvSpPr>
              <a:spLocks/>
            </p:cNvSpPr>
            <p:nvPr/>
          </p:nvSpPr>
          <p:spPr bwMode="auto">
            <a:xfrm>
              <a:off x="2147" y="1691"/>
              <a:ext cx="467" cy="216"/>
            </a:xfrm>
            <a:custGeom>
              <a:avLst/>
              <a:gdLst/>
              <a:ahLst/>
              <a:cxnLst>
                <a:cxn ang="0">
                  <a:pos x="0" y="245"/>
                </a:cxn>
                <a:cxn ang="0">
                  <a:pos x="0" y="233"/>
                </a:cxn>
                <a:cxn ang="0">
                  <a:pos x="6" y="233"/>
                </a:cxn>
                <a:cxn ang="0">
                  <a:pos x="6" y="167"/>
                </a:cxn>
                <a:cxn ang="0">
                  <a:pos x="24" y="167"/>
                </a:cxn>
                <a:cxn ang="0">
                  <a:pos x="18" y="137"/>
                </a:cxn>
                <a:cxn ang="0">
                  <a:pos x="36" y="131"/>
                </a:cxn>
                <a:cxn ang="0">
                  <a:pos x="53" y="119"/>
                </a:cxn>
                <a:cxn ang="0">
                  <a:pos x="59" y="125"/>
                </a:cxn>
                <a:cxn ang="0">
                  <a:pos x="83" y="131"/>
                </a:cxn>
                <a:cxn ang="0">
                  <a:pos x="95" y="131"/>
                </a:cxn>
                <a:cxn ang="0">
                  <a:pos x="107" y="125"/>
                </a:cxn>
                <a:cxn ang="0">
                  <a:pos x="119" y="131"/>
                </a:cxn>
                <a:cxn ang="0">
                  <a:pos x="137" y="131"/>
                </a:cxn>
                <a:cxn ang="0">
                  <a:pos x="155" y="101"/>
                </a:cxn>
                <a:cxn ang="0">
                  <a:pos x="155" y="95"/>
                </a:cxn>
                <a:cxn ang="0">
                  <a:pos x="161" y="83"/>
                </a:cxn>
                <a:cxn ang="0">
                  <a:pos x="179" y="66"/>
                </a:cxn>
                <a:cxn ang="0">
                  <a:pos x="191" y="60"/>
                </a:cxn>
                <a:cxn ang="0">
                  <a:pos x="203" y="48"/>
                </a:cxn>
                <a:cxn ang="0">
                  <a:pos x="251" y="6"/>
                </a:cxn>
                <a:cxn ang="0">
                  <a:pos x="461" y="0"/>
                </a:cxn>
                <a:cxn ang="0">
                  <a:pos x="467" y="60"/>
                </a:cxn>
                <a:cxn ang="0">
                  <a:pos x="467" y="83"/>
                </a:cxn>
                <a:cxn ang="0">
                  <a:pos x="467" y="101"/>
                </a:cxn>
                <a:cxn ang="0">
                  <a:pos x="425" y="101"/>
                </a:cxn>
                <a:cxn ang="0">
                  <a:pos x="419" y="113"/>
                </a:cxn>
                <a:cxn ang="0">
                  <a:pos x="413" y="113"/>
                </a:cxn>
                <a:cxn ang="0">
                  <a:pos x="407" y="119"/>
                </a:cxn>
                <a:cxn ang="0">
                  <a:pos x="395" y="119"/>
                </a:cxn>
                <a:cxn ang="0">
                  <a:pos x="389" y="119"/>
                </a:cxn>
                <a:cxn ang="0">
                  <a:pos x="335" y="119"/>
                </a:cxn>
                <a:cxn ang="0">
                  <a:pos x="323" y="143"/>
                </a:cxn>
                <a:cxn ang="0">
                  <a:pos x="305" y="161"/>
                </a:cxn>
                <a:cxn ang="0">
                  <a:pos x="287" y="167"/>
                </a:cxn>
                <a:cxn ang="0">
                  <a:pos x="257" y="149"/>
                </a:cxn>
                <a:cxn ang="0">
                  <a:pos x="251" y="137"/>
                </a:cxn>
                <a:cxn ang="0">
                  <a:pos x="245" y="137"/>
                </a:cxn>
                <a:cxn ang="0">
                  <a:pos x="233" y="131"/>
                </a:cxn>
                <a:cxn ang="0">
                  <a:pos x="209" y="131"/>
                </a:cxn>
                <a:cxn ang="0">
                  <a:pos x="203" y="143"/>
                </a:cxn>
                <a:cxn ang="0">
                  <a:pos x="197" y="155"/>
                </a:cxn>
                <a:cxn ang="0">
                  <a:pos x="173" y="155"/>
                </a:cxn>
                <a:cxn ang="0">
                  <a:pos x="173" y="161"/>
                </a:cxn>
                <a:cxn ang="0">
                  <a:pos x="155" y="167"/>
                </a:cxn>
                <a:cxn ang="0">
                  <a:pos x="137" y="173"/>
                </a:cxn>
                <a:cxn ang="0">
                  <a:pos x="137" y="185"/>
                </a:cxn>
                <a:cxn ang="0">
                  <a:pos x="131" y="197"/>
                </a:cxn>
                <a:cxn ang="0">
                  <a:pos x="119" y="215"/>
                </a:cxn>
                <a:cxn ang="0">
                  <a:pos x="113" y="239"/>
                </a:cxn>
                <a:cxn ang="0">
                  <a:pos x="107" y="251"/>
                </a:cxn>
                <a:cxn ang="0">
                  <a:pos x="0" y="245"/>
                </a:cxn>
              </a:cxnLst>
              <a:rect l="0" t="0" r="r" b="b"/>
              <a:pathLst>
                <a:path w="467" h="251">
                  <a:moveTo>
                    <a:pt x="0" y="245"/>
                  </a:moveTo>
                  <a:lnTo>
                    <a:pt x="0" y="233"/>
                  </a:lnTo>
                  <a:lnTo>
                    <a:pt x="6" y="233"/>
                  </a:lnTo>
                  <a:lnTo>
                    <a:pt x="6" y="167"/>
                  </a:lnTo>
                  <a:lnTo>
                    <a:pt x="24" y="167"/>
                  </a:lnTo>
                  <a:lnTo>
                    <a:pt x="18" y="137"/>
                  </a:lnTo>
                  <a:lnTo>
                    <a:pt x="36" y="131"/>
                  </a:lnTo>
                  <a:lnTo>
                    <a:pt x="53" y="119"/>
                  </a:lnTo>
                  <a:lnTo>
                    <a:pt x="59" y="125"/>
                  </a:lnTo>
                  <a:lnTo>
                    <a:pt x="83" y="131"/>
                  </a:lnTo>
                  <a:lnTo>
                    <a:pt x="95" y="131"/>
                  </a:lnTo>
                  <a:lnTo>
                    <a:pt x="107" y="125"/>
                  </a:lnTo>
                  <a:lnTo>
                    <a:pt x="119" y="131"/>
                  </a:lnTo>
                  <a:lnTo>
                    <a:pt x="137" y="131"/>
                  </a:lnTo>
                  <a:lnTo>
                    <a:pt x="155" y="101"/>
                  </a:lnTo>
                  <a:lnTo>
                    <a:pt x="155" y="95"/>
                  </a:lnTo>
                  <a:lnTo>
                    <a:pt x="161" y="83"/>
                  </a:lnTo>
                  <a:lnTo>
                    <a:pt x="179" y="66"/>
                  </a:lnTo>
                  <a:lnTo>
                    <a:pt x="191" y="60"/>
                  </a:lnTo>
                  <a:lnTo>
                    <a:pt x="203" y="48"/>
                  </a:lnTo>
                  <a:lnTo>
                    <a:pt x="251" y="6"/>
                  </a:lnTo>
                  <a:lnTo>
                    <a:pt x="461" y="0"/>
                  </a:lnTo>
                  <a:lnTo>
                    <a:pt x="467" y="60"/>
                  </a:lnTo>
                  <a:lnTo>
                    <a:pt x="467" y="83"/>
                  </a:lnTo>
                  <a:lnTo>
                    <a:pt x="467" y="101"/>
                  </a:lnTo>
                  <a:lnTo>
                    <a:pt x="425" y="101"/>
                  </a:lnTo>
                  <a:lnTo>
                    <a:pt x="419" y="113"/>
                  </a:lnTo>
                  <a:lnTo>
                    <a:pt x="413" y="113"/>
                  </a:lnTo>
                  <a:lnTo>
                    <a:pt x="407" y="119"/>
                  </a:lnTo>
                  <a:lnTo>
                    <a:pt x="395" y="119"/>
                  </a:lnTo>
                  <a:lnTo>
                    <a:pt x="389" y="119"/>
                  </a:lnTo>
                  <a:lnTo>
                    <a:pt x="335" y="119"/>
                  </a:lnTo>
                  <a:lnTo>
                    <a:pt x="323" y="143"/>
                  </a:lnTo>
                  <a:lnTo>
                    <a:pt x="305" y="161"/>
                  </a:lnTo>
                  <a:lnTo>
                    <a:pt x="287" y="167"/>
                  </a:lnTo>
                  <a:lnTo>
                    <a:pt x="257" y="149"/>
                  </a:lnTo>
                  <a:lnTo>
                    <a:pt x="251" y="137"/>
                  </a:lnTo>
                  <a:lnTo>
                    <a:pt x="245" y="137"/>
                  </a:lnTo>
                  <a:lnTo>
                    <a:pt x="233" y="131"/>
                  </a:lnTo>
                  <a:lnTo>
                    <a:pt x="209" y="131"/>
                  </a:lnTo>
                  <a:lnTo>
                    <a:pt x="203" y="143"/>
                  </a:lnTo>
                  <a:lnTo>
                    <a:pt x="197" y="155"/>
                  </a:lnTo>
                  <a:lnTo>
                    <a:pt x="173" y="155"/>
                  </a:lnTo>
                  <a:lnTo>
                    <a:pt x="173" y="161"/>
                  </a:lnTo>
                  <a:lnTo>
                    <a:pt x="155" y="167"/>
                  </a:lnTo>
                  <a:lnTo>
                    <a:pt x="137" y="173"/>
                  </a:lnTo>
                  <a:lnTo>
                    <a:pt x="137" y="185"/>
                  </a:lnTo>
                  <a:lnTo>
                    <a:pt x="131" y="197"/>
                  </a:lnTo>
                  <a:lnTo>
                    <a:pt x="119" y="215"/>
                  </a:lnTo>
                  <a:lnTo>
                    <a:pt x="113" y="239"/>
                  </a:lnTo>
                  <a:lnTo>
                    <a:pt x="107" y="251"/>
                  </a:lnTo>
                  <a:lnTo>
                    <a:pt x="0" y="24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0958" name="Freeform 30"/>
            <p:cNvSpPr>
              <a:spLocks/>
            </p:cNvSpPr>
            <p:nvPr/>
          </p:nvSpPr>
          <p:spPr bwMode="auto">
            <a:xfrm>
              <a:off x="2123" y="2050"/>
              <a:ext cx="209" cy="288"/>
            </a:xfrm>
            <a:custGeom>
              <a:avLst/>
              <a:gdLst/>
              <a:ahLst/>
              <a:cxnLst>
                <a:cxn ang="0">
                  <a:pos x="36" y="335"/>
                </a:cxn>
                <a:cxn ang="0">
                  <a:pos x="36" y="329"/>
                </a:cxn>
                <a:cxn ang="0">
                  <a:pos x="30" y="329"/>
                </a:cxn>
                <a:cxn ang="0">
                  <a:pos x="24" y="317"/>
                </a:cxn>
                <a:cxn ang="0">
                  <a:pos x="18" y="317"/>
                </a:cxn>
                <a:cxn ang="0">
                  <a:pos x="12" y="311"/>
                </a:cxn>
                <a:cxn ang="0">
                  <a:pos x="6" y="204"/>
                </a:cxn>
                <a:cxn ang="0">
                  <a:pos x="12" y="192"/>
                </a:cxn>
                <a:cxn ang="0">
                  <a:pos x="0" y="180"/>
                </a:cxn>
                <a:cxn ang="0">
                  <a:pos x="6" y="150"/>
                </a:cxn>
                <a:cxn ang="0">
                  <a:pos x="0" y="132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02"/>
                </a:cxn>
                <a:cxn ang="0">
                  <a:pos x="6" y="102"/>
                </a:cxn>
                <a:cxn ang="0">
                  <a:pos x="0" y="78"/>
                </a:cxn>
                <a:cxn ang="0">
                  <a:pos x="6" y="72"/>
                </a:cxn>
                <a:cxn ang="0">
                  <a:pos x="12" y="60"/>
                </a:cxn>
                <a:cxn ang="0">
                  <a:pos x="18" y="48"/>
                </a:cxn>
                <a:cxn ang="0">
                  <a:pos x="30" y="24"/>
                </a:cxn>
                <a:cxn ang="0">
                  <a:pos x="48" y="24"/>
                </a:cxn>
                <a:cxn ang="0">
                  <a:pos x="54" y="30"/>
                </a:cxn>
                <a:cxn ang="0">
                  <a:pos x="77" y="30"/>
                </a:cxn>
                <a:cxn ang="0">
                  <a:pos x="95" y="24"/>
                </a:cxn>
                <a:cxn ang="0">
                  <a:pos x="119" y="24"/>
                </a:cxn>
                <a:cxn ang="0">
                  <a:pos x="131" y="18"/>
                </a:cxn>
                <a:cxn ang="0">
                  <a:pos x="149" y="6"/>
                </a:cxn>
                <a:cxn ang="0">
                  <a:pos x="173" y="0"/>
                </a:cxn>
                <a:cxn ang="0">
                  <a:pos x="185" y="30"/>
                </a:cxn>
                <a:cxn ang="0">
                  <a:pos x="209" y="90"/>
                </a:cxn>
                <a:cxn ang="0">
                  <a:pos x="209" y="228"/>
                </a:cxn>
                <a:cxn ang="0">
                  <a:pos x="203" y="228"/>
                </a:cxn>
                <a:cxn ang="0">
                  <a:pos x="191" y="222"/>
                </a:cxn>
                <a:cxn ang="0">
                  <a:pos x="179" y="228"/>
                </a:cxn>
                <a:cxn ang="0">
                  <a:pos x="167" y="228"/>
                </a:cxn>
                <a:cxn ang="0">
                  <a:pos x="161" y="228"/>
                </a:cxn>
                <a:cxn ang="0">
                  <a:pos x="155" y="228"/>
                </a:cxn>
                <a:cxn ang="0">
                  <a:pos x="149" y="234"/>
                </a:cxn>
                <a:cxn ang="0">
                  <a:pos x="137" y="240"/>
                </a:cxn>
                <a:cxn ang="0">
                  <a:pos x="131" y="245"/>
                </a:cxn>
                <a:cxn ang="0">
                  <a:pos x="131" y="251"/>
                </a:cxn>
                <a:cxn ang="0">
                  <a:pos x="119" y="251"/>
                </a:cxn>
                <a:cxn ang="0">
                  <a:pos x="119" y="251"/>
                </a:cxn>
                <a:cxn ang="0">
                  <a:pos x="113" y="257"/>
                </a:cxn>
                <a:cxn ang="0">
                  <a:pos x="107" y="263"/>
                </a:cxn>
                <a:cxn ang="0">
                  <a:pos x="36" y="335"/>
                </a:cxn>
                <a:cxn ang="0">
                  <a:pos x="36" y="335"/>
                </a:cxn>
              </a:cxnLst>
              <a:rect l="0" t="0" r="r" b="b"/>
              <a:pathLst>
                <a:path w="209" h="335">
                  <a:moveTo>
                    <a:pt x="36" y="335"/>
                  </a:moveTo>
                  <a:lnTo>
                    <a:pt x="36" y="329"/>
                  </a:lnTo>
                  <a:lnTo>
                    <a:pt x="30" y="329"/>
                  </a:lnTo>
                  <a:lnTo>
                    <a:pt x="24" y="317"/>
                  </a:lnTo>
                  <a:lnTo>
                    <a:pt x="18" y="317"/>
                  </a:lnTo>
                  <a:lnTo>
                    <a:pt x="12" y="311"/>
                  </a:lnTo>
                  <a:lnTo>
                    <a:pt x="6" y="204"/>
                  </a:lnTo>
                  <a:lnTo>
                    <a:pt x="12" y="192"/>
                  </a:lnTo>
                  <a:lnTo>
                    <a:pt x="0" y="180"/>
                  </a:lnTo>
                  <a:lnTo>
                    <a:pt x="6" y="150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6" y="12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0" y="78"/>
                  </a:lnTo>
                  <a:lnTo>
                    <a:pt x="6" y="72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30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77" y="30"/>
                  </a:lnTo>
                  <a:lnTo>
                    <a:pt x="95" y="24"/>
                  </a:lnTo>
                  <a:lnTo>
                    <a:pt x="119" y="24"/>
                  </a:lnTo>
                  <a:lnTo>
                    <a:pt x="131" y="18"/>
                  </a:lnTo>
                  <a:lnTo>
                    <a:pt x="149" y="6"/>
                  </a:lnTo>
                  <a:lnTo>
                    <a:pt x="173" y="0"/>
                  </a:lnTo>
                  <a:lnTo>
                    <a:pt x="185" y="30"/>
                  </a:lnTo>
                  <a:lnTo>
                    <a:pt x="209" y="90"/>
                  </a:lnTo>
                  <a:lnTo>
                    <a:pt x="209" y="228"/>
                  </a:lnTo>
                  <a:lnTo>
                    <a:pt x="203" y="228"/>
                  </a:lnTo>
                  <a:lnTo>
                    <a:pt x="191" y="222"/>
                  </a:lnTo>
                  <a:lnTo>
                    <a:pt x="179" y="228"/>
                  </a:lnTo>
                  <a:lnTo>
                    <a:pt x="167" y="228"/>
                  </a:lnTo>
                  <a:lnTo>
                    <a:pt x="161" y="228"/>
                  </a:lnTo>
                  <a:lnTo>
                    <a:pt x="155" y="228"/>
                  </a:lnTo>
                  <a:lnTo>
                    <a:pt x="149" y="234"/>
                  </a:lnTo>
                  <a:lnTo>
                    <a:pt x="137" y="240"/>
                  </a:lnTo>
                  <a:lnTo>
                    <a:pt x="131" y="245"/>
                  </a:lnTo>
                  <a:lnTo>
                    <a:pt x="131" y="251"/>
                  </a:lnTo>
                  <a:lnTo>
                    <a:pt x="119" y="251"/>
                  </a:lnTo>
                  <a:lnTo>
                    <a:pt x="119" y="251"/>
                  </a:lnTo>
                  <a:lnTo>
                    <a:pt x="113" y="257"/>
                  </a:lnTo>
                  <a:lnTo>
                    <a:pt x="107" y="263"/>
                  </a:lnTo>
                  <a:lnTo>
                    <a:pt x="36" y="335"/>
                  </a:lnTo>
                  <a:lnTo>
                    <a:pt x="36" y="335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80986" name="Freeform 58"/>
            <p:cNvSpPr>
              <a:spLocks/>
            </p:cNvSpPr>
            <p:nvPr/>
          </p:nvSpPr>
          <p:spPr bwMode="auto">
            <a:xfrm>
              <a:off x="2159" y="2127"/>
              <a:ext cx="347" cy="330"/>
            </a:xfrm>
            <a:custGeom>
              <a:avLst/>
              <a:gdLst/>
              <a:ahLst/>
              <a:cxnLst>
                <a:cxn ang="0">
                  <a:pos x="35" y="209"/>
                </a:cxn>
                <a:cxn ang="0">
                  <a:pos x="71" y="173"/>
                </a:cxn>
                <a:cxn ang="0">
                  <a:pos x="77" y="167"/>
                </a:cxn>
                <a:cxn ang="0">
                  <a:pos x="83" y="161"/>
                </a:cxn>
                <a:cxn ang="0">
                  <a:pos x="83" y="161"/>
                </a:cxn>
                <a:cxn ang="0">
                  <a:pos x="95" y="161"/>
                </a:cxn>
                <a:cxn ang="0">
                  <a:pos x="95" y="155"/>
                </a:cxn>
                <a:cxn ang="0">
                  <a:pos x="101" y="150"/>
                </a:cxn>
                <a:cxn ang="0">
                  <a:pos x="113" y="144"/>
                </a:cxn>
                <a:cxn ang="0">
                  <a:pos x="119" y="138"/>
                </a:cxn>
                <a:cxn ang="0">
                  <a:pos x="125" y="138"/>
                </a:cxn>
                <a:cxn ang="0">
                  <a:pos x="131" y="138"/>
                </a:cxn>
                <a:cxn ang="0">
                  <a:pos x="143" y="138"/>
                </a:cxn>
                <a:cxn ang="0">
                  <a:pos x="155" y="132"/>
                </a:cxn>
                <a:cxn ang="0">
                  <a:pos x="167" y="138"/>
                </a:cxn>
                <a:cxn ang="0">
                  <a:pos x="173" y="138"/>
                </a:cxn>
                <a:cxn ang="0">
                  <a:pos x="173" y="0"/>
                </a:cxn>
                <a:cxn ang="0">
                  <a:pos x="263" y="102"/>
                </a:cxn>
                <a:cxn ang="0">
                  <a:pos x="347" y="173"/>
                </a:cxn>
                <a:cxn ang="0">
                  <a:pos x="347" y="179"/>
                </a:cxn>
                <a:cxn ang="0">
                  <a:pos x="161" y="281"/>
                </a:cxn>
                <a:cxn ang="0">
                  <a:pos x="161" y="281"/>
                </a:cxn>
                <a:cxn ang="0">
                  <a:pos x="161" y="287"/>
                </a:cxn>
                <a:cxn ang="0">
                  <a:pos x="167" y="305"/>
                </a:cxn>
                <a:cxn ang="0">
                  <a:pos x="83" y="383"/>
                </a:cxn>
                <a:cxn ang="0">
                  <a:pos x="65" y="371"/>
                </a:cxn>
                <a:cxn ang="0">
                  <a:pos x="53" y="377"/>
                </a:cxn>
                <a:cxn ang="0">
                  <a:pos x="41" y="371"/>
                </a:cxn>
                <a:cxn ang="0">
                  <a:pos x="35" y="371"/>
                </a:cxn>
                <a:cxn ang="0">
                  <a:pos x="35" y="383"/>
                </a:cxn>
                <a:cxn ang="0">
                  <a:pos x="24" y="377"/>
                </a:cxn>
                <a:cxn ang="0">
                  <a:pos x="24" y="359"/>
                </a:cxn>
                <a:cxn ang="0">
                  <a:pos x="18" y="353"/>
                </a:cxn>
                <a:cxn ang="0">
                  <a:pos x="6" y="347"/>
                </a:cxn>
                <a:cxn ang="0">
                  <a:pos x="6" y="341"/>
                </a:cxn>
                <a:cxn ang="0">
                  <a:pos x="12" y="323"/>
                </a:cxn>
                <a:cxn ang="0">
                  <a:pos x="18" y="323"/>
                </a:cxn>
                <a:cxn ang="0">
                  <a:pos x="18" y="317"/>
                </a:cxn>
                <a:cxn ang="0">
                  <a:pos x="18" y="299"/>
                </a:cxn>
                <a:cxn ang="0">
                  <a:pos x="18" y="287"/>
                </a:cxn>
                <a:cxn ang="0">
                  <a:pos x="18" y="287"/>
                </a:cxn>
                <a:cxn ang="0">
                  <a:pos x="6" y="281"/>
                </a:cxn>
                <a:cxn ang="0">
                  <a:pos x="0" y="275"/>
                </a:cxn>
                <a:cxn ang="0">
                  <a:pos x="6" y="257"/>
                </a:cxn>
                <a:cxn ang="0">
                  <a:pos x="0" y="251"/>
                </a:cxn>
                <a:cxn ang="0">
                  <a:pos x="0" y="245"/>
                </a:cxn>
                <a:cxn ang="0">
                  <a:pos x="35" y="209"/>
                </a:cxn>
              </a:cxnLst>
              <a:rect l="0" t="0" r="r" b="b"/>
              <a:pathLst>
                <a:path w="347" h="383">
                  <a:moveTo>
                    <a:pt x="35" y="209"/>
                  </a:moveTo>
                  <a:lnTo>
                    <a:pt x="71" y="173"/>
                  </a:lnTo>
                  <a:lnTo>
                    <a:pt x="77" y="167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95" y="161"/>
                  </a:lnTo>
                  <a:lnTo>
                    <a:pt x="95" y="155"/>
                  </a:lnTo>
                  <a:lnTo>
                    <a:pt x="101" y="150"/>
                  </a:lnTo>
                  <a:lnTo>
                    <a:pt x="113" y="144"/>
                  </a:lnTo>
                  <a:lnTo>
                    <a:pt x="119" y="138"/>
                  </a:lnTo>
                  <a:lnTo>
                    <a:pt x="125" y="138"/>
                  </a:lnTo>
                  <a:lnTo>
                    <a:pt x="131" y="138"/>
                  </a:lnTo>
                  <a:lnTo>
                    <a:pt x="143" y="138"/>
                  </a:lnTo>
                  <a:lnTo>
                    <a:pt x="155" y="132"/>
                  </a:lnTo>
                  <a:lnTo>
                    <a:pt x="167" y="138"/>
                  </a:lnTo>
                  <a:lnTo>
                    <a:pt x="173" y="138"/>
                  </a:lnTo>
                  <a:lnTo>
                    <a:pt x="173" y="0"/>
                  </a:lnTo>
                  <a:lnTo>
                    <a:pt x="263" y="102"/>
                  </a:lnTo>
                  <a:lnTo>
                    <a:pt x="347" y="173"/>
                  </a:lnTo>
                  <a:lnTo>
                    <a:pt x="347" y="179"/>
                  </a:lnTo>
                  <a:lnTo>
                    <a:pt x="161" y="281"/>
                  </a:lnTo>
                  <a:lnTo>
                    <a:pt x="161" y="281"/>
                  </a:lnTo>
                  <a:lnTo>
                    <a:pt x="161" y="287"/>
                  </a:lnTo>
                  <a:lnTo>
                    <a:pt x="167" y="305"/>
                  </a:lnTo>
                  <a:lnTo>
                    <a:pt x="83" y="383"/>
                  </a:lnTo>
                  <a:lnTo>
                    <a:pt x="65" y="371"/>
                  </a:lnTo>
                  <a:lnTo>
                    <a:pt x="53" y="377"/>
                  </a:lnTo>
                  <a:lnTo>
                    <a:pt x="41" y="371"/>
                  </a:lnTo>
                  <a:lnTo>
                    <a:pt x="35" y="371"/>
                  </a:lnTo>
                  <a:lnTo>
                    <a:pt x="35" y="383"/>
                  </a:lnTo>
                  <a:lnTo>
                    <a:pt x="24" y="377"/>
                  </a:lnTo>
                  <a:lnTo>
                    <a:pt x="24" y="359"/>
                  </a:lnTo>
                  <a:lnTo>
                    <a:pt x="18" y="353"/>
                  </a:lnTo>
                  <a:lnTo>
                    <a:pt x="6" y="347"/>
                  </a:lnTo>
                  <a:lnTo>
                    <a:pt x="6" y="341"/>
                  </a:lnTo>
                  <a:lnTo>
                    <a:pt x="12" y="323"/>
                  </a:lnTo>
                  <a:lnTo>
                    <a:pt x="18" y="323"/>
                  </a:lnTo>
                  <a:lnTo>
                    <a:pt x="18" y="317"/>
                  </a:lnTo>
                  <a:lnTo>
                    <a:pt x="18" y="299"/>
                  </a:lnTo>
                  <a:lnTo>
                    <a:pt x="18" y="287"/>
                  </a:lnTo>
                  <a:lnTo>
                    <a:pt x="18" y="287"/>
                  </a:lnTo>
                  <a:lnTo>
                    <a:pt x="6" y="281"/>
                  </a:lnTo>
                  <a:lnTo>
                    <a:pt x="0" y="275"/>
                  </a:lnTo>
                  <a:lnTo>
                    <a:pt x="6" y="257"/>
                  </a:lnTo>
                  <a:lnTo>
                    <a:pt x="0" y="251"/>
                  </a:lnTo>
                  <a:lnTo>
                    <a:pt x="0" y="245"/>
                  </a:lnTo>
                  <a:lnTo>
                    <a:pt x="35" y="209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0982" name="Freeform 54"/>
            <p:cNvSpPr>
              <a:spLocks/>
            </p:cNvSpPr>
            <p:nvPr/>
          </p:nvSpPr>
          <p:spPr bwMode="auto">
            <a:xfrm>
              <a:off x="3423" y="2852"/>
              <a:ext cx="1234" cy="704"/>
            </a:xfrm>
            <a:custGeom>
              <a:avLst/>
              <a:gdLst/>
              <a:ahLst/>
              <a:cxnLst>
                <a:cxn ang="0">
                  <a:pos x="0" y="778"/>
                </a:cxn>
                <a:cxn ang="0">
                  <a:pos x="24" y="766"/>
                </a:cxn>
                <a:cxn ang="0">
                  <a:pos x="48" y="652"/>
                </a:cxn>
                <a:cxn ang="0">
                  <a:pos x="30" y="544"/>
                </a:cxn>
                <a:cxn ang="0">
                  <a:pos x="36" y="437"/>
                </a:cxn>
                <a:cxn ang="0">
                  <a:pos x="30" y="323"/>
                </a:cxn>
                <a:cxn ang="0">
                  <a:pos x="24" y="96"/>
                </a:cxn>
                <a:cxn ang="0">
                  <a:pos x="6" y="90"/>
                </a:cxn>
                <a:cxn ang="0">
                  <a:pos x="12" y="78"/>
                </a:cxn>
                <a:cxn ang="0">
                  <a:pos x="353" y="18"/>
                </a:cxn>
                <a:cxn ang="0">
                  <a:pos x="1036" y="293"/>
                </a:cxn>
                <a:cxn ang="0">
                  <a:pos x="1042" y="317"/>
                </a:cxn>
                <a:cxn ang="0">
                  <a:pos x="1042" y="347"/>
                </a:cxn>
                <a:cxn ang="0">
                  <a:pos x="1072" y="389"/>
                </a:cxn>
                <a:cxn ang="0">
                  <a:pos x="1090" y="395"/>
                </a:cxn>
                <a:cxn ang="0">
                  <a:pos x="1120" y="449"/>
                </a:cxn>
                <a:cxn ang="0">
                  <a:pos x="1126" y="461"/>
                </a:cxn>
                <a:cxn ang="0">
                  <a:pos x="1138" y="502"/>
                </a:cxn>
                <a:cxn ang="0">
                  <a:pos x="1156" y="508"/>
                </a:cxn>
                <a:cxn ang="0">
                  <a:pos x="1174" y="526"/>
                </a:cxn>
                <a:cxn ang="0">
                  <a:pos x="1210" y="544"/>
                </a:cxn>
                <a:cxn ang="0">
                  <a:pos x="1228" y="562"/>
                </a:cxn>
                <a:cxn ang="0">
                  <a:pos x="1222" y="580"/>
                </a:cxn>
                <a:cxn ang="0">
                  <a:pos x="1180" y="622"/>
                </a:cxn>
                <a:cxn ang="0">
                  <a:pos x="1138" y="652"/>
                </a:cxn>
                <a:cxn ang="0">
                  <a:pos x="839" y="688"/>
                </a:cxn>
                <a:cxn ang="0">
                  <a:pos x="617" y="724"/>
                </a:cxn>
                <a:cxn ang="0">
                  <a:pos x="293" y="754"/>
                </a:cxn>
                <a:cxn ang="0">
                  <a:pos x="192" y="754"/>
                </a:cxn>
                <a:cxn ang="0">
                  <a:pos x="144" y="754"/>
                </a:cxn>
                <a:cxn ang="0">
                  <a:pos x="78" y="772"/>
                </a:cxn>
                <a:cxn ang="0">
                  <a:pos x="66" y="801"/>
                </a:cxn>
                <a:cxn ang="0">
                  <a:pos x="48" y="807"/>
                </a:cxn>
                <a:cxn ang="0">
                  <a:pos x="42" y="819"/>
                </a:cxn>
              </a:cxnLst>
              <a:rect l="0" t="0" r="r" b="b"/>
              <a:pathLst>
                <a:path w="1234" h="819">
                  <a:moveTo>
                    <a:pt x="6" y="795"/>
                  </a:moveTo>
                  <a:lnTo>
                    <a:pt x="0" y="778"/>
                  </a:lnTo>
                  <a:lnTo>
                    <a:pt x="12" y="766"/>
                  </a:lnTo>
                  <a:lnTo>
                    <a:pt x="24" y="766"/>
                  </a:lnTo>
                  <a:lnTo>
                    <a:pt x="30" y="724"/>
                  </a:lnTo>
                  <a:lnTo>
                    <a:pt x="48" y="652"/>
                  </a:lnTo>
                  <a:lnTo>
                    <a:pt x="36" y="544"/>
                  </a:lnTo>
                  <a:lnTo>
                    <a:pt x="30" y="544"/>
                  </a:lnTo>
                  <a:lnTo>
                    <a:pt x="24" y="437"/>
                  </a:lnTo>
                  <a:lnTo>
                    <a:pt x="36" y="437"/>
                  </a:lnTo>
                  <a:lnTo>
                    <a:pt x="24" y="323"/>
                  </a:lnTo>
                  <a:lnTo>
                    <a:pt x="30" y="323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18" y="90"/>
                  </a:lnTo>
                  <a:lnTo>
                    <a:pt x="6" y="90"/>
                  </a:lnTo>
                  <a:lnTo>
                    <a:pt x="6" y="78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353" y="18"/>
                  </a:lnTo>
                  <a:lnTo>
                    <a:pt x="677" y="0"/>
                  </a:lnTo>
                  <a:lnTo>
                    <a:pt x="1036" y="293"/>
                  </a:lnTo>
                  <a:lnTo>
                    <a:pt x="1036" y="299"/>
                  </a:lnTo>
                  <a:lnTo>
                    <a:pt x="1042" y="317"/>
                  </a:lnTo>
                  <a:lnTo>
                    <a:pt x="1036" y="329"/>
                  </a:lnTo>
                  <a:lnTo>
                    <a:pt x="1042" y="347"/>
                  </a:lnTo>
                  <a:lnTo>
                    <a:pt x="1060" y="365"/>
                  </a:lnTo>
                  <a:lnTo>
                    <a:pt x="1072" y="389"/>
                  </a:lnTo>
                  <a:lnTo>
                    <a:pt x="1078" y="395"/>
                  </a:lnTo>
                  <a:lnTo>
                    <a:pt x="1090" y="395"/>
                  </a:lnTo>
                  <a:lnTo>
                    <a:pt x="1102" y="407"/>
                  </a:lnTo>
                  <a:lnTo>
                    <a:pt x="1120" y="449"/>
                  </a:lnTo>
                  <a:lnTo>
                    <a:pt x="1114" y="455"/>
                  </a:lnTo>
                  <a:lnTo>
                    <a:pt x="1126" y="461"/>
                  </a:lnTo>
                  <a:lnTo>
                    <a:pt x="1138" y="479"/>
                  </a:lnTo>
                  <a:lnTo>
                    <a:pt x="1138" y="502"/>
                  </a:lnTo>
                  <a:lnTo>
                    <a:pt x="1138" y="508"/>
                  </a:lnTo>
                  <a:lnTo>
                    <a:pt x="1156" y="508"/>
                  </a:lnTo>
                  <a:lnTo>
                    <a:pt x="1168" y="514"/>
                  </a:lnTo>
                  <a:lnTo>
                    <a:pt x="1174" y="526"/>
                  </a:lnTo>
                  <a:lnTo>
                    <a:pt x="1180" y="526"/>
                  </a:lnTo>
                  <a:lnTo>
                    <a:pt x="1210" y="544"/>
                  </a:lnTo>
                  <a:lnTo>
                    <a:pt x="1216" y="550"/>
                  </a:lnTo>
                  <a:lnTo>
                    <a:pt x="1228" y="562"/>
                  </a:lnTo>
                  <a:lnTo>
                    <a:pt x="1234" y="574"/>
                  </a:lnTo>
                  <a:lnTo>
                    <a:pt x="1222" y="580"/>
                  </a:lnTo>
                  <a:lnTo>
                    <a:pt x="1198" y="616"/>
                  </a:lnTo>
                  <a:lnTo>
                    <a:pt x="1180" y="622"/>
                  </a:lnTo>
                  <a:lnTo>
                    <a:pt x="1168" y="634"/>
                  </a:lnTo>
                  <a:lnTo>
                    <a:pt x="1138" y="652"/>
                  </a:lnTo>
                  <a:lnTo>
                    <a:pt x="1138" y="664"/>
                  </a:lnTo>
                  <a:lnTo>
                    <a:pt x="839" y="688"/>
                  </a:lnTo>
                  <a:lnTo>
                    <a:pt x="839" y="706"/>
                  </a:lnTo>
                  <a:lnTo>
                    <a:pt x="617" y="724"/>
                  </a:lnTo>
                  <a:lnTo>
                    <a:pt x="293" y="742"/>
                  </a:lnTo>
                  <a:lnTo>
                    <a:pt x="293" y="754"/>
                  </a:lnTo>
                  <a:lnTo>
                    <a:pt x="192" y="760"/>
                  </a:lnTo>
                  <a:lnTo>
                    <a:pt x="192" y="754"/>
                  </a:lnTo>
                  <a:lnTo>
                    <a:pt x="144" y="760"/>
                  </a:lnTo>
                  <a:lnTo>
                    <a:pt x="144" y="754"/>
                  </a:lnTo>
                  <a:lnTo>
                    <a:pt x="78" y="754"/>
                  </a:lnTo>
                  <a:lnTo>
                    <a:pt x="78" y="772"/>
                  </a:lnTo>
                  <a:lnTo>
                    <a:pt x="66" y="783"/>
                  </a:lnTo>
                  <a:lnTo>
                    <a:pt x="66" y="801"/>
                  </a:lnTo>
                  <a:lnTo>
                    <a:pt x="48" y="801"/>
                  </a:lnTo>
                  <a:lnTo>
                    <a:pt x="48" y="807"/>
                  </a:lnTo>
                  <a:lnTo>
                    <a:pt x="42" y="813"/>
                  </a:lnTo>
                  <a:lnTo>
                    <a:pt x="42" y="819"/>
                  </a:lnTo>
                  <a:lnTo>
                    <a:pt x="6" y="795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0992" name="Freeform 64"/>
            <p:cNvSpPr>
              <a:spLocks/>
            </p:cNvSpPr>
            <p:nvPr/>
          </p:nvSpPr>
          <p:spPr bwMode="auto">
            <a:xfrm>
              <a:off x="3465" y="3423"/>
              <a:ext cx="1096" cy="282"/>
            </a:xfrm>
            <a:custGeom>
              <a:avLst/>
              <a:gdLst/>
              <a:ahLst/>
              <a:cxnLst>
                <a:cxn ang="0">
                  <a:pos x="389" y="317"/>
                </a:cxn>
                <a:cxn ang="0">
                  <a:pos x="228" y="329"/>
                </a:cxn>
                <a:cxn ang="0">
                  <a:pos x="228" y="323"/>
                </a:cxn>
                <a:cxn ang="0">
                  <a:pos x="162" y="329"/>
                </a:cxn>
                <a:cxn ang="0">
                  <a:pos x="156" y="323"/>
                </a:cxn>
                <a:cxn ang="0">
                  <a:pos x="114" y="311"/>
                </a:cxn>
                <a:cxn ang="0">
                  <a:pos x="114" y="299"/>
                </a:cxn>
                <a:cxn ang="0">
                  <a:pos x="66" y="305"/>
                </a:cxn>
                <a:cxn ang="0">
                  <a:pos x="66" y="293"/>
                </a:cxn>
                <a:cxn ang="0">
                  <a:pos x="96" y="239"/>
                </a:cxn>
                <a:cxn ang="0">
                  <a:pos x="72" y="221"/>
                </a:cxn>
                <a:cxn ang="0">
                  <a:pos x="54" y="221"/>
                </a:cxn>
                <a:cxn ang="0">
                  <a:pos x="48" y="203"/>
                </a:cxn>
                <a:cxn ang="0">
                  <a:pos x="36" y="203"/>
                </a:cxn>
                <a:cxn ang="0">
                  <a:pos x="0" y="155"/>
                </a:cxn>
                <a:cxn ang="0">
                  <a:pos x="0" y="149"/>
                </a:cxn>
                <a:cxn ang="0">
                  <a:pos x="6" y="143"/>
                </a:cxn>
                <a:cxn ang="0">
                  <a:pos x="6" y="137"/>
                </a:cxn>
                <a:cxn ang="0">
                  <a:pos x="24" y="137"/>
                </a:cxn>
                <a:cxn ang="0">
                  <a:pos x="24" y="119"/>
                </a:cxn>
                <a:cxn ang="0">
                  <a:pos x="36" y="108"/>
                </a:cxn>
                <a:cxn ang="0">
                  <a:pos x="36" y="90"/>
                </a:cxn>
                <a:cxn ang="0">
                  <a:pos x="102" y="90"/>
                </a:cxn>
                <a:cxn ang="0">
                  <a:pos x="102" y="96"/>
                </a:cxn>
                <a:cxn ang="0">
                  <a:pos x="150" y="90"/>
                </a:cxn>
                <a:cxn ang="0">
                  <a:pos x="150" y="96"/>
                </a:cxn>
                <a:cxn ang="0">
                  <a:pos x="251" y="90"/>
                </a:cxn>
                <a:cxn ang="0">
                  <a:pos x="251" y="78"/>
                </a:cxn>
                <a:cxn ang="0">
                  <a:pos x="575" y="60"/>
                </a:cxn>
                <a:cxn ang="0">
                  <a:pos x="797" y="42"/>
                </a:cxn>
                <a:cxn ang="0">
                  <a:pos x="797" y="24"/>
                </a:cxn>
                <a:cxn ang="0">
                  <a:pos x="1096" y="0"/>
                </a:cxn>
                <a:cxn ang="0">
                  <a:pos x="1096" y="18"/>
                </a:cxn>
                <a:cxn ang="0">
                  <a:pos x="1066" y="48"/>
                </a:cxn>
                <a:cxn ang="0">
                  <a:pos x="1066" y="54"/>
                </a:cxn>
                <a:cxn ang="0">
                  <a:pos x="1078" y="66"/>
                </a:cxn>
                <a:cxn ang="0">
                  <a:pos x="1072" y="90"/>
                </a:cxn>
                <a:cxn ang="0">
                  <a:pos x="1072" y="102"/>
                </a:cxn>
                <a:cxn ang="0">
                  <a:pos x="1072" y="108"/>
                </a:cxn>
                <a:cxn ang="0">
                  <a:pos x="1078" y="131"/>
                </a:cxn>
                <a:cxn ang="0">
                  <a:pos x="1078" y="137"/>
                </a:cxn>
                <a:cxn ang="0">
                  <a:pos x="1084" y="155"/>
                </a:cxn>
                <a:cxn ang="0">
                  <a:pos x="1072" y="167"/>
                </a:cxn>
                <a:cxn ang="0">
                  <a:pos x="1072" y="173"/>
                </a:cxn>
                <a:cxn ang="0">
                  <a:pos x="1078" y="191"/>
                </a:cxn>
                <a:cxn ang="0">
                  <a:pos x="1072" y="209"/>
                </a:cxn>
                <a:cxn ang="0">
                  <a:pos x="1078" y="215"/>
                </a:cxn>
                <a:cxn ang="0">
                  <a:pos x="1060" y="239"/>
                </a:cxn>
                <a:cxn ang="0">
                  <a:pos x="1054" y="245"/>
                </a:cxn>
                <a:cxn ang="0">
                  <a:pos x="1048" y="257"/>
                </a:cxn>
                <a:cxn ang="0">
                  <a:pos x="1048" y="269"/>
                </a:cxn>
                <a:cxn ang="0">
                  <a:pos x="899" y="281"/>
                </a:cxn>
                <a:cxn ang="0">
                  <a:pos x="551" y="311"/>
                </a:cxn>
                <a:cxn ang="0">
                  <a:pos x="389" y="317"/>
                </a:cxn>
              </a:cxnLst>
              <a:rect l="0" t="0" r="r" b="b"/>
              <a:pathLst>
                <a:path w="1096" h="329">
                  <a:moveTo>
                    <a:pt x="389" y="317"/>
                  </a:moveTo>
                  <a:lnTo>
                    <a:pt x="228" y="329"/>
                  </a:lnTo>
                  <a:lnTo>
                    <a:pt x="228" y="323"/>
                  </a:lnTo>
                  <a:lnTo>
                    <a:pt x="162" y="329"/>
                  </a:lnTo>
                  <a:lnTo>
                    <a:pt x="156" y="323"/>
                  </a:lnTo>
                  <a:lnTo>
                    <a:pt x="114" y="311"/>
                  </a:lnTo>
                  <a:lnTo>
                    <a:pt x="114" y="299"/>
                  </a:lnTo>
                  <a:lnTo>
                    <a:pt x="66" y="305"/>
                  </a:lnTo>
                  <a:lnTo>
                    <a:pt x="66" y="293"/>
                  </a:lnTo>
                  <a:lnTo>
                    <a:pt x="96" y="239"/>
                  </a:lnTo>
                  <a:lnTo>
                    <a:pt x="72" y="221"/>
                  </a:lnTo>
                  <a:lnTo>
                    <a:pt x="54" y="221"/>
                  </a:lnTo>
                  <a:lnTo>
                    <a:pt x="48" y="203"/>
                  </a:lnTo>
                  <a:lnTo>
                    <a:pt x="36" y="203"/>
                  </a:lnTo>
                  <a:lnTo>
                    <a:pt x="0" y="155"/>
                  </a:lnTo>
                  <a:lnTo>
                    <a:pt x="0" y="149"/>
                  </a:lnTo>
                  <a:lnTo>
                    <a:pt x="6" y="143"/>
                  </a:lnTo>
                  <a:lnTo>
                    <a:pt x="6" y="137"/>
                  </a:lnTo>
                  <a:lnTo>
                    <a:pt x="24" y="137"/>
                  </a:lnTo>
                  <a:lnTo>
                    <a:pt x="24" y="119"/>
                  </a:lnTo>
                  <a:lnTo>
                    <a:pt x="36" y="108"/>
                  </a:lnTo>
                  <a:lnTo>
                    <a:pt x="36" y="90"/>
                  </a:lnTo>
                  <a:lnTo>
                    <a:pt x="102" y="90"/>
                  </a:lnTo>
                  <a:lnTo>
                    <a:pt x="102" y="96"/>
                  </a:lnTo>
                  <a:lnTo>
                    <a:pt x="150" y="90"/>
                  </a:lnTo>
                  <a:lnTo>
                    <a:pt x="150" y="96"/>
                  </a:lnTo>
                  <a:lnTo>
                    <a:pt x="251" y="90"/>
                  </a:lnTo>
                  <a:lnTo>
                    <a:pt x="251" y="78"/>
                  </a:lnTo>
                  <a:lnTo>
                    <a:pt x="575" y="60"/>
                  </a:lnTo>
                  <a:lnTo>
                    <a:pt x="797" y="42"/>
                  </a:lnTo>
                  <a:lnTo>
                    <a:pt x="797" y="24"/>
                  </a:lnTo>
                  <a:lnTo>
                    <a:pt x="1096" y="0"/>
                  </a:lnTo>
                  <a:lnTo>
                    <a:pt x="1096" y="18"/>
                  </a:lnTo>
                  <a:lnTo>
                    <a:pt x="1066" y="48"/>
                  </a:lnTo>
                  <a:lnTo>
                    <a:pt x="1066" y="54"/>
                  </a:lnTo>
                  <a:lnTo>
                    <a:pt x="1078" y="66"/>
                  </a:lnTo>
                  <a:lnTo>
                    <a:pt x="1072" y="90"/>
                  </a:lnTo>
                  <a:lnTo>
                    <a:pt x="1072" y="102"/>
                  </a:lnTo>
                  <a:lnTo>
                    <a:pt x="1072" y="108"/>
                  </a:lnTo>
                  <a:lnTo>
                    <a:pt x="1078" y="131"/>
                  </a:lnTo>
                  <a:lnTo>
                    <a:pt x="1078" y="137"/>
                  </a:lnTo>
                  <a:lnTo>
                    <a:pt x="1084" y="155"/>
                  </a:lnTo>
                  <a:lnTo>
                    <a:pt x="1072" y="167"/>
                  </a:lnTo>
                  <a:lnTo>
                    <a:pt x="1072" y="173"/>
                  </a:lnTo>
                  <a:lnTo>
                    <a:pt x="1078" y="191"/>
                  </a:lnTo>
                  <a:lnTo>
                    <a:pt x="1072" y="209"/>
                  </a:lnTo>
                  <a:lnTo>
                    <a:pt x="1078" y="215"/>
                  </a:lnTo>
                  <a:lnTo>
                    <a:pt x="1060" y="239"/>
                  </a:lnTo>
                  <a:lnTo>
                    <a:pt x="1054" y="245"/>
                  </a:lnTo>
                  <a:lnTo>
                    <a:pt x="1048" y="257"/>
                  </a:lnTo>
                  <a:lnTo>
                    <a:pt x="1048" y="269"/>
                  </a:lnTo>
                  <a:lnTo>
                    <a:pt x="899" y="281"/>
                  </a:lnTo>
                  <a:lnTo>
                    <a:pt x="551" y="311"/>
                  </a:lnTo>
                  <a:lnTo>
                    <a:pt x="389" y="317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0996" name="Freeform 68"/>
            <p:cNvSpPr>
              <a:spLocks/>
            </p:cNvSpPr>
            <p:nvPr/>
          </p:nvSpPr>
          <p:spPr bwMode="auto">
            <a:xfrm>
              <a:off x="3501" y="3679"/>
              <a:ext cx="527" cy="339"/>
            </a:xfrm>
            <a:custGeom>
              <a:avLst/>
              <a:gdLst/>
              <a:ahLst/>
              <a:cxnLst>
                <a:cxn ang="0">
                  <a:pos x="168" y="359"/>
                </a:cxn>
                <a:cxn ang="0">
                  <a:pos x="150" y="323"/>
                </a:cxn>
                <a:cxn ang="0">
                  <a:pos x="180" y="365"/>
                </a:cxn>
                <a:cxn ang="0">
                  <a:pos x="180" y="335"/>
                </a:cxn>
                <a:cxn ang="0">
                  <a:pos x="150" y="311"/>
                </a:cxn>
                <a:cxn ang="0">
                  <a:pos x="138" y="335"/>
                </a:cxn>
                <a:cxn ang="0">
                  <a:pos x="120" y="269"/>
                </a:cxn>
                <a:cxn ang="0">
                  <a:pos x="126" y="251"/>
                </a:cxn>
                <a:cxn ang="0">
                  <a:pos x="96" y="161"/>
                </a:cxn>
                <a:cxn ang="0">
                  <a:pos x="66" y="113"/>
                </a:cxn>
                <a:cxn ang="0">
                  <a:pos x="0" y="54"/>
                </a:cxn>
                <a:cxn ang="0">
                  <a:pos x="6" y="24"/>
                </a:cxn>
                <a:cxn ang="0">
                  <a:pos x="24" y="24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78" y="0"/>
                </a:cxn>
                <a:cxn ang="0">
                  <a:pos x="78" y="12"/>
                </a:cxn>
                <a:cxn ang="0">
                  <a:pos x="120" y="24"/>
                </a:cxn>
                <a:cxn ang="0">
                  <a:pos x="126" y="30"/>
                </a:cxn>
                <a:cxn ang="0">
                  <a:pos x="192" y="24"/>
                </a:cxn>
                <a:cxn ang="0">
                  <a:pos x="192" y="30"/>
                </a:cxn>
                <a:cxn ang="0">
                  <a:pos x="515" y="12"/>
                </a:cxn>
                <a:cxn ang="0">
                  <a:pos x="527" y="155"/>
                </a:cxn>
                <a:cxn ang="0">
                  <a:pos x="515" y="155"/>
                </a:cxn>
                <a:cxn ang="0">
                  <a:pos x="527" y="341"/>
                </a:cxn>
                <a:cxn ang="0">
                  <a:pos x="180" y="395"/>
                </a:cxn>
                <a:cxn ang="0">
                  <a:pos x="168" y="359"/>
                </a:cxn>
              </a:cxnLst>
              <a:rect l="0" t="0" r="r" b="b"/>
              <a:pathLst>
                <a:path w="527" h="395">
                  <a:moveTo>
                    <a:pt x="168" y="359"/>
                  </a:moveTo>
                  <a:lnTo>
                    <a:pt x="150" y="323"/>
                  </a:lnTo>
                  <a:lnTo>
                    <a:pt x="180" y="365"/>
                  </a:lnTo>
                  <a:lnTo>
                    <a:pt x="180" y="335"/>
                  </a:lnTo>
                  <a:lnTo>
                    <a:pt x="150" y="311"/>
                  </a:lnTo>
                  <a:lnTo>
                    <a:pt x="138" y="335"/>
                  </a:lnTo>
                  <a:lnTo>
                    <a:pt x="120" y="269"/>
                  </a:lnTo>
                  <a:lnTo>
                    <a:pt x="126" y="251"/>
                  </a:lnTo>
                  <a:lnTo>
                    <a:pt x="96" y="161"/>
                  </a:lnTo>
                  <a:lnTo>
                    <a:pt x="66" y="113"/>
                  </a:lnTo>
                  <a:lnTo>
                    <a:pt x="0" y="54"/>
                  </a:lnTo>
                  <a:lnTo>
                    <a:pt x="6" y="24"/>
                  </a:lnTo>
                  <a:lnTo>
                    <a:pt x="24" y="24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515" y="12"/>
                  </a:lnTo>
                  <a:lnTo>
                    <a:pt x="527" y="155"/>
                  </a:lnTo>
                  <a:lnTo>
                    <a:pt x="515" y="155"/>
                  </a:lnTo>
                  <a:lnTo>
                    <a:pt x="527" y="341"/>
                  </a:lnTo>
                  <a:lnTo>
                    <a:pt x="180" y="395"/>
                  </a:lnTo>
                  <a:lnTo>
                    <a:pt x="168" y="359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0994" name="Freeform 66"/>
            <p:cNvSpPr>
              <a:spLocks/>
            </p:cNvSpPr>
            <p:nvPr/>
          </p:nvSpPr>
          <p:spPr bwMode="auto">
            <a:xfrm>
              <a:off x="3321" y="3535"/>
              <a:ext cx="240" cy="191"/>
            </a:xfrm>
            <a:custGeom>
              <a:avLst/>
              <a:gdLst/>
              <a:ahLst/>
              <a:cxnLst>
                <a:cxn ang="0">
                  <a:pos x="210" y="180"/>
                </a:cxn>
                <a:cxn ang="0">
                  <a:pos x="210" y="180"/>
                </a:cxn>
                <a:cxn ang="0">
                  <a:pos x="204" y="192"/>
                </a:cxn>
                <a:cxn ang="0">
                  <a:pos x="186" y="192"/>
                </a:cxn>
                <a:cxn ang="0">
                  <a:pos x="180" y="222"/>
                </a:cxn>
                <a:cxn ang="0">
                  <a:pos x="0" y="84"/>
                </a:cxn>
                <a:cxn ang="0">
                  <a:pos x="6" y="78"/>
                </a:cxn>
                <a:cxn ang="0">
                  <a:pos x="6" y="66"/>
                </a:cxn>
                <a:cxn ang="0">
                  <a:pos x="12" y="60"/>
                </a:cxn>
                <a:cxn ang="0">
                  <a:pos x="18" y="36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24"/>
                </a:cxn>
                <a:cxn ang="0">
                  <a:pos x="42" y="18"/>
                </a:cxn>
                <a:cxn ang="0">
                  <a:pos x="42" y="6"/>
                </a:cxn>
                <a:cxn ang="0">
                  <a:pos x="108" y="0"/>
                </a:cxn>
                <a:cxn ang="0">
                  <a:pos x="144" y="24"/>
                </a:cxn>
                <a:cxn ang="0">
                  <a:pos x="180" y="72"/>
                </a:cxn>
                <a:cxn ang="0">
                  <a:pos x="192" y="72"/>
                </a:cxn>
                <a:cxn ang="0">
                  <a:pos x="198" y="90"/>
                </a:cxn>
                <a:cxn ang="0">
                  <a:pos x="216" y="90"/>
                </a:cxn>
                <a:cxn ang="0">
                  <a:pos x="240" y="108"/>
                </a:cxn>
                <a:cxn ang="0">
                  <a:pos x="210" y="162"/>
                </a:cxn>
                <a:cxn ang="0">
                  <a:pos x="210" y="174"/>
                </a:cxn>
                <a:cxn ang="0">
                  <a:pos x="210" y="180"/>
                </a:cxn>
              </a:cxnLst>
              <a:rect l="0" t="0" r="r" b="b"/>
              <a:pathLst>
                <a:path w="240" h="222">
                  <a:moveTo>
                    <a:pt x="210" y="180"/>
                  </a:moveTo>
                  <a:lnTo>
                    <a:pt x="210" y="180"/>
                  </a:lnTo>
                  <a:lnTo>
                    <a:pt x="204" y="192"/>
                  </a:lnTo>
                  <a:lnTo>
                    <a:pt x="186" y="192"/>
                  </a:lnTo>
                  <a:lnTo>
                    <a:pt x="180" y="222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6"/>
                  </a:lnTo>
                  <a:lnTo>
                    <a:pt x="108" y="0"/>
                  </a:lnTo>
                  <a:lnTo>
                    <a:pt x="144" y="24"/>
                  </a:lnTo>
                  <a:lnTo>
                    <a:pt x="180" y="72"/>
                  </a:lnTo>
                  <a:lnTo>
                    <a:pt x="192" y="72"/>
                  </a:lnTo>
                  <a:lnTo>
                    <a:pt x="198" y="90"/>
                  </a:lnTo>
                  <a:lnTo>
                    <a:pt x="216" y="90"/>
                  </a:lnTo>
                  <a:lnTo>
                    <a:pt x="240" y="108"/>
                  </a:lnTo>
                  <a:lnTo>
                    <a:pt x="210" y="162"/>
                  </a:lnTo>
                  <a:lnTo>
                    <a:pt x="210" y="174"/>
                  </a:lnTo>
                  <a:lnTo>
                    <a:pt x="210" y="18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75" name="Freeform 174"/>
          <p:cNvSpPr/>
          <p:nvPr/>
        </p:nvSpPr>
        <p:spPr>
          <a:xfrm>
            <a:off x="5186221" y="5475893"/>
            <a:ext cx="282997" cy="253395"/>
          </a:xfrm>
          <a:custGeom>
            <a:avLst/>
            <a:gdLst>
              <a:gd name="connsiteX0" fmla="*/ 9667 w 282997"/>
              <a:gd name="connsiteY0" fmla="*/ 241488 h 253395"/>
              <a:gd name="connsiteX1" fmla="*/ 23954 w 282997"/>
              <a:gd name="connsiteY1" fmla="*/ 227201 h 253395"/>
              <a:gd name="connsiteX2" fmla="*/ 31098 w 282997"/>
              <a:gd name="connsiteY2" fmla="*/ 189101 h 253395"/>
              <a:gd name="connsiteX3" fmla="*/ 38242 w 282997"/>
              <a:gd name="connsiteY3" fmla="*/ 165288 h 253395"/>
              <a:gd name="connsiteX4" fmla="*/ 19192 w 282997"/>
              <a:gd name="connsiteY4" fmla="*/ 155763 h 253395"/>
              <a:gd name="connsiteX5" fmla="*/ 142 w 282997"/>
              <a:gd name="connsiteY5" fmla="*/ 151001 h 253395"/>
              <a:gd name="connsiteX6" fmla="*/ 2523 w 282997"/>
              <a:gd name="connsiteY6" fmla="*/ 127188 h 253395"/>
              <a:gd name="connsiteX7" fmla="*/ 9667 w 282997"/>
              <a:gd name="connsiteY7" fmla="*/ 122426 h 253395"/>
              <a:gd name="connsiteX8" fmla="*/ 12048 w 282997"/>
              <a:gd name="connsiteY8" fmla="*/ 112901 h 253395"/>
              <a:gd name="connsiteX9" fmla="*/ 19192 w 282997"/>
              <a:gd name="connsiteY9" fmla="*/ 108138 h 253395"/>
              <a:gd name="connsiteX10" fmla="*/ 35860 w 282997"/>
              <a:gd name="connsiteY10" fmla="*/ 100995 h 253395"/>
              <a:gd name="connsiteX11" fmla="*/ 64435 w 282997"/>
              <a:gd name="connsiteY11" fmla="*/ 98613 h 253395"/>
              <a:gd name="connsiteX12" fmla="*/ 81104 w 282997"/>
              <a:gd name="connsiteY12" fmla="*/ 89088 h 253395"/>
              <a:gd name="connsiteX13" fmla="*/ 83485 w 282997"/>
              <a:gd name="connsiteY13" fmla="*/ 81945 h 253395"/>
              <a:gd name="connsiteX14" fmla="*/ 81104 w 282997"/>
              <a:gd name="connsiteY14" fmla="*/ 72420 h 253395"/>
              <a:gd name="connsiteX15" fmla="*/ 71579 w 282997"/>
              <a:gd name="connsiteY15" fmla="*/ 70038 h 253395"/>
              <a:gd name="connsiteX16" fmla="*/ 57292 w 282997"/>
              <a:gd name="connsiteY16" fmla="*/ 67657 h 253395"/>
              <a:gd name="connsiteX17" fmla="*/ 59673 w 282997"/>
              <a:gd name="connsiteY17" fmla="*/ 36701 h 253395"/>
              <a:gd name="connsiteX18" fmla="*/ 62054 w 282997"/>
              <a:gd name="connsiteY18" fmla="*/ 29557 h 253395"/>
              <a:gd name="connsiteX19" fmla="*/ 69198 w 282997"/>
              <a:gd name="connsiteY19" fmla="*/ 22413 h 253395"/>
              <a:gd name="connsiteX20" fmla="*/ 83485 w 282997"/>
              <a:gd name="connsiteY20" fmla="*/ 17651 h 253395"/>
              <a:gd name="connsiteX21" fmla="*/ 112060 w 282997"/>
              <a:gd name="connsiteY21" fmla="*/ 20032 h 253395"/>
              <a:gd name="connsiteX22" fmla="*/ 119204 w 282997"/>
              <a:gd name="connsiteY22" fmla="*/ 22413 h 253395"/>
              <a:gd name="connsiteX23" fmla="*/ 140635 w 282997"/>
              <a:gd name="connsiteY23" fmla="*/ 20032 h 253395"/>
              <a:gd name="connsiteX24" fmla="*/ 145398 w 282997"/>
              <a:gd name="connsiteY24" fmla="*/ 12888 h 253395"/>
              <a:gd name="connsiteX25" fmla="*/ 147779 w 282997"/>
              <a:gd name="connsiteY25" fmla="*/ 3363 h 253395"/>
              <a:gd name="connsiteX26" fmla="*/ 157304 w 282997"/>
              <a:gd name="connsiteY26" fmla="*/ 982 h 253395"/>
              <a:gd name="connsiteX27" fmla="*/ 197785 w 282997"/>
              <a:gd name="connsiteY27" fmla="*/ 3363 h 253395"/>
              <a:gd name="connsiteX28" fmla="*/ 200167 w 282997"/>
              <a:gd name="connsiteY28" fmla="*/ 10507 h 253395"/>
              <a:gd name="connsiteX29" fmla="*/ 216835 w 282997"/>
              <a:gd name="connsiteY29" fmla="*/ 8126 h 253395"/>
              <a:gd name="connsiteX30" fmla="*/ 238267 w 282997"/>
              <a:gd name="connsiteY30" fmla="*/ 5745 h 253395"/>
              <a:gd name="connsiteX31" fmla="*/ 243029 w 282997"/>
              <a:gd name="connsiteY31" fmla="*/ 12888 h 253395"/>
              <a:gd name="connsiteX32" fmla="*/ 247792 w 282997"/>
              <a:gd name="connsiteY32" fmla="*/ 55751 h 253395"/>
              <a:gd name="connsiteX33" fmla="*/ 252554 w 282997"/>
              <a:gd name="connsiteY33" fmla="*/ 62895 h 253395"/>
              <a:gd name="connsiteX34" fmla="*/ 264460 w 282997"/>
              <a:gd name="connsiteY34" fmla="*/ 70038 h 253395"/>
              <a:gd name="connsiteX35" fmla="*/ 276367 w 282997"/>
              <a:gd name="connsiteY35" fmla="*/ 72420 h 253395"/>
              <a:gd name="connsiteX36" fmla="*/ 281129 w 282997"/>
              <a:gd name="connsiteY36" fmla="*/ 79563 h 253395"/>
              <a:gd name="connsiteX37" fmla="*/ 271604 w 282997"/>
              <a:gd name="connsiteY37" fmla="*/ 93851 h 253395"/>
              <a:gd name="connsiteX38" fmla="*/ 254935 w 282997"/>
              <a:gd name="connsiteY38" fmla="*/ 100995 h 253395"/>
              <a:gd name="connsiteX39" fmla="*/ 250173 w 282997"/>
              <a:gd name="connsiteY39" fmla="*/ 117663 h 253395"/>
              <a:gd name="connsiteX40" fmla="*/ 247792 w 282997"/>
              <a:gd name="connsiteY40" fmla="*/ 124807 h 253395"/>
              <a:gd name="connsiteX41" fmla="*/ 245410 w 282997"/>
              <a:gd name="connsiteY41" fmla="*/ 136713 h 253395"/>
              <a:gd name="connsiteX42" fmla="*/ 193023 w 282997"/>
              <a:gd name="connsiteY42" fmla="*/ 139095 h 253395"/>
              <a:gd name="connsiteX43" fmla="*/ 157304 w 282997"/>
              <a:gd name="connsiteY43" fmla="*/ 141476 h 253395"/>
              <a:gd name="connsiteX44" fmla="*/ 147779 w 282997"/>
              <a:gd name="connsiteY44" fmla="*/ 143857 h 253395"/>
              <a:gd name="connsiteX45" fmla="*/ 143017 w 282997"/>
              <a:gd name="connsiteY45" fmla="*/ 165288 h 253395"/>
              <a:gd name="connsiteX46" fmla="*/ 140635 w 282997"/>
              <a:gd name="connsiteY46" fmla="*/ 172432 h 253395"/>
              <a:gd name="connsiteX47" fmla="*/ 133492 w 282997"/>
              <a:gd name="connsiteY47" fmla="*/ 177195 h 253395"/>
              <a:gd name="connsiteX48" fmla="*/ 114442 w 282997"/>
              <a:gd name="connsiteY48" fmla="*/ 181957 h 253395"/>
              <a:gd name="connsiteX49" fmla="*/ 112060 w 282997"/>
              <a:gd name="connsiteY49" fmla="*/ 189101 h 253395"/>
              <a:gd name="connsiteX50" fmla="*/ 104917 w 282997"/>
              <a:gd name="connsiteY50" fmla="*/ 196245 h 253395"/>
              <a:gd name="connsiteX51" fmla="*/ 102535 w 282997"/>
              <a:gd name="connsiteY51" fmla="*/ 208151 h 253395"/>
              <a:gd name="connsiteX52" fmla="*/ 95392 w 282997"/>
              <a:gd name="connsiteY52" fmla="*/ 222438 h 253395"/>
              <a:gd name="connsiteX53" fmla="*/ 93010 w 282997"/>
              <a:gd name="connsiteY53" fmla="*/ 231963 h 253395"/>
              <a:gd name="connsiteX54" fmla="*/ 81104 w 282997"/>
              <a:gd name="connsiteY54" fmla="*/ 248632 h 253395"/>
              <a:gd name="connsiteX55" fmla="*/ 57292 w 282997"/>
              <a:gd name="connsiteY55" fmla="*/ 251013 h 253395"/>
              <a:gd name="connsiteX56" fmla="*/ 50148 w 282997"/>
              <a:gd name="connsiteY56" fmla="*/ 253395 h 253395"/>
              <a:gd name="connsiteX57" fmla="*/ 40623 w 282997"/>
              <a:gd name="connsiteY57" fmla="*/ 251013 h 253395"/>
              <a:gd name="connsiteX58" fmla="*/ 33479 w 282997"/>
              <a:gd name="connsiteY58" fmla="*/ 248632 h 253395"/>
              <a:gd name="connsiteX59" fmla="*/ 23954 w 282997"/>
              <a:gd name="connsiteY59" fmla="*/ 246251 h 253395"/>
              <a:gd name="connsiteX60" fmla="*/ 16810 w 282997"/>
              <a:gd name="connsiteY60" fmla="*/ 243870 h 253395"/>
              <a:gd name="connsiteX61" fmla="*/ 4904 w 282997"/>
              <a:gd name="connsiteY61" fmla="*/ 241488 h 253395"/>
              <a:gd name="connsiteX62" fmla="*/ 9667 w 282997"/>
              <a:gd name="connsiteY62" fmla="*/ 241488 h 25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82997" h="253395">
                <a:moveTo>
                  <a:pt x="9667" y="241488"/>
                </a:moveTo>
                <a:cubicBezTo>
                  <a:pt x="12842" y="239107"/>
                  <a:pt x="22306" y="234207"/>
                  <a:pt x="23954" y="227201"/>
                </a:cubicBezTo>
                <a:cubicBezTo>
                  <a:pt x="34830" y="180979"/>
                  <a:pt x="18306" y="208288"/>
                  <a:pt x="31098" y="189101"/>
                </a:cubicBezTo>
                <a:cubicBezTo>
                  <a:pt x="36895" y="171708"/>
                  <a:pt x="34642" y="179683"/>
                  <a:pt x="38242" y="165288"/>
                </a:cubicBezTo>
                <a:cubicBezTo>
                  <a:pt x="31892" y="162113"/>
                  <a:pt x="26154" y="157155"/>
                  <a:pt x="19192" y="155763"/>
                </a:cubicBezTo>
                <a:cubicBezTo>
                  <a:pt x="4824" y="152890"/>
                  <a:pt x="11125" y="154662"/>
                  <a:pt x="142" y="151001"/>
                </a:cubicBezTo>
                <a:cubicBezTo>
                  <a:pt x="936" y="143063"/>
                  <a:pt x="0" y="134756"/>
                  <a:pt x="2523" y="127188"/>
                </a:cubicBezTo>
                <a:cubicBezTo>
                  <a:pt x="3428" y="124473"/>
                  <a:pt x="8079" y="124807"/>
                  <a:pt x="9667" y="122426"/>
                </a:cubicBezTo>
                <a:cubicBezTo>
                  <a:pt x="11482" y="119703"/>
                  <a:pt x="10233" y="115624"/>
                  <a:pt x="12048" y="112901"/>
                </a:cubicBezTo>
                <a:cubicBezTo>
                  <a:pt x="13636" y="110520"/>
                  <a:pt x="16707" y="109558"/>
                  <a:pt x="19192" y="108138"/>
                </a:cubicBezTo>
                <a:cubicBezTo>
                  <a:pt x="22255" y="106388"/>
                  <a:pt x="31505" y="101576"/>
                  <a:pt x="35860" y="100995"/>
                </a:cubicBezTo>
                <a:cubicBezTo>
                  <a:pt x="45334" y="99732"/>
                  <a:pt x="54910" y="99407"/>
                  <a:pt x="64435" y="98613"/>
                </a:cubicBezTo>
                <a:cubicBezTo>
                  <a:pt x="66781" y="97440"/>
                  <a:pt x="78859" y="91894"/>
                  <a:pt x="81104" y="89088"/>
                </a:cubicBezTo>
                <a:cubicBezTo>
                  <a:pt x="82672" y="87128"/>
                  <a:pt x="82691" y="84326"/>
                  <a:pt x="83485" y="81945"/>
                </a:cubicBezTo>
                <a:cubicBezTo>
                  <a:pt x="82691" y="78770"/>
                  <a:pt x="83418" y="74734"/>
                  <a:pt x="81104" y="72420"/>
                </a:cubicBezTo>
                <a:cubicBezTo>
                  <a:pt x="78790" y="70106"/>
                  <a:pt x="74788" y="70680"/>
                  <a:pt x="71579" y="70038"/>
                </a:cubicBezTo>
                <a:cubicBezTo>
                  <a:pt x="66845" y="69091"/>
                  <a:pt x="62054" y="68451"/>
                  <a:pt x="57292" y="67657"/>
                </a:cubicBezTo>
                <a:cubicBezTo>
                  <a:pt x="58086" y="57338"/>
                  <a:pt x="58389" y="46970"/>
                  <a:pt x="59673" y="36701"/>
                </a:cubicBezTo>
                <a:cubicBezTo>
                  <a:pt x="59984" y="34210"/>
                  <a:pt x="60662" y="31646"/>
                  <a:pt x="62054" y="29557"/>
                </a:cubicBezTo>
                <a:cubicBezTo>
                  <a:pt x="63922" y="26755"/>
                  <a:pt x="66254" y="24048"/>
                  <a:pt x="69198" y="22413"/>
                </a:cubicBezTo>
                <a:cubicBezTo>
                  <a:pt x="73586" y="19975"/>
                  <a:pt x="83485" y="17651"/>
                  <a:pt x="83485" y="17651"/>
                </a:cubicBezTo>
                <a:cubicBezTo>
                  <a:pt x="93010" y="18445"/>
                  <a:pt x="102586" y="18769"/>
                  <a:pt x="112060" y="20032"/>
                </a:cubicBezTo>
                <a:cubicBezTo>
                  <a:pt x="114548" y="20364"/>
                  <a:pt x="116694" y="22413"/>
                  <a:pt x="119204" y="22413"/>
                </a:cubicBezTo>
                <a:cubicBezTo>
                  <a:pt x="126392" y="22413"/>
                  <a:pt x="133491" y="20826"/>
                  <a:pt x="140635" y="20032"/>
                </a:cubicBezTo>
                <a:cubicBezTo>
                  <a:pt x="142223" y="17651"/>
                  <a:pt x="144271" y="15519"/>
                  <a:pt x="145398" y="12888"/>
                </a:cubicBezTo>
                <a:cubicBezTo>
                  <a:pt x="146687" y="9880"/>
                  <a:pt x="145465" y="5677"/>
                  <a:pt x="147779" y="3363"/>
                </a:cubicBezTo>
                <a:cubicBezTo>
                  <a:pt x="150093" y="1049"/>
                  <a:pt x="154129" y="1776"/>
                  <a:pt x="157304" y="982"/>
                </a:cubicBezTo>
                <a:cubicBezTo>
                  <a:pt x="170798" y="1776"/>
                  <a:pt x="184590" y="431"/>
                  <a:pt x="197785" y="3363"/>
                </a:cubicBezTo>
                <a:cubicBezTo>
                  <a:pt x="200235" y="3908"/>
                  <a:pt x="197732" y="9898"/>
                  <a:pt x="200167" y="10507"/>
                </a:cubicBezTo>
                <a:cubicBezTo>
                  <a:pt x="205612" y="11868"/>
                  <a:pt x="211279" y="8920"/>
                  <a:pt x="216835" y="8126"/>
                </a:cubicBezTo>
                <a:cubicBezTo>
                  <a:pt x="225303" y="3892"/>
                  <a:pt x="228213" y="0"/>
                  <a:pt x="238267" y="5745"/>
                </a:cubicBezTo>
                <a:cubicBezTo>
                  <a:pt x="240752" y="7165"/>
                  <a:pt x="241442" y="10507"/>
                  <a:pt x="243029" y="12888"/>
                </a:cubicBezTo>
                <a:cubicBezTo>
                  <a:pt x="243173" y="14897"/>
                  <a:pt x="243433" y="45580"/>
                  <a:pt x="247792" y="55751"/>
                </a:cubicBezTo>
                <a:cubicBezTo>
                  <a:pt x="248919" y="58381"/>
                  <a:pt x="250381" y="61033"/>
                  <a:pt x="252554" y="62895"/>
                </a:cubicBezTo>
                <a:cubicBezTo>
                  <a:pt x="256068" y="65907"/>
                  <a:pt x="260163" y="68319"/>
                  <a:pt x="264460" y="70038"/>
                </a:cubicBezTo>
                <a:cubicBezTo>
                  <a:pt x="268218" y="71541"/>
                  <a:pt x="272398" y="71626"/>
                  <a:pt x="276367" y="72420"/>
                </a:cubicBezTo>
                <a:cubicBezTo>
                  <a:pt x="277954" y="74801"/>
                  <a:pt x="280774" y="76723"/>
                  <a:pt x="281129" y="79563"/>
                </a:cubicBezTo>
                <a:cubicBezTo>
                  <a:pt x="282997" y="94512"/>
                  <a:pt x="279647" y="89830"/>
                  <a:pt x="271604" y="93851"/>
                </a:cubicBezTo>
                <a:cubicBezTo>
                  <a:pt x="255156" y="102074"/>
                  <a:pt x="274762" y="96037"/>
                  <a:pt x="254935" y="100995"/>
                </a:cubicBezTo>
                <a:cubicBezTo>
                  <a:pt x="249228" y="118115"/>
                  <a:pt x="256150" y="96742"/>
                  <a:pt x="250173" y="117663"/>
                </a:cubicBezTo>
                <a:cubicBezTo>
                  <a:pt x="249483" y="120077"/>
                  <a:pt x="248401" y="122372"/>
                  <a:pt x="247792" y="124807"/>
                </a:cubicBezTo>
                <a:cubicBezTo>
                  <a:pt x="246810" y="128733"/>
                  <a:pt x="249326" y="135691"/>
                  <a:pt x="245410" y="136713"/>
                </a:cubicBezTo>
                <a:cubicBezTo>
                  <a:pt x="228496" y="141126"/>
                  <a:pt x="210478" y="138151"/>
                  <a:pt x="193023" y="139095"/>
                </a:cubicBezTo>
                <a:cubicBezTo>
                  <a:pt x="181108" y="139739"/>
                  <a:pt x="169210" y="140682"/>
                  <a:pt x="157304" y="141476"/>
                </a:cubicBezTo>
                <a:cubicBezTo>
                  <a:pt x="154129" y="142270"/>
                  <a:pt x="149463" y="141051"/>
                  <a:pt x="147779" y="143857"/>
                </a:cubicBezTo>
                <a:cubicBezTo>
                  <a:pt x="144014" y="150132"/>
                  <a:pt x="144792" y="158189"/>
                  <a:pt x="143017" y="165288"/>
                </a:cubicBezTo>
                <a:cubicBezTo>
                  <a:pt x="142408" y="167723"/>
                  <a:pt x="142203" y="170472"/>
                  <a:pt x="140635" y="172432"/>
                </a:cubicBezTo>
                <a:cubicBezTo>
                  <a:pt x="138847" y="174667"/>
                  <a:pt x="136052" y="175915"/>
                  <a:pt x="133492" y="177195"/>
                </a:cubicBezTo>
                <a:cubicBezTo>
                  <a:pt x="128612" y="179635"/>
                  <a:pt x="118968" y="181052"/>
                  <a:pt x="114442" y="181957"/>
                </a:cubicBezTo>
                <a:cubicBezTo>
                  <a:pt x="113648" y="184338"/>
                  <a:pt x="113452" y="187012"/>
                  <a:pt x="112060" y="189101"/>
                </a:cubicBezTo>
                <a:cubicBezTo>
                  <a:pt x="110192" y="191903"/>
                  <a:pt x="106423" y="193233"/>
                  <a:pt x="104917" y="196245"/>
                </a:cubicBezTo>
                <a:cubicBezTo>
                  <a:pt x="103107" y="199865"/>
                  <a:pt x="103517" y="204225"/>
                  <a:pt x="102535" y="208151"/>
                </a:cubicBezTo>
                <a:cubicBezTo>
                  <a:pt x="100563" y="216040"/>
                  <a:pt x="100049" y="215453"/>
                  <a:pt x="95392" y="222438"/>
                </a:cubicBezTo>
                <a:cubicBezTo>
                  <a:pt x="94598" y="225613"/>
                  <a:pt x="93950" y="228828"/>
                  <a:pt x="93010" y="231963"/>
                </a:cubicBezTo>
                <a:cubicBezTo>
                  <a:pt x="89380" y="244063"/>
                  <a:pt x="92048" y="246949"/>
                  <a:pt x="81104" y="248632"/>
                </a:cubicBezTo>
                <a:cubicBezTo>
                  <a:pt x="73220" y="249845"/>
                  <a:pt x="65229" y="250219"/>
                  <a:pt x="57292" y="251013"/>
                </a:cubicBezTo>
                <a:cubicBezTo>
                  <a:pt x="54911" y="251807"/>
                  <a:pt x="52658" y="253395"/>
                  <a:pt x="50148" y="253395"/>
                </a:cubicBezTo>
                <a:cubicBezTo>
                  <a:pt x="46875" y="253395"/>
                  <a:pt x="43770" y="251912"/>
                  <a:pt x="40623" y="251013"/>
                </a:cubicBezTo>
                <a:cubicBezTo>
                  <a:pt x="38209" y="250323"/>
                  <a:pt x="35893" y="249322"/>
                  <a:pt x="33479" y="248632"/>
                </a:cubicBezTo>
                <a:cubicBezTo>
                  <a:pt x="30332" y="247733"/>
                  <a:pt x="27101" y="247150"/>
                  <a:pt x="23954" y="246251"/>
                </a:cubicBezTo>
                <a:cubicBezTo>
                  <a:pt x="21540" y="245561"/>
                  <a:pt x="19245" y="244479"/>
                  <a:pt x="16810" y="243870"/>
                </a:cubicBezTo>
                <a:cubicBezTo>
                  <a:pt x="12884" y="242888"/>
                  <a:pt x="8271" y="243733"/>
                  <a:pt x="4904" y="241488"/>
                </a:cubicBezTo>
                <a:cubicBezTo>
                  <a:pt x="3427" y="240503"/>
                  <a:pt x="6492" y="243869"/>
                  <a:pt x="9667" y="2414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3166330" y="5646836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Gateway Cities COG</a:t>
            </a: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57200" y="25548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4. Applying Tools in the Gateway Cities COG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59275" y="6588125"/>
            <a:ext cx="2133600" cy="269875"/>
          </a:xfrm>
          <a:prstGeom prst="rect">
            <a:avLst/>
          </a:prstGeom>
        </p:spPr>
        <p:txBody>
          <a:bodyPr/>
          <a:lstStyle/>
          <a:p>
            <a:fld id="{83CF9666-A2CC-4131-BAC7-7EE6B017C7F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473"/>
            <a:ext cx="5256632" cy="892552"/>
          </a:xfr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LA Metro </a:t>
            </a:r>
            <a:r>
              <a:rPr lang="en-US" dirty="0" err="1" smtClean="0"/>
              <a:t>GHG</a:t>
            </a:r>
            <a:r>
              <a:rPr lang="en-US" dirty="0" smtClean="0"/>
              <a:t> Impact Toolset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i="1" dirty="0" smtClean="0"/>
              <a:t>Agenda</a:t>
            </a:r>
            <a:endParaRPr lang="en-US" sz="2400" i="1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652588"/>
            <a:ext cx="8469312" cy="4525962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dirty="0" smtClean="0">
                <a:cs typeface="Times New Roman" pitchFamily="18" charset="0"/>
              </a:rPr>
              <a:t>Background/Context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 smtClean="0">
                <a:cs typeface="Times New Roman" pitchFamily="18" charset="0"/>
              </a:rPr>
              <a:t>Technical Approach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 smtClean="0">
                <a:cs typeface="Times New Roman" pitchFamily="18" charset="0"/>
              </a:rPr>
              <a:t>Web-Based Analysis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 smtClean="0">
                <a:cs typeface="Times New Roman" pitchFamily="18" charset="0"/>
              </a:rPr>
              <a:t>Applying Tools in the Gateway Cities COG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 smtClean="0">
                <a:cs typeface="Times New Roman" pitchFamily="18" charset="0"/>
              </a:rPr>
              <a:t>Results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Applying Tools in the Gateway Cities COG</a:t>
            </a:r>
            <a:br>
              <a:rPr lang="en-US" dirty="0" smtClean="0"/>
            </a:br>
            <a:r>
              <a:rPr lang="en-US" sz="2400" i="1" dirty="0" smtClean="0"/>
              <a:t>Background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29039" cy="4525963"/>
          </a:xfrm>
        </p:spPr>
        <p:txBody>
          <a:bodyPr/>
          <a:lstStyle/>
          <a:p>
            <a:r>
              <a:rPr lang="en-US" dirty="0" smtClean="0"/>
              <a:t>27 Cities + Port of Long Beach</a:t>
            </a:r>
          </a:p>
          <a:p>
            <a:r>
              <a:rPr lang="en-US" dirty="0" smtClean="0"/>
              <a:t>Already dense &amp; built out</a:t>
            </a:r>
          </a:p>
          <a:p>
            <a:r>
              <a:rPr lang="en-US" dirty="0" smtClean="0"/>
              <a:t>Low-income</a:t>
            </a:r>
            <a:endParaRPr lang="en-US" dirty="0" smtClean="0"/>
          </a:p>
          <a:p>
            <a:r>
              <a:rPr lang="en-US" dirty="0" smtClean="0"/>
              <a:t>Very congested roadway network</a:t>
            </a:r>
          </a:p>
          <a:p>
            <a:r>
              <a:rPr lang="en-US" dirty="0" smtClean="0"/>
              <a:t>Transportation </a:t>
            </a:r>
            <a:r>
              <a:rPr lang="en-US" dirty="0" err="1" smtClean="0"/>
              <a:t>GHG</a:t>
            </a:r>
            <a:r>
              <a:rPr lang="en-US" dirty="0" smtClean="0"/>
              <a:t> reduction benefits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2563-0F89-4C81-AD1B-1B9C203DAED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239" y="1600200"/>
            <a:ext cx="3600561" cy="3959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971" y="5675856"/>
            <a:ext cx="685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Initial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SCS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Analysis using Metro toolset shows considerable 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per capita reduction from Transportation projects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Project-level sketch planning tools serve policy need</a:t>
            </a:r>
          </a:p>
          <a:p>
            <a:r>
              <a:rPr lang="en-US" dirty="0" smtClean="0"/>
              <a:t>Web-based interface allows easy data entry for all users</a:t>
            </a:r>
          </a:p>
          <a:p>
            <a:r>
              <a:rPr lang="en-US" dirty="0" smtClean="0"/>
              <a:t>Transportation projects show potential for significant </a:t>
            </a:r>
            <a:r>
              <a:rPr lang="en-US" dirty="0" err="1" smtClean="0"/>
              <a:t>GHG</a:t>
            </a:r>
            <a:r>
              <a:rPr lang="en-US" dirty="0" smtClean="0"/>
              <a:t> reduction in communities at/near capacity</a:t>
            </a:r>
          </a:p>
          <a:p>
            <a:r>
              <a:rPr lang="en-US" dirty="0" smtClean="0"/>
              <a:t>Integration with congestion mitigation fee offers </a:t>
            </a:r>
            <a:r>
              <a:rPr lang="en-US" dirty="0" err="1" smtClean="0"/>
              <a:t>SCS</a:t>
            </a:r>
            <a:r>
              <a:rPr lang="en-US" dirty="0" smtClean="0"/>
              <a:t> funding solution</a:t>
            </a:r>
          </a:p>
          <a:p>
            <a:r>
              <a:rPr lang="en-US" dirty="0" smtClean="0"/>
              <a:t>Opportunities exist to improve and expand functionality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2563-0F89-4C81-AD1B-1B9C203DAED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59275" y="6588125"/>
            <a:ext cx="2133600" cy="269875"/>
          </a:xfrm>
          <a:prstGeom prst="rect">
            <a:avLst/>
          </a:prstGeom>
        </p:spPr>
        <p:txBody>
          <a:bodyPr/>
          <a:lstStyle/>
          <a:p>
            <a:fld id="{69028F49-1C14-4EB9-A339-DD584C0FD66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6300" y="1705451"/>
            <a:ext cx="75247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CONTACT</a:t>
            </a: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David Jackson</a:t>
            </a:r>
          </a:p>
          <a:p>
            <a:pPr algn="ctr"/>
            <a:r>
              <a:rPr lang="en-US" dirty="0" smtClean="0"/>
              <a:t>Cambridge Systematics, Inc.</a:t>
            </a:r>
          </a:p>
          <a:p>
            <a:pPr algn="ctr"/>
            <a:r>
              <a:rPr lang="en-US" dirty="0" smtClean="0"/>
              <a:t>Bethesda, MD</a:t>
            </a:r>
          </a:p>
          <a:p>
            <a:pPr algn="ctr"/>
            <a:r>
              <a:rPr lang="en-US" dirty="0" smtClean="0"/>
              <a:t>301-347-0100</a:t>
            </a:r>
            <a:br>
              <a:rPr lang="en-US" dirty="0" smtClean="0"/>
            </a:br>
            <a:endParaRPr lang="en-US" b="0" dirty="0" smtClean="0">
              <a:solidFill>
                <a:schemeClr val="tx1"/>
              </a:solidFill>
            </a:endParaRPr>
          </a:p>
          <a:p>
            <a:pPr algn="ctr"/>
            <a:r>
              <a:rPr lang="en-US" b="0" dirty="0" smtClean="0">
                <a:solidFill>
                  <a:schemeClr val="tx1"/>
                </a:solidFill>
              </a:rPr>
              <a:t>Michael Snavely</a:t>
            </a:r>
          </a:p>
          <a:p>
            <a:pPr algn="ctr"/>
            <a:r>
              <a:rPr lang="en-US" b="0" dirty="0" smtClean="0">
                <a:solidFill>
                  <a:schemeClr val="tx1"/>
                </a:solidFill>
              </a:rPr>
              <a:t>Cambridge Systematics, Inc.</a:t>
            </a:r>
          </a:p>
          <a:p>
            <a:pPr algn="ctr"/>
            <a:r>
              <a:rPr lang="en-US" b="0" dirty="0" smtClean="0">
                <a:solidFill>
                  <a:schemeClr val="tx1"/>
                </a:solidFill>
              </a:rPr>
              <a:t>Oakland, CA</a:t>
            </a:r>
          </a:p>
          <a:p>
            <a:pPr algn="ctr"/>
            <a:r>
              <a:rPr lang="en-US" b="0" dirty="0" smtClean="0">
                <a:solidFill>
                  <a:schemeClr val="tx1"/>
                </a:solidFill>
              </a:rPr>
              <a:t>510-873-8700</a:t>
            </a:r>
          </a:p>
          <a:p>
            <a:pPr algn="ctr"/>
            <a:endParaRPr lang="en-US" dirty="0" smtClean="0"/>
          </a:p>
          <a:p>
            <a:pPr algn="ctr"/>
            <a:r>
              <a:rPr lang="en-US" b="0" dirty="0" smtClean="0">
                <a:solidFill>
                  <a:schemeClr val="tx1"/>
                </a:solidFill>
              </a:rPr>
              <a:t>Robert </a:t>
            </a:r>
            <a:r>
              <a:rPr lang="en-US" b="0" dirty="0" err="1" smtClean="0">
                <a:solidFill>
                  <a:schemeClr val="tx1"/>
                </a:solidFill>
              </a:rPr>
              <a:t>Calix</a:t>
            </a:r>
            <a:endParaRPr lang="en-US" b="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/>
              <a:t>LA County Metropolitan Transportation Authority</a:t>
            </a:r>
          </a:p>
          <a:p>
            <a:pPr algn="ctr"/>
            <a:r>
              <a:rPr lang="en-US" b="0" dirty="0" smtClean="0">
                <a:solidFill>
                  <a:schemeClr val="tx1"/>
                </a:solidFill>
              </a:rPr>
              <a:t>Los Angeles, CA</a:t>
            </a:r>
          </a:p>
          <a:p>
            <a:pPr algn="ctr"/>
            <a:r>
              <a:rPr lang="en-US" dirty="0" smtClean="0"/>
              <a:t>213-922-5644</a:t>
            </a:r>
            <a:endParaRPr lang="en-US" b="0" dirty="0" smtClean="0">
              <a:solidFill>
                <a:schemeClr val="tx1"/>
              </a:solidFill>
            </a:endParaRPr>
          </a:p>
          <a:p>
            <a:pPr algn="ctr"/>
            <a:endParaRPr lang="en-US" sz="2000" b="0" dirty="0" smtClean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5320" y="1434023"/>
            <a:ext cx="7707086" cy="14514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Background </a:t>
            </a:r>
            <a:br>
              <a:rPr lang="en-US" dirty="0" smtClean="0"/>
            </a:br>
            <a:r>
              <a:rPr lang="en-US" sz="2400" i="1" dirty="0" smtClean="0"/>
              <a:t>SB 375 Mobile-Source </a:t>
            </a:r>
            <a:r>
              <a:rPr lang="en-US" sz="2400" i="1" dirty="0" err="1" smtClean="0"/>
              <a:t>GHG</a:t>
            </a:r>
            <a:r>
              <a:rPr lang="en-US" sz="2400" i="1" dirty="0" smtClean="0"/>
              <a:t> Reduction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Sets </a:t>
            </a:r>
            <a:r>
              <a:rPr lang="en-US" dirty="0" err="1" smtClean="0"/>
              <a:t>GHG</a:t>
            </a:r>
            <a:r>
              <a:rPr lang="en-US" dirty="0" smtClean="0"/>
              <a:t> reduction targets for MPOs </a:t>
            </a:r>
          </a:p>
          <a:p>
            <a:pPr lvl="1"/>
            <a:r>
              <a:rPr lang="en-US" dirty="0" smtClean="0"/>
              <a:t>Targets for 2020 and 2035 vs. 2005</a:t>
            </a:r>
          </a:p>
          <a:p>
            <a:pPr lvl="1"/>
            <a:r>
              <a:rPr lang="en-US" dirty="0" smtClean="0"/>
              <a:t>Metric : lbs CO</a:t>
            </a:r>
            <a:r>
              <a:rPr lang="en-US" baseline="-25000" dirty="0" smtClean="0"/>
              <a:t>2</a:t>
            </a:r>
            <a:r>
              <a:rPr lang="en-US" dirty="0" smtClean="0"/>
              <a:t>e per capita</a:t>
            </a:r>
          </a:p>
          <a:p>
            <a:r>
              <a:rPr lang="en-US" dirty="0" smtClean="0"/>
              <a:t>MPOs must develop “Sustainable Communities Strategy” (</a:t>
            </a:r>
            <a:r>
              <a:rPr lang="en-US" dirty="0" err="1" smtClean="0"/>
              <a:t>SCS</a:t>
            </a:r>
            <a:r>
              <a:rPr lang="en-US" dirty="0" smtClean="0"/>
              <a:t>) that:</a:t>
            </a:r>
          </a:p>
          <a:p>
            <a:pPr lvl="1"/>
            <a:r>
              <a:rPr lang="en-US" dirty="0" smtClean="0"/>
              <a:t>Lays out regional strategy for meeting targets</a:t>
            </a:r>
          </a:p>
          <a:p>
            <a:pPr lvl="1"/>
            <a:r>
              <a:rPr lang="en-US" dirty="0" smtClean="0"/>
              <a:t>Is integrated w/long range planning process</a:t>
            </a:r>
          </a:p>
          <a:p>
            <a:pPr lvl="1"/>
            <a:r>
              <a:rPr lang="en-US" dirty="0" smtClean="0"/>
              <a:t>Has “reasonably expected” funding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2563-0F89-4C81-AD1B-1B9C203DAED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m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652" y="4691743"/>
            <a:ext cx="3034145" cy="200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1. Background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400" i="1" dirty="0" err="1" smtClean="0"/>
              <a:t>SCAG</a:t>
            </a:r>
            <a:r>
              <a:rPr lang="en-US" sz="2400" i="1" dirty="0" smtClean="0"/>
              <a:t> Region SB 375 </a:t>
            </a:r>
            <a:r>
              <a:rPr lang="en-US" sz="2400" i="1" dirty="0" err="1" smtClean="0"/>
              <a:t>GHG</a:t>
            </a:r>
            <a:r>
              <a:rPr lang="en-US" sz="2400" i="1" dirty="0" smtClean="0"/>
              <a:t> Reduction Targets</a:t>
            </a:r>
            <a:endParaRPr lang="en-US" sz="24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41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2563-0F89-4C81-AD1B-1B9C203DAED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3574" y="1295485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Lbs carbon/capita </a:t>
            </a:r>
          </a:p>
          <a:p>
            <a:r>
              <a:rPr lang="en-US" dirty="0" smtClean="0"/>
              <a:t>Per weekday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20744" y="175715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8%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0" name="Straight Connector 9"/>
          <p:cNvSpPr/>
          <p:nvPr/>
        </p:nvSpPr>
        <p:spPr>
          <a:xfrm rot="5400000">
            <a:off x="3972246" y="3571558"/>
            <a:ext cx="2319392" cy="1027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80703" y="17862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13%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2" name="Straight Connector 11"/>
          <p:cNvSpPr/>
          <p:nvPr/>
        </p:nvSpPr>
        <p:spPr>
          <a:xfrm rot="5400000" flipV="1">
            <a:off x="2853114" y="3100767"/>
            <a:ext cx="1393002" cy="641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9" grpId="0"/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359275" y="6588125"/>
            <a:ext cx="2133600" cy="269875"/>
          </a:xfrm>
          <a:prstGeom prst="rect">
            <a:avLst/>
          </a:prstGeom>
        </p:spPr>
        <p:txBody>
          <a:bodyPr/>
          <a:lstStyle/>
          <a:p>
            <a:fld id="{CAB5C639-91AE-453F-AF98-97213ADD370B}" type="slidenum">
              <a:rPr lang="en-US"/>
              <a:pPr/>
              <a:t>5</a:t>
            </a:fld>
            <a:endParaRPr lang="en-US"/>
          </a:p>
        </p:txBody>
      </p:sp>
      <p:sp>
        <p:nvSpPr>
          <p:cNvPr id="380931" name="Freeform 3"/>
          <p:cNvSpPr>
            <a:spLocks/>
          </p:cNvSpPr>
          <p:nvPr/>
        </p:nvSpPr>
        <p:spPr bwMode="auto">
          <a:xfrm>
            <a:off x="2293938" y="1214438"/>
            <a:ext cx="1104900" cy="563562"/>
          </a:xfrm>
          <a:custGeom>
            <a:avLst/>
            <a:gdLst/>
            <a:ahLst/>
            <a:cxnLst>
              <a:cxn ang="0">
                <a:pos x="372" y="335"/>
              </a:cxn>
              <a:cxn ang="0">
                <a:pos x="366" y="323"/>
              </a:cxn>
              <a:cxn ang="0">
                <a:pos x="378" y="281"/>
              </a:cxn>
              <a:cxn ang="0">
                <a:pos x="360" y="270"/>
              </a:cxn>
              <a:cxn ang="0">
                <a:pos x="348" y="258"/>
              </a:cxn>
              <a:cxn ang="0">
                <a:pos x="330" y="275"/>
              </a:cxn>
              <a:cxn ang="0">
                <a:pos x="306" y="299"/>
              </a:cxn>
              <a:cxn ang="0">
                <a:pos x="288" y="317"/>
              </a:cxn>
              <a:cxn ang="0">
                <a:pos x="276" y="323"/>
              </a:cxn>
              <a:cxn ang="0">
                <a:pos x="258" y="329"/>
              </a:cxn>
              <a:cxn ang="0">
                <a:pos x="234" y="335"/>
              </a:cxn>
              <a:cxn ang="0">
                <a:pos x="228" y="371"/>
              </a:cxn>
              <a:cxn ang="0">
                <a:pos x="252" y="401"/>
              </a:cxn>
              <a:cxn ang="0">
                <a:pos x="246" y="413"/>
              </a:cxn>
              <a:cxn ang="0">
                <a:pos x="210" y="407"/>
              </a:cxn>
              <a:cxn ang="0">
                <a:pos x="180" y="377"/>
              </a:cxn>
              <a:cxn ang="0">
                <a:pos x="150" y="377"/>
              </a:cxn>
              <a:cxn ang="0">
                <a:pos x="120" y="347"/>
              </a:cxn>
              <a:cxn ang="0">
                <a:pos x="102" y="347"/>
              </a:cxn>
              <a:cxn ang="0">
                <a:pos x="84" y="317"/>
              </a:cxn>
              <a:cxn ang="0">
                <a:pos x="78" y="293"/>
              </a:cxn>
              <a:cxn ang="0">
                <a:pos x="78" y="275"/>
              </a:cxn>
              <a:cxn ang="0">
                <a:pos x="66" y="258"/>
              </a:cxn>
              <a:cxn ang="0">
                <a:pos x="24" y="246"/>
              </a:cxn>
              <a:cxn ang="0">
                <a:pos x="30" y="222"/>
              </a:cxn>
              <a:cxn ang="0">
                <a:pos x="24" y="204"/>
              </a:cxn>
              <a:cxn ang="0">
                <a:pos x="12" y="180"/>
              </a:cxn>
              <a:cxn ang="0">
                <a:pos x="0" y="168"/>
              </a:cxn>
              <a:cxn ang="0">
                <a:pos x="12" y="144"/>
              </a:cxn>
              <a:cxn ang="0">
                <a:pos x="18" y="126"/>
              </a:cxn>
              <a:cxn ang="0">
                <a:pos x="12" y="96"/>
              </a:cxn>
              <a:cxn ang="0">
                <a:pos x="6" y="72"/>
              </a:cxn>
              <a:cxn ang="0">
                <a:pos x="24" y="48"/>
              </a:cxn>
              <a:cxn ang="0">
                <a:pos x="42" y="42"/>
              </a:cxn>
              <a:cxn ang="0">
                <a:pos x="48" y="42"/>
              </a:cxn>
              <a:cxn ang="0">
                <a:pos x="60" y="6"/>
              </a:cxn>
              <a:cxn ang="0">
                <a:pos x="150" y="0"/>
              </a:cxn>
              <a:cxn ang="0">
                <a:pos x="690" y="0"/>
              </a:cxn>
              <a:cxn ang="0">
                <a:pos x="690" y="18"/>
              </a:cxn>
              <a:cxn ang="0">
                <a:pos x="690" y="90"/>
              </a:cxn>
              <a:cxn ang="0">
                <a:pos x="534" y="329"/>
              </a:cxn>
            </a:cxnLst>
            <a:rect l="0" t="0" r="r" b="b"/>
            <a:pathLst>
              <a:path w="696" h="413">
                <a:moveTo>
                  <a:pt x="534" y="329"/>
                </a:moveTo>
                <a:lnTo>
                  <a:pt x="372" y="335"/>
                </a:lnTo>
                <a:lnTo>
                  <a:pt x="366" y="323"/>
                </a:lnTo>
                <a:lnTo>
                  <a:pt x="366" y="323"/>
                </a:lnTo>
                <a:lnTo>
                  <a:pt x="372" y="287"/>
                </a:lnTo>
                <a:lnTo>
                  <a:pt x="378" y="281"/>
                </a:lnTo>
                <a:lnTo>
                  <a:pt x="372" y="270"/>
                </a:lnTo>
                <a:lnTo>
                  <a:pt x="360" y="270"/>
                </a:lnTo>
                <a:lnTo>
                  <a:pt x="360" y="258"/>
                </a:lnTo>
                <a:lnTo>
                  <a:pt x="348" y="258"/>
                </a:lnTo>
                <a:lnTo>
                  <a:pt x="342" y="275"/>
                </a:lnTo>
                <a:lnTo>
                  <a:pt x="330" y="275"/>
                </a:lnTo>
                <a:lnTo>
                  <a:pt x="324" y="287"/>
                </a:lnTo>
                <a:lnTo>
                  <a:pt x="306" y="299"/>
                </a:lnTo>
                <a:lnTo>
                  <a:pt x="300" y="305"/>
                </a:lnTo>
                <a:lnTo>
                  <a:pt x="288" y="317"/>
                </a:lnTo>
                <a:lnTo>
                  <a:pt x="282" y="323"/>
                </a:lnTo>
                <a:lnTo>
                  <a:pt x="276" y="323"/>
                </a:lnTo>
                <a:lnTo>
                  <a:pt x="270" y="329"/>
                </a:lnTo>
                <a:lnTo>
                  <a:pt x="258" y="329"/>
                </a:lnTo>
                <a:lnTo>
                  <a:pt x="246" y="335"/>
                </a:lnTo>
                <a:lnTo>
                  <a:pt x="234" y="335"/>
                </a:lnTo>
                <a:lnTo>
                  <a:pt x="234" y="353"/>
                </a:lnTo>
                <a:lnTo>
                  <a:pt x="228" y="371"/>
                </a:lnTo>
                <a:lnTo>
                  <a:pt x="246" y="383"/>
                </a:lnTo>
                <a:lnTo>
                  <a:pt x="252" y="401"/>
                </a:lnTo>
                <a:lnTo>
                  <a:pt x="246" y="413"/>
                </a:lnTo>
                <a:lnTo>
                  <a:pt x="246" y="413"/>
                </a:lnTo>
                <a:lnTo>
                  <a:pt x="228" y="401"/>
                </a:lnTo>
                <a:lnTo>
                  <a:pt x="210" y="407"/>
                </a:lnTo>
                <a:lnTo>
                  <a:pt x="198" y="389"/>
                </a:lnTo>
                <a:lnTo>
                  <a:pt x="180" y="377"/>
                </a:lnTo>
                <a:lnTo>
                  <a:pt x="162" y="377"/>
                </a:lnTo>
                <a:lnTo>
                  <a:pt x="150" y="377"/>
                </a:lnTo>
                <a:lnTo>
                  <a:pt x="126" y="353"/>
                </a:lnTo>
                <a:lnTo>
                  <a:pt x="120" y="347"/>
                </a:lnTo>
                <a:lnTo>
                  <a:pt x="114" y="341"/>
                </a:lnTo>
                <a:lnTo>
                  <a:pt x="102" y="347"/>
                </a:lnTo>
                <a:lnTo>
                  <a:pt x="96" y="335"/>
                </a:lnTo>
                <a:lnTo>
                  <a:pt x="84" y="317"/>
                </a:lnTo>
                <a:lnTo>
                  <a:pt x="84" y="299"/>
                </a:lnTo>
                <a:lnTo>
                  <a:pt x="78" y="293"/>
                </a:lnTo>
                <a:lnTo>
                  <a:pt x="84" y="287"/>
                </a:lnTo>
                <a:lnTo>
                  <a:pt x="78" y="275"/>
                </a:lnTo>
                <a:lnTo>
                  <a:pt x="78" y="264"/>
                </a:lnTo>
                <a:lnTo>
                  <a:pt x="66" y="258"/>
                </a:lnTo>
                <a:lnTo>
                  <a:pt x="18" y="252"/>
                </a:lnTo>
                <a:lnTo>
                  <a:pt x="24" y="246"/>
                </a:lnTo>
                <a:lnTo>
                  <a:pt x="24" y="234"/>
                </a:lnTo>
                <a:lnTo>
                  <a:pt x="30" y="222"/>
                </a:lnTo>
                <a:lnTo>
                  <a:pt x="30" y="216"/>
                </a:lnTo>
                <a:lnTo>
                  <a:pt x="24" y="204"/>
                </a:lnTo>
                <a:lnTo>
                  <a:pt x="18" y="192"/>
                </a:lnTo>
                <a:lnTo>
                  <a:pt x="12" y="180"/>
                </a:lnTo>
                <a:lnTo>
                  <a:pt x="12" y="168"/>
                </a:lnTo>
                <a:lnTo>
                  <a:pt x="0" y="168"/>
                </a:lnTo>
                <a:lnTo>
                  <a:pt x="6" y="156"/>
                </a:lnTo>
                <a:lnTo>
                  <a:pt x="12" y="144"/>
                </a:lnTo>
                <a:lnTo>
                  <a:pt x="12" y="138"/>
                </a:lnTo>
                <a:lnTo>
                  <a:pt x="18" y="126"/>
                </a:lnTo>
                <a:lnTo>
                  <a:pt x="18" y="114"/>
                </a:lnTo>
                <a:lnTo>
                  <a:pt x="12" y="96"/>
                </a:lnTo>
                <a:lnTo>
                  <a:pt x="12" y="84"/>
                </a:lnTo>
                <a:lnTo>
                  <a:pt x="6" y="72"/>
                </a:lnTo>
                <a:lnTo>
                  <a:pt x="18" y="66"/>
                </a:lnTo>
                <a:lnTo>
                  <a:pt x="24" y="48"/>
                </a:lnTo>
                <a:lnTo>
                  <a:pt x="36" y="48"/>
                </a:lnTo>
                <a:lnTo>
                  <a:pt x="42" y="42"/>
                </a:lnTo>
                <a:lnTo>
                  <a:pt x="48" y="42"/>
                </a:lnTo>
                <a:lnTo>
                  <a:pt x="48" y="42"/>
                </a:lnTo>
                <a:lnTo>
                  <a:pt x="60" y="18"/>
                </a:lnTo>
                <a:lnTo>
                  <a:pt x="60" y="6"/>
                </a:lnTo>
                <a:lnTo>
                  <a:pt x="60" y="0"/>
                </a:lnTo>
                <a:lnTo>
                  <a:pt x="150" y="0"/>
                </a:lnTo>
                <a:lnTo>
                  <a:pt x="432" y="0"/>
                </a:lnTo>
                <a:lnTo>
                  <a:pt x="690" y="0"/>
                </a:lnTo>
                <a:lnTo>
                  <a:pt x="690" y="18"/>
                </a:lnTo>
                <a:lnTo>
                  <a:pt x="690" y="18"/>
                </a:lnTo>
                <a:lnTo>
                  <a:pt x="690" y="90"/>
                </a:lnTo>
                <a:lnTo>
                  <a:pt x="690" y="90"/>
                </a:lnTo>
                <a:lnTo>
                  <a:pt x="696" y="329"/>
                </a:lnTo>
                <a:lnTo>
                  <a:pt x="534" y="329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2" name="Freeform 4"/>
          <p:cNvSpPr>
            <a:spLocks/>
          </p:cNvSpPr>
          <p:nvPr/>
        </p:nvSpPr>
        <p:spPr bwMode="auto">
          <a:xfrm>
            <a:off x="2038350" y="1214438"/>
            <a:ext cx="350838" cy="344487"/>
          </a:xfrm>
          <a:custGeom>
            <a:avLst/>
            <a:gdLst/>
            <a:ahLst/>
            <a:cxnLst>
              <a:cxn ang="0">
                <a:pos x="161" y="252"/>
              </a:cxn>
              <a:cxn ang="0">
                <a:pos x="144" y="252"/>
              </a:cxn>
              <a:cxn ang="0">
                <a:pos x="144" y="216"/>
              </a:cxn>
              <a:cxn ang="0">
                <a:pos x="60" y="222"/>
              </a:cxn>
              <a:cxn ang="0">
                <a:pos x="30" y="108"/>
              </a:cxn>
              <a:cxn ang="0">
                <a:pos x="0" y="90"/>
              </a:cxn>
              <a:cxn ang="0">
                <a:pos x="12" y="60"/>
              </a:cxn>
              <a:cxn ang="0">
                <a:pos x="12" y="0"/>
              </a:cxn>
              <a:cxn ang="0">
                <a:pos x="132" y="0"/>
              </a:cxn>
              <a:cxn ang="0">
                <a:pos x="221" y="0"/>
              </a:cxn>
              <a:cxn ang="0">
                <a:pos x="221" y="6"/>
              </a:cxn>
              <a:cxn ang="0">
                <a:pos x="221" y="18"/>
              </a:cxn>
              <a:cxn ang="0">
                <a:pos x="209" y="42"/>
              </a:cxn>
              <a:cxn ang="0">
                <a:pos x="209" y="42"/>
              </a:cxn>
              <a:cxn ang="0">
                <a:pos x="203" y="42"/>
              </a:cxn>
              <a:cxn ang="0">
                <a:pos x="197" y="48"/>
              </a:cxn>
              <a:cxn ang="0">
                <a:pos x="185" y="48"/>
              </a:cxn>
              <a:cxn ang="0">
                <a:pos x="179" y="66"/>
              </a:cxn>
              <a:cxn ang="0">
                <a:pos x="167" y="72"/>
              </a:cxn>
              <a:cxn ang="0">
                <a:pos x="173" y="84"/>
              </a:cxn>
              <a:cxn ang="0">
                <a:pos x="173" y="96"/>
              </a:cxn>
              <a:cxn ang="0">
                <a:pos x="179" y="114"/>
              </a:cxn>
              <a:cxn ang="0">
                <a:pos x="179" y="126"/>
              </a:cxn>
              <a:cxn ang="0">
                <a:pos x="173" y="138"/>
              </a:cxn>
              <a:cxn ang="0">
                <a:pos x="173" y="144"/>
              </a:cxn>
              <a:cxn ang="0">
                <a:pos x="167" y="156"/>
              </a:cxn>
              <a:cxn ang="0">
                <a:pos x="161" y="168"/>
              </a:cxn>
              <a:cxn ang="0">
                <a:pos x="173" y="168"/>
              </a:cxn>
              <a:cxn ang="0">
                <a:pos x="173" y="180"/>
              </a:cxn>
              <a:cxn ang="0">
                <a:pos x="179" y="192"/>
              </a:cxn>
              <a:cxn ang="0">
                <a:pos x="185" y="204"/>
              </a:cxn>
              <a:cxn ang="0">
                <a:pos x="191" y="216"/>
              </a:cxn>
              <a:cxn ang="0">
                <a:pos x="191" y="222"/>
              </a:cxn>
              <a:cxn ang="0">
                <a:pos x="185" y="234"/>
              </a:cxn>
              <a:cxn ang="0">
                <a:pos x="185" y="246"/>
              </a:cxn>
              <a:cxn ang="0">
                <a:pos x="179" y="252"/>
              </a:cxn>
              <a:cxn ang="0">
                <a:pos x="161" y="252"/>
              </a:cxn>
            </a:cxnLst>
            <a:rect l="0" t="0" r="r" b="b"/>
            <a:pathLst>
              <a:path w="221" h="252">
                <a:moveTo>
                  <a:pt x="161" y="252"/>
                </a:moveTo>
                <a:lnTo>
                  <a:pt x="144" y="252"/>
                </a:lnTo>
                <a:lnTo>
                  <a:pt x="144" y="216"/>
                </a:lnTo>
                <a:lnTo>
                  <a:pt x="60" y="222"/>
                </a:lnTo>
                <a:lnTo>
                  <a:pt x="30" y="108"/>
                </a:lnTo>
                <a:lnTo>
                  <a:pt x="0" y="90"/>
                </a:lnTo>
                <a:lnTo>
                  <a:pt x="12" y="60"/>
                </a:lnTo>
                <a:lnTo>
                  <a:pt x="12" y="0"/>
                </a:lnTo>
                <a:lnTo>
                  <a:pt x="132" y="0"/>
                </a:lnTo>
                <a:lnTo>
                  <a:pt x="221" y="0"/>
                </a:lnTo>
                <a:lnTo>
                  <a:pt x="221" y="6"/>
                </a:lnTo>
                <a:lnTo>
                  <a:pt x="221" y="18"/>
                </a:lnTo>
                <a:lnTo>
                  <a:pt x="209" y="42"/>
                </a:lnTo>
                <a:lnTo>
                  <a:pt x="209" y="42"/>
                </a:lnTo>
                <a:lnTo>
                  <a:pt x="203" y="42"/>
                </a:lnTo>
                <a:lnTo>
                  <a:pt x="197" y="48"/>
                </a:lnTo>
                <a:lnTo>
                  <a:pt x="185" y="48"/>
                </a:lnTo>
                <a:lnTo>
                  <a:pt x="179" y="66"/>
                </a:lnTo>
                <a:lnTo>
                  <a:pt x="167" y="72"/>
                </a:lnTo>
                <a:lnTo>
                  <a:pt x="173" y="84"/>
                </a:lnTo>
                <a:lnTo>
                  <a:pt x="173" y="96"/>
                </a:lnTo>
                <a:lnTo>
                  <a:pt x="179" y="114"/>
                </a:lnTo>
                <a:lnTo>
                  <a:pt x="179" y="126"/>
                </a:lnTo>
                <a:lnTo>
                  <a:pt x="173" y="138"/>
                </a:lnTo>
                <a:lnTo>
                  <a:pt x="173" y="144"/>
                </a:lnTo>
                <a:lnTo>
                  <a:pt x="167" y="156"/>
                </a:lnTo>
                <a:lnTo>
                  <a:pt x="161" y="168"/>
                </a:lnTo>
                <a:lnTo>
                  <a:pt x="173" y="168"/>
                </a:lnTo>
                <a:lnTo>
                  <a:pt x="173" y="180"/>
                </a:lnTo>
                <a:lnTo>
                  <a:pt x="179" y="192"/>
                </a:lnTo>
                <a:lnTo>
                  <a:pt x="185" y="204"/>
                </a:lnTo>
                <a:lnTo>
                  <a:pt x="191" y="216"/>
                </a:lnTo>
                <a:lnTo>
                  <a:pt x="191" y="222"/>
                </a:lnTo>
                <a:lnTo>
                  <a:pt x="185" y="234"/>
                </a:lnTo>
                <a:lnTo>
                  <a:pt x="185" y="246"/>
                </a:lnTo>
                <a:lnTo>
                  <a:pt x="179" y="252"/>
                </a:lnTo>
                <a:lnTo>
                  <a:pt x="161" y="252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3" name="Freeform 5"/>
          <p:cNvSpPr>
            <a:spLocks/>
          </p:cNvSpPr>
          <p:nvPr/>
        </p:nvSpPr>
        <p:spPr bwMode="auto">
          <a:xfrm>
            <a:off x="3389313" y="1198563"/>
            <a:ext cx="712787" cy="465137"/>
          </a:xfrm>
          <a:custGeom>
            <a:avLst/>
            <a:gdLst/>
            <a:ahLst/>
            <a:cxnLst>
              <a:cxn ang="0">
                <a:pos x="24" y="341"/>
              </a:cxn>
              <a:cxn ang="0">
                <a:pos x="6" y="341"/>
              </a:cxn>
              <a:cxn ang="0">
                <a:pos x="0" y="102"/>
              </a:cxn>
              <a:cxn ang="0">
                <a:pos x="0" y="102"/>
              </a:cxn>
              <a:cxn ang="0">
                <a:pos x="0" y="30"/>
              </a:cxn>
              <a:cxn ang="0">
                <a:pos x="0" y="30"/>
              </a:cxn>
              <a:cxn ang="0">
                <a:pos x="0" y="12"/>
              </a:cxn>
              <a:cxn ang="0">
                <a:pos x="173" y="12"/>
              </a:cxn>
              <a:cxn ang="0">
                <a:pos x="437" y="0"/>
              </a:cxn>
              <a:cxn ang="0">
                <a:pos x="449" y="329"/>
              </a:cxn>
              <a:cxn ang="0">
                <a:pos x="42" y="341"/>
              </a:cxn>
              <a:cxn ang="0">
                <a:pos x="24" y="341"/>
              </a:cxn>
            </a:cxnLst>
            <a:rect l="0" t="0" r="r" b="b"/>
            <a:pathLst>
              <a:path w="449" h="341">
                <a:moveTo>
                  <a:pt x="24" y="341"/>
                </a:moveTo>
                <a:lnTo>
                  <a:pt x="6" y="341"/>
                </a:lnTo>
                <a:lnTo>
                  <a:pt x="0" y="102"/>
                </a:lnTo>
                <a:lnTo>
                  <a:pt x="0" y="102"/>
                </a:lnTo>
                <a:lnTo>
                  <a:pt x="0" y="30"/>
                </a:lnTo>
                <a:lnTo>
                  <a:pt x="0" y="30"/>
                </a:lnTo>
                <a:lnTo>
                  <a:pt x="0" y="12"/>
                </a:lnTo>
                <a:lnTo>
                  <a:pt x="173" y="12"/>
                </a:lnTo>
                <a:lnTo>
                  <a:pt x="437" y="0"/>
                </a:lnTo>
                <a:lnTo>
                  <a:pt x="449" y="329"/>
                </a:lnTo>
                <a:lnTo>
                  <a:pt x="42" y="341"/>
                </a:lnTo>
                <a:lnTo>
                  <a:pt x="24" y="341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4" name="Freeform 6"/>
          <p:cNvSpPr>
            <a:spLocks/>
          </p:cNvSpPr>
          <p:nvPr/>
        </p:nvSpPr>
        <p:spPr bwMode="auto">
          <a:xfrm>
            <a:off x="1952625" y="1509713"/>
            <a:ext cx="493713" cy="815975"/>
          </a:xfrm>
          <a:custGeom>
            <a:avLst/>
            <a:gdLst/>
            <a:ahLst/>
            <a:cxnLst>
              <a:cxn ang="0">
                <a:pos x="192" y="598"/>
              </a:cxn>
              <a:cxn ang="0">
                <a:pos x="120" y="598"/>
              </a:cxn>
              <a:cxn ang="0">
                <a:pos x="90" y="556"/>
              </a:cxn>
              <a:cxn ang="0">
                <a:pos x="18" y="490"/>
              </a:cxn>
              <a:cxn ang="0">
                <a:pos x="18" y="460"/>
              </a:cxn>
              <a:cxn ang="0">
                <a:pos x="0" y="418"/>
              </a:cxn>
              <a:cxn ang="0">
                <a:pos x="90" y="197"/>
              </a:cxn>
              <a:cxn ang="0">
                <a:pos x="84" y="137"/>
              </a:cxn>
              <a:cxn ang="0">
                <a:pos x="108" y="59"/>
              </a:cxn>
              <a:cxn ang="0">
                <a:pos x="114" y="6"/>
              </a:cxn>
              <a:cxn ang="0">
                <a:pos x="198" y="0"/>
              </a:cxn>
              <a:cxn ang="0">
                <a:pos x="198" y="36"/>
              </a:cxn>
              <a:cxn ang="0">
                <a:pos x="233" y="36"/>
              </a:cxn>
              <a:cxn ang="0">
                <a:pos x="281" y="42"/>
              </a:cxn>
              <a:cxn ang="0">
                <a:pos x="293" y="48"/>
              </a:cxn>
              <a:cxn ang="0">
                <a:pos x="293" y="59"/>
              </a:cxn>
              <a:cxn ang="0">
                <a:pos x="299" y="71"/>
              </a:cxn>
              <a:cxn ang="0">
                <a:pos x="293" y="77"/>
              </a:cxn>
              <a:cxn ang="0">
                <a:pos x="299" y="83"/>
              </a:cxn>
              <a:cxn ang="0">
                <a:pos x="299" y="101"/>
              </a:cxn>
              <a:cxn ang="0">
                <a:pos x="311" y="119"/>
              </a:cxn>
              <a:cxn ang="0">
                <a:pos x="305" y="131"/>
              </a:cxn>
              <a:cxn ang="0">
                <a:pos x="305" y="149"/>
              </a:cxn>
              <a:cxn ang="0">
                <a:pos x="293" y="161"/>
              </a:cxn>
              <a:cxn ang="0">
                <a:pos x="305" y="173"/>
              </a:cxn>
              <a:cxn ang="0">
                <a:pos x="311" y="185"/>
              </a:cxn>
              <a:cxn ang="0">
                <a:pos x="299" y="209"/>
              </a:cxn>
              <a:cxn ang="0">
                <a:pos x="299" y="215"/>
              </a:cxn>
              <a:cxn ang="0">
                <a:pos x="287" y="227"/>
              </a:cxn>
              <a:cxn ang="0">
                <a:pos x="263" y="215"/>
              </a:cxn>
              <a:cxn ang="0">
                <a:pos x="251" y="221"/>
              </a:cxn>
              <a:cxn ang="0">
                <a:pos x="245" y="221"/>
              </a:cxn>
              <a:cxn ang="0">
                <a:pos x="251" y="239"/>
              </a:cxn>
              <a:cxn ang="0">
                <a:pos x="263" y="263"/>
              </a:cxn>
              <a:cxn ang="0">
                <a:pos x="263" y="275"/>
              </a:cxn>
              <a:cxn ang="0">
                <a:pos x="263" y="281"/>
              </a:cxn>
              <a:cxn ang="0">
                <a:pos x="269" y="305"/>
              </a:cxn>
              <a:cxn ang="0">
                <a:pos x="263" y="598"/>
              </a:cxn>
              <a:cxn ang="0">
                <a:pos x="192" y="598"/>
              </a:cxn>
            </a:cxnLst>
            <a:rect l="0" t="0" r="r" b="b"/>
            <a:pathLst>
              <a:path w="311" h="598">
                <a:moveTo>
                  <a:pt x="192" y="598"/>
                </a:moveTo>
                <a:lnTo>
                  <a:pt x="120" y="598"/>
                </a:lnTo>
                <a:lnTo>
                  <a:pt x="90" y="556"/>
                </a:lnTo>
                <a:lnTo>
                  <a:pt x="18" y="490"/>
                </a:lnTo>
                <a:lnTo>
                  <a:pt x="18" y="460"/>
                </a:lnTo>
                <a:lnTo>
                  <a:pt x="0" y="418"/>
                </a:lnTo>
                <a:lnTo>
                  <a:pt x="90" y="197"/>
                </a:lnTo>
                <a:lnTo>
                  <a:pt x="84" y="137"/>
                </a:lnTo>
                <a:lnTo>
                  <a:pt x="108" y="59"/>
                </a:lnTo>
                <a:lnTo>
                  <a:pt x="114" y="6"/>
                </a:lnTo>
                <a:lnTo>
                  <a:pt x="198" y="0"/>
                </a:lnTo>
                <a:lnTo>
                  <a:pt x="198" y="36"/>
                </a:lnTo>
                <a:lnTo>
                  <a:pt x="233" y="36"/>
                </a:lnTo>
                <a:lnTo>
                  <a:pt x="281" y="42"/>
                </a:lnTo>
                <a:lnTo>
                  <a:pt x="293" y="48"/>
                </a:lnTo>
                <a:lnTo>
                  <a:pt x="293" y="59"/>
                </a:lnTo>
                <a:lnTo>
                  <a:pt x="299" y="71"/>
                </a:lnTo>
                <a:lnTo>
                  <a:pt x="293" y="77"/>
                </a:lnTo>
                <a:lnTo>
                  <a:pt x="299" y="83"/>
                </a:lnTo>
                <a:lnTo>
                  <a:pt x="299" y="101"/>
                </a:lnTo>
                <a:lnTo>
                  <a:pt x="311" y="119"/>
                </a:lnTo>
                <a:lnTo>
                  <a:pt x="305" y="131"/>
                </a:lnTo>
                <a:lnTo>
                  <a:pt x="305" y="149"/>
                </a:lnTo>
                <a:lnTo>
                  <a:pt x="293" y="161"/>
                </a:lnTo>
                <a:lnTo>
                  <a:pt x="305" y="173"/>
                </a:lnTo>
                <a:lnTo>
                  <a:pt x="311" y="185"/>
                </a:lnTo>
                <a:lnTo>
                  <a:pt x="299" y="209"/>
                </a:lnTo>
                <a:lnTo>
                  <a:pt x="299" y="215"/>
                </a:lnTo>
                <a:lnTo>
                  <a:pt x="287" y="227"/>
                </a:lnTo>
                <a:lnTo>
                  <a:pt x="263" y="215"/>
                </a:lnTo>
                <a:lnTo>
                  <a:pt x="251" y="221"/>
                </a:lnTo>
                <a:lnTo>
                  <a:pt x="245" y="221"/>
                </a:lnTo>
                <a:lnTo>
                  <a:pt x="251" y="239"/>
                </a:lnTo>
                <a:lnTo>
                  <a:pt x="263" y="263"/>
                </a:lnTo>
                <a:lnTo>
                  <a:pt x="263" y="275"/>
                </a:lnTo>
                <a:lnTo>
                  <a:pt x="263" y="281"/>
                </a:lnTo>
                <a:lnTo>
                  <a:pt x="269" y="305"/>
                </a:lnTo>
                <a:lnTo>
                  <a:pt x="263" y="598"/>
                </a:lnTo>
                <a:lnTo>
                  <a:pt x="192" y="598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5" name="Freeform 7"/>
          <p:cNvSpPr>
            <a:spLocks/>
          </p:cNvSpPr>
          <p:nvPr/>
        </p:nvSpPr>
        <p:spPr bwMode="auto">
          <a:xfrm>
            <a:off x="2341563" y="1566863"/>
            <a:ext cx="571500" cy="766762"/>
          </a:xfrm>
          <a:custGeom>
            <a:avLst/>
            <a:gdLst/>
            <a:ahLst/>
            <a:cxnLst>
              <a:cxn ang="0">
                <a:pos x="24" y="562"/>
              </a:cxn>
              <a:cxn ang="0">
                <a:pos x="24" y="263"/>
              </a:cxn>
              <a:cxn ang="0">
                <a:pos x="18" y="233"/>
              </a:cxn>
              <a:cxn ang="0">
                <a:pos x="6" y="197"/>
              </a:cxn>
              <a:cxn ang="0">
                <a:pos x="6" y="179"/>
              </a:cxn>
              <a:cxn ang="0">
                <a:pos x="42" y="185"/>
              </a:cxn>
              <a:cxn ang="0">
                <a:pos x="54" y="167"/>
              </a:cxn>
              <a:cxn ang="0">
                <a:pos x="60" y="131"/>
              </a:cxn>
              <a:cxn ang="0">
                <a:pos x="60" y="107"/>
              </a:cxn>
              <a:cxn ang="0">
                <a:pos x="66" y="77"/>
              </a:cxn>
              <a:cxn ang="0">
                <a:pos x="84" y="83"/>
              </a:cxn>
              <a:cxn ang="0">
                <a:pos x="96" y="95"/>
              </a:cxn>
              <a:cxn ang="0">
                <a:pos x="132" y="119"/>
              </a:cxn>
              <a:cxn ang="0">
                <a:pos x="168" y="131"/>
              </a:cxn>
              <a:cxn ang="0">
                <a:pos x="198" y="143"/>
              </a:cxn>
              <a:cxn ang="0">
                <a:pos x="216" y="155"/>
              </a:cxn>
              <a:cxn ang="0">
                <a:pos x="216" y="125"/>
              </a:cxn>
              <a:cxn ang="0">
                <a:pos x="204" y="95"/>
              </a:cxn>
              <a:cxn ang="0">
                <a:pos x="216" y="77"/>
              </a:cxn>
              <a:cxn ang="0">
                <a:pos x="240" y="71"/>
              </a:cxn>
              <a:cxn ang="0">
                <a:pos x="252" y="65"/>
              </a:cxn>
              <a:cxn ang="0">
                <a:pos x="270" y="47"/>
              </a:cxn>
              <a:cxn ang="0">
                <a:pos x="294" y="29"/>
              </a:cxn>
              <a:cxn ang="0">
                <a:pos x="312" y="17"/>
              </a:cxn>
              <a:cxn ang="0">
                <a:pos x="330" y="0"/>
              </a:cxn>
              <a:cxn ang="0">
                <a:pos x="342" y="12"/>
              </a:cxn>
              <a:cxn ang="0">
                <a:pos x="342" y="29"/>
              </a:cxn>
              <a:cxn ang="0">
                <a:pos x="336" y="65"/>
              </a:cxn>
              <a:cxn ang="0">
                <a:pos x="360" y="89"/>
              </a:cxn>
              <a:cxn ang="0">
                <a:pos x="336" y="119"/>
              </a:cxn>
              <a:cxn ang="0">
                <a:pos x="312" y="167"/>
              </a:cxn>
              <a:cxn ang="0">
                <a:pos x="294" y="221"/>
              </a:cxn>
              <a:cxn ang="0">
                <a:pos x="282" y="251"/>
              </a:cxn>
              <a:cxn ang="0">
                <a:pos x="282" y="263"/>
              </a:cxn>
              <a:cxn ang="0">
                <a:pos x="270" y="275"/>
              </a:cxn>
              <a:cxn ang="0">
                <a:pos x="282" y="316"/>
              </a:cxn>
              <a:cxn ang="0">
                <a:pos x="270" y="328"/>
              </a:cxn>
              <a:cxn ang="0">
                <a:pos x="258" y="334"/>
              </a:cxn>
              <a:cxn ang="0">
                <a:pos x="240" y="352"/>
              </a:cxn>
              <a:cxn ang="0">
                <a:pos x="228" y="364"/>
              </a:cxn>
              <a:cxn ang="0">
                <a:pos x="216" y="376"/>
              </a:cxn>
              <a:cxn ang="0">
                <a:pos x="192" y="388"/>
              </a:cxn>
              <a:cxn ang="0">
                <a:pos x="174" y="418"/>
              </a:cxn>
              <a:cxn ang="0">
                <a:pos x="180" y="448"/>
              </a:cxn>
              <a:cxn ang="0">
                <a:pos x="198" y="460"/>
              </a:cxn>
              <a:cxn ang="0">
                <a:pos x="198" y="496"/>
              </a:cxn>
              <a:cxn ang="0">
                <a:pos x="198" y="526"/>
              </a:cxn>
              <a:cxn ang="0">
                <a:pos x="204" y="544"/>
              </a:cxn>
              <a:cxn ang="0">
                <a:pos x="114" y="562"/>
              </a:cxn>
            </a:cxnLst>
            <a:rect l="0" t="0" r="r" b="b"/>
            <a:pathLst>
              <a:path w="360" h="562">
                <a:moveTo>
                  <a:pt x="114" y="562"/>
                </a:moveTo>
                <a:lnTo>
                  <a:pt x="24" y="562"/>
                </a:lnTo>
                <a:lnTo>
                  <a:pt x="18" y="556"/>
                </a:lnTo>
                <a:lnTo>
                  <a:pt x="24" y="263"/>
                </a:lnTo>
                <a:lnTo>
                  <a:pt x="18" y="239"/>
                </a:lnTo>
                <a:lnTo>
                  <a:pt x="18" y="233"/>
                </a:lnTo>
                <a:lnTo>
                  <a:pt x="18" y="221"/>
                </a:lnTo>
                <a:lnTo>
                  <a:pt x="6" y="197"/>
                </a:lnTo>
                <a:lnTo>
                  <a:pt x="0" y="179"/>
                </a:lnTo>
                <a:lnTo>
                  <a:pt x="6" y="179"/>
                </a:lnTo>
                <a:lnTo>
                  <a:pt x="18" y="173"/>
                </a:lnTo>
                <a:lnTo>
                  <a:pt x="42" y="185"/>
                </a:lnTo>
                <a:lnTo>
                  <a:pt x="54" y="173"/>
                </a:lnTo>
                <a:lnTo>
                  <a:pt x="54" y="167"/>
                </a:lnTo>
                <a:lnTo>
                  <a:pt x="66" y="143"/>
                </a:lnTo>
                <a:lnTo>
                  <a:pt x="60" y="131"/>
                </a:lnTo>
                <a:lnTo>
                  <a:pt x="48" y="119"/>
                </a:lnTo>
                <a:lnTo>
                  <a:pt x="60" y="107"/>
                </a:lnTo>
                <a:lnTo>
                  <a:pt x="60" y="89"/>
                </a:lnTo>
                <a:lnTo>
                  <a:pt x="66" y="77"/>
                </a:lnTo>
                <a:lnTo>
                  <a:pt x="72" y="89"/>
                </a:lnTo>
                <a:lnTo>
                  <a:pt x="84" y="83"/>
                </a:lnTo>
                <a:lnTo>
                  <a:pt x="90" y="89"/>
                </a:lnTo>
                <a:lnTo>
                  <a:pt x="96" y="95"/>
                </a:lnTo>
                <a:lnTo>
                  <a:pt x="120" y="119"/>
                </a:lnTo>
                <a:lnTo>
                  <a:pt x="132" y="119"/>
                </a:lnTo>
                <a:lnTo>
                  <a:pt x="150" y="119"/>
                </a:lnTo>
                <a:lnTo>
                  <a:pt x="168" y="131"/>
                </a:lnTo>
                <a:lnTo>
                  <a:pt x="180" y="149"/>
                </a:lnTo>
                <a:lnTo>
                  <a:pt x="198" y="143"/>
                </a:lnTo>
                <a:lnTo>
                  <a:pt x="216" y="155"/>
                </a:lnTo>
                <a:lnTo>
                  <a:pt x="216" y="155"/>
                </a:lnTo>
                <a:lnTo>
                  <a:pt x="222" y="143"/>
                </a:lnTo>
                <a:lnTo>
                  <a:pt x="216" y="125"/>
                </a:lnTo>
                <a:lnTo>
                  <a:pt x="198" y="113"/>
                </a:lnTo>
                <a:lnTo>
                  <a:pt x="204" y="95"/>
                </a:lnTo>
                <a:lnTo>
                  <a:pt x="204" y="77"/>
                </a:lnTo>
                <a:lnTo>
                  <a:pt x="216" y="77"/>
                </a:lnTo>
                <a:lnTo>
                  <a:pt x="228" y="71"/>
                </a:lnTo>
                <a:lnTo>
                  <a:pt x="240" y="71"/>
                </a:lnTo>
                <a:lnTo>
                  <a:pt x="246" y="65"/>
                </a:lnTo>
                <a:lnTo>
                  <a:pt x="252" y="65"/>
                </a:lnTo>
                <a:lnTo>
                  <a:pt x="258" y="59"/>
                </a:lnTo>
                <a:lnTo>
                  <a:pt x="270" y="47"/>
                </a:lnTo>
                <a:lnTo>
                  <a:pt x="276" y="41"/>
                </a:lnTo>
                <a:lnTo>
                  <a:pt x="294" y="29"/>
                </a:lnTo>
                <a:lnTo>
                  <a:pt x="300" y="17"/>
                </a:lnTo>
                <a:lnTo>
                  <a:pt x="312" y="17"/>
                </a:lnTo>
                <a:lnTo>
                  <a:pt x="318" y="0"/>
                </a:lnTo>
                <a:lnTo>
                  <a:pt x="330" y="0"/>
                </a:lnTo>
                <a:lnTo>
                  <a:pt x="330" y="12"/>
                </a:lnTo>
                <a:lnTo>
                  <a:pt x="342" y="12"/>
                </a:lnTo>
                <a:lnTo>
                  <a:pt x="348" y="23"/>
                </a:lnTo>
                <a:lnTo>
                  <a:pt x="342" y="29"/>
                </a:lnTo>
                <a:lnTo>
                  <a:pt x="336" y="65"/>
                </a:lnTo>
                <a:lnTo>
                  <a:pt x="336" y="65"/>
                </a:lnTo>
                <a:lnTo>
                  <a:pt x="342" y="77"/>
                </a:lnTo>
                <a:lnTo>
                  <a:pt x="360" y="89"/>
                </a:lnTo>
                <a:lnTo>
                  <a:pt x="354" y="113"/>
                </a:lnTo>
                <a:lnTo>
                  <a:pt x="336" y="119"/>
                </a:lnTo>
                <a:lnTo>
                  <a:pt x="336" y="143"/>
                </a:lnTo>
                <a:lnTo>
                  <a:pt x="312" y="167"/>
                </a:lnTo>
                <a:lnTo>
                  <a:pt x="312" y="197"/>
                </a:lnTo>
                <a:lnTo>
                  <a:pt x="294" y="221"/>
                </a:lnTo>
                <a:lnTo>
                  <a:pt x="294" y="239"/>
                </a:lnTo>
                <a:lnTo>
                  <a:pt x="282" y="251"/>
                </a:lnTo>
                <a:lnTo>
                  <a:pt x="276" y="257"/>
                </a:lnTo>
                <a:lnTo>
                  <a:pt x="282" y="263"/>
                </a:lnTo>
                <a:lnTo>
                  <a:pt x="276" y="275"/>
                </a:lnTo>
                <a:lnTo>
                  <a:pt x="270" y="275"/>
                </a:lnTo>
                <a:lnTo>
                  <a:pt x="276" y="299"/>
                </a:lnTo>
                <a:lnTo>
                  <a:pt x="282" y="316"/>
                </a:lnTo>
                <a:lnTo>
                  <a:pt x="282" y="322"/>
                </a:lnTo>
                <a:lnTo>
                  <a:pt x="270" y="328"/>
                </a:lnTo>
                <a:lnTo>
                  <a:pt x="264" y="334"/>
                </a:lnTo>
                <a:lnTo>
                  <a:pt x="258" y="334"/>
                </a:lnTo>
                <a:lnTo>
                  <a:pt x="252" y="346"/>
                </a:lnTo>
                <a:lnTo>
                  <a:pt x="240" y="352"/>
                </a:lnTo>
                <a:lnTo>
                  <a:pt x="234" y="358"/>
                </a:lnTo>
                <a:lnTo>
                  <a:pt x="228" y="364"/>
                </a:lnTo>
                <a:lnTo>
                  <a:pt x="222" y="376"/>
                </a:lnTo>
                <a:lnTo>
                  <a:pt x="216" y="376"/>
                </a:lnTo>
                <a:lnTo>
                  <a:pt x="204" y="388"/>
                </a:lnTo>
                <a:lnTo>
                  <a:pt x="192" y="388"/>
                </a:lnTo>
                <a:lnTo>
                  <a:pt x="186" y="400"/>
                </a:lnTo>
                <a:lnTo>
                  <a:pt x="174" y="418"/>
                </a:lnTo>
                <a:lnTo>
                  <a:pt x="174" y="442"/>
                </a:lnTo>
                <a:lnTo>
                  <a:pt x="180" y="448"/>
                </a:lnTo>
                <a:lnTo>
                  <a:pt x="192" y="454"/>
                </a:lnTo>
                <a:lnTo>
                  <a:pt x="198" y="460"/>
                </a:lnTo>
                <a:lnTo>
                  <a:pt x="198" y="478"/>
                </a:lnTo>
                <a:lnTo>
                  <a:pt x="198" y="496"/>
                </a:lnTo>
                <a:lnTo>
                  <a:pt x="198" y="502"/>
                </a:lnTo>
                <a:lnTo>
                  <a:pt x="198" y="526"/>
                </a:lnTo>
                <a:lnTo>
                  <a:pt x="204" y="538"/>
                </a:lnTo>
                <a:lnTo>
                  <a:pt x="204" y="544"/>
                </a:lnTo>
                <a:lnTo>
                  <a:pt x="210" y="562"/>
                </a:lnTo>
                <a:lnTo>
                  <a:pt x="114" y="562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7" name="Freeform 9"/>
          <p:cNvSpPr>
            <a:spLocks/>
          </p:cNvSpPr>
          <p:nvPr/>
        </p:nvSpPr>
        <p:spPr bwMode="auto">
          <a:xfrm>
            <a:off x="3455988" y="1647825"/>
            <a:ext cx="674687" cy="815975"/>
          </a:xfrm>
          <a:custGeom>
            <a:avLst/>
            <a:gdLst/>
            <a:ahLst/>
            <a:cxnLst>
              <a:cxn ang="0">
                <a:pos x="383" y="586"/>
              </a:cxn>
              <a:cxn ang="0">
                <a:pos x="389" y="580"/>
              </a:cxn>
              <a:cxn ang="0">
                <a:pos x="389" y="533"/>
              </a:cxn>
              <a:cxn ang="0">
                <a:pos x="395" y="521"/>
              </a:cxn>
              <a:cxn ang="0">
                <a:pos x="389" y="509"/>
              </a:cxn>
              <a:cxn ang="0">
                <a:pos x="383" y="497"/>
              </a:cxn>
              <a:cxn ang="0">
                <a:pos x="377" y="497"/>
              </a:cxn>
              <a:cxn ang="0">
                <a:pos x="371" y="491"/>
              </a:cxn>
              <a:cxn ang="0">
                <a:pos x="371" y="485"/>
              </a:cxn>
              <a:cxn ang="0">
                <a:pos x="365" y="479"/>
              </a:cxn>
              <a:cxn ang="0">
                <a:pos x="353" y="461"/>
              </a:cxn>
              <a:cxn ang="0">
                <a:pos x="353" y="449"/>
              </a:cxn>
              <a:cxn ang="0">
                <a:pos x="347" y="443"/>
              </a:cxn>
              <a:cxn ang="0">
                <a:pos x="341" y="437"/>
              </a:cxn>
              <a:cxn ang="0">
                <a:pos x="317" y="437"/>
              </a:cxn>
              <a:cxn ang="0">
                <a:pos x="305" y="431"/>
              </a:cxn>
              <a:cxn ang="0">
                <a:pos x="293" y="425"/>
              </a:cxn>
              <a:cxn ang="0">
                <a:pos x="293" y="419"/>
              </a:cxn>
              <a:cxn ang="0">
                <a:pos x="281" y="407"/>
              </a:cxn>
              <a:cxn ang="0">
                <a:pos x="275" y="401"/>
              </a:cxn>
              <a:cxn ang="0">
                <a:pos x="269" y="395"/>
              </a:cxn>
              <a:cxn ang="0">
                <a:pos x="263" y="389"/>
              </a:cxn>
              <a:cxn ang="0">
                <a:pos x="245" y="383"/>
              </a:cxn>
              <a:cxn ang="0">
                <a:pos x="239" y="371"/>
              </a:cxn>
              <a:cxn ang="0">
                <a:pos x="227" y="371"/>
              </a:cxn>
              <a:cxn ang="0">
                <a:pos x="221" y="365"/>
              </a:cxn>
              <a:cxn ang="0">
                <a:pos x="215" y="359"/>
              </a:cxn>
              <a:cxn ang="0">
                <a:pos x="191" y="359"/>
              </a:cxn>
              <a:cxn ang="0">
                <a:pos x="179" y="365"/>
              </a:cxn>
              <a:cxn ang="0">
                <a:pos x="173" y="377"/>
              </a:cxn>
              <a:cxn ang="0">
                <a:pos x="161" y="383"/>
              </a:cxn>
              <a:cxn ang="0">
                <a:pos x="155" y="389"/>
              </a:cxn>
              <a:cxn ang="0">
                <a:pos x="149" y="407"/>
              </a:cxn>
              <a:cxn ang="0">
                <a:pos x="143" y="413"/>
              </a:cxn>
              <a:cxn ang="0">
                <a:pos x="131" y="401"/>
              </a:cxn>
              <a:cxn ang="0">
                <a:pos x="125" y="401"/>
              </a:cxn>
              <a:cxn ang="0">
                <a:pos x="113" y="395"/>
              </a:cxn>
              <a:cxn ang="0">
                <a:pos x="95" y="383"/>
              </a:cxn>
              <a:cxn ang="0">
                <a:pos x="89" y="305"/>
              </a:cxn>
              <a:cxn ang="0">
                <a:pos x="6" y="126"/>
              </a:cxn>
              <a:cxn ang="0">
                <a:pos x="0" y="12"/>
              </a:cxn>
              <a:cxn ang="0">
                <a:pos x="425" y="592"/>
              </a:cxn>
              <a:cxn ang="0">
                <a:pos x="425" y="598"/>
              </a:cxn>
              <a:cxn ang="0">
                <a:pos x="383" y="592"/>
              </a:cxn>
            </a:cxnLst>
            <a:rect l="0" t="0" r="r" b="b"/>
            <a:pathLst>
              <a:path w="425" h="598">
                <a:moveTo>
                  <a:pt x="383" y="592"/>
                </a:moveTo>
                <a:lnTo>
                  <a:pt x="383" y="586"/>
                </a:lnTo>
                <a:lnTo>
                  <a:pt x="383" y="586"/>
                </a:lnTo>
                <a:lnTo>
                  <a:pt x="389" y="580"/>
                </a:lnTo>
                <a:lnTo>
                  <a:pt x="395" y="580"/>
                </a:lnTo>
                <a:lnTo>
                  <a:pt x="389" y="533"/>
                </a:lnTo>
                <a:lnTo>
                  <a:pt x="395" y="533"/>
                </a:lnTo>
                <a:lnTo>
                  <a:pt x="395" y="521"/>
                </a:lnTo>
                <a:lnTo>
                  <a:pt x="389" y="521"/>
                </a:lnTo>
                <a:lnTo>
                  <a:pt x="389" y="509"/>
                </a:lnTo>
                <a:lnTo>
                  <a:pt x="383" y="503"/>
                </a:lnTo>
                <a:lnTo>
                  <a:pt x="383" y="497"/>
                </a:lnTo>
                <a:lnTo>
                  <a:pt x="377" y="497"/>
                </a:lnTo>
                <a:lnTo>
                  <a:pt x="377" y="497"/>
                </a:lnTo>
                <a:lnTo>
                  <a:pt x="371" y="497"/>
                </a:lnTo>
                <a:lnTo>
                  <a:pt x="371" y="491"/>
                </a:lnTo>
                <a:lnTo>
                  <a:pt x="371" y="491"/>
                </a:lnTo>
                <a:lnTo>
                  <a:pt x="371" y="485"/>
                </a:lnTo>
                <a:lnTo>
                  <a:pt x="365" y="485"/>
                </a:lnTo>
                <a:lnTo>
                  <a:pt x="365" y="479"/>
                </a:lnTo>
                <a:lnTo>
                  <a:pt x="359" y="479"/>
                </a:lnTo>
                <a:lnTo>
                  <a:pt x="353" y="461"/>
                </a:lnTo>
                <a:lnTo>
                  <a:pt x="353" y="461"/>
                </a:lnTo>
                <a:lnTo>
                  <a:pt x="353" y="449"/>
                </a:lnTo>
                <a:lnTo>
                  <a:pt x="347" y="455"/>
                </a:lnTo>
                <a:lnTo>
                  <a:pt x="347" y="443"/>
                </a:lnTo>
                <a:lnTo>
                  <a:pt x="341" y="443"/>
                </a:lnTo>
                <a:lnTo>
                  <a:pt x="341" y="437"/>
                </a:lnTo>
                <a:lnTo>
                  <a:pt x="317" y="437"/>
                </a:lnTo>
                <a:lnTo>
                  <a:pt x="317" y="437"/>
                </a:lnTo>
                <a:lnTo>
                  <a:pt x="305" y="437"/>
                </a:lnTo>
                <a:lnTo>
                  <a:pt x="305" y="431"/>
                </a:lnTo>
                <a:lnTo>
                  <a:pt x="299" y="431"/>
                </a:lnTo>
                <a:lnTo>
                  <a:pt x="293" y="425"/>
                </a:lnTo>
                <a:lnTo>
                  <a:pt x="293" y="425"/>
                </a:lnTo>
                <a:lnTo>
                  <a:pt x="293" y="419"/>
                </a:lnTo>
                <a:lnTo>
                  <a:pt x="281" y="413"/>
                </a:lnTo>
                <a:lnTo>
                  <a:pt x="281" y="407"/>
                </a:lnTo>
                <a:lnTo>
                  <a:pt x="281" y="407"/>
                </a:lnTo>
                <a:lnTo>
                  <a:pt x="275" y="401"/>
                </a:lnTo>
                <a:lnTo>
                  <a:pt x="269" y="401"/>
                </a:lnTo>
                <a:lnTo>
                  <a:pt x="269" y="395"/>
                </a:lnTo>
                <a:lnTo>
                  <a:pt x="263" y="395"/>
                </a:lnTo>
                <a:lnTo>
                  <a:pt x="263" y="389"/>
                </a:lnTo>
                <a:lnTo>
                  <a:pt x="251" y="383"/>
                </a:lnTo>
                <a:lnTo>
                  <a:pt x="245" y="383"/>
                </a:lnTo>
                <a:lnTo>
                  <a:pt x="239" y="383"/>
                </a:lnTo>
                <a:lnTo>
                  <a:pt x="239" y="371"/>
                </a:lnTo>
                <a:lnTo>
                  <a:pt x="227" y="371"/>
                </a:lnTo>
                <a:lnTo>
                  <a:pt x="227" y="371"/>
                </a:lnTo>
                <a:lnTo>
                  <a:pt x="221" y="371"/>
                </a:lnTo>
                <a:lnTo>
                  <a:pt x="221" y="365"/>
                </a:lnTo>
                <a:lnTo>
                  <a:pt x="215" y="365"/>
                </a:lnTo>
                <a:lnTo>
                  <a:pt x="215" y="359"/>
                </a:lnTo>
                <a:lnTo>
                  <a:pt x="191" y="365"/>
                </a:lnTo>
                <a:lnTo>
                  <a:pt x="191" y="359"/>
                </a:lnTo>
                <a:lnTo>
                  <a:pt x="179" y="359"/>
                </a:lnTo>
                <a:lnTo>
                  <a:pt x="179" y="365"/>
                </a:lnTo>
                <a:lnTo>
                  <a:pt x="173" y="365"/>
                </a:lnTo>
                <a:lnTo>
                  <a:pt x="173" y="377"/>
                </a:lnTo>
                <a:lnTo>
                  <a:pt x="161" y="377"/>
                </a:lnTo>
                <a:lnTo>
                  <a:pt x="161" y="383"/>
                </a:lnTo>
                <a:lnTo>
                  <a:pt x="155" y="383"/>
                </a:lnTo>
                <a:lnTo>
                  <a:pt x="155" y="389"/>
                </a:lnTo>
                <a:lnTo>
                  <a:pt x="149" y="389"/>
                </a:lnTo>
                <a:lnTo>
                  <a:pt x="149" y="407"/>
                </a:lnTo>
                <a:lnTo>
                  <a:pt x="143" y="407"/>
                </a:lnTo>
                <a:lnTo>
                  <a:pt x="143" y="413"/>
                </a:lnTo>
                <a:lnTo>
                  <a:pt x="131" y="413"/>
                </a:lnTo>
                <a:lnTo>
                  <a:pt x="131" y="401"/>
                </a:lnTo>
                <a:lnTo>
                  <a:pt x="125" y="407"/>
                </a:lnTo>
                <a:lnTo>
                  <a:pt x="125" y="401"/>
                </a:lnTo>
                <a:lnTo>
                  <a:pt x="113" y="401"/>
                </a:lnTo>
                <a:lnTo>
                  <a:pt x="113" y="395"/>
                </a:lnTo>
                <a:lnTo>
                  <a:pt x="95" y="395"/>
                </a:lnTo>
                <a:lnTo>
                  <a:pt x="95" y="383"/>
                </a:lnTo>
                <a:lnTo>
                  <a:pt x="89" y="383"/>
                </a:lnTo>
                <a:lnTo>
                  <a:pt x="89" y="305"/>
                </a:lnTo>
                <a:lnTo>
                  <a:pt x="6" y="311"/>
                </a:lnTo>
                <a:lnTo>
                  <a:pt x="6" y="126"/>
                </a:lnTo>
                <a:lnTo>
                  <a:pt x="0" y="126"/>
                </a:lnTo>
                <a:lnTo>
                  <a:pt x="0" y="12"/>
                </a:lnTo>
                <a:lnTo>
                  <a:pt x="407" y="0"/>
                </a:lnTo>
                <a:lnTo>
                  <a:pt x="425" y="592"/>
                </a:lnTo>
                <a:lnTo>
                  <a:pt x="419" y="592"/>
                </a:lnTo>
                <a:lnTo>
                  <a:pt x="425" y="598"/>
                </a:lnTo>
                <a:lnTo>
                  <a:pt x="383" y="598"/>
                </a:lnTo>
                <a:lnTo>
                  <a:pt x="383" y="592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8" name="Freeform 10" descr="Wide upward diagonal"/>
          <p:cNvSpPr>
            <a:spLocks/>
          </p:cNvSpPr>
          <p:nvPr/>
        </p:nvSpPr>
        <p:spPr bwMode="auto">
          <a:xfrm>
            <a:off x="2627313" y="2071688"/>
            <a:ext cx="828675" cy="366712"/>
          </a:xfrm>
          <a:custGeom>
            <a:avLst/>
            <a:gdLst/>
            <a:ahLst/>
            <a:cxnLst>
              <a:cxn ang="0">
                <a:pos x="24" y="245"/>
              </a:cxn>
              <a:cxn ang="0">
                <a:pos x="36" y="222"/>
              </a:cxn>
              <a:cxn ang="0">
                <a:pos x="30" y="192"/>
              </a:cxn>
              <a:cxn ang="0">
                <a:pos x="24" y="168"/>
              </a:cxn>
              <a:cxn ang="0">
                <a:pos x="18" y="132"/>
              </a:cxn>
              <a:cxn ang="0">
                <a:pos x="18" y="108"/>
              </a:cxn>
              <a:cxn ang="0">
                <a:pos x="12" y="84"/>
              </a:cxn>
              <a:cxn ang="0">
                <a:pos x="0" y="72"/>
              </a:cxn>
              <a:cxn ang="0">
                <a:pos x="36" y="66"/>
              </a:cxn>
              <a:cxn ang="0">
                <a:pos x="90" y="36"/>
              </a:cxn>
              <a:cxn ang="0">
                <a:pos x="120" y="48"/>
              </a:cxn>
              <a:cxn ang="0">
                <a:pos x="180" y="36"/>
              </a:cxn>
              <a:cxn ang="0">
                <a:pos x="216" y="36"/>
              </a:cxn>
              <a:cxn ang="0">
                <a:pos x="258" y="36"/>
              </a:cxn>
              <a:cxn ang="0">
                <a:pos x="342" y="12"/>
              </a:cxn>
              <a:cxn ang="0">
                <a:pos x="396" y="6"/>
              </a:cxn>
              <a:cxn ang="0">
                <a:pos x="426" y="6"/>
              </a:cxn>
              <a:cxn ang="0">
                <a:pos x="456" y="0"/>
              </a:cxn>
              <a:cxn ang="0">
                <a:pos x="486" y="12"/>
              </a:cxn>
              <a:cxn ang="0">
                <a:pos x="492" y="42"/>
              </a:cxn>
              <a:cxn ang="0">
                <a:pos x="522" y="54"/>
              </a:cxn>
              <a:cxn ang="0">
                <a:pos x="516" y="60"/>
              </a:cxn>
              <a:cxn ang="0">
                <a:pos x="522" y="66"/>
              </a:cxn>
              <a:cxn ang="0">
                <a:pos x="510" y="96"/>
              </a:cxn>
              <a:cxn ang="0">
                <a:pos x="498" y="102"/>
              </a:cxn>
              <a:cxn ang="0">
                <a:pos x="498" y="120"/>
              </a:cxn>
              <a:cxn ang="0">
                <a:pos x="492" y="126"/>
              </a:cxn>
              <a:cxn ang="0">
                <a:pos x="492" y="132"/>
              </a:cxn>
              <a:cxn ang="0">
                <a:pos x="486" y="138"/>
              </a:cxn>
              <a:cxn ang="0">
                <a:pos x="480" y="138"/>
              </a:cxn>
              <a:cxn ang="0">
                <a:pos x="450" y="156"/>
              </a:cxn>
              <a:cxn ang="0">
                <a:pos x="444" y="168"/>
              </a:cxn>
              <a:cxn ang="0">
                <a:pos x="438" y="174"/>
              </a:cxn>
              <a:cxn ang="0">
                <a:pos x="438" y="180"/>
              </a:cxn>
              <a:cxn ang="0">
                <a:pos x="432" y="192"/>
              </a:cxn>
              <a:cxn ang="0">
                <a:pos x="402" y="210"/>
              </a:cxn>
              <a:cxn ang="0">
                <a:pos x="396" y="233"/>
              </a:cxn>
              <a:cxn ang="0">
                <a:pos x="300" y="239"/>
              </a:cxn>
              <a:cxn ang="0">
                <a:pos x="312" y="239"/>
              </a:cxn>
              <a:cxn ang="0">
                <a:pos x="306" y="251"/>
              </a:cxn>
              <a:cxn ang="0">
                <a:pos x="312" y="269"/>
              </a:cxn>
            </a:cxnLst>
            <a:rect l="0" t="0" r="r" b="b"/>
            <a:pathLst>
              <a:path w="522" h="269">
                <a:moveTo>
                  <a:pt x="30" y="269"/>
                </a:moveTo>
                <a:lnTo>
                  <a:pt x="24" y="245"/>
                </a:lnTo>
                <a:lnTo>
                  <a:pt x="24" y="228"/>
                </a:lnTo>
                <a:lnTo>
                  <a:pt x="36" y="222"/>
                </a:lnTo>
                <a:lnTo>
                  <a:pt x="36" y="210"/>
                </a:lnTo>
                <a:lnTo>
                  <a:pt x="30" y="192"/>
                </a:lnTo>
                <a:lnTo>
                  <a:pt x="24" y="174"/>
                </a:lnTo>
                <a:lnTo>
                  <a:pt x="24" y="168"/>
                </a:lnTo>
                <a:lnTo>
                  <a:pt x="18" y="156"/>
                </a:lnTo>
                <a:lnTo>
                  <a:pt x="18" y="132"/>
                </a:lnTo>
                <a:lnTo>
                  <a:pt x="18" y="126"/>
                </a:lnTo>
                <a:lnTo>
                  <a:pt x="18" y="108"/>
                </a:lnTo>
                <a:lnTo>
                  <a:pt x="18" y="90"/>
                </a:lnTo>
                <a:lnTo>
                  <a:pt x="12" y="84"/>
                </a:lnTo>
                <a:lnTo>
                  <a:pt x="0" y="78"/>
                </a:lnTo>
                <a:lnTo>
                  <a:pt x="0" y="72"/>
                </a:lnTo>
                <a:lnTo>
                  <a:pt x="12" y="60"/>
                </a:lnTo>
                <a:lnTo>
                  <a:pt x="36" y="66"/>
                </a:lnTo>
                <a:lnTo>
                  <a:pt x="54" y="48"/>
                </a:lnTo>
                <a:lnTo>
                  <a:pt x="90" y="36"/>
                </a:lnTo>
                <a:lnTo>
                  <a:pt x="108" y="48"/>
                </a:lnTo>
                <a:lnTo>
                  <a:pt x="120" y="48"/>
                </a:lnTo>
                <a:lnTo>
                  <a:pt x="162" y="30"/>
                </a:lnTo>
                <a:lnTo>
                  <a:pt x="180" y="36"/>
                </a:lnTo>
                <a:lnTo>
                  <a:pt x="198" y="36"/>
                </a:lnTo>
                <a:lnTo>
                  <a:pt x="216" y="36"/>
                </a:lnTo>
                <a:lnTo>
                  <a:pt x="252" y="30"/>
                </a:lnTo>
                <a:lnTo>
                  <a:pt x="258" y="36"/>
                </a:lnTo>
                <a:lnTo>
                  <a:pt x="294" y="24"/>
                </a:lnTo>
                <a:lnTo>
                  <a:pt x="342" y="12"/>
                </a:lnTo>
                <a:lnTo>
                  <a:pt x="372" y="6"/>
                </a:lnTo>
                <a:lnTo>
                  <a:pt x="396" y="6"/>
                </a:lnTo>
                <a:lnTo>
                  <a:pt x="414" y="0"/>
                </a:lnTo>
                <a:lnTo>
                  <a:pt x="426" y="6"/>
                </a:lnTo>
                <a:lnTo>
                  <a:pt x="456" y="6"/>
                </a:lnTo>
                <a:lnTo>
                  <a:pt x="456" y="0"/>
                </a:lnTo>
                <a:lnTo>
                  <a:pt x="474" y="0"/>
                </a:lnTo>
                <a:lnTo>
                  <a:pt x="486" y="12"/>
                </a:lnTo>
                <a:lnTo>
                  <a:pt x="486" y="30"/>
                </a:lnTo>
                <a:lnTo>
                  <a:pt x="492" y="42"/>
                </a:lnTo>
                <a:lnTo>
                  <a:pt x="510" y="48"/>
                </a:lnTo>
                <a:lnTo>
                  <a:pt x="522" y="54"/>
                </a:lnTo>
                <a:lnTo>
                  <a:pt x="522" y="60"/>
                </a:lnTo>
                <a:lnTo>
                  <a:pt x="516" y="60"/>
                </a:lnTo>
                <a:lnTo>
                  <a:pt x="516" y="66"/>
                </a:lnTo>
                <a:lnTo>
                  <a:pt x="522" y="66"/>
                </a:lnTo>
                <a:lnTo>
                  <a:pt x="522" y="96"/>
                </a:lnTo>
                <a:lnTo>
                  <a:pt x="510" y="96"/>
                </a:lnTo>
                <a:lnTo>
                  <a:pt x="510" y="102"/>
                </a:lnTo>
                <a:lnTo>
                  <a:pt x="498" y="102"/>
                </a:lnTo>
                <a:lnTo>
                  <a:pt x="498" y="108"/>
                </a:lnTo>
                <a:lnTo>
                  <a:pt x="498" y="120"/>
                </a:lnTo>
                <a:lnTo>
                  <a:pt x="492" y="120"/>
                </a:lnTo>
                <a:lnTo>
                  <a:pt x="492" y="126"/>
                </a:lnTo>
                <a:lnTo>
                  <a:pt x="492" y="126"/>
                </a:lnTo>
                <a:lnTo>
                  <a:pt x="492" y="132"/>
                </a:lnTo>
                <a:lnTo>
                  <a:pt x="486" y="132"/>
                </a:lnTo>
                <a:lnTo>
                  <a:pt x="486" y="138"/>
                </a:lnTo>
                <a:lnTo>
                  <a:pt x="480" y="138"/>
                </a:lnTo>
                <a:lnTo>
                  <a:pt x="480" y="138"/>
                </a:lnTo>
                <a:lnTo>
                  <a:pt x="450" y="144"/>
                </a:lnTo>
                <a:lnTo>
                  <a:pt x="450" y="156"/>
                </a:lnTo>
                <a:lnTo>
                  <a:pt x="444" y="162"/>
                </a:lnTo>
                <a:lnTo>
                  <a:pt x="444" y="168"/>
                </a:lnTo>
                <a:lnTo>
                  <a:pt x="438" y="168"/>
                </a:lnTo>
                <a:lnTo>
                  <a:pt x="438" y="174"/>
                </a:lnTo>
                <a:lnTo>
                  <a:pt x="438" y="174"/>
                </a:lnTo>
                <a:lnTo>
                  <a:pt x="438" y="180"/>
                </a:lnTo>
                <a:lnTo>
                  <a:pt x="432" y="186"/>
                </a:lnTo>
                <a:lnTo>
                  <a:pt x="432" y="192"/>
                </a:lnTo>
                <a:lnTo>
                  <a:pt x="414" y="192"/>
                </a:lnTo>
                <a:lnTo>
                  <a:pt x="402" y="210"/>
                </a:lnTo>
                <a:lnTo>
                  <a:pt x="402" y="228"/>
                </a:lnTo>
                <a:lnTo>
                  <a:pt x="396" y="233"/>
                </a:lnTo>
                <a:lnTo>
                  <a:pt x="300" y="233"/>
                </a:lnTo>
                <a:lnTo>
                  <a:pt x="300" y="239"/>
                </a:lnTo>
                <a:lnTo>
                  <a:pt x="312" y="233"/>
                </a:lnTo>
                <a:lnTo>
                  <a:pt x="312" y="239"/>
                </a:lnTo>
                <a:lnTo>
                  <a:pt x="306" y="239"/>
                </a:lnTo>
                <a:lnTo>
                  <a:pt x="306" y="251"/>
                </a:lnTo>
                <a:lnTo>
                  <a:pt x="306" y="263"/>
                </a:lnTo>
                <a:lnTo>
                  <a:pt x="312" y="269"/>
                </a:lnTo>
                <a:lnTo>
                  <a:pt x="30" y="269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9" name="Freeform 11"/>
          <p:cNvSpPr>
            <a:spLocks/>
          </p:cNvSpPr>
          <p:nvPr/>
        </p:nvSpPr>
        <p:spPr bwMode="auto">
          <a:xfrm>
            <a:off x="3379788" y="2063750"/>
            <a:ext cx="703262" cy="473075"/>
          </a:xfrm>
          <a:custGeom>
            <a:avLst/>
            <a:gdLst/>
            <a:ahLst/>
            <a:cxnLst>
              <a:cxn ang="0">
                <a:pos x="137" y="347"/>
              </a:cxn>
              <a:cxn ang="0">
                <a:pos x="125" y="341"/>
              </a:cxn>
              <a:cxn ang="0">
                <a:pos x="113" y="329"/>
              </a:cxn>
              <a:cxn ang="0">
                <a:pos x="107" y="317"/>
              </a:cxn>
              <a:cxn ang="0">
                <a:pos x="95" y="311"/>
              </a:cxn>
              <a:cxn ang="0">
                <a:pos x="89" y="293"/>
              </a:cxn>
              <a:cxn ang="0">
                <a:pos x="77" y="287"/>
              </a:cxn>
              <a:cxn ang="0">
                <a:pos x="71" y="275"/>
              </a:cxn>
              <a:cxn ang="0">
                <a:pos x="60" y="263"/>
              </a:cxn>
              <a:cxn ang="0">
                <a:pos x="48" y="245"/>
              </a:cxn>
              <a:cxn ang="0">
                <a:pos x="30" y="228"/>
              </a:cxn>
              <a:cxn ang="0">
                <a:pos x="30" y="210"/>
              </a:cxn>
              <a:cxn ang="0">
                <a:pos x="30" y="198"/>
              </a:cxn>
              <a:cxn ang="0">
                <a:pos x="30" y="180"/>
              </a:cxn>
              <a:cxn ang="0">
                <a:pos x="42" y="168"/>
              </a:cxn>
              <a:cxn ang="0">
                <a:pos x="42" y="156"/>
              </a:cxn>
              <a:cxn ang="0">
                <a:pos x="30" y="150"/>
              </a:cxn>
              <a:cxn ang="0">
                <a:pos x="24" y="114"/>
              </a:cxn>
              <a:cxn ang="0">
                <a:pos x="36" y="102"/>
              </a:cxn>
              <a:cxn ang="0">
                <a:pos x="42" y="72"/>
              </a:cxn>
              <a:cxn ang="0">
                <a:pos x="48" y="60"/>
              </a:cxn>
              <a:cxn ang="0">
                <a:pos x="12" y="36"/>
              </a:cxn>
              <a:cxn ang="0">
                <a:pos x="54" y="6"/>
              </a:cxn>
              <a:cxn ang="0">
                <a:pos x="143" y="78"/>
              </a:cxn>
              <a:cxn ang="0">
                <a:pos x="161" y="96"/>
              </a:cxn>
              <a:cxn ang="0">
                <a:pos x="179" y="96"/>
              </a:cxn>
              <a:cxn ang="0">
                <a:pos x="191" y="102"/>
              </a:cxn>
              <a:cxn ang="0">
                <a:pos x="203" y="84"/>
              </a:cxn>
              <a:cxn ang="0">
                <a:pos x="209" y="72"/>
              </a:cxn>
              <a:cxn ang="0">
                <a:pos x="227" y="60"/>
              </a:cxn>
              <a:cxn ang="0">
                <a:pos x="239" y="60"/>
              </a:cxn>
              <a:cxn ang="0">
                <a:pos x="269" y="60"/>
              </a:cxn>
              <a:cxn ang="0">
                <a:pos x="275" y="66"/>
              </a:cxn>
              <a:cxn ang="0">
                <a:pos x="293" y="78"/>
              </a:cxn>
              <a:cxn ang="0">
                <a:pos x="311" y="90"/>
              </a:cxn>
              <a:cxn ang="0">
                <a:pos x="323" y="96"/>
              </a:cxn>
              <a:cxn ang="0">
                <a:pos x="329" y="108"/>
              </a:cxn>
              <a:cxn ang="0">
                <a:pos x="341" y="120"/>
              </a:cxn>
              <a:cxn ang="0">
                <a:pos x="353" y="132"/>
              </a:cxn>
              <a:cxn ang="0">
                <a:pos x="389" y="132"/>
              </a:cxn>
              <a:cxn ang="0">
                <a:pos x="395" y="150"/>
              </a:cxn>
              <a:cxn ang="0">
                <a:pos x="401" y="156"/>
              </a:cxn>
              <a:cxn ang="0">
                <a:pos x="413" y="180"/>
              </a:cxn>
              <a:cxn ang="0">
                <a:pos x="419" y="186"/>
              </a:cxn>
              <a:cxn ang="0">
                <a:pos x="425" y="192"/>
              </a:cxn>
              <a:cxn ang="0">
                <a:pos x="437" y="204"/>
              </a:cxn>
              <a:cxn ang="0">
                <a:pos x="443" y="228"/>
              </a:cxn>
              <a:cxn ang="0">
                <a:pos x="437" y="275"/>
              </a:cxn>
              <a:cxn ang="0">
                <a:pos x="431" y="293"/>
              </a:cxn>
              <a:cxn ang="0">
                <a:pos x="275" y="305"/>
              </a:cxn>
              <a:cxn ang="0">
                <a:pos x="239" y="299"/>
              </a:cxn>
              <a:cxn ang="0">
                <a:pos x="203" y="275"/>
              </a:cxn>
              <a:cxn ang="0">
                <a:pos x="179" y="317"/>
              </a:cxn>
            </a:cxnLst>
            <a:rect l="0" t="0" r="r" b="b"/>
            <a:pathLst>
              <a:path w="443" h="347">
                <a:moveTo>
                  <a:pt x="149" y="341"/>
                </a:moveTo>
                <a:lnTo>
                  <a:pt x="137" y="347"/>
                </a:lnTo>
                <a:lnTo>
                  <a:pt x="137" y="347"/>
                </a:lnTo>
                <a:lnTo>
                  <a:pt x="137" y="341"/>
                </a:lnTo>
                <a:lnTo>
                  <a:pt x="125" y="341"/>
                </a:lnTo>
                <a:lnTo>
                  <a:pt x="125" y="341"/>
                </a:lnTo>
                <a:lnTo>
                  <a:pt x="119" y="341"/>
                </a:lnTo>
                <a:lnTo>
                  <a:pt x="119" y="329"/>
                </a:lnTo>
                <a:lnTo>
                  <a:pt x="113" y="329"/>
                </a:lnTo>
                <a:lnTo>
                  <a:pt x="113" y="323"/>
                </a:lnTo>
                <a:lnTo>
                  <a:pt x="107" y="323"/>
                </a:lnTo>
                <a:lnTo>
                  <a:pt x="107" y="317"/>
                </a:lnTo>
                <a:lnTo>
                  <a:pt x="101" y="317"/>
                </a:lnTo>
                <a:lnTo>
                  <a:pt x="101" y="311"/>
                </a:lnTo>
                <a:lnTo>
                  <a:pt x="95" y="311"/>
                </a:lnTo>
                <a:lnTo>
                  <a:pt x="95" y="299"/>
                </a:lnTo>
                <a:lnTo>
                  <a:pt x="89" y="299"/>
                </a:lnTo>
                <a:lnTo>
                  <a:pt x="89" y="293"/>
                </a:lnTo>
                <a:lnTo>
                  <a:pt x="83" y="293"/>
                </a:lnTo>
                <a:lnTo>
                  <a:pt x="83" y="287"/>
                </a:lnTo>
                <a:lnTo>
                  <a:pt x="77" y="287"/>
                </a:lnTo>
                <a:lnTo>
                  <a:pt x="77" y="281"/>
                </a:lnTo>
                <a:lnTo>
                  <a:pt x="71" y="281"/>
                </a:lnTo>
                <a:lnTo>
                  <a:pt x="71" y="275"/>
                </a:lnTo>
                <a:lnTo>
                  <a:pt x="60" y="269"/>
                </a:lnTo>
                <a:lnTo>
                  <a:pt x="60" y="269"/>
                </a:lnTo>
                <a:lnTo>
                  <a:pt x="60" y="263"/>
                </a:lnTo>
                <a:lnTo>
                  <a:pt x="60" y="263"/>
                </a:lnTo>
                <a:lnTo>
                  <a:pt x="54" y="263"/>
                </a:lnTo>
                <a:lnTo>
                  <a:pt x="48" y="245"/>
                </a:lnTo>
                <a:lnTo>
                  <a:pt x="36" y="245"/>
                </a:lnTo>
                <a:lnTo>
                  <a:pt x="36" y="228"/>
                </a:lnTo>
                <a:lnTo>
                  <a:pt x="30" y="228"/>
                </a:lnTo>
                <a:lnTo>
                  <a:pt x="30" y="222"/>
                </a:lnTo>
                <a:lnTo>
                  <a:pt x="36" y="222"/>
                </a:lnTo>
                <a:lnTo>
                  <a:pt x="30" y="210"/>
                </a:lnTo>
                <a:lnTo>
                  <a:pt x="36" y="204"/>
                </a:lnTo>
                <a:lnTo>
                  <a:pt x="36" y="198"/>
                </a:lnTo>
                <a:lnTo>
                  <a:pt x="30" y="198"/>
                </a:lnTo>
                <a:lnTo>
                  <a:pt x="30" y="186"/>
                </a:lnTo>
                <a:lnTo>
                  <a:pt x="30" y="186"/>
                </a:lnTo>
                <a:lnTo>
                  <a:pt x="30" y="180"/>
                </a:lnTo>
                <a:lnTo>
                  <a:pt x="30" y="180"/>
                </a:lnTo>
                <a:lnTo>
                  <a:pt x="36" y="168"/>
                </a:lnTo>
                <a:lnTo>
                  <a:pt x="42" y="168"/>
                </a:lnTo>
                <a:lnTo>
                  <a:pt x="42" y="162"/>
                </a:lnTo>
                <a:lnTo>
                  <a:pt x="42" y="162"/>
                </a:lnTo>
                <a:lnTo>
                  <a:pt x="42" y="156"/>
                </a:lnTo>
                <a:lnTo>
                  <a:pt x="36" y="150"/>
                </a:lnTo>
                <a:lnTo>
                  <a:pt x="36" y="150"/>
                </a:lnTo>
                <a:lnTo>
                  <a:pt x="30" y="150"/>
                </a:lnTo>
                <a:lnTo>
                  <a:pt x="30" y="126"/>
                </a:lnTo>
                <a:lnTo>
                  <a:pt x="24" y="126"/>
                </a:lnTo>
                <a:lnTo>
                  <a:pt x="24" y="114"/>
                </a:lnTo>
                <a:lnTo>
                  <a:pt x="24" y="108"/>
                </a:lnTo>
                <a:lnTo>
                  <a:pt x="36" y="108"/>
                </a:lnTo>
                <a:lnTo>
                  <a:pt x="36" y="102"/>
                </a:lnTo>
                <a:lnTo>
                  <a:pt x="48" y="102"/>
                </a:lnTo>
                <a:lnTo>
                  <a:pt x="48" y="72"/>
                </a:lnTo>
                <a:lnTo>
                  <a:pt x="42" y="72"/>
                </a:lnTo>
                <a:lnTo>
                  <a:pt x="42" y="66"/>
                </a:lnTo>
                <a:lnTo>
                  <a:pt x="48" y="66"/>
                </a:lnTo>
                <a:lnTo>
                  <a:pt x="48" y="60"/>
                </a:lnTo>
                <a:lnTo>
                  <a:pt x="36" y="54"/>
                </a:lnTo>
                <a:lnTo>
                  <a:pt x="18" y="48"/>
                </a:lnTo>
                <a:lnTo>
                  <a:pt x="12" y="36"/>
                </a:lnTo>
                <a:lnTo>
                  <a:pt x="12" y="18"/>
                </a:lnTo>
                <a:lnTo>
                  <a:pt x="0" y="6"/>
                </a:lnTo>
                <a:lnTo>
                  <a:pt x="54" y="6"/>
                </a:lnTo>
                <a:lnTo>
                  <a:pt x="137" y="0"/>
                </a:lnTo>
                <a:lnTo>
                  <a:pt x="137" y="78"/>
                </a:lnTo>
                <a:lnTo>
                  <a:pt x="143" y="78"/>
                </a:lnTo>
                <a:lnTo>
                  <a:pt x="143" y="90"/>
                </a:lnTo>
                <a:lnTo>
                  <a:pt x="161" y="90"/>
                </a:lnTo>
                <a:lnTo>
                  <a:pt x="161" y="96"/>
                </a:lnTo>
                <a:lnTo>
                  <a:pt x="173" y="96"/>
                </a:lnTo>
                <a:lnTo>
                  <a:pt x="173" y="102"/>
                </a:lnTo>
                <a:lnTo>
                  <a:pt x="179" y="96"/>
                </a:lnTo>
                <a:lnTo>
                  <a:pt x="179" y="108"/>
                </a:lnTo>
                <a:lnTo>
                  <a:pt x="191" y="108"/>
                </a:lnTo>
                <a:lnTo>
                  <a:pt x="191" y="102"/>
                </a:lnTo>
                <a:lnTo>
                  <a:pt x="197" y="102"/>
                </a:lnTo>
                <a:lnTo>
                  <a:pt x="197" y="84"/>
                </a:lnTo>
                <a:lnTo>
                  <a:pt x="203" y="84"/>
                </a:lnTo>
                <a:lnTo>
                  <a:pt x="203" y="78"/>
                </a:lnTo>
                <a:lnTo>
                  <a:pt x="209" y="78"/>
                </a:lnTo>
                <a:lnTo>
                  <a:pt x="209" y="72"/>
                </a:lnTo>
                <a:lnTo>
                  <a:pt x="221" y="72"/>
                </a:lnTo>
                <a:lnTo>
                  <a:pt x="221" y="60"/>
                </a:lnTo>
                <a:lnTo>
                  <a:pt x="227" y="60"/>
                </a:lnTo>
                <a:lnTo>
                  <a:pt x="227" y="54"/>
                </a:lnTo>
                <a:lnTo>
                  <a:pt x="239" y="54"/>
                </a:lnTo>
                <a:lnTo>
                  <a:pt x="239" y="60"/>
                </a:lnTo>
                <a:lnTo>
                  <a:pt x="263" y="54"/>
                </a:lnTo>
                <a:lnTo>
                  <a:pt x="263" y="60"/>
                </a:lnTo>
                <a:lnTo>
                  <a:pt x="269" y="60"/>
                </a:lnTo>
                <a:lnTo>
                  <a:pt x="269" y="66"/>
                </a:lnTo>
                <a:lnTo>
                  <a:pt x="275" y="66"/>
                </a:lnTo>
                <a:lnTo>
                  <a:pt x="275" y="66"/>
                </a:lnTo>
                <a:lnTo>
                  <a:pt x="287" y="66"/>
                </a:lnTo>
                <a:lnTo>
                  <a:pt x="287" y="78"/>
                </a:lnTo>
                <a:lnTo>
                  <a:pt x="293" y="78"/>
                </a:lnTo>
                <a:lnTo>
                  <a:pt x="299" y="78"/>
                </a:lnTo>
                <a:lnTo>
                  <a:pt x="311" y="84"/>
                </a:lnTo>
                <a:lnTo>
                  <a:pt x="311" y="90"/>
                </a:lnTo>
                <a:lnTo>
                  <a:pt x="317" y="90"/>
                </a:lnTo>
                <a:lnTo>
                  <a:pt x="317" y="96"/>
                </a:lnTo>
                <a:lnTo>
                  <a:pt x="323" y="96"/>
                </a:lnTo>
                <a:lnTo>
                  <a:pt x="329" y="102"/>
                </a:lnTo>
                <a:lnTo>
                  <a:pt x="329" y="102"/>
                </a:lnTo>
                <a:lnTo>
                  <a:pt x="329" y="108"/>
                </a:lnTo>
                <a:lnTo>
                  <a:pt x="341" y="114"/>
                </a:lnTo>
                <a:lnTo>
                  <a:pt x="341" y="120"/>
                </a:lnTo>
                <a:lnTo>
                  <a:pt x="341" y="120"/>
                </a:lnTo>
                <a:lnTo>
                  <a:pt x="347" y="126"/>
                </a:lnTo>
                <a:lnTo>
                  <a:pt x="353" y="126"/>
                </a:lnTo>
                <a:lnTo>
                  <a:pt x="353" y="132"/>
                </a:lnTo>
                <a:lnTo>
                  <a:pt x="365" y="132"/>
                </a:lnTo>
                <a:lnTo>
                  <a:pt x="365" y="132"/>
                </a:lnTo>
                <a:lnTo>
                  <a:pt x="389" y="132"/>
                </a:lnTo>
                <a:lnTo>
                  <a:pt x="389" y="138"/>
                </a:lnTo>
                <a:lnTo>
                  <a:pt x="395" y="138"/>
                </a:lnTo>
                <a:lnTo>
                  <a:pt x="395" y="150"/>
                </a:lnTo>
                <a:lnTo>
                  <a:pt x="401" y="144"/>
                </a:lnTo>
                <a:lnTo>
                  <a:pt x="401" y="156"/>
                </a:lnTo>
                <a:lnTo>
                  <a:pt x="401" y="156"/>
                </a:lnTo>
                <a:lnTo>
                  <a:pt x="407" y="174"/>
                </a:lnTo>
                <a:lnTo>
                  <a:pt x="413" y="174"/>
                </a:lnTo>
                <a:lnTo>
                  <a:pt x="413" y="180"/>
                </a:lnTo>
                <a:lnTo>
                  <a:pt x="419" y="180"/>
                </a:lnTo>
                <a:lnTo>
                  <a:pt x="419" y="186"/>
                </a:lnTo>
                <a:lnTo>
                  <a:pt x="419" y="186"/>
                </a:lnTo>
                <a:lnTo>
                  <a:pt x="419" y="192"/>
                </a:lnTo>
                <a:lnTo>
                  <a:pt x="425" y="192"/>
                </a:lnTo>
                <a:lnTo>
                  <a:pt x="425" y="192"/>
                </a:lnTo>
                <a:lnTo>
                  <a:pt x="431" y="192"/>
                </a:lnTo>
                <a:lnTo>
                  <a:pt x="431" y="198"/>
                </a:lnTo>
                <a:lnTo>
                  <a:pt x="437" y="204"/>
                </a:lnTo>
                <a:lnTo>
                  <a:pt x="437" y="216"/>
                </a:lnTo>
                <a:lnTo>
                  <a:pt x="443" y="216"/>
                </a:lnTo>
                <a:lnTo>
                  <a:pt x="443" y="228"/>
                </a:lnTo>
                <a:lnTo>
                  <a:pt x="437" y="228"/>
                </a:lnTo>
                <a:lnTo>
                  <a:pt x="443" y="275"/>
                </a:lnTo>
                <a:lnTo>
                  <a:pt x="437" y="275"/>
                </a:lnTo>
                <a:lnTo>
                  <a:pt x="431" y="281"/>
                </a:lnTo>
                <a:lnTo>
                  <a:pt x="431" y="281"/>
                </a:lnTo>
                <a:lnTo>
                  <a:pt x="431" y="293"/>
                </a:lnTo>
                <a:lnTo>
                  <a:pt x="329" y="299"/>
                </a:lnTo>
                <a:lnTo>
                  <a:pt x="329" y="299"/>
                </a:lnTo>
                <a:lnTo>
                  <a:pt x="275" y="305"/>
                </a:lnTo>
                <a:lnTo>
                  <a:pt x="263" y="311"/>
                </a:lnTo>
                <a:lnTo>
                  <a:pt x="251" y="299"/>
                </a:lnTo>
                <a:lnTo>
                  <a:pt x="239" y="299"/>
                </a:lnTo>
                <a:lnTo>
                  <a:pt x="227" y="299"/>
                </a:lnTo>
                <a:lnTo>
                  <a:pt x="209" y="275"/>
                </a:lnTo>
                <a:lnTo>
                  <a:pt x="203" y="275"/>
                </a:lnTo>
                <a:lnTo>
                  <a:pt x="197" y="281"/>
                </a:lnTo>
                <a:lnTo>
                  <a:pt x="185" y="287"/>
                </a:lnTo>
                <a:lnTo>
                  <a:pt x="179" y="317"/>
                </a:lnTo>
                <a:lnTo>
                  <a:pt x="161" y="335"/>
                </a:lnTo>
                <a:lnTo>
                  <a:pt x="149" y="341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0" name="Freeform 12"/>
          <p:cNvSpPr>
            <a:spLocks/>
          </p:cNvSpPr>
          <p:nvPr/>
        </p:nvSpPr>
        <p:spPr bwMode="auto">
          <a:xfrm>
            <a:off x="3103563" y="2235200"/>
            <a:ext cx="493712" cy="473075"/>
          </a:xfrm>
          <a:custGeom>
            <a:avLst/>
            <a:gdLst/>
            <a:ahLst/>
            <a:cxnLst>
              <a:cxn ang="0">
                <a:pos x="60" y="311"/>
              </a:cxn>
              <a:cxn ang="0">
                <a:pos x="72" y="251"/>
              </a:cxn>
              <a:cxn ang="0">
                <a:pos x="24" y="251"/>
              </a:cxn>
              <a:cxn ang="0">
                <a:pos x="30" y="215"/>
              </a:cxn>
              <a:cxn ang="0">
                <a:pos x="42" y="191"/>
              </a:cxn>
              <a:cxn ang="0">
                <a:pos x="30" y="167"/>
              </a:cxn>
              <a:cxn ang="0">
                <a:pos x="12" y="149"/>
              </a:cxn>
              <a:cxn ang="0">
                <a:pos x="6" y="119"/>
              </a:cxn>
              <a:cxn ang="0">
                <a:pos x="0" y="119"/>
              </a:cxn>
              <a:cxn ang="0">
                <a:pos x="102" y="108"/>
              </a:cxn>
              <a:cxn ang="0">
                <a:pos x="132" y="72"/>
              </a:cxn>
              <a:cxn ang="0">
                <a:pos x="138" y="54"/>
              </a:cxn>
              <a:cxn ang="0">
                <a:pos x="144" y="48"/>
              </a:cxn>
              <a:cxn ang="0">
                <a:pos x="150" y="24"/>
              </a:cxn>
              <a:cxn ang="0">
                <a:pos x="186" y="18"/>
              </a:cxn>
              <a:cxn ang="0">
                <a:pos x="192" y="6"/>
              </a:cxn>
              <a:cxn ang="0">
                <a:pos x="198" y="0"/>
              </a:cxn>
              <a:cxn ang="0">
                <a:pos x="210" y="24"/>
              </a:cxn>
              <a:cxn ang="0">
                <a:pos x="216" y="36"/>
              </a:cxn>
              <a:cxn ang="0">
                <a:pos x="210" y="42"/>
              </a:cxn>
              <a:cxn ang="0">
                <a:pos x="204" y="60"/>
              </a:cxn>
              <a:cxn ang="0">
                <a:pos x="210" y="72"/>
              </a:cxn>
              <a:cxn ang="0">
                <a:pos x="210" y="96"/>
              </a:cxn>
              <a:cxn ang="0">
                <a:pos x="210" y="102"/>
              </a:cxn>
              <a:cxn ang="0">
                <a:pos x="228" y="137"/>
              </a:cxn>
              <a:cxn ang="0">
                <a:pos x="234" y="143"/>
              </a:cxn>
              <a:cxn ang="0">
                <a:pos x="245" y="155"/>
              </a:cxn>
              <a:cxn ang="0">
                <a:pos x="257" y="161"/>
              </a:cxn>
              <a:cxn ang="0">
                <a:pos x="263" y="173"/>
              </a:cxn>
              <a:cxn ang="0">
                <a:pos x="275" y="185"/>
              </a:cxn>
              <a:cxn ang="0">
                <a:pos x="281" y="197"/>
              </a:cxn>
              <a:cxn ang="0">
                <a:pos x="293" y="203"/>
              </a:cxn>
              <a:cxn ang="0">
                <a:pos x="299" y="215"/>
              </a:cxn>
              <a:cxn ang="0">
                <a:pos x="311" y="221"/>
              </a:cxn>
              <a:cxn ang="0">
                <a:pos x="305" y="239"/>
              </a:cxn>
              <a:cxn ang="0">
                <a:pos x="293" y="245"/>
              </a:cxn>
              <a:cxn ang="0">
                <a:pos x="287" y="257"/>
              </a:cxn>
              <a:cxn ang="0">
                <a:pos x="263" y="257"/>
              </a:cxn>
              <a:cxn ang="0">
                <a:pos x="251" y="257"/>
              </a:cxn>
              <a:cxn ang="0">
                <a:pos x="234" y="281"/>
              </a:cxn>
              <a:cxn ang="0">
                <a:pos x="216" y="329"/>
              </a:cxn>
              <a:cxn ang="0">
                <a:pos x="186" y="341"/>
              </a:cxn>
              <a:cxn ang="0">
                <a:pos x="144" y="341"/>
              </a:cxn>
            </a:cxnLst>
            <a:rect l="0" t="0" r="r" b="b"/>
            <a:pathLst>
              <a:path w="311" h="347">
                <a:moveTo>
                  <a:pt x="144" y="341"/>
                </a:moveTo>
                <a:lnTo>
                  <a:pt x="54" y="347"/>
                </a:lnTo>
                <a:lnTo>
                  <a:pt x="60" y="311"/>
                </a:lnTo>
                <a:lnTo>
                  <a:pt x="66" y="293"/>
                </a:lnTo>
                <a:lnTo>
                  <a:pt x="66" y="269"/>
                </a:lnTo>
                <a:lnTo>
                  <a:pt x="72" y="251"/>
                </a:lnTo>
                <a:lnTo>
                  <a:pt x="42" y="251"/>
                </a:lnTo>
                <a:lnTo>
                  <a:pt x="36" y="257"/>
                </a:lnTo>
                <a:lnTo>
                  <a:pt x="24" y="251"/>
                </a:lnTo>
                <a:lnTo>
                  <a:pt x="24" y="245"/>
                </a:lnTo>
                <a:lnTo>
                  <a:pt x="30" y="221"/>
                </a:lnTo>
                <a:lnTo>
                  <a:pt x="30" y="215"/>
                </a:lnTo>
                <a:lnTo>
                  <a:pt x="36" y="203"/>
                </a:lnTo>
                <a:lnTo>
                  <a:pt x="30" y="197"/>
                </a:lnTo>
                <a:lnTo>
                  <a:pt x="42" y="191"/>
                </a:lnTo>
                <a:lnTo>
                  <a:pt x="42" y="185"/>
                </a:lnTo>
                <a:lnTo>
                  <a:pt x="36" y="167"/>
                </a:lnTo>
                <a:lnTo>
                  <a:pt x="30" y="167"/>
                </a:lnTo>
                <a:lnTo>
                  <a:pt x="18" y="161"/>
                </a:lnTo>
                <a:lnTo>
                  <a:pt x="18" y="149"/>
                </a:lnTo>
                <a:lnTo>
                  <a:pt x="12" y="149"/>
                </a:lnTo>
                <a:lnTo>
                  <a:pt x="6" y="143"/>
                </a:lnTo>
                <a:lnTo>
                  <a:pt x="6" y="131"/>
                </a:lnTo>
                <a:lnTo>
                  <a:pt x="6" y="119"/>
                </a:lnTo>
                <a:lnTo>
                  <a:pt x="12" y="119"/>
                </a:lnTo>
                <a:lnTo>
                  <a:pt x="12" y="113"/>
                </a:lnTo>
                <a:lnTo>
                  <a:pt x="0" y="119"/>
                </a:lnTo>
                <a:lnTo>
                  <a:pt x="0" y="113"/>
                </a:lnTo>
                <a:lnTo>
                  <a:pt x="96" y="113"/>
                </a:lnTo>
                <a:lnTo>
                  <a:pt x="102" y="108"/>
                </a:lnTo>
                <a:lnTo>
                  <a:pt x="102" y="90"/>
                </a:lnTo>
                <a:lnTo>
                  <a:pt x="114" y="72"/>
                </a:lnTo>
                <a:lnTo>
                  <a:pt x="132" y="72"/>
                </a:lnTo>
                <a:lnTo>
                  <a:pt x="132" y="66"/>
                </a:lnTo>
                <a:lnTo>
                  <a:pt x="138" y="60"/>
                </a:lnTo>
                <a:lnTo>
                  <a:pt x="138" y="54"/>
                </a:lnTo>
                <a:lnTo>
                  <a:pt x="138" y="54"/>
                </a:lnTo>
                <a:lnTo>
                  <a:pt x="138" y="48"/>
                </a:lnTo>
                <a:lnTo>
                  <a:pt x="144" y="48"/>
                </a:lnTo>
                <a:lnTo>
                  <a:pt x="144" y="42"/>
                </a:lnTo>
                <a:lnTo>
                  <a:pt x="150" y="36"/>
                </a:lnTo>
                <a:lnTo>
                  <a:pt x="150" y="24"/>
                </a:lnTo>
                <a:lnTo>
                  <a:pt x="180" y="18"/>
                </a:lnTo>
                <a:lnTo>
                  <a:pt x="180" y="18"/>
                </a:lnTo>
                <a:lnTo>
                  <a:pt x="186" y="18"/>
                </a:lnTo>
                <a:lnTo>
                  <a:pt x="186" y="12"/>
                </a:lnTo>
                <a:lnTo>
                  <a:pt x="192" y="12"/>
                </a:lnTo>
                <a:lnTo>
                  <a:pt x="192" y="6"/>
                </a:lnTo>
                <a:lnTo>
                  <a:pt x="192" y="6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04" y="24"/>
                </a:lnTo>
                <a:lnTo>
                  <a:pt x="210" y="24"/>
                </a:lnTo>
                <a:lnTo>
                  <a:pt x="210" y="24"/>
                </a:lnTo>
                <a:lnTo>
                  <a:pt x="216" y="30"/>
                </a:lnTo>
                <a:lnTo>
                  <a:pt x="216" y="36"/>
                </a:lnTo>
                <a:lnTo>
                  <a:pt x="216" y="36"/>
                </a:lnTo>
                <a:lnTo>
                  <a:pt x="216" y="42"/>
                </a:lnTo>
                <a:lnTo>
                  <a:pt x="210" y="42"/>
                </a:lnTo>
                <a:lnTo>
                  <a:pt x="204" y="54"/>
                </a:lnTo>
                <a:lnTo>
                  <a:pt x="204" y="54"/>
                </a:lnTo>
                <a:lnTo>
                  <a:pt x="204" y="60"/>
                </a:lnTo>
                <a:lnTo>
                  <a:pt x="204" y="60"/>
                </a:lnTo>
                <a:lnTo>
                  <a:pt x="204" y="72"/>
                </a:lnTo>
                <a:lnTo>
                  <a:pt x="210" y="72"/>
                </a:lnTo>
                <a:lnTo>
                  <a:pt x="210" y="78"/>
                </a:lnTo>
                <a:lnTo>
                  <a:pt x="204" y="84"/>
                </a:lnTo>
                <a:lnTo>
                  <a:pt x="210" y="96"/>
                </a:lnTo>
                <a:lnTo>
                  <a:pt x="204" y="96"/>
                </a:lnTo>
                <a:lnTo>
                  <a:pt x="204" y="102"/>
                </a:lnTo>
                <a:lnTo>
                  <a:pt x="210" y="102"/>
                </a:lnTo>
                <a:lnTo>
                  <a:pt x="210" y="119"/>
                </a:lnTo>
                <a:lnTo>
                  <a:pt x="222" y="119"/>
                </a:lnTo>
                <a:lnTo>
                  <a:pt x="228" y="137"/>
                </a:lnTo>
                <a:lnTo>
                  <a:pt x="234" y="137"/>
                </a:lnTo>
                <a:lnTo>
                  <a:pt x="234" y="137"/>
                </a:lnTo>
                <a:lnTo>
                  <a:pt x="234" y="143"/>
                </a:lnTo>
                <a:lnTo>
                  <a:pt x="234" y="143"/>
                </a:lnTo>
                <a:lnTo>
                  <a:pt x="245" y="149"/>
                </a:lnTo>
                <a:lnTo>
                  <a:pt x="245" y="155"/>
                </a:lnTo>
                <a:lnTo>
                  <a:pt x="251" y="155"/>
                </a:lnTo>
                <a:lnTo>
                  <a:pt x="251" y="161"/>
                </a:lnTo>
                <a:lnTo>
                  <a:pt x="257" y="161"/>
                </a:lnTo>
                <a:lnTo>
                  <a:pt x="257" y="167"/>
                </a:lnTo>
                <a:lnTo>
                  <a:pt x="263" y="167"/>
                </a:lnTo>
                <a:lnTo>
                  <a:pt x="263" y="173"/>
                </a:lnTo>
                <a:lnTo>
                  <a:pt x="269" y="173"/>
                </a:lnTo>
                <a:lnTo>
                  <a:pt x="269" y="185"/>
                </a:lnTo>
                <a:lnTo>
                  <a:pt x="275" y="185"/>
                </a:lnTo>
                <a:lnTo>
                  <a:pt x="275" y="191"/>
                </a:lnTo>
                <a:lnTo>
                  <a:pt x="281" y="191"/>
                </a:lnTo>
                <a:lnTo>
                  <a:pt x="281" y="197"/>
                </a:lnTo>
                <a:lnTo>
                  <a:pt x="287" y="197"/>
                </a:lnTo>
                <a:lnTo>
                  <a:pt x="287" y="203"/>
                </a:lnTo>
                <a:lnTo>
                  <a:pt x="293" y="203"/>
                </a:lnTo>
                <a:lnTo>
                  <a:pt x="293" y="215"/>
                </a:lnTo>
                <a:lnTo>
                  <a:pt x="299" y="215"/>
                </a:lnTo>
                <a:lnTo>
                  <a:pt x="299" y="215"/>
                </a:lnTo>
                <a:lnTo>
                  <a:pt x="311" y="215"/>
                </a:lnTo>
                <a:lnTo>
                  <a:pt x="311" y="221"/>
                </a:lnTo>
                <a:lnTo>
                  <a:pt x="311" y="221"/>
                </a:lnTo>
                <a:lnTo>
                  <a:pt x="311" y="227"/>
                </a:lnTo>
                <a:lnTo>
                  <a:pt x="305" y="227"/>
                </a:lnTo>
                <a:lnTo>
                  <a:pt x="305" y="239"/>
                </a:lnTo>
                <a:lnTo>
                  <a:pt x="293" y="239"/>
                </a:lnTo>
                <a:lnTo>
                  <a:pt x="299" y="245"/>
                </a:lnTo>
                <a:lnTo>
                  <a:pt x="293" y="245"/>
                </a:lnTo>
                <a:lnTo>
                  <a:pt x="293" y="251"/>
                </a:lnTo>
                <a:lnTo>
                  <a:pt x="287" y="251"/>
                </a:lnTo>
                <a:lnTo>
                  <a:pt x="287" y="257"/>
                </a:lnTo>
                <a:lnTo>
                  <a:pt x="281" y="257"/>
                </a:lnTo>
                <a:lnTo>
                  <a:pt x="281" y="251"/>
                </a:lnTo>
                <a:lnTo>
                  <a:pt x="263" y="257"/>
                </a:lnTo>
                <a:lnTo>
                  <a:pt x="263" y="263"/>
                </a:lnTo>
                <a:lnTo>
                  <a:pt x="251" y="263"/>
                </a:lnTo>
                <a:lnTo>
                  <a:pt x="251" y="257"/>
                </a:lnTo>
                <a:lnTo>
                  <a:pt x="239" y="257"/>
                </a:lnTo>
                <a:lnTo>
                  <a:pt x="239" y="275"/>
                </a:lnTo>
                <a:lnTo>
                  <a:pt x="234" y="281"/>
                </a:lnTo>
                <a:lnTo>
                  <a:pt x="234" y="293"/>
                </a:lnTo>
                <a:lnTo>
                  <a:pt x="222" y="317"/>
                </a:lnTo>
                <a:lnTo>
                  <a:pt x="216" y="329"/>
                </a:lnTo>
                <a:lnTo>
                  <a:pt x="192" y="335"/>
                </a:lnTo>
                <a:lnTo>
                  <a:pt x="192" y="341"/>
                </a:lnTo>
                <a:lnTo>
                  <a:pt x="186" y="341"/>
                </a:lnTo>
                <a:lnTo>
                  <a:pt x="162" y="347"/>
                </a:lnTo>
                <a:lnTo>
                  <a:pt x="150" y="341"/>
                </a:lnTo>
                <a:lnTo>
                  <a:pt x="144" y="34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1" name="Freeform 13"/>
          <p:cNvSpPr>
            <a:spLocks/>
          </p:cNvSpPr>
          <p:nvPr/>
        </p:nvSpPr>
        <p:spPr bwMode="auto">
          <a:xfrm>
            <a:off x="2143125" y="2325688"/>
            <a:ext cx="588963" cy="684212"/>
          </a:xfrm>
          <a:custGeom>
            <a:avLst/>
            <a:gdLst/>
            <a:ahLst/>
            <a:cxnLst>
              <a:cxn ang="0">
                <a:pos x="287" y="466"/>
              </a:cxn>
              <a:cxn ang="0">
                <a:pos x="275" y="472"/>
              </a:cxn>
              <a:cxn ang="0">
                <a:pos x="197" y="484"/>
              </a:cxn>
              <a:cxn ang="0">
                <a:pos x="161" y="496"/>
              </a:cxn>
              <a:cxn ang="0">
                <a:pos x="84" y="436"/>
              </a:cxn>
              <a:cxn ang="0">
                <a:pos x="60" y="263"/>
              </a:cxn>
              <a:cxn ang="0">
                <a:pos x="66" y="125"/>
              </a:cxn>
              <a:cxn ang="0">
                <a:pos x="0" y="0"/>
              </a:cxn>
              <a:cxn ang="0">
                <a:pos x="149" y="6"/>
              </a:cxn>
              <a:cxn ang="0">
                <a:pos x="341" y="24"/>
              </a:cxn>
              <a:cxn ang="0">
                <a:pos x="329" y="42"/>
              </a:cxn>
              <a:cxn ang="0">
                <a:pos x="335" y="83"/>
              </a:cxn>
              <a:cxn ang="0">
                <a:pos x="347" y="101"/>
              </a:cxn>
              <a:cxn ang="0">
                <a:pos x="347" y="119"/>
              </a:cxn>
              <a:cxn ang="0">
                <a:pos x="353" y="191"/>
              </a:cxn>
              <a:cxn ang="0">
                <a:pos x="335" y="197"/>
              </a:cxn>
              <a:cxn ang="0">
                <a:pos x="311" y="197"/>
              </a:cxn>
              <a:cxn ang="0">
                <a:pos x="299" y="203"/>
              </a:cxn>
              <a:cxn ang="0">
                <a:pos x="299" y="221"/>
              </a:cxn>
              <a:cxn ang="0">
                <a:pos x="293" y="239"/>
              </a:cxn>
              <a:cxn ang="0">
                <a:pos x="299" y="251"/>
              </a:cxn>
              <a:cxn ang="0">
                <a:pos x="305" y="269"/>
              </a:cxn>
              <a:cxn ang="0">
                <a:pos x="311" y="293"/>
              </a:cxn>
              <a:cxn ang="0">
                <a:pos x="317" y="311"/>
              </a:cxn>
              <a:cxn ang="0">
                <a:pos x="311" y="317"/>
              </a:cxn>
              <a:cxn ang="0">
                <a:pos x="311" y="317"/>
              </a:cxn>
              <a:cxn ang="0">
                <a:pos x="299" y="335"/>
              </a:cxn>
              <a:cxn ang="0">
                <a:pos x="287" y="376"/>
              </a:cxn>
              <a:cxn ang="0">
                <a:pos x="299" y="400"/>
              </a:cxn>
              <a:cxn ang="0">
                <a:pos x="305" y="406"/>
              </a:cxn>
              <a:cxn ang="0">
                <a:pos x="317" y="412"/>
              </a:cxn>
              <a:cxn ang="0">
                <a:pos x="323" y="424"/>
              </a:cxn>
              <a:cxn ang="0">
                <a:pos x="323" y="430"/>
              </a:cxn>
              <a:cxn ang="0">
                <a:pos x="335" y="442"/>
              </a:cxn>
              <a:cxn ang="0">
                <a:pos x="341" y="448"/>
              </a:cxn>
              <a:cxn ang="0">
                <a:pos x="347" y="454"/>
              </a:cxn>
              <a:cxn ang="0">
                <a:pos x="353" y="460"/>
              </a:cxn>
              <a:cxn ang="0">
                <a:pos x="359" y="460"/>
              </a:cxn>
              <a:cxn ang="0">
                <a:pos x="371" y="466"/>
              </a:cxn>
            </a:cxnLst>
            <a:rect l="0" t="0" r="r" b="b"/>
            <a:pathLst>
              <a:path w="371" h="502">
                <a:moveTo>
                  <a:pt x="329" y="466"/>
                </a:moveTo>
                <a:lnTo>
                  <a:pt x="287" y="466"/>
                </a:lnTo>
                <a:lnTo>
                  <a:pt x="287" y="472"/>
                </a:lnTo>
                <a:lnTo>
                  <a:pt x="275" y="472"/>
                </a:lnTo>
                <a:lnTo>
                  <a:pt x="269" y="484"/>
                </a:lnTo>
                <a:lnTo>
                  <a:pt x="197" y="484"/>
                </a:lnTo>
                <a:lnTo>
                  <a:pt x="197" y="496"/>
                </a:lnTo>
                <a:lnTo>
                  <a:pt x="161" y="496"/>
                </a:lnTo>
                <a:lnTo>
                  <a:pt x="149" y="502"/>
                </a:lnTo>
                <a:lnTo>
                  <a:pt x="84" y="436"/>
                </a:lnTo>
                <a:lnTo>
                  <a:pt x="95" y="388"/>
                </a:lnTo>
                <a:lnTo>
                  <a:pt x="60" y="263"/>
                </a:lnTo>
                <a:lnTo>
                  <a:pt x="78" y="179"/>
                </a:lnTo>
                <a:lnTo>
                  <a:pt x="66" y="125"/>
                </a:lnTo>
                <a:lnTo>
                  <a:pt x="54" y="65"/>
                </a:lnTo>
                <a:lnTo>
                  <a:pt x="0" y="0"/>
                </a:lnTo>
                <a:lnTo>
                  <a:pt x="143" y="0"/>
                </a:lnTo>
                <a:lnTo>
                  <a:pt x="149" y="6"/>
                </a:lnTo>
                <a:lnTo>
                  <a:pt x="335" y="6"/>
                </a:lnTo>
                <a:lnTo>
                  <a:pt x="341" y="24"/>
                </a:lnTo>
                <a:lnTo>
                  <a:pt x="341" y="36"/>
                </a:lnTo>
                <a:lnTo>
                  <a:pt x="329" y="42"/>
                </a:lnTo>
                <a:lnTo>
                  <a:pt x="329" y="59"/>
                </a:lnTo>
                <a:lnTo>
                  <a:pt x="335" y="83"/>
                </a:lnTo>
                <a:lnTo>
                  <a:pt x="335" y="101"/>
                </a:lnTo>
                <a:lnTo>
                  <a:pt x="347" y="101"/>
                </a:lnTo>
                <a:lnTo>
                  <a:pt x="347" y="113"/>
                </a:lnTo>
                <a:lnTo>
                  <a:pt x="347" y="119"/>
                </a:lnTo>
                <a:lnTo>
                  <a:pt x="353" y="167"/>
                </a:lnTo>
                <a:lnTo>
                  <a:pt x="353" y="191"/>
                </a:lnTo>
                <a:lnTo>
                  <a:pt x="335" y="191"/>
                </a:lnTo>
                <a:lnTo>
                  <a:pt x="335" y="197"/>
                </a:lnTo>
                <a:lnTo>
                  <a:pt x="311" y="197"/>
                </a:lnTo>
                <a:lnTo>
                  <a:pt x="311" y="197"/>
                </a:lnTo>
                <a:lnTo>
                  <a:pt x="299" y="197"/>
                </a:lnTo>
                <a:lnTo>
                  <a:pt x="299" y="203"/>
                </a:lnTo>
                <a:lnTo>
                  <a:pt x="299" y="203"/>
                </a:lnTo>
                <a:lnTo>
                  <a:pt x="299" y="221"/>
                </a:lnTo>
                <a:lnTo>
                  <a:pt x="293" y="221"/>
                </a:lnTo>
                <a:lnTo>
                  <a:pt x="293" y="239"/>
                </a:lnTo>
                <a:lnTo>
                  <a:pt x="299" y="239"/>
                </a:lnTo>
                <a:lnTo>
                  <a:pt x="299" y="251"/>
                </a:lnTo>
                <a:lnTo>
                  <a:pt x="305" y="251"/>
                </a:lnTo>
                <a:lnTo>
                  <a:pt x="305" y="269"/>
                </a:lnTo>
                <a:lnTo>
                  <a:pt x="311" y="275"/>
                </a:lnTo>
                <a:lnTo>
                  <a:pt x="311" y="293"/>
                </a:lnTo>
                <a:lnTo>
                  <a:pt x="317" y="293"/>
                </a:lnTo>
                <a:lnTo>
                  <a:pt x="317" y="311"/>
                </a:lnTo>
                <a:lnTo>
                  <a:pt x="311" y="311"/>
                </a:lnTo>
                <a:lnTo>
                  <a:pt x="311" y="317"/>
                </a:lnTo>
                <a:lnTo>
                  <a:pt x="311" y="317"/>
                </a:lnTo>
                <a:lnTo>
                  <a:pt x="311" y="317"/>
                </a:lnTo>
                <a:lnTo>
                  <a:pt x="305" y="317"/>
                </a:lnTo>
                <a:lnTo>
                  <a:pt x="299" y="335"/>
                </a:lnTo>
                <a:lnTo>
                  <a:pt x="293" y="335"/>
                </a:lnTo>
                <a:lnTo>
                  <a:pt x="287" y="376"/>
                </a:lnTo>
                <a:lnTo>
                  <a:pt x="299" y="382"/>
                </a:lnTo>
                <a:lnTo>
                  <a:pt x="299" y="400"/>
                </a:lnTo>
                <a:lnTo>
                  <a:pt x="305" y="400"/>
                </a:lnTo>
                <a:lnTo>
                  <a:pt x="305" y="406"/>
                </a:lnTo>
                <a:lnTo>
                  <a:pt x="317" y="406"/>
                </a:lnTo>
                <a:lnTo>
                  <a:pt x="317" y="412"/>
                </a:lnTo>
                <a:lnTo>
                  <a:pt x="323" y="412"/>
                </a:lnTo>
                <a:lnTo>
                  <a:pt x="323" y="424"/>
                </a:lnTo>
                <a:lnTo>
                  <a:pt x="323" y="424"/>
                </a:lnTo>
                <a:lnTo>
                  <a:pt x="323" y="430"/>
                </a:lnTo>
                <a:lnTo>
                  <a:pt x="335" y="436"/>
                </a:lnTo>
                <a:lnTo>
                  <a:pt x="335" y="442"/>
                </a:lnTo>
                <a:lnTo>
                  <a:pt x="341" y="442"/>
                </a:lnTo>
                <a:lnTo>
                  <a:pt x="341" y="448"/>
                </a:lnTo>
                <a:lnTo>
                  <a:pt x="347" y="448"/>
                </a:lnTo>
                <a:lnTo>
                  <a:pt x="347" y="454"/>
                </a:lnTo>
                <a:lnTo>
                  <a:pt x="353" y="454"/>
                </a:lnTo>
                <a:lnTo>
                  <a:pt x="353" y="460"/>
                </a:lnTo>
                <a:lnTo>
                  <a:pt x="359" y="460"/>
                </a:lnTo>
                <a:lnTo>
                  <a:pt x="359" y="460"/>
                </a:lnTo>
                <a:lnTo>
                  <a:pt x="371" y="460"/>
                </a:lnTo>
                <a:lnTo>
                  <a:pt x="371" y="466"/>
                </a:lnTo>
                <a:lnTo>
                  <a:pt x="329" y="466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2" name="Freeform 14"/>
          <p:cNvSpPr>
            <a:spLocks/>
          </p:cNvSpPr>
          <p:nvPr/>
        </p:nvSpPr>
        <p:spPr bwMode="auto">
          <a:xfrm>
            <a:off x="2674938" y="2438400"/>
            <a:ext cx="542925" cy="230188"/>
          </a:xfrm>
          <a:custGeom>
            <a:avLst/>
            <a:gdLst/>
            <a:ahLst/>
            <a:cxnLst>
              <a:cxn ang="0">
                <a:pos x="312" y="162"/>
              </a:cxn>
              <a:cxn ang="0">
                <a:pos x="294" y="162"/>
              </a:cxn>
              <a:cxn ang="0">
                <a:pos x="294" y="150"/>
              </a:cxn>
              <a:cxn ang="0">
                <a:pos x="252" y="150"/>
              </a:cxn>
              <a:cxn ang="0">
                <a:pos x="252" y="162"/>
              </a:cxn>
              <a:cxn ang="0">
                <a:pos x="66" y="168"/>
              </a:cxn>
              <a:cxn ang="0">
                <a:pos x="66" y="84"/>
              </a:cxn>
              <a:cxn ang="0">
                <a:pos x="18" y="84"/>
              </a:cxn>
              <a:cxn ang="0">
                <a:pos x="12" y="36"/>
              </a:cxn>
              <a:cxn ang="0">
                <a:pos x="12" y="30"/>
              </a:cxn>
              <a:cxn ang="0">
                <a:pos x="12" y="18"/>
              </a:cxn>
              <a:cxn ang="0">
                <a:pos x="0" y="18"/>
              </a:cxn>
              <a:cxn ang="0">
                <a:pos x="0" y="0"/>
              </a:cxn>
              <a:cxn ang="0">
                <a:pos x="282" y="0"/>
              </a:cxn>
              <a:cxn ang="0">
                <a:pos x="288" y="0"/>
              </a:cxn>
              <a:cxn ang="0">
                <a:pos x="288" y="12"/>
              </a:cxn>
              <a:cxn ang="0">
                <a:pos x="300" y="18"/>
              </a:cxn>
              <a:cxn ang="0">
                <a:pos x="306" y="18"/>
              </a:cxn>
              <a:cxn ang="0">
                <a:pos x="312" y="36"/>
              </a:cxn>
              <a:cxn ang="0">
                <a:pos x="312" y="42"/>
              </a:cxn>
              <a:cxn ang="0">
                <a:pos x="300" y="48"/>
              </a:cxn>
              <a:cxn ang="0">
                <a:pos x="306" y="54"/>
              </a:cxn>
              <a:cxn ang="0">
                <a:pos x="300" y="66"/>
              </a:cxn>
              <a:cxn ang="0">
                <a:pos x="300" y="72"/>
              </a:cxn>
              <a:cxn ang="0">
                <a:pos x="294" y="96"/>
              </a:cxn>
              <a:cxn ang="0">
                <a:pos x="294" y="102"/>
              </a:cxn>
              <a:cxn ang="0">
                <a:pos x="306" y="108"/>
              </a:cxn>
              <a:cxn ang="0">
                <a:pos x="312" y="102"/>
              </a:cxn>
              <a:cxn ang="0">
                <a:pos x="342" y="102"/>
              </a:cxn>
              <a:cxn ang="0">
                <a:pos x="336" y="120"/>
              </a:cxn>
              <a:cxn ang="0">
                <a:pos x="336" y="144"/>
              </a:cxn>
              <a:cxn ang="0">
                <a:pos x="330" y="162"/>
              </a:cxn>
              <a:cxn ang="0">
                <a:pos x="312" y="162"/>
              </a:cxn>
            </a:cxnLst>
            <a:rect l="0" t="0" r="r" b="b"/>
            <a:pathLst>
              <a:path w="342" h="168">
                <a:moveTo>
                  <a:pt x="312" y="162"/>
                </a:moveTo>
                <a:lnTo>
                  <a:pt x="294" y="162"/>
                </a:lnTo>
                <a:lnTo>
                  <a:pt x="294" y="150"/>
                </a:lnTo>
                <a:lnTo>
                  <a:pt x="252" y="150"/>
                </a:lnTo>
                <a:lnTo>
                  <a:pt x="252" y="162"/>
                </a:lnTo>
                <a:lnTo>
                  <a:pt x="66" y="168"/>
                </a:lnTo>
                <a:lnTo>
                  <a:pt x="66" y="84"/>
                </a:lnTo>
                <a:lnTo>
                  <a:pt x="18" y="84"/>
                </a:lnTo>
                <a:lnTo>
                  <a:pt x="12" y="36"/>
                </a:lnTo>
                <a:lnTo>
                  <a:pt x="12" y="30"/>
                </a:lnTo>
                <a:lnTo>
                  <a:pt x="12" y="18"/>
                </a:lnTo>
                <a:lnTo>
                  <a:pt x="0" y="18"/>
                </a:lnTo>
                <a:lnTo>
                  <a:pt x="0" y="0"/>
                </a:lnTo>
                <a:lnTo>
                  <a:pt x="282" y="0"/>
                </a:lnTo>
                <a:lnTo>
                  <a:pt x="288" y="0"/>
                </a:lnTo>
                <a:lnTo>
                  <a:pt x="288" y="12"/>
                </a:lnTo>
                <a:lnTo>
                  <a:pt x="300" y="18"/>
                </a:lnTo>
                <a:lnTo>
                  <a:pt x="306" y="18"/>
                </a:lnTo>
                <a:lnTo>
                  <a:pt x="312" y="36"/>
                </a:lnTo>
                <a:lnTo>
                  <a:pt x="312" y="42"/>
                </a:lnTo>
                <a:lnTo>
                  <a:pt x="300" y="48"/>
                </a:lnTo>
                <a:lnTo>
                  <a:pt x="306" y="54"/>
                </a:lnTo>
                <a:lnTo>
                  <a:pt x="300" y="66"/>
                </a:lnTo>
                <a:lnTo>
                  <a:pt x="300" y="72"/>
                </a:lnTo>
                <a:lnTo>
                  <a:pt x="294" y="96"/>
                </a:lnTo>
                <a:lnTo>
                  <a:pt x="294" y="102"/>
                </a:lnTo>
                <a:lnTo>
                  <a:pt x="306" y="108"/>
                </a:lnTo>
                <a:lnTo>
                  <a:pt x="312" y="102"/>
                </a:lnTo>
                <a:lnTo>
                  <a:pt x="342" y="102"/>
                </a:lnTo>
                <a:lnTo>
                  <a:pt x="336" y="120"/>
                </a:lnTo>
                <a:lnTo>
                  <a:pt x="336" y="144"/>
                </a:lnTo>
                <a:lnTo>
                  <a:pt x="330" y="162"/>
                </a:lnTo>
                <a:lnTo>
                  <a:pt x="312" y="16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3" name="Freeform 15"/>
          <p:cNvSpPr>
            <a:spLocks/>
          </p:cNvSpPr>
          <p:nvPr/>
        </p:nvSpPr>
        <p:spPr bwMode="auto">
          <a:xfrm>
            <a:off x="3616325" y="2438400"/>
            <a:ext cx="523875" cy="212725"/>
          </a:xfrm>
          <a:custGeom>
            <a:avLst/>
            <a:gdLst/>
            <a:ahLst/>
            <a:cxnLst>
              <a:cxn ang="0">
                <a:pos x="6" y="132"/>
              </a:cxn>
              <a:cxn ang="0">
                <a:pos x="6" y="108"/>
              </a:cxn>
              <a:cxn ang="0">
                <a:pos x="0" y="102"/>
              </a:cxn>
              <a:cxn ang="0">
                <a:pos x="0" y="96"/>
              </a:cxn>
              <a:cxn ang="0">
                <a:pos x="12" y="90"/>
              </a:cxn>
              <a:cxn ang="0">
                <a:pos x="12" y="60"/>
              </a:cxn>
              <a:cxn ang="0">
                <a:pos x="30" y="42"/>
              </a:cxn>
              <a:cxn ang="0">
                <a:pos x="36" y="12"/>
              </a:cxn>
              <a:cxn ang="0">
                <a:pos x="48" y="6"/>
              </a:cxn>
              <a:cxn ang="0">
                <a:pos x="54" y="0"/>
              </a:cxn>
              <a:cxn ang="0">
                <a:pos x="60" y="0"/>
              </a:cxn>
              <a:cxn ang="0">
                <a:pos x="78" y="24"/>
              </a:cxn>
              <a:cxn ang="0">
                <a:pos x="90" y="24"/>
              </a:cxn>
              <a:cxn ang="0">
                <a:pos x="102" y="24"/>
              </a:cxn>
              <a:cxn ang="0">
                <a:pos x="114" y="36"/>
              </a:cxn>
              <a:cxn ang="0">
                <a:pos x="126" y="30"/>
              </a:cxn>
              <a:cxn ang="0">
                <a:pos x="180" y="24"/>
              </a:cxn>
              <a:cxn ang="0">
                <a:pos x="180" y="24"/>
              </a:cxn>
              <a:cxn ang="0">
                <a:pos x="282" y="18"/>
              </a:cxn>
              <a:cxn ang="0">
                <a:pos x="324" y="18"/>
              </a:cxn>
              <a:cxn ang="0">
                <a:pos x="318" y="12"/>
              </a:cxn>
              <a:cxn ang="0">
                <a:pos x="324" y="12"/>
              </a:cxn>
              <a:cxn ang="0">
                <a:pos x="330" y="126"/>
              </a:cxn>
              <a:cxn ang="0">
                <a:pos x="174" y="132"/>
              </a:cxn>
              <a:cxn ang="0">
                <a:pos x="168" y="126"/>
              </a:cxn>
              <a:cxn ang="0">
                <a:pos x="156" y="108"/>
              </a:cxn>
              <a:cxn ang="0">
                <a:pos x="144" y="102"/>
              </a:cxn>
              <a:cxn ang="0">
                <a:pos x="126" y="102"/>
              </a:cxn>
              <a:cxn ang="0">
                <a:pos x="114" y="108"/>
              </a:cxn>
              <a:cxn ang="0">
                <a:pos x="108" y="120"/>
              </a:cxn>
              <a:cxn ang="0">
                <a:pos x="90" y="132"/>
              </a:cxn>
              <a:cxn ang="0">
                <a:pos x="24" y="150"/>
              </a:cxn>
              <a:cxn ang="0">
                <a:pos x="12" y="156"/>
              </a:cxn>
              <a:cxn ang="0">
                <a:pos x="12" y="156"/>
              </a:cxn>
              <a:cxn ang="0">
                <a:pos x="6" y="132"/>
              </a:cxn>
            </a:cxnLst>
            <a:rect l="0" t="0" r="r" b="b"/>
            <a:pathLst>
              <a:path w="330" h="156">
                <a:moveTo>
                  <a:pt x="6" y="132"/>
                </a:moveTo>
                <a:lnTo>
                  <a:pt x="6" y="108"/>
                </a:lnTo>
                <a:lnTo>
                  <a:pt x="0" y="102"/>
                </a:lnTo>
                <a:lnTo>
                  <a:pt x="0" y="96"/>
                </a:lnTo>
                <a:lnTo>
                  <a:pt x="12" y="90"/>
                </a:lnTo>
                <a:lnTo>
                  <a:pt x="12" y="60"/>
                </a:lnTo>
                <a:lnTo>
                  <a:pt x="30" y="42"/>
                </a:lnTo>
                <a:lnTo>
                  <a:pt x="36" y="12"/>
                </a:lnTo>
                <a:lnTo>
                  <a:pt x="48" y="6"/>
                </a:lnTo>
                <a:lnTo>
                  <a:pt x="54" y="0"/>
                </a:lnTo>
                <a:lnTo>
                  <a:pt x="60" y="0"/>
                </a:lnTo>
                <a:lnTo>
                  <a:pt x="78" y="24"/>
                </a:lnTo>
                <a:lnTo>
                  <a:pt x="90" y="24"/>
                </a:lnTo>
                <a:lnTo>
                  <a:pt x="102" y="24"/>
                </a:lnTo>
                <a:lnTo>
                  <a:pt x="114" y="36"/>
                </a:lnTo>
                <a:lnTo>
                  <a:pt x="126" y="30"/>
                </a:lnTo>
                <a:lnTo>
                  <a:pt x="180" y="24"/>
                </a:lnTo>
                <a:lnTo>
                  <a:pt x="180" y="24"/>
                </a:lnTo>
                <a:lnTo>
                  <a:pt x="282" y="18"/>
                </a:lnTo>
                <a:lnTo>
                  <a:pt x="324" y="18"/>
                </a:lnTo>
                <a:lnTo>
                  <a:pt x="318" y="12"/>
                </a:lnTo>
                <a:lnTo>
                  <a:pt x="324" y="12"/>
                </a:lnTo>
                <a:lnTo>
                  <a:pt x="330" y="126"/>
                </a:lnTo>
                <a:lnTo>
                  <a:pt x="174" y="132"/>
                </a:lnTo>
                <a:lnTo>
                  <a:pt x="168" y="126"/>
                </a:lnTo>
                <a:lnTo>
                  <a:pt x="156" y="108"/>
                </a:lnTo>
                <a:lnTo>
                  <a:pt x="144" y="102"/>
                </a:lnTo>
                <a:lnTo>
                  <a:pt x="126" y="102"/>
                </a:lnTo>
                <a:lnTo>
                  <a:pt x="114" y="108"/>
                </a:lnTo>
                <a:lnTo>
                  <a:pt x="108" y="120"/>
                </a:lnTo>
                <a:lnTo>
                  <a:pt x="90" y="132"/>
                </a:lnTo>
                <a:lnTo>
                  <a:pt x="24" y="150"/>
                </a:lnTo>
                <a:lnTo>
                  <a:pt x="12" y="156"/>
                </a:lnTo>
                <a:lnTo>
                  <a:pt x="12" y="156"/>
                </a:lnTo>
                <a:lnTo>
                  <a:pt x="6" y="132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4" name="Freeform 16"/>
          <p:cNvSpPr>
            <a:spLocks/>
          </p:cNvSpPr>
          <p:nvPr/>
        </p:nvSpPr>
        <p:spPr bwMode="auto">
          <a:xfrm>
            <a:off x="3332163" y="2520950"/>
            <a:ext cx="303212" cy="390525"/>
          </a:xfrm>
          <a:custGeom>
            <a:avLst/>
            <a:gdLst/>
            <a:ahLst/>
            <a:cxnLst>
              <a:cxn ang="0">
                <a:pos x="101" y="239"/>
              </a:cxn>
              <a:cxn ang="0">
                <a:pos x="101" y="239"/>
              </a:cxn>
              <a:cxn ang="0">
                <a:pos x="84" y="251"/>
              </a:cxn>
              <a:cxn ang="0">
                <a:pos x="66" y="257"/>
              </a:cxn>
              <a:cxn ang="0">
                <a:pos x="54" y="257"/>
              </a:cxn>
              <a:cxn ang="0">
                <a:pos x="30" y="269"/>
              </a:cxn>
              <a:cxn ang="0">
                <a:pos x="18" y="287"/>
              </a:cxn>
              <a:cxn ang="0">
                <a:pos x="18" y="287"/>
              </a:cxn>
              <a:cxn ang="0">
                <a:pos x="6" y="227"/>
              </a:cxn>
              <a:cxn ang="0">
                <a:pos x="12" y="215"/>
              </a:cxn>
              <a:cxn ang="0">
                <a:pos x="0" y="162"/>
              </a:cxn>
              <a:cxn ang="0">
                <a:pos x="0" y="132"/>
              </a:cxn>
              <a:cxn ang="0">
                <a:pos x="6" y="132"/>
              </a:cxn>
              <a:cxn ang="0">
                <a:pos x="18" y="138"/>
              </a:cxn>
              <a:cxn ang="0">
                <a:pos x="42" y="132"/>
              </a:cxn>
              <a:cxn ang="0">
                <a:pos x="48" y="132"/>
              </a:cxn>
              <a:cxn ang="0">
                <a:pos x="48" y="126"/>
              </a:cxn>
              <a:cxn ang="0">
                <a:pos x="72" y="120"/>
              </a:cxn>
              <a:cxn ang="0">
                <a:pos x="78" y="108"/>
              </a:cxn>
              <a:cxn ang="0">
                <a:pos x="90" y="84"/>
              </a:cxn>
              <a:cxn ang="0">
                <a:pos x="90" y="72"/>
              </a:cxn>
              <a:cxn ang="0">
                <a:pos x="95" y="66"/>
              </a:cxn>
              <a:cxn ang="0">
                <a:pos x="95" y="48"/>
              </a:cxn>
              <a:cxn ang="0">
                <a:pos x="107" y="48"/>
              </a:cxn>
              <a:cxn ang="0">
                <a:pos x="107" y="54"/>
              </a:cxn>
              <a:cxn ang="0">
                <a:pos x="119" y="54"/>
              </a:cxn>
              <a:cxn ang="0">
                <a:pos x="119" y="48"/>
              </a:cxn>
              <a:cxn ang="0">
                <a:pos x="137" y="42"/>
              </a:cxn>
              <a:cxn ang="0">
                <a:pos x="137" y="48"/>
              </a:cxn>
              <a:cxn ang="0">
                <a:pos x="143" y="48"/>
              </a:cxn>
              <a:cxn ang="0">
                <a:pos x="143" y="42"/>
              </a:cxn>
              <a:cxn ang="0">
                <a:pos x="149" y="42"/>
              </a:cxn>
              <a:cxn ang="0">
                <a:pos x="149" y="36"/>
              </a:cxn>
              <a:cxn ang="0">
                <a:pos x="155" y="36"/>
              </a:cxn>
              <a:cxn ang="0">
                <a:pos x="149" y="30"/>
              </a:cxn>
              <a:cxn ang="0">
                <a:pos x="161" y="30"/>
              </a:cxn>
              <a:cxn ang="0">
                <a:pos x="161" y="18"/>
              </a:cxn>
              <a:cxn ang="0">
                <a:pos x="167" y="18"/>
              </a:cxn>
              <a:cxn ang="0">
                <a:pos x="167" y="12"/>
              </a:cxn>
              <a:cxn ang="0">
                <a:pos x="191" y="0"/>
              </a:cxn>
              <a:cxn ang="0">
                <a:pos x="191" y="30"/>
              </a:cxn>
              <a:cxn ang="0">
                <a:pos x="179" y="36"/>
              </a:cxn>
              <a:cxn ang="0">
                <a:pos x="179" y="42"/>
              </a:cxn>
              <a:cxn ang="0">
                <a:pos x="185" y="48"/>
              </a:cxn>
              <a:cxn ang="0">
                <a:pos x="191" y="96"/>
              </a:cxn>
              <a:cxn ang="0">
                <a:pos x="167" y="96"/>
              </a:cxn>
              <a:cxn ang="0">
                <a:pos x="155" y="108"/>
              </a:cxn>
              <a:cxn ang="0">
                <a:pos x="149" y="120"/>
              </a:cxn>
              <a:cxn ang="0">
                <a:pos x="137" y="120"/>
              </a:cxn>
              <a:cxn ang="0">
                <a:pos x="137" y="120"/>
              </a:cxn>
              <a:cxn ang="0">
                <a:pos x="131" y="138"/>
              </a:cxn>
              <a:cxn ang="0">
                <a:pos x="113" y="150"/>
              </a:cxn>
              <a:cxn ang="0">
                <a:pos x="113" y="162"/>
              </a:cxn>
              <a:cxn ang="0">
                <a:pos x="107" y="168"/>
              </a:cxn>
              <a:cxn ang="0">
                <a:pos x="107" y="245"/>
              </a:cxn>
              <a:cxn ang="0">
                <a:pos x="101" y="239"/>
              </a:cxn>
            </a:cxnLst>
            <a:rect l="0" t="0" r="r" b="b"/>
            <a:pathLst>
              <a:path w="191" h="287">
                <a:moveTo>
                  <a:pt x="101" y="239"/>
                </a:moveTo>
                <a:lnTo>
                  <a:pt x="101" y="239"/>
                </a:lnTo>
                <a:lnTo>
                  <a:pt x="84" y="251"/>
                </a:lnTo>
                <a:lnTo>
                  <a:pt x="66" y="257"/>
                </a:lnTo>
                <a:lnTo>
                  <a:pt x="54" y="257"/>
                </a:lnTo>
                <a:lnTo>
                  <a:pt x="30" y="269"/>
                </a:lnTo>
                <a:lnTo>
                  <a:pt x="18" y="287"/>
                </a:lnTo>
                <a:lnTo>
                  <a:pt x="18" y="287"/>
                </a:lnTo>
                <a:lnTo>
                  <a:pt x="6" y="227"/>
                </a:lnTo>
                <a:lnTo>
                  <a:pt x="12" y="215"/>
                </a:lnTo>
                <a:lnTo>
                  <a:pt x="0" y="162"/>
                </a:lnTo>
                <a:lnTo>
                  <a:pt x="0" y="132"/>
                </a:lnTo>
                <a:lnTo>
                  <a:pt x="6" y="132"/>
                </a:lnTo>
                <a:lnTo>
                  <a:pt x="18" y="138"/>
                </a:lnTo>
                <a:lnTo>
                  <a:pt x="42" y="132"/>
                </a:lnTo>
                <a:lnTo>
                  <a:pt x="48" y="132"/>
                </a:lnTo>
                <a:lnTo>
                  <a:pt x="48" y="126"/>
                </a:lnTo>
                <a:lnTo>
                  <a:pt x="72" y="120"/>
                </a:lnTo>
                <a:lnTo>
                  <a:pt x="78" y="108"/>
                </a:lnTo>
                <a:lnTo>
                  <a:pt x="90" y="84"/>
                </a:lnTo>
                <a:lnTo>
                  <a:pt x="90" y="72"/>
                </a:lnTo>
                <a:lnTo>
                  <a:pt x="95" y="66"/>
                </a:lnTo>
                <a:lnTo>
                  <a:pt x="95" y="48"/>
                </a:lnTo>
                <a:lnTo>
                  <a:pt x="107" y="48"/>
                </a:lnTo>
                <a:lnTo>
                  <a:pt x="107" y="54"/>
                </a:lnTo>
                <a:lnTo>
                  <a:pt x="119" y="54"/>
                </a:lnTo>
                <a:lnTo>
                  <a:pt x="119" y="48"/>
                </a:lnTo>
                <a:lnTo>
                  <a:pt x="137" y="42"/>
                </a:lnTo>
                <a:lnTo>
                  <a:pt x="137" y="48"/>
                </a:lnTo>
                <a:lnTo>
                  <a:pt x="143" y="48"/>
                </a:lnTo>
                <a:lnTo>
                  <a:pt x="143" y="42"/>
                </a:lnTo>
                <a:lnTo>
                  <a:pt x="149" y="42"/>
                </a:lnTo>
                <a:lnTo>
                  <a:pt x="149" y="36"/>
                </a:lnTo>
                <a:lnTo>
                  <a:pt x="155" y="36"/>
                </a:lnTo>
                <a:lnTo>
                  <a:pt x="149" y="30"/>
                </a:lnTo>
                <a:lnTo>
                  <a:pt x="161" y="30"/>
                </a:lnTo>
                <a:lnTo>
                  <a:pt x="161" y="18"/>
                </a:lnTo>
                <a:lnTo>
                  <a:pt x="167" y="18"/>
                </a:lnTo>
                <a:lnTo>
                  <a:pt x="167" y="12"/>
                </a:lnTo>
                <a:lnTo>
                  <a:pt x="191" y="0"/>
                </a:lnTo>
                <a:lnTo>
                  <a:pt x="191" y="30"/>
                </a:lnTo>
                <a:lnTo>
                  <a:pt x="179" y="36"/>
                </a:lnTo>
                <a:lnTo>
                  <a:pt x="179" y="42"/>
                </a:lnTo>
                <a:lnTo>
                  <a:pt x="185" y="48"/>
                </a:lnTo>
                <a:lnTo>
                  <a:pt x="191" y="96"/>
                </a:lnTo>
                <a:lnTo>
                  <a:pt x="167" y="96"/>
                </a:lnTo>
                <a:lnTo>
                  <a:pt x="155" y="108"/>
                </a:lnTo>
                <a:lnTo>
                  <a:pt x="149" y="120"/>
                </a:lnTo>
                <a:lnTo>
                  <a:pt x="137" y="120"/>
                </a:lnTo>
                <a:lnTo>
                  <a:pt x="137" y="120"/>
                </a:lnTo>
                <a:lnTo>
                  <a:pt x="131" y="138"/>
                </a:lnTo>
                <a:lnTo>
                  <a:pt x="113" y="150"/>
                </a:lnTo>
                <a:lnTo>
                  <a:pt x="113" y="162"/>
                </a:lnTo>
                <a:lnTo>
                  <a:pt x="107" y="168"/>
                </a:lnTo>
                <a:lnTo>
                  <a:pt x="107" y="245"/>
                </a:lnTo>
                <a:lnTo>
                  <a:pt x="101" y="23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5" name="Freeform 17"/>
          <p:cNvSpPr>
            <a:spLocks/>
          </p:cNvSpPr>
          <p:nvPr/>
        </p:nvSpPr>
        <p:spPr bwMode="auto">
          <a:xfrm>
            <a:off x="2598738" y="2552700"/>
            <a:ext cx="371475" cy="506413"/>
          </a:xfrm>
          <a:custGeom>
            <a:avLst/>
            <a:gdLst/>
            <a:ahLst/>
            <a:cxnLst>
              <a:cxn ang="0">
                <a:pos x="84" y="293"/>
              </a:cxn>
              <a:cxn ang="0">
                <a:pos x="72" y="293"/>
              </a:cxn>
              <a:cxn ang="0">
                <a:pos x="66" y="287"/>
              </a:cxn>
              <a:cxn ang="0">
                <a:pos x="60" y="281"/>
              </a:cxn>
              <a:cxn ang="0">
                <a:pos x="54" y="275"/>
              </a:cxn>
              <a:cxn ang="0">
                <a:pos x="48" y="269"/>
              </a:cxn>
              <a:cxn ang="0">
                <a:pos x="36" y="257"/>
              </a:cxn>
              <a:cxn ang="0">
                <a:pos x="36" y="245"/>
              </a:cxn>
              <a:cxn ang="0">
                <a:pos x="30" y="239"/>
              </a:cxn>
              <a:cxn ang="0">
                <a:pos x="18" y="233"/>
              </a:cxn>
              <a:cxn ang="0">
                <a:pos x="12" y="215"/>
              </a:cxn>
              <a:cxn ang="0">
                <a:pos x="6" y="168"/>
              </a:cxn>
              <a:cxn ang="0">
                <a:pos x="18" y="150"/>
              </a:cxn>
              <a:cxn ang="0">
                <a:pos x="24" y="150"/>
              </a:cxn>
              <a:cxn ang="0">
                <a:pos x="24" y="144"/>
              </a:cxn>
              <a:cxn ang="0">
                <a:pos x="30" y="126"/>
              </a:cxn>
              <a:cxn ang="0">
                <a:pos x="24" y="108"/>
              </a:cxn>
              <a:cxn ang="0">
                <a:pos x="18" y="84"/>
              </a:cxn>
              <a:cxn ang="0">
                <a:pos x="12" y="72"/>
              </a:cxn>
              <a:cxn ang="0">
                <a:pos x="6" y="54"/>
              </a:cxn>
              <a:cxn ang="0">
                <a:pos x="12" y="36"/>
              </a:cxn>
              <a:cxn ang="0">
                <a:pos x="12" y="30"/>
              </a:cxn>
              <a:cxn ang="0">
                <a:pos x="24" y="30"/>
              </a:cxn>
              <a:cxn ang="0">
                <a:pos x="48" y="24"/>
              </a:cxn>
              <a:cxn ang="0">
                <a:pos x="66" y="0"/>
              </a:cxn>
              <a:cxn ang="0">
                <a:pos x="114" y="84"/>
              </a:cxn>
              <a:cxn ang="0">
                <a:pos x="102" y="84"/>
              </a:cxn>
              <a:cxn ang="0">
                <a:pos x="108" y="96"/>
              </a:cxn>
              <a:cxn ang="0">
                <a:pos x="96" y="114"/>
              </a:cxn>
              <a:cxn ang="0">
                <a:pos x="132" y="150"/>
              </a:cxn>
              <a:cxn ang="0">
                <a:pos x="180" y="156"/>
              </a:cxn>
              <a:cxn ang="0">
                <a:pos x="192" y="179"/>
              </a:cxn>
              <a:cxn ang="0">
                <a:pos x="192" y="215"/>
              </a:cxn>
              <a:cxn ang="0">
                <a:pos x="210" y="227"/>
              </a:cxn>
              <a:cxn ang="0">
                <a:pos x="234" y="269"/>
              </a:cxn>
              <a:cxn ang="0">
                <a:pos x="216" y="275"/>
              </a:cxn>
              <a:cxn ang="0">
                <a:pos x="222" y="299"/>
              </a:cxn>
              <a:cxn ang="0">
                <a:pos x="222" y="317"/>
              </a:cxn>
              <a:cxn ang="0">
                <a:pos x="216" y="329"/>
              </a:cxn>
              <a:cxn ang="0">
                <a:pos x="150" y="371"/>
              </a:cxn>
              <a:cxn ang="0">
                <a:pos x="126" y="353"/>
              </a:cxn>
              <a:cxn ang="0">
                <a:pos x="84" y="305"/>
              </a:cxn>
              <a:cxn ang="0">
                <a:pos x="84" y="299"/>
              </a:cxn>
            </a:cxnLst>
            <a:rect l="0" t="0" r="r" b="b"/>
            <a:pathLst>
              <a:path w="234" h="371">
                <a:moveTo>
                  <a:pt x="84" y="299"/>
                </a:moveTo>
                <a:lnTo>
                  <a:pt x="84" y="293"/>
                </a:lnTo>
                <a:lnTo>
                  <a:pt x="72" y="293"/>
                </a:lnTo>
                <a:lnTo>
                  <a:pt x="72" y="293"/>
                </a:lnTo>
                <a:lnTo>
                  <a:pt x="66" y="293"/>
                </a:lnTo>
                <a:lnTo>
                  <a:pt x="66" y="287"/>
                </a:lnTo>
                <a:lnTo>
                  <a:pt x="60" y="287"/>
                </a:lnTo>
                <a:lnTo>
                  <a:pt x="60" y="281"/>
                </a:lnTo>
                <a:lnTo>
                  <a:pt x="54" y="281"/>
                </a:lnTo>
                <a:lnTo>
                  <a:pt x="54" y="275"/>
                </a:lnTo>
                <a:lnTo>
                  <a:pt x="48" y="275"/>
                </a:lnTo>
                <a:lnTo>
                  <a:pt x="48" y="269"/>
                </a:lnTo>
                <a:lnTo>
                  <a:pt x="36" y="263"/>
                </a:lnTo>
                <a:lnTo>
                  <a:pt x="36" y="257"/>
                </a:lnTo>
                <a:lnTo>
                  <a:pt x="36" y="257"/>
                </a:lnTo>
                <a:lnTo>
                  <a:pt x="36" y="245"/>
                </a:lnTo>
                <a:lnTo>
                  <a:pt x="30" y="245"/>
                </a:lnTo>
                <a:lnTo>
                  <a:pt x="30" y="239"/>
                </a:lnTo>
                <a:lnTo>
                  <a:pt x="18" y="239"/>
                </a:lnTo>
                <a:lnTo>
                  <a:pt x="18" y="233"/>
                </a:lnTo>
                <a:lnTo>
                  <a:pt x="12" y="233"/>
                </a:lnTo>
                <a:lnTo>
                  <a:pt x="12" y="215"/>
                </a:lnTo>
                <a:lnTo>
                  <a:pt x="0" y="209"/>
                </a:lnTo>
                <a:lnTo>
                  <a:pt x="6" y="168"/>
                </a:lnTo>
                <a:lnTo>
                  <a:pt x="12" y="168"/>
                </a:lnTo>
                <a:lnTo>
                  <a:pt x="18" y="150"/>
                </a:lnTo>
                <a:lnTo>
                  <a:pt x="24" y="150"/>
                </a:lnTo>
                <a:lnTo>
                  <a:pt x="24" y="150"/>
                </a:lnTo>
                <a:lnTo>
                  <a:pt x="24" y="150"/>
                </a:lnTo>
                <a:lnTo>
                  <a:pt x="24" y="144"/>
                </a:lnTo>
                <a:lnTo>
                  <a:pt x="30" y="144"/>
                </a:lnTo>
                <a:lnTo>
                  <a:pt x="30" y="126"/>
                </a:lnTo>
                <a:lnTo>
                  <a:pt x="24" y="126"/>
                </a:lnTo>
                <a:lnTo>
                  <a:pt x="24" y="108"/>
                </a:lnTo>
                <a:lnTo>
                  <a:pt x="18" y="102"/>
                </a:lnTo>
                <a:lnTo>
                  <a:pt x="18" y="84"/>
                </a:lnTo>
                <a:lnTo>
                  <a:pt x="12" y="84"/>
                </a:lnTo>
                <a:lnTo>
                  <a:pt x="12" y="72"/>
                </a:lnTo>
                <a:lnTo>
                  <a:pt x="6" y="72"/>
                </a:lnTo>
                <a:lnTo>
                  <a:pt x="6" y="54"/>
                </a:lnTo>
                <a:lnTo>
                  <a:pt x="12" y="54"/>
                </a:lnTo>
                <a:lnTo>
                  <a:pt x="12" y="36"/>
                </a:lnTo>
                <a:lnTo>
                  <a:pt x="12" y="36"/>
                </a:lnTo>
                <a:lnTo>
                  <a:pt x="12" y="30"/>
                </a:lnTo>
                <a:lnTo>
                  <a:pt x="24" y="30"/>
                </a:lnTo>
                <a:lnTo>
                  <a:pt x="24" y="30"/>
                </a:lnTo>
                <a:lnTo>
                  <a:pt x="48" y="30"/>
                </a:lnTo>
                <a:lnTo>
                  <a:pt x="48" y="24"/>
                </a:lnTo>
                <a:lnTo>
                  <a:pt x="66" y="24"/>
                </a:lnTo>
                <a:lnTo>
                  <a:pt x="66" y="0"/>
                </a:lnTo>
                <a:lnTo>
                  <a:pt x="114" y="0"/>
                </a:lnTo>
                <a:lnTo>
                  <a:pt x="114" y="84"/>
                </a:lnTo>
                <a:lnTo>
                  <a:pt x="102" y="84"/>
                </a:lnTo>
                <a:lnTo>
                  <a:pt x="102" y="84"/>
                </a:lnTo>
                <a:lnTo>
                  <a:pt x="108" y="90"/>
                </a:lnTo>
                <a:lnTo>
                  <a:pt x="108" y="96"/>
                </a:lnTo>
                <a:lnTo>
                  <a:pt x="102" y="102"/>
                </a:lnTo>
                <a:lnTo>
                  <a:pt x="96" y="114"/>
                </a:lnTo>
                <a:lnTo>
                  <a:pt x="108" y="126"/>
                </a:lnTo>
                <a:lnTo>
                  <a:pt x="132" y="150"/>
                </a:lnTo>
                <a:lnTo>
                  <a:pt x="162" y="156"/>
                </a:lnTo>
                <a:lnTo>
                  <a:pt x="180" y="156"/>
                </a:lnTo>
                <a:lnTo>
                  <a:pt x="192" y="168"/>
                </a:lnTo>
                <a:lnTo>
                  <a:pt x="192" y="179"/>
                </a:lnTo>
                <a:lnTo>
                  <a:pt x="186" y="185"/>
                </a:lnTo>
                <a:lnTo>
                  <a:pt x="192" y="215"/>
                </a:lnTo>
                <a:lnTo>
                  <a:pt x="204" y="227"/>
                </a:lnTo>
                <a:lnTo>
                  <a:pt x="210" y="227"/>
                </a:lnTo>
                <a:lnTo>
                  <a:pt x="216" y="245"/>
                </a:lnTo>
                <a:lnTo>
                  <a:pt x="234" y="269"/>
                </a:lnTo>
                <a:lnTo>
                  <a:pt x="216" y="269"/>
                </a:lnTo>
                <a:lnTo>
                  <a:pt x="216" y="275"/>
                </a:lnTo>
                <a:lnTo>
                  <a:pt x="222" y="287"/>
                </a:lnTo>
                <a:lnTo>
                  <a:pt x="222" y="299"/>
                </a:lnTo>
                <a:lnTo>
                  <a:pt x="228" y="311"/>
                </a:lnTo>
                <a:lnTo>
                  <a:pt x="222" y="317"/>
                </a:lnTo>
                <a:lnTo>
                  <a:pt x="216" y="317"/>
                </a:lnTo>
                <a:lnTo>
                  <a:pt x="216" y="329"/>
                </a:lnTo>
                <a:lnTo>
                  <a:pt x="198" y="353"/>
                </a:lnTo>
                <a:lnTo>
                  <a:pt x="150" y="371"/>
                </a:lnTo>
                <a:lnTo>
                  <a:pt x="144" y="359"/>
                </a:lnTo>
                <a:lnTo>
                  <a:pt x="126" y="353"/>
                </a:lnTo>
                <a:lnTo>
                  <a:pt x="108" y="317"/>
                </a:lnTo>
                <a:lnTo>
                  <a:pt x="84" y="305"/>
                </a:lnTo>
                <a:lnTo>
                  <a:pt x="84" y="299"/>
                </a:lnTo>
                <a:lnTo>
                  <a:pt x="84" y="299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6" name="Freeform 18"/>
          <p:cNvSpPr>
            <a:spLocks/>
          </p:cNvSpPr>
          <p:nvPr/>
        </p:nvSpPr>
        <p:spPr bwMode="auto">
          <a:xfrm>
            <a:off x="2751138" y="2643188"/>
            <a:ext cx="495300" cy="277812"/>
          </a:xfrm>
          <a:custGeom>
            <a:avLst/>
            <a:gdLst/>
            <a:ahLst/>
            <a:cxnLst>
              <a:cxn ang="0">
                <a:pos x="126" y="191"/>
              </a:cxn>
              <a:cxn ang="0">
                <a:pos x="120" y="179"/>
              </a:cxn>
              <a:cxn ang="0">
                <a:pos x="114" y="161"/>
              </a:cxn>
              <a:cxn ang="0">
                <a:pos x="108" y="161"/>
              </a:cxn>
              <a:cxn ang="0">
                <a:pos x="96" y="149"/>
              </a:cxn>
              <a:cxn ang="0">
                <a:pos x="90" y="119"/>
              </a:cxn>
              <a:cxn ang="0">
                <a:pos x="96" y="113"/>
              </a:cxn>
              <a:cxn ang="0">
                <a:pos x="96" y="102"/>
              </a:cxn>
              <a:cxn ang="0">
                <a:pos x="84" y="90"/>
              </a:cxn>
              <a:cxn ang="0">
                <a:pos x="66" y="90"/>
              </a:cxn>
              <a:cxn ang="0">
                <a:pos x="36" y="84"/>
              </a:cxn>
              <a:cxn ang="0">
                <a:pos x="12" y="60"/>
              </a:cxn>
              <a:cxn ang="0">
                <a:pos x="0" y="48"/>
              </a:cxn>
              <a:cxn ang="0">
                <a:pos x="6" y="36"/>
              </a:cxn>
              <a:cxn ang="0">
                <a:pos x="12" y="30"/>
              </a:cxn>
              <a:cxn ang="0">
                <a:pos x="12" y="24"/>
              </a:cxn>
              <a:cxn ang="0">
                <a:pos x="6" y="18"/>
              </a:cxn>
              <a:cxn ang="0">
                <a:pos x="6" y="18"/>
              </a:cxn>
              <a:cxn ang="0">
                <a:pos x="18" y="18"/>
              </a:cxn>
              <a:cxn ang="0">
                <a:pos x="204" y="12"/>
              </a:cxn>
              <a:cxn ang="0">
                <a:pos x="204" y="0"/>
              </a:cxn>
              <a:cxn ang="0">
                <a:pos x="246" y="0"/>
              </a:cxn>
              <a:cxn ang="0">
                <a:pos x="246" y="12"/>
              </a:cxn>
              <a:cxn ang="0">
                <a:pos x="282" y="12"/>
              </a:cxn>
              <a:cxn ang="0">
                <a:pos x="276" y="48"/>
              </a:cxn>
              <a:cxn ang="0">
                <a:pos x="270" y="72"/>
              </a:cxn>
              <a:cxn ang="0">
                <a:pos x="270" y="90"/>
              </a:cxn>
              <a:cxn ang="0">
                <a:pos x="270" y="102"/>
              </a:cxn>
              <a:cxn ang="0">
                <a:pos x="270" y="107"/>
              </a:cxn>
              <a:cxn ang="0">
                <a:pos x="270" y="119"/>
              </a:cxn>
              <a:cxn ang="0">
                <a:pos x="282" y="125"/>
              </a:cxn>
              <a:cxn ang="0">
                <a:pos x="288" y="143"/>
              </a:cxn>
              <a:cxn ang="0">
                <a:pos x="300" y="143"/>
              </a:cxn>
              <a:cxn ang="0">
                <a:pos x="306" y="167"/>
              </a:cxn>
              <a:cxn ang="0">
                <a:pos x="312" y="173"/>
              </a:cxn>
              <a:cxn ang="0">
                <a:pos x="306" y="173"/>
              </a:cxn>
              <a:cxn ang="0">
                <a:pos x="306" y="179"/>
              </a:cxn>
              <a:cxn ang="0">
                <a:pos x="300" y="185"/>
              </a:cxn>
              <a:cxn ang="0">
                <a:pos x="300" y="197"/>
              </a:cxn>
              <a:cxn ang="0">
                <a:pos x="138" y="203"/>
              </a:cxn>
              <a:cxn ang="0">
                <a:pos x="126" y="191"/>
              </a:cxn>
            </a:cxnLst>
            <a:rect l="0" t="0" r="r" b="b"/>
            <a:pathLst>
              <a:path w="312" h="203">
                <a:moveTo>
                  <a:pt x="126" y="191"/>
                </a:moveTo>
                <a:lnTo>
                  <a:pt x="120" y="179"/>
                </a:lnTo>
                <a:lnTo>
                  <a:pt x="114" y="161"/>
                </a:lnTo>
                <a:lnTo>
                  <a:pt x="108" y="161"/>
                </a:lnTo>
                <a:lnTo>
                  <a:pt x="96" y="149"/>
                </a:lnTo>
                <a:lnTo>
                  <a:pt x="90" y="119"/>
                </a:lnTo>
                <a:lnTo>
                  <a:pt x="96" y="113"/>
                </a:lnTo>
                <a:lnTo>
                  <a:pt x="96" y="102"/>
                </a:lnTo>
                <a:lnTo>
                  <a:pt x="84" y="90"/>
                </a:lnTo>
                <a:lnTo>
                  <a:pt x="66" y="90"/>
                </a:lnTo>
                <a:lnTo>
                  <a:pt x="36" y="84"/>
                </a:lnTo>
                <a:lnTo>
                  <a:pt x="12" y="60"/>
                </a:lnTo>
                <a:lnTo>
                  <a:pt x="0" y="48"/>
                </a:lnTo>
                <a:lnTo>
                  <a:pt x="6" y="36"/>
                </a:lnTo>
                <a:lnTo>
                  <a:pt x="12" y="30"/>
                </a:lnTo>
                <a:lnTo>
                  <a:pt x="12" y="24"/>
                </a:lnTo>
                <a:lnTo>
                  <a:pt x="6" y="18"/>
                </a:lnTo>
                <a:lnTo>
                  <a:pt x="6" y="18"/>
                </a:lnTo>
                <a:lnTo>
                  <a:pt x="18" y="18"/>
                </a:lnTo>
                <a:lnTo>
                  <a:pt x="204" y="12"/>
                </a:lnTo>
                <a:lnTo>
                  <a:pt x="204" y="0"/>
                </a:lnTo>
                <a:lnTo>
                  <a:pt x="246" y="0"/>
                </a:lnTo>
                <a:lnTo>
                  <a:pt x="246" y="12"/>
                </a:lnTo>
                <a:lnTo>
                  <a:pt x="282" y="12"/>
                </a:lnTo>
                <a:lnTo>
                  <a:pt x="276" y="48"/>
                </a:lnTo>
                <a:lnTo>
                  <a:pt x="270" y="72"/>
                </a:lnTo>
                <a:lnTo>
                  <a:pt x="270" y="90"/>
                </a:lnTo>
                <a:lnTo>
                  <a:pt x="270" y="102"/>
                </a:lnTo>
                <a:lnTo>
                  <a:pt x="270" y="107"/>
                </a:lnTo>
                <a:lnTo>
                  <a:pt x="270" y="119"/>
                </a:lnTo>
                <a:lnTo>
                  <a:pt x="282" y="125"/>
                </a:lnTo>
                <a:lnTo>
                  <a:pt x="288" y="143"/>
                </a:lnTo>
                <a:lnTo>
                  <a:pt x="300" y="143"/>
                </a:lnTo>
                <a:lnTo>
                  <a:pt x="306" y="167"/>
                </a:lnTo>
                <a:lnTo>
                  <a:pt x="312" y="173"/>
                </a:lnTo>
                <a:lnTo>
                  <a:pt x="306" y="173"/>
                </a:lnTo>
                <a:lnTo>
                  <a:pt x="306" y="179"/>
                </a:lnTo>
                <a:lnTo>
                  <a:pt x="300" y="185"/>
                </a:lnTo>
                <a:lnTo>
                  <a:pt x="300" y="197"/>
                </a:lnTo>
                <a:lnTo>
                  <a:pt x="138" y="203"/>
                </a:lnTo>
                <a:lnTo>
                  <a:pt x="126" y="19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8" name="Freeform 20"/>
          <p:cNvSpPr>
            <a:spLocks/>
          </p:cNvSpPr>
          <p:nvPr/>
        </p:nvSpPr>
        <p:spPr bwMode="auto">
          <a:xfrm>
            <a:off x="3578225" y="2822575"/>
            <a:ext cx="638175" cy="319088"/>
          </a:xfrm>
          <a:custGeom>
            <a:avLst/>
            <a:gdLst/>
            <a:ahLst/>
            <a:cxnLst>
              <a:cxn ang="0">
                <a:pos x="24" y="192"/>
              </a:cxn>
              <a:cxn ang="0">
                <a:pos x="6" y="150"/>
              </a:cxn>
              <a:cxn ang="0">
                <a:pos x="6" y="156"/>
              </a:cxn>
              <a:cxn ang="0">
                <a:pos x="0" y="150"/>
              </a:cxn>
              <a:cxn ang="0">
                <a:pos x="6" y="138"/>
              </a:cxn>
              <a:cxn ang="0">
                <a:pos x="12" y="114"/>
              </a:cxn>
              <a:cxn ang="0">
                <a:pos x="24" y="96"/>
              </a:cxn>
              <a:cxn ang="0">
                <a:pos x="30" y="84"/>
              </a:cxn>
              <a:cxn ang="0">
                <a:pos x="30" y="72"/>
              </a:cxn>
              <a:cxn ang="0">
                <a:pos x="48" y="66"/>
              </a:cxn>
              <a:cxn ang="0">
                <a:pos x="66" y="60"/>
              </a:cxn>
              <a:cxn ang="0">
                <a:pos x="66" y="54"/>
              </a:cxn>
              <a:cxn ang="0">
                <a:pos x="90" y="54"/>
              </a:cxn>
              <a:cxn ang="0">
                <a:pos x="96" y="42"/>
              </a:cxn>
              <a:cxn ang="0">
                <a:pos x="102" y="30"/>
              </a:cxn>
              <a:cxn ang="0">
                <a:pos x="126" y="30"/>
              </a:cxn>
              <a:cxn ang="0">
                <a:pos x="138" y="36"/>
              </a:cxn>
              <a:cxn ang="0">
                <a:pos x="144" y="36"/>
              </a:cxn>
              <a:cxn ang="0">
                <a:pos x="150" y="48"/>
              </a:cxn>
              <a:cxn ang="0">
                <a:pos x="180" y="66"/>
              </a:cxn>
              <a:cxn ang="0">
                <a:pos x="198" y="60"/>
              </a:cxn>
              <a:cxn ang="0">
                <a:pos x="216" y="42"/>
              </a:cxn>
              <a:cxn ang="0">
                <a:pos x="228" y="18"/>
              </a:cxn>
              <a:cxn ang="0">
                <a:pos x="282" y="18"/>
              </a:cxn>
              <a:cxn ang="0">
                <a:pos x="288" y="18"/>
              </a:cxn>
              <a:cxn ang="0">
                <a:pos x="300" y="18"/>
              </a:cxn>
              <a:cxn ang="0">
                <a:pos x="306" y="12"/>
              </a:cxn>
              <a:cxn ang="0">
                <a:pos x="312" y="12"/>
              </a:cxn>
              <a:cxn ang="0">
                <a:pos x="318" y="0"/>
              </a:cxn>
              <a:cxn ang="0">
                <a:pos x="360" y="0"/>
              </a:cxn>
              <a:cxn ang="0">
                <a:pos x="360" y="30"/>
              </a:cxn>
              <a:cxn ang="0">
                <a:pos x="396" y="54"/>
              </a:cxn>
              <a:cxn ang="0">
                <a:pos x="396" y="60"/>
              </a:cxn>
              <a:cxn ang="0">
                <a:pos x="402" y="66"/>
              </a:cxn>
              <a:cxn ang="0">
                <a:pos x="402" y="78"/>
              </a:cxn>
              <a:cxn ang="0">
                <a:pos x="396" y="84"/>
              </a:cxn>
              <a:cxn ang="0">
                <a:pos x="390" y="96"/>
              </a:cxn>
              <a:cxn ang="0">
                <a:pos x="378" y="114"/>
              </a:cxn>
              <a:cxn ang="0">
                <a:pos x="342" y="150"/>
              </a:cxn>
              <a:cxn ang="0">
                <a:pos x="330" y="150"/>
              </a:cxn>
              <a:cxn ang="0">
                <a:pos x="318" y="174"/>
              </a:cxn>
              <a:cxn ang="0">
                <a:pos x="300" y="186"/>
              </a:cxn>
              <a:cxn ang="0">
                <a:pos x="288" y="198"/>
              </a:cxn>
              <a:cxn ang="0">
                <a:pos x="282" y="204"/>
              </a:cxn>
              <a:cxn ang="0">
                <a:pos x="276" y="210"/>
              </a:cxn>
              <a:cxn ang="0">
                <a:pos x="264" y="216"/>
              </a:cxn>
              <a:cxn ang="0">
                <a:pos x="246" y="216"/>
              </a:cxn>
              <a:cxn ang="0">
                <a:pos x="228" y="222"/>
              </a:cxn>
              <a:cxn ang="0">
                <a:pos x="222" y="222"/>
              </a:cxn>
              <a:cxn ang="0">
                <a:pos x="204" y="228"/>
              </a:cxn>
              <a:cxn ang="0">
                <a:pos x="180" y="234"/>
              </a:cxn>
              <a:cxn ang="0">
                <a:pos x="156" y="228"/>
              </a:cxn>
              <a:cxn ang="0">
                <a:pos x="132" y="216"/>
              </a:cxn>
              <a:cxn ang="0">
                <a:pos x="114" y="216"/>
              </a:cxn>
              <a:cxn ang="0">
                <a:pos x="108" y="210"/>
              </a:cxn>
              <a:cxn ang="0">
                <a:pos x="90" y="222"/>
              </a:cxn>
              <a:cxn ang="0">
                <a:pos x="84" y="228"/>
              </a:cxn>
              <a:cxn ang="0">
                <a:pos x="78" y="228"/>
              </a:cxn>
              <a:cxn ang="0">
                <a:pos x="72" y="234"/>
              </a:cxn>
              <a:cxn ang="0">
                <a:pos x="66" y="228"/>
              </a:cxn>
              <a:cxn ang="0">
                <a:pos x="42" y="234"/>
              </a:cxn>
              <a:cxn ang="0">
                <a:pos x="24" y="192"/>
              </a:cxn>
            </a:cxnLst>
            <a:rect l="0" t="0" r="r" b="b"/>
            <a:pathLst>
              <a:path w="402" h="234">
                <a:moveTo>
                  <a:pt x="24" y="192"/>
                </a:moveTo>
                <a:lnTo>
                  <a:pt x="6" y="150"/>
                </a:lnTo>
                <a:lnTo>
                  <a:pt x="6" y="156"/>
                </a:lnTo>
                <a:lnTo>
                  <a:pt x="0" y="150"/>
                </a:lnTo>
                <a:lnTo>
                  <a:pt x="6" y="138"/>
                </a:lnTo>
                <a:lnTo>
                  <a:pt x="12" y="114"/>
                </a:lnTo>
                <a:lnTo>
                  <a:pt x="24" y="96"/>
                </a:lnTo>
                <a:lnTo>
                  <a:pt x="30" y="84"/>
                </a:lnTo>
                <a:lnTo>
                  <a:pt x="30" y="72"/>
                </a:lnTo>
                <a:lnTo>
                  <a:pt x="48" y="66"/>
                </a:lnTo>
                <a:lnTo>
                  <a:pt x="66" y="60"/>
                </a:lnTo>
                <a:lnTo>
                  <a:pt x="66" y="54"/>
                </a:lnTo>
                <a:lnTo>
                  <a:pt x="90" y="54"/>
                </a:lnTo>
                <a:lnTo>
                  <a:pt x="96" y="42"/>
                </a:lnTo>
                <a:lnTo>
                  <a:pt x="102" y="30"/>
                </a:lnTo>
                <a:lnTo>
                  <a:pt x="126" y="30"/>
                </a:lnTo>
                <a:lnTo>
                  <a:pt x="138" y="36"/>
                </a:lnTo>
                <a:lnTo>
                  <a:pt x="144" y="36"/>
                </a:lnTo>
                <a:lnTo>
                  <a:pt x="150" y="48"/>
                </a:lnTo>
                <a:lnTo>
                  <a:pt x="180" y="66"/>
                </a:lnTo>
                <a:lnTo>
                  <a:pt x="198" y="60"/>
                </a:lnTo>
                <a:lnTo>
                  <a:pt x="216" y="42"/>
                </a:lnTo>
                <a:lnTo>
                  <a:pt x="228" y="18"/>
                </a:lnTo>
                <a:lnTo>
                  <a:pt x="282" y="18"/>
                </a:lnTo>
                <a:lnTo>
                  <a:pt x="288" y="18"/>
                </a:lnTo>
                <a:lnTo>
                  <a:pt x="300" y="18"/>
                </a:lnTo>
                <a:lnTo>
                  <a:pt x="306" y="12"/>
                </a:lnTo>
                <a:lnTo>
                  <a:pt x="312" y="12"/>
                </a:lnTo>
                <a:lnTo>
                  <a:pt x="318" y="0"/>
                </a:lnTo>
                <a:lnTo>
                  <a:pt x="360" y="0"/>
                </a:lnTo>
                <a:lnTo>
                  <a:pt x="360" y="30"/>
                </a:lnTo>
                <a:lnTo>
                  <a:pt x="396" y="54"/>
                </a:lnTo>
                <a:lnTo>
                  <a:pt x="396" y="60"/>
                </a:lnTo>
                <a:lnTo>
                  <a:pt x="402" y="66"/>
                </a:lnTo>
                <a:lnTo>
                  <a:pt x="402" y="78"/>
                </a:lnTo>
                <a:lnTo>
                  <a:pt x="396" y="84"/>
                </a:lnTo>
                <a:lnTo>
                  <a:pt x="390" y="96"/>
                </a:lnTo>
                <a:lnTo>
                  <a:pt x="378" y="114"/>
                </a:lnTo>
                <a:lnTo>
                  <a:pt x="342" y="150"/>
                </a:lnTo>
                <a:lnTo>
                  <a:pt x="330" y="150"/>
                </a:lnTo>
                <a:lnTo>
                  <a:pt x="318" y="174"/>
                </a:lnTo>
                <a:lnTo>
                  <a:pt x="300" y="186"/>
                </a:lnTo>
                <a:lnTo>
                  <a:pt x="288" y="198"/>
                </a:lnTo>
                <a:lnTo>
                  <a:pt x="282" y="204"/>
                </a:lnTo>
                <a:lnTo>
                  <a:pt x="276" y="210"/>
                </a:lnTo>
                <a:lnTo>
                  <a:pt x="264" y="216"/>
                </a:lnTo>
                <a:lnTo>
                  <a:pt x="246" y="216"/>
                </a:lnTo>
                <a:lnTo>
                  <a:pt x="228" y="222"/>
                </a:lnTo>
                <a:lnTo>
                  <a:pt x="222" y="222"/>
                </a:lnTo>
                <a:lnTo>
                  <a:pt x="204" y="228"/>
                </a:lnTo>
                <a:lnTo>
                  <a:pt x="180" y="234"/>
                </a:lnTo>
                <a:lnTo>
                  <a:pt x="156" y="228"/>
                </a:lnTo>
                <a:lnTo>
                  <a:pt x="132" y="216"/>
                </a:lnTo>
                <a:lnTo>
                  <a:pt x="114" y="216"/>
                </a:lnTo>
                <a:lnTo>
                  <a:pt x="108" y="210"/>
                </a:lnTo>
                <a:lnTo>
                  <a:pt x="90" y="222"/>
                </a:lnTo>
                <a:lnTo>
                  <a:pt x="84" y="228"/>
                </a:lnTo>
                <a:lnTo>
                  <a:pt x="78" y="228"/>
                </a:lnTo>
                <a:lnTo>
                  <a:pt x="72" y="234"/>
                </a:lnTo>
                <a:lnTo>
                  <a:pt x="66" y="228"/>
                </a:lnTo>
                <a:lnTo>
                  <a:pt x="42" y="234"/>
                </a:lnTo>
                <a:lnTo>
                  <a:pt x="24" y="19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0" name="Freeform 22"/>
          <p:cNvSpPr>
            <a:spLocks/>
          </p:cNvSpPr>
          <p:nvPr/>
        </p:nvSpPr>
        <p:spPr bwMode="auto">
          <a:xfrm>
            <a:off x="4121150" y="2895600"/>
            <a:ext cx="266700" cy="317500"/>
          </a:xfrm>
          <a:custGeom>
            <a:avLst/>
            <a:gdLst/>
            <a:ahLst/>
            <a:cxnLst>
              <a:cxn ang="0">
                <a:pos x="12" y="198"/>
              </a:cxn>
              <a:cxn ang="0">
                <a:pos x="6" y="198"/>
              </a:cxn>
              <a:cxn ang="0">
                <a:pos x="0" y="198"/>
              </a:cxn>
              <a:cxn ang="0">
                <a:pos x="0" y="174"/>
              </a:cxn>
              <a:cxn ang="0">
                <a:pos x="0" y="96"/>
              </a:cxn>
              <a:cxn ang="0">
                <a:pos x="36" y="60"/>
              </a:cxn>
              <a:cxn ang="0">
                <a:pos x="48" y="42"/>
              </a:cxn>
              <a:cxn ang="0">
                <a:pos x="54" y="30"/>
              </a:cxn>
              <a:cxn ang="0">
                <a:pos x="60" y="24"/>
              </a:cxn>
              <a:cxn ang="0">
                <a:pos x="60" y="12"/>
              </a:cxn>
              <a:cxn ang="0">
                <a:pos x="54" y="6"/>
              </a:cxn>
              <a:cxn ang="0">
                <a:pos x="54" y="0"/>
              </a:cxn>
              <a:cxn ang="0">
                <a:pos x="156" y="84"/>
              </a:cxn>
              <a:cxn ang="0">
                <a:pos x="144" y="102"/>
              </a:cxn>
              <a:cxn ang="0">
                <a:pos x="144" y="126"/>
              </a:cxn>
              <a:cxn ang="0">
                <a:pos x="168" y="162"/>
              </a:cxn>
              <a:cxn ang="0">
                <a:pos x="168" y="174"/>
              </a:cxn>
              <a:cxn ang="0">
                <a:pos x="168" y="186"/>
              </a:cxn>
              <a:cxn ang="0">
                <a:pos x="168" y="204"/>
              </a:cxn>
              <a:cxn ang="0">
                <a:pos x="168" y="210"/>
              </a:cxn>
              <a:cxn ang="0">
                <a:pos x="150" y="210"/>
              </a:cxn>
              <a:cxn ang="0">
                <a:pos x="150" y="227"/>
              </a:cxn>
              <a:cxn ang="0">
                <a:pos x="144" y="233"/>
              </a:cxn>
              <a:cxn ang="0">
                <a:pos x="138" y="233"/>
              </a:cxn>
              <a:cxn ang="0">
                <a:pos x="126" y="227"/>
              </a:cxn>
              <a:cxn ang="0">
                <a:pos x="126" y="210"/>
              </a:cxn>
              <a:cxn ang="0">
                <a:pos x="120" y="204"/>
              </a:cxn>
              <a:cxn ang="0">
                <a:pos x="108" y="204"/>
              </a:cxn>
              <a:cxn ang="0">
                <a:pos x="90" y="210"/>
              </a:cxn>
              <a:cxn ang="0">
                <a:pos x="78" y="227"/>
              </a:cxn>
              <a:cxn ang="0">
                <a:pos x="66" y="233"/>
              </a:cxn>
              <a:cxn ang="0">
                <a:pos x="18" y="204"/>
              </a:cxn>
              <a:cxn ang="0">
                <a:pos x="12" y="198"/>
              </a:cxn>
            </a:cxnLst>
            <a:rect l="0" t="0" r="r" b="b"/>
            <a:pathLst>
              <a:path w="168" h="233">
                <a:moveTo>
                  <a:pt x="12" y="198"/>
                </a:moveTo>
                <a:lnTo>
                  <a:pt x="6" y="198"/>
                </a:lnTo>
                <a:lnTo>
                  <a:pt x="0" y="198"/>
                </a:lnTo>
                <a:lnTo>
                  <a:pt x="0" y="174"/>
                </a:lnTo>
                <a:lnTo>
                  <a:pt x="0" y="96"/>
                </a:lnTo>
                <a:lnTo>
                  <a:pt x="36" y="60"/>
                </a:lnTo>
                <a:lnTo>
                  <a:pt x="48" y="42"/>
                </a:lnTo>
                <a:lnTo>
                  <a:pt x="54" y="30"/>
                </a:lnTo>
                <a:lnTo>
                  <a:pt x="60" y="24"/>
                </a:lnTo>
                <a:lnTo>
                  <a:pt x="60" y="12"/>
                </a:lnTo>
                <a:lnTo>
                  <a:pt x="54" y="6"/>
                </a:lnTo>
                <a:lnTo>
                  <a:pt x="54" y="0"/>
                </a:lnTo>
                <a:lnTo>
                  <a:pt x="156" y="84"/>
                </a:lnTo>
                <a:lnTo>
                  <a:pt x="144" y="102"/>
                </a:lnTo>
                <a:lnTo>
                  <a:pt x="144" y="126"/>
                </a:lnTo>
                <a:lnTo>
                  <a:pt x="168" y="162"/>
                </a:lnTo>
                <a:lnTo>
                  <a:pt x="168" y="174"/>
                </a:lnTo>
                <a:lnTo>
                  <a:pt x="168" y="186"/>
                </a:lnTo>
                <a:lnTo>
                  <a:pt x="168" y="204"/>
                </a:lnTo>
                <a:lnTo>
                  <a:pt x="168" y="210"/>
                </a:lnTo>
                <a:lnTo>
                  <a:pt x="150" y="210"/>
                </a:lnTo>
                <a:lnTo>
                  <a:pt x="150" y="227"/>
                </a:lnTo>
                <a:lnTo>
                  <a:pt x="144" y="233"/>
                </a:lnTo>
                <a:lnTo>
                  <a:pt x="138" y="233"/>
                </a:lnTo>
                <a:lnTo>
                  <a:pt x="126" y="227"/>
                </a:lnTo>
                <a:lnTo>
                  <a:pt x="126" y="210"/>
                </a:lnTo>
                <a:lnTo>
                  <a:pt x="120" y="204"/>
                </a:lnTo>
                <a:lnTo>
                  <a:pt x="108" y="204"/>
                </a:lnTo>
                <a:lnTo>
                  <a:pt x="90" y="210"/>
                </a:lnTo>
                <a:lnTo>
                  <a:pt x="78" y="227"/>
                </a:lnTo>
                <a:lnTo>
                  <a:pt x="66" y="233"/>
                </a:lnTo>
                <a:lnTo>
                  <a:pt x="18" y="204"/>
                </a:lnTo>
                <a:lnTo>
                  <a:pt x="12" y="198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1" name="Freeform 23"/>
          <p:cNvSpPr>
            <a:spLocks/>
          </p:cNvSpPr>
          <p:nvPr/>
        </p:nvSpPr>
        <p:spPr bwMode="auto">
          <a:xfrm>
            <a:off x="2827338" y="2960688"/>
            <a:ext cx="295275" cy="384175"/>
          </a:xfrm>
          <a:custGeom>
            <a:avLst/>
            <a:gdLst/>
            <a:ahLst/>
            <a:cxnLst>
              <a:cxn ang="0">
                <a:pos x="108" y="269"/>
              </a:cxn>
              <a:cxn ang="0">
                <a:pos x="102" y="257"/>
              </a:cxn>
              <a:cxn ang="0">
                <a:pos x="96" y="263"/>
              </a:cxn>
              <a:cxn ang="0">
                <a:pos x="114" y="281"/>
              </a:cxn>
              <a:cxn ang="0">
                <a:pos x="72" y="275"/>
              </a:cxn>
              <a:cxn ang="0">
                <a:pos x="72" y="269"/>
              </a:cxn>
              <a:cxn ang="0">
                <a:pos x="84" y="263"/>
              </a:cxn>
              <a:cxn ang="0">
                <a:pos x="96" y="263"/>
              </a:cxn>
              <a:cxn ang="0">
                <a:pos x="90" y="245"/>
              </a:cxn>
              <a:cxn ang="0">
                <a:pos x="84" y="239"/>
              </a:cxn>
              <a:cxn ang="0">
                <a:pos x="78" y="215"/>
              </a:cxn>
              <a:cxn ang="0">
                <a:pos x="60" y="197"/>
              </a:cxn>
              <a:cxn ang="0">
                <a:pos x="60" y="191"/>
              </a:cxn>
              <a:cxn ang="0">
                <a:pos x="54" y="185"/>
              </a:cxn>
              <a:cxn ang="0">
                <a:pos x="54" y="179"/>
              </a:cxn>
              <a:cxn ang="0">
                <a:pos x="48" y="179"/>
              </a:cxn>
              <a:cxn ang="0">
                <a:pos x="48" y="162"/>
              </a:cxn>
              <a:cxn ang="0">
                <a:pos x="36" y="150"/>
              </a:cxn>
              <a:cxn ang="0">
                <a:pos x="30" y="132"/>
              </a:cxn>
              <a:cxn ang="0">
                <a:pos x="0" y="108"/>
              </a:cxn>
              <a:cxn ang="0">
                <a:pos x="0" y="102"/>
              </a:cxn>
              <a:cxn ang="0">
                <a:pos x="6" y="78"/>
              </a:cxn>
              <a:cxn ang="0">
                <a:pos x="6" y="72"/>
              </a:cxn>
              <a:cxn ang="0">
                <a:pos x="54" y="54"/>
              </a:cxn>
              <a:cxn ang="0">
                <a:pos x="72" y="30"/>
              </a:cxn>
              <a:cxn ang="0">
                <a:pos x="72" y="18"/>
              </a:cxn>
              <a:cxn ang="0">
                <a:pos x="78" y="18"/>
              </a:cxn>
              <a:cxn ang="0">
                <a:pos x="84" y="12"/>
              </a:cxn>
              <a:cxn ang="0">
                <a:pos x="78" y="0"/>
              </a:cxn>
              <a:cxn ang="0">
                <a:pos x="84" y="0"/>
              </a:cxn>
              <a:cxn ang="0">
                <a:pos x="108" y="0"/>
              </a:cxn>
              <a:cxn ang="0">
                <a:pos x="108" y="6"/>
              </a:cxn>
              <a:cxn ang="0">
                <a:pos x="120" y="24"/>
              </a:cxn>
              <a:cxn ang="0">
                <a:pos x="132" y="60"/>
              </a:cxn>
              <a:cxn ang="0">
                <a:pos x="144" y="78"/>
              </a:cxn>
              <a:cxn ang="0">
                <a:pos x="150" y="84"/>
              </a:cxn>
              <a:cxn ang="0">
                <a:pos x="150" y="90"/>
              </a:cxn>
              <a:cxn ang="0">
                <a:pos x="156" y="96"/>
              </a:cxn>
              <a:cxn ang="0">
                <a:pos x="162" y="102"/>
              </a:cxn>
              <a:cxn ang="0">
                <a:pos x="168" y="138"/>
              </a:cxn>
              <a:cxn ang="0">
                <a:pos x="162" y="173"/>
              </a:cxn>
              <a:cxn ang="0">
                <a:pos x="180" y="191"/>
              </a:cxn>
              <a:cxn ang="0">
                <a:pos x="186" y="209"/>
              </a:cxn>
              <a:cxn ang="0">
                <a:pos x="180" y="215"/>
              </a:cxn>
              <a:cxn ang="0">
                <a:pos x="138" y="215"/>
              </a:cxn>
              <a:cxn ang="0">
                <a:pos x="138" y="221"/>
              </a:cxn>
              <a:cxn ang="0">
                <a:pos x="144" y="227"/>
              </a:cxn>
              <a:cxn ang="0">
                <a:pos x="138" y="233"/>
              </a:cxn>
              <a:cxn ang="0">
                <a:pos x="144" y="239"/>
              </a:cxn>
              <a:cxn ang="0">
                <a:pos x="138" y="239"/>
              </a:cxn>
              <a:cxn ang="0">
                <a:pos x="144" y="251"/>
              </a:cxn>
              <a:cxn ang="0">
                <a:pos x="138" y="269"/>
              </a:cxn>
              <a:cxn ang="0">
                <a:pos x="144" y="275"/>
              </a:cxn>
              <a:cxn ang="0">
                <a:pos x="144" y="275"/>
              </a:cxn>
              <a:cxn ang="0">
                <a:pos x="114" y="281"/>
              </a:cxn>
              <a:cxn ang="0">
                <a:pos x="108" y="269"/>
              </a:cxn>
            </a:cxnLst>
            <a:rect l="0" t="0" r="r" b="b"/>
            <a:pathLst>
              <a:path w="186" h="281">
                <a:moveTo>
                  <a:pt x="108" y="269"/>
                </a:moveTo>
                <a:lnTo>
                  <a:pt x="102" y="257"/>
                </a:lnTo>
                <a:lnTo>
                  <a:pt x="96" y="263"/>
                </a:lnTo>
                <a:lnTo>
                  <a:pt x="114" y="281"/>
                </a:lnTo>
                <a:lnTo>
                  <a:pt x="72" y="275"/>
                </a:lnTo>
                <a:lnTo>
                  <a:pt x="72" y="269"/>
                </a:lnTo>
                <a:lnTo>
                  <a:pt x="84" y="263"/>
                </a:lnTo>
                <a:lnTo>
                  <a:pt x="96" y="263"/>
                </a:lnTo>
                <a:lnTo>
                  <a:pt x="90" y="245"/>
                </a:lnTo>
                <a:lnTo>
                  <a:pt x="84" y="239"/>
                </a:lnTo>
                <a:lnTo>
                  <a:pt x="78" y="215"/>
                </a:lnTo>
                <a:lnTo>
                  <a:pt x="60" y="197"/>
                </a:lnTo>
                <a:lnTo>
                  <a:pt x="60" y="191"/>
                </a:lnTo>
                <a:lnTo>
                  <a:pt x="54" y="185"/>
                </a:lnTo>
                <a:lnTo>
                  <a:pt x="54" y="179"/>
                </a:lnTo>
                <a:lnTo>
                  <a:pt x="48" y="179"/>
                </a:lnTo>
                <a:lnTo>
                  <a:pt x="48" y="162"/>
                </a:lnTo>
                <a:lnTo>
                  <a:pt x="36" y="150"/>
                </a:lnTo>
                <a:lnTo>
                  <a:pt x="30" y="132"/>
                </a:lnTo>
                <a:lnTo>
                  <a:pt x="0" y="108"/>
                </a:lnTo>
                <a:lnTo>
                  <a:pt x="0" y="102"/>
                </a:lnTo>
                <a:lnTo>
                  <a:pt x="6" y="78"/>
                </a:lnTo>
                <a:lnTo>
                  <a:pt x="6" y="72"/>
                </a:lnTo>
                <a:lnTo>
                  <a:pt x="54" y="54"/>
                </a:lnTo>
                <a:lnTo>
                  <a:pt x="72" y="30"/>
                </a:lnTo>
                <a:lnTo>
                  <a:pt x="72" y="18"/>
                </a:lnTo>
                <a:lnTo>
                  <a:pt x="78" y="18"/>
                </a:lnTo>
                <a:lnTo>
                  <a:pt x="84" y="12"/>
                </a:lnTo>
                <a:lnTo>
                  <a:pt x="78" y="0"/>
                </a:lnTo>
                <a:lnTo>
                  <a:pt x="84" y="0"/>
                </a:lnTo>
                <a:lnTo>
                  <a:pt x="108" y="0"/>
                </a:lnTo>
                <a:lnTo>
                  <a:pt x="108" y="6"/>
                </a:lnTo>
                <a:lnTo>
                  <a:pt x="120" y="24"/>
                </a:lnTo>
                <a:lnTo>
                  <a:pt x="132" y="60"/>
                </a:lnTo>
                <a:lnTo>
                  <a:pt x="144" y="78"/>
                </a:lnTo>
                <a:lnTo>
                  <a:pt x="150" y="84"/>
                </a:lnTo>
                <a:lnTo>
                  <a:pt x="150" y="90"/>
                </a:lnTo>
                <a:lnTo>
                  <a:pt x="156" y="96"/>
                </a:lnTo>
                <a:lnTo>
                  <a:pt x="162" y="102"/>
                </a:lnTo>
                <a:lnTo>
                  <a:pt x="168" y="138"/>
                </a:lnTo>
                <a:lnTo>
                  <a:pt x="162" y="173"/>
                </a:lnTo>
                <a:lnTo>
                  <a:pt x="180" y="191"/>
                </a:lnTo>
                <a:lnTo>
                  <a:pt x="186" y="209"/>
                </a:lnTo>
                <a:lnTo>
                  <a:pt x="180" y="215"/>
                </a:lnTo>
                <a:lnTo>
                  <a:pt x="138" y="215"/>
                </a:lnTo>
                <a:lnTo>
                  <a:pt x="138" y="221"/>
                </a:lnTo>
                <a:lnTo>
                  <a:pt x="144" y="227"/>
                </a:lnTo>
                <a:lnTo>
                  <a:pt x="138" y="233"/>
                </a:lnTo>
                <a:lnTo>
                  <a:pt x="144" y="239"/>
                </a:lnTo>
                <a:lnTo>
                  <a:pt x="138" y="239"/>
                </a:lnTo>
                <a:lnTo>
                  <a:pt x="144" y="251"/>
                </a:lnTo>
                <a:lnTo>
                  <a:pt x="138" y="269"/>
                </a:lnTo>
                <a:lnTo>
                  <a:pt x="144" y="275"/>
                </a:lnTo>
                <a:lnTo>
                  <a:pt x="144" y="275"/>
                </a:lnTo>
                <a:lnTo>
                  <a:pt x="114" y="281"/>
                </a:lnTo>
                <a:lnTo>
                  <a:pt x="108" y="269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2" name="Freeform 24"/>
          <p:cNvSpPr>
            <a:spLocks/>
          </p:cNvSpPr>
          <p:nvPr/>
        </p:nvSpPr>
        <p:spPr bwMode="auto">
          <a:xfrm>
            <a:off x="2379663" y="2960688"/>
            <a:ext cx="600075" cy="407987"/>
          </a:xfrm>
          <a:custGeom>
            <a:avLst/>
            <a:gdLst/>
            <a:ahLst/>
            <a:cxnLst>
              <a:cxn ang="0">
                <a:pos x="318" y="281"/>
              </a:cxn>
              <a:cxn ang="0">
                <a:pos x="306" y="269"/>
              </a:cxn>
              <a:cxn ang="0">
                <a:pos x="282" y="269"/>
              </a:cxn>
              <a:cxn ang="0">
                <a:pos x="258" y="263"/>
              </a:cxn>
              <a:cxn ang="0">
                <a:pos x="252" y="263"/>
              </a:cxn>
              <a:cxn ang="0">
                <a:pos x="198" y="215"/>
              </a:cxn>
              <a:cxn ang="0">
                <a:pos x="186" y="221"/>
              </a:cxn>
              <a:cxn ang="0">
                <a:pos x="174" y="215"/>
              </a:cxn>
              <a:cxn ang="0">
                <a:pos x="168" y="221"/>
              </a:cxn>
              <a:cxn ang="0">
                <a:pos x="150" y="227"/>
              </a:cxn>
              <a:cxn ang="0">
                <a:pos x="126" y="167"/>
              </a:cxn>
              <a:cxn ang="0">
                <a:pos x="72" y="120"/>
              </a:cxn>
              <a:cxn ang="0">
                <a:pos x="0" y="36"/>
              </a:cxn>
              <a:cxn ang="0">
                <a:pos x="12" y="30"/>
              </a:cxn>
              <a:cxn ang="0">
                <a:pos x="48" y="30"/>
              </a:cxn>
              <a:cxn ang="0">
                <a:pos x="48" y="18"/>
              </a:cxn>
              <a:cxn ang="0">
                <a:pos x="120" y="18"/>
              </a:cxn>
              <a:cxn ang="0">
                <a:pos x="126" y="6"/>
              </a:cxn>
              <a:cxn ang="0">
                <a:pos x="138" y="6"/>
              </a:cxn>
              <a:cxn ang="0">
                <a:pos x="138" y="0"/>
              </a:cxn>
              <a:cxn ang="0">
                <a:pos x="222" y="0"/>
              </a:cxn>
              <a:cxn ang="0">
                <a:pos x="222" y="6"/>
              </a:cxn>
              <a:cxn ang="0">
                <a:pos x="246" y="18"/>
              </a:cxn>
              <a:cxn ang="0">
                <a:pos x="264" y="54"/>
              </a:cxn>
              <a:cxn ang="0">
                <a:pos x="282" y="60"/>
              </a:cxn>
              <a:cxn ang="0">
                <a:pos x="288" y="72"/>
              </a:cxn>
              <a:cxn ang="0">
                <a:pos x="288" y="78"/>
              </a:cxn>
              <a:cxn ang="0">
                <a:pos x="282" y="102"/>
              </a:cxn>
              <a:cxn ang="0">
                <a:pos x="282" y="108"/>
              </a:cxn>
              <a:cxn ang="0">
                <a:pos x="312" y="132"/>
              </a:cxn>
              <a:cxn ang="0">
                <a:pos x="318" y="150"/>
              </a:cxn>
              <a:cxn ang="0">
                <a:pos x="330" y="162"/>
              </a:cxn>
              <a:cxn ang="0">
                <a:pos x="330" y="179"/>
              </a:cxn>
              <a:cxn ang="0">
                <a:pos x="336" y="179"/>
              </a:cxn>
              <a:cxn ang="0">
                <a:pos x="336" y="185"/>
              </a:cxn>
              <a:cxn ang="0">
                <a:pos x="342" y="191"/>
              </a:cxn>
              <a:cxn ang="0">
                <a:pos x="342" y="197"/>
              </a:cxn>
              <a:cxn ang="0">
                <a:pos x="360" y="215"/>
              </a:cxn>
              <a:cxn ang="0">
                <a:pos x="366" y="239"/>
              </a:cxn>
              <a:cxn ang="0">
                <a:pos x="372" y="245"/>
              </a:cxn>
              <a:cxn ang="0">
                <a:pos x="378" y="263"/>
              </a:cxn>
              <a:cxn ang="0">
                <a:pos x="366" y="263"/>
              </a:cxn>
              <a:cxn ang="0">
                <a:pos x="354" y="269"/>
              </a:cxn>
              <a:cxn ang="0">
                <a:pos x="354" y="275"/>
              </a:cxn>
              <a:cxn ang="0">
                <a:pos x="348" y="299"/>
              </a:cxn>
              <a:cxn ang="0">
                <a:pos x="330" y="299"/>
              </a:cxn>
              <a:cxn ang="0">
                <a:pos x="318" y="281"/>
              </a:cxn>
            </a:cxnLst>
            <a:rect l="0" t="0" r="r" b="b"/>
            <a:pathLst>
              <a:path w="378" h="299">
                <a:moveTo>
                  <a:pt x="318" y="281"/>
                </a:moveTo>
                <a:lnTo>
                  <a:pt x="306" y="269"/>
                </a:lnTo>
                <a:lnTo>
                  <a:pt x="282" y="269"/>
                </a:lnTo>
                <a:lnTo>
                  <a:pt x="258" y="263"/>
                </a:lnTo>
                <a:lnTo>
                  <a:pt x="252" y="263"/>
                </a:lnTo>
                <a:lnTo>
                  <a:pt x="198" y="215"/>
                </a:lnTo>
                <a:lnTo>
                  <a:pt x="186" y="221"/>
                </a:lnTo>
                <a:lnTo>
                  <a:pt x="174" y="215"/>
                </a:lnTo>
                <a:lnTo>
                  <a:pt x="168" y="221"/>
                </a:lnTo>
                <a:lnTo>
                  <a:pt x="150" y="227"/>
                </a:lnTo>
                <a:lnTo>
                  <a:pt x="126" y="167"/>
                </a:lnTo>
                <a:lnTo>
                  <a:pt x="72" y="120"/>
                </a:lnTo>
                <a:lnTo>
                  <a:pt x="0" y="36"/>
                </a:lnTo>
                <a:lnTo>
                  <a:pt x="12" y="30"/>
                </a:lnTo>
                <a:lnTo>
                  <a:pt x="48" y="30"/>
                </a:lnTo>
                <a:lnTo>
                  <a:pt x="48" y="18"/>
                </a:lnTo>
                <a:lnTo>
                  <a:pt x="120" y="18"/>
                </a:lnTo>
                <a:lnTo>
                  <a:pt x="126" y="6"/>
                </a:lnTo>
                <a:lnTo>
                  <a:pt x="138" y="6"/>
                </a:lnTo>
                <a:lnTo>
                  <a:pt x="138" y="0"/>
                </a:lnTo>
                <a:lnTo>
                  <a:pt x="222" y="0"/>
                </a:lnTo>
                <a:lnTo>
                  <a:pt x="222" y="6"/>
                </a:lnTo>
                <a:lnTo>
                  <a:pt x="246" y="18"/>
                </a:lnTo>
                <a:lnTo>
                  <a:pt x="264" y="54"/>
                </a:lnTo>
                <a:lnTo>
                  <a:pt x="282" y="60"/>
                </a:lnTo>
                <a:lnTo>
                  <a:pt x="288" y="72"/>
                </a:lnTo>
                <a:lnTo>
                  <a:pt x="288" y="78"/>
                </a:lnTo>
                <a:lnTo>
                  <a:pt x="282" y="102"/>
                </a:lnTo>
                <a:lnTo>
                  <a:pt x="282" y="108"/>
                </a:lnTo>
                <a:lnTo>
                  <a:pt x="312" y="132"/>
                </a:lnTo>
                <a:lnTo>
                  <a:pt x="318" y="150"/>
                </a:lnTo>
                <a:lnTo>
                  <a:pt x="330" y="162"/>
                </a:lnTo>
                <a:lnTo>
                  <a:pt x="330" y="179"/>
                </a:lnTo>
                <a:lnTo>
                  <a:pt x="336" y="179"/>
                </a:lnTo>
                <a:lnTo>
                  <a:pt x="336" y="185"/>
                </a:lnTo>
                <a:lnTo>
                  <a:pt x="342" y="191"/>
                </a:lnTo>
                <a:lnTo>
                  <a:pt x="342" y="197"/>
                </a:lnTo>
                <a:lnTo>
                  <a:pt x="360" y="215"/>
                </a:lnTo>
                <a:lnTo>
                  <a:pt x="366" y="239"/>
                </a:lnTo>
                <a:lnTo>
                  <a:pt x="372" y="245"/>
                </a:lnTo>
                <a:lnTo>
                  <a:pt x="378" y="263"/>
                </a:lnTo>
                <a:lnTo>
                  <a:pt x="366" y="263"/>
                </a:lnTo>
                <a:lnTo>
                  <a:pt x="354" y="269"/>
                </a:lnTo>
                <a:lnTo>
                  <a:pt x="354" y="275"/>
                </a:lnTo>
                <a:lnTo>
                  <a:pt x="348" y="299"/>
                </a:lnTo>
                <a:lnTo>
                  <a:pt x="330" y="299"/>
                </a:lnTo>
                <a:lnTo>
                  <a:pt x="318" y="281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3" name="Freeform 25"/>
          <p:cNvSpPr>
            <a:spLocks/>
          </p:cNvSpPr>
          <p:nvPr/>
        </p:nvSpPr>
        <p:spPr bwMode="auto">
          <a:xfrm>
            <a:off x="4340225" y="3009900"/>
            <a:ext cx="950913" cy="677863"/>
          </a:xfrm>
          <a:custGeom>
            <a:avLst/>
            <a:gdLst/>
            <a:ahLst/>
            <a:cxnLst>
              <a:cxn ang="0">
                <a:pos x="449" y="490"/>
              </a:cxn>
              <a:cxn ang="0">
                <a:pos x="299" y="496"/>
              </a:cxn>
              <a:cxn ang="0">
                <a:pos x="287" y="490"/>
              </a:cxn>
              <a:cxn ang="0">
                <a:pos x="275" y="490"/>
              </a:cxn>
              <a:cxn ang="0">
                <a:pos x="269" y="490"/>
              </a:cxn>
              <a:cxn ang="0">
                <a:pos x="263" y="484"/>
              </a:cxn>
              <a:cxn ang="0">
                <a:pos x="257" y="478"/>
              </a:cxn>
              <a:cxn ang="0">
                <a:pos x="251" y="472"/>
              </a:cxn>
              <a:cxn ang="0">
                <a:pos x="215" y="454"/>
              </a:cxn>
              <a:cxn ang="0">
                <a:pos x="204" y="424"/>
              </a:cxn>
              <a:cxn ang="0">
                <a:pos x="204" y="413"/>
              </a:cxn>
              <a:cxn ang="0">
                <a:pos x="186" y="395"/>
              </a:cxn>
              <a:cxn ang="0">
                <a:pos x="156" y="395"/>
              </a:cxn>
              <a:cxn ang="0">
                <a:pos x="150" y="401"/>
              </a:cxn>
              <a:cxn ang="0">
                <a:pos x="132" y="395"/>
              </a:cxn>
              <a:cxn ang="0">
                <a:pos x="144" y="377"/>
              </a:cxn>
              <a:cxn ang="0">
                <a:pos x="156" y="371"/>
              </a:cxn>
              <a:cxn ang="0">
                <a:pos x="150" y="359"/>
              </a:cxn>
              <a:cxn ang="0">
                <a:pos x="156" y="353"/>
              </a:cxn>
              <a:cxn ang="0">
                <a:pos x="150" y="341"/>
              </a:cxn>
              <a:cxn ang="0">
                <a:pos x="150" y="329"/>
              </a:cxn>
              <a:cxn ang="0">
                <a:pos x="144" y="323"/>
              </a:cxn>
              <a:cxn ang="0">
                <a:pos x="120" y="311"/>
              </a:cxn>
              <a:cxn ang="0">
                <a:pos x="114" y="305"/>
              </a:cxn>
              <a:cxn ang="0">
                <a:pos x="114" y="293"/>
              </a:cxn>
              <a:cxn ang="0">
                <a:pos x="114" y="275"/>
              </a:cxn>
              <a:cxn ang="0">
                <a:pos x="114" y="263"/>
              </a:cxn>
              <a:cxn ang="0">
                <a:pos x="102" y="257"/>
              </a:cxn>
              <a:cxn ang="0">
                <a:pos x="78" y="239"/>
              </a:cxn>
              <a:cxn ang="0">
                <a:pos x="72" y="251"/>
              </a:cxn>
              <a:cxn ang="0">
                <a:pos x="72" y="251"/>
              </a:cxn>
              <a:cxn ang="0">
                <a:pos x="60" y="233"/>
              </a:cxn>
              <a:cxn ang="0">
                <a:pos x="54" y="227"/>
              </a:cxn>
              <a:cxn ang="0">
                <a:pos x="54" y="227"/>
              </a:cxn>
              <a:cxn ang="0">
                <a:pos x="48" y="233"/>
              </a:cxn>
              <a:cxn ang="0">
                <a:pos x="30" y="227"/>
              </a:cxn>
              <a:cxn ang="0">
                <a:pos x="30" y="215"/>
              </a:cxn>
              <a:cxn ang="0">
                <a:pos x="12" y="209"/>
              </a:cxn>
              <a:cxn ang="0">
                <a:pos x="12" y="203"/>
              </a:cxn>
              <a:cxn ang="0">
                <a:pos x="12" y="197"/>
              </a:cxn>
              <a:cxn ang="0">
                <a:pos x="12" y="185"/>
              </a:cxn>
              <a:cxn ang="0">
                <a:pos x="6" y="179"/>
              </a:cxn>
              <a:cxn ang="0">
                <a:pos x="0" y="173"/>
              </a:cxn>
              <a:cxn ang="0">
                <a:pos x="6" y="149"/>
              </a:cxn>
              <a:cxn ang="0">
                <a:pos x="12" y="143"/>
              </a:cxn>
              <a:cxn ang="0">
                <a:pos x="12" y="126"/>
              </a:cxn>
              <a:cxn ang="0">
                <a:pos x="30" y="126"/>
              </a:cxn>
              <a:cxn ang="0">
                <a:pos x="30" y="120"/>
              </a:cxn>
              <a:cxn ang="0">
                <a:pos x="30" y="102"/>
              </a:cxn>
              <a:cxn ang="0">
                <a:pos x="30" y="90"/>
              </a:cxn>
              <a:cxn ang="0">
                <a:pos x="30" y="78"/>
              </a:cxn>
              <a:cxn ang="0">
                <a:pos x="6" y="42"/>
              </a:cxn>
              <a:cxn ang="0">
                <a:pos x="6" y="18"/>
              </a:cxn>
              <a:cxn ang="0">
                <a:pos x="18" y="0"/>
              </a:cxn>
              <a:cxn ang="0">
                <a:pos x="102" y="72"/>
              </a:cxn>
              <a:cxn ang="0">
                <a:pos x="156" y="114"/>
              </a:cxn>
              <a:cxn ang="0">
                <a:pos x="401" y="317"/>
              </a:cxn>
              <a:cxn ang="0">
                <a:pos x="599" y="484"/>
              </a:cxn>
              <a:cxn ang="0">
                <a:pos x="449" y="490"/>
              </a:cxn>
            </a:cxnLst>
            <a:rect l="0" t="0" r="r" b="b"/>
            <a:pathLst>
              <a:path w="599" h="496">
                <a:moveTo>
                  <a:pt x="449" y="490"/>
                </a:moveTo>
                <a:lnTo>
                  <a:pt x="299" y="496"/>
                </a:lnTo>
                <a:lnTo>
                  <a:pt x="287" y="490"/>
                </a:lnTo>
                <a:lnTo>
                  <a:pt x="275" y="490"/>
                </a:lnTo>
                <a:lnTo>
                  <a:pt x="269" y="490"/>
                </a:lnTo>
                <a:lnTo>
                  <a:pt x="263" y="484"/>
                </a:lnTo>
                <a:lnTo>
                  <a:pt x="257" y="478"/>
                </a:lnTo>
                <a:lnTo>
                  <a:pt x="251" y="472"/>
                </a:lnTo>
                <a:lnTo>
                  <a:pt x="215" y="454"/>
                </a:lnTo>
                <a:lnTo>
                  <a:pt x="204" y="424"/>
                </a:lnTo>
                <a:lnTo>
                  <a:pt x="204" y="413"/>
                </a:lnTo>
                <a:lnTo>
                  <a:pt x="186" y="395"/>
                </a:lnTo>
                <a:lnTo>
                  <a:pt x="156" y="395"/>
                </a:lnTo>
                <a:lnTo>
                  <a:pt x="150" y="401"/>
                </a:lnTo>
                <a:lnTo>
                  <a:pt x="132" y="395"/>
                </a:lnTo>
                <a:lnTo>
                  <a:pt x="144" y="377"/>
                </a:lnTo>
                <a:lnTo>
                  <a:pt x="156" y="371"/>
                </a:lnTo>
                <a:lnTo>
                  <a:pt x="150" y="359"/>
                </a:lnTo>
                <a:lnTo>
                  <a:pt x="156" y="353"/>
                </a:lnTo>
                <a:lnTo>
                  <a:pt x="150" y="341"/>
                </a:lnTo>
                <a:lnTo>
                  <a:pt x="150" y="329"/>
                </a:lnTo>
                <a:lnTo>
                  <a:pt x="144" y="323"/>
                </a:lnTo>
                <a:lnTo>
                  <a:pt x="120" y="311"/>
                </a:lnTo>
                <a:lnTo>
                  <a:pt x="114" y="305"/>
                </a:lnTo>
                <a:lnTo>
                  <a:pt x="114" y="293"/>
                </a:lnTo>
                <a:lnTo>
                  <a:pt x="114" y="275"/>
                </a:lnTo>
                <a:lnTo>
                  <a:pt x="114" y="263"/>
                </a:lnTo>
                <a:lnTo>
                  <a:pt x="102" y="257"/>
                </a:lnTo>
                <a:lnTo>
                  <a:pt x="78" y="239"/>
                </a:lnTo>
                <a:lnTo>
                  <a:pt x="72" y="251"/>
                </a:lnTo>
                <a:lnTo>
                  <a:pt x="72" y="251"/>
                </a:lnTo>
                <a:lnTo>
                  <a:pt x="60" y="233"/>
                </a:lnTo>
                <a:lnTo>
                  <a:pt x="54" y="227"/>
                </a:lnTo>
                <a:lnTo>
                  <a:pt x="54" y="227"/>
                </a:lnTo>
                <a:lnTo>
                  <a:pt x="48" y="233"/>
                </a:lnTo>
                <a:lnTo>
                  <a:pt x="30" y="227"/>
                </a:lnTo>
                <a:lnTo>
                  <a:pt x="30" y="215"/>
                </a:lnTo>
                <a:lnTo>
                  <a:pt x="12" y="209"/>
                </a:lnTo>
                <a:lnTo>
                  <a:pt x="12" y="203"/>
                </a:lnTo>
                <a:lnTo>
                  <a:pt x="12" y="197"/>
                </a:lnTo>
                <a:lnTo>
                  <a:pt x="12" y="185"/>
                </a:lnTo>
                <a:lnTo>
                  <a:pt x="6" y="179"/>
                </a:lnTo>
                <a:lnTo>
                  <a:pt x="0" y="173"/>
                </a:lnTo>
                <a:lnTo>
                  <a:pt x="6" y="149"/>
                </a:lnTo>
                <a:lnTo>
                  <a:pt x="12" y="143"/>
                </a:lnTo>
                <a:lnTo>
                  <a:pt x="12" y="126"/>
                </a:lnTo>
                <a:lnTo>
                  <a:pt x="30" y="126"/>
                </a:lnTo>
                <a:lnTo>
                  <a:pt x="30" y="120"/>
                </a:lnTo>
                <a:lnTo>
                  <a:pt x="30" y="102"/>
                </a:lnTo>
                <a:lnTo>
                  <a:pt x="30" y="90"/>
                </a:lnTo>
                <a:lnTo>
                  <a:pt x="30" y="78"/>
                </a:lnTo>
                <a:lnTo>
                  <a:pt x="6" y="42"/>
                </a:lnTo>
                <a:lnTo>
                  <a:pt x="6" y="18"/>
                </a:lnTo>
                <a:lnTo>
                  <a:pt x="18" y="0"/>
                </a:lnTo>
                <a:lnTo>
                  <a:pt x="102" y="72"/>
                </a:lnTo>
                <a:lnTo>
                  <a:pt x="156" y="114"/>
                </a:lnTo>
                <a:lnTo>
                  <a:pt x="401" y="317"/>
                </a:lnTo>
                <a:lnTo>
                  <a:pt x="599" y="484"/>
                </a:lnTo>
                <a:lnTo>
                  <a:pt x="449" y="490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4" name="Freeform 26"/>
          <p:cNvSpPr>
            <a:spLocks/>
          </p:cNvSpPr>
          <p:nvPr/>
        </p:nvSpPr>
        <p:spPr bwMode="auto">
          <a:xfrm>
            <a:off x="3644900" y="3027363"/>
            <a:ext cx="476250" cy="268287"/>
          </a:xfrm>
          <a:custGeom>
            <a:avLst/>
            <a:gdLst/>
            <a:ahLst/>
            <a:cxnLst>
              <a:cxn ang="0">
                <a:pos x="6" y="185"/>
              </a:cxn>
              <a:cxn ang="0">
                <a:pos x="0" y="167"/>
              </a:cxn>
              <a:cxn ang="0">
                <a:pos x="0" y="84"/>
              </a:cxn>
              <a:cxn ang="0">
                <a:pos x="24" y="78"/>
              </a:cxn>
              <a:cxn ang="0">
                <a:pos x="30" y="84"/>
              </a:cxn>
              <a:cxn ang="0">
                <a:pos x="36" y="78"/>
              </a:cxn>
              <a:cxn ang="0">
                <a:pos x="42" y="78"/>
              </a:cxn>
              <a:cxn ang="0">
                <a:pos x="48" y="72"/>
              </a:cxn>
              <a:cxn ang="0">
                <a:pos x="66" y="60"/>
              </a:cxn>
              <a:cxn ang="0">
                <a:pos x="72" y="66"/>
              </a:cxn>
              <a:cxn ang="0">
                <a:pos x="90" y="66"/>
              </a:cxn>
              <a:cxn ang="0">
                <a:pos x="114" y="78"/>
              </a:cxn>
              <a:cxn ang="0">
                <a:pos x="138" y="84"/>
              </a:cxn>
              <a:cxn ang="0">
                <a:pos x="162" y="78"/>
              </a:cxn>
              <a:cxn ang="0">
                <a:pos x="180" y="72"/>
              </a:cxn>
              <a:cxn ang="0">
                <a:pos x="186" y="72"/>
              </a:cxn>
              <a:cxn ang="0">
                <a:pos x="204" y="66"/>
              </a:cxn>
              <a:cxn ang="0">
                <a:pos x="222" y="66"/>
              </a:cxn>
              <a:cxn ang="0">
                <a:pos x="234" y="60"/>
              </a:cxn>
              <a:cxn ang="0">
                <a:pos x="240" y="54"/>
              </a:cxn>
              <a:cxn ang="0">
                <a:pos x="246" y="48"/>
              </a:cxn>
              <a:cxn ang="0">
                <a:pos x="258" y="36"/>
              </a:cxn>
              <a:cxn ang="0">
                <a:pos x="276" y="24"/>
              </a:cxn>
              <a:cxn ang="0">
                <a:pos x="288" y="0"/>
              </a:cxn>
              <a:cxn ang="0">
                <a:pos x="300" y="0"/>
              </a:cxn>
              <a:cxn ang="0">
                <a:pos x="300" y="78"/>
              </a:cxn>
              <a:cxn ang="0">
                <a:pos x="276" y="84"/>
              </a:cxn>
              <a:cxn ang="0">
                <a:pos x="258" y="84"/>
              </a:cxn>
              <a:cxn ang="0">
                <a:pos x="222" y="96"/>
              </a:cxn>
              <a:cxn ang="0">
                <a:pos x="186" y="96"/>
              </a:cxn>
              <a:cxn ang="0">
                <a:pos x="168" y="108"/>
              </a:cxn>
              <a:cxn ang="0">
                <a:pos x="162" y="114"/>
              </a:cxn>
              <a:cxn ang="0">
                <a:pos x="132" y="125"/>
              </a:cxn>
              <a:cxn ang="0">
                <a:pos x="132" y="137"/>
              </a:cxn>
              <a:cxn ang="0">
                <a:pos x="126" y="149"/>
              </a:cxn>
              <a:cxn ang="0">
                <a:pos x="84" y="167"/>
              </a:cxn>
              <a:cxn ang="0">
                <a:pos x="72" y="173"/>
              </a:cxn>
              <a:cxn ang="0">
                <a:pos x="54" y="185"/>
              </a:cxn>
              <a:cxn ang="0">
                <a:pos x="48" y="197"/>
              </a:cxn>
              <a:cxn ang="0">
                <a:pos x="36" y="197"/>
              </a:cxn>
              <a:cxn ang="0">
                <a:pos x="12" y="197"/>
              </a:cxn>
              <a:cxn ang="0">
                <a:pos x="6" y="185"/>
              </a:cxn>
            </a:cxnLst>
            <a:rect l="0" t="0" r="r" b="b"/>
            <a:pathLst>
              <a:path w="300" h="197">
                <a:moveTo>
                  <a:pt x="6" y="185"/>
                </a:moveTo>
                <a:lnTo>
                  <a:pt x="0" y="167"/>
                </a:lnTo>
                <a:lnTo>
                  <a:pt x="0" y="84"/>
                </a:lnTo>
                <a:lnTo>
                  <a:pt x="24" y="78"/>
                </a:lnTo>
                <a:lnTo>
                  <a:pt x="30" y="84"/>
                </a:lnTo>
                <a:lnTo>
                  <a:pt x="36" y="78"/>
                </a:lnTo>
                <a:lnTo>
                  <a:pt x="42" y="78"/>
                </a:lnTo>
                <a:lnTo>
                  <a:pt x="48" y="72"/>
                </a:lnTo>
                <a:lnTo>
                  <a:pt x="66" y="60"/>
                </a:lnTo>
                <a:lnTo>
                  <a:pt x="72" y="66"/>
                </a:lnTo>
                <a:lnTo>
                  <a:pt x="90" y="66"/>
                </a:lnTo>
                <a:lnTo>
                  <a:pt x="114" y="78"/>
                </a:lnTo>
                <a:lnTo>
                  <a:pt x="138" y="84"/>
                </a:lnTo>
                <a:lnTo>
                  <a:pt x="162" y="78"/>
                </a:lnTo>
                <a:lnTo>
                  <a:pt x="180" y="72"/>
                </a:lnTo>
                <a:lnTo>
                  <a:pt x="186" y="72"/>
                </a:lnTo>
                <a:lnTo>
                  <a:pt x="204" y="66"/>
                </a:lnTo>
                <a:lnTo>
                  <a:pt x="222" y="66"/>
                </a:lnTo>
                <a:lnTo>
                  <a:pt x="234" y="60"/>
                </a:lnTo>
                <a:lnTo>
                  <a:pt x="240" y="54"/>
                </a:lnTo>
                <a:lnTo>
                  <a:pt x="246" y="48"/>
                </a:lnTo>
                <a:lnTo>
                  <a:pt x="258" y="36"/>
                </a:lnTo>
                <a:lnTo>
                  <a:pt x="276" y="24"/>
                </a:lnTo>
                <a:lnTo>
                  <a:pt x="288" y="0"/>
                </a:lnTo>
                <a:lnTo>
                  <a:pt x="300" y="0"/>
                </a:lnTo>
                <a:lnTo>
                  <a:pt x="300" y="78"/>
                </a:lnTo>
                <a:lnTo>
                  <a:pt x="276" y="84"/>
                </a:lnTo>
                <a:lnTo>
                  <a:pt x="258" y="84"/>
                </a:lnTo>
                <a:lnTo>
                  <a:pt x="222" y="96"/>
                </a:lnTo>
                <a:lnTo>
                  <a:pt x="186" y="96"/>
                </a:lnTo>
                <a:lnTo>
                  <a:pt x="168" y="108"/>
                </a:lnTo>
                <a:lnTo>
                  <a:pt x="162" y="114"/>
                </a:lnTo>
                <a:lnTo>
                  <a:pt x="132" y="125"/>
                </a:lnTo>
                <a:lnTo>
                  <a:pt x="132" y="137"/>
                </a:lnTo>
                <a:lnTo>
                  <a:pt x="126" y="149"/>
                </a:lnTo>
                <a:lnTo>
                  <a:pt x="84" y="167"/>
                </a:lnTo>
                <a:lnTo>
                  <a:pt x="72" y="173"/>
                </a:lnTo>
                <a:lnTo>
                  <a:pt x="54" y="185"/>
                </a:lnTo>
                <a:lnTo>
                  <a:pt x="48" y="197"/>
                </a:lnTo>
                <a:lnTo>
                  <a:pt x="36" y="197"/>
                </a:lnTo>
                <a:lnTo>
                  <a:pt x="12" y="197"/>
                </a:lnTo>
                <a:lnTo>
                  <a:pt x="6" y="185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5" name="Freeform 27"/>
          <p:cNvSpPr>
            <a:spLocks/>
          </p:cNvSpPr>
          <p:nvPr/>
        </p:nvSpPr>
        <p:spPr bwMode="auto">
          <a:xfrm>
            <a:off x="3663950" y="3133725"/>
            <a:ext cx="485775" cy="382588"/>
          </a:xfrm>
          <a:custGeom>
            <a:avLst/>
            <a:gdLst/>
            <a:ahLst/>
            <a:cxnLst>
              <a:cxn ang="0">
                <a:pos x="66" y="227"/>
              </a:cxn>
              <a:cxn ang="0">
                <a:pos x="24" y="179"/>
              </a:cxn>
              <a:cxn ang="0">
                <a:pos x="0" y="119"/>
              </a:cxn>
              <a:cxn ang="0">
                <a:pos x="24" y="119"/>
              </a:cxn>
              <a:cxn ang="0">
                <a:pos x="36" y="119"/>
              </a:cxn>
              <a:cxn ang="0">
                <a:pos x="42" y="107"/>
              </a:cxn>
              <a:cxn ang="0">
                <a:pos x="60" y="95"/>
              </a:cxn>
              <a:cxn ang="0">
                <a:pos x="72" y="89"/>
              </a:cxn>
              <a:cxn ang="0">
                <a:pos x="114" y="71"/>
              </a:cxn>
              <a:cxn ang="0">
                <a:pos x="120" y="59"/>
              </a:cxn>
              <a:cxn ang="0">
                <a:pos x="120" y="47"/>
              </a:cxn>
              <a:cxn ang="0">
                <a:pos x="150" y="36"/>
              </a:cxn>
              <a:cxn ang="0">
                <a:pos x="156" y="30"/>
              </a:cxn>
              <a:cxn ang="0">
                <a:pos x="174" y="18"/>
              </a:cxn>
              <a:cxn ang="0">
                <a:pos x="210" y="18"/>
              </a:cxn>
              <a:cxn ang="0">
                <a:pos x="246" y="6"/>
              </a:cxn>
              <a:cxn ang="0">
                <a:pos x="264" y="6"/>
              </a:cxn>
              <a:cxn ang="0">
                <a:pos x="288" y="0"/>
              </a:cxn>
              <a:cxn ang="0">
                <a:pos x="288" y="24"/>
              </a:cxn>
              <a:cxn ang="0">
                <a:pos x="294" y="24"/>
              </a:cxn>
              <a:cxn ang="0">
                <a:pos x="306" y="30"/>
              </a:cxn>
              <a:cxn ang="0">
                <a:pos x="300" y="36"/>
              </a:cxn>
              <a:cxn ang="0">
                <a:pos x="294" y="36"/>
              </a:cxn>
              <a:cxn ang="0">
                <a:pos x="288" y="41"/>
              </a:cxn>
              <a:cxn ang="0">
                <a:pos x="276" y="41"/>
              </a:cxn>
              <a:cxn ang="0">
                <a:pos x="264" y="53"/>
              </a:cxn>
              <a:cxn ang="0">
                <a:pos x="216" y="125"/>
              </a:cxn>
              <a:cxn ang="0">
                <a:pos x="210" y="137"/>
              </a:cxn>
              <a:cxn ang="0">
                <a:pos x="192" y="167"/>
              </a:cxn>
              <a:cxn ang="0">
                <a:pos x="186" y="179"/>
              </a:cxn>
              <a:cxn ang="0">
                <a:pos x="174" y="191"/>
              </a:cxn>
              <a:cxn ang="0">
                <a:pos x="174" y="203"/>
              </a:cxn>
              <a:cxn ang="0">
                <a:pos x="150" y="209"/>
              </a:cxn>
              <a:cxn ang="0">
                <a:pos x="150" y="215"/>
              </a:cxn>
              <a:cxn ang="0">
                <a:pos x="156" y="227"/>
              </a:cxn>
              <a:cxn ang="0">
                <a:pos x="150" y="233"/>
              </a:cxn>
              <a:cxn ang="0">
                <a:pos x="150" y="239"/>
              </a:cxn>
              <a:cxn ang="0">
                <a:pos x="138" y="251"/>
              </a:cxn>
              <a:cxn ang="0">
                <a:pos x="126" y="257"/>
              </a:cxn>
              <a:cxn ang="0">
                <a:pos x="120" y="269"/>
              </a:cxn>
              <a:cxn ang="0">
                <a:pos x="114" y="281"/>
              </a:cxn>
              <a:cxn ang="0">
                <a:pos x="66" y="227"/>
              </a:cxn>
            </a:cxnLst>
            <a:rect l="0" t="0" r="r" b="b"/>
            <a:pathLst>
              <a:path w="306" h="281">
                <a:moveTo>
                  <a:pt x="66" y="227"/>
                </a:moveTo>
                <a:lnTo>
                  <a:pt x="24" y="179"/>
                </a:lnTo>
                <a:lnTo>
                  <a:pt x="0" y="119"/>
                </a:lnTo>
                <a:lnTo>
                  <a:pt x="24" y="119"/>
                </a:lnTo>
                <a:lnTo>
                  <a:pt x="36" y="119"/>
                </a:lnTo>
                <a:lnTo>
                  <a:pt x="42" y="107"/>
                </a:lnTo>
                <a:lnTo>
                  <a:pt x="60" y="95"/>
                </a:lnTo>
                <a:lnTo>
                  <a:pt x="72" y="89"/>
                </a:lnTo>
                <a:lnTo>
                  <a:pt x="114" y="71"/>
                </a:lnTo>
                <a:lnTo>
                  <a:pt x="120" y="59"/>
                </a:lnTo>
                <a:lnTo>
                  <a:pt x="120" y="47"/>
                </a:lnTo>
                <a:lnTo>
                  <a:pt x="150" y="36"/>
                </a:lnTo>
                <a:lnTo>
                  <a:pt x="156" y="30"/>
                </a:lnTo>
                <a:lnTo>
                  <a:pt x="174" y="18"/>
                </a:lnTo>
                <a:lnTo>
                  <a:pt x="210" y="18"/>
                </a:lnTo>
                <a:lnTo>
                  <a:pt x="246" y="6"/>
                </a:lnTo>
                <a:lnTo>
                  <a:pt x="264" y="6"/>
                </a:lnTo>
                <a:lnTo>
                  <a:pt x="288" y="0"/>
                </a:lnTo>
                <a:lnTo>
                  <a:pt x="288" y="24"/>
                </a:lnTo>
                <a:lnTo>
                  <a:pt x="294" y="24"/>
                </a:lnTo>
                <a:lnTo>
                  <a:pt x="306" y="30"/>
                </a:lnTo>
                <a:lnTo>
                  <a:pt x="300" y="36"/>
                </a:lnTo>
                <a:lnTo>
                  <a:pt x="294" y="36"/>
                </a:lnTo>
                <a:lnTo>
                  <a:pt x="288" y="41"/>
                </a:lnTo>
                <a:lnTo>
                  <a:pt x="276" y="41"/>
                </a:lnTo>
                <a:lnTo>
                  <a:pt x="264" y="53"/>
                </a:lnTo>
                <a:lnTo>
                  <a:pt x="216" y="125"/>
                </a:lnTo>
                <a:lnTo>
                  <a:pt x="210" y="137"/>
                </a:lnTo>
                <a:lnTo>
                  <a:pt x="192" y="167"/>
                </a:lnTo>
                <a:lnTo>
                  <a:pt x="186" y="179"/>
                </a:lnTo>
                <a:lnTo>
                  <a:pt x="174" y="191"/>
                </a:lnTo>
                <a:lnTo>
                  <a:pt x="174" y="203"/>
                </a:lnTo>
                <a:lnTo>
                  <a:pt x="150" y="209"/>
                </a:lnTo>
                <a:lnTo>
                  <a:pt x="150" y="215"/>
                </a:lnTo>
                <a:lnTo>
                  <a:pt x="156" y="227"/>
                </a:lnTo>
                <a:lnTo>
                  <a:pt x="150" y="233"/>
                </a:lnTo>
                <a:lnTo>
                  <a:pt x="150" y="239"/>
                </a:lnTo>
                <a:lnTo>
                  <a:pt x="138" y="251"/>
                </a:lnTo>
                <a:lnTo>
                  <a:pt x="126" y="257"/>
                </a:lnTo>
                <a:lnTo>
                  <a:pt x="120" y="269"/>
                </a:lnTo>
                <a:lnTo>
                  <a:pt x="114" y="281"/>
                </a:lnTo>
                <a:lnTo>
                  <a:pt x="66" y="227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6" name="Freeform 28"/>
          <p:cNvSpPr>
            <a:spLocks/>
          </p:cNvSpPr>
          <p:nvPr/>
        </p:nvSpPr>
        <p:spPr bwMode="auto">
          <a:xfrm>
            <a:off x="3844925" y="3173413"/>
            <a:ext cx="742950" cy="439737"/>
          </a:xfrm>
          <a:custGeom>
            <a:avLst/>
            <a:gdLst/>
            <a:ahLst/>
            <a:cxnLst>
              <a:cxn ang="0">
                <a:pos x="438" y="269"/>
              </a:cxn>
              <a:cxn ang="0">
                <a:pos x="414" y="233"/>
              </a:cxn>
              <a:cxn ang="0">
                <a:pos x="396" y="221"/>
              </a:cxn>
              <a:cxn ang="0">
                <a:pos x="354" y="209"/>
              </a:cxn>
              <a:cxn ang="0">
                <a:pos x="342" y="221"/>
              </a:cxn>
              <a:cxn ang="0">
                <a:pos x="318" y="245"/>
              </a:cxn>
              <a:cxn ang="0">
                <a:pos x="288" y="269"/>
              </a:cxn>
              <a:cxn ang="0">
                <a:pos x="252" y="269"/>
              </a:cxn>
              <a:cxn ang="0">
                <a:pos x="234" y="269"/>
              </a:cxn>
              <a:cxn ang="0">
                <a:pos x="186" y="251"/>
              </a:cxn>
              <a:cxn ang="0">
                <a:pos x="150" y="263"/>
              </a:cxn>
              <a:cxn ang="0">
                <a:pos x="132" y="275"/>
              </a:cxn>
              <a:cxn ang="0">
                <a:pos x="114" y="281"/>
              </a:cxn>
              <a:cxn ang="0">
                <a:pos x="102" y="287"/>
              </a:cxn>
              <a:cxn ang="0">
                <a:pos x="108" y="304"/>
              </a:cxn>
              <a:cxn ang="0">
                <a:pos x="108" y="316"/>
              </a:cxn>
              <a:cxn ang="0">
                <a:pos x="84" y="310"/>
              </a:cxn>
              <a:cxn ang="0">
                <a:pos x="90" y="316"/>
              </a:cxn>
              <a:cxn ang="0">
                <a:pos x="0" y="251"/>
              </a:cxn>
              <a:cxn ang="0">
                <a:pos x="12" y="227"/>
              </a:cxn>
              <a:cxn ang="0">
                <a:pos x="36" y="209"/>
              </a:cxn>
              <a:cxn ang="0">
                <a:pos x="42" y="197"/>
              </a:cxn>
              <a:cxn ang="0">
                <a:pos x="36" y="179"/>
              </a:cxn>
              <a:cxn ang="0">
                <a:pos x="60" y="161"/>
              </a:cxn>
              <a:cxn ang="0">
                <a:pos x="78" y="137"/>
              </a:cxn>
              <a:cxn ang="0">
                <a:pos x="102" y="95"/>
              </a:cxn>
              <a:cxn ang="0">
                <a:pos x="162" y="11"/>
              </a:cxn>
              <a:cxn ang="0">
                <a:pos x="180" y="6"/>
              </a:cxn>
              <a:cxn ang="0">
                <a:pos x="192" y="0"/>
              </a:cxn>
              <a:cxn ang="0">
                <a:pos x="252" y="23"/>
              </a:cxn>
              <a:cxn ang="0">
                <a:pos x="282" y="0"/>
              </a:cxn>
              <a:cxn ang="0">
                <a:pos x="300" y="6"/>
              </a:cxn>
              <a:cxn ang="0">
                <a:pos x="312" y="29"/>
              </a:cxn>
              <a:cxn ang="0">
                <a:pos x="312" y="53"/>
              </a:cxn>
              <a:cxn ang="0">
                <a:pos x="324" y="65"/>
              </a:cxn>
              <a:cxn ang="0">
                <a:pos x="324" y="83"/>
              </a:cxn>
              <a:cxn ang="0">
                <a:pos x="342" y="95"/>
              </a:cxn>
              <a:cxn ang="0">
                <a:pos x="360" y="113"/>
              </a:cxn>
              <a:cxn ang="0">
                <a:pos x="366" y="107"/>
              </a:cxn>
              <a:cxn ang="0">
                <a:pos x="384" y="131"/>
              </a:cxn>
              <a:cxn ang="0">
                <a:pos x="390" y="119"/>
              </a:cxn>
              <a:cxn ang="0">
                <a:pos x="426" y="143"/>
              </a:cxn>
              <a:cxn ang="0">
                <a:pos x="426" y="173"/>
              </a:cxn>
              <a:cxn ang="0">
                <a:pos x="432" y="191"/>
              </a:cxn>
              <a:cxn ang="0">
                <a:pos x="462" y="209"/>
              </a:cxn>
              <a:cxn ang="0">
                <a:pos x="468" y="233"/>
              </a:cxn>
              <a:cxn ang="0">
                <a:pos x="468" y="251"/>
              </a:cxn>
              <a:cxn ang="0">
                <a:pos x="444" y="275"/>
              </a:cxn>
            </a:cxnLst>
            <a:rect l="0" t="0" r="r" b="b"/>
            <a:pathLst>
              <a:path w="468" h="322">
                <a:moveTo>
                  <a:pt x="444" y="275"/>
                </a:moveTo>
                <a:lnTo>
                  <a:pt x="438" y="269"/>
                </a:lnTo>
                <a:lnTo>
                  <a:pt x="432" y="257"/>
                </a:lnTo>
                <a:lnTo>
                  <a:pt x="414" y="233"/>
                </a:lnTo>
                <a:lnTo>
                  <a:pt x="402" y="233"/>
                </a:lnTo>
                <a:lnTo>
                  <a:pt x="396" y="221"/>
                </a:lnTo>
                <a:lnTo>
                  <a:pt x="372" y="221"/>
                </a:lnTo>
                <a:lnTo>
                  <a:pt x="354" y="209"/>
                </a:lnTo>
                <a:lnTo>
                  <a:pt x="348" y="209"/>
                </a:lnTo>
                <a:lnTo>
                  <a:pt x="342" y="221"/>
                </a:lnTo>
                <a:lnTo>
                  <a:pt x="324" y="233"/>
                </a:lnTo>
                <a:lnTo>
                  <a:pt x="318" y="245"/>
                </a:lnTo>
                <a:lnTo>
                  <a:pt x="300" y="257"/>
                </a:lnTo>
                <a:lnTo>
                  <a:pt x="288" y="269"/>
                </a:lnTo>
                <a:lnTo>
                  <a:pt x="276" y="269"/>
                </a:lnTo>
                <a:lnTo>
                  <a:pt x="252" y="269"/>
                </a:lnTo>
                <a:lnTo>
                  <a:pt x="246" y="269"/>
                </a:lnTo>
                <a:lnTo>
                  <a:pt x="234" y="269"/>
                </a:lnTo>
                <a:lnTo>
                  <a:pt x="186" y="245"/>
                </a:lnTo>
                <a:lnTo>
                  <a:pt x="186" y="251"/>
                </a:lnTo>
                <a:lnTo>
                  <a:pt x="168" y="263"/>
                </a:lnTo>
                <a:lnTo>
                  <a:pt x="150" y="263"/>
                </a:lnTo>
                <a:lnTo>
                  <a:pt x="144" y="275"/>
                </a:lnTo>
                <a:lnTo>
                  <a:pt x="132" y="275"/>
                </a:lnTo>
                <a:lnTo>
                  <a:pt x="132" y="281"/>
                </a:lnTo>
                <a:lnTo>
                  <a:pt x="114" y="281"/>
                </a:lnTo>
                <a:lnTo>
                  <a:pt x="114" y="287"/>
                </a:lnTo>
                <a:lnTo>
                  <a:pt x="102" y="287"/>
                </a:lnTo>
                <a:lnTo>
                  <a:pt x="96" y="293"/>
                </a:lnTo>
                <a:lnTo>
                  <a:pt x="108" y="304"/>
                </a:lnTo>
                <a:lnTo>
                  <a:pt x="108" y="316"/>
                </a:lnTo>
                <a:lnTo>
                  <a:pt x="108" y="316"/>
                </a:lnTo>
                <a:lnTo>
                  <a:pt x="96" y="310"/>
                </a:lnTo>
                <a:lnTo>
                  <a:pt x="84" y="310"/>
                </a:lnTo>
                <a:lnTo>
                  <a:pt x="84" y="310"/>
                </a:lnTo>
                <a:lnTo>
                  <a:pt x="90" y="316"/>
                </a:lnTo>
                <a:lnTo>
                  <a:pt x="84" y="322"/>
                </a:lnTo>
                <a:lnTo>
                  <a:pt x="0" y="251"/>
                </a:lnTo>
                <a:lnTo>
                  <a:pt x="6" y="239"/>
                </a:lnTo>
                <a:lnTo>
                  <a:pt x="12" y="227"/>
                </a:lnTo>
                <a:lnTo>
                  <a:pt x="24" y="221"/>
                </a:lnTo>
                <a:lnTo>
                  <a:pt x="36" y="209"/>
                </a:lnTo>
                <a:lnTo>
                  <a:pt x="36" y="203"/>
                </a:lnTo>
                <a:lnTo>
                  <a:pt x="42" y="197"/>
                </a:lnTo>
                <a:lnTo>
                  <a:pt x="36" y="185"/>
                </a:lnTo>
                <a:lnTo>
                  <a:pt x="36" y="179"/>
                </a:lnTo>
                <a:lnTo>
                  <a:pt x="60" y="173"/>
                </a:lnTo>
                <a:lnTo>
                  <a:pt x="60" y="161"/>
                </a:lnTo>
                <a:lnTo>
                  <a:pt x="72" y="149"/>
                </a:lnTo>
                <a:lnTo>
                  <a:pt x="78" y="137"/>
                </a:lnTo>
                <a:lnTo>
                  <a:pt x="96" y="107"/>
                </a:lnTo>
                <a:lnTo>
                  <a:pt x="102" y="95"/>
                </a:lnTo>
                <a:lnTo>
                  <a:pt x="150" y="23"/>
                </a:lnTo>
                <a:lnTo>
                  <a:pt x="162" y="11"/>
                </a:lnTo>
                <a:lnTo>
                  <a:pt x="174" y="11"/>
                </a:lnTo>
                <a:lnTo>
                  <a:pt x="180" y="6"/>
                </a:lnTo>
                <a:lnTo>
                  <a:pt x="186" y="6"/>
                </a:lnTo>
                <a:lnTo>
                  <a:pt x="192" y="0"/>
                </a:lnTo>
                <a:lnTo>
                  <a:pt x="240" y="29"/>
                </a:lnTo>
                <a:lnTo>
                  <a:pt x="252" y="23"/>
                </a:lnTo>
                <a:lnTo>
                  <a:pt x="264" y="6"/>
                </a:lnTo>
                <a:lnTo>
                  <a:pt x="282" y="0"/>
                </a:lnTo>
                <a:lnTo>
                  <a:pt x="294" y="0"/>
                </a:lnTo>
                <a:lnTo>
                  <a:pt x="300" y="6"/>
                </a:lnTo>
                <a:lnTo>
                  <a:pt x="300" y="23"/>
                </a:lnTo>
                <a:lnTo>
                  <a:pt x="312" y="29"/>
                </a:lnTo>
                <a:lnTo>
                  <a:pt x="318" y="29"/>
                </a:lnTo>
                <a:lnTo>
                  <a:pt x="312" y="53"/>
                </a:lnTo>
                <a:lnTo>
                  <a:pt x="318" y="59"/>
                </a:lnTo>
                <a:lnTo>
                  <a:pt x="324" y="65"/>
                </a:lnTo>
                <a:lnTo>
                  <a:pt x="324" y="77"/>
                </a:lnTo>
                <a:lnTo>
                  <a:pt x="324" y="83"/>
                </a:lnTo>
                <a:lnTo>
                  <a:pt x="324" y="89"/>
                </a:lnTo>
                <a:lnTo>
                  <a:pt x="342" y="95"/>
                </a:lnTo>
                <a:lnTo>
                  <a:pt x="342" y="107"/>
                </a:lnTo>
                <a:lnTo>
                  <a:pt x="360" y="113"/>
                </a:lnTo>
                <a:lnTo>
                  <a:pt x="366" y="107"/>
                </a:lnTo>
                <a:lnTo>
                  <a:pt x="366" y="107"/>
                </a:lnTo>
                <a:lnTo>
                  <a:pt x="372" y="113"/>
                </a:lnTo>
                <a:lnTo>
                  <a:pt x="384" y="131"/>
                </a:lnTo>
                <a:lnTo>
                  <a:pt x="384" y="131"/>
                </a:lnTo>
                <a:lnTo>
                  <a:pt x="390" y="119"/>
                </a:lnTo>
                <a:lnTo>
                  <a:pt x="414" y="137"/>
                </a:lnTo>
                <a:lnTo>
                  <a:pt x="426" y="143"/>
                </a:lnTo>
                <a:lnTo>
                  <a:pt x="426" y="155"/>
                </a:lnTo>
                <a:lnTo>
                  <a:pt x="426" y="173"/>
                </a:lnTo>
                <a:lnTo>
                  <a:pt x="426" y="185"/>
                </a:lnTo>
                <a:lnTo>
                  <a:pt x="432" y="191"/>
                </a:lnTo>
                <a:lnTo>
                  <a:pt x="456" y="203"/>
                </a:lnTo>
                <a:lnTo>
                  <a:pt x="462" y="209"/>
                </a:lnTo>
                <a:lnTo>
                  <a:pt x="462" y="221"/>
                </a:lnTo>
                <a:lnTo>
                  <a:pt x="468" y="233"/>
                </a:lnTo>
                <a:lnTo>
                  <a:pt x="462" y="239"/>
                </a:lnTo>
                <a:lnTo>
                  <a:pt x="468" y="251"/>
                </a:lnTo>
                <a:lnTo>
                  <a:pt x="456" y="257"/>
                </a:lnTo>
                <a:lnTo>
                  <a:pt x="444" y="275"/>
                </a:lnTo>
                <a:lnTo>
                  <a:pt x="444" y="275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7" name="Freeform 29"/>
          <p:cNvSpPr>
            <a:spLocks/>
          </p:cNvSpPr>
          <p:nvPr/>
        </p:nvSpPr>
        <p:spPr bwMode="auto">
          <a:xfrm>
            <a:off x="2636838" y="3254375"/>
            <a:ext cx="285750" cy="277813"/>
          </a:xfrm>
          <a:custGeom>
            <a:avLst/>
            <a:gdLst/>
            <a:ahLst/>
            <a:cxnLst>
              <a:cxn ang="0">
                <a:pos x="162" y="84"/>
              </a:cxn>
              <a:cxn ang="0">
                <a:pos x="168" y="96"/>
              </a:cxn>
              <a:cxn ang="0">
                <a:pos x="162" y="120"/>
              </a:cxn>
              <a:cxn ang="0">
                <a:pos x="180" y="138"/>
              </a:cxn>
              <a:cxn ang="0">
                <a:pos x="168" y="156"/>
              </a:cxn>
              <a:cxn ang="0">
                <a:pos x="174" y="198"/>
              </a:cxn>
              <a:cxn ang="0">
                <a:pos x="156" y="204"/>
              </a:cxn>
              <a:cxn ang="0">
                <a:pos x="108" y="168"/>
              </a:cxn>
              <a:cxn ang="0">
                <a:pos x="102" y="174"/>
              </a:cxn>
              <a:cxn ang="0">
                <a:pos x="60" y="126"/>
              </a:cxn>
              <a:cxn ang="0">
                <a:pos x="30" y="120"/>
              </a:cxn>
              <a:cxn ang="0">
                <a:pos x="18" y="132"/>
              </a:cxn>
              <a:cxn ang="0">
                <a:pos x="0" y="132"/>
              </a:cxn>
              <a:cxn ang="0">
                <a:pos x="24" y="66"/>
              </a:cxn>
              <a:cxn ang="0">
                <a:pos x="6" y="6"/>
              </a:cxn>
              <a:cxn ang="0">
                <a:pos x="12" y="0"/>
              </a:cxn>
              <a:cxn ang="0">
                <a:pos x="24" y="6"/>
              </a:cxn>
              <a:cxn ang="0">
                <a:pos x="36" y="0"/>
              </a:cxn>
              <a:cxn ang="0">
                <a:pos x="90" y="48"/>
              </a:cxn>
              <a:cxn ang="0">
                <a:pos x="96" y="48"/>
              </a:cxn>
              <a:cxn ang="0">
                <a:pos x="120" y="54"/>
              </a:cxn>
              <a:cxn ang="0">
                <a:pos x="144" y="54"/>
              </a:cxn>
              <a:cxn ang="0">
                <a:pos x="156" y="66"/>
              </a:cxn>
              <a:cxn ang="0">
                <a:pos x="162" y="84"/>
              </a:cxn>
            </a:cxnLst>
            <a:rect l="0" t="0" r="r" b="b"/>
            <a:pathLst>
              <a:path w="180" h="204">
                <a:moveTo>
                  <a:pt x="162" y="84"/>
                </a:moveTo>
                <a:lnTo>
                  <a:pt x="168" y="96"/>
                </a:lnTo>
                <a:lnTo>
                  <a:pt x="162" y="120"/>
                </a:lnTo>
                <a:lnTo>
                  <a:pt x="180" y="138"/>
                </a:lnTo>
                <a:lnTo>
                  <a:pt x="168" y="156"/>
                </a:lnTo>
                <a:lnTo>
                  <a:pt x="174" y="198"/>
                </a:lnTo>
                <a:lnTo>
                  <a:pt x="156" y="204"/>
                </a:lnTo>
                <a:lnTo>
                  <a:pt x="108" y="168"/>
                </a:lnTo>
                <a:lnTo>
                  <a:pt x="102" y="174"/>
                </a:lnTo>
                <a:lnTo>
                  <a:pt x="60" y="126"/>
                </a:lnTo>
                <a:lnTo>
                  <a:pt x="30" y="120"/>
                </a:lnTo>
                <a:lnTo>
                  <a:pt x="18" y="132"/>
                </a:lnTo>
                <a:lnTo>
                  <a:pt x="0" y="132"/>
                </a:lnTo>
                <a:lnTo>
                  <a:pt x="24" y="66"/>
                </a:lnTo>
                <a:lnTo>
                  <a:pt x="6" y="6"/>
                </a:lnTo>
                <a:lnTo>
                  <a:pt x="12" y="0"/>
                </a:lnTo>
                <a:lnTo>
                  <a:pt x="24" y="6"/>
                </a:lnTo>
                <a:lnTo>
                  <a:pt x="36" y="0"/>
                </a:lnTo>
                <a:lnTo>
                  <a:pt x="90" y="48"/>
                </a:lnTo>
                <a:lnTo>
                  <a:pt x="96" y="48"/>
                </a:lnTo>
                <a:lnTo>
                  <a:pt x="120" y="54"/>
                </a:lnTo>
                <a:lnTo>
                  <a:pt x="144" y="54"/>
                </a:lnTo>
                <a:lnTo>
                  <a:pt x="156" y="66"/>
                </a:lnTo>
                <a:lnTo>
                  <a:pt x="162" y="84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0" name="Freeform 32"/>
          <p:cNvSpPr>
            <a:spLocks/>
          </p:cNvSpPr>
          <p:nvPr/>
        </p:nvSpPr>
        <p:spPr bwMode="auto">
          <a:xfrm>
            <a:off x="2941638" y="3336925"/>
            <a:ext cx="66675" cy="39688"/>
          </a:xfrm>
          <a:custGeom>
            <a:avLst/>
            <a:gdLst/>
            <a:ahLst/>
            <a:cxnLst>
              <a:cxn ang="0">
                <a:pos x="42" y="18"/>
              </a:cxn>
              <a:cxn ang="0">
                <a:pos x="42" y="30"/>
              </a:cxn>
              <a:cxn ang="0">
                <a:pos x="0" y="0"/>
              </a:cxn>
              <a:cxn ang="0">
                <a:pos x="42" y="6"/>
              </a:cxn>
              <a:cxn ang="0">
                <a:pos x="42" y="18"/>
              </a:cxn>
            </a:cxnLst>
            <a:rect l="0" t="0" r="r" b="b"/>
            <a:pathLst>
              <a:path w="42" h="30">
                <a:moveTo>
                  <a:pt x="42" y="18"/>
                </a:moveTo>
                <a:lnTo>
                  <a:pt x="42" y="30"/>
                </a:lnTo>
                <a:lnTo>
                  <a:pt x="0" y="0"/>
                </a:lnTo>
                <a:lnTo>
                  <a:pt x="42" y="6"/>
                </a:lnTo>
                <a:lnTo>
                  <a:pt x="42" y="18"/>
                </a:lnTo>
              </a:path>
            </a:pathLst>
          </a:custGeom>
          <a:noFill/>
          <a:ln w="9525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1" name="Freeform 33"/>
          <p:cNvSpPr>
            <a:spLocks/>
          </p:cNvSpPr>
          <p:nvPr/>
        </p:nvSpPr>
        <p:spPr bwMode="auto">
          <a:xfrm>
            <a:off x="3978275" y="3459163"/>
            <a:ext cx="552450" cy="407987"/>
          </a:xfrm>
          <a:custGeom>
            <a:avLst/>
            <a:gdLst/>
            <a:ahLst/>
            <a:cxnLst>
              <a:cxn ang="0">
                <a:pos x="114" y="287"/>
              </a:cxn>
              <a:cxn ang="0">
                <a:pos x="108" y="281"/>
              </a:cxn>
              <a:cxn ang="0">
                <a:pos x="84" y="281"/>
              </a:cxn>
              <a:cxn ang="0">
                <a:pos x="78" y="275"/>
              </a:cxn>
              <a:cxn ang="0">
                <a:pos x="72" y="251"/>
              </a:cxn>
              <a:cxn ang="0">
                <a:pos x="48" y="221"/>
              </a:cxn>
              <a:cxn ang="0">
                <a:pos x="42" y="197"/>
              </a:cxn>
              <a:cxn ang="0">
                <a:pos x="42" y="191"/>
              </a:cxn>
              <a:cxn ang="0">
                <a:pos x="24" y="173"/>
              </a:cxn>
              <a:cxn ang="0">
                <a:pos x="0" y="119"/>
              </a:cxn>
              <a:cxn ang="0">
                <a:pos x="0" y="113"/>
              </a:cxn>
              <a:cxn ang="0">
                <a:pos x="6" y="107"/>
              </a:cxn>
              <a:cxn ang="0">
                <a:pos x="0" y="101"/>
              </a:cxn>
              <a:cxn ang="0">
                <a:pos x="0" y="101"/>
              </a:cxn>
              <a:cxn ang="0">
                <a:pos x="12" y="101"/>
              </a:cxn>
              <a:cxn ang="0">
                <a:pos x="24" y="107"/>
              </a:cxn>
              <a:cxn ang="0">
                <a:pos x="24" y="107"/>
              </a:cxn>
              <a:cxn ang="0">
                <a:pos x="24" y="95"/>
              </a:cxn>
              <a:cxn ang="0">
                <a:pos x="12" y="84"/>
              </a:cxn>
              <a:cxn ang="0">
                <a:pos x="18" y="78"/>
              </a:cxn>
              <a:cxn ang="0">
                <a:pos x="30" y="78"/>
              </a:cxn>
              <a:cxn ang="0">
                <a:pos x="30" y="72"/>
              </a:cxn>
              <a:cxn ang="0">
                <a:pos x="48" y="72"/>
              </a:cxn>
              <a:cxn ang="0">
                <a:pos x="48" y="66"/>
              </a:cxn>
              <a:cxn ang="0">
                <a:pos x="60" y="66"/>
              </a:cxn>
              <a:cxn ang="0">
                <a:pos x="66" y="54"/>
              </a:cxn>
              <a:cxn ang="0">
                <a:pos x="84" y="54"/>
              </a:cxn>
              <a:cxn ang="0">
                <a:pos x="102" y="42"/>
              </a:cxn>
              <a:cxn ang="0">
                <a:pos x="102" y="36"/>
              </a:cxn>
              <a:cxn ang="0">
                <a:pos x="150" y="60"/>
              </a:cxn>
              <a:cxn ang="0">
                <a:pos x="162" y="60"/>
              </a:cxn>
              <a:cxn ang="0">
                <a:pos x="168" y="60"/>
              </a:cxn>
              <a:cxn ang="0">
                <a:pos x="192" y="60"/>
              </a:cxn>
              <a:cxn ang="0">
                <a:pos x="204" y="60"/>
              </a:cxn>
              <a:cxn ang="0">
                <a:pos x="216" y="48"/>
              </a:cxn>
              <a:cxn ang="0">
                <a:pos x="234" y="36"/>
              </a:cxn>
              <a:cxn ang="0">
                <a:pos x="240" y="24"/>
              </a:cxn>
              <a:cxn ang="0">
                <a:pos x="258" y="12"/>
              </a:cxn>
              <a:cxn ang="0">
                <a:pos x="264" y="0"/>
              </a:cxn>
              <a:cxn ang="0">
                <a:pos x="270" y="0"/>
              </a:cxn>
              <a:cxn ang="0">
                <a:pos x="288" y="12"/>
              </a:cxn>
              <a:cxn ang="0">
                <a:pos x="312" y="12"/>
              </a:cxn>
              <a:cxn ang="0">
                <a:pos x="318" y="24"/>
              </a:cxn>
              <a:cxn ang="0">
                <a:pos x="330" y="24"/>
              </a:cxn>
              <a:cxn ang="0">
                <a:pos x="348" y="48"/>
              </a:cxn>
              <a:cxn ang="0">
                <a:pos x="264" y="137"/>
              </a:cxn>
              <a:cxn ang="0">
                <a:pos x="264" y="167"/>
              </a:cxn>
              <a:cxn ang="0">
                <a:pos x="252" y="167"/>
              </a:cxn>
              <a:cxn ang="0">
                <a:pos x="252" y="179"/>
              </a:cxn>
              <a:cxn ang="0">
                <a:pos x="246" y="179"/>
              </a:cxn>
              <a:cxn ang="0">
                <a:pos x="240" y="197"/>
              </a:cxn>
              <a:cxn ang="0">
                <a:pos x="210" y="203"/>
              </a:cxn>
              <a:cxn ang="0">
                <a:pos x="120" y="299"/>
              </a:cxn>
              <a:cxn ang="0">
                <a:pos x="114" y="287"/>
              </a:cxn>
            </a:cxnLst>
            <a:rect l="0" t="0" r="r" b="b"/>
            <a:pathLst>
              <a:path w="348" h="299">
                <a:moveTo>
                  <a:pt x="114" y="287"/>
                </a:moveTo>
                <a:lnTo>
                  <a:pt x="108" y="281"/>
                </a:lnTo>
                <a:lnTo>
                  <a:pt x="84" y="281"/>
                </a:lnTo>
                <a:lnTo>
                  <a:pt x="78" y="275"/>
                </a:lnTo>
                <a:lnTo>
                  <a:pt x="72" y="251"/>
                </a:lnTo>
                <a:lnTo>
                  <a:pt x="48" y="221"/>
                </a:lnTo>
                <a:lnTo>
                  <a:pt x="42" y="197"/>
                </a:lnTo>
                <a:lnTo>
                  <a:pt x="42" y="191"/>
                </a:lnTo>
                <a:lnTo>
                  <a:pt x="24" y="173"/>
                </a:lnTo>
                <a:lnTo>
                  <a:pt x="0" y="119"/>
                </a:lnTo>
                <a:lnTo>
                  <a:pt x="0" y="113"/>
                </a:lnTo>
                <a:lnTo>
                  <a:pt x="6" y="107"/>
                </a:lnTo>
                <a:lnTo>
                  <a:pt x="0" y="101"/>
                </a:lnTo>
                <a:lnTo>
                  <a:pt x="0" y="101"/>
                </a:lnTo>
                <a:lnTo>
                  <a:pt x="12" y="101"/>
                </a:lnTo>
                <a:lnTo>
                  <a:pt x="24" y="107"/>
                </a:lnTo>
                <a:lnTo>
                  <a:pt x="24" y="107"/>
                </a:lnTo>
                <a:lnTo>
                  <a:pt x="24" y="95"/>
                </a:lnTo>
                <a:lnTo>
                  <a:pt x="12" y="84"/>
                </a:lnTo>
                <a:lnTo>
                  <a:pt x="18" y="78"/>
                </a:lnTo>
                <a:lnTo>
                  <a:pt x="30" y="78"/>
                </a:lnTo>
                <a:lnTo>
                  <a:pt x="30" y="72"/>
                </a:lnTo>
                <a:lnTo>
                  <a:pt x="48" y="72"/>
                </a:lnTo>
                <a:lnTo>
                  <a:pt x="48" y="66"/>
                </a:lnTo>
                <a:lnTo>
                  <a:pt x="60" y="66"/>
                </a:lnTo>
                <a:lnTo>
                  <a:pt x="66" y="54"/>
                </a:lnTo>
                <a:lnTo>
                  <a:pt x="84" y="54"/>
                </a:lnTo>
                <a:lnTo>
                  <a:pt x="102" y="42"/>
                </a:lnTo>
                <a:lnTo>
                  <a:pt x="102" y="36"/>
                </a:lnTo>
                <a:lnTo>
                  <a:pt x="150" y="60"/>
                </a:lnTo>
                <a:lnTo>
                  <a:pt x="162" y="60"/>
                </a:lnTo>
                <a:lnTo>
                  <a:pt x="168" y="60"/>
                </a:lnTo>
                <a:lnTo>
                  <a:pt x="192" y="60"/>
                </a:lnTo>
                <a:lnTo>
                  <a:pt x="204" y="60"/>
                </a:lnTo>
                <a:lnTo>
                  <a:pt x="216" y="48"/>
                </a:lnTo>
                <a:lnTo>
                  <a:pt x="234" y="36"/>
                </a:lnTo>
                <a:lnTo>
                  <a:pt x="240" y="24"/>
                </a:lnTo>
                <a:lnTo>
                  <a:pt x="258" y="12"/>
                </a:lnTo>
                <a:lnTo>
                  <a:pt x="264" y="0"/>
                </a:lnTo>
                <a:lnTo>
                  <a:pt x="270" y="0"/>
                </a:lnTo>
                <a:lnTo>
                  <a:pt x="288" y="12"/>
                </a:lnTo>
                <a:lnTo>
                  <a:pt x="312" y="12"/>
                </a:lnTo>
                <a:lnTo>
                  <a:pt x="318" y="24"/>
                </a:lnTo>
                <a:lnTo>
                  <a:pt x="330" y="24"/>
                </a:lnTo>
                <a:lnTo>
                  <a:pt x="348" y="48"/>
                </a:lnTo>
                <a:lnTo>
                  <a:pt x="264" y="137"/>
                </a:lnTo>
                <a:lnTo>
                  <a:pt x="264" y="167"/>
                </a:lnTo>
                <a:lnTo>
                  <a:pt x="252" y="167"/>
                </a:lnTo>
                <a:lnTo>
                  <a:pt x="252" y="179"/>
                </a:lnTo>
                <a:lnTo>
                  <a:pt x="246" y="179"/>
                </a:lnTo>
                <a:lnTo>
                  <a:pt x="240" y="197"/>
                </a:lnTo>
                <a:lnTo>
                  <a:pt x="210" y="203"/>
                </a:lnTo>
                <a:lnTo>
                  <a:pt x="120" y="299"/>
                </a:lnTo>
                <a:lnTo>
                  <a:pt x="114" y="287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2" name="Freeform 34"/>
          <p:cNvSpPr>
            <a:spLocks/>
          </p:cNvSpPr>
          <p:nvPr/>
        </p:nvSpPr>
        <p:spPr bwMode="auto">
          <a:xfrm>
            <a:off x="2894013" y="3532188"/>
            <a:ext cx="85725" cy="65087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0" y="12"/>
              </a:cxn>
              <a:cxn ang="0">
                <a:pos x="36" y="0"/>
              </a:cxn>
              <a:cxn ang="0">
                <a:pos x="54" y="36"/>
              </a:cxn>
              <a:cxn ang="0">
                <a:pos x="42" y="47"/>
              </a:cxn>
              <a:cxn ang="0">
                <a:pos x="0" y="47"/>
              </a:cxn>
              <a:cxn ang="0">
                <a:pos x="0" y="30"/>
              </a:cxn>
            </a:cxnLst>
            <a:rect l="0" t="0" r="r" b="b"/>
            <a:pathLst>
              <a:path w="54" h="47">
                <a:moveTo>
                  <a:pt x="0" y="30"/>
                </a:moveTo>
                <a:lnTo>
                  <a:pt x="0" y="12"/>
                </a:lnTo>
                <a:lnTo>
                  <a:pt x="36" y="0"/>
                </a:lnTo>
                <a:lnTo>
                  <a:pt x="54" y="36"/>
                </a:lnTo>
                <a:lnTo>
                  <a:pt x="42" y="47"/>
                </a:lnTo>
                <a:lnTo>
                  <a:pt x="0" y="47"/>
                </a:lnTo>
                <a:lnTo>
                  <a:pt x="0" y="30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4" name="Freeform 36"/>
          <p:cNvSpPr>
            <a:spLocks/>
          </p:cNvSpPr>
          <p:nvPr/>
        </p:nvSpPr>
        <p:spPr bwMode="auto">
          <a:xfrm>
            <a:off x="2894013" y="3597275"/>
            <a:ext cx="219075" cy="327025"/>
          </a:xfrm>
          <a:custGeom>
            <a:avLst/>
            <a:gdLst/>
            <a:ahLst/>
            <a:cxnLst>
              <a:cxn ang="0">
                <a:pos x="48" y="18"/>
              </a:cxn>
              <a:cxn ang="0">
                <a:pos x="48" y="36"/>
              </a:cxn>
              <a:cxn ang="0">
                <a:pos x="138" y="96"/>
              </a:cxn>
              <a:cxn ang="0">
                <a:pos x="132" y="102"/>
              </a:cxn>
              <a:cxn ang="0">
                <a:pos x="114" y="96"/>
              </a:cxn>
              <a:cxn ang="0">
                <a:pos x="102" y="108"/>
              </a:cxn>
              <a:cxn ang="0">
                <a:pos x="108" y="156"/>
              </a:cxn>
              <a:cxn ang="0">
                <a:pos x="114" y="156"/>
              </a:cxn>
              <a:cxn ang="0">
                <a:pos x="120" y="168"/>
              </a:cxn>
              <a:cxn ang="0">
                <a:pos x="114" y="198"/>
              </a:cxn>
              <a:cxn ang="0">
                <a:pos x="90" y="198"/>
              </a:cxn>
              <a:cxn ang="0">
                <a:pos x="90" y="210"/>
              </a:cxn>
              <a:cxn ang="0">
                <a:pos x="66" y="210"/>
              </a:cxn>
              <a:cxn ang="0">
                <a:pos x="72" y="222"/>
              </a:cxn>
              <a:cxn ang="0">
                <a:pos x="78" y="240"/>
              </a:cxn>
              <a:cxn ang="0">
                <a:pos x="30" y="186"/>
              </a:cxn>
              <a:cxn ang="0">
                <a:pos x="36" y="138"/>
              </a:cxn>
              <a:cxn ang="0">
                <a:pos x="24" y="90"/>
              </a:cxn>
              <a:cxn ang="0">
                <a:pos x="0" y="72"/>
              </a:cxn>
              <a:cxn ang="0">
                <a:pos x="0" y="0"/>
              </a:cxn>
              <a:cxn ang="0">
                <a:pos x="42" y="0"/>
              </a:cxn>
              <a:cxn ang="0">
                <a:pos x="48" y="18"/>
              </a:cxn>
            </a:cxnLst>
            <a:rect l="0" t="0" r="r" b="b"/>
            <a:pathLst>
              <a:path w="138" h="240">
                <a:moveTo>
                  <a:pt x="48" y="18"/>
                </a:moveTo>
                <a:lnTo>
                  <a:pt x="48" y="36"/>
                </a:lnTo>
                <a:lnTo>
                  <a:pt x="138" y="96"/>
                </a:lnTo>
                <a:lnTo>
                  <a:pt x="132" y="102"/>
                </a:lnTo>
                <a:lnTo>
                  <a:pt x="114" y="96"/>
                </a:lnTo>
                <a:lnTo>
                  <a:pt x="102" y="108"/>
                </a:lnTo>
                <a:lnTo>
                  <a:pt x="108" y="156"/>
                </a:lnTo>
                <a:lnTo>
                  <a:pt x="114" y="156"/>
                </a:lnTo>
                <a:lnTo>
                  <a:pt x="120" y="168"/>
                </a:lnTo>
                <a:lnTo>
                  <a:pt x="114" y="198"/>
                </a:lnTo>
                <a:lnTo>
                  <a:pt x="90" y="198"/>
                </a:lnTo>
                <a:lnTo>
                  <a:pt x="90" y="210"/>
                </a:lnTo>
                <a:lnTo>
                  <a:pt x="66" y="210"/>
                </a:lnTo>
                <a:lnTo>
                  <a:pt x="72" y="222"/>
                </a:lnTo>
                <a:lnTo>
                  <a:pt x="78" y="240"/>
                </a:lnTo>
                <a:lnTo>
                  <a:pt x="30" y="186"/>
                </a:lnTo>
                <a:lnTo>
                  <a:pt x="36" y="138"/>
                </a:lnTo>
                <a:lnTo>
                  <a:pt x="24" y="90"/>
                </a:lnTo>
                <a:lnTo>
                  <a:pt x="0" y="72"/>
                </a:lnTo>
                <a:lnTo>
                  <a:pt x="0" y="0"/>
                </a:lnTo>
                <a:lnTo>
                  <a:pt x="42" y="0"/>
                </a:lnTo>
                <a:lnTo>
                  <a:pt x="48" y="18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6" name="Freeform 38"/>
          <p:cNvSpPr>
            <a:spLocks/>
          </p:cNvSpPr>
          <p:nvPr/>
        </p:nvSpPr>
        <p:spPr bwMode="auto">
          <a:xfrm>
            <a:off x="4805363" y="3670300"/>
            <a:ext cx="1703387" cy="922338"/>
          </a:xfrm>
          <a:custGeom>
            <a:avLst/>
            <a:gdLst/>
            <a:ahLst/>
            <a:cxnLst>
              <a:cxn ang="0">
                <a:pos x="288" y="676"/>
              </a:cxn>
              <a:cxn ang="0">
                <a:pos x="288" y="652"/>
              </a:cxn>
              <a:cxn ang="0">
                <a:pos x="294" y="646"/>
              </a:cxn>
              <a:cxn ang="0">
                <a:pos x="294" y="628"/>
              </a:cxn>
              <a:cxn ang="0">
                <a:pos x="288" y="610"/>
              </a:cxn>
              <a:cxn ang="0">
                <a:pos x="282" y="610"/>
              </a:cxn>
              <a:cxn ang="0">
                <a:pos x="282" y="598"/>
              </a:cxn>
              <a:cxn ang="0">
                <a:pos x="270" y="586"/>
              </a:cxn>
              <a:cxn ang="0">
                <a:pos x="264" y="556"/>
              </a:cxn>
              <a:cxn ang="0">
                <a:pos x="258" y="538"/>
              </a:cxn>
              <a:cxn ang="0">
                <a:pos x="264" y="532"/>
              </a:cxn>
              <a:cxn ang="0">
                <a:pos x="264" y="527"/>
              </a:cxn>
              <a:cxn ang="0">
                <a:pos x="246" y="515"/>
              </a:cxn>
              <a:cxn ang="0">
                <a:pos x="240" y="491"/>
              </a:cxn>
              <a:cxn ang="0">
                <a:pos x="240" y="479"/>
              </a:cxn>
              <a:cxn ang="0">
                <a:pos x="240" y="455"/>
              </a:cxn>
              <a:cxn ang="0">
                <a:pos x="228" y="437"/>
              </a:cxn>
              <a:cxn ang="0">
                <a:pos x="234" y="431"/>
              </a:cxn>
              <a:cxn ang="0">
                <a:pos x="228" y="425"/>
              </a:cxn>
              <a:cxn ang="0">
                <a:pos x="228" y="419"/>
              </a:cxn>
              <a:cxn ang="0">
                <a:pos x="210" y="419"/>
              </a:cxn>
              <a:cxn ang="0">
                <a:pos x="204" y="413"/>
              </a:cxn>
              <a:cxn ang="0">
                <a:pos x="198" y="407"/>
              </a:cxn>
              <a:cxn ang="0">
                <a:pos x="198" y="389"/>
              </a:cxn>
              <a:cxn ang="0">
                <a:pos x="180" y="365"/>
              </a:cxn>
              <a:cxn ang="0">
                <a:pos x="186" y="359"/>
              </a:cxn>
              <a:cxn ang="0">
                <a:pos x="168" y="341"/>
              </a:cxn>
              <a:cxn ang="0">
                <a:pos x="162" y="329"/>
              </a:cxn>
              <a:cxn ang="0">
                <a:pos x="156" y="323"/>
              </a:cxn>
              <a:cxn ang="0">
                <a:pos x="162" y="311"/>
              </a:cxn>
              <a:cxn ang="0">
                <a:pos x="156" y="299"/>
              </a:cxn>
              <a:cxn ang="0">
                <a:pos x="150" y="293"/>
              </a:cxn>
              <a:cxn ang="0">
                <a:pos x="138" y="263"/>
              </a:cxn>
              <a:cxn ang="0">
                <a:pos x="150" y="257"/>
              </a:cxn>
              <a:cxn ang="0">
                <a:pos x="150" y="234"/>
              </a:cxn>
              <a:cxn ang="0">
                <a:pos x="132" y="204"/>
              </a:cxn>
              <a:cxn ang="0">
                <a:pos x="120" y="174"/>
              </a:cxn>
              <a:cxn ang="0">
                <a:pos x="66" y="144"/>
              </a:cxn>
              <a:cxn ang="0">
                <a:pos x="48" y="144"/>
              </a:cxn>
              <a:cxn ang="0">
                <a:pos x="48" y="132"/>
              </a:cxn>
              <a:cxn ang="0">
                <a:pos x="42" y="126"/>
              </a:cxn>
              <a:cxn ang="0">
                <a:pos x="42" y="114"/>
              </a:cxn>
              <a:cxn ang="0">
                <a:pos x="36" y="102"/>
              </a:cxn>
              <a:cxn ang="0">
                <a:pos x="42" y="102"/>
              </a:cxn>
              <a:cxn ang="0">
                <a:pos x="42" y="96"/>
              </a:cxn>
              <a:cxn ang="0">
                <a:pos x="30" y="72"/>
              </a:cxn>
              <a:cxn ang="0">
                <a:pos x="12" y="72"/>
              </a:cxn>
              <a:cxn ang="0">
                <a:pos x="6" y="66"/>
              </a:cxn>
              <a:cxn ang="0">
                <a:pos x="6" y="54"/>
              </a:cxn>
              <a:cxn ang="0">
                <a:pos x="0" y="42"/>
              </a:cxn>
              <a:cxn ang="0">
                <a:pos x="6" y="24"/>
              </a:cxn>
              <a:cxn ang="0">
                <a:pos x="6" y="12"/>
              </a:cxn>
              <a:cxn ang="0">
                <a:pos x="306" y="0"/>
              </a:cxn>
              <a:cxn ang="0">
                <a:pos x="540" y="186"/>
              </a:cxn>
              <a:cxn ang="0">
                <a:pos x="983" y="550"/>
              </a:cxn>
              <a:cxn ang="0">
                <a:pos x="1073" y="628"/>
              </a:cxn>
              <a:cxn ang="0">
                <a:pos x="749" y="646"/>
              </a:cxn>
              <a:cxn ang="0">
                <a:pos x="408" y="664"/>
              </a:cxn>
              <a:cxn ang="0">
                <a:pos x="312" y="670"/>
              </a:cxn>
              <a:cxn ang="0">
                <a:pos x="312" y="676"/>
              </a:cxn>
              <a:cxn ang="0">
                <a:pos x="288" y="676"/>
              </a:cxn>
            </a:cxnLst>
            <a:rect l="0" t="0" r="r" b="b"/>
            <a:pathLst>
              <a:path w="1073" h="676">
                <a:moveTo>
                  <a:pt x="288" y="676"/>
                </a:moveTo>
                <a:lnTo>
                  <a:pt x="288" y="652"/>
                </a:lnTo>
                <a:lnTo>
                  <a:pt x="294" y="646"/>
                </a:lnTo>
                <a:lnTo>
                  <a:pt x="294" y="628"/>
                </a:lnTo>
                <a:lnTo>
                  <a:pt x="288" y="610"/>
                </a:lnTo>
                <a:lnTo>
                  <a:pt x="282" y="610"/>
                </a:lnTo>
                <a:lnTo>
                  <a:pt x="282" y="598"/>
                </a:lnTo>
                <a:lnTo>
                  <a:pt x="270" y="586"/>
                </a:lnTo>
                <a:lnTo>
                  <a:pt x="264" y="556"/>
                </a:lnTo>
                <a:lnTo>
                  <a:pt x="258" y="538"/>
                </a:lnTo>
                <a:lnTo>
                  <a:pt x="264" y="532"/>
                </a:lnTo>
                <a:lnTo>
                  <a:pt x="264" y="527"/>
                </a:lnTo>
                <a:lnTo>
                  <a:pt x="246" y="515"/>
                </a:lnTo>
                <a:lnTo>
                  <a:pt x="240" y="491"/>
                </a:lnTo>
                <a:lnTo>
                  <a:pt x="240" y="479"/>
                </a:lnTo>
                <a:lnTo>
                  <a:pt x="240" y="455"/>
                </a:lnTo>
                <a:lnTo>
                  <a:pt x="228" y="437"/>
                </a:lnTo>
                <a:lnTo>
                  <a:pt x="234" y="431"/>
                </a:lnTo>
                <a:lnTo>
                  <a:pt x="228" y="425"/>
                </a:lnTo>
                <a:lnTo>
                  <a:pt x="228" y="419"/>
                </a:lnTo>
                <a:lnTo>
                  <a:pt x="210" y="419"/>
                </a:lnTo>
                <a:lnTo>
                  <a:pt x="204" y="413"/>
                </a:lnTo>
                <a:lnTo>
                  <a:pt x="198" y="407"/>
                </a:lnTo>
                <a:lnTo>
                  <a:pt x="198" y="389"/>
                </a:lnTo>
                <a:lnTo>
                  <a:pt x="180" y="365"/>
                </a:lnTo>
                <a:lnTo>
                  <a:pt x="186" y="359"/>
                </a:lnTo>
                <a:lnTo>
                  <a:pt x="168" y="341"/>
                </a:lnTo>
                <a:lnTo>
                  <a:pt x="162" y="329"/>
                </a:lnTo>
                <a:lnTo>
                  <a:pt x="156" y="323"/>
                </a:lnTo>
                <a:lnTo>
                  <a:pt x="162" y="311"/>
                </a:lnTo>
                <a:lnTo>
                  <a:pt x="156" y="299"/>
                </a:lnTo>
                <a:lnTo>
                  <a:pt x="150" y="293"/>
                </a:lnTo>
                <a:lnTo>
                  <a:pt x="138" y="263"/>
                </a:lnTo>
                <a:lnTo>
                  <a:pt x="150" y="257"/>
                </a:lnTo>
                <a:lnTo>
                  <a:pt x="150" y="234"/>
                </a:lnTo>
                <a:lnTo>
                  <a:pt x="132" y="204"/>
                </a:lnTo>
                <a:lnTo>
                  <a:pt x="120" y="174"/>
                </a:lnTo>
                <a:lnTo>
                  <a:pt x="66" y="144"/>
                </a:lnTo>
                <a:lnTo>
                  <a:pt x="48" y="144"/>
                </a:lnTo>
                <a:lnTo>
                  <a:pt x="48" y="132"/>
                </a:lnTo>
                <a:lnTo>
                  <a:pt x="42" y="126"/>
                </a:lnTo>
                <a:lnTo>
                  <a:pt x="42" y="114"/>
                </a:lnTo>
                <a:lnTo>
                  <a:pt x="36" y="102"/>
                </a:lnTo>
                <a:lnTo>
                  <a:pt x="42" y="102"/>
                </a:lnTo>
                <a:lnTo>
                  <a:pt x="42" y="96"/>
                </a:lnTo>
                <a:lnTo>
                  <a:pt x="30" y="72"/>
                </a:lnTo>
                <a:lnTo>
                  <a:pt x="12" y="72"/>
                </a:lnTo>
                <a:lnTo>
                  <a:pt x="6" y="66"/>
                </a:lnTo>
                <a:lnTo>
                  <a:pt x="6" y="54"/>
                </a:lnTo>
                <a:lnTo>
                  <a:pt x="0" y="42"/>
                </a:lnTo>
                <a:lnTo>
                  <a:pt x="6" y="24"/>
                </a:lnTo>
                <a:lnTo>
                  <a:pt x="6" y="12"/>
                </a:lnTo>
                <a:lnTo>
                  <a:pt x="306" y="0"/>
                </a:lnTo>
                <a:lnTo>
                  <a:pt x="540" y="186"/>
                </a:lnTo>
                <a:lnTo>
                  <a:pt x="983" y="550"/>
                </a:lnTo>
                <a:lnTo>
                  <a:pt x="1073" y="628"/>
                </a:lnTo>
                <a:lnTo>
                  <a:pt x="749" y="646"/>
                </a:lnTo>
                <a:lnTo>
                  <a:pt x="408" y="664"/>
                </a:lnTo>
                <a:lnTo>
                  <a:pt x="312" y="670"/>
                </a:lnTo>
                <a:lnTo>
                  <a:pt x="312" y="676"/>
                </a:lnTo>
                <a:lnTo>
                  <a:pt x="288" y="676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7" name="Freeform 39"/>
          <p:cNvSpPr>
            <a:spLocks/>
          </p:cNvSpPr>
          <p:nvPr/>
        </p:nvSpPr>
        <p:spPr bwMode="auto">
          <a:xfrm>
            <a:off x="2998788" y="3825875"/>
            <a:ext cx="381000" cy="236538"/>
          </a:xfrm>
          <a:custGeom>
            <a:avLst/>
            <a:gdLst/>
            <a:ahLst/>
            <a:cxnLst>
              <a:cxn ang="0">
                <a:pos x="156" y="149"/>
              </a:cxn>
              <a:cxn ang="0">
                <a:pos x="138" y="131"/>
              </a:cxn>
              <a:cxn ang="0">
                <a:pos x="78" y="137"/>
              </a:cxn>
              <a:cxn ang="0">
                <a:pos x="42" y="114"/>
              </a:cxn>
              <a:cxn ang="0">
                <a:pos x="12" y="72"/>
              </a:cxn>
              <a:cxn ang="0">
                <a:pos x="6" y="54"/>
              </a:cxn>
              <a:cxn ang="0">
                <a:pos x="0" y="42"/>
              </a:cxn>
              <a:cxn ang="0">
                <a:pos x="24" y="42"/>
              </a:cxn>
              <a:cxn ang="0">
                <a:pos x="24" y="30"/>
              </a:cxn>
              <a:cxn ang="0">
                <a:pos x="48" y="30"/>
              </a:cxn>
              <a:cxn ang="0">
                <a:pos x="54" y="0"/>
              </a:cxn>
              <a:cxn ang="0">
                <a:pos x="66" y="18"/>
              </a:cxn>
              <a:cxn ang="0">
                <a:pos x="72" y="24"/>
              </a:cxn>
              <a:cxn ang="0">
                <a:pos x="84" y="30"/>
              </a:cxn>
              <a:cxn ang="0">
                <a:pos x="102" y="54"/>
              </a:cxn>
              <a:cxn ang="0">
                <a:pos x="150" y="78"/>
              </a:cxn>
              <a:cxn ang="0">
                <a:pos x="186" y="96"/>
              </a:cxn>
              <a:cxn ang="0">
                <a:pos x="198" y="114"/>
              </a:cxn>
              <a:cxn ang="0">
                <a:pos x="204" y="125"/>
              </a:cxn>
              <a:cxn ang="0">
                <a:pos x="216" y="131"/>
              </a:cxn>
              <a:cxn ang="0">
                <a:pos x="228" y="143"/>
              </a:cxn>
              <a:cxn ang="0">
                <a:pos x="240" y="149"/>
              </a:cxn>
              <a:cxn ang="0">
                <a:pos x="240" y="155"/>
              </a:cxn>
              <a:cxn ang="0">
                <a:pos x="240" y="155"/>
              </a:cxn>
              <a:cxn ang="0">
                <a:pos x="228" y="149"/>
              </a:cxn>
              <a:cxn ang="0">
                <a:pos x="222" y="155"/>
              </a:cxn>
              <a:cxn ang="0">
                <a:pos x="216" y="149"/>
              </a:cxn>
              <a:cxn ang="0">
                <a:pos x="192" y="149"/>
              </a:cxn>
              <a:cxn ang="0">
                <a:pos x="186" y="149"/>
              </a:cxn>
              <a:cxn ang="0">
                <a:pos x="180" y="161"/>
              </a:cxn>
              <a:cxn ang="0">
                <a:pos x="174" y="161"/>
              </a:cxn>
              <a:cxn ang="0">
                <a:pos x="168" y="173"/>
              </a:cxn>
              <a:cxn ang="0">
                <a:pos x="156" y="149"/>
              </a:cxn>
            </a:cxnLst>
            <a:rect l="0" t="0" r="r" b="b"/>
            <a:pathLst>
              <a:path w="240" h="173">
                <a:moveTo>
                  <a:pt x="156" y="149"/>
                </a:moveTo>
                <a:lnTo>
                  <a:pt x="138" y="131"/>
                </a:lnTo>
                <a:lnTo>
                  <a:pt x="78" y="137"/>
                </a:lnTo>
                <a:lnTo>
                  <a:pt x="42" y="114"/>
                </a:lnTo>
                <a:lnTo>
                  <a:pt x="12" y="72"/>
                </a:lnTo>
                <a:lnTo>
                  <a:pt x="6" y="54"/>
                </a:lnTo>
                <a:lnTo>
                  <a:pt x="0" y="42"/>
                </a:lnTo>
                <a:lnTo>
                  <a:pt x="24" y="42"/>
                </a:lnTo>
                <a:lnTo>
                  <a:pt x="24" y="30"/>
                </a:lnTo>
                <a:lnTo>
                  <a:pt x="48" y="30"/>
                </a:lnTo>
                <a:lnTo>
                  <a:pt x="54" y="0"/>
                </a:lnTo>
                <a:lnTo>
                  <a:pt x="66" y="18"/>
                </a:lnTo>
                <a:lnTo>
                  <a:pt x="72" y="24"/>
                </a:lnTo>
                <a:lnTo>
                  <a:pt x="84" y="30"/>
                </a:lnTo>
                <a:lnTo>
                  <a:pt x="102" y="54"/>
                </a:lnTo>
                <a:lnTo>
                  <a:pt x="150" y="78"/>
                </a:lnTo>
                <a:lnTo>
                  <a:pt x="186" y="96"/>
                </a:lnTo>
                <a:lnTo>
                  <a:pt x="198" y="114"/>
                </a:lnTo>
                <a:lnTo>
                  <a:pt x="204" y="125"/>
                </a:lnTo>
                <a:lnTo>
                  <a:pt x="216" y="131"/>
                </a:lnTo>
                <a:lnTo>
                  <a:pt x="228" y="143"/>
                </a:lnTo>
                <a:lnTo>
                  <a:pt x="240" y="149"/>
                </a:lnTo>
                <a:lnTo>
                  <a:pt x="240" y="155"/>
                </a:lnTo>
                <a:lnTo>
                  <a:pt x="240" y="155"/>
                </a:lnTo>
                <a:lnTo>
                  <a:pt x="228" y="149"/>
                </a:lnTo>
                <a:lnTo>
                  <a:pt x="222" y="155"/>
                </a:lnTo>
                <a:lnTo>
                  <a:pt x="216" y="149"/>
                </a:lnTo>
                <a:lnTo>
                  <a:pt x="192" y="149"/>
                </a:lnTo>
                <a:lnTo>
                  <a:pt x="186" y="149"/>
                </a:lnTo>
                <a:lnTo>
                  <a:pt x="180" y="161"/>
                </a:lnTo>
                <a:lnTo>
                  <a:pt x="174" y="161"/>
                </a:lnTo>
                <a:lnTo>
                  <a:pt x="168" y="173"/>
                </a:lnTo>
                <a:lnTo>
                  <a:pt x="156" y="149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8" name="Freeform 40"/>
          <p:cNvSpPr>
            <a:spLocks/>
          </p:cNvSpPr>
          <p:nvPr/>
        </p:nvSpPr>
        <p:spPr bwMode="auto">
          <a:xfrm>
            <a:off x="3351213" y="3989388"/>
            <a:ext cx="550862" cy="423862"/>
          </a:xfrm>
          <a:custGeom>
            <a:avLst/>
            <a:gdLst/>
            <a:ahLst/>
            <a:cxnLst>
              <a:cxn ang="0">
                <a:pos x="311" y="275"/>
              </a:cxn>
              <a:cxn ang="0">
                <a:pos x="299" y="269"/>
              </a:cxn>
              <a:cxn ang="0">
                <a:pos x="293" y="263"/>
              </a:cxn>
              <a:cxn ang="0">
                <a:pos x="305" y="281"/>
              </a:cxn>
              <a:cxn ang="0">
                <a:pos x="311" y="304"/>
              </a:cxn>
              <a:cxn ang="0">
                <a:pos x="311" y="310"/>
              </a:cxn>
              <a:cxn ang="0">
                <a:pos x="299" y="310"/>
              </a:cxn>
              <a:cxn ang="0">
                <a:pos x="281" y="298"/>
              </a:cxn>
              <a:cxn ang="0">
                <a:pos x="269" y="281"/>
              </a:cxn>
              <a:cxn ang="0">
                <a:pos x="245" y="269"/>
              </a:cxn>
              <a:cxn ang="0">
                <a:pos x="239" y="275"/>
              </a:cxn>
              <a:cxn ang="0">
                <a:pos x="233" y="281"/>
              </a:cxn>
              <a:cxn ang="0">
                <a:pos x="221" y="275"/>
              </a:cxn>
              <a:cxn ang="0">
                <a:pos x="221" y="281"/>
              </a:cxn>
              <a:cxn ang="0">
                <a:pos x="209" y="287"/>
              </a:cxn>
              <a:cxn ang="0">
                <a:pos x="209" y="281"/>
              </a:cxn>
              <a:cxn ang="0">
                <a:pos x="203" y="281"/>
              </a:cxn>
              <a:cxn ang="0">
                <a:pos x="197" y="257"/>
              </a:cxn>
              <a:cxn ang="0">
                <a:pos x="149" y="215"/>
              </a:cxn>
              <a:cxn ang="0">
                <a:pos x="131" y="191"/>
              </a:cxn>
              <a:cxn ang="0">
                <a:pos x="107" y="191"/>
              </a:cxn>
              <a:cxn ang="0">
                <a:pos x="107" y="179"/>
              </a:cxn>
              <a:cxn ang="0">
                <a:pos x="101" y="167"/>
              </a:cxn>
              <a:cxn ang="0">
                <a:pos x="101" y="149"/>
              </a:cxn>
              <a:cxn ang="0">
                <a:pos x="95" y="137"/>
              </a:cxn>
              <a:cxn ang="0">
                <a:pos x="89" y="131"/>
              </a:cxn>
              <a:cxn ang="0">
                <a:pos x="83" y="131"/>
              </a:cxn>
              <a:cxn ang="0">
                <a:pos x="72" y="125"/>
              </a:cxn>
              <a:cxn ang="0">
                <a:pos x="66" y="125"/>
              </a:cxn>
              <a:cxn ang="0">
                <a:pos x="54" y="119"/>
              </a:cxn>
              <a:cxn ang="0">
                <a:pos x="54" y="107"/>
              </a:cxn>
              <a:cxn ang="0">
                <a:pos x="60" y="107"/>
              </a:cxn>
              <a:cxn ang="0">
                <a:pos x="60" y="107"/>
              </a:cxn>
              <a:cxn ang="0">
                <a:pos x="54" y="89"/>
              </a:cxn>
              <a:cxn ang="0">
                <a:pos x="42" y="89"/>
              </a:cxn>
              <a:cxn ang="0">
                <a:pos x="24" y="65"/>
              </a:cxn>
              <a:cxn ang="0">
                <a:pos x="0" y="47"/>
              </a:cxn>
              <a:cxn ang="0">
                <a:pos x="0" y="35"/>
              </a:cxn>
              <a:cxn ang="0">
                <a:pos x="6" y="29"/>
              </a:cxn>
              <a:cxn ang="0">
                <a:pos x="18" y="35"/>
              </a:cxn>
              <a:cxn ang="0">
                <a:pos x="18" y="35"/>
              </a:cxn>
              <a:cxn ang="0">
                <a:pos x="24" y="35"/>
              </a:cxn>
              <a:cxn ang="0">
                <a:pos x="30" y="23"/>
              </a:cxn>
              <a:cxn ang="0">
                <a:pos x="42" y="17"/>
              </a:cxn>
              <a:cxn ang="0">
                <a:pos x="42" y="5"/>
              </a:cxn>
              <a:cxn ang="0">
                <a:pos x="54" y="0"/>
              </a:cxn>
              <a:cxn ang="0">
                <a:pos x="60" y="0"/>
              </a:cxn>
              <a:cxn ang="0">
                <a:pos x="72" y="5"/>
              </a:cxn>
              <a:cxn ang="0">
                <a:pos x="137" y="11"/>
              </a:cxn>
              <a:cxn ang="0">
                <a:pos x="131" y="17"/>
              </a:cxn>
              <a:cxn ang="0">
                <a:pos x="131" y="23"/>
              </a:cxn>
              <a:cxn ang="0">
                <a:pos x="149" y="29"/>
              </a:cxn>
              <a:cxn ang="0">
                <a:pos x="161" y="47"/>
              </a:cxn>
              <a:cxn ang="0">
                <a:pos x="161" y="53"/>
              </a:cxn>
              <a:cxn ang="0">
                <a:pos x="227" y="89"/>
              </a:cxn>
              <a:cxn ang="0">
                <a:pos x="239" y="95"/>
              </a:cxn>
              <a:cxn ang="0">
                <a:pos x="347" y="197"/>
              </a:cxn>
              <a:cxn ang="0">
                <a:pos x="347" y="257"/>
              </a:cxn>
              <a:cxn ang="0">
                <a:pos x="323" y="263"/>
              </a:cxn>
              <a:cxn ang="0">
                <a:pos x="317" y="269"/>
              </a:cxn>
              <a:cxn ang="0">
                <a:pos x="317" y="281"/>
              </a:cxn>
              <a:cxn ang="0">
                <a:pos x="311" y="275"/>
              </a:cxn>
            </a:cxnLst>
            <a:rect l="0" t="0" r="r" b="b"/>
            <a:pathLst>
              <a:path w="347" h="310">
                <a:moveTo>
                  <a:pt x="311" y="275"/>
                </a:moveTo>
                <a:lnTo>
                  <a:pt x="299" y="269"/>
                </a:lnTo>
                <a:lnTo>
                  <a:pt x="293" y="263"/>
                </a:lnTo>
                <a:lnTo>
                  <a:pt x="305" y="281"/>
                </a:lnTo>
                <a:lnTo>
                  <a:pt x="311" y="304"/>
                </a:lnTo>
                <a:lnTo>
                  <a:pt x="311" y="310"/>
                </a:lnTo>
                <a:lnTo>
                  <a:pt x="299" y="310"/>
                </a:lnTo>
                <a:lnTo>
                  <a:pt x="281" y="298"/>
                </a:lnTo>
                <a:lnTo>
                  <a:pt x="269" y="281"/>
                </a:lnTo>
                <a:lnTo>
                  <a:pt x="245" y="269"/>
                </a:lnTo>
                <a:lnTo>
                  <a:pt x="239" y="275"/>
                </a:lnTo>
                <a:lnTo>
                  <a:pt x="233" y="281"/>
                </a:lnTo>
                <a:lnTo>
                  <a:pt x="221" y="275"/>
                </a:lnTo>
                <a:lnTo>
                  <a:pt x="221" y="281"/>
                </a:lnTo>
                <a:lnTo>
                  <a:pt x="209" y="287"/>
                </a:lnTo>
                <a:lnTo>
                  <a:pt x="209" y="281"/>
                </a:lnTo>
                <a:lnTo>
                  <a:pt x="203" y="281"/>
                </a:lnTo>
                <a:lnTo>
                  <a:pt x="197" y="257"/>
                </a:lnTo>
                <a:lnTo>
                  <a:pt x="149" y="215"/>
                </a:lnTo>
                <a:lnTo>
                  <a:pt x="131" y="191"/>
                </a:lnTo>
                <a:lnTo>
                  <a:pt x="107" y="191"/>
                </a:lnTo>
                <a:lnTo>
                  <a:pt x="107" y="179"/>
                </a:lnTo>
                <a:lnTo>
                  <a:pt x="101" y="167"/>
                </a:lnTo>
                <a:lnTo>
                  <a:pt x="101" y="149"/>
                </a:lnTo>
                <a:lnTo>
                  <a:pt x="95" y="137"/>
                </a:lnTo>
                <a:lnTo>
                  <a:pt x="89" y="131"/>
                </a:lnTo>
                <a:lnTo>
                  <a:pt x="83" y="131"/>
                </a:lnTo>
                <a:lnTo>
                  <a:pt x="72" y="125"/>
                </a:lnTo>
                <a:lnTo>
                  <a:pt x="66" y="125"/>
                </a:lnTo>
                <a:lnTo>
                  <a:pt x="54" y="119"/>
                </a:lnTo>
                <a:lnTo>
                  <a:pt x="54" y="107"/>
                </a:lnTo>
                <a:lnTo>
                  <a:pt x="60" y="107"/>
                </a:lnTo>
                <a:lnTo>
                  <a:pt x="60" y="107"/>
                </a:lnTo>
                <a:lnTo>
                  <a:pt x="54" y="89"/>
                </a:lnTo>
                <a:lnTo>
                  <a:pt x="42" y="89"/>
                </a:lnTo>
                <a:lnTo>
                  <a:pt x="24" y="65"/>
                </a:lnTo>
                <a:lnTo>
                  <a:pt x="0" y="47"/>
                </a:lnTo>
                <a:lnTo>
                  <a:pt x="0" y="35"/>
                </a:lnTo>
                <a:lnTo>
                  <a:pt x="6" y="29"/>
                </a:lnTo>
                <a:lnTo>
                  <a:pt x="18" y="35"/>
                </a:lnTo>
                <a:lnTo>
                  <a:pt x="18" y="35"/>
                </a:lnTo>
                <a:lnTo>
                  <a:pt x="24" y="35"/>
                </a:lnTo>
                <a:lnTo>
                  <a:pt x="30" y="23"/>
                </a:lnTo>
                <a:lnTo>
                  <a:pt x="42" y="17"/>
                </a:lnTo>
                <a:lnTo>
                  <a:pt x="42" y="5"/>
                </a:lnTo>
                <a:lnTo>
                  <a:pt x="54" y="0"/>
                </a:lnTo>
                <a:lnTo>
                  <a:pt x="60" y="0"/>
                </a:lnTo>
                <a:lnTo>
                  <a:pt x="72" y="5"/>
                </a:lnTo>
                <a:lnTo>
                  <a:pt x="137" y="11"/>
                </a:lnTo>
                <a:lnTo>
                  <a:pt x="131" y="17"/>
                </a:lnTo>
                <a:lnTo>
                  <a:pt x="131" y="23"/>
                </a:lnTo>
                <a:lnTo>
                  <a:pt x="149" y="29"/>
                </a:lnTo>
                <a:lnTo>
                  <a:pt x="161" y="47"/>
                </a:lnTo>
                <a:lnTo>
                  <a:pt x="161" y="53"/>
                </a:lnTo>
                <a:lnTo>
                  <a:pt x="227" y="89"/>
                </a:lnTo>
                <a:lnTo>
                  <a:pt x="239" y="95"/>
                </a:lnTo>
                <a:lnTo>
                  <a:pt x="347" y="197"/>
                </a:lnTo>
                <a:lnTo>
                  <a:pt x="347" y="257"/>
                </a:lnTo>
                <a:lnTo>
                  <a:pt x="323" y="263"/>
                </a:lnTo>
                <a:lnTo>
                  <a:pt x="317" y="269"/>
                </a:lnTo>
                <a:lnTo>
                  <a:pt x="317" y="281"/>
                </a:lnTo>
                <a:lnTo>
                  <a:pt x="311" y="275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9" name="Freeform 41"/>
          <p:cNvSpPr>
            <a:spLocks/>
          </p:cNvSpPr>
          <p:nvPr/>
        </p:nvSpPr>
        <p:spPr bwMode="auto">
          <a:xfrm>
            <a:off x="3179763" y="4029075"/>
            <a:ext cx="931862" cy="612775"/>
          </a:xfrm>
          <a:custGeom>
            <a:avLst/>
            <a:gdLst/>
            <a:ahLst/>
            <a:cxnLst>
              <a:cxn ang="0">
                <a:pos x="209" y="449"/>
              </a:cxn>
              <a:cxn ang="0">
                <a:pos x="90" y="293"/>
              </a:cxn>
              <a:cxn ang="0">
                <a:pos x="0" y="132"/>
              </a:cxn>
              <a:cxn ang="0">
                <a:pos x="30" y="126"/>
              </a:cxn>
              <a:cxn ang="0">
                <a:pos x="66" y="36"/>
              </a:cxn>
              <a:cxn ang="0">
                <a:pos x="60" y="12"/>
              </a:cxn>
              <a:cxn ang="0">
                <a:pos x="72" y="0"/>
              </a:cxn>
              <a:cxn ang="0">
                <a:pos x="102" y="0"/>
              </a:cxn>
              <a:cxn ang="0">
                <a:pos x="108" y="18"/>
              </a:cxn>
              <a:cxn ang="0">
                <a:pos x="150" y="60"/>
              </a:cxn>
              <a:cxn ang="0">
                <a:pos x="168" y="78"/>
              </a:cxn>
              <a:cxn ang="0">
                <a:pos x="162" y="78"/>
              </a:cxn>
              <a:cxn ang="0">
                <a:pos x="174" y="96"/>
              </a:cxn>
              <a:cxn ang="0">
                <a:pos x="191" y="102"/>
              </a:cxn>
              <a:cxn ang="0">
                <a:pos x="203" y="108"/>
              </a:cxn>
              <a:cxn ang="0">
                <a:pos x="209" y="138"/>
              </a:cxn>
              <a:cxn ang="0">
                <a:pos x="215" y="162"/>
              </a:cxn>
              <a:cxn ang="0">
                <a:pos x="257" y="186"/>
              </a:cxn>
              <a:cxn ang="0">
                <a:pos x="311" y="252"/>
              </a:cxn>
              <a:cxn ang="0">
                <a:pos x="317" y="258"/>
              </a:cxn>
              <a:cxn ang="0">
                <a:pos x="329" y="246"/>
              </a:cxn>
              <a:cxn ang="0">
                <a:pos x="347" y="246"/>
              </a:cxn>
              <a:cxn ang="0">
                <a:pos x="377" y="252"/>
              </a:cxn>
              <a:cxn ang="0">
                <a:pos x="407" y="281"/>
              </a:cxn>
              <a:cxn ang="0">
                <a:pos x="419" y="275"/>
              </a:cxn>
              <a:cxn ang="0">
                <a:pos x="401" y="234"/>
              </a:cxn>
              <a:cxn ang="0">
                <a:pos x="425" y="252"/>
              </a:cxn>
              <a:cxn ang="0">
                <a:pos x="443" y="281"/>
              </a:cxn>
              <a:cxn ang="0">
                <a:pos x="431" y="299"/>
              </a:cxn>
              <a:cxn ang="0">
                <a:pos x="443" y="323"/>
              </a:cxn>
              <a:cxn ang="0">
                <a:pos x="461" y="335"/>
              </a:cxn>
              <a:cxn ang="0">
                <a:pos x="485" y="347"/>
              </a:cxn>
              <a:cxn ang="0">
                <a:pos x="527" y="371"/>
              </a:cxn>
              <a:cxn ang="0">
                <a:pos x="545" y="395"/>
              </a:cxn>
              <a:cxn ang="0">
                <a:pos x="563" y="401"/>
              </a:cxn>
              <a:cxn ang="0">
                <a:pos x="575" y="425"/>
              </a:cxn>
              <a:cxn ang="0">
                <a:pos x="587" y="443"/>
              </a:cxn>
            </a:cxnLst>
            <a:rect l="0" t="0" r="r" b="b"/>
            <a:pathLst>
              <a:path w="587" h="449">
                <a:moveTo>
                  <a:pt x="401" y="443"/>
                </a:moveTo>
                <a:lnTo>
                  <a:pt x="209" y="449"/>
                </a:lnTo>
                <a:lnTo>
                  <a:pt x="174" y="419"/>
                </a:lnTo>
                <a:lnTo>
                  <a:pt x="90" y="293"/>
                </a:lnTo>
                <a:lnTo>
                  <a:pt x="30" y="246"/>
                </a:lnTo>
                <a:lnTo>
                  <a:pt x="0" y="132"/>
                </a:lnTo>
                <a:lnTo>
                  <a:pt x="18" y="114"/>
                </a:lnTo>
                <a:lnTo>
                  <a:pt x="30" y="126"/>
                </a:lnTo>
                <a:lnTo>
                  <a:pt x="48" y="108"/>
                </a:lnTo>
                <a:lnTo>
                  <a:pt x="66" y="36"/>
                </a:lnTo>
                <a:lnTo>
                  <a:pt x="54" y="24"/>
                </a:lnTo>
                <a:lnTo>
                  <a:pt x="60" y="12"/>
                </a:lnTo>
                <a:lnTo>
                  <a:pt x="66" y="12"/>
                </a:lnTo>
                <a:lnTo>
                  <a:pt x="72" y="0"/>
                </a:lnTo>
                <a:lnTo>
                  <a:pt x="78" y="0"/>
                </a:lnTo>
                <a:lnTo>
                  <a:pt x="102" y="0"/>
                </a:lnTo>
                <a:lnTo>
                  <a:pt x="108" y="6"/>
                </a:lnTo>
                <a:lnTo>
                  <a:pt x="108" y="18"/>
                </a:lnTo>
                <a:lnTo>
                  <a:pt x="132" y="36"/>
                </a:lnTo>
                <a:lnTo>
                  <a:pt x="150" y="60"/>
                </a:lnTo>
                <a:lnTo>
                  <a:pt x="162" y="60"/>
                </a:lnTo>
                <a:lnTo>
                  <a:pt x="168" y="78"/>
                </a:lnTo>
                <a:lnTo>
                  <a:pt x="168" y="78"/>
                </a:lnTo>
                <a:lnTo>
                  <a:pt x="162" y="78"/>
                </a:lnTo>
                <a:lnTo>
                  <a:pt x="162" y="90"/>
                </a:lnTo>
                <a:lnTo>
                  <a:pt x="174" y="96"/>
                </a:lnTo>
                <a:lnTo>
                  <a:pt x="180" y="96"/>
                </a:lnTo>
                <a:lnTo>
                  <a:pt x="191" y="102"/>
                </a:lnTo>
                <a:lnTo>
                  <a:pt x="197" y="102"/>
                </a:lnTo>
                <a:lnTo>
                  <a:pt x="203" y="108"/>
                </a:lnTo>
                <a:lnTo>
                  <a:pt x="209" y="120"/>
                </a:lnTo>
                <a:lnTo>
                  <a:pt x="209" y="138"/>
                </a:lnTo>
                <a:lnTo>
                  <a:pt x="215" y="150"/>
                </a:lnTo>
                <a:lnTo>
                  <a:pt x="215" y="162"/>
                </a:lnTo>
                <a:lnTo>
                  <a:pt x="239" y="162"/>
                </a:lnTo>
                <a:lnTo>
                  <a:pt x="257" y="186"/>
                </a:lnTo>
                <a:lnTo>
                  <a:pt x="305" y="228"/>
                </a:lnTo>
                <a:lnTo>
                  <a:pt x="311" y="252"/>
                </a:lnTo>
                <a:lnTo>
                  <a:pt x="317" y="252"/>
                </a:lnTo>
                <a:lnTo>
                  <a:pt x="317" y="258"/>
                </a:lnTo>
                <a:lnTo>
                  <a:pt x="329" y="252"/>
                </a:lnTo>
                <a:lnTo>
                  <a:pt x="329" y="246"/>
                </a:lnTo>
                <a:lnTo>
                  <a:pt x="341" y="252"/>
                </a:lnTo>
                <a:lnTo>
                  <a:pt x="347" y="246"/>
                </a:lnTo>
                <a:lnTo>
                  <a:pt x="353" y="240"/>
                </a:lnTo>
                <a:lnTo>
                  <a:pt x="377" y="252"/>
                </a:lnTo>
                <a:lnTo>
                  <a:pt x="389" y="269"/>
                </a:lnTo>
                <a:lnTo>
                  <a:pt x="407" y="281"/>
                </a:lnTo>
                <a:lnTo>
                  <a:pt x="419" y="281"/>
                </a:lnTo>
                <a:lnTo>
                  <a:pt x="419" y="275"/>
                </a:lnTo>
                <a:lnTo>
                  <a:pt x="413" y="252"/>
                </a:lnTo>
                <a:lnTo>
                  <a:pt x="401" y="234"/>
                </a:lnTo>
                <a:lnTo>
                  <a:pt x="407" y="240"/>
                </a:lnTo>
                <a:lnTo>
                  <a:pt x="425" y="252"/>
                </a:lnTo>
                <a:lnTo>
                  <a:pt x="431" y="269"/>
                </a:lnTo>
                <a:lnTo>
                  <a:pt x="443" y="281"/>
                </a:lnTo>
                <a:lnTo>
                  <a:pt x="437" y="293"/>
                </a:lnTo>
                <a:lnTo>
                  <a:pt x="431" y="299"/>
                </a:lnTo>
                <a:lnTo>
                  <a:pt x="437" y="311"/>
                </a:lnTo>
                <a:lnTo>
                  <a:pt x="443" y="323"/>
                </a:lnTo>
                <a:lnTo>
                  <a:pt x="455" y="323"/>
                </a:lnTo>
                <a:lnTo>
                  <a:pt x="461" y="335"/>
                </a:lnTo>
                <a:lnTo>
                  <a:pt x="479" y="353"/>
                </a:lnTo>
                <a:lnTo>
                  <a:pt x="485" y="347"/>
                </a:lnTo>
                <a:lnTo>
                  <a:pt x="509" y="371"/>
                </a:lnTo>
                <a:lnTo>
                  <a:pt x="527" y="371"/>
                </a:lnTo>
                <a:lnTo>
                  <a:pt x="539" y="377"/>
                </a:lnTo>
                <a:lnTo>
                  <a:pt x="545" y="395"/>
                </a:lnTo>
                <a:lnTo>
                  <a:pt x="551" y="395"/>
                </a:lnTo>
                <a:lnTo>
                  <a:pt x="563" y="401"/>
                </a:lnTo>
                <a:lnTo>
                  <a:pt x="575" y="407"/>
                </a:lnTo>
                <a:lnTo>
                  <a:pt x="575" y="425"/>
                </a:lnTo>
                <a:lnTo>
                  <a:pt x="587" y="431"/>
                </a:lnTo>
                <a:lnTo>
                  <a:pt x="587" y="443"/>
                </a:lnTo>
                <a:lnTo>
                  <a:pt x="401" y="443"/>
                </a:lnTo>
              </a:path>
            </a:pathLst>
          </a:custGeom>
          <a:solidFill>
            <a:schemeClr val="tx1"/>
          </a:solidFill>
          <a:ln w="9525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3" name="Freeform 45"/>
          <p:cNvSpPr>
            <a:spLocks/>
          </p:cNvSpPr>
          <p:nvPr/>
        </p:nvSpPr>
        <p:spPr bwMode="auto">
          <a:xfrm>
            <a:off x="4283075" y="5580063"/>
            <a:ext cx="219075" cy="57150"/>
          </a:xfrm>
          <a:custGeom>
            <a:avLst/>
            <a:gdLst/>
            <a:ahLst/>
            <a:cxnLst>
              <a:cxn ang="0">
                <a:pos x="54" y="11"/>
              </a:cxn>
              <a:cxn ang="0">
                <a:pos x="90" y="17"/>
              </a:cxn>
              <a:cxn ang="0">
                <a:pos x="120" y="6"/>
              </a:cxn>
              <a:cxn ang="0">
                <a:pos x="138" y="11"/>
              </a:cxn>
              <a:cxn ang="0">
                <a:pos x="132" y="23"/>
              </a:cxn>
              <a:cxn ang="0">
                <a:pos x="78" y="41"/>
              </a:cxn>
              <a:cxn ang="0">
                <a:pos x="30" y="41"/>
              </a:cxn>
              <a:cxn ang="0">
                <a:pos x="18" y="29"/>
              </a:cxn>
              <a:cxn ang="0">
                <a:pos x="18" y="17"/>
              </a:cxn>
              <a:cxn ang="0">
                <a:pos x="0" y="6"/>
              </a:cxn>
              <a:cxn ang="0">
                <a:pos x="24" y="0"/>
              </a:cxn>
              <a:cxn ang="0">
                <a:pos x="54" y="11"/>
              </a:cxn>
            </a:cxnLst>
            <a:rect l="0" t="0" r="r" b="b"/>
            <a:pathLst>
              <a:path w="138" h="41">
                <a:moveTo>
                  <a:pt x="54" y="11"/>
                </a:moveTo>
                <a:lnTo>
                  <a:pt x="90" y="17"/>
                </a:lnTo>
                <a:lnTo>
                  <a:pt x="120" y="6"/>
                </a:lnTo>
                <a:lnTo>
                  <a:pt x="138" y="11"/>
                </a:lnTo>
                <a:lnTo>
                  <a:pt x="132" y="23"/>
                </a:lnTo>
                <a:lnTo>
                  <a:pt x="78" y="41"/>
                </a:lnTo>
                <a:lnTo>
                  <a:pt x="30" y="41"/>
                </a:lnTo>
                <a:lnTo>
                  <a:pt x="18" y="29"/>
                </a:lnTo>
                <a:lnTo>
                  <a:pt x="18" y="17"/>
                </a:lnTo>
                <a:lnTo>
                  <a:pt x="0" y="6"/>
                </a:lnTo>
                <a:lnTo>
                  <a:pt x="24" y="0"/>
                </a:lnTo>
                <a:lnTo>
                  <a:pt x="54" y="11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4" name="Freeform 46"/>
          <p:cNvSpPr>
            <a:spLocks/>
          </p:cNvSpPr>
          <p:nvPr/>
        </p:nvSpPr>
        <p:spPr bwMode="auto">
          <a:xfrm>
            <a:off x="4121150" y="5603875"/>
            <a:ext cx="152400" cy="82550"/>
          </a:xfrm>
          <a:custGeom>
            <a:avLst/>
            <a:gdLst/>
            <a:ahLst/>
            <a:cxnLst>
              <a:cxn ang="0">
                <a:pos x="12" y="30"/>
              </a:cxn>
              <a:cxn ang="0">
                <a:pos x="0" y="12"/>
              </a:cxn>
              <a:cxn ang="0">
                <a:pos x="66" y="0"/>
              </a:cxn>
              <a:cxn ang="0">
                <a:pos x="96" y="36"/>
              </a:cxn>
              <a:cxn ang="0">
                <a:pos x="48" y="60"/>
              </a:cxn>
              <a:cxn ang="0">
                <a:pos x="24" y="48"/>
              </a:cxn>
              <a:cxn ang="0">
                <a:pos x="12" y="30"/>
              </a:cxn>
            </a:cxnLst>
            <a:rect l="0" t="0" r="r" b="b"/>
            <a:pathLst>
              <a:path w="96" h="60">
                <a:moveTo>
                  <a:pt x="12" y="30"/>
                </a:moveTo>
                <a:lnTo>
                  <a:pt x="0" y="12"/>
                </a:lnTo>
                <a:lnTo>
                  <a:pt x="66" y="0"/>
                </a:lnTo>
                <a:lnTo>
                  <a:pt x="96" y="36"/>
                </a:lnTo>
                <a:lnTo>
                  <a:pt x="48" y="60"/>
                </a:lnTo>
                <a:lnTo>
                  <a:pt x="24" y="48"/>
                </a:lnTo>
                <a:lnTo>
                  <a:pt x="12" y="30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6" name="Freeform 48"/>
          <p:cNvSpPr>
            <a:spLocks/>
          </p:cNvSpPr>
          <p:nvPr/>
        </p:nvSpPr>
        <p:spPr bwMode="auto">
          <a:xfrm>
            <a:off x="5014913" y="5889625"/>
            <a:ext cx="171450" cy="90488"/>
          </a:xfrm>
          <a:custGeom>
            <a:avLst/>
            <a:gdLst/>
            <a:ahLst/>
            <a:cxnLst>
              <a:cxn ang="0">
                <a:pos x="42" y="12"/>
              </a:cxn>
              <a:cxn ang="0">
                <a:pos x="78" y="24"/>
              </a:cxn>
              <a:cxn ang="0">
                <a:pos x="108" y="54"/>
              </a:cxn>
              <a:cxn ang="0">
                <a:pos x="102" y="66"/>
              </a:cxn>
              <a:cxn ang="0">
                <a:pos x="54" y="60"/>
              </a:cxn>
              <a:cxn ang="0">
                <a:pos x="42" y="24"/>
              </a:cxn>
              <a:cxn ang="0">
                <a:pos x="18" y="18"/>
              </a:cxn>
              <a:cxn ang="0">
                <a:pos x="0" y="0"/>
              </a:cxn>
              <a:cxn ang="0">
                <a:pos x="42" y="12"/>
              </a:cxn>
            </a:cxnLst>
            <a:rect l="0" t="0" r="r" b="b"/>
            <a:pathLst>
              <a:path w="108" h="66">
                <a:moveTo>
                  <a:pt x="42" y="12"/>
                </a:moveTo>
                <a:lnTo>
                  <a:pt x="78" y="24"/>
                </a:lnTo>
                <a:lnTo>
                  <a:pt x="108" y="54"/>
                </a:lnTo>
                <a:lnTo>
                  <a:pt x="102" y="66"/>
                </a:lnTo>
                <a:lnTo>
                  <a:pt x="54" y="60"/>
                </a:lnTo>
                <a:lnTo>
                  <a:pt x="42" y="24"/>
                </a:lnTo>
                <a:lnTo>
                  <a:pt x="18" y="18"/>
                </a:lnTo>
                <a:lnTo>
                  <a:pt x="0" y="0"/>
                </a:lnTo>
                <a:lnTo>
                  <a:pt x="42" y="12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7" name="Freeform 49"/>
          <p:cNvSpPr>
            <a:spLocks/>
          </p:cNvSpPr>
          <p:nvPr/>
        </p:nvSpPr>
        <p:spPr bwMode="auto">
          <a:xfrm>
            <a:off x="5024438" y="6134100"/>
            <a:ext cx="142875" cy="123825"/>
          </a:xfrm>
          <a:custGeom>
            <a:avLst/>
            <a:gdLst/>
            <a:ahLst/>
            <a:cxnLst>
              <a:cxn ang="0">
                <a:pos x="78" y="90"/>
              </a:cxn>
              <a:cxn ang="0">
                <a:pos x="66" y="90"/>
              </a:cxn>
              <a:cxn ang="0">
                <a:pos x="36" y="54"/>
              </a:cxn>
              <a:cxn ang="0">
                <a:pos x="0" y="6"/>
              </a:cxn>
              <a:cxn ang="0">
                <a:pos x="12" y="0"/>
              </a:cxn>
              <a:cxn ang="0">
                <a:pos x="24" y="18"/>
              </a:cxn>
              <a:cxn ang="0">
                <a:pos x="90" y="84"/>
              </a:cxn>
              <a:cxn ang="0">
                <a:pos x="78" y="90"/>
              </a:cxn>
            </a:cxnLst>
            <a:rect l="0" t="0" r="r" b="b"/>
            <a:pathLst>
              <a:path w="90" h="90">
                <a:moveTo>
                  <a:pt x="78" y="90"/>
                </a:moveTo>
                <a:lnTo>
                  <a:pt x="66" y="90"/>
                </a:lnTo>
                <a:lnTo>
                  <a:pt x="36" y="54"/>
                </a:lnTo>
                <a:lnTo>
                  <a:pt x="0" y="6"/>
                </a:lnTo>
                <a:lnTo>
                  <a:pt x="12" y="0"/>
                </a:lnTo>
                <a:lnTo>
                  <a:pt x="24" y="18"/>
                </a:lnTo>
                <a:lnTo>
                  <a:pt x="90" y="84"/>
                </a:lnTo>
                <a:lnTo>
                  <a:pt x="78" y="90"/>
                </a:lnTo>
              </a:path>
            </a:pathLst>
          </a:custGeom>
          <a:noFill/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8" name="Freeform 50"/>
          <p:cNvSpPr>
            <a:spLocks/>
          </p:cNvSpPr>
          <p:nvPr/>
        </p:nvSpPr>
        <p:spPr bwMode="auto">
          <a:xfrm>
            <a:off x="6375400" y="5800725"/>
            <a:ext cx="912813" cy="506413"/>
          </a:xfrm>
          <a:custGeom>
            <a:avLst/>
            <a:gdLst/>
            <a:ahLst/>
            <a:cxnLst>
              <a:cxn ang="0">
                <a:pos x="6" y="275"/>
              </a:cxn>
              <a:cxn ang="0">
                <a:pos x="0" y="185"/>
              </a:cxn>
              <a:cxn ang="0">
                <a:pos x="12" y="185"/>
              </a:cxn>
              <a:cxn ang="0">
                <a:pos x="0" y="42"/>
              </a:cxn>
              <a:cxn ang="0">
                <a:pos x="348" y="12"/>
              </a:cxn>
              <a:cxn ang="0">
                <a:pos x="497" y="0"/>
              </a:cxn>
              <a:cxn ang="0">
                <a:pos x="491" y="6"/>
              </a:cxn>
              <a:cxn ang="0">
                <a:pos x="461" y="12"/>
              </a:cxn>
              <a:cxn ang="0">
                <a:pos x="473" y="36"/>
              </a:cxn>
              <a:cxn ang="0">
                <a:pos x="461" y="54"/>
              </a:cxn>
              <a:cxn ang="0">
                <a:pos x="485" y="72"/>
              </a:cxn>
              <a:cxn ang="0">
                <a:pos x="479" y="84"/>
              </a:cxn>
              <a:cxn ang="0">
                <a:pos x="485" y="84"/>
              </a:cxn>
              <a:cxn ang="0">
                <a:pos x="485" y="108"/>
              </a:cxn>
              <a:cxn ang="0">
                <a:pos x="479" y="132"/>
              </a:cxn>
              <a:cxn ang="0">
                <a:pos x="479" y="138"/>
              </a:cxn>
              <a:cxn ang="0">
                <a:pos x="497" y="161"/>
              </a:cxn>
              <a:cxn ang="0">
                <a:pos x="503" y="161"/>
              </a:cxn>
              <a:cxn ang="0">
                <a:pos x="509" y="161"/>
              </a:cxn>
              <a:cxn ang="0">
                <a:pos x="515" y="167"/>
              </a:cxn>
              <a:cxn ang="0">
                <a:pos x="533" y="161"/>
              </a:cxn>
              <a:cxn ang="0">
                <a:pos x="545" y="161"/>
              </a:cxn>
              <a:cxn ang="0">
                <a:pos x="563" y="179"/>
              </a:cxn>
              <a:cxn ang="0">
                <a:pos x="563" y="197"/>
              </a:cxn>
              <a:cxn ang="0">
                <a:pos x="575" y="233"/>
              </a:cxn>
              <a:cxn ang="0">
                <a:pos x="551" y="251"/>
              </a:cxn>
              <a:cxn ang="0">
                <a:pos x="551" y="263"/>
              </a:cxn>
              <a:cxn ang="0">
                <a:pos x="551" y="269"/>
              </a:cxn>
              <a:cxn ang="0">
                <a:pos x="545" y="269"/>
              </a:cxn>
              <a:cxn ang="0">
                <a:pos x="545" y="269"/>
              </a:cxn>
              <a:cxn ang="0">
                <a:pos x="539" y="269"/>
              </a:cxn>
              <a:cxn ang="0">
                <a:pos x="539" y="275"/>
              </a:cxn>
              <a:cxn ang="0">
                <a:pos x="539" y="275"/>
              </a:cxn>
              <a:cxn ang="0">
                <a:pos x="539" y="281"/>
              </a:cxn>
              <a:cxn ang="0">
                <a:pos x="527" y="281"/>
              </a:cxn>
              <a:cxn ang="0">
                <a:pos x="527" y="287"/>
              </a:cxn>
              <a:cxn ang="0">
                <a:pos x="497" y="281"/>
              </a:cxn>
              <a:cxn ang="0">
                <a:pos x="491" y="287"/>
              </a:cxn>
              <a:cxn ang="0">
                <a:pos x="485" y="293"/>
              </a:cxn>
              <a:cxn ang="0">
                <a:pos x="12" y="371"/>
              </a:cxn>
              <a:cxn ang="0">
                <a:pos x="6" y="275"/>
              </a:cxn>
            </a:cxnLst>
            <a:rect l="0" t="0" r="r" b="b"/>
            <a:pathLst>
              <a:path w="575" h="371">
                <a:moveTo>
                  <a:pt x="6" y="275"/>
                </a:moveTo>
                <a:lnTo>
                  <a:pt x="0" y="185"/>
                </a:lnTo>
                <a:lnTo>
                  <a:pt x="12" y="185"/>
                </a:lnTo>
                <a:lnTo>
                  <a:pt x="0" y="42"/>
                </a:lnTo>
                <a:lnTo>
                  <a:pt x="348" y="12"/>
                </a:lnTo>
                <a:lnTo>
                  <a:pt x="497" y="0"/>
                </a:lnTo>
                <a:lnTo>
                  <a:pt x="491" y="6"/>
                </a:lnTo>
                <a:lnTo>
                  <a:pt x="461" y="12"/>
                </a:lnTo>
                <a:lnTo>
                  <a:pt x="473" y="36"/>
                </a:lnTo>
                <a:lnTo>
                  <a:pt x="461" y="54"/>
                </a:lnTo>
                <a:lnTo>
                  <a:pt x="485" y="72"/>
                </a:lnTo>
                <a:lnTo>
                  <a:pt x="479" y="84"/>
                </a:lnTo>
                <a:lnTo>
                  <a:pt x="485" y="84"/>
                </a:lnTo>
                <a:lnTo>
                  <a:pt x="485" y="108"/>
                </a:lnTo>
                <a:lnTo>
                  <a:pt x="479" y="132"/>
                </a:lnTo>
                <a:lnTo>
                  <a:pt x="479" y="138"/>
                </a:lnTo>
                <a:lnTo>
                  <a:pt x="497" y="161"/>
                </a:lnTo>
                <a:lnTo>
                  <a:pt x="503" y="161"/>
                </a:lnTo>
                <a:lnTo>
                  <a:pt x="509" y="161"/>
                </a:lnTo>
                <a:lnTo>
                  <a:pt x="515" y="167"/>
                </a:lnTo>
                <a:lnTo>
                  <a:pt x="533" y="161"/>
                </a:lnTo>
                <a:lnTo>
                  <a:pt x="545" y="161"/>
                </a:lnTo>
                <a:lnTo>
                  <a:pt x="563" y="179"/>
                </a:lnTo>
                <a:lnTo>
                  <a:pt x="563" y="197"/>
                </a:lnTo>
                <a:lnTo>
                  <a:pt x="575" y="233"/>
                </a:lnTo>
                <a:lnTo>
                  <a:pt x="551" y="251"/>
                </a:lnTo>
                <a:lnTo>
                  <a:pt x="551" y="263"/>
                </a:lnTo>
                <a:lnTo>
                  <a:pt x="551" y="269"/>
                </a:lnTo>
                <a:lnTo>
                  <a:pt x="545" y="269"/>
                </a:lnTo>
                <a:lnTo>
                  <a:pt x="545" y="269"/>
                </a:lnTo>
                <a:lnTo>
                  <a:pt x="539" y="269"/>
                </a:lnTo>
                <a:lnTo>
                  <a:pt x="539" y="275"/>
                </a:lnTo>
                <a:lnTo>
                  <a:pt x="539" y="275"/>
                </a:lnTo>
                <a:lnTo>
                  <a:pt x="539" y="281"/>
                </a:lnTo>
                <a:lnTo>
                  <a:pt x="527" y="281"/>
                </a:lnTo>
                <a:lnTo>
                  <a:pt x="527" y="287"/>
                </a:lnTo>
                <a:lnTo>
                  <a:pt x="497" y="281"/>
                </a:lnTo>
                <a:lnTo>
                  <a:pt x="491" y="287"/>
                </a:lnTo>
                <a:lnTo>
                  <a:pt x="485" y="293"/>
                </a:lnTo>
                <a:lnTo>
                  <a:pt x="12" y="371"/>
                </a:lnTo>
                <a:lnTo>
                  <a:pt x="6" y="275"/>
                </a:lnTo>
              </a:path>
            </a:pathLst>
          </a:custGeom>
          <a:solidFill>
            <a:schemeClr val="accent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98" name="Freeform 70"/>
          <p:cNvSpPr>
            <a:spLocks/>
          </p:cNvSpPr>
          <p:nvPr/>
        </p:nvSpPr>
        <p:spPr bwMode="auto">
          <a:xfrm>
            <a:off x="3873500" y="5008563"/>
            <a:ext cx="666750" cy="400050"/>
          </a:xfrm>
          <a:custGeom>
            <a:avLst/>
            <a:gdLst/>
            <a:ahLst/>
            <a:cxnLst>
              <a:cxn ang="0">
                <a:pos x="414" y="78"/>
              </a:cxn>
              <a:cxn ang="0">
                <a:pos x="420" y="263"/>
              </a:cxn>
              <a:cxn ang="0">
                <a:pos x="414" y="275"/>
              </a:cxn>
              <a:cxn ang="0">
                <a:pos x="414" y="287"/>
              </a:cxn>
              <a:cxn ang="0">
                <a:pos x="408" y="293"/>
              </a:cxn>
              <a:cxn ang="0">
                <a:pos x="366" y="281"/>
              </a:cxn>
              <a:cxn ang="0">
                <a:pos x="276" y="287"/>
              </a:cxn>
              <a:cxn ang="0">
                <a:pos x="228" y="263"/>
              </a:cxn>
              <a:cxn ang="0">
                <a:pos x="186" y="263"/>
              </a:cxn>
              <a:cxn ang="0">
                <a:pos x="78" y="275"/>
              </a:cxn>
              <a:cxn ang="0">
                <a:pos x="60" y="245"/>
              </a:cxn>
              <a:cxn ang="0">
                <a:pos x="12" y="221"/>
              </a:cxn>
              <a:cxn ang="0">
                <a:pos x="24" y="173"/>
              </a:cxn>
              <a:cxn ang="0">
                <a:pos x="18" y="149"/>
              </a:cxn>
              <a:cxn ang="0">
                <a:pos x="24" y="108"/>
              </a:cxn>
              <a:cxn ang="0">
                <a:pos x="0" y="90"/>
              </a:cxn>
              <a:cxn ang="0">
                <a:pos x="12" y="60"/>
              </a:cxn>
              <a:cxn ang="0">
                <a:pos x="12" y="72"/>
              </a:cxn>
              <a:cxn ang="0">
                <a:pos x="24" y="66"/>
              </a:cxn>
              <a:cxn ang="0">
                <a:pos x="36" y="66"/>
              </a:cxn>
              <a:cxn ang="0">
                <a:pos x="66" y="54"/>
              </a:cxn>
              <a:cxn ang="0">
                <a:pos x="78" y="54"/>
              </a:cxn>
              <a:cxn ang="0">
                <a:pos x="102" y="66"/>
              </a:cxn>
              <a:cxn ang="0">
                <a:pos x="126" y="90"/>
              </a:cxn>
              <a:cxn ang="0">
                <a:pos x="132" y="84"/>
              </a:cxn>
              <a:cxn ang="0">
                <a:pos x="126" y="66"/>
              </a:cxn>
              <a:cxn ang="0">
                <a:pos x="120" y="54"/>
              </a:cxn>
              <a:cxn ang="0">
                <a:pos x="114" y="48"/>
              </a:cxn>
              <a:cxn ang="0">
                <a:pos x="114" y="42"/>
              </a:cxn>
              <a:cxn ang="0">
                <a:pos x="132" y="42"/>
              </a:cxn>
              <a:cxn ang="0">
                <a:pos x="138" y="36"/>
              </a:cxn>
              <a:cxn ang="0">
                <a:pos x="144" y="36"/>
              </a:cxn>
              <a:cxn ang="0">
                <a:pos x="156" y="36"/>
              </a:cxn>
              <a:cxn ang="0">
                <a:pos x="162" y="30"/>
              </a:cxn>
              <a:cxn ang="0">
                <a:pos x="168" y="18"/>
              </a:cxn>
              <a:cxn ang="0">
                <a:pos x="174" y="12"/>
              </a:cxn>
              <a:cxn ang="0">
                <a:pos x="198" y="0"/>
              </a:cxn>
              <a:cxn ang="0">
                <a:pos x="204" y="12"/>
              </a:cxn>
              <a:cxn ang="0">
                <a:pos x="228" y="18"/>
              </a:cxn>
              <a:cxn ang="0">
                <a:pos x="246" y="24"/>
              </a:cxn>
              <a:cxn ang="0">
                <a:pos x="258" y="30"/>
              </a:cxn>
              <a:cxn ang="0">
                <a:pos x="270" y="30"/>
              </a:cxn>
              <a:cxn ang="0">
                <a:pos x="294" y="48"/>
              </a:cxn>
              <a:cxn ang="0">
                <a:pos x="336" y="60"/>
              </a:cxn>
              <a:cxn ang="0">
                <a:pos x="354" y="66"/>
              </a:cxn>
              <a:cxn ang="0">
                <a:pos x="384" y="84"/>
              </a:cxn>
              <a:cxn ang="0">
                <a:pos x="396" y="84"/>
              </a:cxn>
              <a:cxn ang="0">
                <a:pos x="396" y="78"/>
              </a:cxn>
              <a:cxn ang="0">
                <a:pos x="402" y="78"/>
              </a:cxn>
              <a:cxn ang="0">
                <a:pos x="414" y="78"/>
              </a:cxn>
            </a:cxnLst>
            <a:rect l="0" t="0" r="r" b="b"/>
            <a:pathLst>
              <a:path w="420" h="293">
                <a:moveTo>
                  <a:pt x="414" y="78"/>
                </a:moveTo>
                <a:lnTo>
                  <a:pt x="420" y="263"/>
                </a:lnTo>
                <a:lnTo>
                  <a:pt x="414" y="275"/>
                </a:lnTo>
                <a:lnTo>
                  <a:pt x="414" y="287"/>
                </a:lnTo>
                <a:lnTo>
                  <a:pt x="408" y="293"/>
                </a:lnTo>
                <a:lnTo>
                  <a:pt x="366" y="281"/>
                </a:lnTo>
                <a:lnTo>
                  <a:pt x="276" y="287"/>
                </a:lnTo>
                <a:lnTo>
                  <a:pt x="228" y="263"/>
                </a:lnTo>
                <a:lnTo>
                  <a:pt x="186" y="263"/>
                </a:lnTo>
                <a:lnTo>
                  <a:pt x="78" y="275"/>
                </a:lnTo>
                <a:lnTo>
                  <a:pt x="60" y="245"/>
                </a:lnTo>
                <a:lnTo>
                  <a:pt x="12" y="221"/>
                </a:lnTo>
                <a:lnTo>
                  <a:pt x="24" y="173"/>
                </a:lnTo>
                <a:lnTo>
                  <a:pt x="18" y="149"/>
                </a:lnTo>
                <a:lnTo>
                  <a:pt x="24" y="108"/>
                </a:lnTo>
                <a:lnTo>
                  <a:pt x="0" y="90"/>
                </a:lnTo>
                <a:lnTo>
                  <a:pt x="12" y="60"/>
                </a:lnTo>
                <a:lnTo>
                  <a:pt x="12" y="72"/>
                </a:lnTo>
                <a:lnTo>
                  <a:pt x="24" y="66"/>
                </a:lnTo>
                <a:lnTo>
                  <a:pt x="36" y="66"/>
                </a:lnTo>
                <a:lnTo>
                  <a:pt x="66" y="54"/>
                </a:lnTo>
                <a:lnTo>
                  <a:pt x="78" y="54"/>
                </a:lnTo>
                <a:lnTo>
                  <a:pt x="102" y="66"/>
                </a:lnTo>
                <a:lnTo>
                  <a:pt x="126" y="90"/>
                </a:lnTo>
                <a:lnTo>
                  <a:pt x="132" y="84"/>
                </a:lnTo>
                <a:lnTo>
                  <a:pt x="126" y="66"/>
                </a:lnTo>
                <a:lnTo>
                  <a:pt x="120" y="54"/>
                </a:lnTo>
                <a:lnTo>
                  <a:pt x="114" y="48"/>
                </a:lnTo>
                <a:lnTo>
                  <a:pt x="114" y="42"/>
                </a:lnTo>
                <a:lnTo>
                  <a:pt x="132" y="42"/>
                </a:lnTo>
                <a:lnTo>
                  <a:pt x="138" y="36"/>
                </a:lnTo>
                <a:lnTo>
                  <a:pt x="144" y="36"/>
                </a:lnTo>
                <a:lnTo>
                  <a:pt x="156" y="36"/>
                </a:lnTo>
                <a:lnTo>
                  <a:pt x="162" y="30"/>
                </a:lnTo>
                <a:lnTo>
                  <a:pt x="168" y="18"/>
                </a:lnTo>
                <a:lnTo>
                  <a:pt x="174" y="12"/>
                </a:lnTo>
                <a:lnTo>
                  <a:pt x="198" y="0"/>
                </a:lnTo>
                <a:lnTo>
                  <a:pt x="204" y="12"/>
                </a:lnTo>
                <a:lnTo>
                  <a:pt x="228" y="18"/>
                </a:lnTo>
                <a:lnTo>
                  <a:pt x="246" y="24"/>
                </a:lnTo>
                <a:lnTo>
                  <a:pt x="258" y="30"/>
                </a:lnTo>
                <a:lnTo>
                  <a:pt x="270" y="30"/>
                </a:lnTo>
                <a:lnTo>
                  <a:pt x="294" y="48"/>
                </a:lnTo>
                <a:lnTo>
                  <a:pt x="336" y="60"/>
                </a:lnTo>
                <a:lnTo>
                  <a:pt x="354" y="66"/>
                </a:lnTo>
                <a:lnTo>
                  <a:pt x="384" y="84"/>
                </a:lnTo>
                <a:lnTo>
                  <a:pt x="396" y="84"/>
                </a:lnTo>
                <a:lnTo>
                  <a:pt x="396" y="78"/>
                </a:lnTo>
                <a:lnTo>
                  <a:pt x="402" y="78"/>
                </a:lnTo>
                <a:lnTo>
                  <a:pt x="414" y="78"/>
                </a:lnTo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73"/>
          <p:cNvGrpSpPr>
            <a:grpSpLocks/>
          </p:cNvGrpSpPr>
          <p:nvPr/>
        </p:nvGrpSpPr>
        <p:grpSpPr bwMode="auto">
          <a:xfrm>
            <a:off x="2989262" y="3482976"/>
            <a:ext cx="1987550" cy="2106613"/>
            <a:chOff x="1883" y="2194"/>
            <a:chExt cx="1252" cy="1327"/>
          </a:xfrm>
          <a:solidFill>
            <a:schemeClr val="tx1"/>
          </a:solidFill>
        </p:grpSpPr>
        <p:sp>
          <p:nvSpPr>
            <p:cNvPr id="380989" name="Freeform 61"/>
            <p:cNvSpPr>
              <a:spLocks/>
            </p:cNvSpPr>
            <p:nvPr/>
          </p:nvSpPr>
          <p:spPr bwMode="auto">
            <a:xfrm>
              <a:off x="1883" y="2194"/>
              <a:ext cx="276" cy="154"/>
            </a:xfrm>
            <a:custGeom>
              <a:avLst/>
              <a:gdLst/>
              <a:ahLst/>
              <a:cxnLst>
                <a:cxn ang="0">
                  <a:pos x="210" y="173"/>
                </a:cxn>
                <a:cxn ang="0">
                  <a:pos x="150" y="173"/>
                </a:cxn>
                <a:cxn ang="0">
                  <a:pos x="132" y="179"/>
                </a:cxn>
                <a:cxn ang="0">
                  <a:pos x="114" y="179"/>
                </a:cxn>
                <a:cxn ang="0">
                  <a:pos x="72" y="161"/>
                </a:cxn>
                <a:cxn ang="0">
                  <a:pos x="36" y="66"/>
                </a:cxn>
                <a:cxn ang="0">
                  <a:pos x="0" y="54"/>
                </a:cxn>
                <a:cxn ang="0">
                  <a:pos x="0" y="6"/>
                </a:cxn>
                <a:cxn ang="0">
                  <a:pos x="18" y="0"/>
                </a:cxn>
                <a:cxn ang="0">
                  <a:pos x="24" y="6"/>
                </a:cxn>
                <a:cxn ang="0">
                  <a:pos x="42" y="24"/>
                </a:cxn>
                <a:cxn ang="0">
                  <a:pos x="48" y="36"/>
                </a:cxn>
                <a:cxn ang="0">
                  <a:pos x="54" y="36"/>
                </a:cxn>
                <a:cxn ang="0">
                  <a:pos x="66" y="42"/>
                </a:cxn>
                <a:cxn ang="0">
                  <a:pos x="90" y="42"/>
                </a:cxn>
                <a:cxn ang="0">
                  <a:pos x="102" y="54"/>
                </a:cxn>
                <a:cxn ang="0">
                  <a:pos x="102" y="66"/>
                </a:cxn>
                <a:cxn ang="0">
                  <a:pos x="114" y="72"/>
                </a:cxn>
                <a:cxn ang="0">
                  <a:pos x="114" y="77"/>
                </a:cxn>
                <a:cxn ang="0">
                  <a:pos x="240" y="36"/>
                </a:cxn>
                <a:cxn ang="0">
                  <a:pos x="246" y="36"/>
                </a:cxn>
                <a:cxn ang="0">
                  <a:pos x="246" y="36"/>
                </a:cxn>
                <a:cxn ang="0">
                  <a:pos x="252" y="143"/>
                </a:cxn>
                <a:cxn ang="0">
                  <a:pos x="258" y="149"/>
                </a:cxn>
                <a:cxn ang="0">
                  <a:pos x="264" y="149"/>
                </a:cxn>
                <a:cxn ang="0">
                  <a:pos x="270" y="161"/>
                </a:cxn>
                <a:cxn ang="0">
                  <a:pos x="276" y="161"/>
                </a:cxn>
                <a:cxn ang="0">
                  <a:pos x="276" y="167"/>
                </a:cxn>
                <a:cxn ang="0">
                  <a:pos x="210" y="173"/>
                </a:cxn>
              </a:cxnLst>
              <a:rect l="0" t="0" r="r" b="b"/>
              <a:pathLst>
                <a:path w="276" h="179">
                  <a:moveTo>
                    <a:pt x="210" y="173"/>
                  </a:moveTo>
                  <a:lnTo>
                    <a:pt x="150" y="173"/>
                  </a:lnTo>
                  <a:lnTo>
                    <a:pt x="132" y="179"/>
                  </a:lnTo>
                  <a:lnTo>
                    <a:pt x="114" y="179"/>
                  </a:lnTo>
                  <a:lnTo>
                    <a:pt x="72" y="161"/>
                  </a:lnTo>
                  <a:lnTo>
                    <a:pt x="36" y="66"/>
                  </a:lnTo>
                  <a:lnTo>
                    <a:pt x="0" y="54"/>
                  </a:lnTo>
                  <a:lnTo>
                    <a:pt x="0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42" y="24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66" y="42"/>
                  </a:lnTo>
                  <a:lnTo>
                    <a:pt x="90" y="42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14" y="72"/>
                  </a:lnTo>
                  <a:lnTo>
                    <a:pt x="114" y="77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52" y="143"/>
                  </a:lnTo>
                  <a:lnTo>
                    <a:pt x="258" y="149"/>
                  </a:lnTo>
                  <a:lnTo>
                    <a:pt x="264" y="149"/>
                  </a:lnTo>
                  <a:lnTo>
                    <a:pt x="270" y="161"/>
                  </a:lnTo>
                  <a:lnTo>
                    <a:pt x="276" y="161"/>
                  </a:lnTo>
                  <a:lnTo>
                    <a:pt x="276" y="167"/>
                  </a:lnTo>
                  <a:lnTo>
                    <a:pt x="210" y="173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90" name="Freeform 62"/>
            <p:cNvSpPr>
              <a:spLocks/>
            </p:cNvSpPr>
            <p:nvPr/>
          </p:nvSpPr>
          <p:spPr bwMode="auto">
            <a:xfrm>
              <a:off x="1925" y="2338"/>
              <a:ext cx="323" cy="205"/>
            </a:xfrm>
            <a:custGeom>
              <a:avLst/>
              <a:gdLst/>
              <a:ahLst/>
              <a:cxnLst>
                <a:cxn ang="0">
                  <a:pos x="293" y="215"/>
                </a:cxn>
                <a:cxn ang="0">
                  <a:pos x="258" y="209"/>
                </a:cxn>
                <a:cxn ang="0">
                  <a:pos x="246" y="204"/>
                </a:cxn>
                <a:cxn ang="0">
                  <a:pos x="240" y="204"/>
                </a:cxn>
                <a:cxn ang="0">
                  <a:pos x="228" y="209"/>
                </a:cxn>
                <a:cxn ang="0">
                  <a:pos x="228" y="221"/>
                </a:cxn>
                <a:cxn ang="0">
                  <a:pos x="216" y="227"/>
                </a:cxn>
                <a:cxn ang="0">
                  <a:pos x="210" y="239"/>
                </a:cxn>
                <a:cxn ang="0">
                  <a:pos x="204" y="239"/>
                </a:cxn>
                <a:cxn ang="0">
                  <a:pos x="204" y="233"/>
                </a:cxn>
                <a:cxn ang="0">
                  <a:pos x="192" y="227"/>
                </a:cxn>
                <a:cxn ang="0">
                  <a:pos x="180" y="215"/>
                </a:cxn>
                <a:cxn ang="0">
                  <a:pos x="168" y="209"/>
                </a:cxn>
                <a:cxn ang="0">
                  <a:pos x="162" y="198"/>
                </a:cxn>
                <a:cxn ang="0">
                  <a:pos x="150" y="180"/>
                </a:cxn>
                <a:cxn ang="0">
                  <a:pos x="114" y="162"/>
                </a:cxn>
                <a:cxn ang="0">
                  <a:pos x="66" y="138"/>
                </a:cxn>
                <a:cxn ang="0">
                  <a:pos x="48" y="114"/>
                </a:cxn>
                <a:cxn ang="0">
                  <a:pos x="36" y="108"/>
                </a:cxn>
                <a:cxn ang="0">
                  <a:pos x="30" y="102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6" y="72"/>
                </a:cxn>
                <a:cxn ang="0">
                  <a:pos x="0" y="24"/>
                </a:cxn>
                <a:cxn ang="0">
                  <a:pos x="12" y="12"/>
                </a:cxn>
                <a:cxn ang="0">
                  <a:pos x="30" y="18"/>
                </a:cxn>
                <a:cxn ang="0">
                  <a:pos x="36" y="12"/>
                </a:cxn>
                <a:cxn ang="0">
                  <a:pos x="72" y="12"/>
                </a:cxn>
                <a:cxn ang="0">
                  <a:pos x="90" y="12"/>
                </a:cxn>
                <a:cxn ang="0">
                  <a:pos x="108" y="6"/>
                </a:cxn>
                <a:cxn ang="0">
                  <a:pos x="234" y="0"/>
                </a:cxn>
                <a:cxn ang="0">
                  <a:pos x="234" y="6"/>
                </a:cxn>
                <a:cxn ang="0">
                  <a:pos x="240" y="12"/>
                </a:cxn>
                <a:cxn ang="0">
                  <a:pos x="234" y="30"/>
                </a:cxn>
                <a:cxn ang="0">
                  <a:pos x="240" y="36"/>
                </a:cxn>
                <a:cxn ang="0">
                  <a:pos x="252" y="42"/>
                </a:cxn>
                <a:cxn ang="0">
                  <a:pos x="252" y="42"/>
                </a:cxn>
                <a:cxn ang="0">
                  <a:pos x="252" y="54"/>
                </a:cxn>
                <a:cxn ang="0">
                  <a:pos x="252" y="72"/>
                </a:cxn>
                <a:cxn ang="0">
                  <a:pos x="252" y="78"/>
                </a:cxn>
                <a:cxn ang="0">
                  <a:pos x="246" y="78"/>
                </a:cxn>
                <a:cxn ang="0">
                  <a:pos x="240" y="96"/>
                </a:cxn>
                <a:cxn ang="0">
                  <a:pos x="240" y="102"/>
                </a:cxn>
                <a:cxn ang="0">
                  <a:pos x="252" y="108"/>
                </a:cxn>
                <a:cxn ang="0">
                  <a:pos x="258" y="114"/>
                </a:cxn>
                <a:cxn ang="0">
                  <a:pos x="258" y="132"/>
                </a:cxn>
                <a:cxn ang="0">
                  <a:pos x="269" y="138"/>
                </a:cxn>
                <a:cxn ang="0">
                  <a:pos x="269" y="126"/>
                </a:cxn>
                <a:cxn ang="0">
                  <a:pos x="275" y="126"/>
                </a:cxn>
                <a:cxn ang="0">
                  <a:pos x="287" y="132"/>
                </a:cxn>
                <a:cxn ang="0">
                  <a:pos x="299" y="126"/>
                </a:cxn>
                <a:cxn ang="0">
                  <a:pos x="317" y="138"/>
                </a:cxn>
                <a:cxn ang="0">
                  <a:pos x="323" y="144"/>
                </a:cxn>
                <a:cxn ang="0">
                  <a:pos x="317" y="150"/>
                </a:cxn>
                <a:cxn ang="0">
                  <a:pos x="317" y="162"/>
                </a:cxn>
                <a:cxn ang="0">
                  <a:pos x="323" y="168"/>
                </a:cxn>
                <a:cxn ang="0">
                  <a:pos x="323" y="180"/>
                </a:cxn>
                <a:cxn ang="0">
                  <a:pos x="317" y="186"/>
                </a:cxn>
                <a:cxn ang="0">
                  <a:pos x="317" y="198"/>
                </a:cxn>
                <a:cxn ang="0">
                  <a:pos x="311" y="198"/>
                </a:cxn>
                <a:cxn ang="0">
                  <a:pos x="323" y="215"/>
                </a:cxn>
                <a:cxn ang="0">
                  <a:pos x="293" y="215"/>
                </a:cxn>
              </a:cxnLst>
              <a:rect l="0" t="0" r="r" b="b"/>
              <a:pathLst>
                <a:path w="323" h="239">
                  <a:moveTo>
                    <a:pt x="293" y="215"/>
                  </a:moveTo>
                  <a:lnTo>
                    <a:pt x="258" y="209"/>
                  </a:lnTo>
                  <a:lnTo>
                    <a:pt x="246" y="204"/>
                  </a:lnTo>
                  <a:lnTo>
                    <a:pt x="240" y="204"/>
                  </a:lnTo>
                  <a:lnTo>
                    <a:pt x="228" y="209"/>
                  </a:lnTo>
                  <a:lnTo>
                    <a:pt x="228" y="221"/>
                  </a:lnTo>
                  <a:lnTo>
                    <a:pt x="216" y="227"/>
                  </a:lnTo>
                  <a:lnTo>
                    <a:pt x="210" y="239"/>
                  </a:lnTo>
                  <a:lnTo>
                    <a:pt x="204" y="239"/>
                  </a:lnTo>
                  <a:lnTo>
                    <a:pt x="204" y="233"/>
                  </a:lnTo>
                  <a:lnTo>
                    <a:pt x="192" y="227"/>
                  </a:lnTo>
                  <a:lnTo>
                    <a:pt x="180" y="215"/>
                  </a:lnTo>
                  <a:lnTo>
                    <a:pt x="168" y="209"/>
                  </a:lnTo>
                  <a:lnTo>
                    <a:pt x="162" y="198"/>
                  </a:lnTo>
                  <a:lnTo>
                    <a:pt x="150" y="180"/>
                  </a:lnTo>
                  <a:lnTo>
                    <a:pt x="114" y="162"/>
                  </a:lnTo>
                  <a:lnTo>
                    <a:pt x="66" y="138"/>
                  </a:lnTo>
                  <a:lnTo>
                    <a:pt x="48" y="114"/>
                  </a:lnTo>
                  <a:lnTo>
                    <a:pt x="36" y="108"/>
                  </a:lnTo>
                  <a:lnTo>
                    <a:pt x="30" y="102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0" y="24"/>
                  </a:lnTo>
                  <a:lnTo>
                    <a:pt x="12" y="12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72" y="12"/>
                  </a:lnTo>
                  <a:lnTo>
                    <a:pt x="90" y="12"/>
                  </a:lnTo>
                  <a:lnTo>
                    <a:pt x="108" y="6"/>
                  </a:lnTo>
                  <a:lnTo>
                    <a:pt x="234" y="0"/>
                  </a:lnTo>
                  <a:lnTo>
                    <a:pt x="234" y="6"/>
                  </a:lnTo>
                  <a:lnTo>
                    <a:pt x="240" y="12"/>
                  </a:lnTo>
                  <a:lnTo>
                    <a:pt x="234" y="30"/>
                  </a:lnTo>
                  <a:lnTo>
                    <a:pt x="240" y="36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54"/>
                  </a:lnTo>
                  <a:lnTo>
                    <a:pt x="252" y="72"/>
                  </a:lnTo>
                  <a:lnTo>
                    <a:pt x="252" y="78"/>
                  </a:lnTo>
                  <a:lnTo>
                    <a:pt x="246" y="78"/>
                  </a:lnTo>
                  <a:lnTo>
                    <a:pt x="240" y="96"/>
                  </a:lnTo>
                  <a:lnTo>
                    <a:pt x="240" y="102"/>
                  </a:lnTo>
                  <a:lnTo>
                    <a:pt x="252" y="108"/>
                  </a:lnTo>
                  <a:lnTo>
                    <a:pt x="258" y="114"/>
                  </a:lnTo>
                  <a:lnTo>
                    <a:pt x="258" y="132"/>
                  </a:lnTo>
                  <a:lnTo>
                    <a:pt x="269" y="138"/>
                  </a:lnTo>
                  <a:lnTo>
                    <a:pt x="269" y="126"/>
                  </a:lnTo>
                  <a:lnTo>
                    <a:pt x="275" y="126"/>
                  </a:lnTo>
                  <a:lnTo>
                    <a:pt x="287" y="132"/>
                  </a:lnTo>
                  <a:lnTo>
                    <a:pt x="299" y="126"/>
                  </a:lnTo>
                  <a:lnTo>
                    <a:pt x="317" y="138"/>
                  </a:lnTo>
                  <a:lnTo>
                    <a:pt x="323" y="144"/>
                  </a:lnTo>
                  <a:lnTo>
                    <a:pt x="317" y="150"/>
                  </a:lnTo>
                  <a:lnTo>
                    <a:pt x="317" y="162"/>
                  </a:lnTo>
                  <a:lnTo>
                    <a:pt x="323" y="168"/>
                  </a:lnTo>
                  <a:lnTo>
                    <a:pt x="323" y="180"/>
                  </a:lnTo>
                  <a:lnTo>
                    <a:pt x="317" y="186"/>
                  </a:lnTo>
                  <a:lnTo>
                    <a:pt x="317" y="198"/>
                  </a:lnTo>
                  <a:lnTo>
                    <a:pt x="311" y="198"/>
                  </a:lnTo>
                  <a:lnTo>
                    <a:pt x="323" y="215"/>
                  </a:lnTo>
                  <a:lnTo>
                    <a:pt x="293" y="215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84" name="Freeform 56"/>
            <p:cNvSpPr>
              <a:spLocks/>
            </p:cNvSpPr>
            <p:nvPr/>
          </p:nvSpPr>
          <p:spPr bwMode="auto">
            <a:xfrm>
              <a:off x="2212" y="2919"/>
              <a:ext cx="630" cy="314"/>
            </a:xfrm>
            <a:custGeom>
              <a:avLst/>
              <a:gdLst/>
              <a:ahLst/>
              <a:cxnLst>
                <a:cxn ang="0">
                  <a:pos x="246" y="293"/>
                </a:cxn>
                <a:cxn ang="0">
                  <a:pos x="162" y="245"/>
                </a:cxn>
                <a:cxn ang="0">
                  <a:pos x="168" y="179"/>
                </a:cxn>
                <a:cxn ang="0">
                  <a:pos x="120" y="143"/>
                </a:cxn>
                <a:cxn ang="0">
                  <a:pos x="24" y="60"/>
                </a:cxn>
                <a:cxn ang="0">
                  <a:pos x="378" y="0"/>
                </a:cxn>
                <a:cxn ang="0">
                  <a:pos x="384" y="72"/>
                </a:cxn>
                <a:cxn ang="0">
                  <a:pos x="420" y="108"/>
                </a:cxn>
                <a:cxn ang="0">
                  <a:pos x="426" y="114"/>
                </a:cxn>
                <a:cxn ang="0">
                  <a:pos x="432" y="119"/>
                </a:cxn>
                <a:cxn ang="0">
                  <a:pos x="438" y="125"/>
                </a:cxn>
                <a:cxn ang="0">
                  <a:pos x="444" y="131"/>
                </a:cxn>
                <a:cxn ang="0">
                  <a:pos x="450" y="143"/>
                </a:cxn>
                <a:cxn ang="0">
                  <a:pos x="492" y="179"/>
                </a:cxn>
                <a:cxn ang="0">
                  <a:pos x="516" y="215"/>
                </a:cxn>
                <a:cxn ang="0">
                  <a:pos x="558" y="245"/>
                </a:cxn>
                <a:cxn ang="0">
                  <a:pos x="600" y="275"/>
                </a:cxn>
                <a:cxn ang="0">
                  <a:pos x="624" y="281"/>
                </a:cxn>
                <a:cxn ang="0">
                  <a:pos x="630" y="353"/>
                </a:cxn>
                <a:cxn ang="0">
                  <a:pos x="624" y="359"/>
                </a:cxn>
                <a:cxn ang="0">
                  <a:pos x="582" y="341"/>
                </a:cxn>
                <a:cxn ang="0">
                  <a:pos x="522" y="323"/>
                </a:cxn>
                <a:cxn ang="0">
                  <a:pos x="486" y="305"/>
                </a:cxn>
                <a:cxn ang="0">
                  <a:pos x="456" y="293"/>
                </a:cxn>
                <a:cxn ang="0">
                  <a:pos x="426" y="275"/>
                </a:cxn>
                <a:cxn ang="0">
                  <a:pos x="396" y="293"/>
                </a:cxn>
                <a:cxn ang="0">
                  <a:pos x="384" y="311"/>
                </a:cxn>
                <a:cxn ang="0">
                  <a:pos x="366" y="311"/>
                </a:cxn>
                <a:cxn ang="0">
                  <a:pos x="342" y="317"/>
                </a:cxn>
                <a:cxn ang="0">
                  <a:pos x="348" y="329"/>
                </a:cxn>
                <a:cxn ang="0">
                  <a:pos x="360" y="359"/>
                </a:cxn>
                <a:cxn ang="0">
                  <a:pos x="330" y="341"/>
                </a:cxn>
                <a:cxn ang="0">
                  <a:pos x="294" y="329"/>
                </a:cxn>
                <a:cxn ang="0">
                  <a:pos x="252" y="341"/>
                </a:cxn>
                <a:cxn ang="0">
                  <a:pos x="240" y="335"/>
                </a:cxn>
              </a:cxnLst>
              <a:rect l="0" t="0" r="r" b="b"/>
              <a:pathLst>
                <a:path w="630" h="365">
                  <a:moveTo>
                    <a:pt x="240" y="335"/>
                  </a:moveTo>
                  <a:lnTo>
                    <a:pt x="246" y="293"/>
                  </a:lnTo>
                  <a:lnTo>
                    <a:pt x="240" y="269"/>
                  </a:lnTo>
                  <a:lnTo>
                    <a:pt x="162" y="245"/>
                  </a:lnTo>
                  <a:lnTo>
                    <a:pt x="156" y="221"/>
                  </a:lnTo>
                  <a:lnTo>
                    <a:pt x="168" y="179"/>
                  </a:lnTo>
                  <a:lnTo>
                    <a:pt x="156" y="155"/>
                  </a:lnTo>
                  <a:lnTo>
                    <a:pt x="120" y="143"/>
                  </a:lnTo>
                  <a:lnTo>
                    <a:pt x="66" y="72"/>
                  </a:lnTo>
                  <a:lnTo>
                    <a:pt x="24" y="60"/>
                  </a:lnTo>
                  <a:lnTo>
                    <a:pt x="0" y="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84" y="72"/>
                  </a:lnTo>
                  <a:lnTo>
                    <a:pt x="420" y="72"/>
                  </a:lnTo>
                  <a:lnTo>
                    <a:pt x="420" y="108"/>
                  </a:lnTo>
                  <a:lnTo>
                    <a:pt x="426" y="108"/>
                  </a:lnTo>
                  <a:lnTo>
                    <a:pt x="426" y="114"/>
                  </a:lnTo>
                  <a:lnTo>
                    <a:pt x="432" y="114"/>
                  </a:lnTo>
                  <a:lnTo>
                    <a:pt x="432" y="119"/>
                  </a:lnTo>
                  <a:lnTo>
                    <a:pt x="438" y="119"/>
                  </a:lnTo>
                  <a:lnTo>
                    <a:pt x="438" y="125"/>
                  </a:lnTo>
                  <a:lnTo>
                    <a:pt x="444" y="125"/>
                  </a:lnTo>
                  <a:lnTo>
                    <a:pt x="444" y="131"/>
                  </a:lnTo>
                  <a:lnTo>
                    <a:pt x="450" y="131"/>
                  </a:lnTo>
                  <a:lnTo>
                    <a:pt x="450" y="143"/>
                  </a:lnTo>
                  <a:lnTo>
                    <a:pt x="486" y="143"/>
                  </a:lnTo>
                  <a:lnTo>
                    <a:pt x="492" y="179"/>
                  </a:lnTo>
                  <a:lnTo>
                    <a:pt x="510" y="179"/>
                  </a:lnTo>
                  <a:lnTo>
                    <a:pt x="516" y="215"/>
                  </a:lnTo>
                  <a:lnTo>
                    <a:pt x="558" y="209"/>
                  </a:lnTo>
                  <a:lnTo>
                    <a:pt x="558" y="245"/>
                  </a:lnTo>
                  <a:lnTo>
                    <a:pt x="594" y="245"/>
                  </a:lnTo>
                  <a:lnTo>
                    <a:pt x="600" y="275"/>
                  </a:lnTo>
                  <a:lnTo>
                    <a:pt x="618" y="275"/>
                  </a:lnTo>
                  <a:lnTo>
                    <a:pt x="624" y="281"/>
                  </a:lnTo>
                  <a:lnTo>
                    <a:pt x="624" y="281"/>
                  </a:lnTo>
                  <a:lnTo>
                    <a:pt x="630" y="353"/>
                  </a:lnTo>
                  <a:lnTo>
                    <a:pt x="624" y="353"/>
                  </a:lnTo>
                  <a:lnTo>
                    <a:pt x="624" y="359"/>
                  </a:lnTo>
                  <a:lnTo>
                    <a:pt x="612" y="359"/>
                  </a:lnTo>
                  <a:lnTo>
                    <a:pt x="582" y="341"/>
                  </a:lnTo>
                  <a:lnTo>
                    <a:pt x="564" y="335"/>
                  </a:lnTo>
                  <a:lnTo>
                    <a:pt x="522" y="323"/>
                  </a:lnTo>
                  <a:lnTo>
                    <a:pt x="498" y="305"/>
                  </a:lnTo>
                  <a:lnTo>
                    <a:pt x="486" y="305"/>
                  </a:lnTo>
                  <a:lnTo>
                    <a:pt x="474" y="299"/>
                  </a:lnTo>
                  <a:lnTo>
                    <a:pt x="456" y="293"/>
                  </a:lnTo>
                  <a:lnTo>
                    <a:pt x="432" y="287"/>
                  </a:lnTo>
                  <a:lnTo>
                    <a:pt x="426" y="275"/>
                  </a:lnTo>
                  <a:lnTo>
                    <a:pt x="402" y="287"/>
                  </a:lnTo>
                  <a:lnTo>
                    <a:pt x="396" y="293"/>
                  </a:lnTo>
                  <a:lnTo>
                    <a:pt x="390" y="305"/>
                  </a:lnTo>
                  <a:lnTo>
                    <a:pt x="384" y="311"/>
                  </a:lnTo>
                  <a:lnTo>
                    <a:pt x="372" y="311"/>
                  </a:lnTo>
                  <a:lnTo>
                    <a:pt x="366" y="311"/>
                  </a:lnTo>
                  <a:lnTo>
                    <a:pt x="360" y="317"/>
                  </a:lnTo>
                  <a:lnTo>
                    <a:pt x="342" y="317"/>
                  </a:lnTo>
                  <a:lnTo>
                    <a:pt x="342" y="323"/>
                  </a:lnTo>
                  <a:lnTo>
                    <a:pt x="348" y="329"/>
                  </a:lnTo>
                  <a:lnTo>
                    <a:pt x="354" y="341"/>
                  </a:lnTo>
                  <a:lnTo>
                    <a:pt x="360" y="359"/>
                  </a:lnTo>
                  <a:lnTo>
                    <a:pt x="354" y="365"/>
                  </a:lnTo>
                  <a:lnTo>
                    <a:pt x="330" y="341"/>
                  </a:lnTo>
                  <a:lnTo>
                    <a:pt x="306" y="329"/>
                  </a:lnTo>
                  <a:lnTo>
                    <a:pt x="294" y="329"/>
                  </a:lnTo>
                  <a:lnTo>
                    <a:pt x="264" y="341"/>
                  </a:lnTo>
                  <a:lnTo>
                    <a:pt x="252" y="341"/>
                  </a:lnTo>
                  <a:lnTo>
                    <a:pt x="240" y="347"/>
                  </a:lnTo>
                  <a:lnTo>
                    <a:pt x="240" y="335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72" name="Freeform 44"/>
            <p:cNvSpPr>
              <a:spLocks/>
            </p:cNvSpPr>
            <p:nvPr/>
          </p:nvSpPr>
          <p:spPr bwMode="auto">
            <a:xfrm>
              <a:off x="2848" y="3222"/>
              <a:ext cx="287" cy="299"/>
            </a:xfrm>
            <a:custGeom>
              <a:avLst/>
              <a:gdLst/>
              <a:ahLst/>
              <a:cxnLst>
                <a:cxn ang="0">
                  <a:pos x="227" y="113"/>
                </a:cxn>
                <a:cxn ang="0">
                  <a:pos x="263" y="191"/>
                </a:cxn>
                <a:cxn ang="0">
                  <a:pos x="287" y="239"/>
                </a:cxn>
                <a:cxn ang="0">
                  <a:pos x="287" y="257"/>
                </a:cxn>
                <a:cxn ang="0">
                  <a:pos x="275" y="257"/>
                </a:cxn>
                <a:cxn ang="0">
                  <a:pos x="275" y="287"/>
                </a:cxn>
                <a:cxn ang="0">
                  <a:pos x="233" y="287"/>
                </a:cxn>
                <a:cxn ang="0">
                  <a:pos x="185" y="329"/>
                </a:cxn>
                <a:cxn ang="0">
                  <a:pos x="185" y="347"/>
                </a:cxn>
                <a:cxn ang="0">
                  <a:pos x="90" y="305"/>
                </a:cxn>
                <a:cxn ang="0">
                  <a:pos x="72" y="269"/>
                </a:cxn>
                <a:cxn ang="0">
                  <a:pos x="0" y="215"/>
                </a:cxn>
                <a:cxn ang="0">
                  <a:pos x="6" y="209"/>
                </a:cxn>
                <a:cxn ang="0">
                  <a:pos x="6" y="197"/>
                </a:cxn>
                <a:cxn ang="0">
                  <a:pos x="12" y="185"/>
                </a:cxn>
                <a:cxn ang="0">
                  <a:pos x="6" y="0"/>
                </a:cxn>
                <a:cxn ang="0">
                  <a:pos x="24" y="0"/>
                </a:cxn>
                <a:cxn ang="0">
                  <a:pos x="30" y="12"/>
                </a:cxn>
                <a:cxn ang="0">
                  <a:pos x="60" y="12"/>
                </a:cxn>
                <a:cxn ang="0">
                  <a:pos x="60" y="18"/>
                </a:cxn>
                <a:cxn ang="0">
                  <a:pos x="72" y="18"/>
                </a:cxn>
                <a:cxn ang="0">
                  <a:pos x="72" y="36"/>
                </a:cxn>
                <a:cxn ang="0">
                  <a:pos x="173" y="30"/>
                </a:cxn>
                <a:cxn ang="0">
                  <a:pos x="173" y="30"/>
                </a:cxn>
                <a:cxn ang="0">
                  <a:pos x="191" y="30"/>
                </a:cxn>
                <a:cxn ang="0">
                  <a:pos x="227" y="113"/>
                </a:cxn>
              </a:cxnLst>
              <a:rect l="0" t="0" r="r" b="b"/>
              <a:pathLst>
                <a:path w="287" h="347">
                  <a:moveTo>
                    <a:pt x="227" y="113"/>
                  </a:moveTo>
                  <a:lnTo>
                    <a:pt x="263" y="191"/>
                  </a:lnTo>
                  <a:lnTo>
                    <a:pt x="287" y="239"/>
                  </a:lnTo>
                  <a:lnTo>
                    <a:pt x="287" y="257"/>
                  </a:lnTo>
                  <a:lnTo>
                    <a:pt x="275" y="257"/>
                  </a:lnTo>
                  <a:lnTo>
                    <a:pt x="275" y="287"/>
                  </a:lnTo>
                  <a:lnTo>
                    <a:pt x="233" y="287"/>
                  </a:lnTo>
                  <a:lnTo>
                    <a:pt x="185" y="329"/>
                  </a:lnTo>
                  <a:lnTo>
                    <a:pt x="185" y="347"/>
                  </a:lnTo>
                  <a:lnTo>
                    <a:pt x="90" y="305"/>
                  </a:lnTo>
                  <a:lnTo>
                    <a:pt x="72" y="269"/>
                  </a:lnTo>
                  <a:lnTo>
                    <a:pt x="0" y="215"/>
                  </a:lnTo>
                  <a:lnTo>
                    <a:pt x="6" y="209"/>
                  </a:lnTo>
                  <a:lnTo>
                    <a:pt x="6" y="197"/>
                  </a:lnTo>
                  <a:lnTo>
                    <a:pt x="12" y="185"/>
                  </a:lnTo>
                  <a:lnTo>
                    <a:pt x="6" y="0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72" y="18"/>
                  </a:lnTo>
                  <a:lnTo>
                    <a:pt x="72" y="36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91" y="30"/>
                  </a:lnTo>
                  <a:lnTo>
                    <a:pt x="227" y="113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0975" name="Freeform 47" descr="Wide upward diagonal"/>
          <p:cNvSpPr>
            <a:spLocks/>
          </p:cNvSpPr>
          <p:nvPr/>
        </p:nvSpPr>
        <p:spPr bwMode="auto">
          <a:xfrm>
            <a:off x="4814887" y="5122868"/>
            <a:ext cx="695325" cy="636588"/>
          </a:xfrm>
          <a:custGeom>
            <a:avLst/>
            <a:gdLst/>
            <a:ahLst/>
            <a:cxnLst>
              <a:cxn ang="0">
                <a:pos x="264" y="442"/>
              </a:cxn>
              <a:cxn ang="0">
                <a:pos x="240" y="436"/>
              </a:cxn>
              <a:cxn ang="0">
                <a:pos x="228" y="466"/>
              </a:cxn>
              <a:cxn ang="0">
                <a:pos x="186" y="454"/>
              </a:cxn>
              <a:cxn ang="0">
                <a:pos x="180" y="436"/>
              </a:cxn>
              <a:cxn ang="0">
                <a:pos x="192" y="424"/>
              </a:cxn>
              <a:cxn ang="0">
                <a:pos x="180" y="394"/>
              </a:cxn>
              <a:cxn ang="0">
                <a:pos x="138" y="335"/>
              </a:cxn>
              <a:cxn ang="0">
                <a:pos x="54" y="346"/>
              </a:cxn>
              <a:cxn ang="0">
                <a:pos x="0" y="341"/>
              </a:cxn>
              <a:cxn ang="0">
                <a:pos x="0" y="323"/>
              </a:cxn>
              <a:cxn ang="0">
                <a:pos x="48" y="281"/>
              </a:cxn>
              <a:cxn ang="0">
                <a:pos x="90" y="281"/>
              </a:cxn>
              <a:cxn ang="0">
                <a:pos x="90" y="251"/>
              </a:cxn>
              <a:cxn ang="0">
                <a:pos x="102" y="251"/>
              </a:cxn>
              <a:cxn ang="0">
                <a:pos x="102" y="233"/>
              </a:cxn>
              <a:cxn ang="0">
                <a:pos x="78" y="185"/>
              </a:cxn>
              <a:cxn ang="0">
                <a:pos x="6" y="24"/>
              </a:cxn>
              <a:cxn ang="0">
                <a:pos x="414" y="0"/>
              </a:cxn>
              <a:cxn ang="0">
                <a:pos x="420" y="107"/>
              </a:cxn>
              <a:cxn ang="0">
                <a:pos x="426" y="107"/>
              </a:cxn>
              <a:cxn ang="0">
                <a:pos x="438" y="215"/>
              </a:cxn>
              <a:cxn ang="0">
                <a:pos x="420" y="287"/>
              </a:cxn>
              <a:cxn ang="0">
                <a:pos x="414" y="329"/>
              </a:cxn>
              <a:cxn ang="0">
                <a:pos x="402" y="329"/>
              </a:cxn>
              <a:cxn ang="0">
                <a:pos x="390" y="341"/>
              </a:cxn>
              <a:cxn ang="0">
                <a:pos x="396" y="358"/>
              </a:cxn>
              <a:cxn ang="0">
                <a:pos x="330" y="364"/>
              </a:cxn>
              <a:cxn ang="0">
                <a:pos x="330" y="376"/>
              </a:cxn>
              <a:cxn ang="0">
                <a:pos x="324" y="382"/>
              </a:cxn>
              <a:cxn ang="0">
                <a:pos x="324" y="388"/>
              </a:cxn>
              <a:cxn ang="0">
                <a:pos x="318" y="388"/>
              </a:cxn>
              <a:cxn ang="0">
                <a:pos x="306" y="394"/>
              </a:cxn>
              <a:cxn ang="0">
                <a:pos x="300" y="418"/>
              </a:cxn>
              <a:cxn ang="0">
                <a:pos x="294" y="424"/>
              </a:cxn>
              <a:cxn ang="0">
                <a:pos x="294" y="436"/>
              </a:cxn>
              <a:cxn ang="0">
                <a:pos x="288" y="442"/>
              </a:cxn>
              <a:cxn ang="0">
                <a:pos x="264" y="442"/>
              </a:cxn>
            </a:cxnLst>
            <a:rect l="0" t="0" r="r" b="b"/>
            <a:pathLst>
              <a:path w="438" h="466">
                <a:moveTo>
                  <a:pt x="264" y="442"/>
                </a:moveTo>
                <a:lnTo>
                  <a:pt x="240" y="436"/>
                </a:lnTo>
                <a:lnTo>
                  <a:pt x="228" y="466"/>
                </a:lnTo>
                <a:lnTo>
                  <a:pt x="186" y="454"/>
                </a:lnTo>
                <a:lnTo>
                  <a:pt x="180" y="436"/>
                </a:lnTo>
                <a:lnTo>
                  <a:pt x="192" y="424"/>
                </a:lnTo>
                <a:lnTo>
                  <a:pt x="180" y="394"/>
                </a:lnTo>
                <a:lnTo>
                  <a:pt x="138" y="335"/>
                </a:lnTo>
                <a:lnTo>
                  <a:pt x="54" y="346"/>
                </a:lnTo>
                <a:lnTo>
                  <a:pt x="0" y="341"/>
                </a:lnTo>
                <a:lnTo>
                  <a:pt x="0" y="323"/>
                </a:lnTo>
                <a:lnTo>
                  <a:pt x="48" y="281"/>
                </a:lnTo>
                <a:lnTo>
                  <a:pt x="90" y="281"/>
                </a:lnTo>
                <a:lnTo>
                  <a:pt x="90" y="251"/>
                </a:lnTo>
                <a:lnTo>
                  <a:pt x="102" y="251"/>
                </a:lnTo>
                <a:lnTo>
                  <a:pt x="102" y="233"/>
                </a:lnTo>
                <a:lnTo>
                  <a:pt x="78" y="185"/>
                </a:lnTo>
                <a:lnTo>
                  <a:pt x="6" y="24"/>
                </a:lnTo>
                <a:lnTo>
                  <a:pt x="414" y="0"/>
                </a:lnTo>
                <a:lnTo>
                  <a:pt x="420" y="107"/>
                </a:lnTo>
                <a:lnTo>
                  <a:pt x="426" y="107"/>
                </a:lnTo>
                <a:lnTo>
                  <a:pt x="438" y="215"/>
                </a:lnTo>
                <a:lnTo>
                  <a:pt x="420" y="287"/>
                </a:lnTo>
                <a:lnTo>
                  <a:pt x="414" y="329"/>
                </a:lnTo>
                <a:lnTo>
                  <a:pt x="402" y="329"/>
                </a:lnTo>
                <a:lnTo>
                  <a:pt x="390" y="341"/>
                </a:lnTo>
                <a:lnTo>
                  <a:pt x="396" y="358"/>
                </a:lnTo>
                <a:lnTo>
                  <a:pt x="330" y="364"/>
                </a:lnTo>
                <a:lnTo>
                  <a:pt x="330" y="376"/>
                </a:lnTo>
                <a:lnTo>
                  <a:pt x="324" y="382"/>
                </a:lnTo>
                <a:lnTo>
                  <a:pt x="324" y="388"/>
                </a:lnTo>
                <a:lnTo>
                  <a:pt x="318" y="388"/>
                </a:lnTo>
                <a:lnTo>
                  <a:pt x="306" y="394"/>
                </a:lnTo>
                <a:lnTo>
                  <a:pt x="300" y="418"/>
                </a:lnTo>
                <a:lnTo>
                  <a:pt x="294" y="424"/>
                </a:lnTo>
                <a:lnTo>
                  <a:pt x="294" y="436"/>
                </a:lnTo>
                <a:lnTo>
                  <a:pt x="288" y="442"/>
                </a:lnTo>
                <a:lnTo>
                  <a:pt x="264" y="442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1600" dirty="0"/>
          </a:p>
        </p:txBody>
      </p:sp>
      <p:grpSp>
        <p:nvGrpSpPr>
          <p:cNvPr id="3" name="Group 165"/>
          <p:cNvGrpSpPr>
            <a:grpSpLocks/>
          </p:cNvGrpSpPr>
          <p:nvPr/>
        </p:nvGrpSpPr>
        <p:grpSpPr bwMode="auto">
          <a:xfrm>
            <a:off x="3370263" y="2578100"/>
            <a:ext cx="4022725" cy="3800475"/>
            <a:chOff x="2123" y="1624"/>
            <a:chExt cx="2534" cy="2394"/>
          </a:xfrm>
        </p:grpSpPr>
        <p:sp>
          <p:nvSpPr>
            <p:cNvPr id="380988" name="Freeform 60"/>
            <p:cNvSpPr>
              <a:spLocks/>
            </p:cNvSpPr>
            <p:nvPr/>
          </p:nvSpPr>
          <p:spPr bwMode="auto">
            <a:xfrm>
              <a:off x="2206" y="1624"/>
              <a:ext cx="402" cy="179"/>
            </a:xfrm>
            <a:custGeom>
              <a:avLst/>
              <a:gdLst/>
              <a:ahLst/>
              <a:cxnLst>
                <a:cxn ang="0">
                  <a:pos x="0" y="161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6" y="108"/>
                </a:cxn>
                <a:cxn ang="0">
                  <a:pos x="24" y="96"/>
                </a:cxn>
                <a:cxn ang="0">
                  <a:pos x="30" y="78"/>
                </a:cxn>
                <a:cxn ang="0">
                  <a:pos x="30" y="78"/>
                </a:cxn>
                <a:cxn ang="0">
                  <a:pos x="42" y="78"/>
                </a:cxn>
                <a:cxn ang="0">
                  <a:pos x="48" y="66"/>
                </a:cxn>
                <a:cxn ang="0">
                  <a:pos x="60" y="54"/>
                </a:cxn>
                <a:cxn ang="0">
                  <a:pos x="84" y="54"/>
                </a:cxn>
                <a:cxn ang="0">
                  <a:pos x="84" y="54"/>
                </a:cxn>
                <a:cxn ang="0">
                  <a:pos x="96" y="48"/>
                </a:cxn>
                <a:cxn ang="0">
                  <a:pos x="162" y="30"/>
                </a:cxn>
                <a:cxn ang="0">
                  <a:pos x="180" y="18"/>
                </a:cxn>
                <a:cxn ang="0">
                  <a:pos x="186" y="6"/>
                </a:cxn>
                <a:cxn ang="0">
                  <a:pos x="198" y="0"/>
                </a:cxn>
                <a:cxn ang="0">
                  <a:pos x="216" y="0"/>
                </a:cxn>
                <a:cxn ang="0">
                  <a:pos x="228" y="6"/>
                </a:cxn>
                <a:cxn ang="0">
                  <a:pos x="240" y="24"/>
                </a:cxn>
                <a:cxn ang="0">
                  <a:pos x="246" y="30"/>
                </a:cxn>
                <a:cxn ang="0">
                  <a:pos x="402" y="24"/>
                </a:cxn>
                <a:cxn ang="0">
                  <a:pos x="402" y="78"/>
                </a:cxn>
                <a:cxn ang="0">
                  <a:pos x="192" y="84"/>
                </a:cxn>
                <a:cxn ang="0">
                  <a:pos x="144" y="126"/>
                </a:cxn>
                <a:cxn ang="0">
                  <a:pos x="132" y="138"/>
                </a:cxn>
                <a:cxn ang="0">
                  <a:pos x="120" y="144"/>
                </a:cxn>
                <a:cxn ang="0">
                  <a:pos x="102" y="161"/>
                </a:cxn>
                <a:cxn ang="0">
                  <a:pos x="96" y="173"/>
                </a:cxn>
                <a:cxn ang="0">
                  <a:pos x="96" y="179"/>
                </a:cxn>
                <a:cxn ang="0">
                  <a:pos x="78" y="209"/>
                </a:cxn>
                <a:cxn ang="0">
                  <a:pos x="60" y="209"/>
                </a:cxn>
                <a:cxn ang="0">
                  <a:pos x="48" y="203"/>
                </a:cxn>
                <a:cxn ang="0">
                  <a:pos x="36" y="209"/>
                </a:cxn>
                <a:cxn ang="0">
                  <a:pos x="24" y="209"/>
                </a:cxn>
                <a:cxn ang="0">
                  <a:pos x="0" y="203"/>
                </a:cxn>
                <a:cxn ang="0">
                  <a:pos x="0" y="161"/>
                </a:cxn>
              </a:cxnLst>
              <a:rect l="0" t="0" r="r" b="b"/>
              <a:pathLst>
                <a:path w="402" h="209">
                  <a:moveTo>
                    <a:pt x="0" y="161"/>
                  </a:moveTo>
                  <a:lnTo>
                    <a:pt x="0" y="126"/>
                  </a:lnTo>
                  <a:lnTo>
                    <a:pt x="6" y="120"/>
                  </a:lnTo>
                  <a:lnTo>
                    <a:pt x="6" y="108"/>
                  </a:lnTo>
                  <a:lnTo>
                    <a:pt x="24" y="96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60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96" y="48"/>
                  </a:lnTo>
                  <a:lnTo>
                    <a:pt x="162" y="30"/>
                  </a:lnTo>
                  <a:lnTo>
                    <a:pt x="180" y="18"/>
                  </a:lnTo>
                  <a:lnTo>
                    <a:pt x="186" y="6"/>
                  </a:lnTo>
                  <a:lnTo>
                    <a:pt x="198" y="0"/>
                  </a:lnTo>
                  <a:lnTo>
                    <a:pt x="216" y="0"/>
                  </a:lnTo>
                  <a:lnTo>
                    <a:pt x="228" y="6"/>
                  </a:lnTo>
                  <a:lnTo>
                    <a:pt x="240" y="24"/>
                  </a:lnTo>
                  <a:lnTo>
                    <a:pt x="246" y="30"/>
                  </a:lnTo>
                  <a:lnTo>
                    <a:pt x="402" y="24"/>
                  </a:lnTo>
                  <a:lnTo>
                    <a:pt x="402" y="78"/>
                  </a:lnTo>
                  <a:lnTo>
                    <a:pt x="192" y="84"/>
                  </a:lnTo>
                  <a:lnTo>
                    <a:pt x="144" y="126"/>
                  </a:lnTo>
                  <a:lnTo>
                    <a:pt x="132" y="138"/>
                  </a:lnTo>
                  <a:lnTo>
                    <a:pt x="120" y="144"/>
                  </a:lnTo>
                  <a:lnTo>
                    <a:pt x="102" y="161"/>
                  </a:lnTo>
                  <a:lnTo>
                    <a:pt x="96" y="173"/>
                  </a:lnTo>
                  <a:lnTo>
                    <a:pt x="96" y="179"/>
                  </a:lnTo>
                  <a:lnTo>
                    <a:pt x="78" y="209"/>
                  </a:lnTo>
                  <a:lnTo>
                    <a:pt x="60" y="209"/>
                  </a:lnTo>
                  <a:lnTo>
                    <a:pt x="48" y="203"/>
                  </a:lnTo>
                  <a:lnTo>
                    <a:pt x="36" y="209"/>
                  </a:lnTo>
                  <a:lnTo>
                    <a:pt x="24" y="209"/>
                  </a:lnTo>
                  <a:lnTo>
                    <a:pt x="0" y="203"/>
                  </a:lnTo>
                  <a:lnTo>
                    <a:pt x="0" y="161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0947" name="Freeform 19"/>
            <p:cNvSpPr>
              <a:spLocks/>
            </p:cNvSpPr>
            <p:nvPr/>
          </p:nvSpPr>
          <p:spPr bwMode="auto">
            <a:xfrm>
              <a:off x="2147" y="1691"/>
              <a:ext cx="467" cy="216"/>
            </a:xfrm>
            <a:custGeom>
              <a:avLst/>
              <a:gdLst/>
              <a:ahLst/>
              <a:cxnLst>
                <a:cxn ang="0">
                  <a:pos x="0" y="245"/>
                </a:cxn>
                <a:cxn ang="0">
                  <a:pos x="0" y="233"/>
                </a:cxn>
                <a:cxn ang="0">
                  <a:pos x="6" y="233"/>
                </a:cxn>
                <a:cxn ang="0">
                  <a:pos x="6" y="167"/>
                </a:cxn>
                <a:cxn ang="0">
                  <a:pos x="24" y="167"/>
                </a:cxn>
                <a:cxn ang="0">
                  <a:pos x="18" y="137"/>
                </a:cxn>
                <a:cxn ang="0">
                  <a:pos x="36" y="131"/>
                </a:cxn>
                <a:cxn ang="0">
                  <a:pos x="53" y="119"/>
                </a:cxn>
                <a:cxn ang="0">
                  <a:pos x="59" y="125"/>
                </a:cxn>
                <a:cxn ang="0">
                  <a:pos x="83" y="131"/>
                </a:cxn>
                <a:cxn ang="0">
                  <a:pos x="95" y="131"/>
                </a:cxn>
                <a:cxn ang="0">
                  <a:pos x="107" y="125"/>
                </a:cxn>
                <a:cxn ang="0">
                  <a:pos x="119" y="131"/>
                </a:cxn>
                <a:cxn ang="0">
                  <a:pos x="137" y="131"/>
                </a:cxn>
                <a:cxn ang="0">
                  <a:pos x="155" y="101"/>
                </a:cxn>
                <a:cxn ang="0">
                  <a:pos x="155" y="95"/>
                </a:cxn>
                <a:cxn ang="0">
                  <a:pos x="161" y="83"/>
                </a:cxn>
                <a:cxn ang="0">
                  <a:pos x="179" y="66"/>
                </a:cxn>
                <a:cxn ang="0">
                  <a:pos x="191" y="60"/>
                </a:cxn>
                <a:cxn ang="0">
                  <a:pos x="203" y="48"/>
                </a:cxn>
                <a:cxn ang="0">
                  <a:pos x="251" y="6"/>
                </a:cxn>
                <a:cxn ang="0">
                  <a:pos x="461" y="0"/>
                </a:cxn>
                <a:cxn ang="0">
                  <a:pos x="467" y="60"/>
                </a:cxn>
                <a:cxn ang="0">
                  <a:pos x="467" y="83"/>
                </a:cxn>
                <a:cxn ang="0">
                  <a:pos x="467" y="101"/>
                </a:cxn>
                <a:cxn ang="0">
                  <a:pos x="425" y="101"/>
                </a:cxn>
                <a:cxn ang="0">
                  <a:pos x="419" y="113"/>
                </a:cxn>
                <a:cxn ang="0">
                  <a:pos x="413" y="113"/>
                </a:cxn>
                <a:cxn ang="0">
                  <a:pos x="407" y="119"/>
                </a:cxn>
                <a:cxn ang="0">
                  <a:pos x="395" y="119"/>
                </a:cxn>
                <a:cxn ang="0">
                  <a:pos x="389" y="119"/>
                </a:cxn>
                <a:cxn ang="0">
                  <a:pos x="335" y="119"/>
                </a:cxn>
                <a:cxn ang="0">
                  <a:pos x="323" y="143"/>
                </a:cxn>
                <a:cxn ang="0">
                  <a:pos x="305" y="161"/>
                </a:cxn>
                <a:cxn ang="0">
                  <a:pos x="287" y="167"/>
                </a:cxn>
                <a:cxn ang="0">
                  <a:pos x="257" y="149"/>
                </a:cxn>
                <a:cxn ang="0">
                  <a:pos x="251" y="137"/>
                </a:cxn>
                <a:cxn ang="0">
                  <a:pos x="245" y="137"/>
                </a:cxn>
                <a:cxn ang="0">
                  <a:pos x="233" y="131"/>
                </a:cxn>
                <a:cxn ang="0">
                  <a:pos x="209" y="131"/>
                </a:cxn>
                <a:cxn ang="0">
                  <a:pos x="203" y="143"/>
                </a:cxn>
                <a:cxn ang="0">
                  <a:pos x="197" y="155"/>
                </a:cxn>
                <a:cxn ang="0">
                  <a:pos x="173" y="155"/>
                </a:cxn>
                <a:cxn ang="0">
                  <a:pos x="173" y="161"/>
                </a:cxn>
                <a:cxn ang="0">
                  <a:pos x="155" y="167"/>
                </a:cxn>
                <a:cxn ang="0">
                  <a:pos x="137" y="173"/>
                </a:cxn>
                <a:cxn ang="0">
                  <a:pos x="137" y="185"/>
                </a:cxn>
                <a:cxn ang="0">
                  <a:pos x="131" y="197"/>
                </a:cxn>
                <a:cxn ang="0">
                  <a:pos x="119" y="215"/>
                </a:cxn>
                <a:cxn ang="0">
                  <a:pos x="113" y="239"/>
                </a:cxn>
                <a:cxn ang="0">
                  <a:pos x="107" y="251"/>
                </a:cxn>
                <a:cxn ang="0">
                  <a:pos x="0" y="245"/>
                </a:cxn>
              </a:cxnLst>
              <a:rect l="0" t="0" r="r" b="b"/>
              <a:pathLst>
                <a:path w="467" h="251">
                  <a:moveTo>
                    <a:pt x="0" y="245"/>
                  </a:moveTo>
                  <a:lnTo>
                    <a:pt x="0" y="233"/>
                  </a:lnTo>
                  <a:lnTo>
                    <a:pt x="6" y="233"/>
                  </a:lnTo>
                  <a:lnTo>
                    <a:pt x="6" y="167"/>
                  </a:lnTo>
                  <a:lnTo>
                    <a:pt x="24" y="167"/>
                  </a:lnTo>
                  <a:lnTo>
                    <a:pt x="18" y="137"/>
                  </a:lnTo>
                  <a:lnTo>
                    <a:pt x="36" y="131"/>
                  </a:lnTo>
                  <a:lnTo>
                    <a:pt x="53" y="119"/>
                  </a:lnTo>
                  <a:lnTo>
                    <a:pt x="59" y="125"/>
                  </a:lnTo>
                  <a:lnTo>
                    <a:pt x="83" y="131"/>
                  </a:lnTo>
                  <a:lnTo>
                    <a:pt x="95" y="131"/>
                  </a:lnTo>
                  <a:lnTo>
                    <a:pt x="107" y="125"/>
                  </a:lnTo>
                  <a:lnTo>
                    <a:pt x="119" y="131"/>
                  </a:lnTo>
                  <a:lnTo>
                    <a:pt x="137" y="131"/>
                  </a:lnTo>
                  <a:lnTo>
                    <a:pt x="155" y="101"/>
                  </a:lnTo>
                  <a:lnTo>
                    <a:pt x="155" y="95"/>
                  </a:lnTo>
                  <a:lnTo>
                    <a:pt x="161" y="83"/>
                  </a:lnTo>
                  <a:lnTo>
                    <a:pt x="179" y="66"/>
                  </a:lnTo>
                  <a:lnTo>
                    <a:pt x="191" y="60"/>
                  </a:lnTo>
                  <a:lnTo>
                    <a:pt x="203" y="48"/>
                  </a:lnTo>
                  <a:lnTo>
                    <a:pt x="251" y="6"/>
                  </a:lnTo>
                  <a:lnTo>
                    <a:pt x="461" y="0"/>
                  </a:lnTo>
                  <a:lnTo>
                    <a:pt x="467" y="60"/>
                  </a:lnTo>
                  <a:lnTo>
                    <a:pt x="467" y="83"/>
                  </a:lnTo>
                  <a:lnTo>
                    <a:pt x="467" y="101"/>
                  </a:lnTo>
                  <a:lnTo>
                    <a:pt x="425" y="101"/>
                  </a:lnTo>
                  <a:lnTo>
                    <a:pt x="419" y="113"/>
                  </a:lnTo>
                  <a:lnTo>
                    <a:pt x="413" y="113"/>
                  </a:lnTo>
                  <a:lnTo>
                    <a:pt x="407" y="119"/>
                  </a:lnTo>
                  <a:lnTo>
                    <a:pt x="395" y="119"/>
                  </a:lnTo>
                  <a:lnTo>
                    <a:pt x="389" y="119"/>
                  </a:lnTo>
                  <a:lnTo>
                    <a:pt x="335" y="119"/>
                  </a:lnTo>
                  <a:lnTo>
                    <a:pt x="323" y="143"/>
                  </a:lnTo>
                  <a:lnTo>
                    <a:pt x="305" y="161"/>
                  </a:lnTo>
                  <a:lnTo>
                    <a:pt x="287" y="167"/>
                  </a:lnTo>
                  <a:lnTo>
                    <a:pt x="257" y="149"/>
                  </a:lnTo>
                  <a:lnTo>
                    <a:pt x="251" y="137"/>
                  </a:lnTo>
                  <a:lnTo>
                    <a:pt x="245" y="137"/>
                  </a:lnTo>
                  <a:lnTo>
                    <a:pt x="233" y="131"/>
                  </a:lnTo>
                  <a:lnTo>
                    <a:pt x="209" y="131"/>
                  </a:lnTo>
                  <a:lnTo>
                    <a:pt x="203" y="143"/>
                  </a:lnTo>
                  <a:lnTo>
                    <a:pt x="197" y="155"/>
                  </a:lnTo>
                  <a:lnTo>
                    <a:pt x="173" y="155"/>
                  </a:lnTo>
                  <a:lnTo>
                    <a:pt x="173" y="161"/>
                  </a:lnTo>
                  <a:lnTo>
                    <a:pt x="155" y="167"/>
                  </a:lnTo>
                  <a:lnTo>
                    <a:pt x="137" y="173"/>
                  </a:lnTo>
                  <a:lnTo>
                    <a:pt x="137" y="185"/>
                  </a:lnTo>
                  <a:lnTo>
                    <a:pt x="131" y="197"/>
                  </a:lnTo>
                  <a:lnTo>
                    <a:pt x="119" y="215"/>
                  </a:lnTo>
                  <a:lnTo>
                    <a:pt x="113" y="239"/>
                  </a:lnTo>
                  <a:lnTo>
                    <a:pt x="107" y="251"/>
                  </a:lnTo>
                  <a:lnTo>
                    <a:pt x="0" y="24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0958" name="Freeform 30"/>
            <p:cNvSpPr>
              <a:spLocks/>
            </p:cNvSpPr>
            <p:nvPr/>
          </p:nvSpPr>
          <p:spPr bwMode="auto">
            <a:xfrm>
              <a:off x="2123" y="2050"/>
              <a:ext cx="209" cy="288"/>
            </a:xfrm>
            <a:custGeom>
              <a:avLst/>
              <a:gdLst/>
              <a:ahLst/>
              <a:cxnLst>
                <a:cxn ang="0">
                  <a:pos x="36" y="335"/>
                </a:cxn>
                <a:cxn ang="0">
                  <a:pos x="36" y="329"/>
                </a:cxn>
                <a:cxn ang="0">
                  <a:pos x="30" y="329"/>
                </a:cxn>
                <a:cxn ang="0">
                  <a:pos x="24" y="317"/>
                </a:cxn>
                <a:cxn ang="0">
                  <a:pos x="18" y="317"/>
                </a:cxn>
                <a:cxn ang="0">
                  <a:pos x="12" y="311"/>
                </a:cxn>
                <a:cxn ang="0">
                  <a:pos x="6" y="204"/>
                </a:cxn>
                <a:cxn ang="0">
                  <a:pos x="12" y="192"/>
                </a:cxn>
                <a:cxn ang="0">
                  <a:pos x="0" y="180"/>
                </a:cxn>
                <a:cxn ang="0">
                  <a:pos x="6" y="150"/>
                </a:cxn>
                <a:cxn ang="0">
                  <a:pos x="0" y="132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02"/>
                </a:cxn>
                <a:cxn ang="0">
                  <a:pos x="6" y="102"/>
                </a:cxn>
                <a:cxn ang="0">
                  <a:pos x="0" y="78"/>
                </a:cxn>
                <a:cxn ang="0">
                  <a:pos x="6" y="72"/>
                </a:cxn>
                <a:cxn ang="0">
                  <a:pos x="12" y="60"/>
                </a:cxn>
                <a:cxn ang="0">
                  <a:pos x="18" y="48"/>
                </a:cxn>
                <a:cxn ang="0">
                  <a:pos x="30" y="24"/>
                </a:cxn>
                <a:cxn ang="0">
                  <a:pos x="48" y="24"/>
                </a:cxn>
                <a:cxn ang="0">
                  <a:pos x="54" y="30"/>
                </a:cxn>
                <a:cxn ang="0">
                  <a:pos x="77" y="30"/>
                </a:cxn>
                <a:cxn ang="0">
                  <a:pos x="95" y="24"/>
                </a:cxn>
                <a:cxn ang="0">
                  <a:pos x="119" y="24"/>
                </a:cxn>
                <a:cxn ang="0">
                  <a:pos x="131" y="18"/>
                </a:cxn>
                <a:cxn ang="0">
                  <a:pos x="149" y="6"/>
                </a:cxn>
                <a:cxn ang="0">
                  <a:pos x="173" y="0"/>
                </a:cxn>
                <a:cxn ang="0">
                  <a:pos x="185" y="30"/>
                </a:cxn>
                <a:cxn ang="0">
                  <a:pos x="209" y="90"/>
                </a:cxn>
                <a:cxn ang="0">
                  <a:pos x="209" y="228"/>
                </a:cxn>
                <a:cxn ang="0">
                  <a:pos x="203" y="228"/>
                </a:cxn>
                <a:cxn ang="0">
                  <a:pos x="191" y="222"/>
                </a:cxn>
                <a:cxn ang="0">
                  <a:pos x="179" y="228"/>
                </a:cxn>
                <a:cxn ang="0">
                  <a:pos x="167" y="228"/>
                </a:cxn>
                <a:cxn ang="0">
                  <a:pos x="161" y="228"/>
                </a:cxn>
                <a:cxn ang="0">
                  <a:pos x="155" y="228"/>
                </a:cxn>
                <a:cxn ang="0">
                  <a:pos x="149" y="234"/>
                </a:cxn>
                <a:cxn ang="0">
                  <a:pos x="137" y="240"/>
                </a:cxn>
                <a:cxn ang="0">
                  <a:pos x="131" y="245"/>
                </a:cxn>
                <a:cxn ang="0">
                  <a:pos x="131" y="251"/>
                </a:cxn>
                <a:cxn ang="0">
                  <a:pos x="119" y="251"/>
                </a:cxn>
                <a:cxn ang="0">
                  <a:pos x="119" y="251"/>
                </a:cxn>
                <a:cxn ang="0">
                  <a:pos x="113" y="257"/>
                </a:cxn>
                <a:cxn ang="0">
                  <a:pos x="107" y="263"/>
                </a:cxn>
                <a:cxn ang="0">
                  <a:pos x="36" y="335"/>
                </a:cxn>
                <a:cxn ang="0">
                  <a:pos x="36" y="335"/>
                </a:cxn>
              </a:cxnLst>
              <a:rect l="0" t="0" r="r" b="b"/>
              <a:pathLst>
                <a:path w="209" h="335">
                  <a:moveTo>
                    <a:pt x="36" y="335"/>
                  </a:moveTo>
                  <a:lnTo>
                    <a:pt x="36" y="329"/>
                  </a:lnTo>
                  <a:lnTo>
                    <a:pt x="30" y="329"/>
                  </a:lnTo>
                  <a:lnTo>
                    <a:pt x="24" y="317"/>
                  </a:lnTo>
                  <a:lnTo>
                    <a:pt x="18" y="317"/>
                  </a:lnTo>
                  <a:lnTo>
                    <a:pt x="12" y="311"/>
                  </a:lnTo>
                  <a:lnTo>
                    <a:pt x="6" y="204"/>
                  </a:lnTo>
                  <a:lnTo>
                    <a:pt x="12" y="192"/>
                  </a:lnTo>
                  <a:lnTo>
                    <a:pt x="0" y="180"/>
                  </a:lnTo>
                  <a:lnTo>
                    <a:pt x="6" y="150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6" y="12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0" y="78"/>
                  </a:lnTo>
                  <a:lnTo>
                    <a:pt x="6" y="72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30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77" y="30"/>
                  </a:lnTo>
                  <a:lnTo>
                    <a:pt x="95" y="24"/>
                  </a:lnTo>
                  <a:lnTo>
                    <a:pt x="119" y="24"/>
                  </a:lnTo>
                  <a:lnTo>
                    <a:pt x="131" y="18"/>
                  </a:lnTo>
                  <a:lnTo>
                    <a:pt x="149" y="6"/>
                  </a:lnTo>
                  <a:lnTo>
                    <a:pt x="173" y="0"/>
                  </a:lnTo>
                  <a:lnTo>
                    <a:pt x="185" y="30"/>
                  </a:lnTo>
                  <a:lnTo>
                    <a:pt x="209" y="90"/>
                  </a:lnTo>
                  <a:lnTo>
                    <a:pt x="209" y="228"/>
                  </a:lnTo>
                  <a:lnTo>
                    <a:pt x="203" y="228"/>
                  </a:lnTo>
                  <a:lnTo>
                    <a:pt x="191" y="222"/>
                  </a:lnTo>
                  <a:lnTo>
                    <a:pt x="179" y="228"/>
                  </a:lnTo>
                  <a:lnTo>
                    <a:pt x="167" y="228"/>
                  </a:lnTo>
                  <a:lnTo>
                    <a:pt x="161" y="228"/>
                  </a:lnTo>
                  <a:lnTo>
                    <a:pt x="155" y="228"/>
                  </a:lnTo>
                  <a:lnTo>
                    <a:pt x="149" y="234"/>
                  </a:lnTo>
                  <a:lnTo>
                    <a:pt x="137" y="240"/>
                  </a:lnTo>
                  <a:lnTo>
                    <a:pt x="131" y="245"/>
                  </a:lnTo>
                  <a:lnTo>
                    <a:pt x="131" y="251"/>
                  </a:lnTo>
                  <a:lnTo>
                    <a:pt x="119" y="251"/>
                  </a:lnTo>
                  <a:lnTo>
                    <a:pt x="119" y="251"/>
                  </a:lnTo>
                  <a:lnTo>
                    <a:pt x="113" y="257"/>
                  </a:lnTo>
                  <a:lnTo>
                    <a:pt x="107" y="263"/>
                  </a:lnTo>
                  <a:lnTo>
                    <a:pt x="36" y="335"/>
                  </a:lnTo>
                  <a:lnTo>
                    <a:pt x="36" y="335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80986" name="Freeform 58"/>
            <p:cNvSpPr>
              <a:spLocks/>
            </p:cNvSpPr>
            <p:nvPr/>
          </p:nvSpPr>
          <p:spPr bwMode="auto">
            <a:xfrm>
              <a:off x="2159" y="2127"/>
              <a:ext cx="347" cy="330"/>
            </a:xfrm>
            <a:custGeom>
              <a:avLst/>
              <a:gdLst/>
              <a:ahLst/>
              <a:cxnLst>
                <a:cxn ang="0">
                  <a:pos x="35" y="209"/>
                </a:cxn>
                <a:cxn ang="0">
                  <a:pos x="71" y="173"/>
                </a:cxn>
                <a:cxn ang="0">
                  <a:pos x="77" y="167"/>
                </a:cxn>
                <a:cxn ang="0">
                  <a:pos x="83" y="161"/>
                </a:cxn>
                <a:cxn ang="0">
                  <a:pos x="83" y="161"/>
                </a:cxn>
                <a:cxn ang="0">
                  <a:pos x="95" y="161"/>
                </a:cxn>
                <a:cxn ang="0">
                  <a:pos x="95" y="155"/>
                </a:cxn>
                <a:cxn ang="0">
                  <a:pos x="101" y="150"/>
                </a:cxn>
                <a:cxn ang="0">
                  <a:pos x="113" y="144"/>
                </a:cxn>
                <a:cxn ang="0">
                  <a:pos x="119" y="138"/>
                </a:cxn>
                <a:cxn ang="0">
                  <a:pos x="125" y="138"/>
                </a:cxn>
                <a:cxn ang="0">
                  <a:pos x="131" y="138"/>
                </a:cxn>
                <a:cxn ang="0">
                  <a:pos x="143" y="138"/>
                </a:cxn>
                <a:cxn ang="0">
                  <a:pos x="155" y="132"/>
                </a:cxn>
                <a:cxn ang="0">
                  <a:pos x="167" y="138"/>
                </a:cxn>
                <a:cxn ang="0">
                  <a:pos x="173" y="138"/>
                </a:cxn>
                <a:cxn ang="0">
                  <a:pos x="173" y="0"/>
                </a:cxn>
                <a:cxn ang="0">
                  <a:pos x="263" y="102"/>
                </a:cxn>
                <a:cxn ang="0">
                  <a:pos x="347" y="173"/>
                </a:cxn>
                <a:cxn ang="0">
                  <a:pos x="347" y="179"/>
                </a:cxn>
                <a:cxn ang="0">
                  <a:pos x="161" y="281"/>
                </a:cxn>
                <a:cxn ang="0">
                  <a:pos x="161" y="281"/>
                </a:cxn>
                <a:cxn ang="0">
                  <a:pos x="161" y="287"/>
                </a:cxn>
                <a:cxn ang="0">
                  <a:pos x="167" y="305"/>
                </a:cxn>
                <a:cxn ang="0">
                  <a:pos x="83" y="383"/>
                </a:cxn>
                <a:cxn ang="0">
                  <a:pos x="65" y="371"/>
                </a:cxn>
                <a:cxn ang="0">
                  <a:pos x="53" y="377"/>
                </a:cxn>
                <a:cxn ang="0">
                  <a:pos x="41" y="371"/>
                </a:cxn>
                <a:cxn ang="0">
                  <a:pos x="35" y="371"/>
                </a:cxn>
                <a:cxn ang="0">
                  <a:pos x="35" y="383"/>
                </a:cxn>
                <a:cxn ang="0">
                  <a:pos x="24" y="377"/>
                </a:cxn>
                <a:cxn ang="0">
                  <a:pos x="24" y="359"/>
                </a:cxn>
                <a:cxn ang="0">
                  <a:pos x="18" y="353"/>
                </a:cxn>
                <a:cxn ang="0">
                  <a:pos x="6" y="347"/>
                </a:cxn>
                <a:cxn ang="0">
                  <a:pos x="6" y="341"/>
                </a:cxn>
                <a:cxn ang="0">
                  <a:pos x="12" y="323"/>
                </a:cxn>
                <a:cxn ang="0">
                  <a:pos x="18" y="323"/>
                </a:cxn>
                <a:cxn ang="0">
                  <a:pos x="18" y="317"/>
                </a:cxn>
                <a:cxn ang="0">
                  <a:pos x="18" y="299"/>
                </a:cxn>
                <a:cxn ang="0">
                  <a:pos x="18" y="287"/>
                </a:cxn>
                <a:cxn ang="0">
                  <a:pos x="18" y="287"/>
                </a:cxn>
                <a:cxn ang="0">
                  <a:pos x="6" y="281"/>
                </a:cxn>
                <a:cxn ang="0">
                  <a:pos x="0" y="275"/>
                </a:cxn>
                <a:cxn ang="0">
                  <a:pos x="6" y="257"/>
                </a:cxn>
                <a:cxn ang="0">
                  <a:pos x="0" y="251"/>
                </a:cxn>
                <a:cxn ang="0">
                  <a:pos x="0" y="245"/>
                </a:cxn>
                <a:cxn ang="0">
                  <a:pos x="35" y="209"/>
                </a:cxn>
              </a:cxnLst>
              <a:rect l="0" t="0" r="r" b="b"/>
              <a:pathLst>
                <a:path w="347" h="383">
                  <a:moveTo>
                    <a:pt x="35" y="209"/>
                  </a:moveTo>
                  <a:lnTo>
                    <a:pt x="71" y="173"/>
                  </a:lnTo>
                  <a:lnTo>
                    <a:pt x="77" y="167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95" y="161"/>
                  </a:lnTo>
                  <a:lnTo>
                    <a:pt x="95" y="155"/>
                  </a:lnTo>
                  <a:lnTo>
                    <a:pt x="101" y="150"/>
                  </a:lnTo>
                  <a:lnTo>
                    <a:pt x="113" y="144"/>
                  </a:lnTo>
                  <a:lnTo>
                    <a:pt x="119" y="138"/>
                  </a:lnTo>
                  <a:lnTo>
                    <a:pt x="125" y="138"/>
                  </a:lnTo>
                  <a:lnTo>
                    <a:pt x="131" y="138"/>
                  </a:lnTo>
                  <a:lnTo>
                    <a:pt x="143" y="138"/>
                  </a:lnTo>
                  <a:lnTo>
                    <a:pt x="155" y="132"/>
                  </a:lnTo>
                  <a:lnTo>
                    <a:pt x="167" y="138"/>
                  </a:lnTo>
                  <a:lnTo>
                    <a:pt x="173" y="138"/>
                  </a:lnTo>
                  <a:lnTo>
                    <a:pt x="173" y="0"/>
                  </a:lnTo>
                  <a:lnTo>
                    <a:pt x="263" y="102"/>
                  </a:lnTo>
                  <a:lnTo>
                    <a:pt x="347" y="173"/>
                  </a:lnTo>
                  <a:lnTo>
                    <a:pt x="347" y="179"/>
                  </a:lnTo>
                  <a:lnTo>
                    <a:pt x="161" y="281"/>
                  </a:lnTo>
                  <a:lnTo>
                    <a:pt x="161" y="281"/>
                  </a:lnTo>
                  <a:lnTo>
                    <a:pt x="161" y="287"/>
                  </a:lnTo>
                  <a:lnTo>
                    <a:pt x="167" y="305"/>
                  </a:lnTo>
                  <a:lnTo>
                    <a:pt x="83" y="383"/>
                  </a:lnTo>
                  <a:lnTo>
                    <a:pt x="65" y="371"/>
                  </a:lnTo>
                  <a:lnTo>
                    <a:pt x="53" y="377"/>
                  </a:lnTo>
                  <a:lnTo>
                    <a:pt x="41" y="371"/>
                  </a:lnTo>
                  <a:lnTo>
                    <a:pt x="35" y="371"/>
                  </a:lnTo>
                  <a:lnTo>
                    <a:pt x="35" y="383"/>
                  </a:lnTo>
                  <a:lnTo>
                    <a:pt x="24" y="377"/>
                  </a:lnTo>
                  <a:lnTo>
                    <a:pt x="24" y="359"/>
                  </a:lnTo>
                  <a:lnTo>
                    <a:pt x="18" y="353"/>
                  </a:lnTo>
                  <a:lnTo>
                    <a:pt x="6" y="347"/>
                  </a:lnTo>
                  <a:lnTo>
                    <a:pt x="6" y="341"/>
                  </a:lnTo>
                  <a:lnTo>
                    <a:pt x="12" y="323"/>
                  </a:lnTo>
                  <a:lnTo>
                    <a:pt x="18" y="323"/>
                  </a:lnTo>
                  <a:lnTo>
                    <a:pt x="18" y="317"/>
                  </a:lnTo>
                  <a:lnTo>
                    <a:pt x="18" y="299"/>
                  </a:lnTo>
                  <a:lnTo>
                    <a:pt x="18" y="287"/>
                  </a:lnTo>
                  <a:lnTo>
                    <a:pt x="18" y="287"/>
                  </a:lnTo>
                  <a:lnTo>
                    <a:pt x="6" y="281"/>
                  </a:lnTo>
                  <a:lnTo>
                    <a:pt x="0" y="275"/>
                  </a:lnTo>
                  <a:lnTo>
                    <a:pt x="6" y="257"/>
                  </a:lnTo>
                  <a:lnTo>
                    <a:pt x="0" y="251"/>
                  </a:lnTo>
                  <a:lnTo>
                    <a:pt x="0" y="245"/>
                  </a:lnTo>
                  <a:lnTo>
                    <a:pt x="35" y="209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0982" name="Freeform 54"/>
            <p:cNvSpPr>
              <a:spLocks/>
            </p:cNvSpPr>
            <p:nvPr/>
          </p:nvSpPr>
          <p:spPr bwMode="auto">
            <a:xfrm>
              <a:off x="3423" y="2852"/>
              <a:ext cx="1234" cy="704"/>
            </a:xfrm>
            <a:custGeom>
              <a:avLst/>
              <a:gdLst/>
              <a:ahLst/>
              <a:cxnLst>
                <a:cxn ang="0">
                  <a:pos x="0" y="778"/>
                </a:cxn>
                <a:cxn ang="0">
                  <a:pos x="24" y="766"/>
                </a:cxn>
                <a:cxn ang="0">
                  <a:pos x="48" y="652"/>
                </a:cxn>
                <a:cxn ang="0">
                  <a:pos x="30" y="544"/>
                </a:cxn>
                <a:cxn ang="0">
                  <a:pos x="36" y="437"/>
                </a:cxn>
                <a:cxn ang="0">
                  <a:pos x="30" y="323"/>
                </a:cxn>
                <a:cxn ang="0">
                  <a:pos x="24" y="96"/>
                </a:cxn>
                <a:cxn ang="0">
                  <a:pos x="6" y="90"/>
                </a:cxn>
                <a:cxn ang="0">
                  <a:pos x="12" y="78"/>
                </a:cxn>
                <a:cxn ang="0">
                  <a:pos x="353" y="18"/>
                </a:cxn>
                <a:cxn ang="0">
                  <a:pos x="1036" y="293"/>
                </a:cxn>
                <a:cxn ang="0">
                  <a:pos x="1042" y="317"/>
                </a:cxn>
                <a:cxn ang="0">
                  <a:pos x="1042" y="347"/>
                </a:cxn>
                <a:cxn ang="0">
                  <a:pos x="1072" y="389"/>
                </a:cxn>
                <a:cxn ang="0">
                  <a:pos x="1090" y="395"/>
                </a:cxn>
                <a:cxn ang="0">
                  <a:pos x="1120" y="449"/>
                </a:cxn>
                <a:cxn ang="0">
                  <a:pos x="1126" y="461"/>
                </a:cxn>
                <a:cxn ang="0">
                  <a:pos x="1138" y="502"/>
                </a:cxn>
                <a:cxn ang="0">
                  <a:pos x="1156" y="508"/>
                </a:cxn>
                <a:cxn ang="0">
                  <a:pos x="1174" y="526"/>
                </a:cxn>
                <a:cxn ang="0">
                  <a:pos x="1210" y="544"/>
                </a:cxn>
                <a:cxn ang="0">
                  <a:pos x="1228" y="562"/>
                </a:cxn>
                <a:cxn ang="0">
                  <a:pos x="1222" y="580"/>
                </a:cxn>
                <a:cxn ang="0">
                  <a:pos x="1180" y="622"/>
                </a:cxn>
                <a:cxn ang="0">
                  <a:pos x="1138" y="652"/>
                </a:cxn>
                <a:cxn ang="0">
                  <a:pos x="839" y="688"/>
                </a:cxn>
                <a:cxn ang="0">
                  <a:pos x="617" y="724"/>
                </a:cxn>
                <a:cxn ang="0">
                  <a:pos x="293" y="754"/>
                </a:cxn>
                <a:cxn ang="0">
                  <a:pos x="192" y="754"/>
                </a:cxn>
                <a:cxn ang="0">
                  <a:pos x="144" y="754"/>
                </a:cxn>
                <a:cxn ang="0">
                  <a:pos x="78" y="772"/>
                </a:cxn>
                <a:cxn ang="0">
                  <a:pos x="66" y="801"/>
                </a:cxn>
                <a:cxn ang="0">
                  <a:pos x="48" y="807"/>
                </a:cxn>
                <a:cxn ang="0">
                  <a:pos x="42" y="819"/>
                </a:cxn>
              </a:cxnLst>
              <a:rect l="0" t="0" r="r" b="b"/>
              <a:pathLst>
                <a:path w="1234" h="819">
                  <a:moveTo>
                    <a:pt x="6" y="795"/>
                  </a:moveTo>
                  <a:lnTo>
                    <a:pt x="0" y="778"/>
                  </a:lnTo>
                  <a:lnTo>
                    <a:pt x="12" y="766"/>
                  </a:lnTo>
                  <a:lnTo>
                    <a:pt x="24" y="766"/>
                  </a:lnTo>
                  <a:lnTo>
                    <a:pt x="30" y="724"/>
                  </a:lnTo>
                  <a:lnTo>
                    <a:pt x="48" y="652"/>
                  </a:lnTo>
                  <a:lnTo>
                    <a:pt x="36" y="544"/>
                  </a:lnTo>
                  <a:lnTo>
                    <a:pt x="30" y="544"/>
                  </a:lnTo>
                  <a:lnTo>
                    <a:pt x="24" y="437"/>
                  </a:lnTo>
                  <a:lnTo>
                    <a:pt x="36" y="437"/>
                  </a:lnTo>
                  <a:lnTo>
                    <a:pt x="24" y="323"/>
                  </a:lnTo>
                  <a:lnTo>
                    <a:pt x="30" y="323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18" y="90"/>
                  </a:lnTo>
                  <a:lnTo>
                    <a:pt x="6" y="90"/>
                  </a:lnTo>
                  <a:lnTo>
                    <a:pt x="6" y="78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353" y="18"/>
                  </a:lnTo>
                  <a:lnTo>
                    <a:pt x="677" y="0"/>
                  </a:lnTo>
                  <a:lnTo>
                    <a:pt x="1036" y="293"/>
                  </a:lnTo>
                  <a:lnTo>
                    <a:pt x="1036" y="299"/>
                  </a:lnTo>
                  <a:lnTo>
                    <a:pt x="1042" y="317"/>
                  </a:lnTo>
                  <a:lnTo>
                    <a:pt x="1036" y="329"/>
                  </a:lnTo>
                  <a:lnTo>
                    <a:pt x="1042" y="347"/>
                  </a:lnTo>
                  <a:lnTo>
                    <a:pt x="1060" y="365"/>
                  </a:lnTo>
                  <a:lnTo>
                    <a:pt x="1072" y="389"/>
                  </a:lnTo>
                  <a:lnTo>
                    <a:pt x="1078" y="395"/>
                  </a:lnTo>
                  <a:lnTo>
                    <a:pt x="1090" y="395"/>
                  </a:lnTo>
                  <a:lnTo>
                    <a:pt x="1102" y="407"/>
                  </a:lnTo>
                  <a:lnTo>
                    <a:pt x="1120" y="449"/>
                  </a:lnTo>
                  <a:lnTo>
                    <a:pt x="1114" y="455"/>
                  </a:lnTo>
                  <a:lnTo>
                    <a:pt x="1126" y="461"/>
                  </a:lnTo>
                  <a:lnTo>
                    <a:pt x="1138" y="479"/>
                  </a:lnTo>
                  <a:lnTo>
                    <a:pt x="1138" y="502"/>
                  </a:lnTo>
                  <a:lnTo>
                    <a:pt x="1138" y="508"/>
                  </a:lnTo>
                  <a:lnTo>
                    <a:pt x="1156" y="508"/>
                  </a:lnTo>
                  <a:lnTo>
                    <a:pt x="1168" y="514"/>
                  </a:lnTo>
                  <a:lnTo>
                    <a:pt x="1174" y="526"/>
                  </a:lnTo>
                  <a:lnTo>
                    <a:pt x="1180" y="526"/>
                  </a:lnTo>
                  <a:lnTo>
                    <a:pt x="1210" y="544"/>
                  </a:lnTo>
                  <a:lnTo>
                    <a:pt x="1216" y="550"/>
                  </a:lnTo>
                  <a:lnTo>
                    <a:pt x="1228" y="562"/>
                  </a:lnTo>
                  <a:lnTo>
                    <a:pt x="1234" y="574"/>
                  </a:lnTo>
                  <a:lnTo>
                    <a:pt x="1222" y="580"/>
                  </a:lnTo>
                  <a:lnTo>
                    <a:pt x="1198" y="616"/>
                  </a:lnTo>
                  <a:lnTo>
                    <a:pt x="1180" y="622"/>
                  </a:lnTo>
                  <a:lnTo>
                    <a:pt x="1168" y="634"/>
                  </a:lnTo>
                  <a:lnTo>
                    <a:pt x="1138" y="652"/>
                  </a:lnTo>
                  <a:lnTo>
                    <a:pt x="1138" y="664"/>
                  </a:lnTo>
                  <a:lnTo>
                    <a:pt x="839" y="688"/>
                  </a:lnTo>
                  <a:lnTo>
                    <a:pt x="839" y="706"/>
                  </a:lnTo>
                  <a:lnTo>
                    <a:pt x="617" y="724"/>
                  </a:lnTo>
                  <a:lnTo>
                    <a:pt x="293" y="742"/>
                  </a:lnTo>
                  <a:lnTo>
                    <a:pt x="293" y="754"/>
                  </a:lnTo>
                  <a:lnTo>
                    <a:pt x="192" y="760"/>
                  </a:lnTo>
                  <a:lnTo>
                    <a:pt x="192" y="754"/>
                  </a:lnTo>
                  <a:lnTo>
                    <a:pt x="144" y="760"/>
                  </a:lnTo>
                  <a:lnTo>
                    <a:pt x="144" y="754"/>
                  </a:lnTo>
                  <a:lnTo>
                    <a:pt x="78" y="754"/>
                  </a:lnTo>
                  <a:lnTo>
                    <a:pt x="78" y="772"/>
                  </a:lnTo>
                  <a:lnTo>
                    <a:pt x="66" y="783"/>
                  </a:lnTo>
                  <a:lnTo>
                    <a:pt x="66" y="801"/>
                  </a:lnTo>
                  <a:lnTo>
                    <a:pt x="48" y="801"/>
                  </a:lnTo>
                  <a:lnTo>
                    <a:pt x="48" y="807"/>
                  </a:lnTo>
                  <a:lnTo>
                    <a:pt x="42" y="813"/>
                  </a:lnTo>
                  <a:lnTo>
                    <a:pt x="42" y="819"/>
                  </a:lnTo>
                  <a:lnTo>
                    <a:pt x="6" y="795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0992" name="Freeform 64"/>
            <p:cNvSpPr>
              <a:spLocks/>
            </p:cNvSpPr>
            <p:nvPr/>
          </p:nvSpPr>
          <p:spPr bwMode="auto">
            <a:xfrm>
              <a:off x="3465" y="3423"/>
              <a:ext cx="1096" cy="282"/>
            </a:xfrm>
            <a:custGeom>
              <a:avLst/>
              <a:gdLst/>
              <a:ahLst/>
              <a:cxnLst>
                <a:cxn ang="0">
                  <a:pos x="389" y="317"/>
                </a:cxn>
                <a:cxn ang="0">
                  <a:pos x="228" y="329"/>
                </a:cxn>
                <a:cxn ang="0">
                  <a:pos x="228" y="323"/>
                </a:cxn>
                <a:cxn ang="0">
                  <a:pos x="162" y="329"/>
                </a:cxn>
                <a:cxn ang="0">
                  <a:pos x="156" y="323"/>
                </a:cxn>
                <a:cxn ang="0">
                  <a:pos x="114" y="311"/>
                </a:cxn>
                <a:cxn ang="0">
                  <a:pos x="114" y="299"/>
                </a:cxn>
                <a:cxn ang="0">
                  <a:pos x="66" y="305"/>
                </a:cxn>
                <a:cxn ang="0">
                  <a:pos x="66" y="293"/>
                </a:cxn>
                <a:cxn ang="0">
                  <a:pos x="96" y="239"/>
                </a:cxn>
                <a:cxn ang="0">
                  <a:pos x="72" y="221"/>
                </a:cxn>
                <a:cxn ang="0">
                  <a:pos x="54" y="221"/>
                </a:cxn>
                <a:cxn ang="0">
                  <a:pos x="48" y="203"/>
                </a:cxn>
                <a:cxn ang="0">
                  <a:pos x="36" y="203"/>
                </a:cxn>
                <a:cxn ang="0">
                  <a:pos x="0" y="155"/>
                </a:cxn>
                <a:cxn ang="0">
                  <a:pos x="0" y="149"/>
                </a:cxn>
                <a:cxn ang="0">
                  <a:pos x="6" y="143"/>
                </a:cxn>
                <a:cxn ang="0">
                  <a:pos x="6" y="137"/>
                </a:cxn>
                <a:cxn ang="0">
                  <a:pos x="24" y="137"/>
                </a:cxn>
                <a:cxn ang="0">
                  <a:pos x="24" y="119"/>
                </a:cxn>
                <a:cxn ang="0">
                  <a:pos x="36" y="108"/>
                </a:cxn>
                <a:cxn ang="0">
                  <a:pos x="36" y="90"/>
                </a:cxn>
                <a:cxn ang="0">
                  <a:pos x="102" y="90"/>
                </a:cxn>
                <a:cxn ang="0">
                  <a:pos x="102" y="96"/>
                </a:cxn>
                <a:cxn ang="0">
                  <a:pos x="150" y="90"/>
                </a:cxn>
                <a:cxn ang="0">
                  <a:pos x="150" y="96"/>
                </a:cxn>
                <a:cxn ang="0">
                  <a:pos x="251" y="90"/>
                </a:cxn>
                <a:cxn ang="0">
                  <a:pos x="251" y="78"/>
                </a:cxn>
                <a:cxn ang="0">
                  <a:pos x="575" y="60"/>
                </a:cxn>
                <a:cxn ang="0">
                  <a:pos x="797" y="42"/>
                </a:cxn>
                <a:cxn ang="0">
                  <a:pos x="797" y="24"/>
                </a:cxn>
                <a:cxn ang="0">
                  <a:pos x="1096" y="0"/>
                </a:cxn>
                <a:cxn ang="0">
                  <a:pos x="1096" y="18"/>
                </a:cxn>
                <a:cxn ang="0">
                  <a:pos x="1066" y="48"/>
                </a:cxn>
                <a:cxn ang="0">
                  <a:pos x="1066" y="54"/>
                </a:cxn>
                <a:cxn ang="0">
                  <a:pos x="1078" y="66"/>
                </a:cxn>
                <a:cxn ang="0">
                  <a:pos x="1072" y="90"/>
                </a:cxn>
                <a:cxn ang="0">
                  <a:pos x="1072" y="102"/>
                </a:cxn>
                <a:cxn ang="0">
                  <a:pos x="1072" y="108"/>
                </a:cxn>
                <a:cxn ang="0">
                  <a:pos x="1078" y="131"/>
                </a:cxn>
                <a:cxn ang="0">
                  <a:pos x="1078" y="137"/>
                </a:cxn>
                <a:cxn ang="0">
                  <a:pos x="1084" y="155"/>
                </a:cxn>
                <a:cxn ang="0">
                  <a:pos x="1072" y="167"/>
                </a:cxn>
                <a:cxn ang="0">
                  <a:pos x="1072" y="173"/>
                </a:cxn>
                <a:cxn ang="0">
                  <a:pos x="1078" y="191"/>
                </a:cxn>
                <a:cxn ang="0">
                  <a:pos x="1072" y="209"/>
                </a:cxn>
                <a:cxn ang="0">
                  <a:pos x="1078" y="215"/>
                </a:cxn>
                <a:cxn ang="0">
                  <a:pos x="1060" y="239"/>
                </a:cxn>
                <a:cxn ang="0">
                  <a:pos x="1054" y="245"/>
                </a:cxn>
                <a:cxn ang="0">
                  <a:pos x="1048" y="257"/>
                </a:cxn>
                <a:cxn ang="0">
                  <a:pos x="1048" y="269"/>
                </a:cxn>
                <a:cxn ang="0">
                  <a:pos x="899" y="281"/>
                </a:cxn>
                <a:cxn ang="0">
                  <a:pos x="551" y="311"/>
                </a:cxn>
                <a:cxn ang="0">
                  <a:pos x="389" y="317"/>
                </a:cxn>
              </a:cxnLst>
              <a:rect l="0" t="0" r="r" b="b"/>
              <a:pathLst>
                <a:path w="1096" h="329">
                  <a:moveTo>
                    <a:pt x="389" y="317"/>
                  </a:moveTo>
                  <a:lnTo>
                    <a:pt x="228" y="329"/>
                  </a:lnTo>
                  <a:lnTo>
                    <a:pt x="228" y="323"/>
                  </a:lnTo>
                  <a:lnTo>
                    <a:pt x="162" y="329"/>
                  </a:lnTo>
                  <a:lnTo>
                    <a:pt x="156" y="323"/>
                  </a:lnTo>
                  <a:lnTo>
                    <a:pt x="114" y="311"/>
                  </a:lnTo>
                  <a:lnTo>
                    <a:pt x="114" y="299"/>
                  </a:lnTo>
                  <a:lnTo>
                    <a:pt x="66" y="305"/>
                  </a:lnTo>
                  <a:lnTo>
                    <a:pt x="66" y="293"/>
                  </a:lnTo>
                  <a:lnTo>
                    <a:pt x="96" y="239"/>
                  </a:lnTo>
                  <a:lnTo>
                    <a:pt x="72" y="221"/>
                  </a:lnTo>
                  <a:lnTo>
                    <a:pt x="54" y="221"/>
                  </a:lnTo>
                  <a:lnTo>
                    <a:pt x="48" y="203"/>
                  </a:lnTo>
                  <a:lnTo>
                    <a:pt x="36" y="203"/>
                  </a:lnTo>
                  <a:lnTo>
                    <a:pt x="0" y="155"/>
                  </a:lnTo>
                  <a:lnTo>
                    <a:pt x="0" y="149"/>
                  </a:lnTo>
                  <a:lnTo>
                    <a:pt x="6" y="143"/>
                  </a:lnTo>
                  <a:lnTo>
                    <a:pt x="6" y="137"/>
                  </a:lnTo>
                  <a:lnTo>
                    <a:pt x="24" y="137"/>
                  </a:lnTo>
                  <a:lnTo>
                    <a:pt x="24" y="119"/>
                  </a:lnTo>
                  <a:lnTo>
                    <a:pt x="36" y="108"/>
                  </a:lnTo>
                  <a:lnTo>
                    <a:pt x="36" y="90"/>
                  </a:lnTo>
                  <a:lnTo>
                    <a:pt x="102" y="90"/>
                  </a:lnTo>
                  <a:lnTo>
                    <a:pt x="102" y="96"/>
                  </a:lnTo>
                  <a:lnTo>
                    <a:pt x="150" y="90"/>
                  </a:lnTo>
                  <a:lnTo>
                    <a:pt x="150" y="96"/>
                  </a:lnTo>
                  <a:lnTo>
                    <a:pt x="251" y="90"/>
                  </a:lnTo>
                  <a:lnTo>
                    <a:pt x="251" y="78"/>
                  </a:lnTo>
                  <a:lnTo>
                    <a:pt x="575" y="60"/>
                  </a:lnTo>
                  <a:lnTo>
                    <a:pt x="797" y="42"/>
                  </a:lnTo>
                  <a:lnTo>
                    <a:pt x="797" y="24"/>
                  </a:lnTo>
                  <a:lnTo>
                    <a:pt x="1096" y="0"/>
                  </a:lnTo>
                  <a:lnTo>
                    <a:pt x="1096" y="18"/>
                  </a:lnTo>
                  <a:lnTo>
                    <a:pt x="1066" y="48"/>
                  </a:lnTo>
                  <a:lnTo>
                    <a:pt x="1066" y="54"/>
                  </a:lnTo>
                  <a:lnTo>
                    <a:pt x="1078" y="66"/>
                  </a:lnTo>
                  <a:lnTo>
                    <a:pt x="1072" y="90"/>
                  </a:lnTo>
                  <a:lnTo>
                    <a:pt x="1072" y="102"/>
                  </a:lnTo>
                  <a:lnTo>
                    <a:pt x="1072" y="108"/>
                  </a:lnTo>
                  <a:lnTo>
                    <a:pt x="1078" y="131"/>
                  </a:lnTo>
                  <a:lnTo>
                    <a:pt x="1078" y="137"/>
                  </a:lnTo>
                  <a:lnTo>
                    <a:pt x="1084" y="155"/>
                  </a:lnTo>
                  <a:lnTo>
                    <a:pt x="1072" y="167"/>
                  </a:lnTo>
                  <a:lnTo>
                    <a:pt x="1072" y="173"/>
                  </a:lnTo>
                  <a:lnTo>
                    <a:pt x="1078" y="191"/>
                  </a:lnTo>
                  <a:lnTo>
                    <a:pt x="1072" y="209"/>
                  </a:lnTo>
                  <a:lnTo>
                    <a:pt x="1078" y="215"/>
                  </a:lnTo>
                  <a:lnTo>
                    <a:pt x="1060" y="239"/>
                  </a:lnTo>
                  <a:lnTo>
                    <a:pt x="1054" y="245"/>
                  </a:lnTo>
                  <a:lnTo>
                    <a:pt x="1048" y="257"/>
                  </a:lnTo>
                  <a:lnTo>
                    <a:pt x="1048" y="269"/>
                  </a:lnTo>
                  <a:lnTo>
                    <a:pt x="899" y="281"/>
                  </a:lnTo>
                  <a:lnTo>
                    <a:pt x="551" y="311"/>
                  </a:lnTo>
                  <a:lnTo>
                    <a:pt x="389" y="317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0996" name="Freeform 68"/>
            <p:cNvSpPr>
              <a:spLocks/>
            </p:cNvSpPr>
            <p:nvPr/>
          </p:nvSpPr>
          <p:spPr bwMode="auto">
            <a:xfrm>
              <a:off x="3501" y="3679"/>
              <a:ext cx="527" cy="339"/>
            </a:xfrm>
            <a:custGeom>
              <a:avLst/>
              <a:gdLst/>
              <a:ahLst/>
              <a:cxnLst>
                <a:cxn ang="0">
                  <a:pos x="168" y="359"/>
                </a:cxn>
                <a:cxn ang="0">
                  <a:pos x="150" y="323"/>
                </a:cxn>
                <a:cxn ang="0">
                  <a:pos x="180" y="365"/>
                </a:cxn>
                <a:cxn ang="0">
                  <a:pos x="180" y="335"/>
                </a:cxn>
                <a:cxn ang="0">
                  <a:pos x="150" y="311"/>
                </a:cxn>
                <a:cxn ang="0">
                  <a:pos x="138" y="335"/>
                </a:cxn>
                <a:cxn ang="0">
                  <a:pos x="120" y="269"/>
                </a:cxn>
                <a:cxn ang="0">
                  <a:pos x="126" y="251"/>
                </a:cxn>
                <a:cxn ang="0">
                  <a:pos x="96" y="161"/>
                </a:cxn>
                <a:cxn ang="0">
                  <a:pos x="66" y="113"/>
                </a:cxn>
                <a:cxn ang="0">
                  <a:pos x="0" y="54"/>
                </a:cxn>
                <a:cxn ang="0">
                  <a:pos x="6" y="24"/>
                </a:cxn>
                <a:cxn ang="0">
                  <a:pos x="24" y="24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78" y="0"/>
                </a:cxn>
                <a:cxn ang="0">
                  <a:pos x="78" y="12"/>
                </a:cxn>
                <a:cxn ang="0">
                  <a:pos x="120" y="24"/>
                </a:cxn>
                <a:cxn ang="0">
                  <a:pos x="126" y="30"/>
                </a:cxn>
                <a:cxn ang="0">
                  <a:pos x="192" y="24"/>
                </a:cxn>
                <a:cxn ang="0">
                  <a:pos x="192" y="30"/>
                </a:cxn>
                <a:cxn ang="0">
                  <a:pos x="515" y="12"/>
                </a:cxn>
                <a:cxn ang="0">
                  <a:pos x="527" y="155"/>
                </a:cxn>
                <a:cxn ang="0">
                  <a:pos x="515" y="155"/>
                </a:cxn>
                <a:cxn ang="0">
                  <a:pos x="527" y="341"/>
                </a:cxn>
                <a:cxn ang="0">
                  <a:pos x="180" y="395"/>
                </a:cxn>
                <a:cxn ang="0">
                  <a:pos x="168" y="359"/>
                </a:cxn>
              </a:cxnLst>
              <a:rect l="0" t="0" r="r" b="b"/>
              <a:pathLst>
                <a:path w="527" h="395">
                  <a:moveTo>
                    <a:pt x="168" y="359"/>
                  </a:moveTo>
                  <a:lnTo>
                    <a:pt x="150" y="323"/>
                  </a:lnTo>
                  <a:lnTo>
                    <a:pt x="180" y="365"/>
                  </a:lnTo>
                  <a:lnTo>
                    <a:pt x="180" y="335"/>
                  </a:lnTo>
                  <a:lnTo>
                    <a:pt x="150" y="311"/>
                  </a:lnTo>
                  <a:lnTo>
                    <a:pt x="138" y="335"/>
                  </a:lnTo>
                  <a:lnTo>
                    <a:pt x="120" y="269"/>
                  </a:lnTo>
                  <a:lnTo>
                    <a:pt x="126" y="251"/>
                  </a:lnTo>
                  <a:lnTo>
                    <a:pt x="96" y="161"/>
                  </a:lnTo>
                  <a:lnTo>
                    <a:pt x="66" y="113"/>
                  </a:lnTo>
                  <a:lnTo>
                    <a:pt x="0" y="54"/>
                  </a:lnTo>
                  <a:lnTo>
                    <a:pt x="6" y="24"/>
                  </a:lnTo>
                  <a:lnTo>
                    <a:pt x="24" y="24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515" y="12"/>
                  </a:lnTo>
                  <a:lnTo>
                    <a:pt x="527" y="155"/>
                  </a:lnTo>
                  <a:lnTo>
                    <a:pt x="515" y="155"/>
                  </a:lnTo>
                  <a:lnTo>
                    <a:pt x="527" y="341"/>
                  </a:lnTo>
                  <a:lnTo>
                    <a:pt x="180" y="395"/>
                  </a:lnTo>
                  <a:lnTo>
                    <a:pt x="168" y="359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0994" name="Freeform 66"/>
            <p:cNvSpPr>
              <a:spLocks/>
            </p:cNvSpPr>
            <p:nvPr/>
          </p:nvSpPr>
          <p:spPr bwMode="auto">
            <a:xfrm>
              <a:off x="3321" y="3535"/>
              <a:ext cx="240" cy="191"/>
            </a:xfrm>
            <a:custGeom>
              <a:avLst/>
              <a:gdLst/>
              <a:ahLst/>
              <a:cxnLst>
                <a:cxn ang="0">
                  <a:pos x="210" y="180"/>
                </a:cxn>
                <a:cxn ang="0">
                  <a:pos x="210" y="180"/>
                </a:cxn>
                <a:cxn ang="0">
                  <a:pos x="204" y="192"/>
                </a:cxn>
                <a:cxn ang="0">
                  <a:pos x="186" y="192"/>
                </a:cxn>
                <a:cxn ang="0">
                  <a:pos x="180" y="222"/>
                </a:cxn>
                <a:cxn ang="0">
                  <a:pos x="0" y="84"/>
                </a:cxn>
                <a:cxn ang="0">
                  <a:pos x="6" y="78"/>
                </a:cxn>
                <a:cxn ang="0">
                  <a:pos x="6" y="66"/>
                </a:cxn>
                <a:cxn ang="0">
                  <a:pos x="12" y="60"/>
                </a:cxn>
                <a:cxn ang="0">
                  <a:pos x="18" y="36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36" y="24"/>
                </a:cxn>
                <a:cxn ang="0">
                  <a:pos x="42" y="18"/>
                </a:cxn>
                <a:cxn ang="0">
                  <a:pos x="42" y="6"/>
                </a:cxn>
                <a:cxn ang="0">
                  <a:pos x="108" y="0"/>
                </a:cxn>
                <a:cxn ang="0">
                  <a:pos x="144" y="24"/>
                </a:cxn>
                <a:cxn ang="0">
                  <a:pos x="180" y="72"/>
                </a:cxn>
                <a:cxn ang="0">
                  <a:pos x="192" y="72"/>
                </a:cxn>
                <a:cxn ang="0">
                  <a:pos x="198" y="90"/>
                </a:cxn>
                <a:cxn ang="0">
                  <a:pos x="216" y="90"/>
                </a:cxn>
                <a:cxn ang="0">
                  <a:pos x="240" y="108"/>
                </a:cxn>
                <a:cxn ang="0">
                  <a:pos x="210" y="162"/>
                </a:cxn>
                <a:cxn ang="0">
                  <a:pos x="210" y="174"/>
                </a:cxn>
                <a:cxn ang="0">
                  <a:pos x="210" y="180"/>
                </a:cxn>
              </a:cxnLst>
              <a:rect l="0" t="0" r="r" b="b"/>
              <a:pathLst>
                <a:path w="240" h="222">
                  <a:moveTo>
                    <a:pt x="210" y="180"/>
                  </a:moveTo>
                  <a:lnTo>
                    <a:pt x="210" y="180"/>
                  </a:lnTo>
                  <a:lnTo>
                    <a:pt x="204" y="192"/>
                  </a:lnTo>
                  <a:lnTo>
                    <a:pt x="186" y="192"/>
                  </a:lnTo>
                  <a:lnTo>
                    <a:pt x="180" y="222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6"/>
                  </a:lnTo>
                  <a:lnTo>
                    <a:pt x="108" y="0"/>
                  </a:lnTo>
                  <a:lnTo>
                    <a:pt x="144" y="24"/>
                  </a:lnTo>
                  <a:lnTo>
                    <a:pt x="180" y="72"/>
                  </a:lnTo>
                  <a:lnTo>
                    <a:pt x="192" y="72"/>
                  </a:lnTo>
                  <a:lnTo>
                    <a:pt x="198" y="90"/>
                  </a:lnTo>
                  <a:lnTo>
                    <a:pt x="216" y="90"/>
                  </a:lnTo>
                  <a:lnTo>
                    <a:pt x="240" y="108"/>
                  </a:lnTo>
                  <a:lnTo>
                    <a:pt x="210" y="162"/>
                  </a:lnTo>
                  <a:lnTo>
                    <a:pt x="210" y="174"/>
                  </a:lnTo>
                  <a:lnTo>
                    <a:pt x="210" y="18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74" name="Rectangle 2"/>
          <p:cNvSpPr txBox="1">
            <a:spLocks noChangeArrowheads="1"/>
          </p:cNvSpPr>
          <p:nvPr/>
        </p:nvSpPr>
        <p:spPr>
          <a:xfrm>
            <a:off x="457200" y="-76200"/>
            <a:ext cx="8229600" cy="1089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latin typeface="+mj-lt"/>
                <a:ea typeface="+mj-ea"/>
                <a:cs typeface="+mj-cs"/>
              </a:rPr>
              <a:t>1. Background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 smtClean="0"/>
              <a:t>Los Angeles County: Strained Infrastructure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98738" y="1558925"/>
            <a:ext cx="1379538" cy="1500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511550" y="3532188"/>
            <a:ext cx="1503363" cy="1109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21425067">
            <a:off x="3985618" y="4194765"/>
            <a:ext cx="1455737" cy="965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arallelogram 61"/>
          <p:cNvSpPr/>
          <p:nvPr/>
        </p:nvSpPr>
        <p:spPr>
          <a:xfrm>
            <a:off x="5279231" y="4190999"/>
            <a:ext cx="602456" cy="369095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309840" y="3905250"/>
            <a:ext cx="2163860" cy="1212850"/>
          </a:xfrm>
          <a:custGeom>
            <a:avLst/>
            <a:gdLst>
              <a:gd name="connsiteX0" fmla="*/ 23910 w 2163860"/>
              <a:gd name="connsiteY0" fmla="*/ 31750 h 1212850"/>
              <a:gd name="connsiteX1" fmla="*/ 23910 w 2163860"/>
              <a:gd name="connsiteY1" fmla="*/ 31750 h 1212850"/>
              <a:gd name="connsiteX2" fmla="*/ 131860 w 2163860"/>
              <a:gd name="connsiteY2" fmla="*/ 101600 h 1212850"/>
              <a:gd name="connsiteX3" fmla="*/ 157260 w 2163860"/>
              <a:gd name="connsiteY3" fmla="*/ 133350 h 1212850"/>
              <a:gd name="connsiteX4" fmla="*/ 176310 w 2163860"/>
              <a:gd name="connsiteY4" fmla="*/ 215900 h 1212850"/>
              <a:gd name="connsiteX5" fmla="*/ 195360 w 2163860"/>
              <a:gd name="connsiteY5" fmla="*/ 266700 h 1212850"/>
              <a:gd name="connsiteX6" fmla="*/ 233460 w 2163860"/>
              <a:gd name="connsiteY6" fmla="*/ 279400 h 1212850"/>
              <a:gd name="connsiteX7" fmla="*/ 227110 w 2163860"/>
              <a:gd name="connsiteY7" fmla="*/ 304800 h 1212850"/>
              <a:gd name="connsiteX8" fmla="*/ 233460 w 2163860"/>
              <a:gd name="connsiteY8" fmla="*/ 311150 h 1212850"/>
              <a:gd name="connsiteX9" fmla="*/ 252510 w 2163860"/>
              <a:gd name="connsiteY9" fmla="*/ 298450 h 1212850"/>
              <a:gd name="connsiteX10" fmla="*/ 303310 w 2163860"/>
              <a:gd name="connsiteY10" fmla="*/ 254000 h 1212850"/>
              <a:gd name="connsiteX11" fmla="*/ 328710 w 2163860"/>
              <a:gd name="connsiteY11" fmla="*/ 241300 h 1212850"/>
              <a:gd name="connsiteX12" fmla="*/ 373160 w 2163860"/>
              <a:gd name="connsiteY12" fmla="*/ 196850 h 1212850"/>
              <a:gd name="connsiteX13" fmla="*/ 379510 w 2163860"/>
              <a:gd name="connsiteY13" fmla="*/ 171450 h 1212850"/>
              <a:gd name="connsiteX14" fmla="*/ 366810 w 2163860"/>
              <a:gd name="connsiteY14" fmla="*/ 127000 h 1212850"/>
              <a:gd name="connsiteX15" fmla="*/ 354110 w 2163860"/>
              <a:gd name="connsiteY15" fmla="*/ 95250 h 1212850"/>
              <a:gd name="connsiteX16" fmla="*/ 296960 w 2163860"/>
              <a:gd name="connsiteY16" fmla="*/ 44450 h 1212850"/>
              <a:gd name="connsiteX17" fmla="*/ 265210 w 2163860"/>
              <a:gd name="connsiteY17" fmla="*/ 25400 h 1212850"/>
              <a:gd name="connsiteX18" fmla="*/ 246160 w 2163860"/>
              <a:gd name="connsiteY18" fmla="*/ 12700 h 1212850"/>
              <a:gd name="connsiteX19" fmla="*/ 208060 w 2163860"/>
              <a:gd name="connsiteY19" fmla="*/ 6350 h 1212850"/>
              <a:gd name="connsiteX20" fmla="*/ 176310 w 2163860"/>
              <a:gd name="connsiteY20" fmla="*/ 0 h 1212850"/>
              <a:gd name="connsiteX21" fmla="*/ 125510 w 2163860"/>
              <a:gd name="connsiteY21" fmla="*/ 19050 h 1212850"/>
              <a:gd name="connsiteX22" fmla="*/ 87410 w 2163860"/>
              <a:gd name="connsiteY22" fmla="*/ 38100 h 1212850"/>
              <a:gd name="connsiteX23" fmla="*/ 74710 w 2163860"/>
              <a:gd name="connsiteY23" fmla="*/ 57150 h 1212850"/>
              <a:gd name="connsiteX24" fmla="*/ 55660 w 2163860"/>
              <a:gd name="connsiteY24" fmla="*/ 82550 h 1212850"/>
              <a:gd name="connsiteX25" fmla="*/ 49310 w 2163860"/>
              <a:gd name="connsiteY25" fmla="*/ 101600 h 1212850"/>
              <a:gd name="connsiteX26" fmla="*/ 23910 w 2163860"/>
              <a:gd name="connsiteY26" fmla="*/ 139700 h 1212850"/>
              <a:gd name="connsiteX27" fmla="*/ 11210 w 2163860"/>
              <a:gd name="connsiteY27" fmla="*/ 158750 h 1212850"/>
              <a:gd name="connsiteX28" fmla="*/ 17560 w 2163860"/>
              <a:gd name="connsiteY28" fmla="*/ 234950 h 1212850"/>
              <a:gd name="connsiteX29" fmla="*/ 30260 w 2163860"/>
              <a:gd name="connsiteY29" fmla="*/ 254000 h 1212850"/>
              <a:gd name="connsiteX30" fmla="*/ 55660 w 2163860"/>
              <a:gd name="connsiteY30" fmla="*/ 260350 h 1212850"/>
              <a:gd name="connsiteX31" fmla="*/ 74710 w 2163860"/>
              <a:gd name="connsiteY31" fmla="*/ 273050 h 1212850"/>
              <a:gd name="connsiteX32" fmla="*/ 93760 w 2163860"/>
              <a:gd name="connsiteY32" fmla="*/ 292100 h 1212850"/>
              <a:gd name="connsiteX33" fmla="*/ 138210 w 2163860"/>
              <a:gd name="connsiteY33" fmla="*/ 311150 h 1212850"/>
              <a:gd name="connsiteX34" fmla="*/ 296960 w 2163860"/>
              <a:gd name="connsiteY34" fmla="*/ 304800 h 1212850"/>
              <a:gd name="connsiteX35" fmla="*/ 316010 w 2163860"/>
              <a:gd name="connsiteY35" fmla="*/ 285750 h 1212850"/>
              <a:gd name="connsiteX36" fmla="*/ 335060 w 2163860"/>
              <a:gd name="connsiteY36" fmla="*/ 279400 h 1212850"/>
              <a:gd name="connsiteX37" fmla="*/ 373160 w 2163860"/>
              <a:gd name="connsiteY37" fmla="*/ 241300 h 1212850"/>
              <a:gd name="connsiteX38" fmla="*/ 417610 w 2163860"/>
              <a:gd name="connsiteY38" fmla="*/ 177800 h 1212850"/>
              <a:gd name="connsiteX39" fmla="*/ 423960 w 2163860"/>
              <a:gd name="connsiteY39" fmla="*/ 133350 h 1212850"/>
              <a:gd name="connsiteX40" fmla="*/ 2055910 w 2163860"/>
              <a:gd name="connsiteY40" fmla="*/ 1187450 h 1212850"/>
              <a:gd name="connsiteX41" fmla="*/ 2163860 w 2163860"/>
              <a:gd name="connsiteY41" fmla="*/ 1212850 h 1212850"/>
              <a:gd name="connsiteX42" fmla="*/ 2113060 w 2163860"/>
              <a:gd name="connsiteY42" fmla="*/ 654050 h 1212850"/>
              <a:gd name="connsiteX43" fmla="*/ 23910 w 2163860"/>
              <a:gd name="connsiteY43" fmla="*/ 317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163860" h="1212850">
                <a:moveTo>
                  <a:pt x="23910" y="31750"/>
                </a:moveTo>
                <a:lnTo>
                  <a:pt x="23910" y="31750"/>
                </a:lnTo>
                <a:cubicBezTo>
                  <a:pt x="73876" y="59004"/>
                  <a:pt x="94826" y="64566"/>
                  <a:pt x="131860" y="101600"/>
                </a:cubicBezTo>
                <a:cubicBezTo>
                  <a:pt x="141444" y="111184"/>
                  <a:pt x="148793" y="122767"/>
                  <a:pt x="157260" y="133350"/>
                </a:cubicBezTo>
                <a:cubicBezTo>
                  <a:pt x="170498" y="265729"/>
                  <a:pt x="149612" y="157164"/>
                  <a:pt x="176310" y="215900"/>
                </a:cubicBezTo>
                <a:cubicBezTo>
                  <a:pt x="183794" y="232364"/>
                  <a:pt x="183262" y="253258"/>
                  <a:pt x="195360" y="266700"/>
                </a:cubicBezTo>
                <a:cubicBezTo>
                  <a:pt x="204315" y="276650"/>
                  <a:pt x="220760" y="275167"/>
                  <a:pt x="233460" y="279400"/>
                </a:cubicBezTo>
                <a:cubicBezTo>
                  <a:pt x="231343" y="287867"/>
                  <a:pt x="231951" y="297538"/>
                  <a:pt x="227110" y="304800"/>
                </a:cubicBezTo>
                <a:cubicBezTo>
                  <a:pt x="218339" y="317956"/>
                  <a:pt x="180597" y="324366"/>
                  <a:pt x="233460" y="311150"/>
                </a:cubicBezTo>
                <a:cubicBezTo>
                  <a:pt x="239810" y="306917"/>
                  <a:pt x="246716" y="303417"/>
                  <a:pt x="252510" y="298450"/>
                </a:cubicBezTo>
                <a:cubicBezTo>
                  <a:pt x="284320" y="271184"/>
                  <a:pt x="269280" y="275269"/>
                  <a:pt x="303310" y="254000"/>
                </a:cubicBezTo>
                <a:cubicBezTo>
                  <a:pt x="311337" y="248983"/>
                  <a:pt x="321384" y="247294"/>
                  <a:pt x="328710" y="241300"/>
                </a:cubicBezTo>
                <a:cubicBezTo>
                  <a:pt x="344927" y="228031"/>
                  <a:pt x="373160" y="196850"/>
                  <a:pt x="373160" y="196850"/>
                </a:cubicBezTo>
                <a:cubicBezTo>
                  <a:pt x="375277" y="188383"/>
                  <a:pt x="379510" y="180177"/>
                  <a:pt x="379510" y="171450"/>
                </a:cubicBezTo>
                <a:cubicBezTo>
                  <a:pt x="379510" y="164778"/>
                  <a:pt x="369804" y="134985"/>
                  <a:pt x="366810" y="127000"/>
                </a:cubicBezTo>
                <a:cubicBezTo>
                  <a:pt x="362808" y="116327"/>
                  <a:pt x="361473" y="103952"/>
                  <a:pt x="354110" y="95250"/>
                </a:cubicBezTo>
                <a:cubicBezTo>
                  <a:pt x="337646" y="75793"/>
                  <a:pt x="317002" y="60197"/>
                  <a:pt x="296960" y="44450"/>
                </a:cubicBezTo>
                <a:cubicBezTo>
                  <a:pt x="287255" y="36825"/>
                  <a:pt x="275676" y="31941"/>
                  <a:pt x="265210" y="25400"/>
                </a:cubicBezTo>
                <a:cubicBezTo>
                  <a:pt x="258738" y="21355"/>
                  <a:pt x="253400" y="15113"/>
                  <a:pt x="246160" y="12700"/>
                </a:cubicBezTo>
                <a:cubicBezTo>
                  <a:pt x="233946" y="8629"/>
                  <a:pt x="220728" y="8653"/>
                  <a:pt x="208060" y="6350"/>
                </a:cubicBezTo>
                <a:cubicBezTo>
                  <a:pt x="197441" y="4419"/>
                  <a:pt x="186893" y="2117"/>
                  <a:pt x="176310" y="0"/>
                </a:cubicBezTo>
                <a:cubicBezTo>
                  <a:pt x="156478" y="6611"/>
                  <a:pt x="146391" y="9559"/>
                  <a:pt x="125510" y="19050"/>
                </a:cubicBezTo>
                <a:cubicBezTo>
                  <a:pt x="112584" y="24926"/>
                  <a:pt x="100110" y="31750"/>
                  <a:pt x="87410" y="38100"/>
                </a:cubicBezTo>
                <a:cubicBezTo>
                  <a:pt x="83177" y="44450"/>
                  <a:pt x="79146" y="50940"/>
                  <a:pt x="74710" y="57150"/>
                </a:cubicBezTo>
                <a:cubicBezTo>
                  <a:pt x="68559" y="65762"/>
                  <a:pt x="60911" y="73361"/>
                  <a:pt x="55660" y="82550"/>
                </a:cubicBezTo>
                <a:cubicBezTo>
                  <a:pt x="52339" y="88362"/>
                  <a:pt x="52561" y="95749"/>
                  <a:pt x="49310" y="101600"/>
                </a:cubicBezTo>
                <a:cubicBezTo>
                  <a:pt x="41897" y="114943"/>
                  <a:pt x="32377" y="127000"/>
                  <a:pt x="23910" y="139700"/>
                </a:cubicBezTo>
                <a:lnTo>
                  <a:pt x="11210" y="158750"/>
                </a:lnTo>
                <a:cubicBezTo>
                  <a:pt x="1999" y="195596"/>
                  <a:pt x="0" y="186659"/>
                  <a:pt x="17560" y="234950"/>
                </a:cubicBezTo>
                <a:cubicBezTo>
                  <a:pt x="20168" y="242122"/>
                  <a:pt x="23910" y="249767"/>
                  <a:pt x="30260" y="254000"/>
                </a:cubicBezTo>
                <a:cubicBezTo>
                  <a:pt x="37522" y="258841"/>
                  <a:pt x="47193" y="258233"/>
                  <a:pt x="55660" y="260350"/>
                </a:cubicBezTo>
                <a:cubicBezTo>
                  <a:pt x="62010" y="264583"/>
                  <a:pt x="68847" y="268164"/>
                  <a:pt x="74710" y="273050"/>
                </a:cubicBezTo>
                <a:cubicBezTo>
                  <a:pt x="81609" y="278799"/>
                  <a:pt x="86452" y="286880"/>
                  <a:pt x="93760" y="292100"/>
                </a:cubicBezTo>
                <a:cubicBezTo>
                  <a:pt x="107492" y="301908"/>
                  <a:pt x="122664" y="305968"/>
                  <a:pt x="138210" y="311150"/>
                </a:cubicBezTo>
                <a:cubicBezTo>
                  <a:pt x="191127" y="309033"/>
                  <a:pt x="244533" y="312290"/>
                  <a:pt x="296960" y="304800"/>
                </a:cubicBezTo>
                <a:cubicBezTo>
                  <a:pt x="305850" y="303530"/>
                  <a:pt x="308538" y="290731"/>
                  <a:pt x="316010" y="285750"/>
                </a:cubicBezTo>
                <a:cubicBezTo>
                  <a:pt x="321579" y="282037"/>
                  <a:pt x="328710" y="281517"/>
                  <a:pt x="335060" y="279400"/>
                </a:cubicBezTo>
                <a:cubicBezTo>
                  <a:pt x="347760" y="266700"/>
                  <a:pt x="361145" y="254650"/>
                  <a:pt x="373160" y="241300"/>
                </a:cubicBezTo>
                <a:cubicBezTo>
                  <a:pt x="385249" y="227868"/>
                  <a:pt x="409586" y="189835"/>
                  <a:pt x="417610" y="177800"/>
                </a:cubicBezTo>
                <a:cubicBezTo>
                  <a:pt x="424308" y="137612"/>
                  <a:pt x="423960" y="152575"/>
                  <a:pt x="423960" y="133350"/>
                </a:cubicBezTo>
                <a:lnTo>
                  <a:pt x="2055910" y="1187450"/>
                </a:lnTo>
                <a:lnTo>
                  <a:pt x="2163860" y="1212850"/>
                </a:lnTo>
                <a:lnTo>
                  <a:pt x="2113060" y="654050"/>
                </a:lnTo>
                <a:lnTo>
                  <a:pt x="23910" y="317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965450" y="2546350"/>
            <a:ext cx="3511550" cy="2012950"/>
          </a:xfrm>
          <a:custGeom>
            <a:avLst/>
            <a:gdLst>
              <a:gd name="connsiteX0" fmla="*/ 425450 w 3511550"/>
              <a:gd name="connsiteY0" fmla="*/ 1003300 h 2012950"/>
              <a:gd name="connsiteX1" fmla="*/ 463550 w 3511550"/>
              <a:gd name="connsiteY1" fmla="*/ 1739900 h 2012950"/>
              <a:gd name="connsiteX2" fmla="*/ 2489200 w 3511550"/>
              <a:gd name="connsiteY2" fmla="*/ 2012950 h 2012950"/>
              <a:gd name="connsiteX3" fmla="*/ 2749550 w 3511550"/>
              <a:gd name="connsiteY3" fmla="*/ 2012950 h 2012950"/>
              <a:gd name="connsiteX4" fmla="*/ 3511550 w 3511550"/>
              <a:gd name="connsiteY4" fmla="*/ 1974850 h 2012950"/>
              <a:gd name="connsiteX5" fmla="*/ 685800 w 3511550"/>
              <a:gd name="connsiteY5" fmla="*/ 0 h 2012950"/>
              <a:gd name="connsiteX6" fmla="*/ 0 w 3511550"/>
              <a:gd name="connsiteY6" fmla="*/ 603250 h 2012950"/>
              <a:gd name="connsiteX7" fmla="*/ 50800 w 3511550"/>
              <a:gd name="connsiteY7" fmla="*/ 971550 h 2012950"/>
              <a:gd name="connsiteX8" fmla="*/ 425450 w 3511550"/>
              <a:gd name="connsiteY8" fmla="*/ 1003300 h 201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1550" h="2012950">
                <a:moveTo>
                  <a:pt x="425450" y="1003300"/>
                </a:moveTo>
                <a:lnTo>
                  <a:pt x="463550" y="1739900"/>
                </a:lnTo>
                <a:lnTo>
                  <a:pt x="2489200" y="2012950"/>
                </a:lnTo>
                <a:lnTo>
                  <a:pt x="2749550" y="2012950"/>
                </a:lnTo>
                <a:lnTo>
                  <a:pt x="3511550" y="1974850"/>
                </a:lnTo>
                <a:lnTo>
                  <a:pt x="685800" y="0"/>
                </a:lnTo>
                <a:lnTo>
                  <a:pt x="0" y="603250"/>
                </a:lnTo>
                <a:lnTo>
                  <a:pt x="50800" y="971550"/>
                </a:lnTo>
                <a:lnTo>
                  <a:pt x="425450" y="10033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073400" y="3263900"/>
            <a:ext cx="584200" cy="495300"/>
          </a:xfrm>
          <a:custGeom>
            <a:avLst/>
            <a:gdLst>
              <a:gd name="connsiteX0" fmla="*/ 0 w 584200"/>
              <a:gd name="connsiteY0" fmla="*/ 196850 h 495300"/>
              <a:gd name="connsiteX1" fmla="*/ 82550 w 584200"/>
              <a:gd name="connsiteY1" fmla="*/ 349250 h 495300"/>
              <a:gd name="connsiteX2" fmla="*/ 584200 w 584200"/>
              <a:gd name="connsiteY2" fmla="*/ 495300 h 495300"/>
              <a:gd name="connsiteX3" fmla="*/ 546100 w 584200"/>
              <a:gd name="connsiteY3" fmla="*/ 0 h 495300"/>
              <a:gd name="connsiteX4" fmla="*/ 0 w 584200"/>
              <a:gd name="connsiteY4" fmla="*/ 19685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200" h="495300">
                <a:moveTo>
                  <a:pt x="0" y="196850"/>
                </a:moveTo>
                <a:lnTo>
                  <a:pt x="82550" y="349250"/>
                </a:lnTo>
                <a:lnTo>
                  <a:pt x="584200" y="495300"/>
                </a:lnTo>
                <a:lnTo>
                  <a:pt x="546100" y="0"/>
                </a:lnTo>
                <a:lnTo>
                  <a:pt x="0" y="1968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743325" y="2393156"/>
            <a:ext cx="407194" cy="526257"/>
          </a:xfrm>
          <a:custGeom>
            <a:avLst/>
            <a:gdLst>
              <a:gd name="connsiteX0" fmla="*/ 390525 w 407194"/>
              <a:gd name="connsiteY0" fmla="*/ 219075 h 526257"/>
              <a:gd name="connsiteX1" fmla="*/ 407194 w 407194"/>
              <a:gd name="connsiteY1" fmla="*/ 526257 h 526257"/>
              <a:gd name="connsiteX2" fmla="*/ 0 w 407194"/>
              <a:gd name="connsiteY2" fmla="*/ 354807 h 526257"/>
              <a:gd name="connsiteX3" fmla="*/ 242888 w 407194"/>
              <a:gd name="connsiteY3" fmla="*/ 0 h 526257"/>
              <a:gd name="connsiteX4" fmla="*/ 390525 w 407194"/>
              <a:gd name="connsiteY4" fmla="*/ 219075 h 5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94" h="526257">
                <a:moveTo>
                  <a:pt x="390525" y="219075"/>
                </a:moveTo>
                <a:lnTo>
                  <a:pt x="407194" y="526257"/>
                </a:lnTo>
                <a:lnTo>
                  <a:pt x="0" y="354807"/>
                </a:lnTo>
                <a:lnTo>
                  <a:pt x="242888" y="0"/>
                </a:lnTo>
                <a:lnTo>
                  <a:pt x="390525" y="2190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086225" y="2588419"/>
            <a:ext cx="71438" cy="345281"/>
          </a:xfrm>
          <a:custGeom>
            <a:avLst/>
            <a:gdLst>
              <a:gd name="connsiteX0" fmla="*/ 9525 w 71438"/>
              <a:gd name="connsiteY0" fmla="*/ 345281 h 345281"/>
              <a:gd name="connsiteX1" fmla="*/ 9525 w 71438"/>
              <a:gd name="connsiteY1" fmla="*/ 345281 h 345281"/>
              <a:gd name="connsiteX2" fmla="*/ 21431 w 71438"/>
              <a:gd name="connsiteY2" fmla="*/ 323850 h 345281"/>
              <a:gd name="connsiteX3" fmla="*/ 23813 w 71438"/>
              <a:gd name="connsiteY3" fmla="*/ 316706 h 345281"/>
              <a:gd name="connsiteX4" fmla="*/ 28575 w 71438"/>
              <a:gd name="connsiteY4" fmla="*/ 307181 h 345281"/>
              <a:gd name="connsiteX5" fmla="*/ 30956 w 71438"/>
              <a:gd name="connsiteY5" fmla="*/ 300037 h 345281"/>
              <a:gd name="connsiteX6" fmla="*/ 35719 w 71438"/>
              <a:gd name="connsiteY6" fmla="*/ 290512 h 345281"/>
              <a:gd name="connsiteX7" fmla="*/ 38100 w 71438"/>
              <a:gd name="connsiteY7" fmla="*/ 283369 h 345281"/>
              <a:gd name="connsiteX8" fmla="*/ 42863 w 71438"/>
              <a:gd name="connsiteY8" fmla="*/ 273844 h 345281"/>
              <a:gd name="connsiteX9" fmla="*/ 47625 w 71438"/>
              <a:gd name="connsiteY9" fmla="*/ 259556 h 345281"/>
              <a:gd name="connsiteX10" fmla="*/ 52388 w 71438"/>
              <a:gd name="connsiteY10" fmla="*/ 247650 h 345281"/>
              <a:gd name="connsiteX11" fmla="*/ 54769 w 71438"/>
              <a:gd name="connsiteY11" fmla="*/ 240506 h 345281"/>
              <a:gd name="connsiteX12" fmla="*/ 64294 w 71438"/>
              <a:gd name="connsiteY12" fmla="*/ 221456 h 345281"/>
              <a:gd name="connsiteX13" fmla="*/ 69056 w 71438"/>
              <a:gd name="connsiteY13" fmla="*/ 202406 h 345281"/>
              <a:gd name="connsiteX14" fmla="*/ 71438 w 71438"/>
              <a:gd name="connsiteY14" fmla="*/ 195262 h 345281"/>
              <a:gd name="connsiteX15" fmla="*/ 64294 w 71438"/>
              <a:gd name="connsiteY15" fmla="*/ 116681 h 345281"/>
              <a:gd name="connsiteX16" fmla="*/ 61913 w 71438"/>
              <a:gd name="connsiteY16" fmla="*/ 109537 h 345281"/>
              <a:gd name="connsiteX17" fmla="*/ 59531 w 71438"/>
              <a:gd name="connsiteY17" fmla="*/ 100012 h 345281"/>
              <a:gd name="connsiteX18" fmla="*/ 54769 w 71438"/>
              <a:gd name="connsiteY18" fmla="*/ 40481 h 345281"/>
              <a:gd name="connsiteX19" fmla="*/ 52388 w 71438"/>
              <a:gd name="connsiteY19" fmla="*/ 30956 h 345281"/>
              <a:gd name="connsiteX20" fmla="*/ 47625 w 71438"/>
              <a:gd name="connsiteY20" fmla="*/ 0 h 345281"/>
              <a:gd name="connsiteX21" fmla="*/ 33338 w 71438"/>
              <a:gd name="connsiteY21" fmla="*/ 7144 h 345281"/>
              <a:gd name="connsiteX22" fmla="*/ 26194 w 71438"/>
              <a:gd name="connsiteY22" fmla="*/ 16669 h 345281"/>
              <a:gd name="connsiteX23" fmla="*/ 14288 w 71438"/>
              <a:gd name="connsiteY23" fmla="*/ 45244 h 345281"/>
              <a:gd name="connsiteX24" fmla="*/ 9525 w 71438"/>
              <a:gd name="connsiteY24" fmla="*/ 52387 h 345281"/>
              <a:gd name="connsiteX25" fmla="*/ 4763 w 71438"/>
              <a:gd name="connsiteY25" fmla="*/ 61912 h 345281"/>
              <a:gd name="connsiteX26" fmla="*/ 0 w 71438"/>
              <a:gd name="connsiteY26" fmla="*/ 76200 h 345281"/>
              <a:gd name="connsiteX27" fmla="*/ 2381 w 71438"/>
              <a:gd name="connsiteY27" fmla="*/ 150019 h 345281"/>
              <a:gd name="connsiteX28" fmla="*/ 4763 w 71438"/>
              <a:gd name="connsiteY28" fmla="*/ 171450 h 345281"/>
              <a:gd name="connsiteX29" fmla="*/ 7144 w 71438"/>
              <a:gd name="connsiteY29" fmla="*/ 214312 h 345281"/>
              <a:gd name="connsiteX30" fmla="*/ 9525 w 71438"/>
              <a:gd name="connsiteY30" fmla="*/ 300037 h 345281"/>
              <a:gd name="connsiteX31" fmla="*/ 14288 w 71438"/>
              <a:gd name="connsiteY31" fmla="*/ 316706 h 345281"/>
              <a:gd name="connsiteX32" fmla="*/ 26194 w 71438"/>
              <a:gd name="connsiteY32" fmla="*/ 338137 h 345281"/>
              <a:gd name="connsiteX33" fmla="*/ 9525 w 71438"/>
              <a:gd name="connsiteY33" fmla="*/ 345281 h 3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438" h="345281">
                <a:moveTo>
                  <a:pt x="9525" y="345281"/>
                </a:moveTo>
                <a:lnTo>
                  <a:pt x="9525" y="345281"/>
                </a:lnTo>
                <a:cubicBezTo>
                  <a:pt x="13494" y="338137"/>
                  <a:pt x="17776" y="331159"/>
                  <a:pt x="21431" y="323850"/>
                </a:cubicBezTo>
                <a:cubicBezTo>
                  <a:pt x="22554" y="321605"/>
                  <a:pt x="22824" y="319013"/>
                  <a:pt x="23813" y="316706"/>
                </a:cubicBezTo>
                <a:cubicBezTo>
                  <a:pt x="25211" y="313443"/>
                  <a:pt x="27177" y="310444"/>
                  <a:pt x="28575" y="307181"/>
                </a:cubicBezTo>
                <a:cubicBezTo>
                  <a:pt x="29564" y="304874"/>
                  <a:pt x="29967" y="302344"/>
                  <a:pt x="30956" y="300037"/>
                </a:cubicBezTo>
                <a:cubicBezTo>
                  <a:pt x="32354" y="296774"/>
                  <a:pt x="34321" y="293775"/>
                  <a:pt x="35719" y="290512"/>
                </a:cubicBezTo>
                <a:cubicBezTo>
                  <a:pt x="36708" y="288205"/>
                  <a:pt x="37111" y="285676"/>
                  <a:pt x="38100" y="283369"/>
                </a:cubicBezTo>
                <a:cubicBezTo>
                  <a:pt x="39498" y="280106"/>
                  <a:pt x="41545" y="277140"/>
                  <a:pt x="42863" y="273844"/>
                </a:cubicBezTo>
                <a:cubicBezTo>
                  <a:pt x="44727" y="269183"/>
                  <a:pt x="45760" y="264217"/>
                  <a:pt x="47625" y="259556"/>
                </a:cubicBezTo>
                <a:cubicBezTo>
                  <a:pt x="49213" y="255587"/>
                  <a:pt x="50887" y="251652"/>
                  <a:pt x="52388" y="247650"/>
                </a:cubicBezTo>
                <a:cubicBezTo>
                  <a:pt x="53269" y="245300"/>
                  <a:pt x="53730" y="242791"/>
                  <a:pt x="54769" y="240506"/>
                </a:cubicBezTo>
                <a:cubicBezTo>
                  <a:pt x="57707" y="234043"/>
                  <a:pt x="62049" y="228191"/>
                  <a:pt x="64294" y="221456"/>
                </a:cubicBezTo>
                <a:cubicBezTo>
                  <a:pt x="69740" y="205117"/>
                  <a:pt x="63305" y="225409"/>
                  <a:pt x="69056" y="202406"/>
                </a:cubicBezTo>
                <a:cubicBezTo>
                  <a:pt x="69665" y="199971"/>
                  <a:pt x="70644" y="197643"/>
                  <a:pt x="71438" y="195262"/>
                </a:cubicBezTo>
                <a:cubicBezTo>
                  <a:pt x="61467" y="135439"/>
                  <a:pt x="71394" y="201887"/>
                  <a:pt x="64294" y="116681"/>
                </a:cubicBezTo>
                <a:cubicBezTo>
                  <a:pt x="64086" y="114180"/>
                  <a:pt x="62603" y="111951"/>
                  <a:pt x="61913" y="109537"/>
                </a:cubicBezTo>
                <a:cubicBezTo>
                  <a:pt x="61014" y="106390"/>
                  <a:pt x="60325" y="103187"/>
                  <a:pt x="59531" y="100012"/>
                </a:cubicBezTo>
                <a:cubicBezTo>
                  <a:pt x="58332" y="79635"/>
                  <a:pt x="58089" y="60401"/>
                  <a:pt x="54769" y="40481"/>
                </a:cubicBezTo>
                <a:cubicBezTo>
                  <a:pt x="54231" y="37253"/>
                  <a:pt x="53030" y="34165"/>
                  <a:pt x="52388" y="30956"/>
                </a:cubicBezTo>
                <a:cubicBezTo>
                  <a:pt x="50732" y="22676"/>
                  <a:pt x="48772" y="8029"/>
                  <a:pt x="47625" y="0"/>
                </a:cubicBezTo>
                <a:cubicBezTo>
                  <a:pt x="41813" y="1937"/>
                  <a:pt x="37955" y="2526"/>
                  <a:pt x="33338" y="7144"/>
                </a:cubicBezTo>
                <a:cubicBezTo>
                  <a:pt x="30532" y="9950"/>
                  <a:pt x="28575" y="13494"/>
                  <a:pt x="26194" y="16669"/>
                </a:cubicBezTo>
                <a:cubicBezTo>
                  <a:pt x="22927" y="26469"/>
                  <a:pt x="19435" y="36237"/>
                  <a:pt x="14288" y="45244"/>
                </a:cubicBezTo>
                <a:cubicBezTo>
                  <a:pt x="12868" y="47729"/>
                  <a:pt x="10945" y="49902"/>
                  <a:pt x="9525" y="52387"/>
                </a:cubicBezTo>
                <a:cubicBezTo>
                  <a:pt x="7764" y="55469"/>
                  <a:pt x="6081" y="58616"/>
                  <a:pt x="4763" y="61912"/>
                </a:cubicBezTo>
                <a:cubicBezTo>
                  <a:pt x="2899" y="66573"/>
                  <a:pt x="0" y="76200"/>
                  <a:pt x="0" y="76200"/>
                </a:cubicBezTo>
                <a:cubicBezTo>
                  <a:pt x="794" y="100806"/>
                  <a:pt x="1151" y="125431"/>
                  <a:pt x="2381" y="150019"/>
                </a:cubicBezTo>
                <a:cubicBezTo>
                  <a:pt x="2740" y="157198"/>
                  <a:pt x="4232" y="164282"/>
                  <a:pt x="4763" y="171450"/>
                </a:cubicBezTo>
                <a:cubicBezTo>
                  <a:pt x="5820" y="185720"/>
                  <a:pt x="6350" y="200025"/>
                  <a:pt x="7144" y="214312"/>
                </a:cubicBezTo>
                <a:cubicBezTo>
                  <a:pt x="7938" y="242887"/>
                  <a:pt x="7535" y="271520"/>
                  <a:pt x="9525" y="300037"/>
                </a:cubicBezTo>
                <a:cubicBezTo>
                  <a:pt x="9927" y="305802"/>
                  <a:pt x="12065" y="311372"/>
                  <a:pt x="14288" y="316706"/>
                </a:cubicBezTo>
                <a:cubicBezTo>
                  <a:pt x="16231" y="321370"/>
                  <a:pt x="24750" y="332362"/>
                  <a:pt x="26194" y="338137"/>
                </a:cubicBezTo>
                <a:cubicBezTo>
                  <a:pt x="26964" y="341217"/>
                  <a:pt x="12303" y="344090"/>
                  <a:pt x="9525" y="3452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3033713" y="3495445"/>
            <a:ext cx="128365" cy="59761"/>
          </a:xfrm>
          <a:custGeom>
            <a:avLst/>
            <a:gdLst>
              <a:gd name="connsiteX0" fmla="*/ 57150 w 128365"/>
              <a:gd name="connsiteY0" fmla="*/ 14518 h 59761"/>
              <a:gd name="connsiteX1" fmla="*/ 57150 w 128365"/>
              <a:gd name="connsiteY1" fmla="*/ 14518 h 59761"/>
              <a:gd name="connsiteX2" fmla="*/ 7143 w 128365"/>
              <a:gd name="connsiteY2" fmla="*/ 14518 h 59761"/>
              <a:gd name="connsiteX3" fmla="*/ 4762 w 128365"/>
              <a:gd name="connsiteY3" fmla="*/ 21661 h 59761"/>
              <a:gd name="connsiteX4" fmla="*/ 0 w 128365"/>
              <a:gd name="connsiteY4" fmla="*/ 28805 h 59761"/>
              <a:gd name="connsiteX5" fmla="*/ 4762 w 128365"/>
              <a:gd name="connsiteY5" fmla="*/ 45474 h 59761"/>
              <a:gd name="connsiteX6" fmla="*/ 16668 w 128365"/>
              <a:gd name="connsiteY6" fmla="*/ 50236 h 59761"/>
              <a:gd name="connsiteX7" fmla="*/ 61912 w 128365"/>
              <a:gd name="connsiteY7" fmla="*/ 52618 h 59761"/>
              <a:gd name="connsiteX8" fmla="*/ 78581 w 128365"/>
              <a:gd name="connsiteY8" fmla="*/ 54999 h 59761"/>
              <a:gd name="connsiteX9" fmla="*/ 97631 w 128365"/>
              <a:gd name="connsiteY9" fmla="*/ 57380 h 59761"/>
              <a:gd name="connsiteX10" fmla="*/ 107156 w 128365"/>
              <a:gd name="connsiteY10" fmla="*/ 59761 h 59761"/>
              <a:gd name="connsiteX11" fmla="*/ 121443 w 128365"/>
              <a:gd name="connsiteY11" fmla="*/ 52618 h 59761"/>
              <a:gd name="connsiteX12" fmla="*/ 104775 w 128365"/>
              <a:gd name="connsiteY12" fmla="*/ 9755 h 59761"/>
              <a:gd name="connsiteX13" fmla="*/ 90487 w 128365"/>
              <a:gd name="connsiteY13" fmla="*/ 4993 h 59761"/>
              <a:gd name="connsiteX14" fmla="*/ 57150 w 128365"/>
              <a:gd name="connsiteY14" fmla="*/ 14518 h 5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365" h="59761">
                <a:moveTo>
                  <a:pt x="57150" y="14518"/>
                </a:moveTo>
                <a:lnTo>
                  <a:pt x="57150" y="14518"/>
                </a:lnTo>
                <a:cubicBezTo>
                  <a:pt x="36499" y="10388"/>
                  <a:pt x="28294" y="5705"/>
                  <a:pt x="7143" y="14518"/>
                </a:cubicBezTo>
                <a:cubicBezTo>
                  <a:pt x="4826" y="15483"/>
                  <a:pt x="5884" y="19416"/>
                  <a:pt x="4762" y="21661"/>
                </a:cubicBezTo>
                <a:cubicBezTo>
                  <a:pt x="3482" y="24221"/>
                  <a:pt x="1587" y="26424"/>
                  <a:pt x="0" y="28805"/>
                </a:cubicBezTo>
                <a:cubicBezTo>
                  <a:pt x="1587" y="34361"/>
                  <a:pt x="1214" y="40913"/>
                  <a:pt x="4762" y="45474"/>
                </a:cubicBezTo>
                <a:cubicBezTo>
                  <a:pt x="7386" y="48848"/>
                  <a:pt x="12427" y="49706"/>
                  <a:pt x="16668" y="50236"/>
                </a:cubicBezTo>
                <a:cubicBezTo>
                  <a:pt x="31654" y="52109"/>
                  <a:pt x="46831" y="51824"/>
                  <a:pt x="61912" y="52618"/>
                </a:cubicBezTo>
                <a:lnTo>
                  <a:pt x="78581" y="54999"/>
                </a:lnTo>
                <a:cubicBezTo>
                  <a:pt x="84924" y="55845"/>
                  <a:pt x="91319" y="56328"/>
                  <a:pt x="97631" y="57380"/>
                </a:cubicBezTo>
                <a:cubicBezTo>
                  <a:pt x="100859" y="57918"/>
                  <a:pt x="103981" y="58967"/>
                  <a:pt x="107156" y="59761"/>
                </a:cubicBezTo>
                <a:cubicBezTo>
                  <a:pt x="111918" y="57380"/>
                  <a:pt x="119855" y="57700"/>
                  <a:pt x="121443" y="52618"/>
                </a:cubicBezTo>
                <a:cubicBezTo>
                  <a:pt x="128365" y="30467"/>
                  <a:pt x="121155" y="19310"/>
                  <a:pt x="104775" y="9755"/>
                </a:cubicBezTo>
                <a:cubicBezTo>
                  <a:pt x="100439" y="7226"/>
                  <a:pt x="95357" y="6211"/>
                  <a:pt x="90487" y="4993"/>
                </a:cubicBezTo>
                <a:cubicBezTo>
                  <a:pt x="70517" y="0"/>
                  <a:pt x="62706" y="12931"/>
                  <a:pt x="57150" y="145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069556" y="2852738"/>
            <a:ext cx="1047750" cy="728662"/>
          </a:xfrm>
          <a:custGeom>
            <a:avLst/>
            <a:gdLst>
              <a:gd name="connsiteX0" fmla="*/ 71438 w 1047750"/>
              <a:gd name="connsiteY0" fmla="*/ 7143 h 728662"/>
              <a:gd name="connsiteX1" fmla="*/ 140494 w 1047750"/>
              <a:gd name="connsiteY1" fmla="*/ 45243 h 728662"/>
              <a:gd name="connsiteX2" fmla="*/ 847725 w 1047750"/>
              <a:gd name="connsiteY2" fmla="*/ 550068 h 728662"/>
              <a:gd name="connsiteX3" fmla="*/ 1047750 w 1047750"/>
              <a:gd name="connsiteY3" fmla="*/ 692943 h 728662"/>
              <a:gd name="connsiteX4" fmla="*/ 1019175 w 1047750"/>
              <a:gd name="connsiteY4" fmla="*/ 728662 h 728662"/>
              <a:gd name="connsiteX5" fmla="*/ 0 w 1047750"/>
              <a:gd name="connsiteY5" fmla="*/ 0 h 728662"/>
              <a:gd name="connsiteX6" fmla="*/ 71438 w 1047750"/>
              <a:gd name="connsiteY6" fmla="*/ 7143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750" h="728662">
                <a:moveTo>
                  <a:pt x="71438" y="7143"/>
                </a:moveTo>
                <a:lnTo>
                  <a:pt x="140494" y="45243"/>
                </a:lnTo>
                <a:lnTo>
                  <a:pt x="847725" y="550068"/>
                </a:lnTo>
                <a:lnTo>
                  <a:pt x="1047750" y="692943"/>
                </a:lnTo>
                <a:lnTo>
                  <a:pt x="1019175" y="728662"/>
                </a:lnTo>
                <a:lnTo>
                  <a:pt x="0" y="0"/>
                </a:lnTo>
                <a:lnTo>
                  <a:pt x="71438" y="71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045869" y="3543300"/>
            <a:ext cx="1452562" cy="1581150"/>
          </a:xfrm>
          <a:custGeom>
            <a:avLst/>
            <a:gdLst>
              <a:gd name="connsiteX0" fmla="*/ 66675 w 1452562"/>
              <a:gd name="connsiteY0" fmla="*/ 0 h 1581150"/>
              <a:gd name="connsiteX1" fmla="*/ 869156 w 1452562"/>
              <a:gd name="connsiteY1" fmla="*/ 564356 h 1581150"/>
              <a:gd name="connsiteX2" fmla="*/ 1452562 w 1452562"/>
              <a:gd name="connsiteY2" fmla="*/ 978694 h 1581150"/>
              <a:gd name="connsiteX3" fmla="*/ 1452562 w 1452562"/>
              <a:gd name="connsiteY3" fmla="*/ 985838 h 1581150"/>
              <a:gd name="connsiteX4" fmla="*/ 404812 w 1452562"/>
              <a:gd name="connsiteY4" fmla="*/ 1033463 h 1581150"/>
              <a:gd name="connsiteX5" fmla="*/ 407194 w 1452562"/>
              <a:gd name="connsiteY5" fmla="*/ 1085850 h 1581150"/>
              <a:gd name="connsiteX6" fmla="*/ 390525 w 1452562"/>
              <a:gd name="connsiteY6" fmla="*/ 1104900 h 1581150"/>
              <a:gd name="connsiteX7" fmla="*/ 419100 w 1452562"/>
              <a:gd name="connsiteY7" fmla="*/ 1107281 h 1581150"/>
              <a:gd name="connsiteX8" fmla="*/ 423862 w 1452562"/>
              <a:gd name="connsiteY8" fmla="*/ 1114425 h 1581150"/>
              <a:gd name="connsiteX9" fmla="*/ 423862 w 1452562"/>
              <a:gd name="connsiteY9" fmla="*/ 1114425 h 1581150"/>
              <a:gd name="connsiteX10" fmla="*/ 416719 w 1452562"/>
              <a:gd name="connsiteY10" fmla="*/ 1126331 h 1581150"/>
              <a:gd name="connsiteX11" fmla="*/ 435769 w 1452562"/>
              <a:gd name="connsiteY11" fmla="*/ 1419225 h 1581150"/>
              <a:gd name="connsiteX12" fmla="*/ 426244 w 1452562"/>
              <a:gd name="connsiteY12" fmla="*/ 1431131 h 1581150"/>
              <a:gd name="connsiteX13" fmla="*/ 445294 w 1452562"/>
              <a:gd name="connsiteY13" fmla="*/ 1576388 h 1581150"/>
              <a:gd name="connsiteX14" fmla="*/ 419100 w 1452562"/>
              <a:gd name="connsiteY14" fmla="*/ 1581150 h 1581150"/>
              <a:gd name="connsiteX15" fmla="*/ 376237 w 1452562"/>
              <a:gd name="connsiteY15" fmla="*/ 997744 h 1581150"/>
              <a:gd name="connsiteX16" fmla="*/ 1373981 w 1452562"/>
              <a:gd name="connsiteY16" fmla="*/ 962025 h 1581150"/>
              <a:gd name="connsiteX17" fmla="*/ 0 w 1452562"/>
              <a:gd name="connsiteY17" fmla="*/ 14288 h 1581150"/>
              <a:gd name="connsiteX18" fmla="*/ 66675 w 1452562"/>
              <a:gd name="connsiteY18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52562" h="1581150">
                <a:moveTo>
                  <a:pt x="66675" y="0"/>
                </a:moveTo>
                <a:lnTo>
                  <a:pt x="869156" y="564356"/>
                </a:lnTo>
                <a:lnTo>
                  <a:pt x="1452562" y="978694"/>
                </a:lnTo>
                <a:lnTo>
                  <a:pt x="1452562" y="985838"/>
                </a:lnTo>
                <a:lnTo>
                  <a:pt x="404812" y="1033463"/>
                </a:lnTo>
                <a:lnTo>
                  <a:pt x="407194" y="1085850"/>
                </a:lnTo>
                <a:lnTo>
                  <a:pt x="390525" y="1104900"/>
                </a:lnTo>
                <a:lnTo>
                  <a:pt x="419100" y="1107281"/>
                </a:lnTo>
                <a:lnTo>
                  <a:pt x="423862" y="1114425"/>
                </a:lnTo>
                <a:lnTo>
                  <a:pt x="423862" y="1114425"/>
                </a:lnTo>
                <a:lnTo>
                  <a:pt x="416719" y="1126331"/>
                </a:lnTo>
                <a:lnTo>
                  <a:pt x="435769" y="1419225"/>
                </a:lnTo>
                <a:lnTo>
                  <a:pt x="426244" y="1431131"/>
                </a:lnTo>
                <a:lnTo>
                  <a:pt x="445294" y="1576388"/>
                </a:lnTo>
                <a:lnTo>
                  <a:pt x="419100" y="1581150"/>
                </a:lnTo>
                <a:lnTo>
                  <a:pt x="376237" y="997744"/>
                </a:lnTo>
                <a:lnTo>
                  <a:pt x="1373981" y="962025"/>
                </a:lnTo>
                <a:lnTo>
                  <a:pt x="0" y="14288"/>
                </a:lnTo>
                <a:lnTo>
                  <a:pt x="6667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47" descr="Wide upward diagonal"/>
          <p:cNvSpPr>
            <a:spLocks/>
          </p:cNvSpPr>
          <p:nvPr/>
        </p:nvSpPr>
        <p:spPr bwMode="auto">
          <a:xfrm>
            <a:off x="4814887" y="5114926"/>
            <a:ext cx="695325" cy="644530"/>
          </a:xfrm>
          <a:custGeom>
            <a:avLst/>
            <a:gdLst/>
            <a:ahLst/>
            <a:cxnLst>
              <a:cxn ang="0">
                <a:pos x="264" y="442"/>
              </a:cxn>
              <a:cxn ang="0">
                <a:pos x="240" y="436"/>
              </a:cxn>
              <a:cxn ang="0">
                <a:pos x="228" y="466"/>
              </a:cxn>
              <a:cxn ang="0">
                <a:pos x="186" y="454"/>
              </a:cxn>
              <a:cxn ang="0">
                <a:pos x="180" y="436"/>
              </a:cxn>
              <a:cxn ang="0">
                <a:pos x="192" y="424"/>
              </a:cxn>
              <a:cxn ang="0">
                <a:pos x="180" y="394"/>
              </a:cxn>
              <a:cxn ang="0">
                <a:pos x="138" y="335"/>
              </a:cxn>
              <a:cxn ang="0">
                <a:pos x="54" y="346"/>
              </a:cxn>
              <a:cxn ang="0">
                <a:pos x="0" y="341"/>
              </a:cxn>
              <a:cxn ang="0">
                <a:pos x="0" y="323"/>
              </a:cxn>
              <a:cxn ang="0">
                <a:pos x="48" y="281"/>
              </a:cxn>
              <a:cxn ang="0">
                <a:pos x="90" y="281"/>
              </a:cxn>
              <a:cxn ang="0">
                <a:pos x="90" y="251"/>
              </a:cxn>
              <a:cxn ang="0">
                <a:pos x="102" y="251"/>
              </a:cxn>
              <a:cxn ang="0">
                <a:pos x="102" y="233"/>
              </a:cxn>
              <a:cxn ang="0">
                <a:pos x="78" y="185"/>
              </a:cxn>
              <a:cxn ang="0">
                <a:pos x="6" y="24"/>
              </a:cxn>
              <a:cxn ang="0">
                <a:pos x="414" y="0"/>
              </a:cxn>
              <a:cxn ang="0">
                <a:pos x="420" y="107"/>
              </a:cxn>
              <a:cxn ang="0">
                <a:pos x="426" y="107"/>
              </a:cxn>
              <a:cxn ang="0">
                <a:pos x="438" y="215"/>
              </a:cxn>
              <a:cxn ang="0">
                <a:pos x="420" y="287"/>
              </a:cxn>
              <a:cxn ang="0">
                <a:pos x="414" y="329"/>
              </a:cxn>
              <a:cxn ang="0">
                <a:pos x="402" y="329"/>
              </a:cxn>
              <a:cxn ang="0">
                <a:pos x="390" y="341"/>
              </a:cxn>
              <a:cxn ang="0">
                <a:pos x="396" y="358"/>
              </a:cxn>
              <a:cxn ang="0">
                <a:pos x="330" y="364"/>
              </a:cxn>
              <a:cxn ang="0">
                <a:pos x="330" y="376"/>
              </a:cxn>
              <a:cxn ang="0">
                <a:pos x="324" y="382"/>
              </a:cxn>
              <a:cxn ang="0">
                <a:pos x="324" y="388"/>
              </a:cxn>
              <a:cxn ang="0">
                <a:pos x="318" y="388"/>
              </a:cxn>
              <a:cxn ang="0">
                <a:pos x="306" y="394"/>
              </a:cxn>
              <a:cxn ang="0">
                <a:pos x="300" y="418"/>
              </a:cxn>
              <a:cxn ang="0">
                <a:pos x="294" y="424"/>
              </a:cxn>
              <a:cxn ang="0">
                <a:pos x="294" y="436"/>
              </a:cxn>
              <a:cxn ang="0">
                <a:pos x="288" y="442"/>
              </a:cxn>
              <a:cxn ang="0">
                <a:pos x="264" y="442"/>
              </a:cxn>
            </a:cxnLst>
            <a:rect l="0" t="0" r="r" b="b"/>
            <a:pathLst>
              <a:path w="438" h="466">
                <a:moveTo>
                  <a:pt x="264" y="442"/>
                </a:moveTo>
                <a:lnTo>
                  <a:pt x="240" y="436"/>
                </a:lnTo>
                <a:lnTo>
                  <a:pt x="228" y="466"/>
                </a:lnTo>
                <a:lnTo>
                  <a:pt x="186" y="454"/>
                </a:lnTo>
                <a:lnTo>
                  <a:pt x="180" y="436"/>
                </a:lnTo>
                <a:lnTo>
                  <a:pt x="192" y="424"/>
                </a:lnTo>
                <a:lnTo>
                  <a:pt x="180" y="394"/>
                </a:lnTo>
                <a:lnTo>
                  <a:pt x="138" y="335"/>
                </a:lnTo>
                <a:lnTo>
                  <a:pt x="54" y="346"/>
                </a:lnTo>
                <a:lnTo>
                  <a:pt x="0" y="341"/>
                </a:lnTo>
                <a:lnTo>
                  <a:pt x="0" y="323"/>
                </a:lnTo>
                <a:lnTo>
                  <a:pt x="48" y="281"/>
                </a:lnTo>
                <a:lnTo>
                  <a:pt x="90" y="281"/>
                </a:lnTo>
                <a:lnTo>
                  <a:pt x="90" y="251"/>
                </a:lnTo>
                <a:lnTo>
                  <a:pt x="102" y="251"/>
                </a:lnTo>
                <a:lnTo>
                  <a:pt x="102" y="233"/>
                </a:lnTo>
                <a:lnTo>
                  <a:pt x="78" y="185"/>
                </a:lnTo>
                <a:lnTo>
                  <a:pt x="6" y="24"/>
                </a:lnTo>
                <a:lnTo>
                  <a:pt x="414" y="0"/>
                </a:lnTo>
                <a:lnTo>
                  <a:pt x="420" y="107"/>
                </a:lnTo>
                <a:lnTo>
                  <a:pt x="426" y="107"/>
                </a:lnTo>
                <a:lnTo>
                  <a:pt x="438" y="215"/>
                </a:lnTo>
                <a:lnTo>
                  <a:pt x="420" y="287"/>
                </a:lnTo>
                <a:lnTo>
                  <a:pt x="414" y="329"/>
                </a:lnTo>
                <a:lnTo>
                  <a:pt x="402" y="329"/>
                </a:lnTo>
                <a:lnTo>
                  <a:pt x="390" y="341"/>
                </a:lnTo>
                <a:lnTo>
                  <a:pt x="396" y="358"/>
                </a:lnTo>
                <a:lnTo>
                  <a:pt x="330" y="364"/>
                </a:lnTo>
                <a:lnTo>
                  <a:pt x="330" y="376"/>
                </a:lnTo>
                <a:lnTo>
                  <a:pt x="324" y="382"/>
                </a:lnTo>
                <a:lnTo>
                  <a:pt x="324" y="388"/>
                </a:lnTo>
                <a:lnTo>
                  <a:pt x="318" y="388"/>
                </a:lnTo>
                <a:lnTo>
                  <a:pt x="306" y="394"/>
                </a:lnTo>
                <a:lnTo>
                  <a:pt x="300" y="418"/>
                </a:lnTo>
                <a:lnTo>
                  <a:pt x="294" y="424"/>
                </a:lnTo>
                <a:lnTo>
                  <a:pt x="294" y="436"/>
                </a:lnTo>
                <a:lnTo>
                  <a:pt x="288" y="442"/>
                </a:lnTo>
                <a:lnTo>
                  <a:pt x="264" y="4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3578225" y="5686425"/>
            <a:ext cx="1505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Los Angeles </a:t>
            </a:r>
          </a:p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County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3508240" y="4397375"/>
            <a:ext cx="1771785" cy="409575"/>
          </a:xfrm>
          <a:custGeom>
            <a:avLst/>
            <a:gdLst>
              <a:gd name="connsiteX0" fmla="*/ 135 w 1771785"/>
              <a:gd name="connsiteY0" fmla="*/ 193675 h 409575"/>
              <a:gd name="connsiteX1" fmla="*/ 135 w 1771785"/>
              <a:gd name="connsiteY1" fmla="*/ 193675 h 409575"/>
              <a:gd name="connsiteX2" fmla="*/ 6485 w 1771785"/>
              <a:gd name="connsiteY2" fmla="*/ 241300 h 409575"/>
              <a:gd name="connsiteX3" fmla="*/ 12835 w 1771785"/>
              <a:gd name="connsiteY3" fmla="*/ 250825 h 409575"/>
              <a:gd name="connsiteX4" fmla="*/ 16010 w 1771785"/>
              <a:gd name="connsiteY4" fmla="*/ 266700 h 409575"/>
              <a:gd name="connsiteX5" fmla="*/ 31885 w 1771785"/>
              <a:gd name="connsiteY5" fmla="*/ 269875 h 409575"/>
              <a:gd name="connsiteX6" fmla="*/ 50935 w 1771785"/>
              <a:gd name="connsiteY6" fmla="*/ 276225 h 409575"/>
              <a:gd name="connsiteX7" fmla="*/ 79510 w 1771785"/>
              <a:gd name="connsiteY7" fmla="*/ 285750 h 409575"/>
              <a:gd name="connsiteX8" fmla="*/ 95385 w 1771785"/>
              <a:gd name="connsiteY8" fmla="*/ 292100 h 409575"/>
              <a:gd name="connsiteX9" fmla="*/ 143010 w 1771785"/>
              <a:gd name="connsiteY9" fmla="*/ 298450 h 409575"/>
              <a:gd name="connsiteX10" fmla="*/ 343035 w 1771785"/>
              <a:gd name="connsiteY10" fmla="*/ 307975 h 409575"/>
              <a:gd name="connsiteX11" fmla="*/ 365260 w 1771785"/>
              <a:gd name="connsiteY11" fmla="*/ 311150 h 409575"/>
              <a:gd name="connsiteX12" fmla="*/ 397010 w 1771785"/>
              <a:gd name="connsiteY12" fmla="*/ 317500 h 409575"/>
              <a:gd name="connsiteX13" fmla="*/ 511310 w 1771785"/>
              <a:gd name="connsiteY13" fmla="*/ 327025 h 409575"/>
              <a:gd name="connsiteX14" fmla="*/ 558935 w 1771785"/>
              <a:gd name="connsiteY14" fmla="*/ 333375 h 409575"/>
              <a:gd name="connsiteX15" fmla="*/ 584335 w 1771785"/>
              <a:gd name="connsiteY15" fmla="*/ 339725 h 409575"/>
              <a:gd name="connsiteX16" fmla="*/ 606560 w 1771785"/>
              <a:gd name="connsiteY16" fmla="*/ 342900 h 409575"/>
              <a:gd name="connsiteX17" fmla="*/ 638310 w 1771785"/>
              <a:gd name="connsiteY17" fmla="*/ 352425 h 409575"/>
              <a:gd name="connsiteX18" fmla="*/ 670060 w 1771785"/>
              <a:gd name="connsiteY18" fmla="*/ 355600 h 409575"/>
              <a:gd name="connsiteX19" fmla="*/ 704985 w 1771785"/>
              <a:gd name="connsiteY19" fmla="*/ 361950 h 409575"/>
              <a:gd name="connsiteX20" fmla="*/ 749435 w 1771785"/>
              <a:gd name="connsiteY20" fmla="*/ 377825 h 409575"/>
              <a:gd name="connsiteX21" fmla="*/ 768485 w 1771785"/>
              <a:gd name="connsiteY21" fmla="*/ 381000 h 409575"/>
              <a:gd name="connsiteX22" fmla="*/ 803410 w 1771785"/>
              <a:gd name="connsiteY22" fmla="*/ 387350 h 409575"/>
              <a:gd name="connsiteX23" fmla="*/ 822460 w 1771785"/>
              <a:gd name="connsiteY23" fmla="*/ 393700 h 409575"/>
              <a:gd name="connsiteX24" fmla="*/ 914535 w 1771785"/>
              <a:gd name="connsiteY24" fmla="*/ 406400 h 409575"/>
              <a:gd name="connsiteX25" fmla="*/ 1012960 w 1771785"/>
              <a:gd name="connsiteY25" fmla="*/ 409575 h 409575"/>
              <a:gd name="connsiteX26" fmla="*/ 1193935 w 1771785"/>
              <a:gd name="connsiteY26" fmla="*/ 403225 h 409575"/>
              <a:gd name="connsiteX27" fmla="*/ 1241560 w 1771785"/>
              <a:gd name="connsiteY27" fmla="*/ 396875 h 409575"/>
              <a:gd name="connsiteX28" fmla="*/ 1298710 w 1771785"/>
              <a:gd name="connsiteY28" fmla="*/ 387350 h 409575"/>
              <a:gd name="connsiteX29" fmla="*/ 1317760 w 1771785"/>
              <a:gd name="connsiteY29" fmla="*/ 381000 h 409575"/>
              <a:gd name="connsiteX30" fmla="*/ 1352685 w 1771785"/>
              <a:gd name="connsiteY30" fmla="*/ 374650 h 409575"/>
              <a:gd name="connsiteX31" fmla="*/ 1387610 w 1771785"/>
              <a:gd name="connsiteY31" fmla="*/ 361950 h 409575"/>
              <a:gd name="connsiteX32" fmla="*/ 1419360 w 1771785"/>
              <a:gd name="connsiteY32" fmla="*/ 352425 h 409575"/>
              <a:gd name="connsiteX33" fmla="*/ 1482860 w 1771785"/>
              <a:gd name="connsiteY33" fmla="*/ 339725 h 409575"/>
              <a:gd name="connsiteX34" fmla="*/ 1495560 w 1771785"/>
              <a:gd name="connsiteY34" fmla="*/ 336550 h 409575"/>
              <a:gd name="connsiteX35" fmla="*/ 1527310 w 1771785"/>
              <a:gd name="connsiteY35" fmla="*/ 333375 h 409575"/>
              <a:gd name="connsiteX36" fmla="*/ 1549535 w 1771785"/>
              <a:gd name="connsiteY36" fmla="*/ 323850 h 409575"/>
              <a:gd name="connsiteX37" fmla="*/ 1559060 w 1771785"/>
              <a:gd name="connsiteY37" fmla="*/ 314325 h 409575"/>
              <a:gd name="connsiteX38" fmla="*/ 1593985 w 1771785"/>
              <a:gd name="connsiteY38" fmla="*/ 307975 h 409575"/>
              <a:gd name="connsiteX39" fmla="*/ 1632085 w 1771785"/>
              <a:gd name="connsiteY39" fmla="*/ 298450 h 409575"/>
              <a:gd name="connsiteX40" fmla="*/ 1654310 w 1771785"/>
              <a:gd name="connsiteY40" fmla="*/ 285750 h 409575"/>
              <a:gd name="connsiteX41" fmla="*/ 1686060 w 1771785"/>
              <a:gd name="connsiteY41" fmla="*/ 263525 h 409575"/>
              <a:gd name="connsiteX42" fmla="*/ 1695585 w 1771785"/>
              <a:gd name="connsiteY42" fmla="*/ 257175 h 409575"/>
              <a:gd name="connsiteX43" fmla="*/ 1708285 w 1771785"/>
              <a:gd name="connsiteY43" fmla="*/ 244475 h 409575"/>
              <a:gd name="connsiteX44" fmla="*/ 1730510 w 1771785"/>
              <a:gd name="connsiteY44" fmla="*/ 228600 h 409575"/>
              <a:gd name="connsiteX45" fmla="*/ 1736860 w 1771785"/>
              <a:gd name="connsiteY45" fmla="*/ 215900 h 409575"/>
              <a:gd name="connsiteX46" fmla="*/ 1746385 w 1771785"/>
              <a:gd name="connsiteY46" fmla="*/ 203200 h 409575"/>
              <a:gd name="connsiteX47" fmla="*/ 1759085 w 1771785"/>
              <a:gd name="connsiteY47" fmla="*/ 184150 h 409575"/>
              <a:gd name="connsiteX48" fmla="*/ 1765435 w 1771785"/>
              <a:gd name="connsiteY48" fmla="*/ 174625 h 409575"/>
              <a:gd name="connsiteX49" fmla="*/ 1771785 w 1771785"/>
              <a:gd name="connsiteY49" fmla="*/ 165100 h 409575"/>
              <a:gd name="connsiteX50" fmla="*/ 1768610 w 1771785"/>
              <a:gd name="connsiteY50" fmla="*/ 139700 h 409575"/>
              <a:gd name="connsiteX51" fmla="*/ 1765435 w 1771785"/>
              <a:gd name="connsiteY51" fmla="*/ 130175 h 409575"/>
              <a:gd name="connsiteX52" fmla="*/ 1752735 w 1771785"/>
              <a:gd name="connsiteY52" fmla="*/ 117475 h 409575"/>
              <a:gd name="connsiteX53" fmla="*/ 1724160 w 1771785"/>
              <a:gd name="connsiteY53" fmla="*/ 88900 h 409575"/>
              <a:gd name="connsiteX54" fmla="*/ 1708285 w 1771785"/>
              <a:gd name="connsiteY54" fmla="*/ 82550 h 409575"/>
              <a:gd name="connsiteX55" fmla="*/ 1692410 w 1771785"/>
              <a:gd name="connsiteY55" fmla="*/ 69850 h 409575"/>
              <a:gd name="connsiteX56" fmla="*/ 1587635 w 1771785"/>
              <a:gd name="connsiteY56" fmla="*/ 41275 h 409575"/>
              <a:gd name="connsiteX57" fmla="*/ 1549535 w 1771785"/>
              <a:gd name="connsiteY57" fmla="*/ 28575 h 409575"/>
              <a:gd name="connsiteX58" fmla="*/ 1457460 w 1771785"/>
              <a:gd name="connsiteY58" fmla="*/ 22225 h 409575"/>
              <a:gd name="connsiteX59" fmla="*/ 1339985 w 1771785"/>
              <a:gd name="connsiteY59" fmla="*/ 6350 h 409575"/>
              <a:gd name="connsiteX60" fmla="*/ 1257435 w 1771785"/>
              <a:gd name="connsiteY60" fmla="*/ 0 h 409575"/>
              <a:gd name="connsiteX61" fmla="*/ 851035 w 1771785"/>
              <a:gd name="connsiteY61" fmla="*/ 12700 h 409575"/>
              <a:gd name="connsiteX62" fmla="*/ 774835 w 1771785"/>
              <a:gd name="connsiteY62" fmla="*/ 19050 h 409575"/>
              <a:gd name="connsiteX63" fmla="*/ 625610 w 1771785"/>
              <a:gd name="connsiteY63" fmla="*/ 25400 h 409575"/>
              <a:gd name="connsiteX64" fmla="*/ 562110 w 1771785"/>
              <a:gd name="connsiteY64" fmla="*/ 31750 h 409575"/>
              <a:gd name="connsiteX65" fmla="*/ 539885 w 1771785"/>
              <a:gd name="connsiteY65" fmla="*/ 41275 h 409575"/>
              <a:gd name="connsiteX66" fmla="*/ 514485 w 1771785"/>
              <a:gd name="connsiteY66" fmla="*/ 47625 h 409575"/>
              <a:gd name="connsiteX67" fmla="*/ 479560 w 1771785"/>
              <a:gd name="connsiteY67" fmla="*/ 60325 h 409575"/>
              <a:gd name="connsiteX68" fmla="*/ 463685 w 1771785"/>
              <a:gd name="connsiteY68" fmla="*/ 63500 h 409575"/>
              <a:gd name="connsiteX69" fmla="*/ 422410 w 1771785"/>
              <a:gd name="connsiteY69" fmla="*/ 73025 h 409575"/>
              <a:gd name="connsiteX70" fmla="*/ 381135 w 1771785"/>
              <a:gd name="connsiteY70" fmla="*/ 79375 h 409575"/>
              <a:gd name="connsiteX71" fmla="*/ 336685 w 1771785"/>
              <a:gd name="connsiteY71" fmla="*/ 88900 h 409575"/>
              <a:gd name="connsiteX72" fmla="*/ 247785 w 1771785"/>
              <a:gd name="connsiteY72" fmla="*/ 127000 h 409575"/>
              <a:gd name="connsiteX73" fmla="*/ 206510 w 1771785"/>
              <a:gd name="connsiteY73" fmla="*/ 139700 h 409575"/>
              <a:gd name="connsiteX74" fmla="*/ 190635 w 1771785"/>
              <a:gd name="connsiteY74" fmla="*/ 142875 h 409575"/>
              <a:gd name="connsiteX75" fmla="*/ 177935 w 1771785"/>
              <a:gd name="connsiteY75" fmla="*/ 146050 h 409575"/>
              <a:gd name="connsiteX76" fmla="*/ 165235 w 1771785"/>
              <a:gd name="connsiteY76" fmla="*/ 155575 h 409575"/>
              <a:gd name="connsiteX77" fmla="*/ 133485 w 1771785"/>
              <a:gd name="connsiteY77" fmla="*/ 168275 h 409575"/>
              <a:gd name="connsiteX78" fmla="*/ 123960 w 1771785"/>
              <a:gd name="connsiteY78" fmla="*/ 177800 h 409575"/>
              <a:gd name="connsiteX79" fmla="*/ 111260 w 1771785"/>
              <a:gd name="connsiteY79" fmla="*/ 180975 h 409575"/>
              <a:gd name="connsiteX80" fmla="*/ 57285 w 1771785"/>
              <a:gd name="connsiteY80" fmla="*/ 184150 h 409575"/>
              <a:gd name="connsiteX81" fmla="*/ 38235 w 1771785"/>
              <a:gd name="connsiteY81" fmla="*/ 187325 h 409575"/>
              <a:gd name="connsiteX82" fmla="*/ 19185 w 1771785"/>
              <a:gd name="connsiteY82" fmla="*/ 196850 h 409575"/>
              <a:gd name="connsiteX83" fmla="*/ 135 w 1771785"/>
              <a:gd name="connsiteY83" fmla="*/ 1936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771785" h="409575">
                <a:moveTo>
                  <a:pt x="135" y="193675"/>
                </a:moveTo>
                <a:lnTo>
                  <a:pt x="135" y="193675"/>
                </a:lnTo>
                <a:cubicBezTo>
                  <a:pt x="844" y="202187"/>
                  <a:pt x="0" y="228331"/>
                  <a:pt x="6485" y="241300"/>
                </a:cubicBezTo>
                <a:cubicBezTo>
                  <a:pt x="8192" y="244713"/>
                  <a:pt x="10718" y="247650"/>
                  <a:pt x="12835" y="250825"/>
                </a:cubicBezTo>
                <a:cubicBezTo>
                  <a:pt x="13893" y="256117"/>
                  <a:pt x="12194" y="262884"/>
                  <a:pt x="16010" y="266700"/>
                </a:cubicBezTo>
                <a:cubicBezTo>
                  <a:pt x="19826" y="270516"/>
                  <a:pt x="26679" y="268455"/>
                  <a:pt x="31885" y="269875"/>
                </a:cubicBezTo>
                <a:cubicBezTo>
                  <a:pt x="38343" y="271636"/>
                  <a:pt x="44585" y="274108"/>
                  <a:pt x="50935" y="276225"/>
                </a:cubicBezTo>
                <a:lnTo>
                  <a:pt x="79510" y="285750"/>
                </a:lnTo>
                <a:cubicBezTo>
                  <a:pt x="84802" y="287867"/>
                  <a:pt x="89796" y="290982"/>
                  <a:pt x="95385" y="292100"/>
                </a:cubicBezTo>
                <a:cubicBezTo>
                  <a:pt x="111089" y="295241"/>
                  <a:pt x="127135" y="296333"/>
                  <a:pt x="143010" y="298450"/>
                </a:cubicBezTo>
                <a:cubicBezTo>
                  <a:pt x="219298" y="323879"/>
                  <a:pt x="155368" y="304683"/>
                  <a:pt x="343035" y="307975"/>
                </a:cubicBezTo>
                <a:cubicBezTo>
                  <a:pt x="350443" y="309033"/>
                  <a:pt x="357897" y="309811"/>
                  <a:pt x="365260" y="311150"/>
                </a:cubicBezTo>
                <a:cubicBezTo>
                  <a:pt x="393151" y="316221"/>
                  <a:pt x="360459" y="313114"/>
                  <a:pt x="397010" y="317500"/>
                </a:cubicBezTo>
                <a:cubicBezTo>
                  <a:pt x="456409" y="324628"/>
                  <a:pt x="453952" y="323651"/>
                  <a:pt x="511310" y="327025"/>
                </a:cubicBezTo>
                <a:cubicBezTo>
                  <a:pt x="527185" y="329142"/>
                  <a:pt x="543156" y="330631"/>
                  <a:pt x="558935" y="333375"/>
                </a:cubicBezTo>
                <a:cubicBezTo>
                  <a:pt x="567533" y="334870"/>
                  <a:pt x="575695" y="338491"/>
                  <a:pt x="584335" y="339725"/>
                </a:cubicBezTo>
                <a:lnTo>
                  <a:pt x="606560" y="342900"/>
                </a:lnTo>
                <a:cubicBezTo>
                  <a:pt x="617143" y="346075"/>
                  <a:pt x="627475" y="350258"/>
                  <a:pt x="638310" y="352425"/>
                </a:cubicBezTo>
                <a:cubicBezTo>
                  <a:pt x="648740" y="354511"/>
                  <a:pt x="659506" y="354281"/>
                  <a:pt x="670060" y="355600"/>
                </a:cubicBezTo>
                <a:cubicBezTo>
                  <a:pt x="677132" y="356484"/>
                  <a:pt x="697301" y="360177"/>
                  <a:pt x="704985" y="361950"/>
                </a:cubicBezTo>
                <a:cubicBezTo>
                  <a:pt x="784865" y="380384"/>
                  <a:pt x="683863" y="355968"/>
                  <a:pt x="749435" y="377825"/>
                </a:cubicBezTo>
                <a:cubicBezTo>
                  <a:pt x="755542" y="379861"/>
                  <a:pt x="762135" y="379942"/>
                  <a:pt x="768485" y="381000"/>
                </a:cubicBezTo>
                <a:cubicBezTo>
                  <a:pt x="794554" y="389690"/>
                  <a:pt x="753148" y="376580"/>
                  <a:pt x="803410" y="387350"/>
                </a:cubicBezTo>
                <a:cubicBezTo>
                  <a:pt x="809955" y="388752"/>
                  <a:pt x="815910" y="392321"/>
                  <a:pt x="822460" y="393700"/>
                </a:cubicBezTo>
                <a:cubicBezTo>
                  <a:pt x="836160" y="396584"/>
                  <a:pt x="904405" y="405753"/>
                  <a:pt x="914535" y="406400"/>
                </a:cubicBezTo>
                <a:cubicBezTo>
                  <a:pt x="947294" y="408491"/>
                  <a:pt x="980152" y="408517"/>
                  <a:pt x="1012960" y="409575"/>
                </a:cubicBezTo>
                <a:cubicBezTo>
                  <a:pt x="1085048" y="407899"/>
                  <a:pt x="1129953" y="409042"/>
                  <a:pt x="1193935" y="403225"/>
                </a:cubicBezTo>
                <a:cubicBezTo>
                  <a:pt x="1205219" y="402199"/>
                  <a:pt x="1229782" y="398558"/>
                  <a:pt x="1241560" y="396875"/>
                </a:cubicBezTo>
                <a:cubicBezTo>
                  <a:pt x="1284457" y="382576"/>
                  <a:pt x="1231554" y="398543"/>
                  <a:pt x="1298710" y="387350"/>
                </a:cubicBezTo>
                <a:cubicBezTo>
                  <a:pt x="1305312" y="386250"/>
                  <a:pt x="1311244" y="382533"/>
                  <a:pt x="1317760" y="381000"/>
                </a:cubicBezTo>
                <a:cubicBezTo>
                  <a:pt x="1329278" y="378290"/>
                  <a:pt x="1341082" y="376971"/>
                  <a:pt x="1352685" y="374650"/>
                </a:cubicBezTo>
                <a:cubicBezTo>
                  <a:pt x="1373520" y="370483"/>
                  <a:pt x="1360791" y="371415"/>
                  <a:pt x="1387610" y="361950"/>
                </a:cubicBezTo>
                <a:cubicBezTo>
                  <a:pt x="1398029" y="358273"/>
                  <a:pt x="1408600" y="354936"/>
                  <a:pt x="1419360" y="352425"/>
                </a:cubicBezTo>
                <a:cubicBezTo>
                  <a:pt x="1440381" y="347520"/>
                  <a:pt x="1461919" y="344960"/>
                  <a:pt x="1482860" y="339725"/>
                </a:cubicBezTo>
                <a:cubicBezTo>
                  <a:pt x="1487093" y="338667"/>
                  <a:pt x="1491240" y="337167"/>
                  <a:pt x="1495560" y="336550"/>
                </a:cubicBezTo>
                <a:cubicBezTo>
                  <a:pt x="1506089" y="335046"/>
                  <a:pt x="1516727" y="334433"/>
                  <a:pt x="1527310" y="333375"/>
                </a:cubicBezTo>
                <a:cubicBezTo>
                  <a:pt x="1535083" y="330784"/>
                  <a:pt x="1542669" y="328754"/>
                  <a:pt x="1549535" y="323850"/>
                </a:cubicBezTo>
                <a:cubicBezTo>
                  <a:pt x="1553189" y="321240"/>
                  <a:pt x="1555161" y="316553"/>
                  <a:pt x="1559060" y="314325"/>
                </a:cubicBezTo>
                <a:cubicBezTo>
                  <a:pt x="1564145" y="311419"/>
                  <a:pt x="1592950" y="308193"/>
                  <a:pt x="1593985" y="307975"/>
                </a:cubicBezTo>
                <a:cubicBezTo>
                  <a:pt x="1606795" y="305278"/>
                  <a:pt x="1632085" y="298450"/>
                  <a:pt x="1632085" y="298450"/>
                </a:cubicBezTo>
                <a:cubicBezTo>
                  <a:pt x="1665034" y="276484"/>
                  <a:pt x="1614027" y="309920"/>
                  <a:pt x="1654310" y="285750"/>
                </a:cubicBezTo>
                <a:cubicBezTo>
                  <a:pt x="1672558" y="274801"/>
                  <a:pt x="1670864" y="274379"/>
                  <a:pt x="1686060" y="263525"/>
                </a:cubicBezTo>
                <a:cubicBezTo>
                  <a:pt x="1689165" y="261307"/>
                  <a:pt x="1692688" y="259658"/>
                  <a:pt x="1695585" y="257175"/>
                </a:cubicBezTo>
                <a:cubicBezTo>
                  <a:pt x="1700131" y="253279"/>
                  <a:pt x="1703779" y="248417"/>
                  <a:pt x="1708285" y="244475"/>
                </a:cubicBezTo>
                <a:cubicBezTo>
                  <a:pt x="1714586" y="238962"/>
                  <a:pt x="1723398" y="233342"/>
                  <a:pt x="1730510" y="228600"/>
                </a:cubicBezTo>
                <a:cubicBezTo>
                  <a:pt x="1732627" y="224367"/>
                  <a:pt x="1734352" y="219914"/>
                  <a:pt x="1736860" y="215900"/>
                </a:cubicBezTo>
                <a:cubicBezTo>
                  <a:pt x="1739665" y="211413"/>
                  <a:pt x="1743350" y="207535"/>
                  <a:pt x="1746385" y="203200"/>
                </a:cubicBezTo>
                <a:cubicBezTo>
                  <a:pt x="1750762" y="196948"/>
                  <a:pt x="1754852" y="190500"/>
                  <a:pt x="1759085" y="184150"/>
                </a:cubicBezTo>
                <a:lnTo>
                  <a:pt x="1765435" y="174625"/>
                </a:lnTo>
                <a:lnTo>
                  <a:pt x="1771785" y="165100"/>
                </a:lnTo>
                <a:cubicBezTo>
                  <a:pt x="1770727" y="156633"/>
                  <a:pt x="1770136" y="148095"/>
                  <a:pt x="1768610" y="139700"/>
                </a:cubicBezTo>
                <a:cubicBezTo>
                  <a:pt x="1768011" y="136407"/>
                  <a:pt x="1767380" y="132898"/>
                  <a:pt x="1765435" y="130175"/>
                </a:cubicBezTo>
                <a:cubicBezTo>
                  <a:pt x="1761955" y="125303"/>
                  <a:pt x="1756677" y="121981"/>
                  <a:pt x="1752735" y="117475"/>
                </a:cubicBezTo>
                <a:cubicBezTo>
                  <a:pt x="1738558" y="101273"/>
                  <a:pt x="1746795" y="103304"/>
                  <a:pt x="1724160" y="88900"/>
                </a:cubicBezTo>
                <a:cubicBezTo>
                  <a:pt x="1719352" y="85840"/>
                  <a:pt x="1713172" y="85482"/>
                  <a:pt x="1708285" y="82550"/>
                </a:cubicBezTo>
                <a:cubicBezTo>
                  <a:pt x="1702474" y="79063"/>
                  <a:pt x="1698702" y="72367"/>
                  <a:pt x="1692410" y="69850"/>
                </a:cubicBezTo>
                <a:cubicBezTo>
                  <a:pt x="1639245" y="48584"/>
                  <a:pt x="1635198" y="54593"/>
                  <a:pt x="1587635" y="41275"/>
                </a:cubicBezTo>
                <a:cubicBezTo>
                  <a:pt x="1574744" y="37665"/>
                  <a:pt x="1562781" y="30513"/>
                  <a:pt x="1549535" y="28575"/>
                </a:cubicBezTo>
                <a:cubicBezTo>
                  <a:pt x="1519095" y="24120"/>
                  <a:pt x="1488152" y="24342"/>
                  <a:pt x="1457460" y="22225"/>
                </a:cubicBezTo>
                <a:cubicBezTo>
                  <a:pt x="1414458" y="15775"/>
                  <a:pt x="1382704" y="10324"/>
                  <a:pt x="1339985" y="6350"/>
                </a:cubicBezTo>
                <a:cubicBezTo>
                  <a:pt x="1312506" y="3794"/>
                  <a:pt x="1284952" y="2117"/>
                  <a:pt x="1257435" y="0"/>
                </a:cubicBezTo>
                <a:lnTo>
                  <a:pt x="851035" y="12700"/>
                </a:lnTo>
                <a:lnTo>
                  <a:pt x="774835" y="19050"/>
                </a:lnTo>
                <a:cubicBezTo>
                  <a:pt x="725220" y="23185"/>
                  <a:pt x="625610" y="25400"/>
                  <a:pt x="625610" y="25400"/>
                </a:cubicBezTo>
                <a:cubicBezTo>
                  <a:pt x="604443" y="27517"/>
                  <a:pt x="583027" y="27877"/>
                  <a:pt x="562110" y="31750"/>
                </a:cubicBezTo>
                <a:cubicBezTo>
                  <a:pt x="554185" y="33218"/>
                  <a:pt x="547531" y="38726"/>
                  <a:pt x="539885" y="41275"/>
                </a:cubicBezTo>
                <a:cubicBezTo>
                  <a:pt x="531606" y="44035"/>
                  <a:pt x="522807" y="44997"/>
                  <a:pt x="514485" y="47625"/>
                </a:cubicBezTo>
                <a:cubicBezTo>
                  <a:pt x="502673" y="51355"/>
                  <a:pt x="491384" y="56630"/>
                  <a:pt x="479560" y="60325"/>
                </a:cubicBezTo>
                <a:cubicBezTo>
                  <a:pt x="474409" y="61935"/>
                  <a:pt x="468953" y="62329"/>
                  <a:pt x="463685" y="63500"/>
                </a:cubicBezTo>
                <a:cubicBezTo>
                  <a:pt x="440964" y="68549"/>
                  <a:pt x="456486" y="66829"/>
                  <a:pt x="422410" y="73025"/>
                </a:cubicBezTo>
                <a:cubicBezTo>
                  <a:pt x="408714" y="75515"/>
                  <a:pt x="394822" y="76840"/>
                  <a:pt x="381135" y="79375"/>
                </a:cubicBezTo>
                <a:cubicBezTo>
                  <a:pt x="366235" y="82134"/>
                  <a:pt x="351502" y="85725"/>
                  <a:pt x="336685" y="88900"/>
                </a:cubicBezTo>
                <a:cubicBezTo>
                  <a:pt x="312029" y="100107"/>
                  <a:pt x="271008" y="119259"/>
                  <a:pt x="247785" y="127000"/>
                </a:cubicBezTo>
                <a:cubicBezTo>
                  <a:pt x="232097" y="132229"/>
                  <a:pt x="222888" y="135606"/>
                  <a:pt x="206510" y="139700"/>
                </a:cubicBezTo>
                <a:cubicBezTo>
                  <a:pt x="201275" y="141009"/>
                  <a:pt x="195903" y="141704"/>
                  <a:pt x="190635" y="142875"/>
                </a:cubicBezTo>
                <a:cubicBezTo>
                  <a:pt x="186375" y="143822"/>
                  <a:pt x="182168" y="144992"/>
                  <a:pt x="177935" y="146050"/>
                </a:cubicBezTo>
                <a:cubicBezTo>
                  <a:pt x="173702" y="149225"/>
                  <a:pt x="169722" y="152770"/>
                  <a:pt x="165235" y="155575"/>
                </a:cubicBezTo>
                <a:cubicBezTo>
                  <a:pt x="154557" y="162249"/>
                  <a:pt x="145699" y="164204"/>
                  <a:pt x="133485" y="168275"/>
                </a:cubicBezTo>
                <a:cubicBezTo>
                  <a:pt x="130310" y="171450"/>
                  <a:pt x="127859" y="175572"/>
                  <a:pt x="123960" y="177800"/>
                </a:cubicBezTo>
                <a:cubicBezTo>
                  <a:pt x="120171" y="179965"/>
                  <a:pt x="115604" y="180561"/>
                  <a:pt x="111260" y="180975"/>
                </a:cubicBezTo>
                <a:cubicBezTo>
                  <a:pt x="93318" y="182684"/>
                  <a:pt x="75277" y="183092"/>
                  <a:pt x="57285" y="184150"/>
                </a:cubicBezTo>
                <a:cubicBezTo>
                  <a:pt x="50935" y="185208"/>
                  <a:pt x="44342" y="185289"/>
                  <a:pt x="38235" y="187325"/>
                </a:cubicBezTo>
                <a:cubicBezTo>
                  <a:pt x="10139" y="196690"/>
                  <a:pt x="46176" y="191452"/>
                  <a:pt x="19185" y="196850"/>
                </a:cubicBezTo>
                <a:cubicBezTo>
                  <a:pt x="11847" y="198318"/>
                  <a:pt x="3310" y="194204"/>
                  <a:pt x="135" y="1936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502150" y="5114926"/>
            <a:ext cx="312737" cy="818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Background</a:t>
            </a:r>
            <a:br>
              <a:rPr lang="en-US" dirty="0" smtClean="0"/>
            </a:br>
            <a:r>
              <a:rPr lang="en-US" sz="2400" i="1" dirty="0" smtClean="0"/>
              <a:t>Los Angeles County: Strained Infrastructure</a:t>
            </a:r>
            <a:endParaRPr lang="en-US" sz="24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85371" y="1593850"/>
          <a:ext cx="779349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359275" y="6588125"/>
            <a:ext cx="2133600" cy="269875"/>
          </a:xfrm>
          <a:prstGeom prst="rect">
            <a:avLst/>
          </a:prstGeom>
        </p:spPr>
        <p:txBody>
          <a:bodyPr/>
          <a:lstStyle/>
          <a:p>
            <a:fld id="{56582ECF-BE0F-4F7C-917E-1AD38C0234B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 rot="16200000">
            <a:off x="-813301" y="3661298"/>
            <a:ext cx="32701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Estimated Growth 2005 - 2035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Background</a:t>
            </a:r>
            <a:br>
              <a:rPr lang="en-US" dirty="0" smtClean="0"/>
            </a:br>
            <a:r>
              <a:rPr lang="en-US" sz="2400" i="1" dirty="0" smtClean="0"/>
              <a:t>Opportunity to Measure (and fund) </a:t>
            </a:r>
            <a:r>
              <a:rPr lang="en-US" sz="2400" i="1" dirty="0" err="1" smtClean="0"/>
              <a:t>GHG</a:t>
            </a:r>
            <a:r>
              <a:rPr lang="en-US" sz="2400" i="1" dirty="0" smtClean="0"/>
              <a:t> Reduction…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267" y="1439333"/>
            <a:ext cx="8297333" cy="23198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CS </a:t>
            </a:r>
            <a:r>
              <a:rPr lang="en-US" i="1" dirty="0" smtClean="0"/>
              <a:t>Moving Cooler </a:t>
            </a:r>
            <a:r>
              <a:rPr lang="en-US" dirty="0" smtClean="0"/>
              <a:t>sketch-planning methodologies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Adapt to reflect specific nature of travel within LA County.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Metro’s Existing Congestion Mitigation Fee program site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Project  &amp; growth database accessible to all cities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Fee on new development to fund improvements to network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If projects coincide, fee solves unfunded mandate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59275" y="6588125"/>
            <a:ext cx="2133600" cy="269875"/>
          </a:xfrm>
          <a:prstGeom prst="rect">
            <a:avLst/>
          </a:prstGeom>
        </p:spPr>
        <p:txBody>
          <a:bodyPr/>
          <a:lstStyle/>
          <a:p>
            <a:fld id="{69028F49-1C14-4EB9-A339-DD584C0FD66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MTA-t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7091" y="4249952"/>
            <a:ext cx="3566278" cy="260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4600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Adapt “best practices” project methodologies to region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Local research for elasticities, speed-flow curves, etc. to accurately portray traveler response in LA County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Project-specific inputs that city staff can fill-in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Develop and test a draft analytical spreadsheet tool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Develop and test tool in a web-based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2563-0F89-4C81-AD1B-1B9C203DAE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28575"/>
            <a:ext cx="8442325" cy="1089025"/>
          </a:xfrm>
        </p:spPr>
        <p:txBody>
          <a:bodyPr/>
          <a:lstStyle/>
          <a:p>
            <a:pPr>
              <a:tabLst>
                <a:tab pos="39846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2. Technical Approach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400" i="1" dirty="0" smtClean="0"/>
              <a:t>Process Overview</a:t>
            </a:r>
            <a:endParaRPr lang="en-US" sz="2400" i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spreadsh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2619375" y="3886513"/>
            <a:ext cx="2059236" cy="266668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863" y="4303538"/>
            <a:ext cx="3112937" cy="201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4810125" y="5297488"/>
            <a:ext cx="74295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c_co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125" y="4541464"/>
            <a:ext cx="1276350" cy="16478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735231" y="5342312"/>
            <a:ext cx="74295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03225" algn="l"/>
              </a:tabLst>
            </a:pPr>
            <a:r>
              <a:rPr lang="en-US" dirty="0" smtClean="0"/>
              <a:t>2. Technical Approach	</a:t>
            </a:r>
            <a:br>
              <a:rPr lang="en-US" dirty="0" smtClean="0"/>
            </a:br>
            <a:r>
              <a:rPr lang="en-US" sz="2400" i="1" dirty="0" smtClean="0"/>
              <a:t>Applicable Projects w/ </a:t>
            </a:r>
            <a:r>
              <a:rPr lang="en-US" sz="2400" i="1" dirty="0" err="1" smtClean="0"/>
              <a:t>GHG</a:t>
            </a:r>
            <a:r>
              <a:rPr lang="en-US" sz="2400" i="1" dirty="0" smtClean="0"/>
              <a:t> Reduction Potential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CE6EF2-C485-44E7-A586-8B2082E9B94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" name="Rectangle 23"/>
          <p:cNvSpPr/>
          <p:nvPr/>
        </p:nvSpPr>
        <p:spPr>
          <a:xfrm>
            <a:off x="739588" y="1411941"/>
            <a:ext cx="8150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0" hangingPunct="0">
              <a:lnSpc>
                <a:spcPct val="90000"/>
              </a:lnSpc>
              <a:buClr>
                <a:srgbClr val="FF9933"/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Intersection Improvements</a:t>
            </a:r>
          </a:p>
          <a:p>
            <a:pPr lvl="1" indent="-457200" eaLnBrk="0" hangingPunct="0">
              <a:lnSpc>
                <a:spcPct val="90000"/>
              </a:lnSpc>
              <a:buClr>
                <a:srgbClr val="FF9933"/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Corridor System Operations Improvements</a:t>
            </a:r>
          </a:p>
          <a:p>
            <a:pPr lvl="1" indent="-457200" eaLnBrk="0" hangingPunct="0">
              <a:lnSpc>
                <a:spcPct val="90000"/>
              </a:lnSpc>
              <a:buClr>
                <a:srgbClr val="FF9933"/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Roadway Capacity Improvements</a:t>
            </a:r>
          </a:p>
          <a:p>
            <a:pPr lvl="1" indent="-457200" eaLnBrk="0" hangingPunct="0">
              <a:lnSpc>
                <a:spcPct val="90000"/>
              </a:lnSpc>
              <a:buClr>
                <a:srgbClr val="FF9933"/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On/Off-Ramp Capacity</a:t>
            </a:r>
          </a:p>
          <a:p>
            <a:pPr lvl="1" indent="-457200" eaLnBrk="0" hangingPunct="0">
              <a:lnSpc>
                <a:spcPct val="90000"/>
              </a:lnSpc>
              <a:buClr>
                <a:srgbClr val="FF9933"/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RR Grade Separations</a:t>
            </a:r>
          </a:p>
          <a:p>
            <a:pPr lvl="1" indent="-457200" eaLnBrk="0" hangingPunct="0">
              <a:lnSpc>
                <a:spcPct val="90000"/>
              </a:lnSpc>
              <a:buClr>
                <a:srgbClr val="FF9933"/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Transit Enhancements</a:t>
            </a:r>
          </a:p>
          <a:p>
            <a:pPr lvl="1" indent="-457200" eaLnBrk="0" hangingPunct="0">
              <a:lnSpc>
                <a:spcPct val="90000"/>
              </a:lnSpc>
              <a:buClr>
                <a:srgbClr val="FF9933"/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Park-and-Ride Lots</a:t>
            </a:r>
          </a:p>
          <a:p>
            <a:pPr lvl="1" indent="-457200" eaLnBrk="0" hangingPunct="0">
              <a:lnSpc>
                <a:spcPct val="90000"/>
              </a:lnSpc>
              <a:buClr>
                <a:srgbClr val="FF9933"/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Bike/Pedestrian Projects</a:t>
            </a:r>
            <a:r>
              <a:rPr lang="en-US" sz="2000" b="1" dirty="0" smtClean="0"/>
              <a:t> </a:t>
            </a:r>
          </a:p>
          <a:p>
            <a:pPr lvl="1" indent="-457200" eaLnBrk="0" hangingPunct="0">
              <a:lnSpc>
                <a:spcPct val="90000"/>
              </a:lnSpc>
              <a:buClr>
                <a:srgbClr val="FF9933"/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Transit/Managed Lanes </a:t>
            </a:r>
            <a:r>
              <a:rPr lang="en-US" sz="2000" b="1" dirty="0" smtClean="0"/>
              <a:t>(HOT, Shared Busway)</a:t>
            </a:r>
          </a:p>
          <a:p>
            <a:pPr lvl="1" indent="-457200" eaLnBrk="0" hangingPunct="0">
              <a:lnSpc>
                <a:spcPct val="90000"/>
              </a:lnSpc>
              <a:buClr>
                <a:srgbClr val="FF9933"/>
              </a:buClr>
              <a:buSzPct val="100000"/>
              <a:buFont typeface="+mj-lt"/>
              <a:buAutoNum type="arabicPeriod" startAt="2"/>
            </a:pP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03608" y="4873213"/>
            <a:ext cx="6146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Limited to improvements eligible for fee program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2254" y="5853952"/>
            <a:ext cx="5028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Either Reduce </a:t>
            </a:r>
            <a:r>
              <a:rPr 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VMT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or – Reduce Delay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SBlue">
  <a:themeElements>
    <a:clrScheme name="CSBlue">
      <a:dk1>
        <a:srgbClr val="000000"/>
      </a:dk1>
      <a:lt1>
        <a:srgbClr val="FFFFFF"/>
      </a:lt1>
      <a:dk2>
        <a:srgbClr val="003A69"/>
      </a:dk2>
      <a:lt2>
        <a:srgbClr val="FFFFFF"/>
      </a:lt2>
      <a:accent1>
        <a:srgbClr val="0099CC"/>
      </a:accent1>
      <a:accent2>
        <a:srgbClr val="B29620"/>
      </a:accent2>
      <a:accent3>
        <a:srgbClr val="C20000"/>
      </a:accent3>
      <a:accent4>
        <a:srgbClr val="30A230"/>
      </a:accent4>
      <a:accent5>
        <a:srgbClr val="DDE27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CSBlue</Template>
  <TotalTime>3626</TotalTime>
  <Words>817</Words>
  <Application>Microsoft Office PowerPoint</Application>
  <PresentationFormat>On-screen Show (4:3)</PresentationFormat>
  <Paragraphs>233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CSBlue</vt:lpstr>
      <vt:lpstr>Estimating Mobile Source GHG In Los Angeles County:</vt:lpstr>
      <vt:lpstr>LA Metro GHG Impact Toolset Agenda</vt:lpstr>
      <vt:lpstr>1. Background  SB 375 Mobile-Source GHG Reduction Legislation</vt:lpstr>
      <vt:lpstr>  1. Background SCAG Region SB 375 GHG Reduction Targets</vt:lpstr>
      <vt:lpstr>Slide 5</vt:lpstr>
      <vt:lpstr>1. Background Los Angeles County: Strained Infrastructure</vt:lpstr>
      <vt:lpstr>1. Background Opportunity to Measure (and fund) GHG Reduction…</vt:lpstr>
      <vt:lpstr>2. Technical Approach  Process Overview</vt:lpstr>
      <vt:lpstr>2. Technical Approach  Applicable Projects w/ GHG Reduction Potential</vt:lpstr>
      <vt:lpstr>2. Technical Approach  Process Overview</vt:lpstr>
      <vt:lpstr>2. Technical Approach  Process Overview</vt:lpstr>
      <vt:lpstr>2. Technical Approach  Process Overview</vt:lpstr>
      <vt:lpstr>2. Technical Approach  Summary of Outputs – GHG Emission Calculations</vt:lpstr>
      <vt:lpstr>3.  Web-Based Analysis LA Metro CMF Webtool</vt:lpstr>
      <vt:lpstr>3.  Web-Based Analysis LA Metro Project-Level GHG Sketch-Planning Tool</vt:lpstr>
      <vt:lpstr>3.  Web-Based Analysis LA Metro Project-Level GHG Sketch-Planning Tool</vt:lpstr>
      <vt:lpstr>3.  Web-Based Analysis LA Metro Project-Level GHG Sketch-Planning Tool</vt:lpstr>
      <vt:lpstr>3.  Web-Based Analysis LA Metro Project-Level GHG Sketch-Planning Tool</vt:lpstr>
      <vt:lpstr>Slide 19</vt:lpstr>
      <vt:lpstr>4. Applying Tools in the Gateway Cities COG Background</vt:lpstr>
      <vt:lpstr>6. Results</vt:lpstr>
      <vt:lpstr>Slide 22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Transportation Measures: IMPACT Toolset Ten Categories of  LA Metro “IMPACT” Tool Projects</dc:title>
  <dc:creator>David Jackson</dc:creator>
  <cp:lastModifiedBy>Michael Snavely</cp:lastModifiedBy>
  <cp:revision>195</cp:revision>
  <dcterms:created xsi:type="dcterms:W3CDTF">2010-11-09T17:44:33Z</dcterms:created>
  <dcterms:modified xsi:type="dcterms:W3CDTF">2011-05-08T23:36:17Z</dcterms:modified>
</cp:coreProperties>
</file>