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4" r:id="rId2"/>
    <p:sldMasterId id="2147483950" r:id="rId3"/>
  </p:sldMasterIdLst>
  <p:notesMasterIdLst>
    <p:notesMasterId r:id="rId33"/>
  </p:notesMasterIdLst>
  <p:sldIdLst>
    <p:sldId id="434" r:id="rId4"/>
    <p:sldId id="475" r:id="rId5"/>
    <p:sldId id="477" r:id="rId6"/>
    <p:sldId id="442" r:id="rId7"/>
    <p:sldId id="478" r:id="rId8"/>
    <p:sldId id="479" r:id="rId9"/>
    <p:sldId id="445" r:id="rId10"/>
    <p:sldId id="444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96" r:id="rId20"/>
    <p:sldId id="480" r:id="rId21"/>
    <p:sldId id="481" r:id="rId22"/>
    <p:sldId id="482" r:id="rId23"/>
    <p:sldId id="483" r:id="rId24"/>
    <p:sldId id="484" r:id="rId25"/>
    <p:sldId id="485" r:id="rId26"/>
    <p:sldId id="487" r:id="rId27"/>
    <p:sldId id="489" r:id="rId28"/>
    <p:sldId id="490" r:id="rId29"/>
    <p:sldId id="493" r:id="rId30"/>
    <p:sldId id="494" r:id="rId31"/>
    <p:sldId id="49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3BE5D"/>
    <a:srgbClr val="FF6600"/>
    <a:srgbClr val="FF3300"/>
    <a:srgbClr val="990033"/>
    <a:srgbClr val="FFFFFF"/>
    <a:srgbClr val="7A2200"/>
    <a:srgbClr val="275A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534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3BFC3E-C0C6-4AC6-9C64-AF226FC7F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0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8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BFC3E-C0C6-4AC6-9C64-AF226FC7F7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BFC3E-C0C6-4AC6-9C64-AF226FC7F7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BFC3E-C0C6-4AC6-9C64-AF226FC7F7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BFC3E-C0C6-4AC6-9C64-AF226FC7F7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divided into three rounds, each increasing detail on fewer</a:t>
            </a:r>
            <a:r>
              <a:rPr lang="en-US" baseline="0" dirty="0" smtClean="0"/>
              <a:t> and fewer policies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round complete: exploration of the policy space, understand how the policies work and interact and what general level of change is needed to reduce GHGs by 75%</a:t>
            </a:r>
          </a:p>
          <a:p>
            <a:endParaRPr lang="en-US" dirty="0" smtClean="0"/>
          </a:p>
          <a:p>
            <a:r>
              <a:rPr lang="en-US" dirty="0" smtClean="0"/>
              <a:t>First round included testing</a:t>
            </a:r>
            <a:r>
              <a:rPr lang="en-US" baseline="0" dirty="0" smtClean="0"/>
              <a:t> 144 combinations of policies.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Six groups of policies:</a:t>
            </a:r>
          </a:p>
          <a:p>
            <a:r>
              <a:rPr lang="en-US" baseline="0" dirty="0" smtClean="0"/>
              <a:t>Urban characteristics: e.g. promoting high density mixed use land use development, no sprawl/low density growth, transit investments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Pricing: e.g. </a:t>
            </a:r>
            <a:r>
              <a:rPr lang="en-US" sz="1200" b="0" dirty="0" smtClean="0"/>
              <a:t>F</a:t>
            </a:r>
            <a:r>
              <a:rPr lang="en-US" sz="1200" dirty="0" smtClean="0"/>
              <a:t>uel tax, carbon tax, VMT tax</a:t>
            </a:r>
          </a:p>
          <a:p>
            <a:r>
              <a:rPr lang="en-US" baseline="0" dirty="0" smtClean="0"/>
              <a:t>Marketing: e.g. travel demand management policies such as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Individualized Marketing Programs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Roads: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200" dirty="0" smtClean="0"/>
              <a:t>Capacity, incident management</a:t>
            </a: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Fleet: </a:t>
            </a:r>
            <a:r>
              <a:rPr lang="en-US" sz="1200" b="0" dirty="0" smtClean="0"/>
              <a:t>V</a:t>
            </a:r>
            <a:r>
              <a:rPr lang="en-US" sz="1200" dirty="0" smtClean="0"/>
              <a:t>ehicle age, vehicle type, car-sharing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Technology: vehicle </a:t>
            </a:r>
            <a:r>
              <a:rPr lang="en-US" sz="1200" dirty="0" smtClean="0"/>
              <a:t>MPG, PHEVs, EVs, fuel type, power source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Two or three</a:t>
            </a:r>
            <a:r>
              <a:rPr lang="en-US" sz="1200" baseline="0" dirty="0" smtClean="0"/>
              <a:t> levels of each policy developed, base (e.g. as projected without specific policy interventions) and then one or two levels with policies implemented to reduce GHG. </a:t>
            </a:r>
            <a:r>
              <a:rPr lang="en-US" sz="1200" baseline="0" dirty="0" err="1" smtClean="0"/>
              <a:t>E.g</a:t>
            </a:r>
            <a:r>
              <a:rPr lang="en-US" sz="1200" baseline="0" dirty="0" smtClean="0"/>
              <a:t> Technology high level has a combination of increased MPG for gasoline cars, increased uptake of PHEVs and EVs, additional </a:t>
            </a:r>
            <a:r>
              <a:rPr lang="en-US" sz="1200" baseline="0" dirty="0" err="1" smtClean="0"/>
              <a:t>renewables</a:t>
            </a:r>
            <a:r>
              <a:rPr lang="en-US" sz="1200" baseline="0" dirty="0" smtClean="0"/>
              <a:t> used to generate electricity.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Chart shows plot of results for all policy combinations with medium and high technology levels with &gt;60% GHG reductions. On left is VMT reduction – not all these policies have significant VMT reductions, often technology improvements have little VMT reduction benefits or even increase it as cost of driving reduces.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On right is GHG reduction: here there a large set of policy combinations where GHG reduction &gt;60%. Suggests vehicle technology and also electricity generation policies will be very important for meeting GHG reduction goals.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BFC3E-C0C6-4AC6-9C64-AF226FC7F7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D8B1-E5C0-4A04-985E-D613CF8B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8B99-9E1D-462A-860D-3764B90E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328F-AEC2-49D6-8010-9804C2DC9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DF49-6352-4CFF-8CB1-02A4D226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6332-AE08-409B-AF59-230B9B93A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D7FF-8B4B-4273-BB62-32D4947AC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DF0D-369B-43EE-8D51-25EF68F06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A769-69D0-442F-BFA9-39F88521D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677D-803A-4957-9CD7-472417BF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2F73-6EF8-48B0-86D0-702D587C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FCC0-313E-45FD-B4E2-086A4061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76E68-CEA2-4A96-BEF1-B401858BC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01E6-E828-44DE-9F3F-6C57D37B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A9FD-A6D6-423B-9B52-8A5887EA1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362200"/>
            <a:ext cx="2057400" cy="4024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362200"/>
            <a:ext cx="6019800" cy="4024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43F6-EA2D-48DF-96BE-1639E072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2600"/>
            <a:ext cx="2590800" cy="6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1066800"/>
            <a:ext cx="4648200" cy="9906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055813"/>
            <a:ext cx="4648200" cy="687387"/>
          </a:xfrm>
        </p:spPr>
        <p:txBody>
          <a:bodyPr/>
          <a:lstStyle>
            <a:lvl1pPr marL="0" indent="0">
              <a:buFont typeface="Wingdings 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267200" y="4570413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0B51E5DA-21D9-4925-9CC2-39EC7941A62D}" type="datetime1">
              <a:rPr lang="en-US"/>
              <a:pPr>
                <a:defRPr/>
              </a:pPr>
              <a:t>5/9/2011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/>
          <a:srcRect l="12500" t="20000" r="53750" b="70375"/>
          <a:stretch>
            <a:fillRect/>
          </a:stretch>
        </p:blipFill>
        <p:spPr bwMode="auto">
          <a:xfrm>
            <a:off x="76200" y="914400"/>
            <a:ext cx="3352800" cy="59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 l="12500" t="20000" r="53750" b="70375"/>
          <a:stretch>
            <a:fillRect/>
          </a:stretch>
        </p:blipFill>
        <p:spPr bwMode="auto">
          <a:xfrm>
            <a:off x="1676400" y="6275564"/>
            <a:ext cx="2209800" cy="3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3A63-8962-4AF3-8630-5F4BC82EC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19431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762000"/>
            <a:ext cx="19431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03A2-5026-4DE6-8C32-A030B6F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E3F5-3FF3-4461-B46B-2E069EC63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5E12-42A9-4B75-828D-8ED4642C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F516-ABC4-4EAC-83BA-5ECF874D6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DE903-6AFF-4BEF-A2C8-627E54DD4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B072-D62D-4339-B401-570241DEA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3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4038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431199B2-8FC2-4C72-8378-402DDA88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4572000" y="762000"/>
            <a:ext cx="4191000" cy="5105400"/>
          </a:xfrm>
          <a:prstGeom prst="rect">
            <a:avLst/>
          </a:prstGeom>
          <a:gradFill rotWithShape="1">
            <a:gsLst>
              <a:gs pos="0">
                <a:schemeClr val="folHlink">
                  <a:alpha val="49001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ＭＳ Ｐゴシック" charset="-128"/>
          <a:cs typeface="ＭＳ Ｐゴシック" charset="-128"/>
        </a:defRPr>
      </a:lvl1pPr>
      <a:lvl2pPr marL="461963" indent="-180975" algn="l" rtl="0" eaLnBrk="0" fontAlgn="base" hangingPunct="0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747713" indent="-171450" algn="l" rtl="0" eaLnBrk="0" fontAlgn="base" hangingPunct="0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030288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3128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0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5C8093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/>
          </a:p>
        </p:txBody>
      </p:sp>
      <p:sp>
        <p:nvSpPr>
          <p:cNvPr id="52230" name="Freeform 29"/>
          <p:cNvSpPr>
            <a:spLocks/>
          </p:cNvSpPr>
          <p:nvPr/>
        </p:nvSpPr>
        <p:spPr bwMode="auto">
          <a:xfrm>
            <a:off x="0" y="2514600"/>
            <a:ext cx="9144000" cy="533400"/>
          </a:xfrm>
          <a:custGeom>
            <a:avLst/>
            <a:gdLst>
              <a:gd name="T0" fmla="*/ 0 w 5760"/>
              <a:gd name="T1" fmla="*/ 533400 h 336"/>
              <a:gd name="T2" fmla="*/ 8686800 w 5760"/>
              <a:gd name="T3" fmla="*/ 533400 h 336"/>
              <a:gd name="T4" fmla="*/ 9144000 w 5760"/>
              <a:gd name="T5" fmla="*/ 228600 h 336"/>
              <a:gd name="T6" fmla="*/ 9144000 w 5760"/>
              <a:gd name="T7" fmla="*/ 0 h 336"/>
              <a:gd name="T8" fmla="*/ 0 w 5760"/>
              <a:gd name="T9" fmla="*/ 0 h 336"/>
              <a:gd name="T10" fmla="*/ 0 w 5760"/>
              <a:gd name="T11" fmla="*/ 533400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336"/>
              <a:gd name="T20" fmla="*/ 5760 w 57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C809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362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429000"/>
            <a:ext cx="8229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020DD024-EDC8-41ED-A030-625999F40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3" name="Line 36"/>
          <p:cNvSpPr>
            <a:spLocks noChangeShapeType="1"/>
          </p:cNvSpPr>
          <p:nvPr/>
        </p:nvSpPr>
        <p:spPr bwMode="auto">
          <a:xfrm>
            <a:off x="0" y="3200400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2234" name="Line 38"/>
          <p:cNvSpPr>
            <a:spLocks noChangeShapeType="1"/>
          </p:cNvSpPr>
          <p:nvPr/>
        </p:nvSpPr>
        <p:spPr bwMode="auto">
          <a:xfrm flipV="1">
            <a:off x="8763000" y="2971800"/>
            <a:ext cx="381000" cy="22860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ＭＳ Ｐゴシック" charset="-128"/>
          <a:cs typeface="ＭＳ Ｐゴシック" charset="-128"/>
        </a:defRPr>
      </a:lvl1pPr>
      <a:lvl2pPr marL="461963" indent="-180975" algn="l" rtl="0" eaLnBrk="0" fontAlgn="base" hangingPunct="0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747713" indent="-171450" algn="l" rtl="0" eaLnBrk="0" fontAlgn="base" hangingPunct="0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030288" indent="-168275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312863" indent="-168275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7700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272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6844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1416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22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Arial" charset="0"/>
          <a:ea typeface="+mn-ea"/>
          <a:cs typeface="+mn-cs"/>
        </a:defRPr>
      </a:lvl1pPr>
      <a:lvl2pPr marL="461963" indent="-180975" algn="l" rtl="0" eaLnBrk="0" fontAlgn="base" hangingPunct="0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rgbClr val="333333"/>
          </a:solidFill>
          <a:latin typeface="Arial" charset="0"/>
          <a:ea typeface="+mn-ea"/>
        </a:defRPr>
      </a:lvl2pPr>
      <a:lvl3pPr marL="747713" indent="-171450" algn="l" rtl="0" eaLnBrk="0" fontAlgn="base" hangingPunct="0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rgbClr val="333333"/>
          </a:solidFill>
          <a:latin typeface="Arial" charset="0"/>
          <a:ea typeface="+mn-ea"/>
        </a:defRPr>
      </a:lvl3pPr>
      <a:lvl4pPr marL="1030288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rgbClr val="333333"/>
          </a:solidFill>
          <a:latin typeface="Arial" charset="0"/>
          <a:ea typeface="+mn-ea"/>
        </a:defRPr>
      </a:lvl4pPr>
      <a:lvl5pPr marL="13128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Arial" charset="0"/>
          <a:ea typeface="+mn-ea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  <a:ea typeface="+mn-ea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  <a:ea typeface="+mn-ea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  <a:ea typeface="+mn-ea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2209800"/>
            <a:ext cx="49720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4"/>
          <a:srcRect t="9325" b="23077"/>
          <a:stretch>
            <a:fillRect/>
          </a:stretch>
        </p:blipFill>
        <p:spPr bwMode="auto">
          <a:xfrm>
            <a:off x="3810000" y="4286250"/>
            <a:ext cx="49736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6"/>
          <p:cNvSpPr>
            <a:spLocks noGrp="1"/>
          </p:cNvSpPr>
          <p:nvPr>
            <p:ph type="ctrTitle"/>
          </p:nvPr>
        </p:nvSpPr>
        <p:spPr>
          <a:xfrm>
            <a:off x="3886200" y="533400"/>
            <a:ext cx="4953000" cy="990600"/>
          </a:xfrm>
        </p:spPr>
        <p:txBody>
          <a:bodyPr/>
          <a:lstStyle/>
          <a:p>
            <a:r>
              <a:rPr lang="en-US" sz="2000" dirty="0" smtClean="0"/>
              <a:t>Transportation Energy and Emissions</a:t>
            </a:r>
            <a:br>
              <a:rPr lang="en-US" sz="2000" dirty="0" smtClean="0"/>
            </a:br>
            <a:r>
              <a:rPr lang="en-US" sz="2000" dirty="0" smtClean="0"/>
              <a:t>Policy Analysis Tool with Applications</a:t>
            </a:r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3430012"/>
            <a:ext cx="335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TRB Planning</a:t>
            </a: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Applications Conference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May 8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-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12, 2011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Reno, NV</a:t>
            </a:r>
          </a:p>
          <a:p>
            <a:pPr eaLnBrk="0" hangingPunct="0"/>
            <a:endParaRPr lang="en-US" sz="1200" b="1" dirty="0" smtClean="0"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Jeremy Raw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FHWA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Stephen Lawe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Resource Systems Group 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Colin Smith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Resource Systems Group 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57200" y="3429000"/>
            <a:ext cx="3352800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Inputs: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NHTS data on vehicle ownership by household type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Outputs: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600" dirty="0">
                <a:latin typeface="+mn-lt"/>
                <a:ea typeface="ＭＳ Ｐゴシック" pitchFamily="34" charset="-128"/>
              </a:rPr>
              <a:t>Vehicle ownership by household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Can be aggregated by household attributes, e.g. county, age, area type such as rural or metropolitan</a:t>
            </a:r>
          </a:p>
        </p:txBody>
      </p:sp>
      <p:pic>
        <p:nvPicPr>
          <p:cNvPr id="53251" name="Picture 3" descr="Metro_VehOwnRatio_by_Income"/>
          <p:cNvPicPr>
            <a:picLocks noChangeAspect="1" noChangeArrowheads="1"/>
          </p:cNvPicPr>
          <p:nvPr/>
        </p:nvPicPr>
        <p:blipFill>
          <a:blip r:embed="rId2"/>
          <a:srcRect t="9364"/>
          <a:stretch>
            <a:fillRect/>
          </a:stretch>
        </p:blipFill>
        <p:spPr bwMode="auto">
          <a:xfrm>
            <a:off x="4114800" y="1066800"/>
            <a:ext cx="5143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 and Outputs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1143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Generate synthetic households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57200" y="1601788"/>
            <a:ext cx="3352800" cy="1598612"/>
            <a:chOff x="457200" y="1601788"/>
            <a:chExt cx="3352800" cy="1598612"/>
          </a:xfrm>
        </p:grpSpPr>
        <p:sp>
          <p:nvSpPr>
            <p:cNvPr id="33" name="Rectangle 32"/>
            <p:cNvSpPr/>
            <p:nvPr/>
          </p:nvSpPr>
          <p:spPr>
            <a:xfrm>
              <a:off x="457200" y="19050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Apply urban area land use and transportation system characteristics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7200" y="27432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vehicle ownership types and ages</a:t>
              </a:r>
            </a:p>
          </p:txBody>
        </p:sp>
        <p:cxnSp>
          <p:nvCxnSpPr>
            <p:cNvPr id="35" name="Straight Arrow Connector 34"/>
            <p:cNvCxnSpPr>
              <a:endCxn id="33" idx="0"/>
            </p:cNvCxnSpPr>
            <p:nvPr/>
          </p:nvCxnSpPr>
          <p:spPr>
            <a:xfrm rot="5400000">
              <a:off x="1981201" y="1752600"/>
              <a:ext cx="304800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 rot="5400000">
              <a:off x="1943894" y="25519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57200" y="1143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Generate synthetic households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" y="4191000"/>
            <a:ext cx="33528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Inputs: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NHTS data on daily travel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Model sensitive to transportation supply data, land use </a:t>
            </a:r>
            <a:r>
              <a:rPr lang="en-US" sz="1600" dirty="0" smtClean="0">
                <a:latin typeface="+mn-lt"/>
                <a:ea typeface="ＭＳ Ｐゴシック" pitchFamily="34" charset="-128"/>
              </a:rPr>
              <a:t>(residential </a:t>
            </a:r>
            <a:r>
              <a:rPr lang="en-US" sz="1600" dirty="0">
                <a:latin typeface="+mn-lt"/>
                <a:ea typeface="ＭＳ Ｐゴシック" pitchFamily="34" charset="-128"/>
              </a:rPr>
              <a:t>density), household </a:t>
            </a:r>
            <a:r>
              <a:rPr lang="en-US" sz="1600" dirty="0" smtClean="0">
                <a:latin typeface="+mn-lt"/>
                <a:ea typeface="ＭＳ Ｐゴシック" pitchFamily="34" charset="-128"/>
              </a:rPr>
              <a:t>attributes</a:t>
            </a:r>
            <a:endParaRPr lang="en-US" sz="1600" dirty="0">
              <a:latin typeface="+mn-lt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Outputs: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Daily VMT by household</a:t>
            </a:r>
          </a:p>
        </p:txBody>
      </p:sp>
      <p:pic>
        <p:nvPicPr>
          <p:cNvPr id="53253" name="Picture 5" descr="metro_probdist_linear_dvm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838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 and Outputs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57200" y="1601788"/>
            <a:ext cx="3352800" cy="1598612"/>
            <a:chOff x="457200" y="1601788"/>
            <a:chExt cx="3352800" cy="1598612"/>
          </a:xfrm>
        </p:grpSpPr>
        <p:sp>
          <p:nvSpPr>
            <p:cNvPr id="33" name="Rectangle 32"/>
            <p:cNvSpPr/>
            <p:nvPr/>
          </p:nvSpPr>
          <p:spPr>
            <a:xfrm>
              <a:off x="457200" y="19050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Apply urban area land use and transportation system characteristics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7200" y="27432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vehicle ownership types and ages</a:t>
              </a:r>
            </a:p>
          </p:txBody>
        </p:sp>
        <p:cxnSp>
          <p:nvCxnSpPr>
            <p:cNvPr id="35" name="Straight Arrow Connector 34"/>
            <p:cNvCxnSpPr>
              <a:endCxn id="33" idx="0"/>
            </p:cNvCxnSpPr>
            <p:nvPr/>
          </p:nvCxnSpPr>
          <p:spPr>
            <a:xfrm rot="5400000">
              <a:off x="1981201" y="1752600"/>
              <a:ext cx="304800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 rot="5400000">
              <a:off x="1943894" y="25519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57200" y="3200400"/>
            <a:ext cx="3352800" cy="838200"/>
            <a:chOff x="457200" y="3200400"/>
            <a:chExt cx="3352800" cy="838200"/>
          </a:xfrm>
        </p:grpSpPr>
        <p:sp>
          <p:nvSpPr>
            <p:cNvPr id="40" name="Rectangle 39"/>
            <p:cNvSpPr/>
            <p:nvPr/>
          </p:nvSpPr>
          <p:spPr>
            <a:xfrm>
              <a:off x="457200" y="35814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initial estimates of household vehicle travel</a:t>
              </a:r>
            </a:p>
          </p:txBody>
        </p:sp>
        <p:cxnSp>
          <p:nvCxnSpPr>
            <p:cNvPr id="41" name="Straight Arrow Connector 40"/>
            <p:cNvCxnSpPr>
              <a:endCxn id="40" idx="0"/>
            </p:cNvCxnSpPr>
            <p:nvPr/>
          </p:nvCxnSpPr>
          <p:spPr>
            <a:xfrm rot="5400000">
              <a:off x="1943894" y="33901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veh_age_prop_by_type&amp;income"/>
          <p:cNvPicPr>
            <a:picLocks noChangeArrowheads="1"/>
          </p:cNvPicPr>
          <p:nvPr/>
        </p:nvPicPr>
        <p:blipFill>
          <a:blip r:embed="rId2"/>
          <a:srcRect t="2400"/>
          <a:stretch>
            <a:fillRect/>
          </a:stretch>
        </p:blipFill>
        <p:spPr bwMode="auto">
          <a:xfrm>
            <a:off x="3886200" y="60960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457200" y="4953000"/>
            <a:ext cx="33528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Inputs: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NHTS data on vehicle ages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Outputs: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Vehicle age and VMT allocated to all vehicles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 and Outputs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1143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Generate synthetic households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57200" y="1601788"/>
            <a:ext cx="3352800" cy="1598612"/>
            <a:chOff x="457200" y="1601788"/>
            <a:chExt cx="3352800" cy="1598612"/>
          </a:xfrm>
        </p:grpSpPr>
        <p:sp>
          <p:nvSpPr>
            <p:cNvPr id="33" name="Rectangle 32"/>
            <p:cNvSpPr/>
            <p:nvPr/>
          </p:nvSpPr>
          <p:spPr>
            <a:xfrm>
              <a:off x="457200" y="19050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Apply urban area land use and transportation system characteristics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7200" y="27432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vehicle ownership types and ages</a:t>
              </a:r>
            </a:p>
          </p:txBody>
        </p:sp>
        <p:cxnSp>
          <p:nvCxnSpPr>
            <p:cNvPr id="35" name="Straight Arrow Connector 34"/>
            <p:cNvCxnSpPr>
              <a:endCxn id="33" idx="0"/>
            </p:cNvCxnSpPr>
            <p:nvPr/>
          </p:nvCxnSpPr>
          <p:spPr>
            <a:xfrm rot="5400000">
              <a:off x="1981201" y="1752600"/>
              <a:ext cx="304800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 rot="5400000">
              <a:off x="1943894" y="25519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57200" y="3200400"/>
            <a:ext cx="3352800" cy="838200"/>
            <a:chOff x="457200" y="3200400"/>
            <a:chExt cx="3352800" cy="838200"/>
          </a:xfrm>
        </p:grpSpPr>
        <p:sp>
          <p:nvSpPr>
            <p:cNvPr id="40" name="Rectangle 39"/>
            <p:cNvSpPr/>
            <p:nvPr/>
          </p:nvSpPr>
          <p:spPr>
            <a:xfrm>
              <a:off x="457200" y="35814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initial estimates of household vehicle travel</a:t>
              </a:r>
            </a:p>
          </p:txBody>
        </p:sp>
        <p:cxnSp>
          <p:nvCxnSpPr>
            <p:cNvPr id="41" name="Straight Arrow Connector 40"/>
            <p:cNvCxnSpPr>
              <a:endCxn id="40" idx="0"/>
            </p:cNvCxnSpPr>
            <p:nvPr/>
          </p:nvCxnSpPr>
          <p:spPr>
            <a:xfrm rot="5400000">
              <a:off x="1943894" y="33901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57200" y="4038600"/>
            <a:ext cx="3352800" cy="838200"/>
            <a:chOff x="457200" y="4038600"/>
            <a:chExt cx="3352800" cy="838200"/>
          </a:xfrm>
        </p:grpSpPr>
        <p:sp>
          <p:nvSpPr>
            <p:cNvPr id="46" name="Rectangle 45"/>
            <p:cNvSpPr/>
            <p:nvPr/>
          </p:nvSpPr>
          <p:spPr>
            <a:xfrm>
              <a:off x="457200" y="44196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household vehicle types and allocate VMT to vehicles</a:t>
              </a:r>
            </a:p>
          </p:txBody>
        </p:sp>
        <p:cxnSp>
          <p:nvCxnSpPr>
            <p:cNvPr id="47" name="Straight Arrow Connector 46"/>
            <p:cNvCxnSpPr>
              <a:endCxn id="46" idx="0"/>
            </p:cNvCxnSpPr>
            <p:nvPr/>
          </p:nvCxnSpPr>
          <p:spPr>
            <a:xfrm rot="5400000">
              <a:off x="1943894" y="42283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 and Outputs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1143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Generate synthetic households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57200" y="1601788"/>
            <a:ext cx="3352800" cy="1598612"/>
            <a:chOff x="457200" y="1601788"/>
            <a:chExt cx="3352800" cy="1598612"/>
          </a:xfrm>
        </p:grpSpPr>
        <p:sp>
          <p:nvSpPr>
            <p:cNvPr id="33" name="Rectangle 32"/>
            <p:cNvSpPr/>
            <p:nvPr/>
          </p:nvSpPr>
          <p:spPr>
            <a:xfrm>
              <a:off x="457200" y="19050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Apply urban area land use and transportation system characteristics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7200" y="27432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vehicle ownership types and ages</a:t>
              </a:r>
            </a:p>
          </p:txBody>
        </p:sp>
        <p:cxnSp>
          <p:nvCxnSpPr>
            <p:cNvPr id="35" name="Straight Arrow Connector 34"/>
            <p:cNvCxnSpPr>
              <a:endCxn id="33" idx="0"/>
            </p:cNvCxnSpPr>
            <p:nvPr/>
          </p:nvCxnSpPr>
          <p:spPr>
            <a:xfrm rot="5400000">
              <a:off x="1981201" y="1752600"/>
              <a:ext cx="304800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 rot="5400000">
              <a:off x="1943894" y="25519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57200" y="3200400"/>
            <a:ext cx="3352800" cy="838200"/>
            <a:chOff x="457200" y="3200400"/>
            <a:chExt cx="3352800" cy="838200"/>
          </a:xfrm>
        </p:grpSpPr>
        <p:sp>
          <p:nvSpPr>
            <p:cNvPr id="40" name="Rectangle 39"/>
            <p:cNvSpPr/>
            <p:nvPr/>
          </p:nvSpPr>
          <p:spPr>
            <a:xfrm>
              <a:off x="457200" y="35814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initial estimates of household vehicle travel</a:t>
              </a:r>
            </a:p>
          </p:txBody>
        </p:sp>
        <p:cxnSp>
          <p:nvCxnSpPr>
            <p:cNvPr id="41" name="Straight Arrow Connector 40"/>
            <p:cNvCxnSpPr>
              <a:endCxn id="40" idx="0"/>
            </p:cNvCxnSpPr>
            <p:nvPr/>
          </p:nvCxnSpPr>
          <p:spPr>
            <a:xfrm rot="5400000">
              <a:off x="1943894" y="33901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57200" y="4038600"/>
            <a:ext cx="3352800" cy="838200"/>
            <a:chOff x="457200" y="4038600"/>
            <a:chExt cx="3352800" cy="838200"/>
          </a:xfrm>
        </p:grpSpPr>
        <p:sp>
          <p:nvSpPr>
            <p:cNvPr id="46" name="Rectangle 45"/>
            <p:cNvSpPr/>
            <p:nvPr/>
          </p:nvSpPr>
          <p:spPr>
            <a:xfrm>
              <a:off x="457200" y="44196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household vehicle types and allocate VMT to vehicles</a:t>
              </a:r>
            </a:p>
          </p:txBody>
        </p:sp>
        <p:cxnSp>
          <p:nvCxnSpPr>
            <p:cNvPr id="47" name="Straight Arrow Connector 46"/>
            <p:cNvCxnSpPr>
              <a:endCxn id="46" idx="0"/>
            </p:cNvCxnSpPr>
            <p:nvPr/>
          </p:nvCxnSpPr>
          <p:spPr>
            <a:xfrm rot="5400000">
              <a:off x="1943894" y="42283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57200" y="4876800"/>
            <a:ext cx="3352800" cy="838200"/>
            <a:chOff x="457200" y="4876800"/>
            <a:chExt cx="3352800" cy="838200"/>
          </a:xfrm>
        </p:grpSpPr>
        <p:sp>
          <p:nvSpPr>
            <p:cNvPr id="50" name="Rectangle 49"/>
            <p:cNvSpPr/>
            <p:nvPr/>
          </p:nvSpPr>
          <p:spPr>
            <a:xfrm>
              <a:off x="457200" y="5257800"/>
              <a:ext cx="3352800" cy="4572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Calculate household cost per vehicle mile</a:t>
              </a:r>
            </a:p>
          </p:txBody>
        </p:sp>
        <p:cxnSp>
          <p:nvCxnSpPr>
            <p:cNvPr id="51" name="Straight Arrow Connector 50"/>
            <p:cNvCxnSpPr>
              <a:endCxn id="50" idx="0"/>
            </p:cNvCxnSpPr>
            <p:nvPr/>
          </p:nvCxnSpPr>
          <p:spPr>
            <a:xfrm rot="5400000">
              <a:off x="1943894" y="5066506"/>
              <a:ext cx="381000" cy="15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Elbow Connector 44"/>
          <p:cNvCxnSpPr/>
          <p:nvPr/>
        </p:nvCxnSpPr>
        <p:spPr>
          <a:xfrm rot="5400000" flipH="1" flipV="1">
            <a:off x="2076450" y="1123950"/>
            <a:ext cx="4648200" cy="4533900"/>
          </a:xfrm>
          <a:prstGeom prst="bentConnector5">
            <a:avLst>
              <a:gd name="adj1" fmla="val -4918"/>
              <a:gd name="adj2" fmla="val 48739"/>
              <a:gd name="adj3" fmla="val 104918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4876800" y="1066800"/>
            <a:ext cx="3581400" cy="3001963"/>
            <a:chOff x="4876800" y="1066800"/>
            <a:chExt cx="3581400" cy="3001963"/>
          </a:xfrm>
        </p:grpSpPr>
        <p:sp>
          <p:nvSpPr>
            <p:cNvPr id="54" name="Rectangle 53"/>
            <p:cNvSpPr/>
            <p:nvPr/>
          </p:nvSpPr>
          <p:spPr>
            <a:xfrm>
              <a:off x="4876800" y="1066800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Recalculate household vehicle travel and adjust allocation to vehicles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76800" y="1889125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Aggregate characteristics by county, income group and development type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2713038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heavy vehicle VMT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76800" y="3535363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Adjust MPG due to congestion</a:t>
              </a:r>
            </a:p>
          </p:txBody>
        </p:sp>
        <p:cxnSp>
          <p:nvCxnSpPr>
            <p:cNvPr id="58" name="Straight Arrow Connector 57"/>
            <p:cNvCxnSpPr>
              <a:stCxn id="54" idx="2"/>
              <a:endCxn id="55" idx="0"/>
            </p:cNvCxnSpPr>
            <p:nvPr/>
          </p:nvCxnSpPr>
          <p:spPr>
            <a:xfrm rot="5400000">
              <a:off x="6523038" y="1744663"/>
              <a:ext cx="288925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2"/>
              <a:endCxn id="56" idx="0"/>
            </p:cNvCxnSpPr>
            <p:nvPr/>
          </p:nvCxnSpPr>
          <p:spPr>
            <a:xfrm rot="5400000">
              <a:off x="6523038" y="2566988"/>
              <a:ext cx="288925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2"/>
              <a:endCxn id="57" idx="0"/>
            </p:cNvCxnSpPr>
            <p:nvPr/>
          </p:nvCxnSpPr>
          <p:spPr>
            <a:xfrm rot="5400000">
              <a:off x="6522245" y="3390106"/>
              <a:ext cx="290512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46386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 and Outputs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876800" y="1066800"/>
            <a:ext cx="3581400" cy="3001963"/>
            <a:chOff x="4876800" y="1066800"/>
            <a:chExt cx="3581400" cy="3001963"/>
          </a:xfrm>
        </p:grpSpPr>
        <p:sp>
          <p:nvSpPr>
            <p:cNvPr id="54" name="Rectangle 53"/>
            <p:cNvSpPr/>
            <p:nvPr/>
          </p:nvSpPr>
          <p:spPr>
            <a:xfrm>
              <a:off x="4876800" y="1066800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Recalculate household vehicle travel and adjust allocation to vehicles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76800" y="1889125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Aggregate characteristics by county, income group and development type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2713038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heavy vehicle VMT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76800" y="3535363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Adjust MPG due to congestion</a:t>
              </a:r>
            </a:p>
          </p:txBody>
        </p:sp>
        <p:cxnSp>
          <p:nvCxnSpPr>
            <p:cNvPr id="58" name="Straight Arrow Connector 57"/>
            <p:cNvCxnSpPr>
              <a:stCxn id="54" idx="2"/>
              <a:endCxn id="55" idx="0"/>
            </p:cNvCxnSpPr>
            <p:nvPr/>
          </p:nvCxnSpPr>
          <p:spPr>
            <a:xfrm rot="5400000">
              <a:off x="6523038" y="1744663"/>
              <a:ext cx="288925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2"/>
              <a:endCxn id="56" idx="0"/>
            </p:cNvCxnSpPr>
            <p:nvPr/>
          </p:nvCxnSpPr>
          <p:spPr>
            <a:xfrm rot="5400000">
              <a:off x="6523038" y="2566988"/>
              <a:ext cx="288925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2"/>
              <a:endCxn id="57" idx="0"/>
            </p:cNvCxnSpPr>
            <p:nvPr/>
          </p:nvCxnSpPr>
          <p:spPr>
            <a:xfrm rot="5400000">
              <a:off x="6522245" y="3390106"/>
              <a:ext cx="290512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876800" y="4267200"/>
            <a:ext cx="33528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Inputs: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Urban mobility report: speed </a:t>
            </a:r>
            <a:r>
              <a:rPr lang="en-US" sz="1600" dirty="0" err="1">
                <a:latin typeface="+mn-lt"/>
                <a:ea typeface="ＭＳ Ｐゴシック" pitchFamily="34" charset="-128"/>
              </a:rPr>
              <a:t>vs</a:t>
            </a:r>
            <a:r>
              <a:rPr lang="en-US" sz="1600" dirty="0">
                <a:latin typeface="+mn-lt"/>
                <a:ea typeface="ＭＳ Ｐゴシック" pitchFamily="34" charset="-128"/>
              </a:rPr>
              <a:t> ADT per lane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MOVES relationships between speed and fuel economy 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Outputs: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Fuel used 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45720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1143000" y="4572000"/>
            <a:ext cx="33528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Inputs: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Fuel type proportions by year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Carbon intensity by fuel type 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Outputs: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Emissions by fuel type and by vehicle type, by county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 and Outputs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876800" y="1066800"/>
            <a:ext cx="3581400" cy="3001963"/>
            <a:chOff x="4876800" y="1066800"/>
            <a:chExt cx="3581400" cy="3001963"/>
          </a:xfrm>
        </p:grpSpPr>
        <p:sp>
          <p:nvSpPr>
            <p:cNvPr id="54" name="Rectangle 53"/>
            <p:cNvSpPr/>
            <p:nvPr/>
          </p:nvSpPr>
          <p:spPr>
            <a:xfrm>
              <a:off x="4876800" y="1066800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Recalculate household vehicle travel and adjust allocation to vehicles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76800" y="1889125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Aggregate characteristics by county, income group and development type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2713038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Model heavy vehicle VMT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76800" y="3535363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Adjust MPG due to congestion</a:t>
              </a:r>
            </a:p>
          </p:txBody>
        </p:sp>
        <p:cxnSp>
          <p:nvCxnSpPr>
            <p:cNvPr id="58" name="Straight Arrow Connector 57"/>
            <p:cNvCxnSpPr>
              <a:stCxn id="54" idx="2"/>
              <a:endCxn id="55" idx="0"/>
            </p:cNvCxnSpPr>
            <p:nvPr/>
          </p:nvCxnSpPr>
          <p:spPr>
            <a:xfrm rot="5400000">
              <a:off x="6523038" y="1744663"/>
              <a:ext cx="288925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2"/>
              <a:endCxn id="56" idx="0"/>
            </p:cNvCxnSpPr>
            <p:nvPr/>
          </p:nvCxnSpPr>
          <p:spPr>
            <a:xfrm rot="5400000">
              <a:off x="6523038" y="2566988"/>
              <a:ext cx="288925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2"/>
              <a:endCxn id="57" idx="0"/>
            </p:cNvCxnSpPr>
            <p:nvPr/>
          </p:nvCxnSpPr>
          <p:spPr>
            <a:xfrm rot="5400000">
              <a:off x="6522245" y="3390106"/>
              <a:ext cx="290512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876800" y="4070350"/>
            <a:ext cx="3581400" cy="1644650"/>
            <a:chOff x="4876800" y="4070350"/>
            <a:chExt cx="3581400" cy="1644650"/>
          </a:xfrm>
        </p:grpSpPr>
        <p:sp>
          <p:nvSpPr>
            <p:cNvPr id="64" name="Rectangle 63"/>
            <p:cNvSpPr/>
            <p:nvPr/>
          </p:nvSpPr>
          <p:spPr>
            <a:xfrm>
              <a:off x="4876800" y="4359275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Calculate fuel consumption by type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5181600"/>
              <a:ext cx="3581400" cy="533400"/>
            </a:xfrm>
            <a:prstGeom prst="rect">
              <a:avLst/>
            </a:prstGeom>
            <a:solidFill>
              <a:srgbClr val="7A9DAE"/>
            </a:solidFill>
            <a:ln w="95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Calculate lifecycle CO</a:t>
              </a:r>
              <a:r>
                <a:rPr lang="en-US" sz="1400" baseline="-250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2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rPr>
                <a:t>e emissions by fuel type</a:t>
              </a:r>
            </a:p>
          </p:txBody>
        </p:sp>
        <p:cxnSp>
          <p:nvCxnSpPr>
            <p:cNvPr id="66" name="Straight Arrow Connector 65"/>
            <p:cNvCxnSpPr>
              <a:endCxn id="64" idx="0"/>
            </p:cNvCxnSpPr>
            <p:nvPr/>
          </p:nvCxnSpPr>
          <p:spPr>
            <a:xfrm rot="5400000">
              <a:off x="6523038" y="4213225"/>
              <a:ext cx="288925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4" idx="2"/>
              <a:endCxn id="65" idx="0"/>
            </p:cNvCxnSpPr>
            <p:nvPr/>
          </p:nvCxnSpPr>
          <p:spPr>
            <a:xfrm rot="5400000">
              <a:off x="6522244" y="5036344"/>
              <a:ext cx="290513" cy="317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STEEP-AT: Model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Generate synthetic households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905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Apply urban area land use and transportation system characteristics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7432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vehicle ownership types and 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5814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initial estimates of household vehicle travel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4196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household vehicle types and allocate VMT to vehicles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2578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Calculate household cost per vehicle mile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1066800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Recalculate household vehicle travel and adjust allocation to vehicles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6800" y="1889125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Aggregate characteristics by county, income group and development 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2713038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heavy vehicle VMT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6800" y="3535363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Adjust MPG due to congestion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00" y="4359275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Calculate fuel consumption by type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5181600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Calculate lifecycle CO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2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 emissions by fuel type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 rot="5400000">
            <a:off x="1981201" y="1752600"/>
            <a:ext cx="304800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0"/>
          </p:cNvCxnSpPr>
          <p:nvPr/>
        </p:nvCxnSpPr>
        <p:spPr>
          <a:xfrm rot="5400000">
            <a:off x="1943894" y="2551906"/>
            <a:ext cx="381000" cy="158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0"/>
          </p:cNvCxnSpPr>
          <p:nvPr/>
        </p:nvCxnSpPr>
        <p:spPr>
          <a:xfrm rot="5400000">
            <a:off x="1943894" y="3390106"/>
            <a:ext cx="381000" cy="158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 rot="5400000">
            <a:off x="1943894" y="4228306"/>
            <a:ext cx="381000" cy="158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0"/>
          </p:cNvCxnSpPr>
          <p:nvPr/>
        </p:nvCxnSpPr>
        <p:spPr>
          <a:xfrm rot="5400000">
            <a:off x="1943894" y="5066506"/>
            <a:ext cx="381000" cy="158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>
          <a:xfrm rot="5400000">
            <a:off x="6523038" y="1744663"/>
            <a:ext cx="288925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3" idx="0"/>
          </p:cNvCxnSpPr>
          <p:nvPr/>
        </p:nvCxnSpPr>
        <p:spPr>
          <a:xfrm rot="5400000">
            <a:off x="6523038" y="2566988"/>
            <a:ext cx="288925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4" idx="0"/>
          </p:cNvCxnSpPr>
          <p:nvPr/>
        </p:nvCxnSpPr>
        <p:spPr>
          <a:xfrm rot="5400000">
            <a:off x="6522245" y="3390106"/>
            <a:ext cx="290512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5" idx="0"/>
          </p:cNvCxnSpPr>
          <p:nvPr/>
        </p:nvCxnSpPr>
        <p:spPr>
          <a:xfrm rot="5400000">
            <a:off x="6523038" y="4213225"/>
            <a:ext cx="288925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2"/>
            <a:endCxn id="16" idx="0"/>
          </p:cNvCxnSpPr>
          <p:nvPr/>
        </p:nvCxnSpPr>
        <p:spPr>
          <a:xfrm rot="5400000">
            <a:off x="6522244" y="5036344"/>
            <a:ext cx="290513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0" idx="2"/>
            <a:endCxn id="11" idx="0"/>
          </p:cNvCxnSpPr>
          <p:nvPr/>
        </p:nvCxnSpPr>
        <p:spPr>
          <a:xfrm rot="5400000" flipH="1" flipV="1">
            <a:off x="2076450" y="1123950"/>
            <a:ext cx="4648200" cy="4533900"/>
          </a:xfrm>
          <a:prstGeom prst="bentConnector5">
            <a:avLst>
              <a:gd name="adj1" fmla="val -4918"/>
              <a:gd name="adj2" fmla="val 48739"/>
              <a:gd name="adj3" fmla="val 104918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6" name="AutoShape 2"/>
          <p:cNvSpPr>
            <a:spLocks noChangeAspect="1" noChangeArrowheads="1"/>
          </p:cNvSpPr>
          <p:nvPr/>
        </p:nvSpPr>
        <p:spPr bwMode="auto">
          <a:xfrm>
            <a:off x="457200" y="609600"/>
            <a:ext cx="8018463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testing in Oregon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76200" y="914400"/>
            <a:ext cx="4343400" cy="2514600"/>
          </a:xfrm>
          <a:prstGeom prst="roundRect">
            <a:avLst>
              <a:gd name="adj" fmla="val 42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990600"/>
            <a:ext cx="4343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dirty="0" smtClean="0"/>
              <a:t>Several rounds of scenario development and modeling</a:t>
            </a:r>
            <a:endParaRPr kumimoji="0" lang="en-US" sz="3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Char char="•"/>
              <a:tabLst/>
              <a:defRPr/>
            </a:pP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Round 1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Broadly explore the territory to understand the possibilities, implications for meeting 2050 target. 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Char char="•"/>
              <a:tabLst/>
              <a:defRPr/>
            </a:pP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Round 2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Narrow down potential scenarios, make adjustments, examine trajectories for GHG reduction: look at 2020 and 2035 as well as 2050.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Char char="•"/>
              <a:tabLst/>
              <a:defRPr/>
            </a:pP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Round 3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Further narrow/adjust scenarios. Evaluate and recommend leading candidate(s).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95800" y="914400"/>
            <a:ext cx="4495800" cy="2514600"/>
          </a:xfrm>
          <a:prstGeom prst="roundRect">
            <a:avLst>
              <a:gd name="adj" fmla="val 42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0" y="965200"/>
            <a:ext cx="4419600" cy="246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 of Round 1 (completed)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 of possible GHG emissions reductions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needed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reduce GHG emissions by 75%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Identify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Pathways to get Oregon to the reduction goal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>
                <a:latin typeface="+mn-lt"/>
                <a:ea typeface="+mn-ea"/>
              </a:rPr>
              <a:t>Key f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actors/interactions for </a:t>
            </a:r>
            <a:r>
              <a:rPr lang="en-US" noProof="0" dirty="0" smtClean="0">
                <a:latin typeface="+mn-lt"/>
                <a:ea typeface="+mn-ea"/>
              </a:rPr>
              <a:t>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educing GHG emissions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S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cenarios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carry to next round of modeling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Round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is now underway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3505200"/>
            <a:ext cx="8915400" cy="3200400"/>
          </a:xfrm>
          <a:prstGeom prst="roundRect">
            <a:avLst>
              <a:gd name="adj" fmla="val 42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3581400"/>
            <a:ext cx="2819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lvl="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500" dirty="0" smtClean="0">
                <a:latin typeface="+mn-lt"/>
                <a:ea typeface="+mn-ea"/>
              </a:rPr>
              <a:t>Modeled 144 combinations of levels of six policy groups: Urban Characteristics, Pricing, Marketing, Roads, Fleet Characteristics, Technology</a:t>
            </a:r>
          </a:p>
          <a:p>
            <a:pPr marL="228600" lvl="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500" dirty="0" smtClean="0">
                <a:latin typeface="+mn-lt"/>
                <a:ea typeface="+mn-ea"/>
              </a:rPr>
              <a:t>Combination of highest levels reduces GHG by just over 70%</a:t>
            </a:r>
          </a:p>
          <a:p>
            <a:pPr marL="228600" lvl="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500" dirty="0" smtClean="0">
                <a:latin typeface="+mn-lt"/>
                <a:ea typeface="+mn-ea"/>
              </a:rPr>
              <a:t>Technology  (e.g. vehicle efficiency improvements) has the largest effect, then urban characteristics and pricing</a:t>
            </a:r>
          </a:p>
        </p:txBody>
      </p:sp>
      <p:pic>
        <p:nvPicPr>
          <p:cNvPr id="11" name="Picture 4" descr="pcp_over_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352800"/>
            <a:ext cx="5334000" cy="296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8454547" y="4038600"/>
            <a:ext cx="61325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&gt;60%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103499" y="5867403"/>
            <a:ext cx="5575808" cy="912813"/>
            <a:chOff x="95" y="3738"/>
            <a:chExt cx="5387" cy="575"/>
          </a:xfrm>
        </p:grpSpPr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 rot="18795858">
              <a:off x="847" y="3982"/>
              <a:ext cx="379" cy="26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Urban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 rot="18795858">
              <a:off x="1484" y="3971"/>
              <a:ext cx="411" cy="26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Pricing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 rot="18795858">
              <a:off x="2114" y="3909"/>
              <a:ext cx="540" cy="26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Marketing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 rot="18795858">
              <a:off x="2925" y="3977"/>
              <a:ext cx="395" cy="26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Roads</a:t>
              </a:r>
              <a:endParaRPr lang="en-US" sz="1200" dirty="0"/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 rot="18795858">
              <a:off x="3653" y="4000"/>
              <a:ext cx="331" cy="26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Fleet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 rot="18795858">
              <a:off x="4400" y="4004"/>
              <a:ext cx="321" cy="26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Tech</a:t>
              </a: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 rot="18795858">
              <a:off x="4983" y="3791"/>
              <a:ext cx="551" cy="44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GHG</a:t>
              </a:r>
            </a:p>
            <a:p>
              <a:r>
                <a:rPr lang="en-US" sz="1200" dirty="0">
                  <a:solidFill>
                    <a:schemeClr val="accent2"/>
                  </a:solidFill>
                </a:rPr>
                <a:t>Reduction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 rot="18795858">
              <a:off x="42" y="3791"/>
              <a:ext cx="551" cy="44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VMT</a:t>
              </a:r>
            </a:p>
            <a:p>
              <a:r>
                <a:rPr lang="en-US" sz="1200" dirty="0">
                  <a:solidFill>
                    <a:schemeClr val="accent2"/>
                  </a:solidFill>
                </a:rPr>
                <a:t>Reduction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868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629400" cy="23622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4000" dirty="0" smtClean="0"/>
              <a:t>Application of STEEP-at</a:t>
            </a:r>
          </a:p>
          <a:p>
            <a:pPr algn="ctr">
              <a:buNone/>
              <a:defRPr/>
            </a:pPr>
            <a:r>
              <a:rPr lang="en-US" sz="4000" dirty="0" smtClean="0"/>
              <a:t>in Florida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 and Outputs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8600" y="685800"/>
            <a:ext cx="8610600" cy="5562600"/>
          </a:xfrm>
          <a:prstGeom prst="roundRect">
            <a:avLst>
              <a:gd name="adj" fmla="val 42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OR_FL.jpg"/>
          <p:cNvPicPr>
            <a:picLocks noChangeAspect="1"/>
          </p:cNvPicPr>
          <p:nvPr/>
        </p:nvPicPr>
        <p:blipFill>
          <a:blip r:embed="rId2"/>
          <a:srcRect l="6659" t="5343" r="8674" b="3827"/>
          <a:stretch>
            <a:fillRect/>
          </a:stretch>
        </p:blipFill>
        <p:spPr>
          <a:xfrm>
            <a:off x="4045721" y="990600"/>
            <a:ext cx="4717279" cy="2959895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038600" y="4038600"/>
          <a:ext cx="4648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2005*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Oregon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Florida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Population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3.6 million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17.5 million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Density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37/sq mi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322 /sq mi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VMT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3.528e10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1.724e11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038600" y="5562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*2005 is the model base year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00" y="701933"/>
            <a:ext cx="2895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Model Transferability to Florida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6096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Calisto MT" pitchFamily="18" charset="0"/>
              </a:rPr>
              <a:t>1.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Calisto MT" pitchFamily="18" charset="0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04800" y="1256943"/>
            <a:ext cx="3733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Calculation based components, e.g. population synthesizer: updated input data (PUMS data)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Components estimated with national data, e.g. daily VMT model based on NHTS data, are transferable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Components based on state/regional data not transferable, re-estimated with local data, e.g. vehicle choice models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563" y="36576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Calisto MT" pitchFamily="18" charset="0"/>
              </a:rPr>
              <a:t>2.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Calisto MT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5763" y="3733800"/>
            <a:ext cx="2662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Computational Issues in FL vs. OR</a:t>
            </a:r>
            <a:endParaRPr lang="en-US" sz="1800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Century Gothic"/>
            </a:endParaRPr>
          </a:p>
        </p:txBody>
      </p:sp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304800" y="4343400"/>
            <a:ext cx="3657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R is an open source statistical analysis environment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Many calculations at household level: run times 2 hours per year per scenario vs. 40 minutes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Memory use: up to 6GB vs. &lt;2GB, requires 64 bit OS to run on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4114800"/>
          </a:xfrm>
        </p:spPr>
        <p:txBody>
          <a:bodyPr/>
          <a:lstStyle/>
          <a:p>
            <a:pPr lvl="1"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66688" marR="0" indent="-166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STEEP-AT: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Pct val="85000"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S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trategic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ransportation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nergy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missions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olicy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analysis tool</a:t>
            </a:r>
            <a:endParaRPr lang="en-US" sz="2200" b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Overview of STEEP-AT (Jeremy)</a:t>
            </a:r>
          </a:p>
          <a:p>
            <a:pPr>
              <a:defRPr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STEEP-AT application to Florida (Stephen)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Age Profiles in Oregon</a:t>
            </a:r>
            <a:r>
              <a:rPr kumimoji="0" lang="en-US" sz="2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and Florida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699463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81000" y="4191000"/>
            <a:ext cx="845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In 2005 Oregon population was a little younger than Florida’s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65 Plus group is 14% of population in Oregon, 18% in Florida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The gap is forecast to widen between now and 2040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Age Profiles in Oregon</a:t>
            </a:r>
            <a:r>
              <a:rPr kumimoji="0" lang="en-US" sz="2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and Florida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"/>
            <a:ext cx="4610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52650"/>
            <a:ext cx="4610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76650"/>
            <a:ext cx="4610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00650"/>
            <a:ext cx="4610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3900" y="628650"/>
            <a:ext cx="4610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3900" y="2152650"/>
            <a:ext cx="4610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3900" y="3657600"/>
            <a:ext cx="4610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33900" y="5200650"/>
            <a:ext cx="4610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ular Callout 12"/>
          <p:cNvSpPr/>
          <p:nvPr/>
        </p:nvSpPr>
        <p:spPr>
          <a:xfrm>
            <a:off x="152400" y="5334000"/>
            <a:ext cx="4114800" cy="1219200"/>
          </a:xfrm>
          <a:prstGeom prst="wedgeRectCallout">
            <a:avLst>
              <a:gd name="adj1" fmla="val 57720"/>
              <a:gd name="adj2" fmla="val -4046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Century Gothic" pitchFamily="34" charset="0"/>
              </a:rPr>
              <a:t>In 2040, the 65 Plus segment of the population is forecast to be 21% in Oregon, and 32% in Florida</a:t>
            </a:r>
            <a:endParaRPr lang="en-US" sz="1800" b="1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5334000"/>
            <a:ext cx="4343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685800"/>
            <a:ext cx="3810000" cy="2590800"/>
          </a:xfrm>
          <a:prstGeom prst="roundRect">
            <a:avLst>
              <a:gd name="adj" fmla="val 42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Age in STEEP-AT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57200" y="1447800"/>
            <a:ext cx="33528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Population synthesizer creates a population that has the correct age profile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Household income model assigns incomes based on age profile in the household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8382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Generate synthetic households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3429000"/>
            <a:ext cx="3810000" cy="2667000"/>
          </a:xfrm>
          <a:prstGeom prst="roundRect">
            <a:avLst>
              <a:gd name="adj" fmla="val 42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57200" y="4191000"/>
            <a:ext cx="33528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Models include income variables (which are dependent on age)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Households with only plus 65s more likely to be zero vehicle or low vehicle ownership households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" y="35814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vehicle ownership 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types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 ages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67200" y="685800"/>
            <a:ext cx="4572000" cy="3429000"/>
          </a:xfrm>
          <a:prstGeom prst="roundRect">
            <a:avLst>
              <a:gd name="adj" fmla="val 42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419600" y="2057400"/>
            <a:ext cx="4267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Models predict lower VMT for lower incomes and lower vehicle ownership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Plus 65 households more likely to have zero VMT, lower average VMT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Budget constraint models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the effects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of travel costs: lower income households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affected more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by price increases, e.g. higher gas prices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495800" y="838200"/>
            <a:ext cx="4114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initial estimates of 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household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vehicle travel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495800" y="1447800"/>
            <a:ext cx="41148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Recalculate household vehicle travel and adjust allocation to vehicles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67200" y="4267200"/>
            <a:ext cx="4572000" cy="1828800"/>
          </a:xfrm>
          <a:prstGeom prst="roundRect">
            <a:avLst>
              <a:gd name="adj" fmla="val 42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495800" y="4975592"/>
            <a:ext cx="41148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Workplace TDM: have to be in workforce</a:t>
            </a:r>
          </a:p>
          <a:p>
            <a:pPr marL="3429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EV, PHEV: depends on daily VMT, plus 65s more likely to stay within charge range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495800" y="4419600"/>
            <a:ext cx="4114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Other policy responses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 descr="19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9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0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0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01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202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202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2030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2035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2040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334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176213" y="4795838"/>
            <a:ext cx="25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entury Gothic" pitchFamily="34" charset="0"/>
              </a:rPr>
              <a:t>0</a:t>
            </a:r>
          </a:p>
        </p:txBody>
      </p:sp>
      <p:sp>
        <p:nvSpPr>
          <p:cNvPr id="27662" name="TextBox 19"/>
          <p:cNvSpPr txBox="1">
            <a:spLocks noChangeArrowheads="1"/>
          </p:cNvSpPr>
          <p:nvPr/>
        </p:nvSpPr>
        <p:spPr bwMode="auto">
          <a:xfrm>
            <a:off x="4286250" y="4852988"/>
            <a:ext cx="503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entury Gothic" pitchFamily="34" charset="0"/>
              </a:rPr>
              <a:t>7,500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149725" y="4483101"/>
            <a:ext cx="79057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38931" y="4815682"/>
            <a:ext cx="9366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5" name="Picture 3"/>
          <p:cNvPicPr>
            <a:picLocks noChangeAspect="1" noChangeArrowheads="1"/>
          </p:cNvPicPr>
          <p:nvPr/>
        </p:nvPicPr>
        <p:blipFill>
          <a:blip r:embed="rId13"/>
          <a:srcRect r="723"/>
          <a:stretch>
            <a:fillRect/>
          </a:stretch>
        </p:blipFill>
        <p:spPr bwMode="auto">
          <a:xfrm>
            <a:off x="325438" y="4079875"/>
            <a:ext cx="4219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62000" y="5029200"/>
            <a:ext cx="32305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</a:rPr>
              <a:t>CO</a:t>
            </a:r>
            <a:r>
              <a:rPr lang="en-US" sz="1600" b="1" baseline="-25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</a:rPr>
              <a:t>2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</a:rPr>
              <a:t>eq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</a:rPr>
              <a:t> Emissions in Tons / Day</a:t>
            </a:r>
          </a:p>
        </p:txBody>
      </p:sp>
      <p:sp>
        <p:nvSpPr>
          <p:cNvPr id="27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People  = More Emissions</a:t>
            </a:r>
          </a:p>
        </p:txBody>
      </p:sp>
      <p:sp>
        <p:nvSpPr>
          <p:cNvPr id="27668" name="TextBox 13"/>
          <p:cNvSpPr txBox="1">
            <a:spLocks noChangeArrowheads="1"/>
          </p:cNvSpPr>
          <p:nvPr/>
        </p:nvSpPr>
        <p:spPr bwMode="auto">
          <a:xfrm>
            <a:off x="7772400" y="5105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0070C0"/>
                </a:solidFill>
                <a:latin typeface="Century Gothic" pitchFamily="34" charset="0"/>
              </a:rPr>
              <a:t>Cities &gt; 100,000 people  in 1990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694613" y="5170488"/>
            <a:ext cx="104775" cy="95250"/>
            <a:chOff x="8382000" y="3505200"/>
            <a:chExt cx="152400" cy="152400"/>
          </a:xfrm>
          <a:solidFill>
            <a:srgbClr val="00B0F0"/>
          </a:solidFill>
        </p:grpSpPr>
        <p:sp>
          <p:nvSpPr>
            <p:cNvPr id="25" name="Oval 24"/>
            <p:cNvSpPr/>
            <p:nvPr/>
          </p:nvSpPr>
          <p:spPr>
            <a:xfrm>
              <a:off x="8382000" y="35052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421254" y="3543299"/>
              <a:ext cx="76201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increased Electric Vehicle 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0" y="685800"/>
            <a:ext cx="4876800" cy="548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0" name="Content Placeholder 5" descr="Nissan_Leaf_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0075" y="838200"/>
            <a:ext cx="4733925" cy="2514600"/>
          </a:xfrm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343400" y="3433763"/>
            <a:ext cx="48006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Nissan Leaf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First US deliveries due in December 2010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Battery powered electric car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Range 100 miles in city driving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Lithium ion battery pack, 24kWh capacity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Recharge time from empty:  </a:t>
            </a:r>
          </a:p>
          <a:p>
            <a:pPr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 120V/15amp household outlet = 20 hours</a:t>
            </a:r>
          </a:p>
          <a:p>
            <a:pPr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 240V/30amp home charging dock = 8 hours</a:t>
            </a:r>
          </a:p>
          <a:p>
            <a:pPr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  <a:cs typeface="Calibri" pitchFamily="34" charset="0"/>
              </a:rPr>
              <a:t> 500V commercial charging station = 30 min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52400" y="685800"/>
            <a:ext cx="4038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Electric plug in vehicles are now being introduced, with Federal, State and local incentives for consumers.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How much will CO</a:t>
            </a:r>
            <a:r>
              <a:rPr lang="en-US" sz="1600" baseline="-250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2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be reduced if these vehicles gain market share?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Scenario: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2040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Typical electric autos range = 100 miles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Typical electric light trucks range = 200 miles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Trebuchet MS" pitchFamily="34" charset="0"/>
                <a:ea typeface="ＭＳ Ｐゴシック" pitchFamily="34" charset="-128"/>
              </a:rPr>
              <a:t>40%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of all autos and light trucks that drive up to average electric range are electric vehicles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GreenSTEP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approach: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Electric vehicle power consumption converted into CO</a:t>
            </a:r>
            <a:r>
              <a:rPr lang="en-US" sz="1400" baseline="-250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equivalents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Emissions rate per kWh power consumed reflect the overall average for all power consumed in Oregon, 1.114 pounds/kWh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34" charset="-128"/>
              </a:rPr>
              <a:t> It does not distinguish differences between power providers, but it is an end-user rate (includes power transmission loss effects)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536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77000" y="3200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~20% Reduction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S map_rates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533400"/>
          </a:xfrm>
          <a:noFill/>
        </p:spPr>
        <p:txBody>
          <a:bodyPr/>
          <a:lstStyle/>
          <a:p>
            <a:r>
              <a:rPr lang="en-US" smtClean="0"/>
              <a:t>Plug In Autos - Where Matters</a:t>
            </a:r>
          </a:p>
        </p:txBody>
      </p:sp>
      <p:pic>
        <p:nvPicPr>
          <p:cNvPr id="79876" name="Picture 4" descr="US map_rates_NUC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0772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US map_rates_NUC_THEM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400"/>
            <a:ext cx="80772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967663" y="5364163"/>
            <a:ext cx="46037" cy="46037"/>
          </a:xfrm>
          <a:prstGeom prst="ellipse">
            <a:avLst/>
          </a:prstGeom>
          <a:solidFill>
            <a:srgbClr val="800000">
              <a:alpha val="81175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772400" y="396398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990033"/>
                </a:solidFill>
                <a:latin typeface="Palatino Linotype" pitchFamily="18" charset="0"/>
              </a:rPr>
              <a:t>CO</a:t>
            </a:r>
            <a:r>
              <a:rPr lang="en-US" sz="1000" b="1" baseline="-25000">
                <a:solidFill>
                  <a:srgbClr val="990033"/>
                </a:solidFill>
                <a:latin typeface="Palatino Linotype" pitchFamily="18" charset="0"/>
              </a:rPr>
              <a:t>2</a:t>
            </a:r>
            <a:r>
              <a:rPr lang="en-US" sz="1000" b="1">
                <a:solidFill>
                  <a:srgbClr val="990033"/>
                </a:solidFill>
                <a:latin typeface="Palatino Linotype" pitchFamily="18" charset="0"/>
              </a:rPr>
              <a:t> lbs/MWh </a:t>
            </a:r>
          </a:p>
          <a:p>
            <a:r>
              <a:rPr lang="en-US" sz="1000" b="1" i="1">
                <a:solidFill>
                  <a:srgbClr val="990033"/>
                </a:solidFill>
                <a:latin typeface="Palatino Linotype" pitchFamily="18" charset="0"/>
              </a:rPr>
              <a:t>scaled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65675" y="5715000"/>
            <a:ext cx="2168525" cy="304800"/>
            <a:chOff x="266" y="3264"/>
            <a:chExt cx="1366" cy="192"/>
          </a:xfrm>
        </p:grpSpPr>
        <p:sp>
          <p:nvSpPr>
            <p:cNvPr id="11293" name="Oval 9"/>
            <p:cNvSpPr>
              <a:spLocks noChangeArrowheads="1"/>
            </p:cNvSpPr>
            <p:nvPr/>
          </p:nvSpPr>
          <p:spPr bwMode="auto">
            <a:xfrm>
              <a:off x="266" y="3333"/>
              <a:ext cx="54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10"/>
            <p:cNvSpPr txBox="1">
              <a:spLocks noChangeArrowheads="1"/>
            </p:cNvSpPr>
            <p:nvPr/>
          </p:nvSpPr>
          <p:spPr bwMode="auto">
            <a:xfrm>
              <a:off x="336" y="3264"/>
              <a:ext cx="1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Renewable  Power Plants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24400" y="5410200"/>
            <a:ext cx="1968500" cy="304800"/>
            <a:chOff x="240" y="3092"/>
            <a:chExt cx="1240" cy="192"/>
          </a:xfrm>
        </p:grpSpPr>
        <p:sp>
          <p:nvSpPr>
            <p:cNvPr id="11289" name="Text Box 12"/>
            <p:cNvSpPr txBox="1">
              <a:spLocks noChangeArrowheads="1"/>
            </p:cNvSpPr>
            <p:nvPr/>
          </p:nvSpPr>
          <p:spPr bwMode="auto">
            <a:xfrm>
              <a:off x="328" y="3092"/>
              <a:ext cx="1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Nuclear Power Plants</a:t>
              </a: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40" y="3138"/>
              <a:ext cx="96" cy="96"/>
              <a:chOff x="240" y="3120"/>
              <a:chExt cx="96" cy="96"/>
            </a:xfrm>
          </p:grpSpPr>
          <p:sp>
            <p:nvSpPr>
              <p:cNvPr id="11291" name="Oval 14"/>
              <p:cNvSpPr>
                <a:spLocks noChangeArrowheads="1"/>
              </p:cNvSpPr>
              <p:nvPr/>
            </p:nvSpPr>
            <p:spPr bwMode="auto">
              <a:xfrm>
                <a:off x="240" y="3120"/>
                <a:ext cx="96" cy="96"/>
              </a:xfrm>
              <a:prstGeom prst="ellipse">
                <a:avLst/>
              </a:prstGeom>
              <a:solidFill>
                <a:srgbClr val="FF0000">
                  <a:alpha val="74901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2" name="AutoShape 15"/>
              <p:cNvSpPr>
                <a:spLocks noChangeArrowheads="1"/>
              </p:cNvSpPr>
              <p:nvPr/>
            </p:nvSpPr>
            <p:spPr bwMode="auto">
              <a:xfrm rot="5400000">
                <a:off x="240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775" y="10800"/>
                    </a:moveTo>
                    <a:cubicBezTo>
                      <a:pt x="8775" y="9681"/>
                      <a:pt x="9681" y="8775"/>
                      <a:pt x="10800" y="8775"/>
                    </a:cubicBezTo>
                    <a:cubicBezTo>
                      <a:pt x="11918" y="8774"/>
                      <a:pt x="12824" y="9681"/>
                      <a:pt x="1282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09800" y="685800"/>
            <a:ext cx="2889250" cy="609600"/>
            <a:chOff x="1392" y="432"/>
            <a:chExt cx="1820" cy="384"/>
          </a:xfrm>
        </p:grpSpPr>
        <p:sp>
          <p:nvSpPr>
            <p:cNvPr id="11284" name="Text Box 17"/>
            <p:cNvSpPr txBox="1">
              <a:spLocks noChangeArrowheads="1"/>
            </p:cNvSpPr>
            <p:nvPr/>
          </p:nvSpPr>
          <p:spPr bwMode="auto">
            <a:xfrm>
              <a:off x="2400" y="528"/>
              <a:ext cx="8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Dirtiest States</a:t>
              </a:r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392" y="432"/>
              <a:ext cx="905" cy="288"/>
              <a:chOff x="1392" y="432"/>
              <a:chExt cx="905" cy="288"/>
            </a:xfrm>
          </p:grpSpPr>
          <p:sp>
            <p:nvSpPr>
              <p:cNvPr id="11287" name="Text Box 19"/>
              <p:cNvSpPr txBox="1">
                <a:spLocks noChangeArrowheads="1"/>
              </p:cNvSpPr>
              <p:nvPr/>
            </p:nvSpPr>
            <p:spPr bwMode="auto">
              <a:xfrm>
                <a:off x="1392" y="432"/>
                <a:ext cx="90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folHlink"/>
                    </a:solidFill>
                  </a:rPr>
                  <a:t>Cleanest States</a:t>
                </a:r>
              </a:p>
            </p:txBody>
          </p:sp>
          <p:sp>
            <p:nvSpPr>
              <p:cNvPr id="11288" name="Line 20"/>
              <p:cNvSpPr>
                <a:spLocks noChangeShapeType="1"/>
              </p:cNvSpPr>
              <p:nvPr/>
            </p:nvSpPr>
            <p:spPr bwMode="auto">
              <a:xfrm>
                <a:off x="1776" y="576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6" name="Line 21"/>
            <p:cNvSpPr>
              <a:spLocks noChangeShapeType="1"/>
            </p:cNvSpPr>
            <p:nvPr/>
          </p:nvSpPr>
          <p:spPr bwMode="auto">
            <a:xfrm>
              <a:off x="2688" y="672"/>
              <a:ext cx="0" cy="144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Oval 22"/>
          <p:cNvSpPr>
            <a:spLocks noChangeArrowheads="1"/>
          </p:cNvSpPr>
          <p:nvPr/>
        </p:nvSpPr>
        <p:spPr bwMode="auto">
          <a:xfrm>
            <a:off x="7940675" y="5135563"/>
            <a:ext cx="73025" cy="73025"/>
          </a:xfrm>
          <a:prstGeom prst="ellipse">
            <a:avLst/>
          </a:prstGeom>
          <a:solidFill>
            <a:srgbClr val="800000">
              <a:alpha val="81175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6" name="Oval 23"/>
          <p:cNvSpPr>
            <a:spLocks noChangeArrowheads="1"/>
          </p:cNvSpPr>
          <p:nvPr/>
        </p:nvSpPr>
        <p:spPr bwMode="auto">
          <a:xfrm>
            <a:off x="7904163" y="4906963"/>
            <a:ext cx="109537" cy="109537"/>
          </a:xfrm>
          <a:prstGeom prst="ellipse">
            <a:avLst/>
          </a:prstGeom>
          <a:solidFill>
            <a:srgbClr val="800000">
              <a:alpha val="81175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7" name="Oval 24"/>
          <p:cNvSpPr>
            <a:spLocks noChangeArrowheads="1"/>
          </p:cNvSpPr>
          <p:nvPr/>
        </p:nvSpPr>
        <p:spPr bwMode="auto">
          <a:xfrm>
            <a:off x="7877175" y="4678363"/>
            <a:ext cx="136525" cy="136525"/>
          </a:xfrm>
          <a:prstGeom prst="ellipse">
            <a:avLst/>
          </a:prstGeom>
          <a:solidFill>
            <a:srgbClr val="800000">
              <a:alpha val="81175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8" name="Oval 25"/>
          <p:cNvSpPr>
            <a:spLocks noChangeArrowheads="1"/>
          </p:cNvSpPr>
          <p:nvPr/>
        </p:nvSpPr>
        <p:spPr bwMode="auto">
          <a:xfrm>
            <a:off x="7848600" y="4373563"/>
            <a:ext cx="165100" cy="165100"/>
          </a:xfrm>
          <a:prstGeom prst="ellipse">
            <a:avLst/>
          </a:prstGeom>
          <a:solidFill>
            <a:srgbClr val="800000">
              <a:alpha val="81175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9" name="Line 26"/>
          <p:cNvSpPr>
            <a:spLocks noChangeShapeType="1"/>
          </p:cNvSpPr>
          <p:nvPr/>
        </p:nvSpPr>
        <p:spPr bwMode="auto">
          <a:xfrm>
            <a:off x="8058150" y="4440238"/>
            <a:ext cx="17145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27"/>
          <p:cNvSpPr>
            <a:spLocks noChangeShapeType="1"/>
          </p:cNvSpPr>
          <p:nvPr/>
        </p:nvSpPr>
        <p:spPr bwMode="auto">
          <a:xfrm>
            <a:off x="8058150" y="5383213"/>
            <a:ext cx="17145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Text Box 28"/>
          <p:cNvSpPr txBox="1">
            <a:spLocks noChangeArrowheads="1"/>
          </p:cNvSpPr>
          <p:nvPr/>
        </p:nvSpPr>
        <p:spPr bwMode="auto">
          <a:xfrm>
            <a:off x="8229600" y="4321175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rebuchet MS" pitchFamily="34" charset="0"/>
              </a:rPr>
              <a:t>3300</a:t>
            </a:r>
          </a:p>
        </p:txBody>
      </p:sp>
      <p:sp>
        <p:nvSpPr>
          <p:cNvPr id="11282" name="Text Box 29"/>
          <p:cNvSpPr txBox="1">
            <a:spLocks noChangeArrowheads="1"/>
          </p:cNvSpPr>
          <p:nvPr/>
        </p:nvSpPr>
        <p:spPr bwMode="auto">
          <a:xfrm>
            <a:off x="8305800" y="5253038"/>
            <a:ext cx="384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rebuchet MS" pitchFamily="34" charset="0"/>
              </a:rPr>
              <a:t>200</a:t>
            </a:r>
          </a:p>
        </p:txBody>
      </p:sp>
      <p:sp>
        <p:nvSpPr>
          <p:cNvPr id="11283" name="Slide Number Placeholder 3"/>
          <p:cNvSpPr txBox="1">
            <a:spLocks noGrp="1"/>
          </p:cNvSpPr>
          <p:nvPr/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b"/>
          <a:lstStyle/>
          <a:p>
            <a:pPr algn="r"/>
            <a:fld id="{583A311D-6221-4989-ACAD-47348EE15AF9}" type="slidenum">
              <a:rPr lang="en-US" sz="1400">
                <a:solidFill>
                  <a:srgbClr val="3F7B7A"/>
                </a:solidFill>
                <a:latin typeface="Trebuchet MS" pitchFamily="34" charset="0"/>
              </a:rPr>
              <a:pPr algn="r"/>
              <a:t>26</a:t>
            </a:fld>
            <a:endParaRPr lang="en-US" sz="1400">
              <a:solidFill>
                <a:srgbClr val="3F7B7A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539875" y="1338263"/>
            <a:ext cx="6923088" cy="5443537"/>
            <a:chOff x="1539766" y="1338756"/>
            <a:chExt cx="6922568" cy="5443037"/>
          </a:xfrm>
        </p:grpSpPr>
        <p:pic>
          <p:nvPicPr>
            <p:cNvPr id="184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9766" y="1338756"/>
              <a:ext cx="6922568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val 27"/>
            <p:cNvSpPr/>
            <p:nvPr/>
          </p:nvSpPr>
          <p:spPr>
            <a:xfrm>
              <a:off x="5866966" y="5562705"/>
              <a:ext cx="1295303" cy="121908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Knowledge of the Electric Grid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89925" y="6324600"/>
            <a:ext cx="685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156DD3-C3CA-4C1F-9362-173C0EED53D8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304800" y="77311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Analysis uses the Florida Reliability Coordinating Council’s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Impact of Accounting for Marginal Facilities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89925" y="6324600"/>
            <a:ext cx="685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34552F-0690-4986-B4E0-4D56B0C0BE60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19460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Ignoring electric sector </a:t>
            </a:r>
            <a:r>
              <a:rPr lang="en-US" dirty="0" smtClean="0">
                <a:ea typeface="ＭＳ Ｐゴシック" pitchFamily="34" charset="-128"/>
              </a:rPr>
              <a:t>misses ~ 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4.7 billion </a:t>
            </a:r>
            <a:r>
              <a:rPr lang="en-US" dirty="0" smtClean="0">
                <a:ea typeface="ＭＳ Ｐゴシック" pitchFamily="34" charset="-128"/>
              </a:rPr>
              <a:t>pounds of GHG emissions in 2040 alone.</a:t>
            </a:r>
          </a:p>
          <a:p>
            <a:r>
              <a:rPr lang="en-US" dirty="0" smtClean="0">
                <a:ea typeface="ＭＳ Ｐゴシック" pitchFamily="34" charset="-128"/>
              </a:rPr>
              <a:t>This is equivalent to </a:t>
            </a:r>
            <a:r>
              <a:rPr lang="en-US" b="0" i="1" dirty="0" smtClean="0">
                <a:ea typeface="ＭＳ Ｐゴシック" pitchFamily="34" charset="-128"/>
              </a:rPr>
              <a:t>not counting </a:t>
            </a:r>
            <a:r>
              <a:rPr lang="en-US" dirty="0" smtClean="0">
                <a:ea typeface="ＭＳ Ｐゴシック" pitchFamily="34" charset="-128"/>
              </a:rPr>
              <a:t>400,000 gas-fired cars in the Florida fleet.</a:t>
            </a:r>
          </a:p>
          <a:p>
            <a:r>
              <a:rPr lang="en-US" dirty="0" smtClean="0">
                <a:ea typeface="ＭＳ Ｐゴシック" pitchFamily="34" charset="-128"/>
              </a:rPr>
              <a:t>Analysis uses the Florida Reliability Coordinating Council’s region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5588" y="2622550"/>
            <a:ext cx="8507412" cy="3321050"/>
            <a:chOff x="254794" y="1676400"/>
            <a:chExt cx="8508206" cy="3321843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2"/>
            <a:srcRect l="2460" t="16895" r="2527" b="21706"/>
            <a:stretch>
              <a:fillRect/>
            </a:stretch>
          </p:blipFill>
          <p:spPr bwMode="auto">
            <a:xfrm>
              <a:off x="254794" y="1676400"/>
              <a:ext cx="8508206" cy="332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Box 29"/>
            <p:cNvSpPr txBox="1">
              <a:spLocks noChangeArrowheads="1"/>
            </p:cNvSpPr>
            <p:nvPr/>
          </p:nvSpPr>
          <p:spPr bwMode="auto">
            <a:xfrm>
              <a:off x="5105059" y="3657600"/>
              <a:ext cx="3581741" cy="52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6600"/>
                  </a:solidFill>
                  <a:latin typeface="Century Gothic" pitchFamily="34" charset="0"/>
                </a:rPr>
                <a:t>Oregon </a:t>
              </a:r>
              <a:r>
                <a:rPr lang="en-US" sz="1400" dirty="0" err="1" smtClean="0">
                  <a:solidFill>
                    <a:srgbClr val="006600"/>
                  </a:solidFill>
                  <a:latin typeface="Century Gothic" pitchFamily="34" charset="0"/>
                </a:rPr>
                <a:t>GreenSTEP</a:t>
              </a:r>
              <a:r>
                <a:rPr lang="en-US" sz="1400" dirty="0" smtClean="0">
                  <a:solidFill>
                    <a:srgbClr val="006600"/>
                  </a:solidFill>
                  <a:latin typeface="Century Gothic" pitchFamily="34" charset="0"/>
                </a:rPr>
                <a:t> </a:t>
              </a:r>
              <a:r>
                <a:rPr lang="en-US" sz="1400" dirty="0">
                  <a:solidFill>
                    <a:srgbClr val="006600"/>
                  </a:solidFill>
                  <a:latin typeface="Century Gothic" pitchFamily="34" charset="0"/>
                </a:rPr>
                <a:t>assumes a system average for all hours of the year.</a:t>
              </a:r>
            </a:p>
          </p:txBody>
        </p:sp>
        <p:sp>
          <p:nvSpPr>
            <p:cNvPr id="19464" name="TextBox 30"/>
            <p:cNvSpPr txBox="1">
              <a:spLocks noChangeArrowheads="1"/>
            </p:cNvSpPr>
            <p:nvPr/>
          </p:nvSpPr>
          <p:spPr bwMode="auto">
            <a:xfrm>
              <a:off x="540656" y="2010229"/>
              <a:ext cx="78413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  <a:latin typeface="Century Gothic" pitchFamily="34" charset="0"/>
                </a:rPr>
                <a:t>RSG uses the hour by hour plug-in demand matched against the region’s fluctuating marginal power plant mix.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066800"/>
            <a:ext cx="5105400" cy="990600"/>
          </a:xfrm>
        </p:spPr>
        <p:txBody>
          <a:bodyPr/>
          <a:lstStyle/>
          <a:p>
            <a:pPr eaLnBrk="1" hangingPunct="1"/>
            <a:r>
              <a:rPr lang="en-US" sz="2800" b="0" dirty="0" smtClean="0">
                <a:latin typeface="Cambria" pitchFamily="18" charset="0"/>
                <a:ea typeface="ＭＳ Ｐゴシック" pitchFamily="34" charset="-128"/>
              </a:rPr>
              <a:t>Thank You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76200" y="4114800"/>
            <a:ext cx="3429000" cy="2362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800000"/>
                </a:solidFill>
                <a:latin typeface="Cambria" pitchFamily="18" charset="0"/>
              </a:rPr>
              <a:t>Jeremy Raw 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Federal Highway Administration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jeremy.raw@dot.gov</a:t>
            </a:r>
          </a:p>
          <a:p>
            <a:pPr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80000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800000"/>
                </a:solidFill>
                <a:latin typeface="Cambria" pitchFamily="18" charset="0"/>
              </a:rPr>
              <a:t>Stephen Lawe </a:t>
            </a:r>
            <a:endParaRPr lang="en-US" sz="2000" dirty="0">
              <a:solidFill>
                <a:srgbClr val="80000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Resource Systems Group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slawe@rsginc.com</a:t>
            </a: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00200"/>
            <a:ext cx="5029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3"/>
          <a:srcRect t="9325" b="23077"/>
          <a:stretch>
            <a:fillRect/>
          </a:stretch>
        </p:blipFill>
        <p:spPr bwMode="auto">
          <a:xfrm>
            <a:off x="3810000" y="36576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Interest in Greenhouse Gas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6629400" cy="4114800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Guidelines and Procedures</a:t>
            </a:r>
          </a:p>
          <a:p>
            <a:pPr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Analysis Tools and Methods</a:t>
            </a:r>
          </a:p>
          <a:p>
            <a:pPr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Support for Policy Analysis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Mitigation Strategies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Policy Evaluation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868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of STEEP-AT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6629400" cy="4114800"/>
          </a:xfrm>
        </p:spPr>
        <p:txBody>
          <a:bodyPr/>
          <a:lstStyle/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Based on the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GreenSTEP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2">
              <a:defRPr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GREENhouse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gas Statewide Transportation Emissions Planning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</a:rPr>
              <a:t> Model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Originally developed by the Oregon Department of Transportation (ODOT) Transportation Planning Analysis Unit (TPAU)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 modeling tool to assess the effects of policies and other factors on transportation sector GHG emissions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Built in the R statistical computing language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FHWA funded project to make available to other states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 l="32599" t="33752" r="31387" b="33878"/>
          <a:stretch>
            <a:fillRect/>
          </a:stretch>
        </p:blipFill>
        <p:spPr bwMode="auto">
          <a:xfrm>
            <a:off x="7448550" y="4886325"/>
            <a:ext cx="857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5257800" y="5040313"/>
            <a:ext cx="204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A9DAE"/>
                </a:solidFill>
              </a:rPr>
              <a:t>www.r-project.org</a:t>
            </a:r>
            <a:endParaRPr lang="en-US" dirty="0">
              <a:solidFill>
                <a:srgbClr val="7A9D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Plans for STEEP-AT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6629400" cy="4114800"/>
          </a:xfrm>
        </p:spPr>
        <p:txBody>
          <a:bodyPr/>
          <a:lstStyle/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Preliminary tool release is imminent (Summer 2011)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Free Software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Documentation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Case Studies (Oregon and Florida)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Testing with additional states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Project will be supported  and potentially extended to other areas</a:t>
            </a:r>
          </a:p>
        </p:txBody>
      </p:sp>
    </p:spTree>
    <p:extLst>
      <p:ext uri="{BB962C8B-B14F-4D97-AF65-F5344CB8AC3E}">
        <p14:creationId xmlns:p14="http://schemas.microsoft.com/office/powerpoint/2010/main" xmlns="" val="25638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 for STEEP-AT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162800" cy="4114800"/>
          </a:xfrm>
        </p:spPr>
        <p:txBody>
          <a:bodyPr/>
          <a:lstStyle/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Not a “One Stop” Solution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Only Strategic Policy Analysis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Not for detailed emissions analysis (use MOVES)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Not for project level evaluation (use travel model + MOVES)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STEEP-AT operates on a county level and has been used for statewide policy testing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4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Sensitivities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685800"/>
            <a:ext cx="4267200" cy="2738438"/>
            <a:chOff x="228600" y="685800"/>
            <a:chExt cx="4038600" cy="2514600"/>
          </a:xfrm>
        </p:grpSpPr>
        <p:sp>
          <p:nvSpPr>
            <p:cNvPr id="6" name="Rectangle 5"/>
            <p:cNvSpPr/>
            <p:nvPr/>
          </p:nvSpPr>
          <p:spPr>
            <a:xfrm>
              <a:off x="228600" y="685800"/>
              <a:ext cx="4038600" cy="2514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685800"/>
              <a:ext cx="4038600" cy="368808"/>
            </a:xfrm>
            <a:prstGeom prst="rect">
              <a:avLst/>
            </a:prstGeom>
            <a:solidFill>
              <a:schemeClr val="accent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  <a:ea typeface="ＭＳ Ｐゴシック" pitchFamily="34" charset="-128"/>
                </a:rPr>
                <a:t>Land use and demographics</a:t>
              </a:r>
            </a:p>
          </p:txBody>
        </p:sp>
        <p:sp>
          <p:nvSpPr>
            <p:cNvPr id="26642" name="TextBox 6"/>
            <p:cNvSpPr txBox="1">
              <a:spLocks noChangeArrowheads="1"/>
            </p:cNvSpPr>
            <p:nvPr/>
          </p:nvSpPr>
          <p:spPr bwMode="auto">
            <a:xfrm>
              <a:off x="304800" y="1143000"/>
              <a:ext cx="3886200" cy="195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Population demographics (age structure)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Personal income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Relative amounts of development occurring in metropolitan, urban and rural areas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Metropolitan, other urban, and rural area densities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Urban form in metropolitan areas (proportion of population living in mixed use areas)</a:t>
              </a:r>
              <a:endParaRPr lang="en-US" sz="140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48200" y="685800"/>
            <a:ext cx="4343400" cy="1676400"/>
            <a:chOff x="4495800" y="685800"/>
            <a:chExt cx="4038600" cy="1371600"/>
          </a:xfrm>
        </p:grpSpPr>
        <p:sp>
          <p:nvSpPr>
            <p:cNvPr id="8" name="Rectangle 7"/>
            <p:cNvSpPr/>
            <p:nvPr/>
          </p:nvSpPr>
          <p:spPr>
            <a:xfrm>
              <a:off x="4495800" y="685800"/>
              <a:ext cx="4038600" cy="1371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685800"/>
              <a:ext cx="4038600" cy="368877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  <a:ea typeface="ＭＳ Ｐゴシック" pitchFamily="34" charset="-128"/>
                </a:rPr>
                <a:t>Transportation supply</a:t>
              </a:r>
            </a:p>
          </p:txBody>
        </p:sp>
        <p:sp>
          <p:nvSpPr>
            <p:cNvPr id="26639" name="TextBox 9"/>
            <p:cNvSpPr txBox="1">
              <a:spLocks noChangeArrowheads="1"/>
            </p:cNvSpPr>
            <p:nvPr/>
          </p:nvSpPr>
          <p:spPr bwMode="auto">
            <a:xfrm>
              <a:off x="4572000" y="1143000"/>
              <a:ext cx="3886200" cy="49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Amounts of metropolitan area transit service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Metropolitan freeway and arterial supplies 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52400" y="3581400"/>
            <a:ext cx="4267200" cy="2667000"/>
            <a:chOff x="228600" y="3352799"/>
            <a:chExt cx="4038600" cy="2438401"/>
          </a:xfrm>
        </p:grpSpPr>
        <p:sp>
          <p:nvSpPr>
            <p:cNvPr id="11" name="Rectangle 10"/>
            <p:cNvSpPr/>
            <p:nvPr/>
          </p:nvSpPr>
          <p:spPr>
            <a:xfrm>
              <a:off x="228600" y="3352799"/>
              <a:ext cx="4038600" cy="2438401"/>
            </a:xfrm>
            <a:prstGeom prst="rect">
              <a:avLst/>
            </a:prstGeom>
            <a:solidFill>
              <a:srgbClr val="E18C8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3352799"/>
              <a:ext cx="4038600" cy="368663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  <a:ea typeface="ＭＳ Ｐゴシック" pitchFamily="34" charset="-128"/>
                </a:rPr>
                <a:t>Vehicle fleet characteristics</a:t>
              </a:r>
            </a:p>
          </p:txBody>
        </p:sp>
        <p:sp>
          <p:nvSpPr>
            <p:cNvPr id="26636" name="TextBox 12"/>
            <p:cNvSpPr txBox="1">
              <a:spLocks noChangeArrowheads="1"/>
            </p:cNvSpPr>
            <p:nvPr/>
          </p:nvSpPr>
          <p:spPr bwMode="auto">
            <a:xfrm>
              <a:off x="304800" y="3810000"/>
              <a:ext cx="3886200" cy="194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Auto and light truck proportions by year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Average vehicle fuel economy by vehicle type and year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Vehicle age distribution by vehicle type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Electric vehicles (EVs), plug-in hybrid electric vehicles (PHEVs)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>
                  <a:latin typeface="Century Gothic" pitchFamily="34" charset="0"/>
                </a:rPr>
                <a:t>Light-weight vehicles such as bicycles, electric bicycles, electric scooters, etc. 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48200" y="2514600"/>
            <a:ext cx="4343400" cy="4035425"/>
            <a:chOff x="4495800" y="2209800"/>
            <a:chExt cx="4038600" cy="3719029"/>
          </a:xfrm>
        </p:grpSpPr>
        <p:sp>
          <p:nvSpPr>
            <p:cNvPr id="14" name="Rectangle 13"/>
            <p:cNvSpPr/>
            <p:nvPr/>
          </p:nvSpPr>
          <p:spPr>
            <a:xfrm>
              <a:off x="4495800" y="2209800"/>
              <a:ext cx="4038600" cy="3581504"/>
            </a:xfrm>
            <a:prstGeom prst="rect">
              <a:avLst/>
            </a:prstGeom>
            <a:solidFill>
              <a:srgbClr val="BEA0C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2209800"/>
              <a:ext cx="4038600" cy="368684"/>
            </a:xfrm>
            <a:prstGeom prst="rect">
              <a:avLst/>
            </a:prstGeom>
            <a:solidFill>
              <a:srgbClr val="7030A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  <a:ea typeface="ＭＳ Ｐゴシック" pitchFamily="34" charset="-128"/>
                </a:rPr>
                <a:t>Policies</a:t>
              </a:r>
            </a:p>
          </p:txBody>
        </p:sp>
        <p:sp>
          <p:nvSpPr>
            <p:cNvPr id="26633" name="TextBox 15"/>
            <p:cNvSpPr txBox="1">
              <a:spLocks noChangeArrowheads="1"/>
            </p:cNvSpPr>
            <p:nvPr/>
          </p:nvSpPr>
          <p:spPr bwMode="auto">
            <a:xfrm>
              <a:off x="4572000" y="2667001"/>
              <a:ext cx="3886200" cy="326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2">
                <a:spcBef>
                  <a:spcPts val="600"/>
                </a:spcBef>
              </a:pPr>
              <a:r>
                <a:rPr lang="en-US" sz="1400" dirty="0">
                  <a:latin typeface="Century Gothic" pitchFamily="34" charset="0"/>
                </a:rPr>
                <a:t>Pricing: fuel, vehicle miles traveled (VMT), parking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 dirty="0">
                  <a:latin typeface="Century Gothic" pitchFamily="34" charset="0"/>
                </a:rPr>
                <a:t>Demand management – employer-based and individual marketing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 dirty="0">
                  <a:latin typeface="Century Gothic" pitchFamily="34" charset="0"/>
                </a:rPr>
                <a:t>Car-sharing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 dirty="0">
                  <a:latin typeface="Century Gothic" pitchFamily="34" charset="0"/>
                </a:rPr>
                <a:t>Effects of congestion on fuel economy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 dirty="0">
                  <a:latin typeface="Century Gothic" pitchFamily="34" charset="0"/>
                </a:rPr>
                <a:t>Effects of incident management on fuel economy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 dirty="0">
                  <a:latin typeface="Century Gothic" pitchFamily="34" charset="0"/>
                </a:rPr>
                <a:t>Vehicle operation and maintenance – eco-driving, low rolling resistance tires, speed limits  </a:t>
              </a:r>
            </a:p>
            <a:p>
              <a:pPr marL="0" lvl="2">
                <a:spcBef>
                  <a:spcPts val="600"/>
                </a:spcBef>
              </a:pPr>
              <a:r>
                <a:rPr lang="en-US" sz="1400" dirty="0">
                  <a:latin typeface="Century Gothic" pitchFamily="34" charset="0"/>
                </a:rPr>
                <a:t>Carbon intensity of fuels, including the well to wheels emissions , and production of power to run electric vehicles.</a:t>
              </a:r>
            </a:p>
            <a:p>
              <a:pPr>
                <a:buFont typeface="Wingdings" pitchFamily="2" charset="2"/>
                <a:buChar char="§"/>
              </a:pPr>
              <a:endParaRPr lang="en-US" sz="12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STEEP-AT: Model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Generate synthetic households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905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Apply urban area land use and transportation system characteristics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7432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vehicle ownership types and 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5814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initial estimates of household vehicle travel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4196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household vehicle types and allocate VMT to vehicles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2578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Calculate household cost per vehicle mile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1066800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Recalculate household vehicle travel and adjust allocation to vehicles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6800" y="1889125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Aggregate characteristics by county, income group and development 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2713038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 heavy vehicle VMT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6800" y="3535363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Adjust MPG due to congestion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00" y="4359275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Calculate fuel consumption by type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5181600"/>
            <a:ext cx="3581400" cy="5334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Calculate lifecycle CO</a:t>
            </a:r>
            <a:r>
              <a:rPr lang="en-US" sz="1400" baseline="-25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2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 emissions by fuel type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 rot="5400000">
            <a:off x="1981201" y="1752600"/>
            <a:ext cx="304800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0"/>
          </p:cNvCxnSpPr>
          <p:nvPr/>
        </p:nvCxnSpPr>
        <p:spPr>
          <a:xfrm rot="5400000">
            <a:off x="1943894" y="2551906"/>
            <a:ext cx="381000" cy="158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0"/>
          </p:cNvCxnSpPr>
          <p:nvPr/>
        </p:nvCxnSpPr>
        <p:spPr>
          <a:xfrm rot="5400000">
            <a:off x="1943894" y="3390106"/>
            <a:ext cx="381000" cy="158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 rot="5400000">
            <a:off x="1943894" y="4228306"/>
            <a:ext cx="381000" cy="158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0"/>
          </p:cNvCxnSpPr>
          <p:nvPr/>
        </p:nvCxnSpPr>
        <p:spPr>
          <a:xfrm rot="5400000">
            <a:off x="1943894" y="5066506"/>
            <a:ext cx="381000" cy="158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>
          <a:xfrm rot="5400000">
            <a:off x="6523038" y="1744663"/>
            <a:ext cx="288925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3" idx="0"/>
          </p:cNvCxnSpPr>
          <p:nvPr/>
        </p:nvCxnSpPr>
        <p:spPr>
          <a:xfrm rot="5400000">
            <a:off x="6523038" y="2566988"/>
            <a:ext cx="288925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4" idx="0"/>
          </p:cNvCxnSpPr>
          <p:nvPr/>
        </p:nvCxnSpPr>
        <p:spPr>
          <a:xfrm rot="5400000">
            <a:off x="6522245" y="3390106"/>
            <a:ext cx="290512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5" idx="0"/>
          </p:cNvCxnSpPr>
          <p:nvPr/>
        </p:nvCxnSpPr>
        <p:spPr>
          <a:xfrm rot="5400000">
            <a:off x="6523038" y="4213225"/>
            <a:ext cx="288925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2"/>
            <a:endCxn id="16" idx="0"/>
          </p:cNvCxnSpPr>
          <p:nvPr/>
        </p:nvCxnSpPr>
        <p:spPr>
          <a:xfrm rot="5400000">
            <a:off x="6522244" y="5036344"/>
            <a:ext cx="290513" cy="317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0" idx="2"/>
            <a:endCxn id="11" idx="0"/>
          </p:cNvCxnSpPr>
          <p:nvPr/>
        </p:nvCxnSpPr>
        <p:spPr>
          <a:xfrm rot="5400000" flipH="1" flipV="1">
            <a:off x="2076450" y="1123950"/>
            <a:ext cx="4648200" cy="4533900"/>
          </a:xfrm>
          <a:prstGeom prst="bentConnector5">
            <a:avLst>
              <a:gd name="adj1" fmla="val -4918"/>
              <a:gd name="adj2" fmla="val 48739"/>
              <a:gd name="adj3" fmla="val 104918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6" name="AutoShape 2"/>
          <p:cNvSpPr>
            <a:spLocks noChangeAspect="1" noChangeArrowheads="1"/>
          </p:cNvSpPr>
          <p:nvPr/>
        </p:nvSpPr>
        <p:spPr bwMode="auto">
          <a:xfrm>
            <a:off x="457200" y="609600"/>
            <a:ext cx="8018463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 and Outputs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1143000"/>
            <a:ext cx="3352800" cy="457200"/>
          </a:xfrm>
          <a:prstGeom prst="rect">
            <a:avLst/>
          </a:prstGeom>
          <a:solidFill>
            <a:srgbClr val="7A9DAE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Generate synthetic households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" y="1905000"/>
            <a:ext cx="33528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Inputs: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Population forecasts by county, age to 2040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PUMS data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Household income forecasts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latin typeface="+mn-lt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latin typeface="+mn-lt"/>
                <a:ea typeface="ＭＳ Ｐゴシック" pitchFamily="34" charset="-128"/>
              </a:rPr>
              <a:t>Outputs: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600" dirty="0">
                <a:latin typeface="+mn-lt"/>
                <a:ea typeface="ＭＳ Ｐゴシック" pitchFamily="34" charset="-128"/>
              </a:rPr>
              <a:t>Synthetic population for the state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ＭＳ Ｐゴシック" pitchFamily="34" charset="-128"/>
              </a:rPr>
              <a:t> Household attributes include size, age of household members, and household income</a:t>
            </a:r>
            <a:endParaRPr lang="en-US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3250" name="Picture 2" descr="actual_vs_adj_model_income"/>
          <p:cNvPicPr>
            <a:picLocks noChangeAspect="1" noChangeArrowheads="1"/>
          </p:cNvPicPr>
          <p:nvPr/>
        </p:nvPicPr>
        <p:blipFill>
          <a:blip r:embed="rId2"/>
          <a:srcRect t="8400"/>
          <a:stretch>
            <a:fillRect/>
          </a:stretch>
        </p:blipFill>
        <p:spPr bwMode="auto">
          <a:xfrm>
            <a:off x="3886200" y="1219200"/>
            <a:ext cx="5257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">
  <a:themeElements>
    <a:clrScheme name="SideBar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SideBa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ideBar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PT Intro Bullet">
  <a:themeElements>
    <a:clrScheme name="18PT Intro Bullet 15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18PT Intro Bull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8PT Intro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3F7B7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BFB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4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5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213RSG08_ PPT Template-14">
  <a:themeElements>
    <a:clrScheme name="213RSG08_ PPT Template-14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3_213RSG08_ PPT Template-14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13RSG08_ PPT Template-14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213RSG08_ PPT Template-14</Template>
  <TotalTime>17762</TotalTime>
  <Words>2191</Words>
  <Application>Microsoft Office PowerPoint</Application>
  <PresentationFormat>On-screen Show (4:3)</PresentationFormat>
  <Paragraphs>328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SideBar</vt:lpstr>
      <vt:lpstr>18PT Intro Bullet</vt:lpstr>
      <vt:lpstr>3_213RSG08_ PPT Template-14</vt:lpstr>
      <vt:lpstr>Transportation Energy and Emissions Policy Analysis Tool with Applications</vt:lpstr>
      <vt:lpstr>Presentation Overview</vt:lpstr>
      <vt:lpstr>FHWA Interest in Greenhouse Gas Planning</vt:lpstr>
      <vt:lpstr>Genesis of STEEP-AT</vt:lpstr>
      <vt:lpstr>FHWA Plans for STEEP-AT</vt:lpstr>
      <vt:lpstr>Caveats for STEEP-AT</vt:lpstr>
      <vt:lpstr>Model Sensitivities</vt:lpstr>
      <vt:lpstr>STEEP-AT: Model Structure</vt:lpstr>
      <vt:lpstr>Data Inputs and Outputs</vt:lpstr>
      <vt:lpstr>Data Inputs and Outputs</vt:lpstr>
      <vt:lpstr>Data Inputs and Outputs</vt:lpstr>
      <vt:lpstr>Data Inputs and Outputs</vt:lpstr>
      <vt:lpstr>Data Inputs and Outputs</vt:lpstr>
      <vt:lpstr>Data Inputs and Outputs</vt:lpstr>
      <vt:lpstr>Data Inputs and Outputs</vt:lpstr>
      <vt:lpstr>STEEP-AT: Model Structure</vt:lpstr>
      <vt:lpstr>Policy testing in Oregon</vt:lpstr>
      <vt:lpstr>Slide 18</vt:lpstr>
      <vt:lpstr>Data Inputs and Outputs</vt:lpstr>
      <vt:lpstr>Slide 20</vt:lpstr>
      <vt:lpstr>Slide 21</vt:lpstr>
      <vt:lpstr>Slide 22</vt:lpstr>
      <vt:lpstr>More People  = More Emissions</vt:lpstr>
      <vt:lpstr>Case Study: increased Electric Vehicle use</vt:lpstr>
      <vt:lpstr>Slide 25</vt:lpstr>
      <vt:lpstr>Plug In Autos - Where Matters</vt:lpstr>
      <vt:lpstr>Knowledge of the Electric Grid</vt:lpstr>
      <vt:lpstr>Impact of Accounting for Marginal Facilities</vt:lpstr>
      <vt:lpstr>Thank You</vt:lpstr>
    </vt:vector>
  </TitlesOfParts>
  <Company>Resource Systems Group,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</dc:creator>
  <cp:lastModifiedBy>Steve Lawe</cp:lastModifiedBy>
  <cp:revision>672</cp:revision>
  <dcterms:created xsi:type="dcterms:W3CDTF">2008-10-20T21:03:19Z</dcterms:created>
  <dcterms:modified xsi:type="dcterms:W3CDTF">2011-05-09T19:07:08Z</dcterms:modified>
</cp:coreProperties>
</file>