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78" r:id="rId2"/>
    <p:sldId id="446" r:id="rId3"/>
    <p:sldId id="450" r:id="rId4"/>
    <p:sldId id="451" r:id="rId5"/>
    <p:sldId id="452" r:id="rId6"/>
    <p:sldId id="463" r:id="rId7"/>
    <p:sldId id="417" r:id="rId8"/>
    <p:sldId id="462" r:id="rId9"/>
    <p:sldId id="454" r:id="rId10"/>
    <p:sldId id="418" r:id="rId11"/>
    <p:sldId id="408" r:id="rId12"/>
    <p:sldId id="410" r:id="rId13"/>
    <p:sldId id="409" r:id="rId14"/>
    <p:sldId id="448" r:id="rId15"/>
    <p:sldId id="461" r:id="rId16"/>
    <p:sldId id="464" r:id="rId17"/>
    <p:sldId id="413" r:id="rId18"/>
    <p:sldId id="430" r:id="rId19"/>
    <p:sldId id="449" r:id="rId20"/>
    <p:sldId id="416" r:id="rId21"/>
    <p:sldId id="465" r:id="rId22"/>
    <p:sldId id="466" r:id="rId23"/>
    <p:sldId id="467" r:id="rId24"/>
    <p:sldId id="468" r:id="rId25"/>
    <p:sldId id="469" r:id="rId26"/>
    <p:sldId id="470" r:id="rId27"/>
    <p:sldId id="434" r:id="rId28"/>
    <p:sldId id="435" r:id="rId29"/>
    <p:sldId id="480" r:id="rId30"/>
    <p:sldId id="477" r:id="rId31"/>
    <p:sldId id="478" r:id="rId32"/>
    <p:sldId id="491" r:id="rId33"/>
    <p:sldId id="504" r:id="rId34"/>
    <p:sldId id="490" r:id="rId35"/>
    <p:sldId id="492" r:id="rId36"/>
    <p:sldId id="483" r:id="rId37"/>
    <p:sldId id="498" r:id="rId38"/>
    <p:sldId id="496" r:id="rId39"/>
    <p:sldId id="497" r:id="rId40"/>
    <p:sldId id="508" r:id="rId41"/>
    <p:sldId id="499" r:id="rId42"/>
    <p:sldId id="500" r:id="rId43"/>
    <p:sldId id="501" r:id="rId44"/>
    <p:sldId id="502" r:id="rId45"/>
    <p:sldId id="479" r:id="rId46"/>
    <p:sldId id="421" r:id="rId47"/>
    <p:sldId id="487" r:id="rId48"/>
    <p:sldId id="506" r:id="rId49"/>
    <p:sldId id="505" r:id="rId50"/>
    <p:sldId id="458" r:id="rId51"/>
    <p:sldId id="459" r:id="rId52"/>
    <p:sldId id="460" r:id="rId53"/>
    <p:sldId id="484" r:id="rId54"/>
    <p:sldId id="485" r:id="rId55"/>
    <p:sldId id="489" r:id="rId56"/>
    <p:sldId id="488" r:id="rId57"/>
    <p:sldId id="507" r:id="rId58"/>
    <p:sldId id="486" r:id="rId59"/>
    <p:sldId id="495" r:id="rId60"/>
    <p:sldId id="425" r:id="rId61"/>
    <p:sldId id="475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9900"/>
    <a:srgbClr val="E34554"/>
    <a:srgbClr val="744D22"/>
    <a:srgbClr val="FFCC99"/>
    <a:srgbClr val="99CC00"/>
    <a:srgbClr val="9EBE5E"/>
    <a:srgbClr val="00FFFF"/>
    <a:srgbClr val="CC9354"/>
    <a:srgbClr val="F0DC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0691" autoAdjust="0"/>
  </p:normalViewPr>
  <p:slideViewPr>
    <p:cSldViewPr snapToGrid="0">
      <p:cViewPr varScale="1">
        <p:scale>
          <a:sx n="74" d="100"/>
          <a:sy n="74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KKC\simtravel\planningAppsConference\Final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KKC\simtravel\planningAppsConference\Final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KKC\simtravel\planningAppsConference\Final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Convergence!$B$2</c:f>
              <c:strCache>
                <c:ptCount val="1"/>
                <c:pt idx="0">
                  <c:v>Sequential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Convergence!$A$3:$A$6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Convergence!$B$3:$B$6</c:f>
              <c:numCache>
                <c:formatCode>General</c:formatCode>
                <c:ptCount val="4"/>
                <c:pt idx="0">
                  <c:v>64721</c:v>
                </c:pt>
                <c:pt idx="1">
                  <c:v>63588</c:v>
                </c:pt>
                <c:pt idx="2">
                  <c:v>63588</c:v>
                </c:pt>
                <c:pt idx="3">
                  <c:v>63588</c:v>
                </c:pt>
              </c:numCache>
            </c:numRef>
          </c:yVal>
        </c:ser>
        <c:ser>
          <c:idx val="1"/>
          <c:order val="1"/>
          <c:tx>
            <c:strRef>
              <c:f>Convergence!$C$2</c:f>
              <c:strCache>
                <c:ptCount val="1"/>
                <c:pt idx="0">
                  <c:v>Dynamic</c:v>
                </c:pt>
              </c:strCache>
            </c:strRef>
          </c:tx>
          <c:xVal>
            <c:numRef>
              <c:f>Convergence!$A$3:$A$6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Convergence!$C$3:$C$6</c:f>
              <c:numCache>
                <c:formatCode>General</c:formatCode>
                <c:ptCount val="4"/>
                <c:pt idx="0">
                  <c:v>51054</c:v>
                </c:pt>
                <c:pt idx="1">
                  <c:v>50457</c:v>
                </c:pt>
                <c:pt idx="2">
                  <c:v>50321</c:v>
                </c:pt>
                <c:pt idx="3">
                  <c:v>50321</c:v>
                </c:pt>
              </c:numCache>
            </c:numRef>
          </c:yVal>
        </c:ser>
        <c:axId val="64787200"/>
        <c:axId val="65064960"/>
      </c:scatterChart>
      <c:valAx>
        <c:axId val="64787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Iteration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064960"/>
        <c:crosses val="autoZero"/>
        <c:crossBetween val="midCat"/>
        <c:majorUnit val="1"/>
      </c:valAx>
      <c:valAx>
        <c:axId val="65064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Total</a:t>
                </a:r>
                <a:r>
                  <a:rPr lang="en-US" sz="1400" baseline="0"/>
                  <a:t> Number of Trips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4787200"/>
        <c:crosses val="autoZero"/>
        <c:crossBetween val="midCat"/>
      </c:valAx>
    </c:plotArea>
    <c:legend>
      <c:legendPos val="t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solidFill>
      <a:schemeClr val="bg1">
        <a:lumMod val="85000"/>
      </a:schemeClr>
    </a:solidFill>
    <a:ln w="25400">
      <a:solidFill>
        <a:schemeClr val="tx1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strRef>
              <c:f>StTimeDist!$E$2</c:f>
              <c:strCache>
                <c:ptCount val="1"/>
                <c:pt idx="0">
                  <c:v>Dynamic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strRef>
              <c:f>StTimeDist!$A$3:$A$26</c:f>
              <c:strCache>
                <c:ptCount val="24"/>
                <c:pt idx="0">
                  <c:v>4 AM - 5 AM</c:v>
                </c:pt>
                <c:pt idx="1">
                  <c:v>5 AM - 6 AM</c:v>
                </c:pt>
                <c:pt idx="2">
                  <c:v>6 AM - 7 AM</c:v>
                </c:pt>
                <c:pt idx="3">
                  <c:v>7 AM - 8 AM</c:v>
                </c:pt>
                <c:pt idx="4">
                  <c:v>8 AM - 9 AM</c:v>
                </c:pt>
                <c:pt idx="5">
                  <c:v>9 AM - 10 AM</c:v>
                </c:pt>
                <c:pt idx="6">
                  <c:v>10 AM - 11 AM</c:v>
                </c:pt>
                <c:pt idx="7">
                  <c:v>11 AM - 12 PM</c:v>
                </c:pt>
                <c:pt idx="8">
                  <c:v>12 PM - 1 PM</c:v>
                </c:pt>
                <c:pt idx="9">
                  <c:v>1 PM - 2 PM</c:v>
                </c:pt>
                <c:pt idx="10">
                  <c:v>2 PM - 3 PM</c:v>
                </c:pt>
                <c:pt idx="11">
                  <c:v>3 PM - 4 PM</c:v>
                </c:pt>
                <c:pt idx="12">
                  <c:v>4 PM - 5 PM</c:v>
                </c:pt>
                <c:pt idx="13">
                  <c:v>5 PM - 6 PM</c:v>
                </c:pt>
                <c:pt idx="14">
                  <c:v>6 PM - 7 PM</c:v>
                </c:pt>
                <c:pt idx="15">
                  <c:v>7 PM - 8 PM</c:v>
                </c:pt>
                <c:pt idx="16">
                  <c:v>8 PM - 9 PM</c:v>
                </c:pt>
                <c:pt idx="17">
                  <c:v>9 PM - 10 PM</c:v>
                </c:pt>
                <c:pt idx="18">
                  <c:v>10 PM - 11 PM</c:v>
                </c:pt>
                <c:pt idx="19">
                  <c:v>11 PM - 12 AM</c:v>
                </c:pt>
                <c:pt idx="20">
                  <c:v>12 AM - 1 AM</c:v>
                </c:pt>
                <c:pt idx="21">
                  <c:v>1 AM - 2 AM</c:v>
                </c:pt>
                <c:pt idx="22">
                  <c:v>2 AM - 3 AM</c:v>
                </c:pt>
                <c:pt idx="23">
                  <c:v>3 AM - 4 AM</c:v>
                </c:pt>
              </c:strCache>
            </c:strRef>
          </c:xVal>
          <c:yVal>
            <c:numRef>
              <c:f>StTimeDist!$E$3:$E$26</c:f>
              <c:numCache>
                <c:formatCode>0.00%</c:formatCode>
                <c:ptCount val="24"/>
                <c:pt idx="0">
                  <c:v>2.106476421374774E-3</c:v>
                </c:pt>
                <c:pt idx="1">
                  <c:v>1.6573597504024165E-2</c:v>
                </c:pt>
                <c:pt idx="2">
                  <c:v>4.6541205460940746E-2</c:v>
                </c:pt>
                <c:pt idx="3">
                  <c:v>7.9529421116432533E-2</c:v>
                </c:pt>
                <c:pt idx="4">
                  <c:v>0.11589594801375173</c:v>
                </c:pt>
                <c:pt idx="5">
                  <c:v>9.7474215536257222E-2</c:v>
                </c:pt>
                <c:pt idx="6">
                  <c:v>6.8778442399793333E-2</c:v>
                </c:pt>
                <c:pt idx="7">
                  <c:v>6.3174420222173691E-2</c:v>
                </c:pt>
                <c:pt idx="8">
                  <c:v>6.1286540410564139E-2</c:v>
                </c:pt>
                <c:pt idx="9">
                  <c:v>6.6532859044931572E-2</c:v>
                </c:pt>
                <c:pt idx="10">
                  <c:v>7.4541443929969614E-2</c:v>
                </c:pt>
                <c:pt idx="11">
                  <c:v>6.7824566284453811E-2</c:v>
                </c:pt>
                <c:pt idx="12">
                  <c:v>6.6294390016096716E-2</c:v>
                </c:pt>
                <c:pt idx="13">
                  <c:v>6.1485264601259894E-2</c:v>
                </c:pt>
                <c:pt idx="14">
                  <c:v>5.2582420858091151E-2</c:v>
                </c:pt>
                <c:pt idx="15">
                  <c:v>2.9510542318316409E-2</c:v>
                </c:pt>
                <c:pt idx="16">
                  <c:v>1.2917072395222681E-2</c:v>
                </c:pt>
                <c:pt idx="17">
                  <c:v>7.3925398938812833E-3</c:v>
                </c:pt>
                <c:pt idx="18">
                  <c:v>5.1469565390194908E-3</c:v>
                </c:pt>
                <c:pt idx="19">
                  <c:v>2.8815007650881369E-3</c:v>
                </c:pt>
                <c:pt idx="20">
                  <c:v>1.1923451441744021E-3</c:v>
                </c:pt>
                <c:pt idx="21">
                  <c:v>3.3783112418274744E-4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StTimeDist!$F$2</c:f>
              <c:strCache>
                <c:ptCount val="1"/>
                <c:pt idx="0">
                  <c:v>Sequential</c:v>
                </c:pt>
              </c:strCache>
            </c:strRef>
          </c:tx>
          <c:marker>
            <c:symbol val="none"/>
          </c:marker>
          <c:xVal>
            <c:strRef>
              <c:f>StTimeDist!$A$3:$A$26</c:f>
              <c:strCache>
                <c:ptCount val="24"/>
                <c:pt idx="0">
                  <c:v>4 AM - 5 AM</c:v>
                </c:pt>
                <c:pt idx="1">
                  <c:v>5 AM - 6 AM</c:v>
                </c:pt>
                <c:pt idx="2">
                  <c:v>6 AM - 7 AM</c:v>
                </c:pt>
                <c:pt idx="3">
                  <c:v>7 AM - 8 AM</c:v>
                </c:pt>
                <c:pt idx="4">
                  <c:v>8 AM - 9 AM</c:v>
                </c:pt>
                <c:pt idx="5">
                  <c:v>9 AM - 10 AM</c:v>
                </c:pt>
                <c:pt idx="6">
                  <c:v>10 AM - 11 AM</c:v>
                </c:pt>
                <c:pt idx="7">
                  <c:v>11 AM - 12 PM</c:v>
                </c:pt>
                <c:pt idx="8">
                  <c:v>12 PM - 1 PM</c:v>
                </c:pt>
                <c:pt idx="9">
                  <c:v>1 PM - 2 PM</c:v>
                </c:pt>
                <c:pt idx="10">
                  <c:v>2 PM - 3 PM</c:v>
                </c:pt>
                <c:pt idx="11">
                  <c:v>3 PM - 4 PM</c:v>
                </c:pt>
                <c:pt idx="12">
                  <c:v>4 PM - 5 PM</c:v>
                </c:pt>
                <c:pt idx="13">
                  <c:v>5 PM - 6 PM</c:v>
                </c:pt>
                <c:pt idx="14">
                  <c:v>6 PM - 7 PM</c:v>
                </c:pt>
                <c:pt idx="15">
                  <c:v>7 PM - 8 PM</c:v>
                </c:pt>
                <c:pt idx="16">
                  <c:v>8 PM - 9 PM</c:v>
                </c:pt>
                <c:pt idx="17">
                  <c:v>9 PM - 10 PM</c:v>
                </c:pt>
                <c:pt idx="18">
                  <c:v>10 PM - 11 PM</c:v>
                </c:pt>
                <c:pt idx="19">
                  <c:v>11 PM - 12 AM</c:v>
                </c:pt>
                <c:pt idx="20">
                  <c:v>12 AM - 1 AM</c:v>
                </c:pt>
                <c:pt idx="21">
                  <c:v>1 AM - 2 AM</c:v>
                </c:pt>
                <c:pt idx="22">
                  <c:v>2 AM - 3 AM</c:v>
                </c:pt>
                <c:pt idx="23">
                  <c:v>3 AM - 4 AM</c:v>
                </c:pt>
              </c:strCache>
            </c:strRef>
          </c:xVal>
          <c:yVal>
            <c:numRef>
              <c:f>StTimeDist!$F$3:$F$26</c:f>
              <c:numCache>
                <c:formatCode>0.00%</c:formatCode>
                <c:ptCount val="24"/>
                <c:pt idx="0">
                  <c:v>1.8871485185884146E-3</c:v>
                </c:pt>
                <c:pt idx="1">
                  <c:v>1.3870541611624841E-2</c:v>
                </c:pt>
                <c:pt idx="2">
                  <c:v>4.2916902560231514E-2</c:v>
                </c:pt>
                <c:pt idx="3">
                  <c:v>7.7530351638673972E-2</c:v>
                </c:pt>
                <c:pt idx="4">
                  <c:v>0.10854249229414355</c:v>
                </c:pt>
                <c:pt idx="5">
                  <c:v>9.6354658111593522E-2</c:v>
                </c:pt>
                <c:pt idx="6">
                  <c:v>7.3677423413222629E-2</c:v>
                </c:pt>
                <c:pt idx="7">
                  <c:v>7.2639491727999023E-2</c:v>
                </c:pt>
                <c:pt idx="8">
                  <c:v>7.1239856576712529E-2</c:v>
                </c:pt>
                <c:pt idx="9">
                  <c:v>7.8929986789960369E-2</c:v>
                </c:pt>
                <c:pt idx="10">
                  <c:v>8.5236208089576729E-2</c:v>
                </c:pt>
                <c:pt idx="11">
                  <c:v>7.952758382084682E-2</c:v>
                </c:pt>
                <c:pt idx="12">
                  <c:v>6.716676102409265E-2</c:v>
                </c:pt>
                <c:pt idx="13">
                  <c:v>5.106309366547148E-2</c:v>
                </c:pt>
                <c:pt idx="14">
                  <c:v>3.5792916902560236E-2</c:v>
                </c:pt>
                <c:pt idx="15">
                  <c:v>1.9091652513052781E-2</c:v>
                </c:pt>
                <c:pt idx="16">
                  <c:v>8.8538717997106442E-3</c:v>
                </c:pt>
                <c:pt idx="17">
                  <c:v>7.1397118953261708E-3</c:v>
                </c:pt>
                <c:pt idx="18">
                  <c:v>4.7178712964710328E-3</c:v>
                </c:pt>
                <c:pt idx="19">
                  <c:v>2.6734604013335852E-3</c:v>
                </c:pt>
                <c:pt idx="20">
                  <c:v>9.4357425929420826E-4</c:v>
                </c:pt>
                <c:pt idx="21">
                  <c:v>2.04441089513745E-4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</c:ser>
        <c:axId val="65542016"/>
        <c:axId val="65556480"/>
      </c:scatterChart>
      <c:valAx>
        <c:axId val="65542016"/>
        <c:scaling>
          <c:orientation val="minMax"/>
          <c:max val="24"/>
          <c:min val="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Trip Start Time (Indexed at 4:00 AM)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556480"/>
        <c:crosses val="autoZero"/>
        <c:crossBetween val="midCat"/>
        <c:majorUnit val="4"/>
      </c:valAx>
      <c:valAx>
        <c:axId val="6555648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Percentage of Trips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5542016"/>
        <c:crosses val="autoZero"/>
        <c:crossBetween val="midCat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>
        <a:lumMod val="85000"/>
      </a:schemeClr>
    </a:solidFill>
    <a:ln w="25400">
      <a:solidFill>
        <a:schemeClr val="tx1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3"/>
          <c:order val="0"/>
          <c:tx>
            <c:strRef>
              <c:f>ActTypeDist!$L$1</c:f>
              <c:strCache>
                <c:ptCount val="1"/>
                <c:pt idx="0">
                  <c:v>Sequential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ActTypeDist!$H$2:$H$10</c:f>
              <c:strCache>
                <c:ptCount val="9"/>
                <c:pt idx="0">
                  <c:v>Work</c:v>
                </c:pt>
                <c:pt idx="1">
                  <c:v>School</c:v>
                </c:pt>
                <c:pt idx="2">
                  <c:v>Personal Business</c:v>
                </c:pt>
                <c:pt idx="3">
                  <c:v>Shopping</c:v>
                </c:pt>
                <c:pt idx="4">
                  <c:v>Eating Out</c:v>
                </c:pt>
                <c:pt idx="5">
                  <c:v>Serve Passenger</c:v>
                </c:pt>
                <c:pt idx="6">
                  <c:v>Social</c:v>
                </c:pt>
                <c:pt idx="7">
                  <c:v>Sports/Recreational</c:v>
                </c:pt>
                <c:pt idx="8">
                  <c:v>Other</c:v>
                </c:pt>
              </c:strCache>
            </c:strRef>
          </c:cat>
          <c:val>
            <c:numRef>
              <c:f>ActTypeDist!$L$2:$L$10</c:f>
              <c:numCache>
                <c:formatCode>0.00%</c:formatCode>
                <c:ptCount val="9"/>
                <c:pt idx="0">
                  <c:v>0.18643041041950639</c:v>
                </c:pt>
                <c:pt idx="1">
                  <c:v>0.10820839012570044</c:v>
                </c:pt>
                <c:pt idx="2">
                  <c:v>4.654449997475895E-2</c:v>
                </c:pt>
                <c:pt idx="3">
                  <c:v>0.27065980110050986</c:v>
                </c:pt>
                <c:pt idx="4">
                  <c:v>9.7758594578222141E-2</c:v>
                </c:pt>
                <c:pt idx="5">
                  <c:v>0.14967943863900246</c:v>
                </c:pt>
                <c:pt idx="6">
                  <c:v>2.4180927861073273E-2</c:v>
                </c:pt>
                <c:pt idx="7">
                  <c:v>6.7822706850421605E-2</c:v>
                </c:pt>
                <c:pt idx="8">
                  <c:v>4.8715230450805252E-2</c:v>
                </c:pt>
              </c:numCache>
            </c:numRef>
          </c:val>
        </c:ser>
        <c:ser>
          <c:idx val="5"/>
          <c:order val="1"/>
          <c:tx>
            <c:strRef>
              <c:f>ActTypeDist!$N$1</c:f>
              <c:strCache>
                <c:ptCount val="1"/>
                <c:pt idx="0">
                  <c:v>NHTS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ActTypeDist!$H$2:$H$10</c:f>
              <c:strCache>
                <c:ptCount val="9"/>
                <c:pt idx="0">
                  <c:v>Work</c:v>
                </c:pt>
                <c:pt idx="1">
                  <c:v>School</c:v>
                </c:pt>
                <c:pt idx="2">
                  <c:v>Personal Business</c:v>
                </c:pt>
                <c:pt idx="3">
                  <c:v>Shopping</c:v>
                </c:pt>
                <c:pt idx="4">
                  <c:v>Eating Out</c:v>
                </c:pt>
                <c:pt idx="5">
                  <c:v>Serve Passenger</c:v>
                </c:pt>
                <c:pt idx="6">
                  <c:v>Social</c:v>
                </c:pt>
                <c:pt idx="7">
                  <c:v>Sports/Recreational</c:v>
                </c:pt>
                <c:pt idx="8">
                  <c:v>Other</c:v>
                </c:pt>
              </c:strCache>
            </c:strRef>
          </c:cat>
          <c:val>
            <c:numRef>
              <c:f>ActTypeDist!$N$2:$N$10</c:f>
              <c:numCache>
                <c:formatCode>0.00%</c:formatCode>
                <c:ptCount val="9"/>
                <c:pt idx="0">
                  <c:v>0.15235225393744783</c:v>
                </c:pt>
                <c:pt idx="1">
                  <c:v>7.7280591431143408E-2</c:v>
                </c:pt>
                <c:pt idx="2">
                  <c:v>5.2235423303561776E-2</c:v>
                </c:pt>
                <c:pt idx="3">
                  <c:v>0.29527506272464393</c:v>
                </c:pt>
                <c:pt idx="4">
                  <c:v>0.10831412756883756</c:v>
                </c:pt>
                <c:pt idx="5">
                  <c:v>9.3081455850150346E-2</c:v>
                </c:pt>
                <c:pt idx="6">
                  <c:v>8.4513876031844348E-2</c:v>
                </c:pt>
                <c:pt idx="7">
                  <c:v>8.8644445437540423E-2</c:v>
                </c:pt>
                <c:pt idx="8">
                  <c:v>4.8302763714831144E-2</c:v>
                </c:pt>
              </c:numCache>
            </c:numRef>
          </c:val>
        </c:ser>
        <c:axId val="65675648"/>
        <c:axId val="65677184"/>
      </c:barChart>
      <c:catAx>
        <c:axId val="65675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677184"/>
        <c:crosses val="autoZero"/>
        <c:auto val="1"/>
        <c:lblAlgn val="ctr"/>
        <c:lblOffset val="100"/>
      </c:catAx>
      <c:valAx>
        <c:axId val="65677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Percentage of Activities</a:t>
                </a:r>
                <a:endParaRPr lang="en-US" sz="1600" dirty="0"/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6756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rgbClr val="FFFFFF">
        <a:lumMod val="85000"/>
      </a:srgbClr>
    </a:solidFill>
    <a:ln w="25400">
      <a:solidFill>
        <a:srgbClr val="000000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DBE2A5D-877D-4803-AE20-03F0F6885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710D-D7DA-4317-9C9B-428C12F6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46723-DEB4-4318-9382-11C5A94D0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44F8-ABE0-41E9-92E0-372A4D44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3AD7-0CCD-40A2-AE2C-F6CC69AB4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17F5-F1BD-45F2-84CD-49502B0A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978E-E503-4DB3-9537-4994C4B62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CB82-7151-496D-A941-8D28D601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06C1-6845-498D-9F88-5280099BE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280A-D5E7-4FF2-94FF-B514E365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5894-DD47-4DF3-BBB8-FF9BAFB69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CB04-7F95-49FB-B8DA-2C495D593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E321-F96E-4888-84FC-13A094FF3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E33DBA-835B-4A58-A9C5-F7F80630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populationsynthesi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.urbansim.org/malta" TargetMode="External"/><Relationship Id="rId5" Type="http://schemas.openxmlformats.org/officeDocument/2006/relationships/hyperlink" Target="https://svn.urbansim.org/" TargetMode="External"/><Relationship Id="rId4" Type="http://schemas.openxmlformats.org/officeDocument/2006/relationships/hyperlink" Target="http://code.google.com/p/simtravel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81475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Berlin Sans FB" pitchFamily="34" charset="0"/>
                <a:ea typeface="+mj-ea"/>
                <a:cs typeface="+mj-cs"/>
              </a:rPr>
              <a:t> Integrated Model of the Urban Continuum: </a:t>
            </a:r>
          </a:p>
          <a:p>
            <a:pPr algn="ctr" eaLnBrk="1" hangingPunct="1"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Berlin Sans FB" pitchFamily="34" charset="0"/>
                <a:ea typeface="+mj-ea"/>
                <a:cs typeface="+mj-cs"/>
              </a:rPr>
              <a:t>Design, Development and </a:t>
            </a:r>
          </a:p>
          <a:p>
            <a:pPr algn="ctr" eaLnBrk="1" hangingPunct="1">
              <a:defRPr/>
            </a:pPr>
            <a:r>
              <a:rPr lang="en-US" sz="3600" kern="0" dirty="0" smtClean="0">
                <a:solidFill>
                  <a:srgbClr val="000066"/>
                </a:solidFill>
                <a:latin typeface="Berlin Sans FB" pitchFamily="34" charset="0"/>
                <a:ea typeface="+mj-ea"/>
                <a:cs typeface="+mj-cs"/>
              </a:rPr>
              <a:t>Prototype Implementation</a:t>
            </a:r>
            <a:endParaRPr lang="en-GB" kern="0" dirty="0">
              <a:solidFill>
                <a:srgbClr val="993300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41565" y="636249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9900"/>
                </a:solidFill>
                <a:latin typeface="Tahoma" pitchFamily="34" charset="0"/>
              </a:rPr>
              <a:t>May 8 – 12, 2011; Reno, Nevada</a:t>
            </a:r>
          </a:p>
          <a:p>
            <a:pPr algn="r"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9900"/>
                </a:solidFill>
                <a:latin typeface="Tahoma" pitchFamily="34" charset="0"/>
              </a:rPr>
              <a:t>13</a:t>
            </a:r>
            <a:r>
              <a:rPr lang="en-US" sz="1400" b="1" baseline="30000" dirty="0" smtClean="0">
                <a:solidFill>
                  <a:srgbClr val="009900"/>
                </a:solidFill>
                <a:latin typeface="Tahoma" pitchFamily="34" charset="0"/>
              </a:rPr>
              <a:t>th</a:t>
            </a:r>
            <a:r>
              <a:rPr lang="en-US" sz="1400" b="1" dirty="0" smtClean="0">
                <a:solidFill>
                  <a:srgbClr val="009900"/>
                </a:solidFill>
                <a:latin typeface="Tahoma" pitchFamily="34" charset="0"/>
              </a:rPr>
              <a:t> TRB National Transportation Planning Applications Conference</a:t>
            </a:r>
            <a:endParaRPr lang="en-US" sz="1400" b="1" dirty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4102" name="Line 18"/>
          <p:cNvSpPr>
            <a:spLocks noChangeShapeType="1"/>
          </p:cNvSpPr>
          <p:nvPr/>
        </p:nvSpPr>
        <p:spPr bwMode="auto">
          <a:xfrm>
            <a:off x="0" y="243403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3203842"/>
            <a:ext cx="9143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Ram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M.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Pendyala, </a:t>
            </a: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Arizona State University, Tempe, AZ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Yi-Chang Chiu &amp; Mark Hickman, </a:t>
            </a: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University of Arizona, Tucson, AZ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Paul Waddell, </a:t>
            </a: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University of California, Berkeley, CA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Brian Gardner, </a:t>
            </a: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Federal Highway Administration, Washington DC</a:t>
            </a:r>
          </a:p>
          <a:p>
            <a:pPr algn="ctr">
              <a:defRPr/>
            </a:pPr>
            <a:r>
              <a:rPr lang="en-US" sz="2400" b="1" i="1" dirty="0" smtClean="0">
                <a:solidFill>
                  <a:srgbClr val="9900FF"/>
                </a:solidFill>
                <a:latin typeface="Calibri" pitchFamily="34" charset="0"/>
              </a:rPr>
              <a:t>&amp;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9900FF"/>
                </a:solidFill>
                <a:latin typeface="Calibri" pitchFamily="34" charset="0"/>
              </a:rPr>
              <a:t>The Many Students and Post-Doctoral Researchers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9900FF"/>
                </a:solidFill>
                <a:latin typeface="Calibri" pitchFamily="34" charset="0"/>
              </a:rPr>
              <a:t>Who Make It All Happen</a:t>
            </a:r>
            <a:r>
              <a:rPr lang="en-US" sz="24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marL="463550" algn="ctr">
              <a:defRPr/>
            </a:pPr>
            <a:endParaRPr lang="en-US" sz="24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7990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SimTRAVEL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: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ulator of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ransport,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outes,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ctivities,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ehicles,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missions, and </a:t>
            </a:r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and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Supply and Demand Model Integration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435995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In each minute, demand model provides a list of vehicle trip records to dynamic traffic assignment model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Dynamic traffic assignment model routes and simulates the trips along time-dependent shortest path to destinations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DTA model communicates back arrival times of vehicles that have reached their destinations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Schedules are adjusted and subsequent activity-travel engagement decisions are made based on actual arrival time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The above steps are repeated to generate activity engagement patterns for all individuals for an entire day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kern="0" dirty="0" smtClean="0">
              <a:solidFill>
                <a:srgbClr val="00800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Iterative Process: Feedback Loops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97358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Feedback origin-destination travel times after each iteration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Mimics learning process of individual from one day to the next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Each iteration represents an adaptation of activity-travel schedule based on past experience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Process is continued until “convergence” is achieved both on the demand and supply side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Convergence offers consistency between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Input travel times used for travel choices in demand model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Output travel times from network assignment and microsimulation model</a:t>
            </a:r>
            <a:endParaRPr lang="en-US" sz="2000" kern="0" dirty="0" smtClean="0">
              <a:solidFill>
                <a:srgbClr val="00800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How does one define “convergence” in the integrated modeling context?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Iterative Process: Convergence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9485" y="1439006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Supply Side Convergence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Well-established and incorporated into modeling paradigms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Compare origin-destination travel times from one iteration to the next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Use of relative gap function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Demand Side Convergence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No well-established criterion for convergence; simulation results are accepted as stochastic realizations of underlying process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Compare daily trip tables at the end of each iteration and compare between iterations to monitor convergence</a:t>
            </a:r>
          </a:p>
          <a:p>
            <a:pPr marL="682625" lvl="1" indent="-2254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Use successive averaging schemes as appropriate to bring process to stop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 bwMode="auto">
          <a:xfrm>
            <a:off x="280416" y="1450848"/>
            <a:ext cx="8485632" cy="5181600"/>
          </a:xfrm>
          <a:prstGeom prst="rect">
            <a:avLst/>
          </a:prstGeom>
          <a:solidFill>
            <a:srgbClr val="FFCC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Time-Space Prism Constraints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9" name="Group 48"/>
          <p:cNvGrpSpPr/>
          <p:nvPr/>
        </p:nvGrpSpPr>
        <p:grpSpPr>
          <a:xfrm>
            <a:off x="840348" y="1490525"/>
            <a:ext cx="7608708" cy="5156200"/>
            <a:chOff x="1535292" y="1502717"/>
            <a:chExt cx="7608708" cy="5156200"/>
          </a:xfrm>
        </p:grpSpPr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1535292" y="1502717"/>
              <a:ext cx="6097587" cy="5156200"/>
              <a:chOff x="1164" y="832"/>
              <a:chExt cx="3788" cy="3162"/>
            </a:xfrm>
          </p:grpSpPr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2028" y="3783"/>
                <a:ext cx="861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Home</a:t>
                </a:r>
                <a:endParaRPr lang="en-US" altLang="ja-JP" sz="1600" i="1" dirty="0"/>
              </a:p>
            </p:txBody>
          </p:sp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2924" y="3784"/>
                <a:ext cx="861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Work</a:t>
                </a:r>
                <a:endParaRPr lang="en-US" altLang="ja-JP" sz="1600" i="1" dirty="0"/>
              </a:p>
            </p:txBody>
          </p: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3647" y="3788"/>
                <a:ext cx="1305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Urban Space</a:t>
                </a:r>
              </a:p>
            </p:txBody>
          </p:sp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 flipV="1">
                <a:off x="2452" y="3012"/>
                <a:ext cx="1066" cy="515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1164" y="3758"/>
                <a:ext cx="3186" cy="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H="1" flipV="1">
                <a:off x="1518" y="847"/>
                <a:ext cx="0" cy="29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2459" y="3530"/>
                <a:ext cx="0" cy="22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2462" y="859"/>
                <a:ext cx="0" cy="279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2456" y="3744"/>
                <a:ext cx="0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63" y="3755"/>
                <a:ext cx="0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3358" y="1809"/>
                <a:ext cx="0" cy="1947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773" y="3415"/>
                <a:ext cx="717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In-home Activity</a:t>
                </a:r>
                <a:endParaRPr lang="en-US" altLang="ja-JP" sz="1600" i="1" dirty="0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flipH="1" flipV="1">
                <a:off x="2063" y="1366"/>
                <a:ext cx="1275" cy="60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flipV="1">
                <a:off x="3340" y="1785"/>
                <a:ext cx="411" cy="191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flipH="1" flipV="1">
                <a:off x="2493" y="1203"/>
                <a:ext cx="1256" cy="58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 rot="10800000">
                <a:off x="1240" y="1123"/>
                <a:ext cx="266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Time</a:t>
                </a: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2459" y="3043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2779" y="3379"/>
                <a:ext cx="4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207" y="3170"/>
                <a:ext cx="0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3185" y="3177"/>
                <a:ext cx="232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 dirty="0"/>
                  <a:t>1</a:t>
                </a: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2857" y="3350"/>
                <a:ext cx="227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i="1" dirty="0"/>
                  <a:t>v</a:t>
                </a:r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 flipH="1">
                <a:off x="3351" y="2526"/>
                <a:ext cx="1" cy="386"/>
              </a:xfrm>
              <a:prstGeom prst="line">
                <a:avLst/>
              </a:prstGeom>
              <a:noFill/>
              <a:ln w="38100">
                <a:solidFill>
                  <a:srgbClr val="FE020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3348" y="1969"/>
                <a:ext cx="0" cy="307"/>
              </a:xfrm>
              <a:prstGeom prst="line">
                <a:avLst/>
              </a:prstGeom>
              <a:noFill/>
              <a:ln w="38100">
                <a:solidFill>
                  <a:srgbClr val="FE020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2454" y="1235"/>
                <a:ext cx="0" cy="2296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 flipH="1" flipV="1">
                <a:off x="3361" y="2946"/>
                <a:ext cx="153" cy="69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Line 37"/>
              <p:cNvSpPr>
                <a:spLocks noChangeShapeType="1"/>
              </p:cNvSpPr>
              <p:nvPr/>
            </p:nvSpPr>
            <p:spPr bwMode="auto">
              <a:xfrm flipV="1">
                <a:off x="2290" y="2939"/>
                <a:ext cx="1066" cy="515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 flipH="1" flipV="1">
                <a:off x="2292" y="3454"/>
                <a:ext cx="153" cy="69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Oval 31"/>
              <p:cNvSpPr>
                <a:spLocks noChangeArrowheads="1"/>
              </p:cNvSpPr>
              <p:nvPr/>
            </p:nvSpPr>
            <p:spPr bwMode="auto">
              <a:xfrm>
                <a:off x="3313" y="2907"/>
                <a:ext cx="84" cy="80"/>
              </a:xfrm>
              <a:prstGeom prst="ellipse">
                <a:avLst/>
              </a:prstGeom>
              <a:solidFill>
                <a:srgbClr val="FE0202"/>
              </a:solidFill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 flipH="1" flipV="1">
                <a:off x="3341" y="2319"/>
                <a:ext cx="257" cy="10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42"/>
              <p:cNvSpPr>
                <a:spLocks noChangeShapeType="1"/>
              </p:cNvSpPr>
              <p:nvPr/>
            </p:nvSpPr>
            <p:spPr bwMode="auto">
              <a:xfrm flipV="1">
                <a:off x="3098" y="2324"/>
                <a:ext cx="233" cy="103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3305" y="2277"/>
                <a:ext cx="85" cy="80"/>
              </a:xfrm>
              <a:prstGeom prst="ellipse">
                <a:avLst/>
              </a:prstGeom>
              <a:solidFill>
                <a:srgbClr val="FE0202"/>
              </a:solidFill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 flipH="1" flipV="1">
                <a:off x="3109" y="2430"/>
                <a:ext cx="246" cy="104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 flipV="1">
                <a:off x="3350" y="2419"/>
                <a:ext cx="251" cy="12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Line 46"/>
              <p:cNvSpPr>
                <a:spLocks noChangeShapeType="1"/>
              </p:cNvSpPr>
              <p:nvPr/>
            </p:nvSpPr>
            <p:spPr bwMode="auto">
              <a:xfrm flipV="1">
                <a:off x="2051" y="1174"/>
                <a:ext cx="411" cy="191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2414" y="1141"/>
                <a:ext cx="84" cy="80"/>
              </a:xfrm>
              <a:prstGeom prst="ellipse">
                <a:avLst/>
              </a:prstGeom>
              <a:solidFill>
                <a:srgbClr val="FE0202"/>
              </a:solidFill>
              <a:ln w="127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" name="Text Box 50"/>
              <p:cNvSpPr txBox="1">
                <a:spLocks noChangeArrowheads="1"/>
              </p:cNvSpPr>
              <p:nvPr/>
            </p:nvSpPr>
            <p:spPr bwMode="auto">
              <a:xfrm>
                <a:off x="3273" y="2054"/>
                <a:ext cx="1177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PM Work Activity</a:t>
                </a:r>
                <a:endParaRPr lang="en-US" altLang="ja-JP" sz="1600" i="1" dirty="0"/>
              </a:p>
            </p:txBody>
          </p:sp>
          <p:sp>
            <p:nvSpPr>
              <p:cNvPr id="44" name="Text Box 51"/>
              <p:cNvSpPr txBox="1">
                <a:spLocks noChangeArrowheads="1"/>
              </p:cNvSpPr>
              <p:nvPr/>
            </p:nvSpPr>
            <p:spPr bwMode="auto">
              <a:xfrm>
                <a:off x="2390" y="832"/>
                <a:ext cx="716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In-home Activity</a:t>
                </a:r>
                <a:endParaRPr lang="en-US" altLang="ja-JP" sz="1600" i="1" dirty="0"/>
              </a:p>
            </p:txBody>
          </p:sp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3271" y="2655"/>
                <a:ext cx="1177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/>
                  <a:t>AM Work Activity</a:t>
                </a:r>
                <a:endParaRPr lang="en-US" altLang="ja-JP" sz="1600" i="1" dirty="0"/>
              </a:p>
            </p:txBody>
          </p:sp>
        </p:grpSp>
        <p:sp>
          <p:nvSpPr>
            <p:cNvPr id="46" name="四角形吹き出し 44"/>
            <p:cNvSpPr/>
            <p:nvPr/>
          </p:nvSpPr>
          <p:spPr>
            <a:xfrm>
              <a:off x="2252842" y="3368030"/>
              <a:ext cx="2268537" cy="1536700"/>
            </a:xfrm>
            <a:prstGeom prst="wedgeRectCallout">
              <a:avLst>
                <a:gd name="adj1" fmla="val 9655"/>
                <a:gd name="adj2" fmla="val 113965"/>
              </a:avLst>
            </a:prstGeom>
            <a:solidFill>
              <a:schemeClr val="accent6">
                <a:lumMod val="75000"/>
                <a:alpha val="5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00"/>
                  </a:solidFill>
                  <a:latin typeface="Calibri" pitchFamily="34" charset="0"/>
                </a:rPr>
                <a:t>Prism vertices generated by stochastic frontier models</a:t>
              </a:r>
            </a:p>
          </p:txBody>
        </p:sp>
        <p:sp>
          <p:nvSpPr>
            <p:cNvPr id="47" name="四角形吹き出し 46"/>
            <p:cNvSpPr/>
            <p:nvPr/>
          </p:nvSpPr>
          <p:spPr>
            <a:xfrm>
              <a:off x="5864404" y="1567805"/>
              <a:ext cx="2397125" cy="1362075"/>
            </a:xfrm>
            <a:prstGeom prst="wedgeRectCallout">
              <a:avLst>
                <a:gd name="adj1" fmla="val -75847"/>
                <a:gd name="adj2" fmla="val 42654"/>
              </a:avLst>
            </a:prstGeom>
            <a:solidFill>
              <a:schemeClr val="accent6">
                <a:lumMod val="75000"/>
                <a:alpha val="5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00"/>
                  </a:solidFill>
                  <a:latin typeface="Calibri" pitchFamily="34" charset="0"/>
                </a:rPr>
                <a:t>A prism configured </a:t>
              </a:r>
              <a:r>
                <a:rPr lang="en-US" sz="2000" dirty="0" smtClean="0">
                  <a:solidFill>
                    <a:srgbClr val="FFFF00"/>
                  </a:solidFill>
                  <a:latin typeface="Calibri" pitchFamily="34" charset="0"/>
                </a:rPr>
                <a:t>based on the </a:t>
              </a:r>
              <a:r>
                <a:rPr lang="en-US" sz="2000" dirty="0">
                  <a:solidFill>
                    <a:srgbClr val="FFFF00"/>
                  </a:solidFill>
                  <a:latin typeface="Calibri" pitchFamily="34" charset="0"/>
                </a:rPr>
                <a:t>fastest travel mode in the choice set</a:t>
              </a:r>
            </a:p>
          </p:txBody>
        </p:sp>
        <p:sp>
          <p:nvSpPr>
            <p:cNvPr id="48" name="四角形吹き出し 48"/>
            <p:cNvSpPr/>
            <p:nvPr/>
          </p:nvSpPr>
          <p:spPr>
            <a:xfrm>
              <a:off x="6748463" y="3468677"/>
              <a:ext cx="2395537" cy="1938338"/>
            </a:xfrm>
            <a:prstGeom prst="wedgeRectCallout">
              <a:avLst>
                <a:gd name="adj1" fmla="val -107017"/>
                <a:gd name="adj2" fmla="val -20184"/>
              </a:avLst>
            </a:prstGeom>
            <a:solidFill>
              <a:schemeClr val="accent6">
                <a:lumMod val="75000"/>
                <a:alpha val="5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FF00"/>
                  </a:solidFill>
                  <a:latin typeface="Calibri" pitchFamily="34" charset="0"/>
                </a:rPr>
                <a:t>Travel mode availability by time of day and mode continuity checked within and across prisms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Demand Side Convergence: TSP Constraints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9485" y="1439006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At more disaggregate level, examine time-space prism vertices for each individual in synthetic population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Time-space prisms are based on origin-destination travel times (travel speeds) and therefore well connected to the supply side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If time-space prisms show “stability” from one iteration to the next, process may be approaching convergence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Need to define notion of “stability” in a time-space prism context 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  <a:sym typeface="Wingdings" pitchFamily="2" charset="2"/>
              </a:rPr>
              <a:t> </a:t>
            </a:r>
            <a:r>
              <a:rPr lang="en-US" sz="2000" i="1" kern="0" dirty="0" smtClean="0">
                <a:solidFill>
                  <a:srgbClr val="002060"/>
                </a:solidFill>
                <a:latin typeface="Trebuchet MS" pitchFamily="34" charset="0"/>
                <a:sym typeface="Wingdings" pitchFamily="2" charset="2"/>
              </a:rPr>
              <a:t>Work in progress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5612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Integrated Model Prototype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8120" y="1468421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800" kern="0" dirty="0" err="1" smtClean="0">
                <a:solidFill>
                  <a:srgbClr val="008000"/>
                </a:solidFill>
                <a:latin typeface="Trebuchet MS" pitchFamily="34" charset="0"/>
              </a:rPr>
              <a:t>SimTRAVEL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: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S</a:t>
            </a:r>
            <a:r>
              <a:rPr lang="en-US" sz="2800" i="1" kern="0" dirty="0" smtClean="0">
                <a:solidFill>
                  <a:srgbClr val="008000"/>
                </a:solidFill>
                <a:latin typeface="Trebuchet MS" pitchFamily="34" charset="0"/>
              </a:rPr>
              <a:t>im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ulator of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T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ransport,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R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outes,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A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ctivities,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V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ehicles,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E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missions, and </a:t>
            </a:r>
            <a:r>
              <a:rPr lang="en-US" sz="2800" i="1" u="sng" kern="0" dirty="0" smtClean="0">
                <a:solidFill>
                  <a:srgbClr val="008000"/>
                </a:solidFill>
                <a:latin typeface="Trebuchet MS" pitchFamily="34" charset="0"/>
              </a:rPr>
              <a:t>L</a:t>
            </a:r>
            <a:r>
              <a:rPr lang="en-US" sz="2800" kern="0" dirty="0" smtClean="0">
                <a:solidFill>
                  <a:srgbClr val="008000"/>
                </a:solidFill>
                <a:latin typeface="Trebuchet MS" pitchFamily="34" charset="0"/>
              </a:rPr>
              <a:t>and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800" kern="0" dirty="0" smtClean="0">
                <a:solidFill>
                  <a:srgbClr val="008000"/>
                </a:solidFill>
                <a:latin typeface="Trebuchet MS" pitchFamily="34" charset="0"/>
              </a:rPr>
              <a:t>Model Systems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</a:rPr>
              <a:t>PopGen</a:t>
            </a: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: Synthetic population generation model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/OPUS: Land use microsimulation model system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: Activity-based travel microsimulation model system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MALTA: Simulation-based dynamic traffic assignment model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4" charset="0"/>
              </a:rPr>
              <a:t>FAST-</a:t>
            </a:r>
            <a:r>
              <a:rPr lang="en-GB" kern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4" charset="0"/>
              </a:rPr>
              <a:t>TrIPs</a:t>
            </a:r>
            <a:r>
              <a:rPr lang="en-GB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4" charset="0"/>
              </a:rPr>
              <a:t>: Flexible Assignment and Simulation Tool System for Transit and Intermodal Passengers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3812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547" y="3045855"/>
            <a:ext cx="491973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Design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84065" y="-1"/>
          <a:ext cx="4079558" cy="6825927"/>
        </p:xfrm>
        <a:graphic>
          <a:graphicData uri="http://schemas.openxmlformats.org/presentationml/2006/ole">
            <p:oleObj spid="_x0000_s5123" name="Visio" r:id="rId4" imgW="5514975" imgH="922972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Design: Longer Term Choices</a:t>
            </a:r>
            <a:endParaRPr lang="en-GB" sz="40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3604" y="1436383"/>
          <a:ext cx="8716812" cy="4200329"/>
        </p:xfrm>
        <a:graphic>
          <a:graphicData uri="http://schemas.openxmlformats.org/presentationml/2006/ole">
            <p:oleObj spid="_x0000_s1028" name="Visio" r:id="rId4" imgW="5514975" imgH="265747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Design: Medium Term Choices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6130" y="1510099"/>
          <a:ext cx="8623535" cy="3797930"/>
        </p:xfrm>
        <a:graphic>
          <a:graphicData uri="http://schemas.openxmlformats.org/presentationml/2006/ole">
            <p:oleObj spid="_x0000_s2050" name="Visio" r:id="rId4" imgW="5514975" imgH="242887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Design: Short Term Choices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2977" y="1738630"/>
          <a:ext cx="8681400" cy="3442970"/>
        </p:xfrm>
        <a:graphic>
          <a:graphicData uri="http://schemas.openxmlformats.org/presentationml/2006/ole">
            <p:oleObj spid="_x0000_s3074" name="Visio" r:id="rId4" imgW="5514975" imgH="191604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96325" cy="729803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Background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516625"/>
            <a:ext cx="8582696" cy="461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  <a:ea typeface="+mn-ea"/>
              </a:rPr>
              <a:t>Three major streams of research</a:t>
            </a:r>
          </a:p>
          <a:p>
            <a:pPr marL="682625" lvl="1" indent="-225425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Land use </a:t>
            </a: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modeling</a:t>
            </a:r>
            <a:endParaRPr lang="en-GB" kern="0" dirty="0" smtClean="0">
              <a:solidFill>
                <a:srgbClr val="002060"/>
              </a:solidFill>
              <a:latin typeface="Trebuchet MS" pitchFamily="34" charset="0"/>
              <a:ea typeface="+mn-ea"/>
            </a:endParaRPr>
          </a:p>
          <a:p>
            <a:pPr marL="682625" lvl="1" indent="-225425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Activity-travel </a:t>
            </a: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behavior</a:t>
            </a: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 </a:t>
            </a: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modeling</a:t>
            </a:r>
            <a:endParaRPr lang="en-GB" kern="0" dirty="0" smtClean="0">
              <a:solidFill>
                <a:srgbClr val="002060"/>
              </a:solidFill>
              <a:latin typeface="Trebuchet MS" pitchFamily="34" charset="0"/>
              <a:ea typeface="+mn-ea"/>
            </a:endParaRPr>
          </a:p>
          <a:p>
            <a:pPr marL="682625" lvl="1" indent="-225425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Dynamic traffic assignment and simulation</a:t>
            </a:r>
          </a:p>
          <a:p>
            <a:pPr marL="463550" indent="-463550"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  <a:ea typeface="+mn-ea"/>
              </a:rPr>
              <a:t>Common thread across innovations in model systems</a:t>
            </a:r>
          </a:p>
          <a:p>
            <a:pPr marL="682625" lvl="1" indent="-225425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Microsimulation approaches involving disaggregate representation of </a:t>
            </a: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behavioral</a:t>
            </a: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 units, time, and space </a:t>
            </a:r>
          </a:p>
          <a:p>
            <a:pPr marL="463550" indent="-463550"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GB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Modeling</a:t>
            </a: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 urban systems calls for integration of these three streams of research</a:t>
            </a:r>
          </a:p>
          <a:p>
            <a:pPr marL="463550" indent="-463550" eaLnBrk="1" hangingPunct="1">
              <a:spcBef>
                <a:spcPct val="300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Progress in integrated </a:t>
            </a:r>
            <a:r>
              <a:rPr lang="en-GB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modeling</a:t>
            </a: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 slow and devoid of sound </a:t>
            </a:r>
            <a:r>
              <a:rPr lang="en-GB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behavioral</a:t>
            </a: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 basis (</a:t>
            </a:r>
            <a:r>
              <a:rPr lang="en-GB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Timmermans</a:t>
            </a: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, 2003)</a:t>
            </a:r>
          </a:p>
          <a:p>
            <a:pPr marL="682625" lvl="1" indent="-225425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Ad-hoc statistical coupling and data stitching of disparate model systems </a:t>
            </a:r>
          </a:p>
          <a:p>
            <a:pPr marL="920750" lvl="1" indent="-463550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endParaRPr lang="en-GB" sz="2000" kern="0" dirty="0">
              <a:solidFill>
                <a:srgbClr val="002060"/>
              </a:solidFill>
              <a:latin typeface="Trebuchet MS" pitchFamily="34" charset="0"/>
              <a:ea typeface="+mn-ea"/>
            </a:endParaRPr>
          </a:p>
        </p:txBody>
      </p:sp>
      <p:cxnSp>
        <p:nvCxnSpPr>
          <p:cNvPr id="10245" name="Straight Connector 9"/>
          <p:cNvCxnSpPr>
            <a:cxnSpLocks noChangeShapeType="1"/>
          </p:cNvCxnSpPr>
          <p:nvPr/>
        </p:nvCxnSpPr>
        <p:spPr bwMode="auto">
          <a:xfrm>
            <a:off x="0" y="1419381"/>
            <a:ext cx="9144000" cy="1587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Design: Convergence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6401" y="1461262"/>
          <a:ext cx="8730111" cy="3756914"/>
        </p:xfrm>
        <a:graphic>
          <a:graphicData uri="http://schemas.openxmlformats.org/presentationml/2006/ole">
            <p:oleObj spid="_x0000_s4099" name="Visio" r:id="rId4" imgW="5533263" imgH="2459355" progId="Visio.Drawing.11">
              <p:embed/>
            </p:oleObj>
          </a:graphicData>
        </a:graphic>
      </p:graphicFrame>
      <p:sp>
        <p:nvSpPr>
          <p:cNvPr id="6" name="Freeform 5"/>
          <p:cNvSpPr/>
          <p:nvPr/>
        </p:nvSpPr>
        <p:spPr bwMode="auto">
          <a:xfrm flipH="1">
            <a:off x="3412901" y="1609860"/>
            <a:ext cx="283336" cy="1712889"/>
          </a:xfrm>
          <a:custGeom>
            <a:avLst/>
            <a:gdLst>
              <a:gd name="connsiteX0" fmla="*/ 334851 w 334851"/>
              <a:gd name="connsiteY0" fmla="*/ 1790163 h 1803042"/>
              <a:gd name="connsiteX1" fmla="*/ 0 w 334851"/>
              <a:gd name="connsiteY1" fmla="*/ 1803042 h 1803042"/>
              <a:gd name="connsiteX2" fmla="*/ 0 w 334851"/>
              <a:gd name="connsiteY2" fmla="*/ 0 h 180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851" h="1803042">
                <a:moveTo>
                  <a:pt x="334851" y="1790163"/>
                </a:moveTo>
                <a:lnTo>
                  <a:pt x="0" y="1803042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3054" y="2640170"/>
            <a:ext cx="36580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Completely open-source and freely available to community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Programming Languages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Python used for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and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endParaRPr lang="en-US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C/C++ used for MALTA/FAST-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TrIPs</a:t>
            </a:r>
            <a:endParaRPr lang="en-US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Database Management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PostgreSQL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is commonly supported across all model systems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Other database protocols are also supported by individual model systems, including, SQLITE,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MySQL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, text, HDF5 binary format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Graphic User Interfaces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Individual Model Systems - PyQt4 used for GUI’s in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PopGen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,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and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; Java for MALTA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Integrated Model – OPUS serves as Master Controller to launch various model systems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SimTRAVEL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Data Flows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" name="Group 15"/>
          <p:cNvGrpSpPr/>
          <p:nvPr/>
        </p:nvGrpSpPr>
        <p:grpSpPr>
          <a:xfrm>
            <a:off x="1524000" y="1676400"/>
            <a:ext cx="6473952" cy="3700272"/>
            <a:chOff x="1524000" y="1676400"/>
            <a:chExt cx="6473952" cy="3700272"/>
          </a:xfrm>
        </p:grpSpPr>
        <p:sp>
          <p:nvSpPr>
            <p:cNvPr id="17" name="Rounded Rectangle 16"/>
            <p:cNvSpPr/>
            <p:nvPr/>
          </p:nvSpPr>
          <p:spPr>
            <a:xfrm>
              <a:off x="3657600" y="1676400"/>
              <a:ext cx="1981200" cy="99364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Land Use:</a:t>
              </a:r>
            </a:p>
            <a:p>
              <a:pPr algn="ctr"/>
              <a:r>
                <a:rPr lang="en-US" b="1" i="1" dirty="0" err="1" smtClean="0"/>
                <a:t>UrbanSim</a:t>
              </a:r>
              <a:endParaRPr lang="en-US" b="1" i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24000" y="4291584"/>
              <a:ext cx="1981200" cy="89001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Travel Demand:</a:t>
              </a:r>
            </a:p>
            <a:p>
              <a:pPr algn="ctr"/>
              <a:r>
                <a:rPr lang="en-US" b="1" i="1" dirty="0" err="1" smtClean="0"/>
                <a:t>OpenAMOS</a:t>
              </a:r>
              <a:endParaRPr lang="en-US" b="1" i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38800" y="4206240"/>
              <a:ext cx="2359152" cy="117043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Traffic Assignment:</a:t>
              </a:r>
            </a:p>
            <a:p>
              <a:pPr algn="ctr"/>
              <a:r>
                <a:rPr lang="en-US" b="1" i="1" dirty="0" smtClean="0"/>
                <a:t>MALTA</a:t>
              </a:r>
            </a:p>
            <a:p>
              <a:pPr algn="ctr"/>
              <a:r>
                <a:rPr lang="en-US" b="1" i="1" dirty="0" smtClean="0"/>
                <a:t>FAST-</a:t>
              </a:r>
              <a:r>
                <a:rPr lang="en-US" b="1" i="1" dirty="0" err="1" smtClean="0"/>
                <a:t>TrIPs</a:t>
              </a:r>
              <a:endParaRPr lang="en-US" b="1" i="1" dirty="0"/>
            </a:p>
          </p:txBody>
        </p:sp>
        <p:sp>
          <p:nvSpPr>
            <p:cNvPr id="20" name="Right Arrow 19"/>
            <p:cNvSpPr/>
            <p:nvPr/>
          </p:nvSpPr>
          <p:spPr>
            <a:xfrm rot="7405672">
              <a:off x="2328584" y="3020562"/>
              <a:ext cx="1593594" cy="371529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3719362" y="4610100"/>
              <a:ext cx="1690838" cy="381000"/>
            </a:xfrm>
            <a:prstGeom prst="leftRightArrow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14111568">
              <a:off x="5413955" y="3089105"/>
              <a:ext cx="1593594" cy="371529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Interface: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UrbanSim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and MALTA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Data flow between the model systems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One way: 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← MALTA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Data exchanges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Travel times and travel costs (←)</a:t>
            </a:r>
          </a:p>
          <a:p>
            <a:pPr marL="463550" lvl="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Implementation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MALTA/FAST-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TrIPs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writes out time-varying O-D skims to text files</a:t>
            </a:r>
            <a:endParaRPr lang="en-US" kern="0" dirty="0" smtClean="0">
              <a:solidFill>
                <a:srgbClr val="744D22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Interface: </a:t>
            </a:r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UrbanSim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and </a:t>
            </a:r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endParaRPr lang="en-GB" sz="40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47216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Data flow between the model systems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One way: 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→ 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Data exchanges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Household location choices (→)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Fixed activity location choices (→)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Land use information (→)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744D22"/>
                </a:solidFill>
                <a:latin typeface="Trebuchet MS" pitchFamily="34" charset="0"/>
              </a:rPr>
              <a:t>Activity opportunities available at each unit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lvl="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Implementation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Shared databases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OPUS – the software infrastructure used by 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writes out 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PostGreSQL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database tables at the end of simulation run</a:t>
            </a:r>
          </a:p>
          <a:p>
            <a:pPr marL="1377950" lvl="2" indent="-46355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Trebuchet MS" pitchFamily="34" charset="0"/>
              </a:rPr>
              <a:t>Household and person tables with locations appended and a land use table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Interface: </a:t>
            </a:r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and MALTA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5089" y="1349277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Data flow between the model systems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Two way: 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↔ MALTA/FAST-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TrIPs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Data exchanges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i="1" kern="0" dirty="0" smtClean="0">
                <a:solidFill>
                  <a:srgbClr val="002060"/>
                </a:solidFill>
                <a:latin typeface="Trebuchet MS" pitchFamily="34" charset="0"/>
              </a:rPr>
              <a:t>Minute-by-minute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: Information about trips to be loaded (→) and information about trips that have arrived at destination (←)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i="1" kern="0" dirty="0" smtClean="0">
                <a:solidFill>
                  <a:srgbClr val="002060"/>
                </a:solidFill>
                <a:latin typeface="Trebuchet MS" pitchFamily="34" charset="0"/>
              </a:rPr>
              <a:t>End of iteration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: Travel times and costs (←)</a:t>
            </a:r>
            <a:endParaRPr lang="en-US" sz="2000" kern="0" dirty="0" smtClean="0">
              <a:solidFill>
                <a:srgbClr val="744D22"/>
              </a:solidFill>
              <a:latin typeface="Trebuchet MS" pitchFamily="34" charset="0"/>
            </a:endParaRPr>
          </a:p>
          <a:p>
            <a:pPr marL="463550" lvl="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Implementation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Python embedding (call Python code from C/C++ code)</a:t>
            </a:r>
          </a:p>
          <a:p>
            <a:pPr marL="1377950" lvl="2" indent="-46355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MALTA makes requests for trips at the start of every interval</a:t>
            </a:r>
          </a:p>
          <a:p>
            <a:pPr marL="1377950" lvl="2" indent="-463550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kern="0" dirty="0" err="1" smtClean="0">
                <a:solidFill>
                  <a:srgbClr val="C00000"/>
                </a:solidFill>
                <a:latin typeface="Trebuchet MS" pitchFamily="34" charset="0"/>
              </a:rPr>
              <a:t>OpenAMOS</a:t>
            </a: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 generates activity-travel patterns after processing the person arrival information for the interval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MALTA/FAST-</a:t>
            </a:r>
            <a:r>
              <a:rPr lang="en-US" sz="2000" kern="0" dirty="0" err="1" smtClean="0">
                <a:solidFill>
                  <a:srgbClr val="002060"/>
                </a:solidFill>
                <a:latin typeface="Trebuchet MS" pitchFamily="34" charset="0"/>
              </a:rPr>
              <a:t>TrIPs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 writes out time-varying O-D skims to text files</a:t>
            </a:r>
            <a:endParaRPr lang="en-US" sz="2000" kern="0" dirty="0" smtClean="0">
              <a:solidFill>
                <a:srgbClr val="744D22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Software Environments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Single workstation environment (</a:t>
            </a:r>
            <a:r>
              <a:rPr lang="en-US" sz="2400" i="1" kern="0" dirty="0" smtClean="0">
                <a:solidFill>
                  <a:srgbClr val="008000"/>
                </a:solidFill>
                <a:latin typeface="Trebuchet MS" pitchFamily="34" charset="0"/>
              </a:rPr>
              <a:t>implemented</a:t>
            </a: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The three model systems run on a single workstation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Enables faster and smoother integration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Allows application to small/medium metropolitan regions 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Distributed computing environment (</a:t>
            </a:r>
            <a:r>
              <a:rPr lang="en-US" sz="2400" i="1" kern="0" dirty="0" smtClean="0">
                <a:solidFill>
                  <a:srgbClr val="008000"/>
                </a:solidFill>
                <a:latin typeface="Trebuchet MS" pitchFamily="34" charset="0"/>
              </a:rPr>
              <a:t>ongoing work</a:t>
            </a: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Various solutions are being explored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Running the model systems in a cluster computing environment using MPI/</a:t>
            </a:r>
            <a:r>
              <a:rPr lang="en-US" kern="0" dirty="0" err="1" smtClean="0">
                <a:solidFill>
                  <a:srgbClr val="C00000"/>
                </a:solidFill>
                <a:latin typeface="Trebuchet MS" pitchFamily="34" charset="0"/>
              </a:rPr>
              <a:t>OpenMP</a:t>
            </a: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 protocols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Allow application to large/mega metropolitan regions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168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Test Application: Study Area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636" y="1268568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Maricopa County, AZ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A subarea comprising of City of Chandler, Town of Gilbert and Town of Queen Creek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Spatial resolution of analysis is Traffic Analysis Zone (TAZ)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The subarea covers a small area</a:t>
            </a:r>
          </a:p>
          <a:p>
            <a:pPr marL="1377950" lvl="2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505,350 persons residing in 167,738 households</a:t>
            </a:r>
          </a:p>
          <a:p>
            <a:pPr marL="1377950" lvl="2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159 Traffic Analysis Zones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Test application includes…</a:t>
            </a:r>
          </a:p>
          <a:p>
            <a:pPr marL="1377950" lvl="2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Background traffic from O-D trip tables + activity-travel demand for synthesized households/persons of three-city region</a:t>
            </a:r>
          </a:p>
          <a:p>
            <a:pPr marL="1377950" lvl="2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Non-mandatory activity destinations located throughout Greater Phoenix Metropolitan Region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0524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Study Area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" name="Picture 2" descr="C:\Users\kkonduri\Desktop\StudyAr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" y="1481070"/>
            <a:ext cx="8877365" cy="5218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Test Application</a:t>
            </a:r>
            <a:endParaRPr lang="en-GB" sz="48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5448" y="1402080"/>
            <a:ext cx="88422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200" kern="0" dirty="0" smtClean="0">
                <a:solidFill>
                  <a:srgbClr val="009900"/>
                </a:solidFill>
                <a:latin typeface="Trebuchet MS" pitchFamily="34" charset="0"/>
              </a:rPr>
              <a:t>To provide efficiency in model testing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rebuchet MS" pitchFamily="34" charset="0"/>
              </a:rPr>
              <a:t>Runs conducted on five percent population sample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rebuchet MS" pitchFamily="34" charset="0"/>
              </a:rPr>
              <a:t>Limited to auto mode only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rebuchet MS" pitchFamily="34" charset="0"/>
              </a:rPr>
              <a:t>Hourly O-D skims are used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200" kern="0" dirty="0" smtClean="0">
                <a:solidFill>
                  <a:srgbClr val="009900"/>
                </a:solidFill>
                <a:latin typeface="Trebuchet MS" pitchFamily="34" charset="0"/>
              </a:rPr>
              <a:t>Simulation Runs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rebuchet MS" pitchFamily="34" charset="0"/>
              </a:rPr>
              <a:t>Sequential Application (Bootstrapping procedure)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rebuchet MS" pitchFamily="34" charset="0"/>
              </a:rPr>
              <a:t>Dynamic Application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latin typeface="Trebuchet MS" pitchFamily="34" charset="0"/>
              </a:rPr>
              <a:t>The software system is flexible and can accommodate both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Project Description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400" kern="0" dirty="0" smtClean="0">
                <a:solidFill>
                  <a:srgbClr val="008000"/>
                </a:solidFill>
                <a:latin typeface="Trebuchet MS" pitchFamily="34" charset="0"/>
              </a:rPr>
              <a:t>Project objective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Develop a set of methods, computational procedures, data models and structures, and tools for the integration of land use, activity-travel behavior, and dynamic traffic assignment model systems in a microsimulation environment.  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rgbClr val="C00000"/>
                </a:solidFill>
                <a:latin typeface="Trebuchet MS" pitchFamily="34" charset="0"/>
              </a:rPr>
              <a:t>Universally applicable framework, methods, tools, and data structures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kern="0" dirty="0" smtClean="0">
                <a:solidFill>
                  <a:srgbClr val="C00000"/>
                </a:solidFill>
                <a:latin typeface="Trebuchet MS" pitchFamily="34" charset="0"/>
              </a:rPr>
              <a:t>Open-source enterprise 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400" kern="0" dirty="0" smtClean="0">
                <a:solidFill>
                  <a:srgbClr val="008000"/>
                </a:solidFill>
                <a:latin typeface="Trebuchet MS" pitchFamily="34" charset="0"/>
              </a:rPr>
              <a:t>Among first set of projects funded by the FHWA Exploratory Advanced Research Program (EARP)</a:t>
            </a:r>
          </a:p>
          <a:p>
            <a:pPr marL="290513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endParaRPr lang="en-GB" kern="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Sequential Application</a:t>
            </a:r>
            <a:endParaRPr lang="en-GB" sz="4800" dirty="0" smtClean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5448" y="140208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This implements the bootstrapping procedure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err="1" smtClean="0">
                <a:solidFill>
                  <a:srgbClr val="008000"/>
                </a:solidFill>
                <a:latin typeface="Trebuchet MS" pitchFamily="34" charset="0"/>
              </a:rPr>
              <a:t>UrbanSim</a:t>
            </a: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, </a:t>
            </a:r>
            <a:r>
              <a:rPr lang="en-US" sz="2400" kern="0" dirty="0" err="1" smtClean="0">
                <a:solidFill>
                  <a:srgbClr val="008000"/>
                </a:solidFill>
                <a:latin typeface="Trebuchet MS" pitchFamily="34" charset="0"/>
              </a:rPr>
              <a:t>OpenAMOS</a:t>
            </a: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, and MALTA are run sequentially and data is passed across models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Arrival information is returned but there is no schedule adjustment done in response to the arrival information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Shorter-term activity-travel engagement decisions are not simulated “</a:t>
            </a:r>
            <a:r>
              <a:rPr lang="en-US" sz="2000" i="1" kern="0" dirty="0" smtClean="0">
                <a:solidFill>
                  <a:srgbClr val="002060"/>
                </a:solidFill>
                <a:latin typeface="Trebuchet MS" pitchFamily="34" charset="0"/>
              </a:rPr>
              <a:t>dynamically</a:t>
            </a: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Dynamic Application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This implements the proposed integrated model design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UrbanSim</a:t>
            </a: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 is run to generate the location choices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OpenAMOS</a:t>
            </a: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 is run to make longer- and medium-term activity-travel engagement decisions, including child dependencies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OpenAMOS</a:t>
            </a: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-MALTA is run with minute-by-minute handshaking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MALTA returns information about all trips that arrived at destination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processes arrival time to </a:t>
            </a:r>
            <a:r>
              <a:rPr lang="en-US" i="1" kern="0" dirty="0" smtClean="0">
                <a:solidFill>
                  <a:srgbClr val="002060"/>
                </a:solidFill>
                <a:latin typeface="Trebuchet MS" pitchFamily="34" charset="0"/>
              </a:rPr>
              <a:t>adjust schedules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and also to simulate subsequent </a:t>
            </a:r>
            <a:r>
              <a:rPr lang="en-US" i="1" kern="0" dirty="0" smtClean="0">
                <a:solidFill>
                  <a:srgbClr val="002060"/>
                </a:solidFill>
                <a:latin typeface="Trebuchet MS" pitchFamily="34" charset="0"/>
              </a:rPr>
              <a:t>activity-travel engagement decisions “dynamically”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passes trips that need to be loaded to MALTA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At the end of the iteration, hourly O-D skims are fed back to </a:t>
            </a: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 for subsequent iteration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Preliminary Results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For both sequential and dynamic runs, convergence was achieved after only a few iterations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Sequential application: 2 Iterations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Dynamic application: 3 Iterations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Consistent with the low level of demand associated with 5 percent sample and free flow conditions prevail on the network (background traffic not loaded for this experiment)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Preliminary Results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sz="2400" kern="0" dirty="0" smtClean="0">
                <a:solidFill>
                  <a:srgbClr val="009900"/>
                </a:solidFill>
                <a:latin typeface="Trebuchet MS" pitchFamily="34" charset="0"/>
              </a:rPr>
              <a:t>Convergence Progress: Total Trips Generated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225552" y="1825752"/>
          <a:ext cx="8625840" cy="475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Preliminary Results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sz="2400" kern="0" dirty="0" smtClean="0">
                <a:solidFill>
                  <a:srgbClr val="009900"/>
                </a:solidFill>
                <a:latin typeface="Trebuchet MS" pitchFamily="34" charset="0"/>
              </a:rPr>
              <a:t>Trip Start Time Distribution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713232" y="1841678"/>
          <a:ext cx="7930896" cy="474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Preliminary Results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sz="2400" kern="0" dirty="0" smtClean="0">
                <a:solidFill>
                  <a:srgbClr val="009900"/>
                </a:solidFill>
                <a:latin typeface="Trebuchet MS" pitchFamily="34" charset="0"/>
              </a:rPr>
              <a:t>Out-of-home Activity Type Comparison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94690" y="1880314"/>
          <a:ext cx="8778621" cy="480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Computational Performance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Test runs conducted on a Dell Precision T5400, quad core machine with Intel Xeon Processors and 32 GB RAM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Processing time for 5 percent sample of three-city region with no background traffic (dynamic model)</a:t>
            </a:r>
          </a:p>
          <a:p>
            <a:pPr marL="920750" lvl="1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UrbanSim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: Few minutes</a:t>
            </a:r>
          </a:p>
          <a:p>
            <a:pPr marL="920750" lvl="1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kern="0" dirty="0" err="1" smtClean="0">
                <a:solidFill>
                  <a:srgbClr val="002060"/>
                </a:solidFill>
                <a:latin typeface="Trebuchet MS" pitchFamily="34" charset="0"/>
              </a:rPr>
              <a:t>OpenAMOS</a:t>
            </a: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:  2 hours</a:t>
            </a:r>
          </a:p>
          <a:p>
            <a:pPr marL="920750" lvl="1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MALTA: 2 hours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Model systems scale well and full population runs with background traffic are underway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9900"/>
                </a:solidFill>
                <a:latin typeface="Trebuchet MS" pitchFamily="34" charset="0"/>
              </a:rPr>
              <a:t>A household was randomly chosen to show the formation of schedules in </a:t>
            </a:r>
            <a:r>
              <a:rPr lang="en-US" sz="2400" kern="0" dirty="0" err="1" smtClean="0">
                <a:solidFill>
                  <a:srgbClr val="009900"/>
                </a:solidFill>
                <a:latin typeface="Trebuchet MS" pitchFamily="34" charset="0"/>
              </a:rPr>
              <a:t>OpenAMOS</a:t>
            </a:r>
            <a:endParaRPr lang="en-US" sz="2400" kern="0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9900"/>
                </a:solidFill>
                <a:latin typeface="Trebuchet MS" pitchFamily="34" charset="0"/>
              </a:rPr>
              <a:t>Characteristics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4 person household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Persons 1 and 4 are adult workers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Persons 2 and 3 are non-adult students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Persons 3 is the only dependent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1: Fixed Activity Schedule</a:t>
            </a:r>
          </a:p>
        </p:txBody>
      </p:sp>
      <p:pic>
        <p:nvPicPr>
          <p:cNvPr id="12" name="Picture 11" descr="ta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2: Reconcile Fixed Activity Schedule</a:t>
            </a:r>
          </a:p>
        </p:txBody>
      </p:sp>
      <p:pic>
        <p:nvPicPr>
          <p:cNvPr id="12" name="Picture 11" descr="ta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Design Considerations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000" kern="0" dirty="0" err="1" smtClean="0">
                <a:solidFill>
                  <a:srgbClr val="008000"/>
                </a:solidFill>
                <a:latin typeface="Trebuchet MS" pitchFamily="34" charset="0"/>
              </a:rPr>
              <a:t>Behavioral</a:t>
            </a:r>
            <a:endParaRPr lang="en-GB" sz="2000" kern="0" dirty="0" smtClean="0">
              <a:solidFill>
                <a:srgbClr val="008000"/>
              </a:solidFill>
              <a:latin typeface="Trebuchet MS" pitchFamily="34" charset="0"/>
            </a:endParaRP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Consistency in </a:t>
            </a:r>
            <a:r>
              <a:rPr lang="en-GB" kern="0" dirty="0" err="1" smtClean="0">
                <a:solidFill>
                  <a:srgbClr val="002060"/>
                </a:solidFill>
                <a:latin typeface="Trebuchet MS" pitchFamily="34" charset="0"/>
              </a:rPr>
              <a:t>behavioral</a:t>
            </a: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 representation, and temporal and spatial fidelity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Explicit recognition of inter-relationships across choice processes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Example: Response to increase in congestion from home to work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sz="1600" kern="0" dirty="0" smtClean="0">
                <a:solidFill>
                  <a:srgbClr val="C00000"/>
                </a:solidFill>
                <a:latin typeface="Trebuchet MS" pitchFamily="34" charset="0"/>
              </a:rPr>
              <a:t>Short term - Alter route and/or departure time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sz="1600" kern="0" dirty="0" smtClean="0">
                <a:solidFill>
                  <a:srgbClr val="C00000"/>
                </a:solidFill>
                <a:latin typeface="Trebuchet MS" pitchFamily="34" charset="0"/>
              </a:rPr>
              <a:t>Medium term - Adjust work schedule/arrangements</a:t>
            </a:r>
          </a:p>
          <a:p>
            <a:pPr marL="1204913" lvl="2" indent="-290513" eaLnBrk="1" hangingPunct="1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GB" sz="1600" kern="0" dirty="0" smtClean="0">
                <a:solidFill>
                  <a:srgbClr val="C00000"/>
                </a:solidFill>
                <a:latin typeface="Trebuchet MS" pitchFamily="34" charset="0"/>
              </a:rPr>
              <a:t>Long term - Change home and/or work locations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  <a:ea typeface="+mn-ea"/>
              </a:rPr>
              <a:t>Computational</a:t>
            </a:r>
            <a:endParaRPr lang="en-GB" kern="0" dirty="0" smtClean="0">
              <a:solidFill>
                <a:srgbClr val="008000"/>
              </a:solidFill>
              <a:latin typeface="Trebuchet MS" pitchFamily="34" charset="0"/>
              <a:ea typeface="+mn-ea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Separate model systems can take several hours to run a single simulation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</a:rPr>
              <a:t>Run times for integrated model systems could be prohibitive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002060"/>
                </a:solidFill>
                <a:latin typeface="Trebuchet MS" pitchFamily="34" charset="0"/>
                <a:ea typeface="+mn-ea"/>
              </a:rPr>
              <a:t>Advances in computational power and parallel processing offer hope</a:t>
            </a:r>
            <a:endParaRPr lang="en-GB" kern="0" dirty="0" smtClean="0">
              <a:solidFill>
                <a:srgbClr val="008000"/>
              </a:solidFill>
              <a:latin typeface="Trebuchet MS" pitchFamily="34" charset="0"/>
              <a:ea typeface="+mn-ea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3: Schedule Adjustment to Reflect Daily Status and Dependent Child Activities </a:t>
            </a:r>
          </a:p>
        </p:txBody>
      </p:sp>
      <p:pic>
        <p:nvPicPr>
          <p:cNvPr id="12" name="Picture 11" descr="ta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4: Adjust Schedules to Introduce Appropriate Travel Episodes</a:t>
            </a:r>
          </a:p>
        </p:txBody>
      </p:sp>
      <p:pic>
        <p:nvPicPr>
          <p:cNvPr id="12" name="Picture 11" descr="tab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5: Generate Flexible Activities and Allocate Dependent Child Activities to Adults</a:t>
            </a:r>
          </a:p>
        </p:txBody>
      </p:sp>
      <p:pic>
        <p:nvPicPr>
          <p:cNvPr id="12" name="Picture 11" descr="tab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6: Adjust Schedules to Fill the Entire Day</a:t>
            </a:r>
          </a:p>
        </p:txBody>
      </p:sp>
      <p:pic>
        <p:nvPicPr>
          <p:cNvPr id="12" name="Picture 11" descr="tab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: Schedule Generation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344" y="1389888"/>
            <a:ext cx="89855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algn="ctr" eaLnBrk="1" hangingPunct="1">
              <a:spcBef>
                <a:spcPts val="600"/>
              </a:spcBef>
              <a:defRPr/>
            </a:pPr>
            <a:r>
              <a:rPr lang="en-US" kern="0" dirty="0" smtClean="0">
                <a:solidFill>
                  <a:srgbClr val="009900"/>
                </a:solidFill>
                <a:latin typeface="Trebuchet MS" pitchFamily="34" charset="0"/>
              </a:rPr>
              <a:t>Step 7: Final Activity and Trip Schedule</a:t>
            </a:r>
          </a:p>
        </p:txBody>
      </p:sp>
      <p:pic>
        <p:nvPicPr>
          <p:cNvPr id="12" name="Picture 11" descr="tab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47088"/>
            <a:ext cx="9144000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168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Scenario Analysis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636" y="1229931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Model testing involves evaluation of </a:t>
            </a:r>
            <a:r>
              <a:rPr lang="en-US" sz="2400" kern="0" dirty="0" err="1" smtClean="0">
                <a:solidFill>
                  <a:srgbClr val="008000"/>
                </a:solidFill>
                <a:latin typeface="Trebuchet MS" pitchFamily="34" charset="0"/>
              </a:rPr>
              <a:t>of</a:t>
            </a: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 policies for the full population</a:t>
            </a:r>
            <a:endParaRPr lang="en-US" sz="2000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0524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590151"/>
              </p:ext>
            </p:extLst>
          </p:nvPr>
        </p:nvGraphicFramePr>
        <p:xfrm>
          <a:off x="334440" y="2186852"/>
          <a:ext cx="8565720" cy="39723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282860"/>
                <a:gridCol w="4282860"/>
              </a:tblGrid>
              <a:tr h="317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</a:rPr>
                        <a:t>Scenario type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Conditions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1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Socio-economic scenarios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population across the region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population in some parts of the region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employment density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83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Highway scenarios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fuel 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</a:rPr>
                        <a:t>price or value</a:t>
                      </a:r>
                      <a:r>
                        <a:rPr lang="en-US" sz="1400" baseline="0" dirty="0" smtClean="0">
                          <a:effectLst/>
                          <a:latin typeface="Calibri" pitchFamily="34" charset="0"/>
                        </a:rPr>
                        <a:t> pricing scheme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link 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</a:rPr>
                        <a:t>capacity (Example:</a:t>
                      </a:r>
                      <a:r>
                        <a:rPr lang="en-US" sz="1400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itchFamily="34" charset="0"/>
                        </a:rPr>
                        <a:t>link removal)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83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Transit scenarios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transit fares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Change in transit service frequency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1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Travel demand management scenarios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Alternative work schedules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Telecommuting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Introducing HOV lanes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</a:rPr>
                        <a:t>Introducing HOT lanes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PopGen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402080"/>
            <a:ext cx="8841130" cy="52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672" y="3102355"/>
            <a:ext cx="5842840" cy="32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UrbanSim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4" y="1513332"/>
            <a:ext cx="8630032" cy="516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UrbanSim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79995"/>
            <a:ext cx="8488680" cy="505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UrbanSim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" y="1475423"/>
            <a:ext cx="8516768" cy="48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Design Considerations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Data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Land use data available at the parcel level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Employment and residential data available at the unit-level (e.g., individual employer)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Higher-resolution network data with detailed attributes and vehicle classification counts by time-of-day</a:t>
            </a:r>
          </a:p>
          <a:p>
            <a:pPr marL="747713" lvl="1" indent="-290513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Detailed activity-travel data including in-home activity information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</a:rPr>
              <a:t>Policy</a:t>
            </a:r>
            <a:endParaRPr lang="en-GB" kern="0" dirty="0" smtClean="0">
              <a:solidFill>
                <a:srgbClr val="00800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HOV/HOT lanes, congestion pricing, parking pricing, fuel price shifts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Alternative work arrangements (flex-hours, telecommuting)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8000"/>
                </a:solidFill>
                <a:latin typeface="Trebuchet MS" pitchFamily="34" charset="0"/>
                <a:ea typeface="+mn-ea"/>
              </a:rPr>
              <a:t>Beyond Interface</a:t>
            </a:r>
            <a:endParaRPr lang="en-GB" kern="0" dirty="0" smtClean="0">
              <a:solidFill>
                <a:srgbClr val="008000"/>
              </a:solidFill>
              <a:latin typeface="Trebuchet MS" pitchFamily="34" charset="0"/>
              <a:ea typeface="+mn-ea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  <a:latin typeface="Trebuchet MS" pitchFamily="34" charset="0"/>
              </a:rPr>
              <a:t>Make connections across choice processes within a unified entity (as opposed to loose coupling)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" y="1353312"/>
            <a:ext cx="8851392" cy="51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30775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96" y="1581665"/>
            <a:ext cx="8827008" cy="44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30775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" name="Picture 5" descr="ActProfile.png"/>
          <p:cNvPicPr>
            <a:picLocks noChangeAspect="1"/>
          </p:cNvPicPr>
          <p:nvPr/>
        </p:nvPicPr>
        <p:blipFill>
          <a:blip r:embed="rId3" cstate="print"/>
          <a:srcRect l="45467"/>
          <a:stretch>
            <a:fillRect/>
          </a:stretch>
        </p:blipFill>
        <p:spPr>
          <a:xfrm>
            <a:off x="146304" y="1414272"/>
            <a:ext cx="8878298" cy="5071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30775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7" descr="SingleVarDist.png"/>
          <p:cNvPicPr>
            <a:picLocks noChangeAspect="1"/>
          </p:cNvPicPr>
          <p:nvPr/>
        </p:nvPicPr>
        <p:blipFill>
          <a:blip r:embed="rId3" cstate="print"/>
          <a:srcRect l="45500"/>
          <a:stretch>
            <a:fillRect/>
          </a:stretch>
        </p:blipFill>
        <p:spPr>
          <a:xfrm>
            <a:off x="149351" y="1407067"/>
            <a:ext cx="8763001" cy="5206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OpenAMOS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30775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7" descr="TwoWayDist.png"/>
          <p:cNvPicPr>
            <a:picLocks noChangeAspect="1"/>
          </p:cNvPicPr>
          <p:nvPr/>
        </p:nvPicPr>
        <p:blipFill>
          <a:blip r:embed="rId3" cstate="print"/>
          <a:srcRect l="45733"/>
          <a:stretch>
            <a:fillRect/>
          </a:stretch>
        </p:blipFill>
        <p:spPr>
          <a:xfrm>
            <a:off x="146304" y="1455835"/>
            <a:ext cx="8753856" cy="507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Google Earth Visualization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307757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9" name="Picture 8" descr="8_11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416" y="1409047"/>
            <a:ext cx="8546592" cy="51371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MALTA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" name="Picture 5" descr="Pic15_Vehicles_Moving4_AllNetwor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32" y="1453896"/>
            <a:ext cx="8698671" cy="5215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MALTA Software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7890" name="Picture 2" descr="C:\Research\KKC\simtravel\planningAppsConference\MALTA_Gui_Screenshot\Pic14_Vehicles_Moving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62" y="1475232"/>
            <a:ext cx="8688514" cy="52364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Wiki: </a:t>
            </a:r>
            <a:r>
              <a:rPr lang="en-US" sz="2000" u="sng" kern="0" dirty="0" smtClean="0">
                <a:solidFill>
                  <a:srgbClr val="002060"/>
                </a:solidFill>
                <a:latin typeface="Trebuchet MS" pitchFamily="34" charset="0"/>
              </a:rPr>
              <a:t>simtravel.wikispaces.asu.edu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Code Repositories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C00000"/>
                </a:solidFill>
                <a:latin typeface="Trebuchet MS" pitchFamily="34" charset="0"/>
              </a:rPr>
              <a:t>PopGen</a:t>
            </a:r>
            <a:r>
              <a:rPr lang="en-US" sz="2000" kern="0" dirty="0" smtClean="0">
                <a:solidFill>
                  <a:srgbClr val="C00000"/>
                </a:solidFill>
                <a:latin typeface="Trebuchet MS" pitchFamily="34" charset="0"/>
              </a:rPr>
              <a:t>: </a:t>
            </a:r>
            <a:r>
              <a:rPr lang="en-US" sz="2000" u="sng" kern="0" dirty="0" smtClean="0">
                <a:solidFill>
                  <a:srgbClr val="002060"/>
                </a:solidFill>
                <a:latin typeface="Trebuchet MS" pitchFamily="34" charset="0"/>
                <a:hlinkClick r:id="rId3"/>
              </a:rPr>
              <a:t>http://code.google.com/p/populationsynthesis/</a:t>
            </a:r>
            <a:endParaRPr lang="en-US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C00000"/>
                </a:solidFill>
                <a:latin typeface="Trebuchet MS" pitchFamily="34" charset="0"/>
              </a:rPr>
              <a:t>OpenAMOS</a:t>
            </a:r>
            <a:r>
              <a:rPr lang="en-US" sz="2000" kern="0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en-US" sz="2000" u="sng" kern="0" dirty="0" smtClean="0">
                <a:solidFill>
                  <a:srgbClr val="002060"/>
                </a:solidFill>
                <a:latin typeface="Trebuchet MS" pitchFamily="34" charset="0"/>
                <a:hlinkClick r:id="rId4"/>
              </a:rPr>
              <a:t>http://code.google.com/p/simtravel/</a:t>
            </a:r>
            <a:endParaRPr lang="en-US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C00000"/>
                </a:solidFill>
                <a:latin typeface="Trebuchet MS" pitchFamily="34" charset="0"/>
              </a:rPr>
              <a:t>UrbanSim</a:t>
            </a:r>
            <a:r>
              <a:rPr lang="en-US" sz="2000" kern="0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hlinkClick r:id="rId5"/>
              </a:rPr>
              <a:t>https://svn.urbansim.org/</a:t>
            </a:r>
            <a:endParaRPr lang="en-US" sz="2000" dirty="0" smtClean="0"/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Trebuchet MS" pitchFamily="34" charset="0"/>
              </a:rPr>
              <a:t>MALTA:</a:t>
            </a: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 </a:t>
            </a:r>
            <a:r>
              <a:rPr lang="en-US" sz="2000" u="sng" kern="0" dirty="0" smtClean="0">
                <a:solidFill>
                  <a:srgbClr val="002060"/>
                </a:solidFill>
                <a:latin typeface="Trebuchet MS" pitchFamily="34" charset="0"/>
                <a:hlinkClick r:id="rId6"/>
              </a:rPr>
              <a:t>https://dev.urbansim.org/malta</a:t>
            </a:r>
            <a:endParaRPr lang="en-US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GB" sz="2000" u="sng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8000"/>
              </a:solidFill>
              <a:latin typeface="Trebuchet MS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Resources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Ongoing Work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Calibration and validation of individual model systems as well as integrated system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Run the integrated model for the full population including background traffic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Address computational issues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Explore distributed environments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Scenario analysis</a:t>
            </a:r>
            <a:endParaRPr lang="en-US" kern="0" dirty="0" smtClean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Integrated Model System: Linkages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8" name="Group 17"/>
          <p:cNvGrpSpPr/>
          <p:nvPr/>
        </p:nvGrpSpPr>
        <p:grpSpPr>
          <a:xfrm>
            <a:off x="1524000" y="1608460"/>
            <a:ext cx="6096000" cy="4258940"/>
            <a:chOff x="1524000" y="1608460"/>
            <a:chExt cx="6096000" cy="4258940"/>
          </a:xfrm>
        </p:grpSpPr>
        <p:sp>
          <p:nvSpPr>
            <p:cNvPr id="6" name="Rounded Rectangle 5"/>
            <p:cNvSpPr/>
            <p:nvPr/>
          </p:nvSpPr>
          <p:spPr>
            <a:xfrm>
              <a:off x="3657600" y="1676400"/>
              <a:ext cx="1981200" cy="7620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Land Use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24000" y="4419600"/>
              <a:ext cx="1981200" cy="762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Travel Demand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4419600"/>
              <a:ext cx="1981200" cy="762000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Traffic Assignment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7405672">
              <a:off x="2328584" y="3020562"/>
              <a:ext cx="1593594" cy="371529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3719362" y="4610100"/>
              <a:ext cx="1690838" cy="381000"/>
            </a:xfrm>
            <a:prstGeom prst="leftRightArrow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4111568">
              <a:off x="5413955" y="3089105"/>
              <a:ext cx="1593594" cy="371529"/>
            </a:xfrm>
            <a:prstGeom prst="rightArrow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210877">
              <a:off x="1291778" y="2494110"/>
              <a:ext cx="2350181" cy="57888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Location choices </a:t>
              </a:r>
              <a:r>
                <a:rPr lang="en-US" sz="1400" dirty="0" smtClean="0">
                  <a:sym typeface="Wingdings" pitchFamily="2" charset="2"/>
                </a:rPr>
                <a:t></a:t>
              </a:r>
              <a:r>
                <a:rPr lang="en-US" sz="1400" dirty="0" smtClean="0"/>
                <a:t> Activity-travel patterns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5288518"/>
              <a:ext cx="2350181" cy="57888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</a:t>
              </a:r>
              <a:r>
                <a:rPr lang="en-US" sz="1400" dirty="0" smtClean="0"/>
                <a:t>ctivity-travel patterns </a:t>
              </a:r>
              <a:r>
                <a:rPr lang="en-US" sz="1400" dirty="0" smtClean="0">
                  <a:sym typeface="Wingdings" pitchFamily="2" charset="2"/>
                </a:rPr>
                <a:t> </a:t>
              </a:r>
              <a:r>
                <a:rPr lang="en-US" sz="1400" dirty="0" smtClean="0"/>
                <a:t>Network conditions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9690" y="3733800"/>
              <a:ext cx="2350181" cy="57888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</a:t>
              </a:r>
              <a:r>
                <a:rPr lang="en-US" sz="1400" dirty="0" smtClean="0"/>
                <a:t>etwork conditions </a:t>
              </a:r>
              <a:r>
                <a:rPr lang="en-US" sz="1400" dirty="0" smtClean="0">
                  <a:sym typeface="Wingdings" pitchFamily="2" charset="2"/>
                </a:rPr>
                <a:t>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Activity-travel patterns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3226770">
              <a:off x="5517049" y="2565180"/>
              <a:ext cx="2350181" cy="57888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Network conditions </a:t>
              </a:r>
              <a:r>
                <a:rPr lang="en-US" sz="1400" dirty="0" smtClean="0">
                  <a:sym typeface="Wingdings" pitchFamily="2" charset="2"/>
                </a:rPr>
                <a:t> </a:t>
              </a:r>
              <a:r>
                <a:rPr lang="en-US" sz="1400" dirty="0" smtClean="0"/>
                <a:t>Location choices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Acknowledgements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Project sponsor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Federal Highway Administration, Exploratory Advanced Research Program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Project Manager: Brian Gardner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Trebuchet MS" pitchFamily="34" charset="0"/>
              </a:rPr>
              <a:t>Peer Review Panel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Konstadinos Goulias, David Boyce, Maren Outwater, John Gliebe, Vladimir Livshits, Keith Killough, Aichong Sun</a:t>
            </a:r>
            <a:endParaRPr lang="en-GB" sz="2000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kern="0" dirty="0" smtClean="0">
              <a:solidFill>
                <a:srgbClr val="008000"/>
              </a:solidFill>
              <a:latin typeface="Trebuchet MS" pitchFamily="34" charset="0"/>
            </a:endParaRP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45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defRPr/>
            </a:pPr>
            <a:endParaRPr lang="en-US" sz="2000" kern="0" dirty="0" smtClean="0">
              <a:solidFill>
                <a:srgbClr val="008000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4033" y="1513070"/>
            <a:ext cx="381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Integrated Model System: Overview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0" name="Group 89"/>
          <p:cNvGrpSpPr/>
          <p:nvPr/>
        </p:nvGrpSpPr>
        <p:grpSpPr>
          <a:xfrm>
            <a:off x="38637" y="1401654"/>
            <a:ext cx="9218295" cy="5422265"/>
            <a:chOff x="0" y="1066800"/>
            <a:chExt cx="9218295" cy="5422265"/>
          </a:xfrm>
        </p:grpSpPr>
        <p:sp>
          <p:nvSpPr>
            <p:cNvPr id="91" name="Rectangle 90"/>
            <p:cNvSpPr/>
            <p:nvPr/>
          </p:nvSpPr>
          <p:spPr>
            <a:xfrm>
              <a:off x="0" y="1066800"/>
              <a:ext cx="9057079" cy="542226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873818" y="3959860"/>
              <a:ext cx="2970722" cy="24288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Future Year n + </a:t>
              </a:r>
              <a:r>
                <a:rPr lang="en-US" sz="1000" b="1" kern="1200" dirty="0" smtClean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1</a:t>
              </a: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038952" y="3959860"/>
              <a:ext cx="2837885" cy="24288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Future Year </a:t>
              </a:r>
              <a:r>
                <a:rPr lang="en-US" sz="1000" b="1" kern="1200" dirty="0" smtClean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n</a:t>
              </a: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49744" y="1600200"/>
              <a:ext cx="2886189" cy="2359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                       Base Year </a:t>
              </a:r>
              <a:r>
                <a:rPr lang="en-US" sz="1000" b="1" kern="1200" dirty="0" smtClean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Bootstrapping</a:t>
              </a: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endParaRPr lang="en-US" sz="1000" b="1" kern="1200" dirty="0" smtClean="0">
                <a:solidFill>
                  <a:srgbClr val="943634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9744" y="3959860"/>
              <a:ext cx="2886189" cy="2428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Base Year </a:t>
              </a:r>
              <a:r>
                <a:rPr lang="en-US" sz="1000" b="1" kern="1200" dirty="0" smtClean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Simulation</a:t>
              </a: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943634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7494" y="2050788"/>
              <a:ext cx="1245650" cy="242832"/>
            </a:xfrm>
            <a:prstGeom prst="rect">
              <a:avLst/>
            </a:prstGeom>
            <a:solidFill>
              <a:srgbClr val="FF996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Activity Travel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39942" y="2409180"/>
              <a:ext cx="1421961" cy="30354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Dynamic Traffic Assignment and Simulation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98" name="Flowchart: Decision 97"/>
            <p:cNvSpPr/>
            <p:nvPr/>
          </p:nvSpPr>
          <p:spPr>
            <a:xfrm>
              <a:off x="294657" y="2932220"/>
              <a:ext cx="1521589" cy="561549"/>
            </a:xfrm>
            <a:prstGeom prst="flowChartDecision">
              <a:avLst/>
            </a:prstGeom>
            <a:solidFill>
              <a:srgbClr val="99CCF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Convergence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?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554293" y="3578225"/>
              <a:ext cx="1002317" cy="325120"/>
            </a:xfrm>
            <a:custGeom>
              <a:avLst/>
              <a:gdLst>
                <a:gd name="T0" fmla="*/ 133 w 1995"/>
                <a:gd name="T1" fmla="*/ 0 h 800"/>
                <a:gd name="T2" fmla="*/ 1862 w 1995"/>
                <a:gd name="T3" fmla="*/ 0 h 800"/>
                <a:gd name="T4" fmla="*/ 1862 w 1995"/>
                <a:gd name="T5" fmla="*/ 800 h 800"/>
                <a:gd name="T6" fmla="*/ 1862 w 1995"/>
                <a:gd name="T7" fmla="*/ 800 h 800"/>
                <a:gd name="T8" fmla="*/ 133 w 1995"/>
                <a:gd name="T9" fmla="*/ 800 h 800"/>
                <a:gd name="T10" fmla="*/ 133 w 1995"/>
                <a:gd name="T11" fmla="*/ 0 h 800"/>
                <a:gd name="T12" fmla="*/ 1862 w 1995"/>
                <a:gd name="T13" fmla="*/ 0 h 800"/>
                <a:gd name="T14" fmla="*/ 1862 w 1995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5" h="800">
                  <a:moveTo>
                    <a:pt x="133" y="0"/>
                  </a:moveTo>
                  <a:lnTo>
                    <a:pt x="1862" y="0"/>
                  </a:lnTo>
                  <a:cubicBezTo>
                    <a:pt x="1995" y="250"/>
                    <a:pt x="1995" y="550"/>
                    <a:pt x="1862" y="800"/>
                  </a:cubicBezTo>
                  <a:lnTo>
                    <a:pt x="1862" y="800"/>
                  </a:lnTo>
                  <a:lnTo>
                    <a:pt x="133" y="800"/>
                  </a:lnTo>
                  <a:cubicBezTo>
                    <a:pt x="0" y="550"/>
                    <a:pt x="0" y="250"/>
                    <a:pt x="133" y="0"/>
                  </a:cubicBezTo>
                  <a:moveTo>
                    <a:pt x="1862" y="0"/>
                  </a:moveTo>
                  <a:cubicBezTo>
                    <a:pt x="1729" y="250"/>
                    <a:pt x="1729" y="550"/>
                    <a:pt x="1862" y="800"/>
                  </a:cubicBezTo>
                </a:path>
              </a:pathLst>
            </a:custGeom>
            <a:solidFill>
              <a:srgbClr val="FFC000"/>
            </a:solidFill>
            <a:ln w="15875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TOD OD 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Trip Times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1972632" y="5750560"/>
              <a:ext cx="1002317" cy="325120"/>
            </a:xfrm>
            <a:custGeom>
              <a:avLst/>
              <a:gdLst>
                <a:gd name="T0" fmla="*/ 133 w 1995"/>
                <a:gd name="T1" fmla="*/ 0 h 800"/>
                <a:gd name="T2" fmla="*/ 1862 w 1995"/>
                <a:gd name="T3" fmla="*/ 0 h 800"/>
                <a:gd name="T4" fmla="*/ 1862 w 1995"/>
                <a:gd name="T5" fmla="*/ 800 h 800"/>
                <a:gd name="T6" fmla="*/ 1862 w 1995"/>
                <a:gd name="T7" fmla="*/ 800 h 800"/>
                <a:gd name="T8" fmla="*/ 133 w 1995"/>
                <a:gd name="T9" fmla="*/ 800 h 800"/>
                <a:gd name="T10" fmla="*/ 133 w 1995"/>
                <a:gd name="T11" fmla="*/ 0 h 800"/>
                <a:gd name="T12" fmla="*/ 1862 w 1995"/>
                <a:gd name="T13" fmla="*/ 0 h 800"/>
                <a:gd name="T14" fmla="*/ 1862 w 1995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5" h="800">
                  <a:moveTo>
                    <a:pt x="133" y="0"/>
                  </a:moveTo>
                  <a:lnTo>
                    <a:pt x="1862" y="0"/>
                  </a:lnTo>
                  <a:cubicBezTo>
                    <a:pt x="1995" y="250"/>
                    <a:pt x="1995" y="550"/>
                    <a:pt x="1862" y="800"/>
                  </a:cubicBezTo>
                  <a:lnTo>
                    <a:pt x="1862" y="800"/>
                  </a:lnTo>
                  <a:lnTo>
                    <a:pt x="133" y="800"/>
                  </a:lnTo>
                  <a:cubicBezTo>
                    <a:pt x="0" y="550"/>
                    <a:pt x="0" y="250"/>
                    <a:pt x="133" y="0"/>
                  </a:cubicBezTo>
                  <a:moveTo>
                    <a:pt x="1862" y="0"/>
                  </a:moveTo>
                  <a:cubicBezTo>
                    <a:pt x="1729" y="250"/>
                    <a:pt x="1729" y="550"/>
                    <a:pt x="1862" y="800"/>
                  </a:cubicBezTo>
                </a:path>
              </a:pathLst>
            </a:custGeom>
            <a:solidFill>
              <a:srgbClr val="FFC000"/>
            </a:solidFill>
            <a:ln w="15875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TOD OD 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Trip Times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410292" y="4646295"/>
              <a:ext cx="1376676" cy="304800"/>
            </a:xfrm>
            <a:prstGeom prst="rect">
              <a:avLst/>
            </a:prstGeom>
            <a:solidFill>
              <a:srgbClr val="FF996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Activity Travel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10292" y="5103495"/>
              <a:ext cx="1376676" cy="38100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Dynamic Traffic Assignment and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3" name="Flowchart: Decision 102"/>
            <p:cNvSpPr/>
            <p:nvPr/>
          </p:nvSpPr>
          <p:spPr>
            <a:xfrm>
              <a:off x="3188696" y="5638165"/>
              <a:ext cx="1521589" cy="687705"/>
            </a:xfrm>
            <a:prstGeom prst="flowChartDecision">
              <a:avLst/>
            </a:prstGeom>
            <a:solidFill>
              <a:srgbClr val="99CCF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Demand and Supply Convergence?</a:t>
              </a:r>
              <a:endParaRPr lang="en-US" sz="1200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4786364" y="5815330"/>
              <a:ext cx="1002317" cy="325120"/>
            </a:xfrm>
            <a:custGeom>
              <a:avLst/>
              <a:gdLst>
                <a:gd name="T0" fmla="*/ 133 w 1995"/>
                <a:gd name="T1" fmla="*/ 0 h 800"/>
                <a:gd name="T2" fmla="*/ 1862 w 1995"/>
                <a:gd name="T3" fmla="*/ 0 h 800"/>
                <a:gd name="T4" fmla="*/ 1862 w 1995"/>
                <a:gd name="T5" fmla="*/ 800 h 800"/>
                <a:gd name="T6" fmla="*/ 1862 w 1995"/>
                <a:gd name="T7" fmla="*/ 800 h 800"/>
                <a:gd name="T8" fmla="*/ 133 w 1995"/>
                <a:gd name="T9" fmla="*/ 800 h 800"/>
                <a:gd name="T10" fmla="*/ 133 w 1995"/>
                <a:gd name="T11" fmla="*/ 0 h 800"/>
                <a:gd name="T12" fmla="*/ 1862 w 1995"/>
                <a:gd name="T13" fmla="*/ 0 h 800"/>
                <a:gd name="T14" fmla="*/ 1862 w 1995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5" h="800">
                  <a:moveTo>
                    <a:pt x="133" y="0"/>
                  </a:moveTo>
                  <a:lnTo>
                    <a:pt x="1862" y="0"/>
                  </a:lnTo>
                  <a:cubicBezTo>
                    <a:pt x="1995" y="250"/>
                    <a:pt x="1995" y="550"/>
                    <a:pt x="1862" y="800"/>
                  </a:cubicBezTo>
                  <a:lnTo>
                    <a:pt x="1862" y="800"/>
                  </a:lnTo>
                  <a:lnTo>
                    <a:pt x="133" y="800"/>
                  </a:lnTo>
                  <a:cubicBezTo>
                    <a:pt x="0" y="550"/>
                    <a:pt x="0" y="250"/>
                    <a:pt x="133" y="0"/>
                  </a:cubicBezTo>
                  <a:moveTo>
                    <a:pt x="1862" y="0"/>
                  </a:moveTo>
                  <a:cubicBezTo>
                    <a:pt x="1729" y="250"/>
                    <a:pt x="1729" y="550"/>
                    <a:pt x="1862" y="800"/>
                  </a:cubicBezTo>
                </a:path>
              </a:pathLst>
            </a:custGeom>
            <a:solidFill>
              <a:srgbClr val="FFC000"/>
            </a:solidFill>
            <a:ln w="15875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TOD OD 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Trip Times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317615" y="4646295"/>
              <a:ext cx="1376676" cy="304800"/>
            </a:xfrm>
            <a:prstGeom prst="rect">
              <a:avLst/>
            </a:prstGeom>
            <a:solidFill>
              <a:srgbClr val="FF996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Activity Travel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317615" y="5103495"/>
              <a:ext cx="1376676" cy="38100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Dynamic Traffic Assignment and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7" name="Flowchart: Decision 106"/>
            <p:cNvSpPr/>
            <p:nvPr/>
          </p:nvSpPr>
          <p:spPr>
            <a:xfrm>
              <a:off x="6100245" y="5636895"/>
              <a:ext cx="1521589" cy="685800"/>
            </a:xfrm>
            <a:prstGeom prst="flowChartDecision">
              <a:avLst/>
            </a:prstGeom>
            <a:solidFill>
              <a:srgbClr val="99CCF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Demand and Supply Convergence?</a:t>
              </a:r>
              <a:endParaRPr lang="en-US" sz="1200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7769162" y="5815330"/>
              <a:ext cx="1002317" cy="325120"/>
            </a:xfrm>
            <a:custGeom>
              <a:avLst/>
              <a:gdLst>
                <a:gd name="T0" fmla="*/ 133 w 1995"/>
                <a:gd name="T1" fmla="*/ 0 h 800"/>
                <a:gd name="T2" fmla="*/ 1862 w 1995"/>
                <a:gd name="T3" fmla="*/ 0 h 800"/>
                <a:gd name="T4" fmla="*/ 1862 w 1995"/>
                <a:gd name="T5" fmla="*/ 800 h 800"/>
                <a:gd name="T6" fmla="*/ 1862 w 1995"/>
                <a:gd name="T7" fmla="*/ 800 h 800"/>
                <a:gd name="T8" fmla="*/ 133 w 1995"/>
                <a:gd name="T9" fmla="*/ 800 h 800"/>
                <a:gd name="T10" fmla="*/ 133 w 1995"/>
                <a:gd name="T11" fmla="*/ 0 h 800"/>
                <a:gd name="T12" fmla="*/ 1862 w 1995"/>
                <a:gd name="T13" fmla="*/ 0 h 800"/>
                <a:gd name="T14" fmla="*/ 1862 w 1995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5" h="800">
                  <a:moveTo>
                    <a:pt x="133" y="0"/>
                  </a:moveTo>
                  <a:lnTo>
                    <a:pt x="1862" y="0"/>
                  </a:lnTo>
                  <a:cubicBezTo>
                    <a:pt x="1995" y="250"/>
                    <a:pt x="1995" y="550"/>
                    <a:pt x="1862" y="800"/>
                  </a:cubicBezTo>
                  <a:lnTo>
                    <a:pt x="1862" y="800"/>
                  </a:lnTo>
                  <a:lnTo>
                    <a:pt x="133" y="800"/>
                  </a:lnTo>
                  <a:cubicBezTo>
                    <a:pt x="0" y="550"/>
                    <a:pt x="0" y="250"/>
                    <a:pt x="133" y="0"/>
                  </a:cubicBezTo>
                  <a:moveTo>
                    <a:pt x="1862" y="0"/>
                  </a:moveTo>
                  <a:cubicBezTo>
                    <a:pt x="1729" y="250"/>
                    <a:pt x="1729" y="550"/>
                    <a:pt x="1862" y="800"/>
                  </a:cubicBezTo>
                </a:path>
              </a:pathLst>
            </a:custGeom>
            <a:solidFill>
              <a:srgbClr val="FFC000"/>
            </a:solidFill>
            <a:ln w="15875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TOD OD 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Trip Times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409688" y="4187825"/>
              <a:ext cx="1471405" cy="29402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Population Synthesis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Land Use Model</a:t>
              </a:r>
              <a:endParaRPr lang="en-US" sz="1200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320030" y="4187825"/>
              <a:ext cx="1445930" cy="29402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Population Synthesis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Land Use Model</a:t>
              </a:r>
              <a:endParaRPr lang="en-US" sz="1200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888703" y="2556085"/>
              <a:ext cx="943748" cy="356660"/>
            </a:xfrm>
            <a:custGeom>
              <a:avLst/>
              <a:gdLst>
                <a:gd name="T0" fmla="*/ 105 w 1855"/>
                <a:gd name="T1" fmla="*/ 0 h 629"/>
                <a:gd name="T2" fmla="*/ 1855 w 1855"/>
                <a:gd name="T3" fmla="*/ 0 h 629"/>
                <a:gd name="T4" fmla="*/ 1855 w 1855"/>
                <a:gd name="T5" fmla="*/ 629 h 629"/>
                <a:gd name="T6" fmla="*/ 1855 w 1855"/>
                <a:gd name="T7" fmla="*/ 629 h 629"/>
                <a:gd name="T8" fmla="*/ 105 w 1855"/>
                <a:gd name="T9" fmla="*/ 629 h 629"/>
                <a:gd name="T10" fmla="*/ 105 w 1855"/>
                <a:gd name="T1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5" h="629">
                  <a:moveTo>
                    <a:pt x="105" y="0"/>
                  </a:moveTo>
                  <a:lnTo>
                    <a:pt x="1855" y="0"/>
                  </a:lnTo>
                  <a:cubicBezTo>
                    <a:pt x="1750" y="197"/>
                    <a:pt x="1750" y="433"/>
                    <a:pt x="1855" y="629"/>
                  </a:cubicBezTo>
                  <a:lnTo>
                    <a:pt x="1855" y="629"/>
                  </a:lnTo>
                  <a:lnTo>
                    <a:pt x="105" y="629"/>
                  </a:lnTo>
                  <a:cubicBezTo>
                    <a:pt x="0" y="433"/>
                    <a:pt x="0" y="197"/>
                    <a:pt x="105" y="0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Updated Travel Times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cxnSp>
          <p:nvCxnSpPr>
            <p:cNvPr id="112" name="Straight Arrow Connector 111"/>
            <p:cNvCxnSpPr>
              <a:endCxn id="181" idx="0"/>
            </p:cNvCxnSpPr>
            <p:nvPr/>
          </p:nvCxnSpPr>
          <p:spPr>
            <a:xfrm rot="16200000" flipH="1">
              <a:off x="962515" y="1551378"/>
              <a:ext cx="194944" cy="302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994140" y="2345942"/>
              <a:ext cx="121416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98" idx="3"/>
            </p:cNvCxnSpPr>
            <p:nvPr/>
          </p:nvCxnSpPr>
          <p:spPr>
            <a:xfrm flipV="1">
              <a:off x="1816246" y="2912745"/>
              <a:ext cx="544029" cy="300250"/>
            </a:xfrm>
            <a:prstGeom prst="bentConnector3">
              <a:avLst>
                <a:gd name="adj1" fmla="val 100424"/>
              </a:avLst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>
              <a:endCxn id="96" idx="3"/>
            </p:cNvCxnSpPr>
            <p:nvPr/>
          </p:nvCxnSpPr>
          <p:spPr>
            <a:xfrm rot="10800000">
              <a:off x="1673145" y="2172204"/>
              <a:ext cx="680901" cy="373304"/>
            </a:xfrm>
            <a:prstGeom prst="bentConnector3">
              <a:avLst>
                <a:gd name="adj1" fmla="val -360"/>
              </a:avLst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1054848" y="3903345"/>
              <a:ext cx="0" cy="20764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1815642" y="5913120"/>
              <a:ext cx="16302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flipV="1">
              <a:off x="2907926" y="4340225"/>
              <a:ext cx="501158" cy="1600200"/>
            </a:xfrm>
            <a:prstGeom prst="bentConnector3">
              <a:avLst>
                <a:gd name="adj1" fmla="val 33620"/>
              </a:avLst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953113" y="44926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953113" y="49498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3953113" y="54832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4713908" y="5978525"/>
              <a:ext cx="724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/>
            <p:nvPr/>
          </p:nvCxnSpPr>
          <p:spPr>
            <a:xfrm flipV="1">
              <a:off x="5721659" y="4340225"/>
              <a:ext cx="597767" cy="1686560"/>
            </a:xfrm>
            <a:prstGeom prst="bentConnector3">
              <a:avLst>
                <a:gd name="adj1" fmla="val 35464"/>
              </a:avLst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6863454" y="44926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863454" y="49498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863454" y="54832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7624249" y="5978525"/>
              <a:ext cx="14491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flipV="1">
              <a:off x="8765441" y="4340225"/>
              <a:ext cx="452854" cy="1686560"/>
            </a:xfrm>
            <a:prstGeom prst="bentConnector3">
              <a:avLst>
                <a:gd name="adj1" fmla="val 45746"/>
              </a:avLst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512027" y="4570095"/>
              <a:ext cx="1376676" cy="304800"/>
            </a:xfrm>
            <a:prstGeom prst="rect">
              <a:avLst/>
            </a:prstGeom>
            <a:solidFill>
              <a:srgbClr val="FF996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Activity Travel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12027" y="5027295"/>
              <a:ext cx="1376676" cy="38100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Dynamic Traffic Assignment and Simulation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31" name="Flowchart: Decision 130"/>
            <p:cNvSpPr/>
            <p:nvPr/>
          </p:nvSpPr>
          <p:spPr>
            <a:xfrm>
              <a:off x="297676" y="5577840"/>
              <a:ext cx="1521589" cy="664845"/>
            </a:xfrm>
            <a:prstGeom prst="flowChartDecision">
              <a:avLst/>
            </a:prstGeom>
            <a:solidFill>
              <a:srgbClr val="99CCF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Demand and Supply Convergence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?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12026" y="4111624"/>
              <a:ext cx="1252379" cy="30582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Population Synthesis Land Use Model</a:t>
              </a:r>
              <a:endParaRPr lang="en-US" sz="1200" dirty="0"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1054848" y="44164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1054848" y="48736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1054848" y="5407025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3192922" y="4808220"/>
              <a:ext cx="220389" cy="1171575"/>
            </a:xfrm>
            <a:prstGeom prst="bentConnector3">
              <a:avLst>
                <a:gd name="adj1" fmla="val -15753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flipV="1">
              <a:off x="6100245" y="4808220"/>
              <a:ext cx="217370" cy="1171575"/>
            </a:xfrm>
            <a:prstGeom prst="bentConnector3">
              <a:avLst>
                <a:gd name="adj1" fmla="val -33333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endCxn id="98" idx="0"/>
            </p:cNvCxnSpPr>
            <p:nvPr/>
          </p:nvCxnSpPr>
          <p:spPr>
            <a:xfrm rot="5400000">
              <a:off x="954242" y="2830216"/>
              <a:ext cx="203214" cy="79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1055452" y="3493770"/>
              <a:ext cx="0" cy="857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 Box 811"/>
            <p:cNvSpPr txBox="1"/>
            <p:nvPr/>
          </p:nvSpPr>
          <p:spPr>
            <a:xfrm>
              <a:off x="1761904" y="5655945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Y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1" name="Text Box 813"/>
            <p:cNvSpPr txBox="1"/>
            <p:nvPr/>
          </p:nvSpPr>
          <p:spPr>
            <a:xfrm>
              <a:off x="167858" y="5484495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N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2" name="Text Box 814"/>
            <p:cNvSpPr txBox="1"/>
            <p:nvPr/>
          </p:nvSpPr>
          <p:spPr>
            <a:xfrm>
              <a:off x="4587712" y="5694045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Y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3" name="Text Box 815"/>
            <p:cNvSpPr txBox="1"/>
            <p:nvPr/>
          </p:nvSpPr>
          <p:spPr>
            <a:xfrm>
              <a:off x="3102351" y="5541645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N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4" name="Text Box 816"/>
            <p:cNvSpPr txBox="1"/>
            <p:nvPr/>
          </p:nvSpPr>
          <p:spPr>
            <a:xfrm>
              <a:off x="5991560" y="5541645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N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5" name="Text Box 817"/>
            <p:cNvSpPr txBox="1"/>
            <p:nvPr/>
          </p:nvSpPr>
          <p:spPr>
            <a:xfrm>
              <a:off x="7531263" y="5779770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Y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6" name="Text Box 818"/>
            <p:cNvSpPr txBox="1"/>
            <p:nvPr/>
          </p:nvSpPr>
          <p:spPr>
            <a:xfrm>
              <a:off x="1164137" y="3379470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Y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47" name="Text Box 819"/>
            <p:cNvSpPr txBox="1"/>
            <p:nvPr/>
          </p:nvSpPr>
          <p:spPr>
            <a:xfrm>
              <a:off x="1816246" y="2912745"/>
              <a:ext cx="2626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>
                  <a:effectLst/>
                  <a:latin typeface="Calibri" pitchFamily="34" charset="0"/>
                  <a:ea typeface="Calibri"/>
                  <a:cs typeface="Calibri" pitchFamily="34" charset="0"/>
                </a:rPr>
                <a:t>N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cxnSp>
          <p:nvCxnSpPr>
            <p:cNvPr id="148" name="Elbow Connector 147"/>
            <p:cNvCxnSpPr/>
            <p:nvPr/>
          </p:nvCxnSpPr>
          <p:spPr>
            <a:xfrm flipV="1">
              <a:off x="300091" y="4728845"/>
              <a:ext cx="234276" cy="1184275"/>
            </a:xfrm>
            <a:prstGeom prst="bentConnector3">
              <a:avLst>
                <a:gd name="adj1" fmla="val -27442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207248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13716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15240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16764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18288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9144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7620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609600" y="48768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4102848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42672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44196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45720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47244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38100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36576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35052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6998448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71628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73152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74676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76200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67056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65532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6400800" y="4953000"/>
              <a:ext cx="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596559" y="1114425"/>
              <a:ext cx="1002317" cy="325120"/>
            </a:xfrm>
            <a:custGeom>
              <a:avLst/>
              <a:gdLst>
                <a:gd name="T0" fmla="*/ 133 w 1995"/>
                <a:gd name="T1" fmla="*/ 0 h 800"/>
                <a:gd name="T2" fmla="*/ 1862 w 1995"/>
                <a:gd name="T3" fmla="*/ 0 h 800"/>
                <a:gd name="T4" fmla="*/ 1862 w 1995"/>
                <a:gd name="T5" fmla="*/ 800 h 800"/>
                <a:gd name="T6" fmla="*/ 1862 w 1995"/>
                <a:gd name="T7" fmla="*/ 800 h 800"/>
                <a:gd name="T8" fmla="*/ 133 w 1995"/>
                <a:gd name="T9" fmla="*/ 800 h 800"/>
                <a:gd name="T10" fmla="*/ 133 w 1995"/>
                <a:gd name="T11" fmla="*/ 0 h 800"/>
                <a:gd name="T12" fmla="*/ 1862 w 1995"/>
                <a:gd name="T13" fmla="*/ 0 h 800"/>
                <a:gd name="T14" fmla="*/ 1862 w 1995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5" h="800">
                  <a:moveTo>
                    <a:pt x="133" y="0"/>
                  </a:moveTo>
                  <a:lnTo>
                    <a:pt x="1862" y="0"/>
                  </a:lnTo>
                  <a:cubicBezTo>
                    <a:pt x="1995" y="250"/>
                    <a:pt x="1995" y="550"/>
                    <a:pt x="1862" y="800"/>
                  </a:cubicBezTo>
                  <a:lnTo>
                    <a:pt x="1862" y="800"/>
                  </a:lnTo>
                  <a:lnTo>
                    <a:pt x="133" y="800"/>
                  </a:lnTo>
                  <a:cubicBezTo>
                    <a:pt x="0" y="550"/>
                    <a:pt x="0" y="250"/>
                    <a:pt x="133" y="0"/>
                  </a:cubicBezTo>
                  <a:moveTo>
                    <a:pt x="1862" y="0"/>
                  </a:moveTo>
                  <a:cubicBezTo>
                    <a:pt x="1729" y="250"/>
                    <a:pt x="1729" y="550"/>
                    <a:pt x="1862" y="800"/>
                  </a:cubicBezTo>
                </a:path>
              </a:pathLst>
            </a:custGeom>
            <a:solidFill>
              <a:srgbClr val="FFC000"/>
            </a:solidFill>
            <a:ln w="15875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Peak/Off-peak Travel Times</a:t>
              </a:r>
              <a:endParaRPr lang="en-US" sz="12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542926" y="1985218"/>
            <a:ext cx="1114424" cy="3058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Population Synthesis Land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Use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Model</a:t>
            </a:r>
            <a:endParaRPr lang="en-US" sz="12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rot="5400000">
            <a:off x="1023252" y="2337896"/>
            <a:ext cx="121416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Integrated Model Design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7968" y="1327641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Base Year Simulation: Bootstrapping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To obtain time-varying travel skims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Start with peak/off-peak skims from 4-step model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Apply model systems sequentially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Iteratively run until demand and supply models converge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Trebuchet MS" pitchFamily="34" charset="0"/>
              </a:rPr>
              <a:t>Model Year Simulation: Integrated Model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Location choices are simulated once for a model year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Activity-travel patterns are generated and vehicles are routed until both demand and supply side convergence is achieved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The converged time-of-day skims feed into the model simulation for subsequent year </a:t>
            </a:r>
          </a:p>
          <a:p>
            <a:pPr marL="920750" lvl="1" indent="-46355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Trebuchet MS" pitchFamily="34" charset="0"/>
              </a:rPr>
              <a:t>This process is repeated on an annual time step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82521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emplate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96325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Integrated Model: Supply and Demand</a:t>
            </a:r>
          </a:p>
        </p:txBody>
      </p:sp>
      <p:cxnSp>
        <p:nvCxnSpPr>
          <p:cNvPr id="11269" name="Straight Connector 9"/>
          <p:cNvCxnSpPr>
            <a:cxnSpLocks noChangeShapeType="1"/>
          </p:cNvCxnSpPr>
          <p:nvPr/>
        </p:nvCxnSpPr>
        <p:spPr bwMode="auto">
          <a:xfrm>
            <a:off x="0" y="1295400"/>
            <a:ext cx="9144000" cy="1588"/>
          </a:xfrm>
          <a:prstGeom prst="line">
            <a:avLst/>
          </a:prstGeom>
          <a:noFill/>
          <a:ln w="76200" cmpd="tri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72" name="Group 271"/>
          <p:cNvGrpSpPr/>
          <p:nvPr/>
        </p:nvGrpSpPr>
        <p:grpSpPr>
          <a:xfrm>
            <a:off x="0" y="1752600"/>
            <a:ext cx="9128760" cy="3657600"/>
            <a:chOff x="0" y="1752600"/>
            <a:chExt cx="9128760" cy="3657600"/>
          </a:xfrm>
        </p:grpSpPr>
        <p:sp>
          <p:nvSpPr>
            <p:cNvPr id="181" name="Rectangle 180"/>
            <p:cNvSpPr/>
            <p:nvPr/>
          </p:nvSpPr>
          <p:spPr>
            <a:xfrm>
              <a:off x="0" y="1752600"/>
              <a:ext cx="9128760" cy="36576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1377696" y="2051050"/>
              <a:ext cx="6660893" cy="7461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377696" y="3916680"/>
              <a:ext cx="6660893" cy="7461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532148" y="2231390"/>
              <a:ext cx="6403335" cy="4476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1872905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2213033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2553789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894546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235303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576060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916188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256944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4597701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4938458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5279215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619343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960100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6300856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6641613" y="2231390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199"/>
            <p:cNvSpPr/>
            <p:nvPr/>
          </p:nvSpPr>
          <p:spPr>
            <a:xfrm>
              <a:off x="1532148" y="4065905"/>
              <a:ext cx="6403335" cy="4476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1872905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2213033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2553789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894546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235303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576060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916188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256944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597701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938458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279215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619343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960100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300856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6641613" y="4065905"/>
              <a:ext cx="0" cy="447675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905597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940805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973497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2008704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2041397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2077233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2109926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145133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2177825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>
              <a:off x="1872905" y="2679065"/>
              <a:ext cx="0" cy="138620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1532148" y="5013960"/>
              <a:ext cx="0" cy="18605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>
              <a:off x="1532148" y="5126355"/>
              <a:ext cx="4325473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ight Arrow 227"/>
            <p:cNvSpPr/>
            <p:nvPr/>
          </p:nvSpPr>
          <p:spPr>
            <a:xfrm>
              <a:off x="4597701" y="2455545"/>
              <a:ext cx="1362398" cy="44450"/>
            </a:xfrm>
            <a:prstGeom prst="rightArrow">
              <a:avLst/>
            </a:prstGeom>
            <a:solidFill>
              <a:srgbClr val="99CC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cxnSp>
          <p:nvCxnSpPr>
            <p:cNvPr id="229" name="Straight Arrow Connector 228"/>
            <p:cNvCxnSpPr/>
            <p:nvPr/>
          </p:nvCxnSpPr>
          <p:spPr>
            <a:xfrm>
              <a:off x="5960100" y="2679065"/>
              <a:ext cx="0" cy="138620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028628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6063835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096528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6131735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164428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6200264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6232956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6268164" y="406590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5992792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ight Arrow 238"/>
            <p:cNvSpPr/>
            <p:nvPr/>
          </p:nvSpPr>
          <p:spPr>
            <a:xfrm>
              <a:off x="6005366" y="4241165"/>
              <a:ext cx="1725788" cy="44450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  <p:sp>
          <p:nvSpPr>
            <p:cNvPr id="240" name="TextBox 220"/>
            <p:cNvSpPr txBox="1"/>
            <p:nvPr/>
          </p:nvSpPr>
          <p:spPr>
            <a:xfrm>
              <a:off x="1770426" y="2051050"/>
              <a:ext cx="442607" cy="18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 = 1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1" name="TextBox 221"/>
            <p:cNvSpPr txBox="1"/>
            <p:nvPr/>
          </p:nvSpPr>
          <p:spPr>
            <a:xfrm>
              <a:off x="1429669" y="2051050"/>
              <a:ext cx="476556" cy="18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 = 0 min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2" name="TextBox 222"/>
            <p:cNvSpPr txBox="1"/>
            <p:nvPr/>
          </p:nvSpPr>
          <p:spPr>
            <a:xfrm>
              <a:off x="2111183" y="2051050"/>
              <a:ext cx="442607" cy="18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 = 2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3" name="TextBox 223"/>
            <p:cNvSpPr txBox="1"/>
            <p:nvPr/>
          </p:nvSpPr>
          <p:spPr>
            <a:xfrm>
              <a:off x="4495223" y="2051050"/>
              <a:ext cx="442607" cy="18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kern="120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 = 9</a:t>
              </a:r>
              <a:endParaRPr lang="en-US" sz="120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204328" y="1999488"/>
              <a:ext cx="1158070" cy="8046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solidFill>
                    <a:srgbClr val="FFC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Activity-Travel Model</a:t>
              </a:r>
              <a:endParaRPr lang="en-US" sz="2400" b="1" dirty="0">
                <a:solidFill>
                  <a:srgbClr val="FFC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204328" y="3889248"/>
              <a:ext cx="1158070" cy="8290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200" dirty="0" smtClean="0">
                  <a:solidFill>
                    <a:srgbClr val="FFC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DTA Model</a:t>
              </a:r>
              <a:endParaRPr lang="en-US" sz="2400" b="1" dirty="0">
                <a:solidFill>
                  <a:srgbClr val="FFC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2080377" y="4693920"/>
              <a:ext cx="2481489" cy="396240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Path is identified and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  <a:cs typeface="Calibri" pitchFamily="34" charset="0"/>
                </a:rPr>
                <a:t>trip is simulated</a:t>
              </a:r>
              <a:endParaRPr lang="en-US" sz="1400" b="1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4620335" y="2870835"/>
              <a:ext cx="1327820" cy="559435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Person pursuing activity at destination</a:t>
              </a:r>
              <a:endParaRPr lang="en-US" sz="1200" b="1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1212480" y="5067935"/>
              <a:ext cx="1530719" cy="299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1440 minutes</a:t>
              </a:r>
              <a:endParaRPr lang="en-US" sz="24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1904340" y="3006436"/>
              <a:ext cx="1365333" cy="65116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Trip </a:t>
              </a:r>
              <a:r>
                <a:rPr lang="en-US" sz="1400" b="1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 and Vehicle 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Information</a:t>
              </a:r>
              <a:endParaRPr lang="en-US" sz="1400" b="1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cxnSp>
          <p:nvCxnSpPr>
            <p:cNvPr id="250" name="Straight Arrow Connector 249"/>
            <p:cNvCxnSpPr/>
            <p:nvPr/>
          </p:nvCxnSpPr>
          <p:spPr>
            <a:xfrm>
              <a:off x="8037961" y="4290060"/>
              <a:ext cx="1358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/>
            <p:cNvSpPr/>
            <p:nvPr/>
          </p:nvSpPr>
          <p:spPr>
            <a:xfrm>
              <a:off x="7905750" y="3428365"/>
              <a:ext cx="1132477" cy="41338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Update O-D Travel Times</a:t>
              </a:r>
              <a:endParaRPr lang="en-US" sz="1100" b="1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 flipH="1" flipV="1">
              <a:off x="8606308" y="3841750"/>
              <a:ext cx="6287" cy="26225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H="1">
              <a:off x="8606308" y="4423410"/>
              <a:ext cx="3144" cy="23939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Elbow Connector 78"/>
            <p:cNvCxnSpPr/>
            <p:nvPr/>
          </p:nvCxnSpPr>
          <p:spPr>
            <a:xfrm rot="16200000" flipV="1">
              <a:off x="4582818" y="-595125"/>
              <a:ext cx="972820" cy="7074160"/>
            </a:xfrm>
            <a:prstGeom prst="bentConnector4">
              <a:avLst>
                <a:gd name="adj1" fmla="val 155965"/>
                <a:gd name="adj2" fmla="val 101493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79"/>
            <p:cNvCxnSpPr/>
            <p:nvPr/>
          </p:nvCxnSpPr>
          <p:spPr>
            <a:xfrm rot="5400000" flipH="1">
              <a:off x="4622823" y="1201290"/>
              <a:ext cx="892810" cy="7074160"/>
            </a:xfrm>
            <a:prstGeom prst="bentConnector4">
              <a:avLst>
                <a:gd name="adj1" fmla="val -16206"/>
                <a:gd name="adj2" fmla="val 101258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>
              <a:off x="6005366" y="4516120"/>
              <a:ext cx="0" cy="33337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ounded Rectangle 256"/>
            <p:cNvSpPr/>
            <p:nvPr/>
          </p:nvSpPr>
          <p:spPr>
            <a:xfrm>
              <a:off x="5451478" y="4808855"/>
              <a:ext cx="1463671" cy="26606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6 second interval</a:t>
              </a:r>
              <a:endParaRPr lang="en-US" sz="2000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cxnSp>
          <p:nvCxnSpPr>
            <p:cNvPr id="258" name="Straight Connector 257"/>
            <p:cNvCxnSpPr/>
            <p:nvPr/>
          </p:nvCxnSpPr>
          <p:spPr>
            <a:xfrm>
              <a:off x="4328617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4364453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4397145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432352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465045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4500252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532945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4568781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4293409" y="4068445"/>
              <a:ext cx="0" cy="447675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Elbow Connector 266"/>
            <p:cNvCxnSpPr/>
            <p:nvPr/>
          </p:nvCxnSpPr>
          <p:spPr>
            <a:xfrm rot="5400000" flipH="1" flipV="1">
              <a:off x="3762030" y="3453752"/>
              <a:ext cx="1610360" cy="60984"/>
            </a:xfrm>
            <a:prstGeom prst="bentConnector3">
              <a:avLst>
                <a:gd name="adj1" fmla="val 12923"/>
              </a:avLst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/>
            <p:cNvSpPr/>
            <p:nvPr/>
          </p:nvSpPr>
          <p:spPr>
            <a:xfrm>
              <a:off x="7877176" y="4665980"/>
              <a:ext cx="1161052" cy="60706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1200" dirty="0" smtClean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Update Time-Dependent Shortest Path</a:t>
              </a:r>
              <a:endParaRPr lang="en-US" sz="1100" b="1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69" name="Freeform 268"/>
            <p:cNvSpPr>
              <a:spLocks noEditPoints="1"/>
            </p:cNvSpPr>
            <p:nvPr/>
          </p:nvSpPr>
          <p:spPr bwMode="auto">
            <a:xfrm>
              <a:off x="8174390" y="4029075"/>
              <a:ext cx="877669" cy="485775"/>
            </a:xfrm>
            <a:custGeom>
              <a:avLst/>
              <a:gdLst>
                <a:gd name="T0" fmla="*/ 133 w 1995"/>
                <a:gd name="T1" fmla="*/ 0 h 800"/>
                <a:gd name="T2" fmla="*/ 1862 w 1995"/>
                <a:gd name="T3" fmla="*/ 0 h 800"/>
                <a:gd name="T4" fmla="*/ 1862 w 1995"/>
                <a:gd name="T5" fmla="*/ 800 h 800"/>
                <a:gd name="T6" fmla="*/ 1862 w 1995"/>
                <a:gd name="T7" fmla="*/ 800 h 800"/>
                <a:gd name="T8" fmla="*/ 133 w 1995"/>
                <a:gd name="T9" fmla="*/ 800 h 800"/>
                <a:gd name="T10" fmla="*/ 133 w 1995"/>
                <a:gd name="T11" fmla="*/ 0 h 800"/>
                <a:gd name="T12" fmla="*/ 1862 w 1995"/>
                <a:gd name="T13" fmla="*/ 0 h 800"/>
                <a:gd name="T14" fmla="*/ 1862 w 1995"/>
                <a:gd name="T1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5" h="800">
                  <a:moveTo>
                    <a:pt x="133" y="0"/>
                  </a:moveTo>
                  <a:lnTo>
                    <a:pt x="1862" y="0"/>
                  </a:lnTo>
                  <a:cubicBezTo>
                    <a:pt x="1995" y="250"/>
                    <a:pt x="1995" y="550"/>
                    <a:pt x="1862" y="800"/>
                  </a:cubicBezTo>
                  <a:lnTo>
                    <a:pt x="1862" y="800"/>
                  </a:lnTo>
                  <a:lnTo>
                    <a:pt x="133" y="800"/>
                  </a:lnTo>
                  <a:cubicBezTo>
                    <a:pt x="0" y="550"/>
                    <a:pt x="0" y="250"/>
                    <a:pt x="133" y="0"/>
                  </a:cubicBezTo>
                  <a:moveTo>
                    <a:pt x="1862" y="0"/>
                  </a:moveTo>
                  <a:cubicBezTo>
                    <a:pt x="1729" y="250"/>
                    <a:pt x="1729" y="550"/>
                    <a:pt x="1862" y="800"/>
                  </a:cubicBezTo>
                </a:path>
              </a:pathLst>
            </a:custGeom>
            <a:solidFill>
              <a:srgbClr val="FF9966"/>
            </a:solidFill>
            <a:ln w="15875" cap="rnd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000000"/>
                  </a:solidFill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New Link Travel Times</a:t>
              </a:r>
              <a:endParaRPr lang="en-US" sz="1000" b="1" dirty="0">
                <a:effectLst/>
                <a:latin typeface="Calibri" pitchFamily="34" charset="0"/>
                <a:ea typeface="Times New Roman"/>
                <a:cs typeface="Calibri" pitchFamily="34" charset="0"/>
              </a:endParaRPr>
            </a:p>
          </p:txBody>
        </p:sp>
        <p:sp>
          <p:nvSpPr>
            <p:cNvPr id="271" name="Right Arrow 270"/>
            <p:cNvSpPr/>
            <p:nvPr/>
          </p:nvSpPr>
          <p:spPr>
            <a:xfrm>
              <a:off x="2085406" y="4244975"/>
              <a:ext cx="2443767" cy="44450"/>
            </a:xfrm>
            <a:prstGeom prst="right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itchFamily="34" charset="0"/>
                  <a:ea typeface="Times New Roman"/>
                  <a:cs typeface="Calibri" pitchFamily="34" charset="0"/>
                </a:rPr>
                <a:t> </a:t>
              </a:r>
              <a:endParaRPr lang="en-US" sz="1100">
                <a:effectLst/>
                <a:latin typeface="Calibri" pitchFamily="34" charset="0"/>
                <a:ea typeface="Calibri"/>
                <a:cs typeface="Calibri" pitchFamily="34" charset="0"/>
              </a:endParaRPr>
            </a:p>
          </p:txBody>
        </p:sp>
      </p:grpSp>
      <p:sp>
        <p:nvSpPr>
          <p:cNvPr id="273" name="Rounded Rectangle 272"/>
          <p:cNvSpPr/>
          <p:nvPr/>
        </p:nvSpPr>
        <p:spPr>
          <a:xfrm>
            <a:off x="6033125" y="3006431"/>
            <a:ext cx="1365333" cy="6511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Trip 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 and Vehicle </a:t>
            </a:r>
            <a:r>
              <a:rPr lang="en-US" sz="1400" b="1" kern="1200" dirty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Information</a:t>
            </a:r>
            <a:endParaRPr lang="en-US" sz="1400" b="1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9427</TotalTime>
  <Words>2326</Words>
  <Application>Microsoft Office PowerPoint</Application>
  <PresentationFormat>On-screen Show (4:3)</PresentationFormat>
  <Paragraphs>435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Default Design</vt:lpstr>
      <vt:lpstr>Visio</vt:lpstr>
      <vt:lpstr>Slide 1</vt:lpstr>
      <vt:lpstr>Background</vt:lpstr>
      <vt:lpstr>Project Description</vt:lpstr>
      <vt:lpstr>Design Considerations</vt:lpstr>
      <vt:lpstr>Design Considerations</vt:lpstr>
      <vt:lpstr>Integrated Model System: Linkages</vt:lpstr>
      <vt:lpstr>Integrated Model System: Overview</vt:lpstr>
      <vt:lpstr>Integrated Model Design</vt:lpstr>
      <vt:lpstr>Integrated Model: Supply and Demand</vt:lpstr>
      <vt:lpstr>Supply and Demand Model Integration</vt:lpstr>
      <vt:lpstr>Iterative Process: Feedback Loops</vt:lpstr>
      <vt:lpstr>Iterative Process: Convergence</vt:lpstr>
      <vt:lpstr>Time-Space Prism Constraints</vt:lpstr>
      <vt:lpstr>Demand Side Convergence: TSP Constraints</vt:lpstr>
      <vt:lpstr>Integrated Model Prototype</vt:lpstr>
      <vt:lpstr>SimTRAVEL Design</vt:lpstr>
      <vt:lpstr>SimTRAVEL Design: Longer Term Choices</vt:lpstr>
      <vt:lpstr>SimTRAVEL Design: Medium Term Choices</vt:lpstr>
      <vt:lpstr>SimTRAVEL Design: Short Term Choices</vt:lpstr>
      <vt:lpstr>SimTRAVEL Design: Convergence</vt:lpstr>
      <vt:lpstr>SimTRAVEL Software</vt:lpstr>
      <vt:lpstr>SimTRAVEL: Data Flows</vt:lpstr>
      <vt:lpstr>Interface: UrbanSim and MALTA</vt:lpstr>
      <vt:lpstr>Interface: UrbanSim and OpenAMOS</vt:lpstr>
      <vt:lpstr>Interface: OpenAMOS and MALTA</vt:lpstr>
      <vt:lpstr>Software Environments</vt:lpstr>
      <vt:lpstr>Test Application: Study Area</vt:lpstr>
      <vt:lpstr>Study Area</vt:lpstr>
      <vt:lpstr>Test Application</vt:lpstr>
      <vt:lpstr>Sequential Application</vt:lpstr>
      <vt:lpstr>Dynamic Application</vt:lpstr>
      <vt:lpstr>Preliminary Results</vt:lpstr>
      <vt:lpstr>Preliminary Results</vt:lpstr>
      <vt:lpstr>Preliminary Results</vt:lpstr>
      <vt:lpstr>Preliminary Results</vt:lpstr>
      <vt:lpstr>Computational Performance</vt:lpstr>
      <vt:lpstr>OpenAMOS: Schedule Generation</vt:lpstr>
      <vt:lpstr>OpenAMOS: Schedule Generation</vt:lpstr>
      <vt:lpstr>OpenAMOS: Schedule Generation</vt:lpstr>
      <vt:lpstr>OpenAMOS: Schedule Generation</vt:lpstr>
      <vt:lpstr>OpenAMOS: Schedule Generation</vt:lpstr>
      <vt:lpstr>OpenAMOS: Schedule Generation</vt:lpstr>
      <vt:lpstr>OpenAMOS: Schedule Generation</vt:lpstr>
      <vt:lpstr>OpenAMOS: Schedule Generation</vt:lpstr>
      <vt:lpstr>Scenario Analysis</vt:lpstr>
      <vt:lpstr>PopGen Software</vt:lpstr>
      <vt:lpstr>UrbanSim Software</vt:lpstr>
      <vt:lpstr>UrbanSim Software</vt:lpstr>
      <vt:lpstr>UrbanSim Software</vt:lpstr>
      <vt:lpstr>OpenAMOS Software</vt:lpstr>
      <vt:lpstr>OpenAMOS Software</vt:lpstr>
      <vt:lpstr>OpenAMOS Software</vt:lpstr>
      <vt:lpstr>OpenAMOS Software</vt:lpstr>
      <vt:lpstr>OpenAMOS Software</vt:lpstr>
      <vt:lpstr>Google Earth Visualization</vt:lpstr>
      <vt:lpstr>MALTA Software</vt:lpstr>
      <vt:lpstr>MALTA Software</vt:lpstr>
      <vt:lpstr>Resources</vt:lpstr>
      <vt:lpstr>Ongoing Work</vt:lpstr>
      <vt:lpstr>Acknowledgements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None</cp:lastModifiedBy>
  <cp:revision>1167</cp:revision>
  <cp:lastPrinted>1601-01-01T00:00:00Z</cp:lastPrinted>
  <dcterms:created xsi:type="dcterms:W3CDTF">1601-01-01T00:00:00Z</dcterms:created>
  <dcterms:modified xsi:type="dcterms:W3CDTF">2011-05-09T02:06:41Z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