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71" r:id="rId5"/>
    <p:sldId id="260" r:id="rId6"/>
    <p:sldId id="259" r:id="rId7"/>
    <p:sldId id="264" r:id="rId8"/>
    <p:sldId id="261" r:id="rId9"/>
    <p:sldId id="265" r:id="rId10"/>
    <p:sldId id="267" r:id="rId11"/>
    <p:sldId id="273" r:id="rId12"/>
    <p:sldId id="262" r:id="rId13"/>
    <p:sldId id="263" r:id="rId14"/>
    <p:sldId id="266" r:id="rId15"/>
    <p:sldId id="269" r:id="rId16"/>
    <p:sldId id="270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8" autoAdjust="0"/>
    <p:restoredTop sz="94639" autoAdjust="0"/>
  </p:normalViewPr>
  <p:slideViewPr>
    <p:cSldViewPr>
      <p:cViewPr>
        <p:scale>
          <a:sx n="90" d="100"/>
          <a:sy n="90" d="100"/>
        </p:scale>
        <p:origin x="-1668" y="-1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rojects\MAG%20Inner%20Loop%20Phase%20I\Simulation\Study%20Design\6-9AMConvergenc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Relative Gap by Iteration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'6_9AMConvergence'!$Z$1</c:f>
              <c:strCache>
                <c:ptCount val="1"/>
                <c:pt idx="0">
                  <c:v>All</c:v>
                </c:pt>
              </c:strCache>
            </c:strRef>
          </c:tx>
          <c:val>
            <c:numRef>
              <c:f>'6_9AMConvergence'!$Z$2:$Z$50</c:f>
              <c:numCache>
                <c:formatCode>General</c:formatCode>
                <c:ptCount val="49"/>
                <c:pt idx="0">
                  <c:v>1.7430278223186248E-2</c:v>
                </c:pt>
                <c:pt idx="1">
                  <c:v>6.4496437490385444E-2</c:v>
                </c:pt>
                <c:pt idx="2">
                  <c:v>2.7407651756627297E-2</c:v>
                </c:pt>
                <c:pt idx="3">
                  <c:v>2.1570009587987212E-2</c:v>
                </c:pt>
                <c:pt idx="4">
                  <c:v>9.6843663160818983E-3</c:v>
                </c:pt>
                <c:pt idx="5">
                  <c:v>6.6087174623991676E-3</c:v>
                </c:pt>
                <c:pt idx="6">
                  <c:v>4.6386280108079957E-3</c:v>
                </c:pt>
                <c:pt idx="7">
                  <c:v>4.8886678231079466E-3</c:v>
                </c:pt>
                <c:pt idx="8">
                  <c:v>4.1951799111696912E-3</c:v>
                </c:pt>
                <c:pt idx="9">
                  <c:v>4.1344959437445549E-3</c:v>
                </c:pt>
                <c:pt idx="10">
                  <c:v>3.9072142807720861E-3</c:v>
                </c:pt>
                <c:pt idx="11">
                  <c:v>3.931985127786264E-3</c:v>
                </c:pt>
                <c:pt idx="12">
                  <c:v>3.9332121457184184E-3</c:v>
                </c:pt>
                <c:pt idx="13">
                  <c:v>3.7805545592626043E-3</c:v>
                </c:pt>
                <c:pt idx="14">
                  <c:v>3.9698720111506821E-3</c:v>
                </c:pt>
                <c:pt idx="15">
                  <c:v>3.8758694646009654E-3</c:v>
                </c:pt>
                <c:pt idx="16">
                  <c:v>3.8368609651111309E-3</c:v>
                </c:pt>
                <c:pt idx="17">
                  <c:v>3.8613402720364624E-3</c:v>
                </c:pt>
                <c:pt idx="18">
                  <c:v>3.8479406332374601E-3</c:v>
                </c:pt>
                <c:pt idx="19">
                  <c:v>3.7890941233469943E-3</c:v>
                </c:pt>
                <c:pt idx="20">
                  <c:v>3.6705994196765609E-3</c:v>
                </c:pt>
                <c:pt idx="21">
                  <c:v>3.708027501585841E-3</c:v>
                </c:pt>
                <c:pt idx="22">
                  <c:v>3.6447507860461782E-3</c:v>
                </c:pt>
                <c:pt idx="23">
                  <c:v>3.6852619532515389E-3</c:v>
                </c:pt>
                <c:pt idx="24">
                  <c:v>3.6797813481275208E-3</c:v>
                </c:pt>
                <c:pt idx="25">
                  <c:v>3.6198318436971837E-3</c:v>
                </c:pt>
                <c:pt idx="26">
                  <c:v>3.5979712375764925E-3</c:v>
                </c:pt>
                <c:pt idx="27">
                  <c:v>3.6769726785973182E-3</c:v>
                </c:pt>
                <c:pt idx="28">
                  <c:v>3.6926595827695185E-3</c:v>
                </c:pt>
                <c:pt idx="29">
                  <c:v>3.6528021021872874E-3</c:v>
                </c:pt>
                <c:pt idx="30">
                  <c:v>3.6738268573107448E-3</c:v>
                </c:pt>
                <c:pt idx="31">
                  <c:v>3.6763667588441463E-3</c:v>
                </c:pt>
                <c:pt idx="32">
                  <c:v>3.7011479425201189E-3</c:v>
                </c:pt>
                <c:pt idx="33">
                  <c:v>3.7308382237022991E-3</c:v>
                </c:pt>
                <c:pt idx="34">
                  <c:v>3.6538028646913388E-3</c:v>
                </c:pt>
                <c:pt idx="35">
                  <c:v>3.6999534978005943E-3</c:v>
                </c:pt>
                <c:pt idx="36">
                  <c:v>3.63448992443269E-3</c:v>
                </c:pt>
                <c:pt idx="37">
                  <c:v>3.6712449361139057E-3</c:v>
                </c:pt>
                <c:pt idx="38">
                  <c:v>3.6603156014914334E-3</c:v>
                </c:pt>
                <c:pt idx="39">
                  <c:v>3.6854145545064921E-3</c:v>
                </c:pt>
                <c:pt idx="40">
                  <c:v>3.6588590805359282E-3</c:v>
                </c:pt>
                <c:pt idx="41">
                  <c:v>3.6641590067280909E-3</c:v>
                </c:pt>
                <c:pt idx="42">
                  <c:v>3.6490056292042398E-3</c:v>
                </c:pt>
                <c:pt idx="43">
                  <c:v>3.6656803491276787E-3</c:v>
                </c:pt>
                <c:pt idx="44">
                  <c:v>3.6374042311988378E-3</c:v>
                </c:pt>
                <c:pt idx="45">
                  <c:v>3.6810318993148808E-3</c:v>
                </c:pt>
                <c:pt idx="46">
                  <c:v>3.6951246478953369E-3</c:v>
                </c:pt>
                <c:pt idx="47">
                  <c:v>3.686944078076012E-3</c:v>
                </c:pt>
                <c:pt idx="48">
                  <c:v>3.695271449328426E-3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840576"/>
        <c:axId val="78842112"/>
      </c:lineChart>
      <c:catAx>
        <c:axId val="78840576"/>
        <c:scaling>
          <c:orientation val="minMax"/>
        </c:scaling>
        <c:delete val="0"/>
        <c:axPos val="b"/>
        <c:majorTickMark val="out"/>
        <c:minorTickMark val="none"/>
        <c:tickLblPos val="nextTo"/>
        <c:crossAx val="78842112"/>
        <c:crosses val="autoZero"/>
        <c:auto val="1"/>
        <c:lblAlgn val="ctr"/>
        <c:lblOffset val="100"/>
        <c:noMultiLvlLbl val="0"/>
      </c:catAx>
      <c:valAx>
        <c:axId val="78842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884057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17FBF-78E6-4693-B0F7-F9CDCE9A80DA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4DDE1-182A-43E4-B460-3B603E35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24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tool with which to prioritize capacity,</a:t>
            </a:r>
            <a:r>
              <a:rPr lang="en-US" baseline="0" dirty="0" smtClean="0"/>
              <a:t> operational, and safety improvements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4DDE1-182A-43E4-B460-3B603E3562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48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4DDE1-182A-43E4-B460-3B603E3562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37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95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FF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BF4EEA-102D-46CC-9941-5586F50AA2D8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DC8E18-ADCE-4707-97A9-F4ABF7F8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22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BF4EEA-102D-46CC-9941-5586F50AA2D8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DC8E18-ADCE-4707-97A9-F4ABF7F8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0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BF4EEA-102D-46CC-9941-5586F50AA2D8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DC8E18-ADCE-4707-97A9-F4ABF7F8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4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95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>
                <a:solidFill>
                  <a:srgbClr val="FFFF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BF4EEA-102D-46CC-9941-5586F50AA2D8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DC8E18-ADCE-4707-97A9-F4ABF7F8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18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BF4EEA-102D-46CC-9941-5586F50AA2D8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DC8E18-ADCE-4707-97A9-F4ABF7F8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4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BF4EEA-102D-46CC-9941-5586F50AA2D8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DC8E18-ADCE-4707-97A9-F4ABF7F8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52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BF4EEA-102D-46CC-9941-5586F50AA2D8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DC8E18-ADCE-4707-97A9-F4ABF7F8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5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BF4EEA-102D-46CC-9941-5586F50AA2D8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DC8E18-ADCE-4707-97A9-F4ABF7F8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33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BF4EEA-102D-46CC-9941-5586F50AA2D8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DC8E18-ADCE-4707-97A9-F4ABF7F8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35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BF4EEA-102D-46CC-9941-5586F50AA2D8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DC8E18-ADCE-4707-97A9-F4ABF7F8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58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BF4EEA-102D-46CC-9941-5586F50AA2D8}" type="datetimeFigureOut">
              <a:rPr lang="en-US" smtClean="0"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DC8E18-ADCE-4707-97A9-F4ABF7F84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4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5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967" y="6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8229600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6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 baseline="0">
          <a:solidFill>
            <a:srgbClr val="FFFF9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 baseline="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 baseline="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 baseline="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 baseline="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 baseline="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09600"/>
            <a:ext cx="82296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Early Report on the Central Phoenix Inner Loop Traffic Operations Model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057400"/>
            <a:ext cx="2895600" cy="609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Phase I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379177" y="4648200"/>
            <a:ext cx="5586046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Daniel Morgan, Caliper Corporation</a:t>
            </a:r>
          </a:p>
          <a:p>
            <a:pPr algn="r"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Micah Henry, Maricopa Association of Governments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14837"/>
            <a:ext cx="1014046" cy="507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714836"/>
            <a:ext cx="1014046" cy="5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0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Data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382000" cy="4114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Road Network</a:t>
            </a:r>
          </a:p>
          <a:p>
            <a:pPr lvl="1"/>
            <a:r>
              <a:rPr lang="en-US" dirty="0" smtClean="0"/>
              <a:t>Geography, lane-level geometry, centroids, centroid connectors</a:t>
            </a:r>
          </a:p>
          <a:p>
            <a:r>
              <a:rPr lang="en-US" dirty="0" smtClean="0"/>
              <a:t>Traffic Demand Data</a:t>
            </a:r>
          </a:p>
          <a:p>
            <a:pPr lvl="1"/>
            <a:r>
              <a:rPr lang="en-US" dirty="0" smtClean="0"/>
              <a:t>Freeway continuous count detectors, arterial midblock counts, arterial turning movement counts</a:t>
            </a:r>
          </a:p>
          <a:p>
            <a:r>
              <a:rPr lang="en-US" dirty="0" smtClean="0"/>
              <a:t>Traffic Control Data</a:t>
            </a:r>
          </a:p>
          <a:p>
            <a:pPr lvl="1"/>
            <a:r>
              <a:rPr lang="en-US" dirty="0" smtClean="0"/>
              <a:t>Signal timing plans, time-of-day, actuated detector locations</a:t>
            </a:r>
          </a:p>
          <a:p>
            <a:r>
              <a:rPr lang="en-US" dirty="0" smtClean="0"/>
              <a:t>Public Transportation</a:t>
            </a:r>
          </a:p>
          <a:p>
            <a:pPr lvl="1"/>
            <a:r>
              <a:rPr lang="en-US" dirty="0" smtClean="0"/>
              <a:t>Routes, stops, schedules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2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O-D estimation</a:t>
            </a:r>
          </a:p>
          <a:p>
            <a:r>
              <a:rPr lang="en-US" dirty="0" smtClean="0"/>
              <a:t>Simulation-based DTA</a:t>
            </a:r>
          </a:p>
          <a:p>
            <a:pPr lvl="1"/>
            <a:r>
              <a:rPr lang="en-US" dirty="0" err="1" smtClean="0"/>
              <a:t>TransModeler</a:t>
            </a:r>
            <a:r>
              <a:rPr lang="en-US" dirty="0" smtClean="0"/>
              <a:t> </a:t>
            </a:r>
            <a:r>
              <a:rPr lang="en-US" dirty="0" err="1" smtClean="0"/>
              <a:t>microsimulation</a:t>
            </a:r>
            <a:r>
              <a:rPr lang="en-US" dirty="0" smtClean="0"/>
              <a:t>-based DTA</a:t>
            </a:r>
          </a:p>
          <a:p>
            <a:pPr lvl="1"/>
            <a:r>
              <a:rPr lang="en-US" dirty="0" smtClean="0"/>
              <a:t>Hybrid (or multi-resolution) simulation-based DTA</a:t>
            </a:r>
          </a:p>
          <a:p>
            <a:pPr lvl="1"/>
            <a:r>
              <a:rPr lang="en-US" dirty="0" smtClean="0"/>
              <a:t>Companion DTA </a:t>
            </a:r>
            <a:r>
              <a:rPr lang="en-US" dirty="0" err="1" smtClean="0"/>
              <a:t>TransDNA</a:t>
            </a:r>
            <a:r>
              <a:rPr lang="en-US" dirty="0" smtClean="0"/>
              <a:t> that runs on the MAG planning network</a:t>
            </a:r>
          </a:p>
        </p:txBody>
      </p:sp>
    </p:spTree>
    <p:extLst>
      <p:ext uri="{BB962C8B-B14F-4D97-AF65-F5344CB8AC3E}">
        <p14:creationId xmlns:p14="http://schemas.microsoft.com/office/powerpoint/2010/main" val="2615901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773" y="152400"/>
            <a:ext cx="7034827" cy="955674"/>
          </a:xfrm>
          <a:solidFill>
            <a:schemeClr val="bg1">
              <a:alpha val="50000"/>
            </a:schemeClr>
          </a:solidFill>
          <a:effectLst>
            <a:softEdge rad="127000"/>
          </a:effectLst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Study Design Test of Concept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09800" y="5410200"/>
            <a:ext cx="5105400" cy="1371600"/>
          </a:xfrm>
          <a:solidFill>
            <a:schemeClr val="bg1">
              <a:alpha val="5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80 square miles (15%)</a:t>
            </a:r>
          </a:p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634 miles (27%)</a:t>
            </a:r>
          </a:p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447 signalized intersections (26%)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1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Target Peak Periods</a:t>
            </a:r>
          </a:p>
          <a:p>
            <a:pPr lvl="1"/>
            <a:r>
              <a:rPr lang="en-US" dirty="0" smtClean="0"/>
              <a:t>AM: 6:00 – 9:00 AM, Approx. 1.4 million trips</a:t>
            </a:r>
          </a:p>
          <a:p>
            <a:pPr lvl="1"/>
            <a:r>
              <a:rPr lang="en-US" dirty="0" smtClean="0"/>
              <a:t>PM: 3:00 – 6:00 PM, Approx. 2 million trips</a:t>
            </a:r>
          </a:p>
          <a:p>
            <a:r>
              <a:rPr lang="en-US" dirty="0" smtClean="0"/>
              <a:t>AM Model Run Times for Study Design Test*</a:t>
            </a:r>
          </a:p>
          <a:p>
            <a:pPr lvl="1"/>
            <a:r>
              <a:rPr lang="en-US" dirty="0" smtClean="0"/>
              <a:t>3:00 – 9:00 AM, 545,900 trips</a:t>
            </a:r>
          </a:p>
          <a:p>
            <a:pPr lvl="1"/>
            <a:r>
              <a:rPr lang="en-US" dirty="0" smtClean="0"/>
              <a:t>56.5 minutes per simulation</a:t>
            </a:r>
          </a:p>
          <a:p>
            <a:pPr lvl="1"/>
            <a:r>
              <a:rPr lang="en-US" dirty="0" smtClean="0"/>
              <a:t>13.6 minutes to re-compute route choices</a:t>
            </a:r>
          </a:p>
          <a:p>
            <a:pPr lvl="1"/>
            <a:r>
              <a:rPr lang="en-US" dirty="0" smtClean="0"/>
              <a:t>All told, 50 iterations completed in 72 hours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43000" y="152400"/>
            <a:ext cx="7806935" cy="4495800"/>
            <a:chOff x="1143000" y="152400"/>
            <a:chExt cx="7806935" cy="44958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698" y="152400"/>
              <a:ext cx="6218237" cy="3706813"/>
            </a:xfrm>
            <a:prstGeom prst="rect">
              <a:avLst/>
            </a:prstGeom>
            <a:noFill/>
            <a:ln w="444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1143000" y="4191000"/>
              <a:ext cx="2438400" cy="457200"/>
            </a:xfrm>
            <a:prstGeom prst="roundRect">
              <a:avLst/>
            </a:prstGeom>
            <a:noFill/>
            <a:ln w="444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>
              <a:stCxn id="4" idx="3"/>
              <a:endCxn id="2050" idx="2"/>
            </p:cNvCxnSpPr>
            <p:nvPr/>
          </p:nvCxnSpPr>
          <p:spPr>
            <a:xfrm flipV="1">
              <a:off x="3581400" y="3859213"/>
              <a:ext cx="2259417" cy="560387"/>
            </a:xfrm>
            <a:prstGeom prst="straightConnector1">
              <a:avLst/>
            </a:prstGeom>
            <a:ln w="44450">
              <a:solidFill>
                <a:srgbClr val="92D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6096000" y="609600"/>
            <a:ext cx="2743200" cy="2438400"/>
          </a:xfrm>
          <a:prstGeom prst="rect">
            <a:avLst/>
          </a:prstGeom>
          <a:solidFill>
            <a:srgbClr val="92D050">
              <a:alpha val="16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0" y="6096000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33363" algn="l"/>
              </a:tabLst>
            </a:pP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</a:rPr>
              <a:t>* 	Based </a:t>
            </a: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on an Intel Core i7 processor with 6 cores </a:t>
            </a: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</a:rPr>
              <a:t>hyper-	threaded (12 virtual </a:t>
            </a: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cores) and 24 GB RAM</a:t>
            </a:r>
          </a:p>
        </p:txBody>
      </p:sp>
    </p:spTree>
    <p:extLst>
      <p:ext uri="{BB962C8B-B14F-4D97-AF65-F5344CB8AC3E}">
        <p14:creationId xmlns:p14="http://schemas.microsoft.com/office/powerpoint/2010/main" val="314369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4318380"/>
              </p:ext>
            </p:extLst>
          </p:nvPr>
        </p:nvGraphicFramePr>
        <p:xfrm>
          <a:off x="1066800" y="1828800"/>
          <a:ext cx="6970144" cy="4550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038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Complete model data preparation</a:t>
            </a:r>
          </a:p>
          <a:p>
            <a:pPr lvl="1"/>
            <a:r>
              <a:rPr lang="en-US" dirty="0" smtClean="0"/>
              <a:t>Develop bus routes and stops</a:t>
            </a:r>
          </a:p>
          <a:p>
            <a:pPr lvl="1"/>
            <a:r>
              <a:rPr lang="en-US" dirty="0" smtClean="0"/>
              <a:t>Complete review and refinement of signal timings outside the study design area</a:t>
            </a:r>
          </a:p>
          <a:p>
            <a:r>
              <a:rPr lang="en-US" dirty="0" smtClean="0"/>
              <a:t>Calibration and Validation</a:t>
            </a:r>
          </a:p>
          <a:p>
            <a:pPr lvl="1"/>
            <a:r>
              <a:rPr lang="en-US" dirty="0" smtClean="0"/>
              <a:t>Extend the O-D estimation and DTA to the entire study area</a:t>
            </a:r>
          </a:p>
          <a:p>
            <a:r>
              <a:rPr lang="en-US" dirty="0" smtClean="0"/>
              <a:t>Performance Enhancements</a:t>
            </a:r>
          </a:p>
          <a:p>
            <a:pPr lvl="1"/>
            <a:r>
              <a:rPr lang="en-US" dirty="0" smtClean="0"/>
              <a:t>Evaluate and catalog the properties of micro and </a:t>
            </a:r>
            <a:r>
              <a:rPr lang="en-US" dirty="0" err="1" smtClean="0"/>
              <a:t>meso</a:t>
            </a:r>
            <a:r>
              <a:rPr lang="en-US" dirty="0" smtClean="0"/>
              <a:t> simulation methods</a:t>
            </a:r>
          </a:p>
          <a:p>
            <a:pPr lvl="1"/>
            <a:r>
              <a:rPr lang="en-US" dirty="0" smtClean="0"/>
              <a:t>Explore distributed computing, other speed-ups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42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Deliver model</a:t>
            </a:r>
          </a:p>
          <a:p>
            <a:r>
              <a:rPr lang="en-US" dirty="0" smtClean="0"/>
              <a:t>Train MAG staff to use the model</a:t>
            </a:r>
          </a:p>
          <a:p>
            <a:r>
              <a:rPr lang="en-US" dirty="0" smtClean="0"/>
              <a:t>Phase II</a:t>
            </a:r>
          </a:p>
          <a:p>
            <a:pPr lvl="1"/>
            <a:r>
              <a:rPr lang="en-US" dirty="0" smtClean="0"/>
              <a:t>Gather new data</a:t>
            </a:r>
          </a:p>
          <a:p>
            <a:pPr lvl="1"/>
            <a:r>
              <a:rPr lang="en-US" dirty="0" smtClean="0"/>
              <a:t>Refine calibration/validation</a:t>
            </a:r>
          </a:p>
          <a:p>
            <a:pPr lvl="1"/>
            <a:r>
              <a:rPr lang="en-US" dirty="0" smtClean="0"/>
              <a:t>Project demonstration/application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1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Point Urban Interchange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012039"/>
              </p:ext>
            </p:extLst>
          </p:nvPr>
        </p:nvGraphicFramePr>
        <p:xfrm>
          <a:off x="3676650" y="3054350"/>
          <a:ext cx="17907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ackager Shell Object" showAsIcon="1" r:id="rId3" imgW="1789920" imgH="749160" progId="Package">
                  <p:embed/>
                </p:oleObj>
              </mc:Choice>
              <mc:Fallback>
                <p:oleObj name="Packager Shell Object" showAsIcon="1" r:id="rId3" imgW="1789920" imgH="7491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76650" y="3054350"/>
                        <a:ext cx="17907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400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Add simulation modeling based on modern traffic modeling software and methods to </a:t>
            </a:r>
            <a:r>
              <a:rPr lang="en-US" dirty="0" smtClean="0"/>
              <a:t>Maricopa Association of Government’s (MAG) </a:t>
            </a:r>
            <a:r>
              <a:rPr lang="en-US" dirty="0"/>
              <a:t>suite of analysis </a:t>
            </a:r>
            <a:r>
              <a:rPr lang="en-US" dirty="0" smtClean="0"/>
              <a:t>tools</a:t>
            </a:r>
          </a:p>
          <a:p>
            <a:r>
              <a:rPr lang="en-US" dirty="0" smtClean="0"/>
              <a:t>Develop a traffic operations model that will support </a:t>
            </a:r>
            <a:r>
              <a:rPr lang="en-US" dirty="0"/>
              <a:t>the Central Phoenix Transportation Framework </a:t>
            </a:r>
            <a:r>
              <a:rPr lang="en-US" dirty="0" smtClean="0"/>
              <a:t>Study (CPHX)</a:t>
            </a:r>
            <a:endParaRPr lang="en-US" dirty="0"/>
          </a:p>
          <a:p>
            <a:r>
              <a:rPr lang="en-US" dirty="0"/>
              <a:t>Train staff to use the </a:t>
            </a:r>
            <a:r>
              <a:rPr lang="en-US" dirty="0" smtClean="0"/>
              <a:t>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0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Focus on the Central Phoenix portion of the </a:t>
            </a:r>
            <a:r>
              <a:rPr lang="en-US" dirty="0" smtClean="0"/>
              <a:t>MAG region (i.e., that area covered by the CPHX)</a:t>
            </a:r>
          </a:p>
          <a:p>
            <a:r>
              <a:rPr lang="en-US" dirty="0"/>
              <a:t>Study area bounded by Loop 101 on the north, east, and west, and the Gila River Indian Community/Loop 202 on the </a:t>
            </a:r>
            <a:r>
              <a:rPr lang="en-US" dirty="0" smtClean="0"/>
              <a:t>south</a:t>
            </a:r>
          </a:p>
          <a:p>
            <a:r>
              <a:rPr lang="en-US" dirty="0" smtClean="0"/>
              <a:t>Inclusion of all vehicular modes (Auto, Truck, Bus, Rail)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0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2967" y="685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Study Area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62400"/>
            <a:ext cx="3266572" cy="266700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68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530 square miles of Central Phoenix and parts of Glendale, Peoria, Scottsdale, Tempe, Chandler</a:t>
            </a:r>
          </a:p>
          <a:p>
            <a:r>
              <a:rPr lang="en-US" dirty="0" smtClean="0"/>
              <a:t>Including freeway facilities under the purview of the Arizona Department of Transportation (AZDOT)</a:t>
            </a:r>
          </a:p>
          <a:p>
            <a:r>
              <a:rPr lang="en-US" dirty="0" smtClean="0"/>
              <a:t>Including public transportation services provided by Valley Metro members:</a:t>
            </a:r>
          </a:p>
          <a:p>
            <a:pPr lvl="1"/>
            <a:r>
              <a:rPr lang="en-US" dirty="0" smtClean="0"/>
              <a:t>City of Phoenix</a:t>
            </a:r>
          </a:p>
          <a:p>
            <a:pPr lvl="1"/>
            <a:r>
              <a:rPr lang="en-US" dirty="0" smtClean="0"/>
              <a:t>Regional </a:t>
            </a:r>
            <a:r>
              <a:rPr lang="en-US" dirty="0"/>
              <a:t>Public Transportation Authority  (RPTA)</a:t>
            </a:r>
          </a:p>
          <a:p>
            <a:pPr lvl="1"/>
            <a:r>
              <a:rPr lang="en-US" dirty="0" smtClean="0"/>
              <a:t>METRO (Light Rail)</a:t>
            </a:r>
          </a:p>
        </p:txBody>
      </p:sp>
    </p:spTree>
    <p:extLst>
      <p:ext uri="{BB962C8B-B14F-4D97-AF65-F5344CB8AC3E}">
        <p14:creationId xmlns:p14="http://schemas.microsoft.com/office/powerpoint/2010/main" val="207938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2,470 Miles (320 Freeway/2,150 Surface) </a:t>
            </a:r>
          </a:p>
          <a:p>
            <a:pPr lvl="1"/>
            <a:r>
              <a:rPr lang="en-US" dirty="0" smtClean="0"/>
              <a:t>Approx</a:t>
            </a:r>
            <a:r>
              <a:rPr lang="en-US" dirty="0"/>
              <a:t>. 5,690 in the planning </a:t>
            </a:r>
            <a:r>
              <a:rPr lang="en-US" dirty="0" smtClean="0"/>
              <a:t>network</a:t>
            </a:r>
          </a:p>
          <a:p>
            <a:pPr lvl="1"/>
            <a:r>
              <a:rPr lang="en-US" dirty="0" smtClean="0"/>
              <a:t>Plus 20 miles of light rail</a:t>
            </a:r>
          </a:p>
          <a:p>
            <a:r>
              <a:rPr lang="en-US" dirty="0" smtClean="0"/>
              <a:t>23,400 Links/17,250 Nodes</a:t>
            </a:r>
          </a:p>
          <a:p>
            <a:pPr lvl="1"/>
            <a:r>
              <a:rPr lang="en-US" dirty="0" smtClean="0"/>
              <a:t>884 Origins and Destinations </a:t>
            </a:r>
          </a:p>
          <a:p>
            <a:pPr lvl="1"/>
            <a:r>
              <a:rPr lang="en-US" dirty="0" smtClean="0"/>
              <a:t>794 TAZ Centroids/90 boundary nodes</a:t>
            </a:r>
          </a:p>
          <a:p>
            <a:r>
              <a:rPr lang="en-US" dirty="0" smtClean="0"/>
              <a:t>7,800 Lane-miles (1,300 Freeway/6,500 Surface)</a:t>
            </a:r>
          </a:p>
          <a:p>
            <a:r>
              <a:rPr lang="en-US" dirty="0" smtClean="0"/>
              <a:t>1,700 Signalized Intersections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" y="0"/>
            <a:ext cx="6070247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40" y="0"/>
            <a:ext cx="3086533" cy="3352798"/>
          </a:xfrm>
          <a:prstGeom prst="rect">
            <a:avLst/>
          </a:prstGeom>
          <a:ln w="3175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66" y="0"/>
            <a:ext cx="3086534" cy="3352799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32" y="0"/>
            <a:ext cx="3086533" cy="3352800"/>
          </a:xfrm>
          <a:prstGeom prst="rect">
            <a:avLst/>
          </a:prstGeom>
          <a:ln w="31750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40" y="3429000"/>
            <a:ext cx="3108259" cy="3429000"/>
          </a:xfrm>
          <a:prstGeom prst="rect">
            <a:avLst/>
          </a:prstGeom>
          <a:ln w="31750">
            <a:noFill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2967" y="685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Level of Detail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35740" y="3398808"/>
            <a:ext cx="3108259" cy="345919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51557" y="0"/>
            <a:ext cx="3092444" cy="3352800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Study </a:t>
            </a:r>
            <a:r>
              <a:rPr lang="en-US" dirty="0" smtClean="0"/>
              <a:t>Design (92%)</a:t>
            </a:r>
            <a:endParaRPr lang="en-US" dirty="0"/>
          </a:p>
          <a:p>
            <a:pPr lvl="1"/>
            <a:r>
              <a:rPr lang="en-US" sz="2400" dirty="0" smtClean="0"/>
              <a:t>Draft a Study </a:t>
            </a:r>
            <a:r>
              <a:rPr lang="en-US" sz="2400" dirty="0"/>
              <a:t>Design Document</a:t>
            </a:r>
          </a:p>
          <a:p>
            <a:r>
              <a:rPr lang="en-US" dirty="0" smtClean="0"/>
              <a:t>Simulation </a:t>
            </a:r>
            <a:r>
              <a:rPr lang="en-US" dirty="0"/>
              <a:t>Model Data </a:t>
            </a:r>
            <a:r>
              <a:rPr lang="en-US" dirty="0" smtClean="0"/>
              <a:t>Preparation (90%)</a:t>
            </a:r>
            <a:endParaRPr lang="en-US" dirty="0"/>
          </a:p>
          <a:p>
            <a:pPr lvl="1"/>
            <a:r>
              <a:rPr lang="en-US" sz="2400" dirty="0" smtClean="0"/>
              <a:t>Prepare Simulation Model Inputs</a:t>
            </a:r>
            <a:endParaRPr lang="en-US" sz="2400" dirty="0"/>
          </a:p>
          <a:p>
            <a:r>
              <a:rPr lang="en-US" dirty="0" smtClean="0"/>
              <a:t>Model </a:t>
            </a:r>
            <a:r>
              <a:rPr lang="en-US" dirty="0"/>
              <a:t>Framework Development &amp; </a:t>
            </a:r>
            <a:r>
              <a:rPr lang="en-US" dirty="0" smtClean="0"/>
              <a:t>Testing (15%)</a:t>
            </a:r>
            <a:endParaRPr lang="en-US" dirty="0"/>
          </a:p>
          <a:p>
            <a:pPr lvl="1"/>
            <a:r>
              <a:rPr lang="en-US" sz="2400" dirty="0" smtClean="0"/>
              <a:t>Produce a </a:t>
            </a:r>
            <a:r>
              <a:rPr lang="en-US" sz="2400" dirty="0"/>
              <a:t>Validated Simulation </a:t>
            </a:r>
            <a:r>
              <a:rPr lang="en-US" sz="2400" dirty="0" smtClean="0"/>
              <a:t>Model</a:t>
            </a:r>
            <a:endParaRPr lang="en-US" sz="2400" dirty="0"/>
          </a:p>
          <a:p>
            <a:r>
              <a:rPr lang="en-US" dirty="0" smtClean="0"/>
              <a:t>Staff Training (1%)</a:t>
            </a:r>
            <a:endParaRPr lang="en-US" dirty="0"/>
          </a:p>
          <a:p>
            <a:pPr lvl="1"/>
            <a:r>
              <a:rPr lang="en-US" sz="2400" dirty="0" smtClean="0"/>
              <a:t>Output: </a:t>
            </a:r>
            <a:r>
              <a:rPr lang="en-US" sz="2400" dirty="0"/>
              <a:t>Project Manual, Training Classes</a:t>
            </a:r>
          </a:p>
          <a:p>
            <a:r>
              <a:rPr lang="en-US" dirty="0" smtClean="0"/>
              <a:t>Schedule</a:t>
            </a:r>
          </a:p>
          <a:p>
            <a:pPr lvl="1"/>
            <a:r>
              <a:rPr lang="en-US" sz="2400" dirty="0" smtClean="0"/>
              <a:t>Model to be completed by the end of 2011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862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A microscopic multimodal traffic simulation model in </a:t>
            </a:r>
            <a:r>
              <a:rPr lang="en-US" dirty="0" err="1"/>
              <a:t>TransModeler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An integrated </a:t>
            </a:r>
            <a:r>
              <a:rPr lang="en-US" dirty="0" err="1"/>
              <a:t>TransModeler-TransCAD</a:t>
            </a:r>
            <a:r>
              <a:rPr lang="en-US" dirty="0"/>
              <a:t> modeling framework</a:t>
            </a:r>
          </a:p>
          <a:p>
            <a:pPr>
              <a:lnSpc>
                <a:spcPct val="90000"/>
              </a:lnSpc>
            </a:pPr>
            <a:r>
              <a:rPr lang="en-US" dirty="0"/>
              <a:t>A dynamic approach to traffic demand estimation</a:t>
            </a:r>
          </a:p>
          <a:p>
            <a:pPr>
              <a:lnSpc>
                <a:spcPct val="90000"/>
              </a:lnSpc>
            </a:pPr>
            <a:r>
              <a:rPr lang="en-US" dirty="0"/>
              <a:t>A simulation-based dynamic traffic assignment approach to modeling route choice</a:t>
            </a:r>
          </a:p>
          <a:p>
            <a:pPr>
              <a:lnSpc>
                <a:spcPct val="90000"/>
              </a:lnSpc>
            </a:pPr>
            <a:r>
              <a:rPr lang="en-US" dirty="0"/>
              <a:t>A 2D and 3D GIS model for project evaluation and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54118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600</Words>
  <Application>Microsoft Office PowerPoint</Application>
  <PresentationFormat>On-screen Show (4:3)</PresentationFormat>
  <Paragraphs>98</Paragraphs>
  <Slides>17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Packager Shell Object</vt:lpstr>
      <vt:lpstr>Early Report on the Central Phoenix Inner Loop Traffic Operations Model</vt:lpstr>
      <vt:lpstr>Objective</vt:lpstr>
      <vt:lpstr>Scope</vt:lpstr>
      <vt:lpstr>Study Area</vt:lpstr>
      <vt:lpstr>Geography</vt:lpstr>
      <vt:lpstr>Scale</vt:lpstr>
      <vt:lpstr>Level of Detail</vt:lpstr>
      <vt:lpstr>Status</vt:lpstr>
      <vt:lpstr>Study Design</vt:lpstr>
      <vt:lpstr>Model Data Preparation</vt:lpstr>
      <vt:lpstr>Model Framework</vt:lpstr>
      <vt:lpstr>Study Design Test of Concept</vt:lpstr>
      <vt:lpstr>Performance</vt:lpstr>
      <vt:lpstr>Results</vt:lpstr>
      <vt:lpstr>Next Steps</vt:lpstr>
      <vt:lpstr>Future</vt:lpstr>
      <vt:lpstr>Single Point Urban Interchange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Report on the Central Phoenix Inner Loop Traffic Operations Model</dc:title>
  <dc:creator>fred</dc:creator>
  <cp:lastModifiedBy>fred</cp:lastModifiedBy>
  <cp:revision>51</cp:revision>
  <cp:lastPrinted>2011-05-03T15:33:05Z</cp:lastPrinted>
  <dcterms:created xsi:type="dcterms:W3CDTF">2011-04-30T01:18:02Z</dcterms:created>
  <dcterms:modified xsi:type="dcterms:W3CDTF">2011-05-09T14:50:38Z</dcterms:modified>
</cp:coreProperties>
</file>