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66" r:id="rId3"/>
    <p:sldId id="280" r:id="rId4"/>
    <p:sldId id="281" r:id="rId5"/>
    <p:sldId id="267" r:id="rId6"/>
    <p:sldId id="282" r:id="rId7"/>
    <p:sldId id="270" r:id="rId8"/>
    <p:sldId id="269" r:id="rId9"/>
    <p:sldId id="283" r:id="rId10"/>
    <p:sldId id="271" r:id="rId11"/>
    <p:sldId id="289" r:id="rId12"/>
    <p:sldId id="272" r:id="rId13"/>
    <p:sldId id="273" r:id="rId14"/>
    <p:sldId id="274" r:id="rId15"/>
    <p:sldId id="275" r:id="rId16"/>
    <p:sldId id="284" r:id="rId17"/>
    <p:sldId id="277" r:id="rId18"/>
    <p:sldId id="288" r:id="rId19"/>
    <p:sldId id="28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F4FF"/>
    <a:srgbClr val="C1EEFF"/>
    <a:srgbClr val="0C586A"/>
    <a:srgbClr val="4FCDE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864" autoAdjust="0"/>
  </p:normalViewPr>
  <p:slideViewPr>
    <p:cSldViewPr>
      <p:cViewPr>
        <p:scale>
          <a:sx n="66" d="100"/>
          <a:sy n="66" d="100"/>
        </p:scale>
        <p:origin x="-2088" y="-132"/>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1662"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276931-4F69-410B-A1E9-C79A7FCEE42F}" type="datetimeFigureOut">
              <a:rPr lang="en-US" smtClean="0"/>
              <a:pPr/>
              <a:t>5/9/2011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EBD599-3383-4834-8636-6B977BB31BE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52EC66-D12E-431D-8CF0-15E1C565AC2E}" type="datetimeFigureOut">
              <a:rPr lang="en-US" smtClean="0"/>
              <a:pPr/>
              <a:t>5/9/2011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ABC394-2E98-419C-819E-A391FFC74E0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renewed focus that climate change has placed on compact smart growth, travel demand management, vehicle technology, and road pricing strategies places new and increased demands on the complexity of travel demand models. </a:t>
            </a:r>
          </a:p>
        </p:txBody>
      </p:sp>
      <p:sp>
        <p:nvSpPr>
          <p:cNvPr id="4" name="Slide Number Placeholder 3"/>
          <p:cNvSpPr>
            <a:spLocks noGrp="1"/>
          </p:cNvSpPr>
          <p:nvPr>
            <p:ph type="sldNum" sz="quarter" idx="10"/>
          </p:nvPr>
        </p:nvSpPr>
        <p:spPr/>
        <p:txBody>
          <a:bodyPr/>
          <a:lstStyle/>
          <a:p>
            <a:fld id="{90ABC394-2E98-419C-819E-A391FFC74E0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Post-processor tools – A Blueprint for the Sacramento Region</a:t>
            </a:r>
          </a:p>
          <a:p>
            <a:endParaRPr lang="en-US" baseline="0" dirty="0" smtClean="0"/>
          </a:p>
          <a:p>
            <a:r>
              <a:rPr lang="en-US" baseline="0" dirty="0" smtClean="0"/>
              <a:t>Hugely successful process for building consensus among multiple stakeholders for a land use and transportation vision for the region.  The Sacramento Blueprint project is the basis for the California 2009 Sustainable Communities Strategy and Climate Protection Act (SB375).</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0ABC394-2E98-419C-819E-A391FFC74E09}"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Advanced trip-based models</a:t>
            </a:r>
          </a:p>
          <a:p>
            <a:endParaRPr lang="en-US" dirty="0" smtClean="0"/>
          </a:p>
          <a:p>
            <a:r>
              <a:rPr lang="en-US" dirty="0" smtClean="0"/>
              <a:t>Include SCAG mix</a:t>
            </a:r>
            <a:r>
              <a:rPr lang="en-US" baseline="0" dirty="0" smtClean="0"/>
              <a:t> density variable plot</a:t>
            </a:r>
          </a:p>
          <a:p>
            <a:r>
              <a:rPr lang="en-US" baseline="0" dirty="0" smtClean="0"/>
              <a:t>Include SANDAG transit accessibility graphic</a:t>
            </a:r>
            <a:endParaRPr lang="en-US" dirty="0"/>
          </a:p>
        </p:txBody>
      </p:sp>
      <p:sp>
        <p:nvSpPr>
          <p:cNvPr id="4" name="Slide Number Placeholder 3"/>
          <p:cNvSpPr>
            <a:spLocks noGrp="1"/>
          </p:cNvSpPr>
          <p:nvPr>
            <p:ph type="sldNum" sz="quarter" idx="10"/>
          </p:nvPr>
        </p:nvSpPr>
        <p:spPr/>
        <p:txBody>
          <a:bodyPr/>
          <a:lstStyle/>
          <a:p>
            <a:fld id="{90ABC394-2E98-419C-819E-A391FFC74E09}"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Modeling</a:t>
            </a:r>
            <a:r>
              <a:rPr lang="en-US" baseline="0" dirty="0" smtClean="0"/>
              <a:t> entire tours consistently, for example mode for intermediate trips is consistent with the mode used for the entire tour.</a:t>
            </a:r>
            <a:endParaRPr lang="en-US" dirty="0" smtClean="0"/>
          </a:p>
          <a:p>
            <a:endParaRPr lang="en-US" dirty="0" smtClean="0"/>
          </a:p>
          <a:p>
            <a:r>
              <a:rPr lang="en-US" dirty="0" smtClean="0"/>
              <a:t>Activity-Based Models</a:t>
            </a:r>
            <a:r>
              <a:rPr lang="en-US" baseline="0" dirty="0" smtClean="0"/>
              <a:t> – SANDAG or generic?  Describe capabilities more than a model?</a:t>
            </a:r>
          </a:p>
          <a:p>
            <a:pPr>
              <a:buFontTx/>
              <a:buChar char="-"/>
            </a:pPr>
            <a:r>
              <a:rPr lang="en-US" baseline="0" dirty="0" smtClean="0"/>
              <a:t>Parking lot choice (to evaluate the effect of parking policies on emissions caused by long term mode choice, parking search circulation)</a:t>
            </a:r>
          </a:p>
          <a:p>
            <a:pPr>
              <a:buFontTx/>
              <a:buChar char="-"/>
            </a:pPr>
            <a:r>
              <a:rPr lang="en-US" baseline="0" dirty="0" smtClean="0"/>
              <a:t> Transit accessibility</a:t>
            </a:r>
          </a:p>
          <a:p>
            <a:pPr>
              <a:buFontTx/>
              <a:buChar char="-"/>
            </a:pPr>
            <a:r>
              <a:rPr lang="en-US" dirty="0" smtClean="0"/>
              <a:t> Carpooling – explicit</a:t>
            </a:r>
            <a:r>
              <a:rPr lang="en-US" baseline="0" dirty="0" smtClean="0"/>
              <a:t> modeling of intra-household interactions and constraints</a:t>
            </a:r>
          </a:p>
          <a:p>
            <a:pPr>
              <a:buFontTx/>
              <a:buChar char="-"/>
            </a:pPr>
            <a:r>
              <a:rPr lang="en-US" baseline="0" dirty="0" smtClean="0"/>
              <a:t> Mobility attributes – NY congestion pricing, understanding the impact of license plate rationing; availability of free/discounted parking or transit passes.</a:t>
            </a:r>
          </a:p>
          <a:p>
            <a:pPr>
              <a:buFontTx/>
              <a:buChar char="-"/>
            </a:pPr>
            <a:r>
              <a:rPr lang="en-US" baseline="0" dirty="0" smtClean="0"/>
              <a:t> Long term choices – place of work</a:t>
            </a:r>
          </a:p>
        </p:txBody>
      </p:sp>
      <p:sp>
        <p:nvSpPr>
          <p:cNvPr id="4" name="Slide Number Placeholder 3"/>
          <p:cNvSpPr>
            <a:spLocks noGrp="1"/>
          </p:cNvSpPr>
          <p:nvPr>
            <p:ph type="sldNum" sz="quarter" idx="10"/>
          </p:nvPr>
        </p:nvSpPr>
        <p:spPr/>
        <p:txBody>
          <a:bodyPr/>
          <a:lstStyle/>
          <a:p>
            <a:fld id="{90ABC394-2E98-419C-819E-A391FFC74E09}"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Integrated land use / activity</a:t>
            </a:r>
            <a:r>
              <a:rPr lang="en-US" baseline="0" dirty="0" smtClean="0"/>
              <a:t> based models – Oregon Statewide model</a:t>
            </a:r>
          </a:p>
          <a:p>
            <a:endParaRPr lang="en-US" baseline="0" dirty="0" smtClean="0"/>
          </a:p>
          <a:p>
            <a:r>
              <a:rPr lang="en-US" baseline="0" dirty="0" smtClean="0"/>
              <a:t>Long term changes in residential and commercial development</a:t>
            </a:r>
          </a:p>
        </p:txBody>
      </p:sp>
      <p:sp>
        <p:nvSpPr>
          <p:cNvPr id="4" name="Slide Number Placeholder 3"/>
          <p:cNvSpPr>
            <a:spLocks noGrp="1"/>
          </p:cNvSpPr>
          <p:nvPr>
            <p:ph type="sldNum" sz="quarter" idx="10"/>
          </p:nvPr>
        </p:nvSpPr>
        <p:spPr/>
        <p:txBody>
          <a:bodyPr/>
          <a:lstStyle/>
          <a:p>
            <a:fld id="{90ABC394-2E98-419C-819E-A391FFC74E09}"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Comparison</a:t>
            </a:r>
            <a:r>
              <a:rPr lang="en-US" baseline="0" dirty="0" smtClean="0"/>
              <a:t> of strengths and weaknesses for modeling compact development</a:t>
            </a:r>
            <a:endParaRPr lang="en-US" dirty="0"/>
          </a:p>
        </p:txBody>
      </p:sp>
      <p:sp>
        <p:nvSpPr>
          <p:cNvPr id="4" name="Slide Number Placeholder 3"/>
          <p:cNvSpPr>
            <a:spLocks noGrp="1"/>
          </p:cNvSpPr>
          <p:nvPr>
            <p:ph type="sldNum" sz="quarter" idx="10"/>
          </p:nvPr>
        </p:nvSpPr>
        <p:spPr/>
        <p:txBody>
          <a:bodyPr/>
          <a:lstStyle/>
          <a:p>
            <a:fld id="{90ABC394-2E98-419C-819E-A391FFC74E09}"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Matching the tool</a:t>
            </a:r>
            <a:r>
              <a:rPr lang="en-US" baseline="0" dirty="0" smtClean="0"/>
              <a:t> to different types of transit projects and expected impact analysis</a:t>
            </a:r>
            <a:endParaRPr lang="en-US" dirty="0"/>
          </a:p>
        </p:txBody>
      </p:sp>
      <p:sp>
        <p:nvSpPr>
          <p:cNvPr id="4" name="Slide Number Placeholder 3"/>
          <p:cNvSpPr>
            <a:spLocks noGrp="1"/>
          </p:cNvSpPr>
          <p:nvPr>
            <p:ph type="sldNum" sz="quarter" idx="10"/>
          </p:nvPr>
        </p:nvSpPr>
        <p:spPr/>
        <p:txBody>
          <a:bodyPr/>
          <a:lstStyle/>
          <a:p>
            <a:fld id="{90ABC394-2E98-419C-819E-A391FFC74E09}"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ABC394-2E98-419C-819E-A391FFC74E0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part of devising</a:t>
            </a:r>
            <a:r>
              <a:rPr lang="en-US" baseline="0" dirty="0" smtClean="0"/>
              <a:t> strategies for mitigating climate change, MPOs and other planning agencies are being asked to ensure that their models are sensitive to a wide range of policy levers, ranging from micro-level location of various types of housing and employment types, to regional goods movement and congestion pricing schemes.</a:t>
            </a:r>
            <a:endParaRPr lang="en-US" dirty="0"/>
          </a:p>
        </p:txBody>
      </p:sp>
      <p:sp>
        <p:nvSpPr>
          <p:cNvPr id="4" name="Slide Number Placeholder 3"/>
          <p:cNvSpPr>
            <a:spLocks noGrp="1"/>
          </p:cNvSpPr>
          <p:nvPr>
            <p:ph type="sldNum" sz="quarter" idx="10"/>
          </p:nvPr>
        </p:nvSpPr>
        <p:spPr/>
        <p:txBody>
          <a:bodyPr/>
          <a:lstStyle/>
          <a:p>
            <a:fld id="{90ABC394-2E98-419C-819E-A391FFC74E0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a:t>
            </a:r>
            <a:r>
              <a:rPr lang="en-US" baseline="0" dirty="0" smtClean="0"/>
              <a:t> the same time, models need to know about b</a:t>
            </a:r>
            <a:r>
              <a:rPr lang="en-US" dirty="0" smtClean="0"/>
              <a:t>ackground factors that affect forecasts, and therefore policy outcomes, and given</a:t>
            </a:r>
            <a:r>
              <a:rPr lang="en-US" baseline="0" dirty="0" smtClean="0"/>
              <a:t> the uncertainty in how any of these outcomes may eventually be realized, various levels of risk analysis may even be called for.</a:t>
            </a:r>
            <a:endParaRPr lang="en-US" dirty="0" smtClean="0"/>
          </a:p>
          <a:p>
            <a:endParaRPr lang="en-US" dirty="0"/>
          </a:p>
        </p:txBody>
      </p:sp>
      <p:sp>
        <p:nvSpPr>
          <p:cNvPr id="4" name="Slide Number Placeholder 3"/>
          <p:cNvSpPr>
            <a:spLocks noGrp="1"/>
          </p:cNvSpPr>
          <p:nvPr>
            <p:ph type="sldNum" sz="quarter" idx="10"/>
          </p:nvPr>
        </p:nvSpPr>
        <p:spPr/>
        <p:txBody>
          <a:bodyPr/>
          <a:lstStyle/>
          <a:p>
            <a:fld id="{90ABC394-2E98-419C-819E-A391FFC74E0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Travel demand models are being stretched in multiple, conflicting directions: from serving as tools that can be applied effectively in public workshops, to answering questions related to long term impacts of transportation policies on a state’s industries, to showing how such policies impact localized, minority populations. No single tool can serve all purposes.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0ABC394-2E98-419C-819E-A391FFC74E0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landscape of travel demand modeling tools that may be applied to support climate change policies is vast, ranging from sketch planning tools to comprehensive integrated land use and transport models.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Better versions of a simple model are often times better than a not-so-great more comprehensive model.</a:t>
            </a:r>
            <a:r>
              <a:rPr lang="en-US" sz="1200" kern="1200" baseline="0" dirty="0" smtClean="0">
                <a:solidFill>
                  <a:schemeClr val="tx1"/>
                </a:solidFill>
                <a:latin typeface="+mn-lt"/>
                <a:ea typeface="+mn-ea"/>
                <a:cs typeface="+mn-cs"/>
              </a:rPr>
              <a:t>  So while there are overlapping capabilities, there are also clear instances of concrete benefits obtained by moving to a more complex model.</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ABC394-2E98-419C-819E-A391FFC74E0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California RTP modeling guidelines</a:t>
            </a:r>
            <a:r>
              <a:rPr lang="en-US" baseline="0" dirty="0" smtClean="0"/>
              <a:t> – model complexity a function of region size, rate of growth, and air quality compliance.</a:t>
            </a:r>
          </a:p>
          <a:p>
            <a:endParaRPr lang="en-US" baseline="0" dirty="0" smtClean="0"/>
          </a:p>
          <a:p>
            <a:r>
              <a:rPr lang="en-US" baseline="0" dirty="0" smtClean="0"/>
              <a:t>Modeling requirements evolving over time – in 4 years’ time fast growth and non-attainment regions are expected to use micro-simulation land use and transport models</a:t>
            </a:r>
          </a:p>
          <a:p>
            <a:endParaRPr lang="en-US" baseline="0" dirty="0" smtClean="0"/>
          </a:p>
          <a:p>
            <a:r>
              <a:rPr lang="en-US" baseline="0" dirty="0" smtClean="0"/>
              <a:t>But … </a:t>
            </a:r>
          </a:p>
          <a:p>
            <a:endParaRPr lang="en-US" baseline="0" dirty="0" smtClean="0"/>
          </a:p>
          <a:p>
            <a:pPr marL="228600" indent="-228600">
              <a:buAutoNum type="alphaLcPeriod"/>
            </a:pPr>
            <a:r>
              <a:rPr lang="en-US" baseline="0" dirty="0" smtClean="0"/>
              <a:t>the larger regions are also using simpler, fast tools to assist in the development of sustainable community strategies, </a:t>
            </a:r>
          </a:p>
          <a:p>
            <a:pPr marL="228600" indent="-228600">
              <a:buAutoNum type="alphaLcPeriod"/>
            </a:pPr>
            <a:r>
              <a:rPr lang="en-US" dirty="0" smtClean="0"/>
              <a:t>While going beyond the guidance to develop</a:t>
            </a:r>
            <a:r>
              <a:rPr lang="en-US" baseline="0" dirty="0" smtClean="0"/>
              <a:t> complex land use models to examine long term impacts of alternative development scenarios</a:t>
            </a:r>
            <a:endParaRPr lang="en-US" dirty="0" smtClean="0"/>
          </a:p>
        </p:txBody>
      </p:sp>
      <p:sp>
        <p:nvSpPr>
          <p:cNvPr id="4" name="Slide Number Placeholder 3"/>
          <p:cNvSpPr>
            <a:spLocks noGrp="1"/>
          </p:cNvSpPr>
          <p:nvPr>
            <p:ph type="sldNum" sz="quarter" idx="10"/>
          </p:nvPr>
        </p:nvSpPr>
        <p:spPr/>
        <p:txBody>
          <a:bodyPr/>
          <a:lstStyle/>
          <a:p>
            <a:fld id="{90ABC394-2E98-419C-819E-A391FFC74E0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[slide</a:t>
            </a:r>
            <a:r>
              <a:rPr lang="en-US" sz="1200" kern="1200" baseline="0" dirty="0" smtClean="0">
                <a:solidFill>
                  <a:schemeClr val="tx1"/>
                </a:solidFill>
                <a:latin typeface="+mn-lt"/>
                <a:ea typeface="+mn-ea"/>
                <a:cs typeface="+mn-cs"/>
              </a:rPr>
              <a:t> that lists modeling tool selection criteria].</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selection or development of an appropriate tool needs to consider (a) the type of answer sought by stakeholders, (b) the resources available to develop and apply the model, including agency staff knowledge and availability, schedule, and budget, and (c) the data available to develop and validate models. Understanding the strengths and weaknesses of these modeling approaches and how well they capture the impact of GHG emission-reduction strategies is a critical step in selecting appropriate modeling tools to support the various stages of the transportation planning process. </a:t>
            </a:r>
            <a:endParaRPr lang="en-US" dirty="0"/>
          </a:p>
        </p:txBody>
      </p:sp>
      <p:sp>
        <p:nvSpPr>
          <p:cNvPr id="4" name="Slide Number Placeholder 3"/>
          <p:cNvSpPr>
            <a:spLocks noGrp="1"/>
          </p:cNvSpPr>
          <p:nvPr>
            <p:ph type="sldNum" sz="quarter" idx="10"/>
          </p:nvPr>
        </p:nvSpPr>
        <p:spPr/>
        <p:txBody>
          <a:bodyPr/>
          <a:lstStyle/>
          <a:p>
            <a:fld id="{90ABC394-2E98-419C-819E-A391FFC74E0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Sketch planning / visualization tools –</a:t>
            </a:r>
            <a:r>
              <a:rPr lang="en-US" baseline="0" dirty="0" smtClean="0"/>
              <a:t> </a:t>
            </a:r>
            <a:r>
              <a:rPr lang="en-US" baseline="0" dirty="0" err="1" smtClean="0"/>
              <a:t>CarbonFIT</a:t>
            </a:r>
            <a:endParaRPr lang="en-US" baseline="0" dirty="0" smtClean="0"/>
          </a:p>
          <a:p>
            <a:endParaRPr lang="en-US" baseline="0" dirty="0" smtClean="0"/>
          </a:p>
          <a:p>
            <a:r>
              <a:rPr lang="en-US" baseline="0" dirty="0" err="1" smtClean="0"/>
              <a:t>GreenStep</a:t>
            </a:r>
            <a:r>
              <a:rPr lang="en-US" baseline="0" dirty="0" smtClean="0"/>
              <a:t> – different type of sketch planning tool?</a:t>
            </a:r>
            <a:endParaRPr lang="en-US" dirty="0"/>
          </a:p>
        </p:txBody>
      </p:sp>
      <p:sp>
        <p:nvSpPr>
          <p:cNvPr id="4" name="Slide Number Placeholder 3"/>
          <p:cNvSpPr>
            <a:spLocks noGrp="1"/>
          </p:cNvSpPr>
          <p:nvPr>
            <p:ph type="sldNum" sz="quarter" idx="10"/>
          </p:nvPr>
        </p:nvSpPr>
        <p:spPr/>
        <p:txBody>
          <a:bodyPr/>
          <a:lstStyle/>
          <a:p>
            <a:fld id="{90ABC394-2E98-419C-819E-A391FFC74E09}"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GreenSTEP</a:t>
            </a:r>
            <a:r>
              <a:rPr lang="en-US" dirty="0" smtClean="0"/>
              <a:t> is written in R, an open source statistical modeling application. It links a series of </a:t>
            </a:r>
            <a:r>
              <a:rPr lang="en-US" dirty="0" err="1" smtClean="0"/>
              <a:t>submodels</a:t>
            </a:r>
            <a:r>
              <a:rPr lang="en-US" dirty="0" smtClean="0"/>
              <a:t> (linear regression or </a:t>
            </a:r>
            <a:r>
              <a:rPr lang="en-US" dirty="0" err="1" smtClean="0"/>
              <a:t>logit</a:t>
            </a:r>
            <a:r>
              <a:rPr lang="en-US" dirty="0" smtClean="0"/>
              <a:t> choice models) that forecast outputs such as vehicle ownership and household daily vehicle miles traveled. The demand side of the model is disaggregate; it includes a synthetic population generator and an auto ownership model. The supply side is handled in a more aggregate way. </a:t>
            </a:r>
            <a:r>
              <a:rPr lang="en-US" dirty="0" err="1" smtClean="0"/>
              <a:t>GreenSTEP</a:t>
            </a:r>
            <a:r>
              <a:rPr lang="en-US" dirty="0" smtClean="0"/>
              <a:t> addresses an entire state on a county basis to be responsive to regional differences. The model distinguishes between households living in metropolitan, other urban, and rural areas to reflect the different characteristics of those areas in terms of density, urban form, transportation system characteristics, and demand management programs. The model runs in five year increments from 1990 to 2040. The outputs of the model include fuel consumption by fuel type, electric power consumption by electric vehicles, and carbon dioxide equivalents for fuel and electric power consumed</a:t>
            </a:r>
            <a:endParaRPr lang="en-US" dirty="0"/>
          </a:p>
        </p:txBody>
      </p:sp>
      <p:sp>
        <p:nvSpPr>
          <p:cNvPr id="4" name="Slide Number Placeholder 3"/>
          <p:cNvSpPr>
            <a:spLocks noGrp="1"/>
          </p:cNvSpPr>
          <p:nvPr>
            <p:ph type="sldNum" sz="quarter" idx="10"/>
          </p:nvPr>
        </p:nvSpPr>
        <p:spPr/>
        <p:txBody>
          <a:bodyPr/>
          <a:lstStyle/>
          <a:p>
            <a:fld id="{90ABC394-2E98-419C-819E-A391FFC74E09}"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CE0B3F0E-98D6-4EE3-A157-55F0DCE8E06E}" type="datetimeFigureOut">
              <a:rPr lang="en-US" smtClean="0"/>
              <a:pPr/>
              <a:t>5/9/2011</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A637DB56-D701-40D0-94D4-A9662114D571}"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0B3F0E-98D6-4EE3-A157-55F0DCE8E06E}" type="datetimeFigureOut">
              <a:rPr lang="en-US" smtClean="0"/>
              <a:pPr/>
              <a:t>5/9/2011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637DB56-D701-40D0-94D4-A9662114D5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0B3F0E-98D6-4EE3-A157-55F0DCE8E06E}" type="datetimeFigureOut">
              <a:rPr lang="en-US" smtClean="0"/>
              <a:pPr/>
              <a:t>5/9/2011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637DB56-D701-40D0-94D4-A9662114D5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707136"/>
          </a:xfrm>
        </p:spPr>
        <p:txBody>
          <a:bodyPr/>
          <a:lstStyle>
            <a:lvl1pPr>
              <a:defRPr sz="3200" baseline="0"/>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914400" y="990600"/>
            <a:ext cx="7772400" cy="5334000"/>
          </a:xfrm>
        </p:spPr>
        <p:txBody>
          <a:bodyPr/>
          <a:lstStyle>
            <a:lvl1pPr>
              <a:defRPr sz="2800" baseline="0"/>
            </a:lvl1pPr>
            <a:lvl2pPr>
              <a:defRPr sz="2400" baseline="0"/>
            </a:lvl2pPr>
            <a:lvl3pPr>
              <a:defRPr sz="2000" baseline="0"/>
            </a:lvl3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CE0B3F0E-98D6-4EE3-A157-55F0DCE8E06E}" type="datetimeFigureOut">
              <a:rPr lang="en-US" smtClean="0"/>
              <a:pPr/>
              <a:t>5/9/2011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637DB56-D701-40D0-94D4-A9662114D5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E0B3F0E-98D6-4EE3-A157-55F0DCE8E06E}" type="datetimeFigureOut">
              <a:rPr lang="en-US" smtClean="0"/>
              <a:pPr/>
              <a:t>5/9/2011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637DB56-D701-40D0-94D4-A9662114D571}"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E0B3F0E-98D6-4EE3-A157-55F0DCE8E06E}" type="datetimeFigureOut">
              <a:rPr lang="en-US" smtClean="0"/>
              <a:pPr/>
              <a:t>5/9/2011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637DB56-D701-40D0-94D4-A9662114D5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E0B3F0E-98D6-4EE3-A157-55F0DCE8E06E}" type="datetimeFigureOut">
              <a:rPr lang="en-US" smtClean="0"/>
              <a:pPr/>
              <a:t>5/9/2011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637DB56-D701-40D0-94D4-A9662114D571}"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E0B3F0E-98D6-4EE3-A157-55F0DCE8E06E}" type="datetimeFigureOut">
              <a:rPr lang="en-US" smtClean="0"/>
              <a:pPr/>
              <a:t>5/9/2011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637DB56-D701-40D0-94D4-A9662114D5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E0B3F0E-98D6-4EE3-A157-55F0DCE8E06E}" type="datetimeFigureOut">
              <a:rPr lang="en-US" smtClean="0"/>
              <a:pPr/>
              <a:t>5/9/2011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637DB56-D701-40D0-94D4-A9662114D5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E0B3F0E-98D6-4EE3-A157-55F0DCE8E06E}" type="datetimeFigureOut">
              <a:rPr lang="en-US" smtClean="0"/>
              <a:pPr/>
              <a:t>5/9/2011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637DB56-D701-40D0-94D4-A9662114D5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CE0B3F0E-98D6-4EE3-A157-55F0DCE8E06E}" type="datetimeFigureOut">
              <a:rPr lang="en-US" smtClean="0"/>
              <a:pPr/>
              <a:t>5/9/2011</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A637DB56-D701-40D0-94D4-A9662114D5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CE0B3F0E-98D6-4EE3-A157-55F0DCE8E06E}" type="datetimeFigureOut">
              <a:rPr lang="en-US" smtClean="0"/>
              <a:pPr/>
              <a:t>5/9/2011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A637DB56-D701-40D0-94D4-A9662114D57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28800"/>
            <a:ext cx="7772400" cy="1975104"/>
          </a:xfrm>
        </p:spPr>
        <p:txBody>
          <a:bodyPr/>
          <a:lstStyle/>
          <a:p>
            <a:r>
              <a:rPr lang="en-US" sz="3200" cap="none" dirty="0" smtClean="0"/>
              <a:t>Travel Demand Modeling Tools to </a:t>
            </a:r>
            <a:br>
              <a:rPr lang="en-US" sz="3200" cap="none" dirty="0" smtClean="0"/>
            </a:br>
            <a:r>
              <a:rPr lang="en-US" sz="3200" cap="none" dirty="0" smtClean="0"/>
              <a:t>Support Smart Growth and Climate Change Policies</a:t>
            </a:r>
            <a:endParaRPr lang="en-US" sz="3200" cap="none" dirty="0"/>
          </a:p>
        </p:txBody>
      </p:sp>
      <p:sp>
        <p:nvSpPr>
          <p:cNvPr id="3" name="Subtitle 2"/>
          <p:cNvSpPr>
            <a:spLocks noGrp="1"/>
          </p:cNvSpPr>
          <p:nvPr>
            <p:ph type="subTitle" idx="1"/>
          </p:nvPr>
        </p:nvSpPr>
        <p:spPr>
          <a:xfrm>
            <a:off x="914400" y="990600"/>
            <a:ext cx="7772400" cy="838200"/>
          </a:xfrm>
        </p:spPr>
        <p:txBody>
          <a:bodyPr/>
          <a:lstStyle/>
          <a:p>
            <a:r>
              <a:rPr lang="en-US" dirty="0" smtClean="0"/>
              <a:t>13</a:t>
            </a:r>
            <a:r>
              <a:rPr lang="en-US" baseline="30000" dirty="0" smtClean="0"/>
              <a:t>th</a:t>
            </a:r>
            <a:r>
              <a:rPr lang="en-US" dirty="0" smtClean="0"/>
              <a:t> TRB National Planning Applications Conference</a:t>
            </a:r>
          </a:p>
          <a:p>
            <a:r>
              <a:rPr lang="en-US" dirty="0" smtClean="0"/>
              <a:t>May 8-12, 2011. Reno, Nevada </a:t>
            </a:r>
            <a:endParaRPr lang="en-US" dirty="0"/>
          </a:p>
        </p:txBody>
      </p:sp>
      <p:sp>
        <p:nvSpPr>
          <p:cNvPr id="4" name="Subtitle 2"/>
          <p:cNvSpPr txBox="1">
            <a:spLocks/>
          </p:cNvSpPr>
          <p:nvPr/>
        </p:nvSpPr>
        <p:spPr>
          <a:xfrm>
            <a:off x="990600" y="4876800"/>
            <a:ext cx="7772400" cy="838200"/>
          </a:xfrm>
          <a:prstGeom prst="rect">
            <a:avLst/>
          </a:prstGeom>
        </p:spPr>
        <p:txBody>
          <a:bodyPr vert="horz" lIns="100584" tIns="45720" anchor="b">
            <a:normAutofit/>
          </a:bodyPr>
          <a:lstStyle/>
          <a:p>
            <a:pPr marL="0" marR="0" lvl="0" indent="0" algn="l" defTabSz="914400" rtl="0" eaLnBrk="1" fontAlgn="auto" latinLnBrk="0" hangingPunct="1">
              <a:lnSpc>
                <a:spcPct val="100000"/>
              </a:lnSpc>
              <a:spcBef>
                <a:spcPts val="0"/>
              </a:spcBef>
              <a:spcAft>
                <a:spcPts val="0"/>
              </a:spcAft>
              <a:buClr>
                <a:schemeClr val="tx2"/>
              </a:buClr>
              <a:buSzPct val="95000"/>
              <a:buFont typeface="Wingdings"/>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Tara Weidner, Rosella</a:t>
            </a:r>
            <a:r>
              <a:rPr kumimoji="0" lang="en-US" sz="2000" b="0" i="0" u="none" strike="noStrike" kern="1200" cap="none" spc="0" normalizeH="0" noProof="0" dirty="0" smtClean="0">
                <a:ln>
                  <a:noFill/>
                </a:ln>
                <a:solidFill>
                  <a:schemeClr val="tx1"/>
                </a:solidFill>
                <a:effectLst/>
                <a:uLnTx/>
                <a:uFillTx/>
                <a:latin typeface="+mn-lt"/>
                <a:ea typeface="+mn-ea"/>
                <a:cs typeface="+mn-cs"/>
              </a:rPr>
              <a:t> Picado and Erin Wardell</a:t>
            </a:r>
          </a:p>
          <a:p>
            <a:pPr marL="0" marR="0" lvl="0" indent="0" algn="l" defTabSz="914400" rtl="0" eaLnBrk="1" fontAlgn="auto" latinLnBrk="0" hangingPunct="1">
              <a:lnSpc>
                <a:spcPct val="100000"/>
              </a:lnSpc>
              <a:spcBef>
                <a:spcPts val="0"/>
              </a:spcBef>
              <a:spcAft>
                <a:spcPts val="0"/>
              </a:spcAft>
              <a:buClr>
                <a:schemeClr val="tx2"/>
              </a:buClr>
              <a:buSzPct val="95000"/>
              <a:buFont typeface="Wingdings"/>
              <a:buNone/>
              <a:tabLst/>
              <a:defRPr/>
            </a:pPr>
            <a:r>
              <a:rPr lang="en-US" sz="2000" baseline="0" dirty="0" smtClean="0"/>
              <a:t>Parsons</a:t>
            </a:r>
            <a:r>
              <a:rPr lang="en-US" sz="2000" dirty="0" smtClean="0"/>
              <a:t> Brinckerhoff</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077200" cy="707136"/>
          </a:xfrm>
        </p:spPr>
        <p:txBody>
          <a:bodyPr/>
          <a:lstStyle/>
          <a:p>
            <a:r>
              <a:rPr lang="en-US" dirty="0" smtClean="0"/>
              <a:t>Sketch planning &amp; visualization tools</a:t>
            </a:r>
            <a:endParaRPr lang="en-US" dirty="0"/>
          </a:p>
        </p:txBody>
      </p:sp>
      <p:sp>
        <p:nvSpPr>
          <p:cNvPr id="3" name="Content Placeholder 2"/>
          <p:cNvSpPr>
            <a:spLocks noGrp="1"/>
          </p:cNvSpPr>
          <p:nvPr>
            <p:ph idx="1"/>
          </p:nvPr>
        </p:nvSpPr>
        <p:spPr>
          <a:xfrm>
            <a:off x="838200" y="990600"/>
            <a:ext cx="6400800" cy="4572000"/>
          </a:xfrm>
        </p:spPr>
        <p:txBody>
          <a:bodyPr>
            <a:normAutofit/>
          </a:bodyPr>
          <a:lstStyle/>
          <a:p>
            <a:r>
              <a:rPr lang="en-US" dirty="0" smtClean="0"/>
              <a:t>Land use planning / consensus building</a:t>
            </a:r>
          </a:p>
          <a:p>
            <a:r>
              <a:rPr lang="en-US" dirty="0" smtClean="0"/>
              <a:t>VMT and emissions based on average input trip lengths and elasticities</a:t>
            </a:r>
          </a:p>
          <a:p>
            <a:r>
              <a:rPr lang="en-US" dirty="0" smtClean="0"/>
              <a:t>Sketch-level alternative evaluation</a:t>
            </a:r>
          </a:p>
          <a:p>
            <a:pPr lvl="1"/>
            <a:r>
              <a:rPr lang="en-US" dirty="0" smtClean="0"/>
              <a:t>density</a:t>
            </a:r>
          </a:p>
          <a:p>
            <a:pPr lvl="1"/>
            <a:r>
              <a:rPr lang="en-US" dirty="0" smtClean="0"/>
              <a:t>simple j-h balance</a:t>
            </a:r>
          </a:p>
          <a:p>
            <a:pPr lvl="1"/>
            <a:r>
              <a:rPr lang="en-US" dirty="0" smtClean="0"/>
              <a:t>vehicle emissions</a:t>
            </a:r>
          </a:p>
          <a:p>
            <a:pPr lvl="1"/>
            <a:r>
              <a:rPr lang="en-US" dirty="0" smtClean="0"/>
              <a:t>building emissions</a:t>
            </a:r>
          </a:p>
        </p:txBody>
      </p:sp>
      <p:pic>
        <p:nvPicPr>
          <p:cNvPr id="4" name="Picture 2"/>
          <p:cNvPicPr>
            <a:picLocks noChangeAspect="1" noChangeArrowheads="1"/>
          </p:cNvPicPr>
          <p:nvPr/>
        </p:nvPicPr>
        <p:blipFill>
          <a:blip r:embed="rId3" cstate="print"/>
          <a:srcRect b="2365"/>
          <a:stretch>
            <a:fillRect/>
          </a:stretch>
        </p:blipFill>
        <p:spPr bwMode="auto">
          <a:xfrm>
            <a:off x="4114800" y="3048000"/>
            <a:ext cx="4800600" cy="352125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153400" cy="1066800"/>
          </a:xfrm>
        </p:spPr>
        <p:txBody>
          <a:bodyPr/>
          <a:lstStyle/>
          <a:p>
            <a:r>
              <a:rPr lang="en-US" sz="3100" dirty="0" smtClean="0"/>
              <a:t>Sketch planning and visualization tools: </a:t>
            </a:r>
            <a:r>
              <a:rPr lang="en-US" sz="3100" dirty="0" err="1" smtClean="0"/>
              <a:t>GreenSTEP</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9" name="Content Placeholder 8"/>
          <p:cNvSpPr>
            <a:spLocks noGrp="1"/>
          </p:cNvSpPr>
          <p:nvPr>
            <p:ph idx="1"/>
          </p:nvPr>
        </p:nvSpPr>
        <p:spPr>
          <a:xfrm>
            <a:off x="914400" y="1219200"/>
            <a:ext cx="7772400" cy="1524000"/>
          </a:xfrm>
        </p:spPr>
        <p:txBody>
          <a:bodyPr/>
          <a:lstStyle/>
          <a:p>
            <a:r>
              <a:rPr lang="en-US" dirty="0" smtClean="0"/>
              <a:t>Disaggregate representation of households and their demand for vehicles, travel, and fuel consumption</a:t>
            </a:r>
            <a:endParaRPr lang="en-US" dirty="0"/>
          </a:p>
        </p:txBody>
      </p:sp>
      <p:pic>
        <p:nvPicPr>
          <p:cNvPr id="5" name="Picture 4"/>
          <p:cNvPicPr>
            <a:picLocks noChangeAspect="1" noChangeArrowheads="1"/>
          </p:cNvPicPr>
          <p:nvPr/>
        </p:nvPicPr>
        <p:blipFill>
          <a:blip r:embed="rId3" cstate="print"/>
          <a:srcRect/>
          <a:stretch>
            <a:fillRect/>
          </a:stretch>
        </p:blipFill>
        <p:spPr bwMode="auto">
          <a:xfrm>
            <a:off x="3276600" y="4027004"/>
            <a:ext cx="3052763" cy="2830996"/>
          </a:xfrm>
          <a:prstGeom prst="rect">
            <a:avLst/>
          </a:prstGeom>
          <a:noFill/>
          <a:ln w="9525">
            <a:noFill/>
            <a:miter lim="800000"/>
            <a:headEnd/>
            <a:tailEnd/>
          </a:ln>
          <a:effectLst/>
        </p:spPr>
      </p:pic>
      <p:pic>
        <p:nvPicPr>
          <p:cNvPr id="6" name="Picture 6"/>
          <p:cNvPicPr>
            <a:picLocks noChangeAspect="1" noChangeArrowheads="1"/>
          </p:cNvPicPr>
          <p:nvPr/>
        </p:nvPicPr>
        <p:blipFill>
          <a:blip r:embed="rId4" cstate="print"/>
          <a:srcRect/>
          <a:stretch>
            <a:fillRect/>
          </a:stretch>
        </p:blipFill>
        <p:spPr bwMode="auto">
          <a:xfrm>
            <a:off x="4334947" y="3352800"/>
            <a:ext cx="2890838" cy="2655049"/>
          </a:xfrm>
          <a:prstGeom prst="rect">
            <a:avLst/>
          </a:prstGeom>
          <a:noFill/>
          <a:ln w="9525">
            <a:noFill/>
            <a:miter lim="800000"/>
            <a:headEnd/>
            <a:tailEnd/>
          </a:ln>
          <a:effectLst/>
        </p:spPr>
      </p:pic>
      <p:pic>
        <p:nvPicPr>
          <p:cNvPr id="7" name="Picture 7"/>
          <p:cNvPicPr>
            <a:picLocks noChangeAspect="1" noChangeArrowheads="1"/>
          </p:cNvPicPr>
          <p:nvPr/>
        </p:nvPicPr>
        <p:blipFill>
          <a:blip r:embed="rId5" cstate="print"/>
          <a:srcRect/>
          <a:stretch>
            <a:fillRect/>
          </a:stretch>
        </p:blipFill>
        <p:spPr bwMode="auto">
          <a:xfrm>
            <a:off x="5181600" y="2667000"/>
            <a:ext cx="2503549" cy="2476500"/>
          </a:xfrm>
          <a:prstGeom prst="rect">
            <a:avLst/>
          </a:prstGeom>
          <a:noFill/>
          <a:ln w="9525">
            <a:noFill/>
            <a:miter lim="800000"/>
            <a:headEnd/>
            <a:tailEnd/>
          </a:ln>
          <a:effectLst/>
        </p:spPr>
      </p:pic>
      <p:pic>
        <p:nvPicPr>
          <p:cNvPr id="8" name="Picture 8"/>
          <p:cNvPicPr>
            <a:picLocks noChangeAspect="1" noChangeArrowheads="1"/>
          </p:cNvPicPr>
          <p:nvPr/>
        </p:nvPicPr>
        <p:blipFill>
          <a:blip r:embed="rId6" cstate="print"/>
          <a:srcRect/>
          <a:stretch>
            <a:fillRect/>
          </a:stretch>
        </p:blipFill>
        <p:spPr bwMode="auto">
          <a:xfrm>
            <a:off x="6031467" y="2133600"/>
            <a:ext cx="3112533" cy="2981325"/>
          </a:xfrm>
          <a:prstGeom prst="rect">
            <a:avLst/>
          </a:prstGeom>
          <a:noFill/>
          <a:ln w="9525">
            <a:noFill/>
            <a:miter lim="800000"/>
            <a:headEnd/>
            <a:tailEnd/>
          </a:ln>
          <a:effectLst/>
        </p:spPr>
      </p:pic>
      <p:sp>
        <p:nvSpPr>
          <p:cNvPr id="10" name="Content Placeholder 8"/>
          <p:cNvSpPr txBox="1">
            <a:spLocks/>
          </p:cNvSpPr>
          <p:nvPr/>
        </p:nvSpPr>
        <p:spPr>
          <a:xfrm>
            <a:off x="914400" y="2667000"/>
            <a:ext cx="4114800" cy="1524000"/>
          </a:xfrm>
          <a:prstGeom prst="rect">
            <a:avLst/>
          </a:prstGeom>
        </p:spPr>
        <p:txBody>
          <a:bodyPr vert="horz">
            <a:norm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Simplified</a:t>
            </a:r>
            <a:r>
              <a:rPr kumimoji="0" lang="en-US" sz="2800" b="0" i="0" u="none" strike="noStrike" kern="1200" cap="none" spc="0" normalizeH="0" noProof="0" dirty="0" smtClean="0">
                <a:ln>
                  <a:noFill/>
                </a:ln>
                <a:solidFill>
                  <a:schemeClr val="tx1"/>
                </a:solidFill>
                <a:effectLst/>
                <a:uLnTx/>
                <a:uFillTx/>
                <a:latin typeface="+mn-lt"/>
                <a:ea typeface="+mn-ea"/>
                <a:cs typeface="+mn-cs"/>
              </a:rPr>
              <a:t> representation of transport system</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Trip-based model + post-processor</a:t>
            </a:r>
            <a:endParaRPr lang="en-US" dirty="0"/>
          </a:p>
        </p:txBody>
      </p:sp>
      <p:sp>
        <p:nvSpPr>
          <p:cNvPr id="3" name="Content Placeholder 2"/>
          <p:cNvSpPr>
            <a:spLocks noGrp="1"/>
          </p:cNvSpPr>
          <p:nvPr>
            <p:ph idx="1"/>
          </p:nvPr>
        </p:nvSpPr>
        <p:spPr/>
        <p:txBody>
          <a:bodyPr>
            <a:normAutofit lnSpcReduction="10000"/>
          </a:bodyPr>
          <a:lstStyle/>
          <a:p>
            <a:r>
              <a:rPr lang="en-US" dirty="0" smtClean="0"/>
              <a:t>Gain over simpler method:</a:t>
            </a:r>
          </a:p>
          <a:p>
            <a:pPr lvl="1"/>
            <a:r>
              <a:rPr lang="en-US" dirty="0" smtClean="0"/>
              <a:t>Local vehicle trips forecasted by 3 or 4-step model</a:t>
            </a:r>
          </a:p>
          <a:p>
            <a:pPr lvl="1"/>
            <a:r>
              <a:rPr lang="en-US" dirty="0" smtClean="0"/>
              <a:t>Both trip ends are known</a:t>
            </a:r>
          </a:p>
          <a:p>
            <a:pPr lvl="1"/>
            <a:r>
              <a:rPr lang="en-US" dirty="0" smtClean="0"/>
              <a:t>VT and VMT elasticities are often from local household survey</a:t>
            </a:r>
          </a:p>
          <a:p>
            <a:r>
              <a:rPr lang="en-US" dirty="0" smtClean="0"/>
              <a:t>Limitations:</a:t>
            </a:r>
          </a:p>
          <a:p>
            <a:pPr lvl="1"/>
            <a:r>
              <a:rPr lang="en-US" dirty="0" smtClean="0"/>
              <a:t>Assumption of constant elasticities valid only over limited range</a:t>
            </a:r>
          </a:p>
          <a:p>
            <a:pPr lvl="1"/>
            <a:r>
              <a:rPr lang="en-US" dirty="0" smtClean="0"/>
              <a:t>Unable to assess vacant to non-vacant impacts</a:t>
            </a:r>
          </a:p>
          <a:p>
            <a:pPr lvl="1"/>
            <a:r>
              <a:rPr lang="en-US" dirty="0" smtClean="0"/>
              <a:t>Silent on whether the trip reductions are true reductions or mode shifts</a:t>
            </a:r>
          </a:p>
          <a:p>
            <a:pPr lvl="1"/>
            <a:r>
              <a:rPr lang="en-US" dirty="0" smtClean="0"/>
              <a:t>None to very limited applicability to transit and pricing strategies </a:t>
            </a:r>
          </a:p>
          <a:p>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trip-based models</a:t>
            </a:r>
            <a:endParaRPr lang="en-US" dirty="0"/>
          </a:p>
        </p:txBody>
      </p:sp>
      <p:sp>
        <p:nvSpPr>
          <p:cNvPr id="3" name="Content Placeholder 2"/>
          <p:cNvSpPr>
            <a:spLocks noGrp="1"/>
          </p:cNvSpPr>
          <p:nvPr>
            <p:ph idx="1"/>
          </p:nvPr>
        </p:nvSpPr>
        <p:spPr/>
        <p:txBody>
          <a:bodyPr>
            <a:noAutofit/>
          </a:bodyPr>
          <a:lstStyle/>
          <a:p>
            <a:r>
              <a:rPr lang="en-US" dirty="0" smtClean="0"/>
              <a:t>Retain the advantages of a multi-modal trip-based model:</a:t>
            </a:r>
          </a:p>
          <a:p>
            <a:pPr lvl="1"/>
            <a:r>
              <a:rPr lang="en-US" dirty="0" smtClean="0"/>
              <a:t>Adequate trip market stratification</a:t>
            </a:r>
          </a:p>
          <a:p>
            <a:pPr lvl="1"/>
            <a:r>
              <a:rPr lang="en-US" dirty="0" smtClean="0"/>
              <a:t>Comprehensive mode choice model</a:t>
            </a:r>
          </a:p>
          <a:p>
            <a:pPr lvl="1"/>
            <a:r>
              <a:rPr lang="en-US" dirty="0" smtClean="0"/>
              <a:t>Adequate representation of transit accessibility and competing levels of service</a:t>
            </a:r>
          </a:p>
          <a:p>
            <a:pPr lvl="1"/>
            <a:r>
              <a:rPr lang="en-US" dirty="0" smtClean="0"/>
              <a:t>Auto ownership and destination choice models informed by multi-modal accessibility  variables</a:t>
            </a:r>
          </a:p>
          <a:p>
            <a:r>
              <a:rPr lang="en-US" dirty="0" smtClean="0"/>
              <a:t>While accounting for the effect of land use form, transit and pricing explicitly in the model specification</a:t>
            </a:r>
            <a:endParaRPr lang="en-US" sz="2400" dirty="0" smtClean="0"/>
          </a:p>
          <a:p>
            <a:endParaRPr lang="en-US" sz="24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Activity-based models</a:t>
            </a:r>
            <a:endParaRPr lang="en-US" dirty="0"/>
          </a:p>
        </p:txBody>
      </p:sp>
      <p:sp>
        <p:nvSpPr>
          <p:cNvPr id="3" name="Content Placeholder 2"/>
          <p:cNvSpPr>
            <a:spLocks noGrp="1"/>
          </p:cNvSpPr>
          <p:nvPr>
            <p:ph idx="1"/>
          </p:nvPr>
        </p:nvSpPr>
        <p:spPr/>
        <p:txBody>
          <a:bodyPr/>
          <a:lstStyle/>
          <a:p>
            <a:r>
              <a:rPr lang="en-US" dirty="0" smtClean="0"/>
              <a:t>Gains over trip-based models:</a:t>
            </a:r>
          </a:p>
          <a:p>
            <a:pPr lvl="1"/>
            <a:r>
              <a:rPr lang="en-US" dirty="0" smtClean="0"/>
              <a:t>Model entire tours consistently</a:t>
            </a:r>
          </a:p>
          <a:p>
            <a:pPr lvl="1"/>
            <a:r>
              <a:rPr lang="en-US" dirty="0" smtClean="0"/>
              <a:t>Use accessibilities relevant to the traveler, instead of zonal aggregates</a:t>
            </a:r>
          </a:p>
          <a:p>
            <a:pPr lvl="1"/>
            <a:r>
              <a:rPr lang="en-US" dirty="0" smtClean="0"/>
              <a:t>Rich set of person and household attributes able to inform travel decisions</a:t>
            </a:r>
          </a:p>
          <a:p>
            <a:pPr lvl="1"/>
            <a:r>
              <a:rPr lang="en-US" dirty="0" smtClean="0"/>
              <a:t>Explicitly account for constraints derived from household member interactions</a:t>
            </a:r>
          </a:p>
          <a:p>
            <a:pPr lvl="1"/>
            <a:r>
              <a:rPr lang="en-US" dirty="0" smtClean="0"/>
              <a:t>Able to identify the true price paid by different users for  parking and transit, and other mobility attributes</a:t>
            </a:r>
          </a:p>
          <a:p>
            <a:pPr lvl="1"/>
            <a:r>
              <a:rPr lang="en-US" dirty="0" smtClean="0"/>
              <a:t>Mathematical consistency across all travel decisions results in improved, more realistic responses to policy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land use / transport models</a:t>
            </a:r>
            <a:endParaRPr lang="en-US" dirty="0"/>
          </a:p>
        </p:txBody>
      </p:sp>
      <p:sp>
        <p:nvSpPr>
          <p:cNvPr id="3" name="Content Placeholder 2"/>
          <p:cNvSpPr>
            <a:spLocks noGrp="1"/>
          </p:cNvSpPr>
          <p:nvPr>
            <p:ph idx="1"/>
          </p:nvPr>
        </p:nvSpPr>
        <p:spPr>
          <a:xfrm>
            <a:off x="914400" y="1676400"/>
            <a:ext cx="7772400" cy="4648200"/>
          </a:xfrm>
        </p:spPr>
        <p:txBody>
          <a:bodyPr>
            <a:normAutofit fontScale="92500" lnSpcReduction="20000"/>
          </a:bodyPr>
          <a:lstStyle/>
          <a:p>
            <a:r>
              <a:rPr lang="en-US" dirty="0" smtClean="0"/>
              <a:t>Dynamically account for the effect of transport level of service on land use, and vice-versa</a:t>
            </a:r>
          </a:p>
          <a:p>
            <a:r>
              <a:rPr lang="en-US" dirty="0" smtClean="0"/>
              <a:t>Allow examining and comparing the long term effects of climate change transport policies</a:t>
            </a:r>
          </a:p>
          <a:p>
            <a:r>
              <a:rPr lang="en-US" dirty="0" smtClean="0"/>
              <a:t>Explicit assumptions on land development potential (zoning, density, mixed use)</a:t>
            </a:r>
          </a:p>
          <a:p>
            <a:r>
              <a:rPr lang="en-US" dirty="0" smtClean="0"/>
              <a:t>Inter-industry relationships influence on location decisions, more realistic land use mix</a:t>
            </a:r>
          </a:p>
          <a:p>
            <a:r>
              <a:rPr lang="en-US" dirty="0" smtClean="0"/>
              <a:t>Market signals and access (generalized cost) influence land use changes (vacant land, redevelopment, densification) and demand for transportation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762000"/>
            <a:ext cx="7772400" cy="1975104"/>
          </a:xfrm>
          <a:prstGeom prst="rect">
            <a:avLst/>
          </a:prstGeom>
        </p:spPr>
        <p:txBody>
          <a:bodyPr vert="horz" anchor="t">
            <a:noAutofit/>
          </a:bodyPr>
          <a:lstStyle/>
          <a:p>
            <a:pPr marL="0" marR="9144"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Matching the Tool</a:t>
            </a:r>
            <a:r>
              <a:rPr kumimoji="0" lang="en-US" sz="3200" b="1" i="0" u="none" strike="noStrike" kern="1200" cap="none" spc="0" normalizeH="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 to the Policy</a:t>
            </a:r>
            <a:endParaRPr kumimoji="0" lang="en-US" sz="3200" b="1" i="0" u="none" strike="noStrike" kern="1200" cap="none" spc="0" normalizeH="0" baseline="0" noProof="0" dirty="0">
              <a:ln>
                <a:noFill/>
              </a:ln>
              <a:solidFill>
                <a:schemeClr val="tx2">
                  <a:satMod val="200000"/>
                </a:schemeClr>
              </a:solidFill>
              <a:effectLst>
                <a:reflection blurRad="12700" stA="34000" endA="740" endPos="53000" dir="5400000" sy="-100000" algn="bl" rotWithShape="0"/>
              </a:effectLst>
              <a:uLnTx/>
              <a:uFillTx/>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707136"/>
          </a:xfrm>
        </p:spPr>
        <p:txBody>
          <a:bodyPr/>
          <a:lstStyle/>
          <a:p>
            <a:r>
              <a:rPr lang="en-US" dirty="0" smtClean="0"/>
              <a:t>Compact/Smart development</a:t>
            </a:r>
            <a:endParaRPr lang="en-US" dirty="0"/>
          </a:p>
        </p:txBody>
      </p:sp>
      <p:sp>
        <p:nvSpPr>
          <p:cNvPr id="4" name="Left-Right Arrow 3"/>
          <p:cNvSpPr/>
          <p:nvPr/>
        </p:nvSpPr>
        <p:spPr>
          <a:xfrm>
            <a:off x="1143000" y="3657600"/>
            <a:ext cx="7315200" cy="381000"/>
          </a:xfrm>
          <a:prstGeom prst="leftRightArrow">
            <a:avLst/>
          </a:prstGeom>
          <a:solidFill>
            <a:srgbClr val="C1E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rot="5400000">
            <a:off x="1584960" y="3901440"/>
            <a:ext cx="640080" cy="0"/>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66800" y="4343400"/>
            <a:ext cx="1676400" cy="646331"/>
          </a:xfrm>
          <a:prstGeom prst="rect">
            <a:avLst/>
          </a:prstGeom>
          <a:noFill/>
        </p:spPr>
        <p:txBody>
          <a:bodyPr wrap="square" rtlCol="0">
            <a:spAutoFit/>
          </a:bodyPr>
          <a:lstStyle/>
          <a:p>
            <a:pPr algn="ctr"/>
            <a:r>
              <a:rPr lang="en-US" dirty="0" smtClean="0">
                <a:solidFill>
                  <a:srgbClr val="FFC000"/>
                </a:solidFill>
              </a:rPr>
              <a:t>Sketch planning tool</a:t>
            </a:r>
            <a:endParaRPr lang="en-US" dirty="0">
              <a:solidFill>
                <a:srgbClr val="FFC000"/>
              </a:solidFill>
            </a:endParaRPr>
          </a:p>
        </p:txBody>
      </p:sp>
      <p:cxnSp>
        <p:nvCxnSpPr>
          <p:cNvPr id="7" name="Straight Connector 6"/>
          <p:cNvCxnSpPr/>
          <p:nvPr/>
        </p:nvCxnSpPr>
        <p:spPr>
          <a:xfrm rot="5400000">
            <a:off x="5394960" y="3901440"/>
            <a:ext cx="640080" cy="0"/>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953000" y="4419600"/>
            <a:ext cx="1676400" cy="646331"/>
          </a:xfrm>
          <a:prstGeom prst="rect">
            <a:avLst/>
          </a:prstGeom>
          <a:noFill/>
        </p:spPr>
        <p:txBody>
          <a:bodyPr wrap="square" rtlCol="0">
            <a:spAutoFit/>
          </a:bodyPr>
          <a:lstStyle/>
          <a:p>
            <a:pPr algn="ctr"/>
            <a:r>
              <a:rPr lang="en-US" dirty="0" smtClean="0">
                <a:solidFill>
                  <a:srgbClr val="FFC000"/>
                </a:solidFill>
              </a:rPr>
              <a:t>Advanced 4-step model</a:t>
            </a:r>
            <a:endParaRPr lang="en-US" dirty="0">
              <a:solidFill>
                <a:srgbClr val="FFC000"/>
              </a:solidFill>
            </a:endParaRPr>
          </a:p>
        </p:txBody>
      </p:sp>
      <p:cxnSp>
        <p:nvCxnSpPr>
          <p:cNvPr id="11" name="Straight Connector 10"/>
          <p:cNvCxnSpPr/>
          <p:nvPr/>
        </p:nvCxnSpPr>
        <p:spPr>
          <a:xfrm rot="5400000">
            <a:off x="7147560" y="3901440"/>
            <a:ext cx="640080" cy="0"/>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162800" y="4419600"/>
            <a:ext cx="1676400" cy="646331"/>
          </a:xfrm>
          <a:prstGeom prst="rect">
            <a:avLst/>
          </a:prstGeom>
          <a:noFill/>
        </p:spPr>
        <p:txBody>
          <a:bodyPr wrap="square" rtlCol="0">
            <a:spAutoFit/>
          </a:bodyPr>
          <a:lstStyle/>
          <a:p>
            <a:pPr algn="ctr"/>
            <a:r>
              <a:rPr lang="en-US" dirty="0" smtClean="0">
                <a:solidFill>
                  <a:srgbClr val="FFC000"/>
                </a:solidFill>
              </a:rPr>
              <a:t>Integrated LU/T model</a:t>
            </a:r>
            <a:endParaRPr lang="en-US" dirty="0">
              <a:solidFill>
                <a:srgbClr val="FFC000"/>
              </a:solidFill>
            </a:endParaRPr>
          </a:p>
        </p:txBody>
      </p:sp>
      <p:sp>
        <p:nvSpPr>
          <p:cNvPr id="14" name="TextBox 13"/>
          <p:cNvSpPr txBox="1"/>
          <p:nvPr/>
        </p:nvSpPr>
        <p:spPr>
          <a:xfrm>
            <a:off x="838200" y="1600200"/>
            <a:ext cx="2514600" cy="2062103"/>
          </a:xfrm>
          <a:prstGeom prst="rect">
            <a:avLst/>
          </a:prstGeom>
          <a:noFill/>
        </p:spPr>
        <p:txBody>
          <a:bodyPr wrap="square" rtlCol="0">
            <a:spAutoFit/>
          </a:bodyPr>
          <a:lstStyle/>
          <a:p>
            <a:pPr algn="ctr">
              <a:spcAft>
                <a:spcPts val="1200"/>
              </a:spcAft>
            </a:pPr>
            <a:r>
              <a:rPr lang="en-US" dirty="0" smtClean="0"/>
              <a:t>Quickly winnow down multiple </a:t>
            </a:r>
            <a:r>
              <a:rPr lang="en-US" dirty="0" smtClean="0"/>
              <a:t>scenarios</a:t>
            </a:r>
            <a:endParaRPr lang="en-US" dirty="0" smtClean="0"/>
          </a:p>
          <a:p>
            <a:pPr algn="ctr">
              <a:spcAft>
                <a:spcPts val="1200"/>
              </a:spcAft>
            </a:pPr>
            <a:r>
              <a:rPr lang="en-US" dirty="0" smtClean="0"/>
              <a:t>Comprehensive along land use types and household types</a:t>
            </a:r>
          </a:p>
          <a:p>
            <a:pPr algn="ctr"/>
            <a:r>
              <a:rPr lang="en-US" dirty="0" smtClean="0"/>
              <a:t>Order  of magnitude</a:t>
            </a:r>
          </a:p>
        </p:txBody>
      </p:sp>
      <p:sp>
        <p:nvSpPr>
          <p:cNvPr id="15" name="TextBox 14"/>
          <p:cNvSpPr txBox="1"/>
          <p:nvPr/>
        </p:nvSpPr>
        <p:spPr>
          <a:xfrm>
            <a:off x="4343400" y="1600200"/>
            <a:ext cx="2286000" cy="1754326"/>
          </a:xfrm>
          <a:prstGeom prst="rect">
            <a:avLst/>
          </a:prstGeom>
          <a:noFill/>
        </p:spPr>
        <p:txBody>
          <a:bodyPr wrap="square" rtlCol="0">
            <a:spAutoFit/>
          </a:bodyPr>
          <a:lstStyle/>
          <a:p>
            <a:pPr algn="ctr"/>
            <a:r>
              <a:rPr lang="en-US" dirty="0" smtClean="0"/>
              <a:t>Complementary effects of compact development, transit and pricing on transport network at facility level</a:t>
            </a:r>
          </a:p>
        </p:txBody>
      </p:sp>
      <p:sp>
        <p:nvSpPr>
          <p:cNvPr id="16" name="TextBox 15"/>
          <p:cNvSpPr txBox="1"/>
          <p:nvPr/>
        </p:nvSpPr>
        <p:spPr>
          <a:xfrm>
            <a:off x="6553200" y="2362200"/>
            <a:ext cx="2438400" cy="1077218"/>
          </a:xfrm>
          <a:prstGeom prst="rect">
            <a:avLst/>
          </a:prstGeom>
          <a:noFill/>
        </p:spPr>
        <p:txBody>
          <a:bodyPr wrap="square" rtlCol="0">
            <a:spAutoFit/>
          </a:bodyPr>
          <a:lstStyle/>
          <a:p>
            <a:pPr algn="ctr">
              <a:spcAft>
                <a:spcPts val="1200"/>
              </a:spcAft>
            </a:pPr>
            <a:r>
              <a:rPr lang="en-US" dirty="0" smtClean="0"/>
              <a:t>Market-drive densities</a:t>
            </a:r>
            <a:endParaRPr lang="en-US" dirty="0" smtClean="0"/>
          </a:p>
          <a:p>
            <a:pPr algn="ctr"/>
            <a:r>
              <a:rPr lang="en-US" dirty="0" smtClean="0"/>
              <a:t>Explicit land use policy levers</a:t>
            </a:r>
          </a:p>
        </p:txBody>
      </p:sp>
      <p:cxnSp>
        <p:nvCxnSpPr>
          <p:cNvPr id="13" name="Straight Connector 12"/>
          <p:cNvCxnSpPr/>
          <p:nvPr/>
        </p:nvCxnSpPr>
        <p:spPr>
          <a:xfrm rot="5400000">
            <a:off x="3489960" y="3901440"/>
            <a:ext cx="640080" cy="0"/>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124200" y="4419600"/>
            <a:ext cx="1676400" cy="369332"/>
          </a:xfrm>
          <a:prstGeom prst="rect">
            <a:avLst/>
          </a:prstGeom>
          <a:noFill/>
        </p:spPr>
        <p:txBody>
          <a:bodyPr wrap="square" rtlCol="0">
            <a:spAutoFit/>
          </a:bodyPr>
          <a:lstStyle/>
          <a:p>
            <a:pPr algn="ctr"/>
            <a:r>
              <a:rPr lang="en-US" dirty="0" smtClean="0">
                <a:solidFill>
                  <a:srgbClr val="FFC000"/>
                </a:solidFill>
              </a:rPr>
              <a:t>Post-processor</a:t>
            </a:r>
            <a:endParaRPr lang="en-US" dirty="0">
              <a:solidFill>
                <a:srgbClr val="FFC000"/>
              </a:solidFill>
            </a:endParaRPr>
          </a:p>
        </p:txBody>
      </p:sp>
      <p:sp>
        <p:nvSpPr>
          <p:cNvPr id="18" name="TextBox 17"/>
          <p:cNvSpPr txBox="1"/>
          <p:nvPr/>
        </p:nvSpPr>
        <p:spPr>
          <a:xfrm>
            <a:off x="2743200" y="5105400"/>
            <a:ext cx="2514600" cy="1200329"/>
          </a:xfrm>
          <a:prstGeom prst="rect">
            <a:avLst/>
          </a:prstGeom>
          <a:noFill/>
        </p:spPr>
        <p:txBody>
          <a:bodyPr wrap="square" rtlCol="0">
            <a:spAutoFit/>
          </a:bodyPr>
          <a:lstStyle/>
          <a:p>
            <a:pPr algn="ctr"/>
            <a:r>
              <a:rPr lang="en-US" dirty="0" smtClean="0"/>
              <a:t>GHG emission reductions due to anticipated changes in density, land use mix</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Transit service</a:t>
            </a:r>
            <a:endParaRPr lang="en-US" sz="3200" dirty="0"/>
          </a:p>
        </p:txBody>
      </p:sp>
      <p:sp>
        <p:nvSpPr>
          <p:cNvPr id="3" name="Left-Right Arrow 2"/>
          <p:cNvSpPr/>
          <p:nvPr/>
        </p:nvSpPr>
        <p:spPr>
          <a:xfrm>
            <a:off x="1143000" y="3657600"/>
            <a:ext cx="7315200" cy="381000"/>
          </a:xfrm>
          <a:prstGeom prst="leftRightArrow">
            <a:avLst/>
          </a:prstGeom>
          <a:solidFill>
            <a:srgbClr val="C1E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rot="5400000">
            <a:off x="1584960" y="3901440"/>
            <a:ext cx="640080" cy="0"/>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66800" y="4343400"/>
            <a:ext cx="1676400" cy="646331"/>
          </a:xfrm>
          <a:prstGeom prst="rect">
            <a:avLst/>
          </a:prstGeom>
          <a:noFill/>
        </p:spPr>
        <p:txBody>
          <a:bodyPr wrap="square" rtlCol="0">
            <a:spAutoFit/>
          </a:bodyPr>
          <a:lstStyle/>
          <a:p>
            <a:pPr algn="ctr"/>
            <a:r>
              <a:rPr lang="en-US" dirty="0" smtClean="0">
                <a:solidFill>
                  <a:srgbClr val="FFC000"/>
                </a:solidFill>
              </a:rPr>
              <a:t>Direct demand</a:t>
            </a:r>
          </a:p>
          <a:p>
            <a:pPr algn="ctr"/>
            <a:r>
              <a:rPr lang="en-US" dirty="0" smtClean="0">
                <a:solidFill>
                  <a:srgbClr val="FFC000"/>
                </a:solidFill>
              </a:rPr>
              <a:t> model</a:t>
            </a:r>
            <a:endParaRPr lang="en-US" dirty="0">
              <a:solidFill>
                <a:srgbClr val="FFC000"/>
              </a:solidFill>
            </a:endParaRPr>
          </a:p>
        </p:txBody>
      </p:sp>
      <p:sp>
        <p:nvSpPr>
          <p:cNvPr id="8" name="TextBox 7"/>
          <p:cNvSpPr txBox="1"/>
          <p:nvPr/>
        </p:nvSpPr>
        <p:spPr>
          <a:xfrm>
            <a:off x="838200" y="2133600"/>
            <a:ext cx="2514600" cy="1508105"/>
          </a:xfrm>
          <a:prstGeom prst="rect">
            <a:avLst/>
          </a:prstGeom>
          <a:noFill/>
        </p:spPr>
        <p:txBody>
          <a:bodyPr wrap="square" rtlCol="0">
            <a:spAutoFit/>
          </a:bodyPr>
          <a:lstStyle/>
          <a:p>
            <a:pPr algn="ctr"/>
            <a:r>
              <a:rPr lang="en-US" dirty="0" smtClean="0"/>
              <a:t>None to limited</a:t>
            </a:r>
          </a:p>
          <a:p>
            <a:pPr algn="ctr">
              <a:spcAft>
                <a:spcPts val="1200"/>
              </a:spcAft>
            </a:pPr>
            <a:r>
              <a:rPr lang="en-US" dirty="0" smtClean="0"/>
              <a:t>existing service</a:t>
            </a:r>
          </a:p>
          <a:p>
            <a:pPr algn="ctr">
              <a:spcAft>
                <a:spcPts val="1200"/>
              </a:spcAft>
            </a:pPr>
            <a:r>
              <a:rPr lang="en-US" dirty="0" smtClean="0"/>
              <a:t>Single-purpose market</a:t>
            </a:r>
          </a:p>
          <a:p>
            <a:pPr algn="ctr"/>
            <a:r>
              <a:rPr lang="en-US" dirty="0" smtClean="0"/>
              <a:t>GHG reduction potential</a:t>
            </a:r>
            <a:endParaRPr lang="en-US" dirty="0"/>
          </a:p>
        </p:txBody>
      </p:sp>
      <p:cxnSp>
        <p:nvCxnSpPr>
          <p:cNvPr id="9" name="Straight Connector 8"/>
          <p:cNvCxnSpPr/>
          <p:nvPr/>
        </p:nvCxnSpPr>
        <p:spPr>
          <a:xfrm rot="5400000">
            <a:off x="5623560" y="3901440"/>
            <a:ext cx="640080" cy="0"/>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14800" y="2057400"/>
            <a:ext cx="2514600" cy="1354217"/>
          </a:xfrm>
          <a:prstGeom prst="rect">
            <a:avLst/>
          </a:prstGeom>
          <a:noFill/>
        </p:spPr>
        <p:txBody>
          <a:bodyPr wrap="square" rtlCol="0">
            <a:spAutoFit/>
          </a:bodyPr>
          <a:lstStyle/>
          <a:p>
            <a:pPr algn="ctr">
              <a:spcAft>
                <a:spcPts val="1200"/>
              </a:spcAft>
            </a:pPr>
            <a:r>
              <a:rPr lang="en-US" dirty="0" smtClean="0"/>
              <a:t>Alternatives analysis and project design</a:t>
            </a:r>
          </a:p>
          <a:p>
            <a:pPr algn="ctr"/>
            <a:r>
              <a:rPr lang="en-US" dirty="0" smtClean="0"/>
              <a:t>GHG reductions by population segment</a:t>
            </a:r>
            <a:endParaRPr lang="en-US" dirty="0"/>
          </a:p>
        </p:txBody>
      </p:sp>
      <p:sp>
        <p:nvSpPr>
          <p:cNvPr id="11" name="TextBox 10"/>
          <p:cNvSpPr txBox="1"/>
          <p:nvPr/>
        </p:nvSpPr>
        <p:spPr>
          <a:xfrm>
            <a:off x="4267200" y="4267200"/>
            <a:ext cx="1676400" cy="646331"/>
          </a:xfrm>
          <a:prstGeom prst="rect">
            <a:avLst/>
          </a:prstGeom>
          <a:noFill/>
        </p:spPr>
        <p:txBody>
          <a:bodyPr wrap="square" rtlCol="0">
            <a:spAutoFit/>
          </a:bodyPr>
          <a:lstStyle/>
          <a:p>
            <a:pPr algn="ctr"/>
            <a:r>
              <a:rPr lang="en-US" dirty="0" smtClean="0">
                <a:solidFill>
                  <a:srgbClr val="FFC000"/>
                </a:solidFill>
              </a:rPr>
              <a:t>Advanced 4-step model</a:t>
            </a:r>
            <a:endParaRPr lang="en-US" dirty="0">
              <a:solidFill>
                <a:srgbClr val="FFC000"/>
              </a:solidFill>
            </a:endParaRPr>
          </a:p>
        </p:txBody>
      </p:sp>
      <p:cxnSp>
        <p:nvCxnSpPr>
          <p:cNvPr id="12" name="Straight Connector 11"/>
          <p:cNvCxnSpPr/>
          <p:nvPr/>
        </p:nvCxnSpPr>
        <p:spPr>
          <a:xfrm rot="5400000">
            <a:off x="7071360" y="3901440"/>
            <a:ext cx="640080" cy="0"/>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629400" y="1295400"/>
            <a:ext cx="2514600" cy="2616101"/>
          </a:xfrm>
          <a:prstGeom prst="rect">
            <a:avLst/>
          </a:prstGeom>
          <a:noFill/>
        </p:spPr>
        <p:txBody>
          <a:bodyPr wrap="square" rtlCol="0">
            <a:spAutoFit/>
          </a:bodyPr>
          <a:lstStyle/>
          <a:p>
            <a:pPr algn="ctr"/>
            <a:r>
              <a:rPr lang="en-US" dirty="0" smtClean="0"/>
              <a:t>GHG reductions from user subsidies,</a:t>
            </a:r>
          </a:p>
          <a:p>
            <a:pPr algn="ctr">
              <a:spcAft>
                <a:spcPts val="1200"/>
              </a:spcAft>
            </a:pPr>
            <a:r>
              <a:rPr lang="en-US" dirty="0" smtClean="0"/>
              <a:t>mobility attributes</a:t>
            </a:r>
          </a:p>
          <a:p>
            <a:pPr algn="ctr">
              <a:spcAft>
                <a:spcPts val="1200"/>
              </a:spcAft>
            </a:pPr>
            <a:r>
              <a:rPr lang="en-US" dirty="0" smtClean="0"/>
              <a:t>GHG reductions across subpopulations</a:t>
            </a:r>
          </a:p>
          <a:p>
            <a:pPr algn="ctr"/>
            <a:r>
              <a:rPr lang="en-US" dirty="0" smtClean="0"/>
              <a:t>Rich distributional impacts</a:t>
            </a:r>
          </a:p>
          <a:p>
            <a:pPr algn="ctr"/>
            <a:endParaRPr lang="en-US" dirty="0" smtClean="0"/>
          </a:p>
        </p:txBody>
      </p:sp>
      <p:sp>
        <p:nvSpPr>
          <p:cNvPr id="14" name="TextBox 13"/>
          <p:cNvSpPr txBox="1"/>
          <p:nvPr/>
        </p:nvSpPr>
        <p:spPr>
          <a:xfrm>
            <a:off x="7010400" y="4267200"/>
            <a:ext cx="1676400" cy="646331"/>
          </a:xfrm>
          <a:prstGeom prst="rect">
            <a:avLst/>
          </a:prstGeom>
          <a:noFill/>
        </p:spPr>
        <p:txBody>
          <a:bodyPr wrap="square" rtlCol="0">
            <a:spAutoFit/>
          </a:bodyPr>
          <a:lstStyle/>
          <a:p>
            <a:pPr algn="ctr"/>
            <a:r>
              <a:rPr lang="en-US" dirty="0" smtClean="0">
                <a:solidFill>
                  <a:srgbClr val="FFC000"/>
                </a:solidFill>
              </a:rPr>
              <a:t>Activity-based model</a:t>
            </a:r>
            <a:endParaRPr lang="en-US" dirty="0">
              <a:solidFill>
                <a:srgbClr val="FFC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smtClean="0"/>
              <a:t>No single modeling tool can address the multiple and varying needs of the planning </a:t>
            </a:r>
            <a:r>
              <a:rPr lang="en-US" dirty="0" smtClean="0"/>
              <a:t>process, or is universally better</a:t>
            </a:r>
          </a:p>
          <a:p>
            <a:r>
              <a:rPr lang="en-US" dirty="0" smtClean="0"/>
              <a:t>The tradeoffs between simplicity and behavioral realism is more than a tradeoff between fast and simple vs. long and complex </a:t>
            </a:r>
            <a:r>
              <a:rPr lang="en-US" dirty="0" smtClean="0"/>
              <a:t>models</a:t>
            </a:r>
            <a:endParaRPr lang="en-US" dirty="0" smtClean="0"/>
          </a:p>
          <a:p>
            <a:r>
              <a:rPr lang="en-US" dirty="0" smtClean="0"/>
              <a:t>The selection of an appropriate tool depends on</a:t>
            </a:r>
          </a:p>
          <a:p>
            <a:pPr lvl="1"/>
            <a:r>
              <a:rPr lang="en-US" dirty="0" smtClean="0"/>
              <a:t>S</a:t>
            </a:r>
            <a:r>
              <a:rPr lang="en-US" dirty="0" smtClean="0"/>
              <a:t>trategies and policies</a:t>
            </a:r>
          </a:p>
          <a:p>
            <a:pPr lvl="1"/>
            <a:r>
              <a:rPr lang="en-US" dirty="0" smtClean="0"/>
              <a:t>Detail of the answer sought (VMT?, equity?)</a:t>
            </a:r>
          </a:p>
          <a:p>
            <a:pPr lvl="1"/>
            <a:r>
              <a:rPr lang="en-US" dirty="0" smtClean="0"/>
              <a:t>Stage of the planning process</a:t>
            </a: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707136"/>
          </a:xfrm>
        </p:spPr>
        <p:txBody>
          <a:bodyPr/>
          <a:lstStyle/>
          <a:p>
            <a:r>
              <a:rPr lang="en-US" dirty="0" smtClean="0"/>
              <a:t>Proposed GHG reduction strategies</a:t>
            </a:r>
            <a:endParaRPr lang="en-US" dirty="0"/>
          </a:p>
        </p:txBody>
      </p:sp>
      <p:sp>
        <p:nvSpPr>
          <p:cNvPr id="3" name="Content Placeholder 2"/>
          <p:cNvSpPr>
            <a:spLocks noGrp="1"/>
          </p:cNvSpPr>
          <p:nvPr>
            <p:ph idx="1"/>
          </p:nvPr>
        </p:nvSpPr>
        <p:spPr>
          <a:xfrm>
            <a:off x="914400" y="1371600"/>
            <a:ext cx="7772400" cy="5029200"/>
          </a:xfrm>
        </p:spPr>
        <p:txBody>
          <a:bodyPr>
            <a:normAutofit lnSpcReduction="10000"/>
          </a:bodyPr>
          <a:lstStyle/>
          <a:p>
            <a:r>
              <a:rPr lang="en-US" dirty="0" smtClean="0"/>
              <a:t>Road pricing </a:t>
            </a:r>
          </a:p>
          <a:p>
            <a:r>
              <a:rPr lang="en-US" dirty="0" smtClean="0"/>
              <a:t>Compact land use  and smart growth</a:t>
            </a:r>
          </a:p>
          <a:p>
            <a:r>
              <a:rPr lang="en-US" dirty="0" smtClean="0"/>
              <a:t>Non-motorized transportation</a:t>
            </a:r>
          </a:p>
          <a:p>
            <a:r>
              <a:rPr lang="en-US" dirty="0" smtClean="0"/>
              <a:t>Public transportation improvement</a:t>
            </a:r>
          </a:p>
          <a:p>
            <a:r>
              <a:rPr lang="en-US" dirty="0" smtClean="0"/>
              <a:t>Ride-sharing, car-sharing and alternative commute / work schedules</a:t>
            </a:r>
          </a:p>
          <a:p>
            <a:r>
              <a:rPr lang="en-US" dirty="0" smtClean="0"/>
              <a:t>Regulatory</a:t>
            </a:r>
          </a:p>
          <a:p>
            <a:r>
              <a:rPr lang="en-US" dirty="0" smtClean="0"/>
              <a:t>Operational and intelligent transportation systems</a:t>
            </a:r>
          </a:p>
          <a:p>
            <a:r>
              <a:rPr lang="en-US" dirty="0" smtClean="0"/>
              <a:t>Bottleneck relief and capacity expansion</a:t>
            </a:r>
          </a:p>
          <a:p>
            <a:r>
              <a:rPr lang="en-US" dirty="0" smtClean="0"/>
              <a:t>Multi-modal freight strategies</a:t>
            </a:r>
          </a:p>
        </p:txBody>
      </p:sp>
      <p:sp>
        <p:nvSpPr>
          <p:cNvPr id="4" name="TextBox 3"/>
          <p:cNvSpPr txBox="1"/>
          <p:nvPr/>
        </p:nvSpPr>
        <p:spPr>
          <a:xfrm>
            <a:off x="6248400" y="6334780"/>
            <a:ext cx="2895600" cy="523220"/>
          </a:xfrm>
          <a:prstGeom prst="rect">
            <a:avLst/>
          </a:prstGeom>
          <a:noFill/>
        </p:spPr>
        <p:txBody>
          <a:bodyPr wrap="square" rtlCol="0">
            <a:spAutoFit/>
          </a:bodyPr>
          <a:lstStyle/>
          <a:p>
            <a:r>
              <a:rPr lang="en-US" sz="1400" dirty="0" smtClean="0"/>
              <a:t>Cambridge </a:t>
            </a:r>
            <a:r>
              <a:rPr lang="en-US" sz="1400" dirty="0" err="1" smtClean="0"/>
              <a:t>Systematics</a:t>
            </a:r>
            <a:r>
              <a:rPr lang="en-US" sz="1400" dirty="0" smtClean="0"/>
              <a:t>, Inc. (2009). Moving Cooler.</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707136"/>
          </a:xfrm>
        </p:spPr>
        <p:txBody>
          <a:bodyPr/>
          <a:lstStyle/>
          <a:p>
            <a:r>
              <a:rPr lang="en-US" dirty="0" smtClean="0"/>
              <a:t>Desired policy levers</a:t>
            </a:r>
            <a:endParaRPr lang="en-US" dirty="0"/>
          </a:p>
        </p:txBody>
      </p:sp>
      <p:sp>
        <p:nvSpPr>
          <p:cNvPr id="3" name="Content Placeholder 2"/>
          <p:cNvSpPr>
            <a:spLocks noGrp="1"/>
          </p:cNvSpPr>
          <p:nvPr>
            <p:ph idx="1"/>
          </p:nvPr>
        </p:nvSpPr>
        <p:spPr>
          <a:xfrm>
            <a:off x="914400" y="1219200"/>
            <a:ext cx="7772400" cy="5181600"/>
          </a:xfrm>
        </p:spPr>
        <p:txBody>
          <a:bodyPr>
            <a:normAutofit fontScale="85000" lnSpcReduction="20000"/>
          </a:bodyPr>
          <a:lstStyle/>
          <a:p>
            <a:r>
              <a:rPr lang="en-US" dirty="0" smtClean="0"/>
              <a:t>TAZ– level land use characteristics</a:t>
            </a:r>
          </a:p>
          <a:p>
            <a:r>
              <a:rPr lang="en-US" dirty="0" smtClean="0"/>
              <a:t>Parcel – level  land use density and development mix</a:t>
            </a:r>
          </a:p>
          <a:p>
            <a:r>
              <a:rPr lang="en-US" dirty="0" smtClean="0"/>
              <a:t>Pedestrian environment characteristics</a:t>
            </a:r>
          </a:p>
          <a:p>
            <a:r>
              <a:rPr lang="en-US" dirty="0" smtClean="0"/>
              <a:t>Road capacity and HOV lane expansion</a:t>
            </a:r>
          </a:p>
          <a:p>
            <a:r>
              <a:rPr lang="en-US" dirty="0" smtClean="0"/>
              <a:t>Traffic operations improvements</a:t>
            </a:r>
          </a:p>
          <a:p>
            <a:r>
              <a:rPr lang="en-US" dirty="0" smtClean="0"/>
              <a:t>New or improved transit service</a:t>
            </a:r>
          </a:p>
          <a:p>
            <a:r>
              <a:rPr lang="en-US" dirty="0" smtClean="0"/>
              <a:t>Improved transit accessibility</a:t>
            </a:r>
          </a:p>
          <a:p>
            <a:r>
              <a:rPr lang="en-US" dirty="0" smtClean="0"/>
              <a:t>Transit fare policies</a:t>
            </a:r>
          </a:p>
          <a:p>
            <a:r>
              <a:rPr lang="en-US" dirty="0" smtClean="0"/>
              <a:t>Road pricing (tolls, congestion, VMT)</a:t>
            </a:r>
          </a:p>
          <a:p>
            <a:r>
              <a:rPr lang="en-US" dirty="0" smtClean="0"/>
              <a:t>Parking pricing and management</a:t>
            </a:r>
          </a:p>
          <a:p>
            <a:r>
              <a:rPr lang="en-US" dirty="0" smtClean="0"/>
              <a:t>Transportation demand management</a:t>
            </a:r>
          </a:p>
          <a:p>
            <a:r>
              <a:rPr lang="en-US" dirty="0" smtClean="0"/>
              <a:t>Port and airport ground access policies</a:t>
            </a:r>
          </a:p>
          <a:p>
            <a:r>
              <a:rPr lang="en-US" dirty="0" smtClean="0"/>
              <a:t>Goods movement strategies</a:t>
            </a:r>
          </a:p>
          <a:p>
            <a:endParaRPr lang="en-US" dirty="0"/>
          </a:p>
        </p:txBody>
      </p:sp>
      <p:sp>
        <p:nvSpPr>
          <p:cNvPr id="4" name="TextBox 3"/>
          <p:cNvSpPr txBox="1"/>
          <p:nvPr/>
        </p:nvSpPr>
        <p:spPr>
          <a:xfrm>
            <a:off x="5943600" y="6096000"/>
            <a:ext cx="2895600" cy="523220"/>
          </a:xfrm>
          <a:prstGeom prst="rect">
            <a:avLst/>
          </a:prstGeom>
          <a:noFill/>
        </p:spPr>
        <p:txBody>
          <a:bodyPr wrap="square" rtlCol="0">
            <a:spAutoFit/>
          </a:bodyPr>
          <a:lstStyle/>
          <a:p>
            <a:r>
              <a:rPr lang="en-US" sz="1400" dirty="0" smtClean="0"/>
              <a:t>California MPO Self-Assessment of Modeling Capability</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707136"/>
          </a:xfrm>
        </p:spPr>
        <p:txBody>
          <a:bodyPr/>
          <a:lstStyle/>
          <a:p>
            <a:r>
              <a:rPr lang="en-US" dirty="0" smtClean="0"/>
              <a:t>Desired exogenous factors</a:t>
            </a:r>
            <a:endParaRPr lang="en-US" dirty="0"/>
          </a:p>
        </p:txBody>
      </p:sp>
      <p:sp>
        <p:nvSpPr>
          <p:cNvPr id="3" name="Content Placeholder 2"/>
          <p:cNvSpPr>
            <a:spLocks noGrp="1"/>
          </p:cNvSpPr>
          <p:nvPr>
            <p:ph idx="1"/>
          </p:nvPr>
        </p:nvSpPr>
        <p:spPr/>
        <p:txBody>
          <a:bodyPr/>
          <a:lstStyle/>
          <a:p>
            <a:r>
              <a:rPr lang="en-US" dirty="0" smtClean="0"/>
              <a:t>Population attributes:  income, age, employment status, household size, type of housing unit, presence of children</a:t>
            </a:r>
          </a:p>
          <a:p>
            <a:r>
              <a:rPr lang="en-US" dirty="0" smtClean="0"/>
              <a:t>Population rate of growth</a:t>
            </a:r>
          </a:p>
          <a:p>
            <a:r>
              <a:rPr lang="en-US" dirty="0" smtClean="0"/>
              <a:t>Regional employment mix and distribution</a:t>
            </a:r>
          </a:p>
          <a:p>
            <a:r>
              <a:rPr lang="en-US" dirty="0" smtClean="0"/>
              <a:t>Gasoline prices</a:t>
            </a:r>
          </a:p>
          <a:p>
            <a:r>
              <a:rPr lang="en-US" dirty="0" smtClean="0"/>
              <a:t>Vehicle fleet fuel efficiency</a:t>
            </a:r>
          </a:p>
          <a:p>
            <a:r>
              <a:rPr lang="en-US" dirty="0" smtClean="0"/>
              <a:t>Person mobility attributes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772400" cy="707136"/>
          </a:xfrm>
        </p:spPr>
        <p:txBody>
          <a:bodyPr/>
          <a:lstStyle/>
          <a:p>
            <a:r>
              <a:rPr lang="en-US" dirty="0" smtClean="0"/>
              <a:t>Travel demand models are being asked to inform:</a:t>
            </a:r>
            <a:endParaRPr lang="en-US" dirty="0"/>
          </a:p>
        </p:txBody>
      </p:sp>
      <p:sp>
        <p:nvSpPr>
          <p:cNvPr id="3" name="Content Placeholder 2"/>
          <p:cNvSpPr>
            <a:spLocks noGrp="1"/>
          </p:cNvSpPr>
          <p:nvPr>
            <p:ph idx="1"/>
          </p:nvPr>
        </p:nvSpPr>
        <p:spPr>
          <a:xfrm>
            <a:off x="990600" y="1600200"/>
            <a:ext cx="7772400" cy="5029200"/>
          </a:xfrm>
        </p:spPr>
        <p:txBody>
          <a:bodyPr/>
          <a:lstStyle/>
          <a:p>
            <a:r>
              <a:rPr lang="en-US" dirty="0" smtClean="0"/>
              <a:t>Alternatives analyses</a:t>
            </a:r>
          </a:p>
          <a:p>
            <a:r>
              <a:rPr lang="en-US" dirty="0" smtClean="0"/>
              <a:t>Project evaluation</a:t>
            </a:r>
          </a:p>
          <a:p>
            <a:r>
              <a:rPr lang="en-US" dirty="0" smtClean="0"/>
              <a:t>Environmental justice</a:t>
            </a:r>
          </a:p>
          <a:p>
            <a:r>
              <a:rPr lang="en-US" dirty="0" smtClean="0"/>
              <a:t>Revenue generation</a:t>
            </a:r>
          </a:p>
          <a:p>
            <a:r>
              <a:rPr lang="en-US" dirty="0" smtClean="0"/>
              <a:t>Risk and uncertainty  analyses</a:t>
            </a:r>
          </a:p>
          <a:p>
            <a:r>
              <a:rPr lang="en-US" dirty="0" smtClean="0"/>
              <a:t>Long term housing and commercial needs</a:t>
            </a:r>
          </a:p>
          <a:p>
            <a:r>
              <a:rPr lang="en-US" dirty="0" smtClean="0"/>
              <a:t>Public involvement workshops</a:t>
            </a:r>
          </a:p>
          <a:p>
            <a:r>
              <a:rPr lang="en-US" dirty="0" smtClean="0"/>
              <a:t>Regional consensus building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own Arrow 9"/>
          <p:cNvSpPr/>
          <p:nvPr/>
        </p:nvSpPr>
        <p:spPr>
          <a:xfrm>
            <a:off x="1295400" y="914400"/>
            <a:ext cx="2667000" cy="5943600"/>
          </a:xfrm>
          <a:prstGeom prst="downArrow">
            <a:avLst/>
          </a:prstGeom>
          <a:solidFill>
            <a:srgbClr val="D9F4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0600" y="228600"/>
            <a:ext cx="7772400" cy="914400"/>
          </a:xfrm>
        </p:spPr>
        <p:txBody>
          <a:bodyPr/>
          <a:lstStyle/>
          <a:p>
            <a:r>
              <a:rPr lang="en-US" sz="3200" dirty="0" smtClean="0"/>
              <a:t>Travel demand modeling tool options</a:t>
            </a:r>
            <a:endParaRPr lang="en-US" sz="3200" dirty="0"/>
          </a:p>
        </p:txBody>
      </p:sp>
      <p:sp>
        <p:nvSpPr>
          <p:cNvPr id="3" name="Rectangle 2"/>
          <p:cNvSpPr/>
          <p:nvPr/>
        </p:nvSpPr>
        <p:spPr>
          <a:xfrm>
            <a:off x="1600200" y="1143000"/>
            <a:ext cx="2057400" cy="914400"/>
          </a:xfrm>
          <a:prstGeom prst="rect">
            <a:avLst/>
          </a:prstGeom>
          <a:solidFill>
            <a:srgbClr val="0C58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Sketch planning and visioning tools</a:t>
            </a:r>
            <a:endParaRPr lang="en-US" dirty="0"/>
          </a:p>
        </p:txBody>
      </p:sp>
      <p:sp>
        <p:nvSpPr>
          <p:cNvPr id="4" name="Rectangle 3"/>
          <p:cNvSpPr/>
          <p:nvPr/>
        </p:nvSpPr>
        <p:spPr>
          <a:xfrm>
            <a:off x="1600200" y="2209800"/>
            <a:ext cx="2057400" cy="914400"/>
          </a:xfrm>
          <a:prstGeom prst="rect">
            <a:avLst/>
          </a:prstGeom>
          <a:solidFill>
            <a:srgbClr val="0C58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3-step models + post-processors</a:t>
            </a:r>
            <a:endParaRPr lang="en-US" dirty="0"/>
          </a:p>
        </p:txBody>
      </p:sp>
      <p:sp>
        <p:nvSpPr>
          <p:cNvPr id="5" name="Rectangle 4"/>
          <p:cNvSpPr/>
          <p:nvPr/>
        </p:nvSpPr>
        <p:spPr>
          <a:xfrm>
            <a:off x="1600200" y="3352800"/>
            <a:ext cx="2057400" cy="914400"/>
          </a:xfrm>
          <a:prstGeom prst="rect">
            <a:avLst/>
          </a:prstGeom>
          <a:solidFill>
            <a:srgbClr val="0C58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Advanced trip-based models</a:t>
            </a:r>
            <a:endParaRPr lang="en-US" dirty="0"/>
          </a:p>
        </p:txBody>
      </p:sp>
      <p:sp>
        <p:nvSpPr>
          <p:cNvPr id="6" name="Rectangle 5"/>
          <p:cNvSpPr/>
          <p:nvPr/>
        </p:nvSpPr>
        <p:spPr>
          <a:xfrm>
            <a:off x="1600200" y="4495800"/>
            <a:ext cx="2057400" cy="914400"/>
          </a:xfrm>
          <a:prstGeom prst="rect">
            <a:avLst/>
          </a:prstGeom>
          <a:solidFill>
            <a:srgbClr val="0C58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Activity-based models</a:t>
            </a:r>
            <a:endParaRPr lang="en-US" dirty="0"/>
          </a:p>
        </p:txBody>
      </p:sp>
      <p:sp>
        <p:nvSpPr>
          <p:cNvPr id="7" name="Rectangle 6"/>
          <p:cNvSpPr/>
          <p:nvPr/>
        </p:nvSpPr>
        <p:spPr>
          <a:xfrm>
            <a:off x="1600200" y="5638800"/>
            <a:ext cx="2057400" cy="914400"/>
          </a:xfrm>
          <a:prstGeom prst="rect">
            <a:avLst/>
          </a:prstGeom>
          <a:solidFill>
            <a:srgbClr val="0C58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Integrated land use &amp; transport models</a:t>
            </a:r>
            <a:endParaRPr lang="en-US" dirty="0"/>
          </a:p>
        </p:txBody>
      </p:sp>
      <p:sp>
        <p:nvSpPr>
          <p:cNvPr id="9" name="Content Placeholder 2"/>
          <p:cNvSpPr txBox="1">
            <a:spLocks/>
          </p:cNvSpPr>
          <p:nvPr/>
        </p:nvSpPr>
        <p:spPr>
          <a:xfrm>
            <a:off x="4191000" y="1447800"/>
            <a:ext cx="4724400" cy="4876800"/>
          </a:xfrm>
          <a:prstGeom prst="rect">
            <a:avLst/>
          </a:prstGeom>
        </p:spPr>
        <p:txBody>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More advanced,  integrated and comprehensive models are:</a:t>
            </a: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costly to develop,</a:t>
            </a: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require highly skilled staff  to develop and use,</a:t>
            </a: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take longer to run,</a:t>
            </a: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generate vast amounts of data</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When is this investment</a:t>
            </a:r>
            <a:r>
              <a:rPr kumimoji="0" lang="en-US" sz="2800" b="0" i="0" u="none" strike="noStrike" kern="1200" cap="none" spc="0" normalizeH="0" noProof="0" dirty="0" smtClean="0">
                <a:ln>
                  <a:noFill/>
                </a:ln>
                <a:solidFill>
                  <a:schemeClr val="tx1"/>
                </a:solidFill>
                <a:effectLst/>
                <a:uLnTx/>
                <a:uFillTx/>
                <a:latin typeface="+mn-lt"/>
                <a:ea typeface="+mn-ea"/>
                <a:cs typeface="+mn-cs"/>
              </a:rPr>
              <a:t> worth the effort</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r>
          </a:p>
          <a:p>
            <a:pPr marL="740664" marR="0" lvl="1" indent="-28575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066800"/>
          </a:xfrm>
        </p:spPr>
        <p:txBody>
          <a:bodyPr/>
          <a:lstStyle/>
          <a:p>
            <a:r>
              <a:rPr lang="en-US" dirty="0" smtClean="0"/>
              <a:t>One answer:</a:t>
            </a:r>
            <a:br>
              <a:rPr lang="en-US" dirty="0" smtClean="0"/>
            </a:br>
            <a:r>
              <a:rPr lang="en-US" dirty="0" smtClean="0"/>
              <a:t>California RTP modeling guidance</a:t>
            </a:r>
            <a:endParaRPr lang="en-US" sz="2800" dirty="0"/>
          </a:p>
        </p:txBody>
      </p:sp>
      <p:graphicFrame>
        <p:nvGraphicFramePr>
          <p:cNvPr id="4" name="Content Placeholder 3"/>
          <p:cNvGraphicFramePr>
            <a:graphicFrameLocks/>
          </p:cNvGraphicFramePr>
          <p:nvPr/>
        </p:nvGraphicFramePr>
        <p:xfrm>
          <a:off x="990600" y="1295400"/>
          <a:ext cx="7696199" cy="4653280"/>
        </p:xfrm>
        <a:graphic>
          <a:graphicData uri="http://schemas.openxmlformats.org/drawingml/2006/table">
            <a:tbl>
              <a:tblPr firstRow="1" bandRow="1">
                <a:tableStyleId>{5C22544A-7EE6-4342-B048-85BDC9FD1C3A}</a:tableStyleId>
              </a:tblPr>
              <a:tblGrid>
                <a:gridCol w="2188135"/>
                <a:gridCol w="1317065"/>
                <a:gridCol w="1524000"/>
                <a:gridCol w="1308846"/>
                <a:gridCol w="1358153"/>
              </a:tblGrid>
              <a:tr h="533400">
                <a:tc>
                  <a:txBody>
                    <a:bodyPr/>
                    <a:lstStyle/>
                    <a:p>
                      <a:endParaRPr lang="en-US" dirty="0"/>
                    </a:p>
                  </a:txBody>
                  <a:tcPr>
                    <a:lnB w="12700" cap="flat" cmpd="sng" algn="ctr">
                      <a:solidFill>
                        <a:schemeClr val="tx1"/>
                      </a:solidFill>
                      <a:prstDash val="solid"/>
                      <a:round/>
                      <a:headEnd type="none" w="med" len="med"/>
                      <a:tailEnd type="none" w="med" len="med"/>
                    </a:lnB>
                    <a:solidFill>
                      <a:srgbClr val="0C586A"/>
                    </a:solidFill>
                  </a:tcPr>
                </a:tc>
                <a:tc gridSpan="4">
                  <a:txBody>
                    <a:bodyPr/>
                    <a:lstStyle/>
                    <a:p>
                      <a:pPr algn="ctr"/>
                      <a:r>
                        <a:rPr lang="en-US" sz="2000" b="1" dirty="0" smtClean="0"/>
                        <a:t>Region Characteristics</a:t>
                      </a:r>
                      <a:endParaRPr lang="en-US" sz="2000" b="1" dirty="0"/>
                    </a:p>
                  </a:txBody>
                  <a:tcPr anchor="ctr">
                    <a:lnB w="12700" cap="flat" cmpd="sng" algn="ctr">
                      <a:solidFill>
                        <a:schemeClr val="tx1"/>
                      </a:solidFill>
                      <a:prstDash val="solid"/>
                      <a:round/>
                      <a:headEnd type="none" w="med" len="med"/>
                      <a:tailEnd type="none" w="med" len="med"/>
                    </a:lnB>
                    <a:solidFill>
                      <a:srgbClr val="0C586A"/>
                    </a:solidFill>
                  </a:tcPr>
                </a:tc>
                <a:tc hMerge="1">
                  <a:txBody>
                    <a:bodyPr/>
                    <a:lstStyle/>
                    <a:p>
                      <a:pPr algn="ctr"/>
                      <a:endParaRPr lang="en-US" b="1" dirty="0"/>
                    </a:p>
                  </a:txBody>
                  <a:tcPr>
                    <a:solidFill>
                      <a:srgbClr val="0C586A"/>
                    </a:solidFill>
                  </a:tcPr>
                </a:tc>
                <a:tc hMerge="1">
                  <a:txBody>
                    <a:bodyPr/>
                    <a:lstStyle/>
                    <a:p>
                      <a:pPr algn="ctr"/>
                      <a:endParaRPr lang="en-US" b="1" dirty="0"/>
                    </a:p>
                  </a:txBody>
                  <a:tcPr>
                    <a:solidFill>
                      <a:srgbClr val="0C586A"/>
                    </a:solidFill>
                  </a:tcPr>
                </a:tc>
                <a:tc hMerge="1">
                  <a:txBody>
                    <a:bodyPr/>
                    <a:lstStyle/>
                    <a:p>
                      <a:pPr algn="ctr"/>
                      <a:endParaRPr lang="en-US" b="1" dirty="0"/>
                    </a:p>
                  </a:txBody>
                  <a:tcPr>
                    <a:solidFill>
                      <a:srgbClr val="0C586A"/>
                    </a:solidFill>
                  </a:tcPr>
                </a:tc>
              </a:tr>
              <a:tr h="370840">
                <a:tc>
                  <a:txBody>
                    <a:bodyPr/>
                    <a:lstStyle/>
                    <a:p>
                      <a:r>
                        <a:rPr lang="en-US" b="1" dirty="0" smtClean="0">
                          <a:solidFill>
                            <a:schemeClr val="tx1"/>
                          </a:solidFill>
                        </a:rPr>
                        <a:t>Modeling Tool</a:t>
                      </a:r>
                      <a:endParaRPr lang="en-US" b="1" dirty="0">
                        <a:solidFill>
                          <a:schemeClr val="tx1"/>
                        </a:solidFill>
                      </a:endParaRPr>
                    </a:p>
                  </a:txBody>
                  <a:tcPr anchor="ctr">
                    <a:lnT w="12700" cap="flat" cmpd="sng" algn="ctr">
                      <a:solidFill>
                        <a:schemeClr val="tx1"/>
                      </a:solidFill>
                      <a:prstDash val="solid"/>
                      <a:round/>
                      <a:headEnd type="none" w="med" len="med"/>
                      <a:tailEnd type="none" w="med" len="med"/>
                    </a:lnT>
                    <a:solidFill>
                      <a:srgbClr val="0C586A"/>
                    </a:solidFill>
                  </a:tcPr>
                </a:tc>
                <a:tc>
                  <a:txBody>
                    <a:bodyPr/>
                    <a:lstStyle/>
                    <a:p>
                      <a:pPr algn="ctr"/>
                      <a:r>
                        <a:rPr lang="en-US" b="1" dirty="0" smtClean="0">
                          <a:solidFill>
                            <a:schemeClr val="tx1"/>
                          </a:solidFill>
                        </a:rPr>
                        <a:t>Air</a:t>
                      </a:r>
                      <a:r>
                        <a:rPr lang="en-US" b="1" baseline="0" dirty="0" smtClean="0">
                          <a:solidFill>
                            <a:schemeClr val="tx1"/>
                          </a:solidFill>
                        </a:rPr>
                        <a:t> quality</a:t>
                      </a:r>
                      <a:r>
                        <a:rPr lang="en-US" b="1" dirty="0" smtClean="0">
                          <a:solidFill>
                            <a:schemeClr val="tx1"/>
                          </a:solidFill>
                        </a:rPr>
                        <a:t> attainment</a:t>
                      </a:r>
                      <a:endParaRPr lang="en-US" b="1" dirty="0">
                        <a:solidFill>
                          <a:schemeClr val="tx1"/>
                        </a:solidFill>
                      </a:endParaRPr>
                    </a:p>
                  </a:txBody>
                  <a:tcPr>
                    <a:lnT w="12700" cap="flat" cmpd="sng" algn="ctr">
                      <a:solidFill>
                        <a:schemeClr val="tx1"/>
                      </a:solidFill>
                      <a:prstDash val="solid"/>
                      <a:round/>
                      <a:headEnd type="none" w="med" len="med"/>
                      <a:tailEnd type="none" w="med" len="med"/>
                    </a:lnT>
                    <a:solidFill>
                      <a:srgbClr val="0C586A"/>
                    </a:solidFill>
                  </a:tcPr>
                </a:tc>
                <a:tc>
                  <a:txBody>
                    <a:bodyPr/>
                    <a:lstStyle/>
                    <a:p>
                      <a:pPr algn="ctr"/>
                      <a:r>
                        <a:rPr lang="en-US" b="1" dirty="0" smtClean="0">
                          <a:solidFill>
                            <a:schemeClr val="tx1"/>
                          </a:solidFill>
                        </a:rPr>
                        <a:t>Population Size and</a:t>
                      </a:r>
                      <a:r>
                        <a:rPr lang="en-US" b="1" baseline="0" dirty="0" smtClean="0">
                          <a:solidFill>
                            <a:schemeClr val="tx1"/>
                          </a:solidFill>
                        </a:rPr>
                        <a:t> Growth</a:t>
                      </a:r>
                      <a:endParaRPr lang="en-US" b="1" dirty="0">
                        <a:solidFill>
                          <a:schemeClr val="tx1"/>
                        </a:solidFill>
                      </a:endParaRPr>
                    </a:p>
                  </a:txBody>
                  <a:tcPr>
                    <a:lnT w="12700" cap="flat" cmpd="sng" algn="ctr">
                      <a:solidFill>
                        <a:schemeClr val="tx1"/>
                      </a:solidFill>
                      <a:prstDash val="solid"/>
                      <a:round/>
                      <a:headEnd type="none" w="med" len="med"/>
                      <a:tailEnd type="none" w="med" len="med"/>
                    </a:lnT>
                    <a:solidFill>
                      <a:srgbClr val="0C586A"/>
                    </a:solidFill>
                  </a:tcPr>
                </a:tc>
                <a:tc>
                  <a:txBody>
                    <a:bodyPr/>
                    <a:lstStyle/>
                    <a:p>
                      <a:pPr algn="ctr"/>
                      <a:r>
                        <a:rPr lang="en-US" b="1" dirty="0" smtClean="0">
                          <a:solidFill>
                            <a:schemeClr val="tx1"/>
                          </a:solidFill>
                        </a:rPr>
                        <a:t>Congestion</a:t>
                      </a:r>
                      <a:endParaRPr lang="en-US" b="1" dirty="0">
                        <a:solidFill>
                          <a:schemeClr val="tx1"/>
                        </a:solidFill>
                      </a:endParaRPr>
                    </a:p>
                  </a:txBody>
                  <a:tcPr>
                    <a:lnT w="12700" cap="flat" cmpd="sng" algn="ctr">
                      <a:solidFill>
                        <a:schemeClr val="tx1"/>
                      </a:solidFill>
                      <a:prstDash val="solid"/>
                      <a:round/>
                      <a:headEnd type="none" w="med" len="med"/>
                      <a:tailEnd type="none" w="med" len="med"/>
                    </a:lnT>
                    <a:solidFill>
                      <a:srgbClr val="0C586A"/>
                    </a:solidFill>
                  </a:tcPr>
                </a:tc>
                <a:tc>
                  <a:txBody>
                    <a:bodyPr/>
                    <a:lstStyle/>
                    <a:p>
                      <a:pPr algn="ctr"/>
                      <a:r>
                        <a:rPr lang="en-US" b="1" baseline="0" dirty="0" smtClean="0">
                          <a:solidFill>
                            <a:schemeClr val="tx1"/>
                          </a:solidFill>
                        </a:rPr>
                        <a:t>Capacity  Projects</a:t>
                      </a:r>
                      <a:endParaRPr lang="en-US" b="1" dirty="0">
                        <a:solidFill>
                          <a:schemeClr val="tx1"/>
                        </a:solidFill>
                      </a:endParaRPr>
                    </a:p>
                  </a:txBody>
                  <a:tcPr>
                    <a:lnT w="12700" cap="flat" cmpd="sng" algn="ctr">
                      <a:solidFill>
                        <a:schemeClr val="tx1"/>
                      </a:solidFill>
                      <a:prstDash val="solid"/>
                      <a:round/>
                      <a:headEnd type="none" w="med" len="med"/>
                      <a:tailEnd type="none" w="med" len="med"/>
                    </a:lnT>
                    <a:solidFill>
                      <a:srgbClr val="0C586A"/>
                    </a:solidFill>
                  </a:tcPr>
                </a:tc>
              </a:tr>
              <a:tr h="370840">
                <a:tc>
                  <a:txBody>
                    <a:bodyPr/>
                    <a:lstStyle/>
                    <a:p>
                      <a:r>
                        <a:rPr lang="en-US" dirty="0" smtClean="0"/>
                        <a:t>No network model</a:t>
                      </a:r>
                      <a:endParaRPr lang="en-US" dirty="0"/>
                    </a:p>
                  </a:txBody>
                  <a:tcPr anchor="ctr">
                    <a:solidFill>
                      <a:srgbClr val="D9F4FF"/>
                    </a:solidFill>
                  </a:tcPr>
                </a:tc>
                <a:tc>
                  <a:txBody>
                    <a:bodyPr/>
                    <a:lstStyle/>
                    <a:p>
                      <a:pPr algn="ctr"/>
                      <a:r>
                        <a:rPr lang="en-US" dirty="0" smtClean="0"/>
                        <a:t>yes</a:t>
                      </a:r>
                      <a:endParaRPr lang="en-US" dirty="0"/>
                    </a:p>
                  </a:txBody>
                  <a:tcPr anchor="ctr">
                    <a:solidFill>
                      <a:srgbClr val="D9F4FF"/>
                    </a:solidFill>
                  </a:tcPr>
                </a:tc>
                <a:tc>
                  <a:txBody>
                    <a:bodyPr/>
                    <a:lstStyle/>
                    <a:p>
                      <a:pPr algn="ctr"/>
                      <a:r>
                        <a:rPr lang="en-US" dirty="0" smtClean="0"/>
                        <a:t>slow growth</a:t>
                      </a:r>
                      <a:endParaRPr lang="en-US" dirty="0"/>
                    </a:p>
                  </a:txBody>
                  <a:tcPr anchor="ctr">
                    <a:solidFill>
                      <a:srgbClr val="D9F4FF"/>
                    </a:solidFill>
                  </a:tcPr>
                </a:tc>
                <a:tc>
                  <a:txBody>
                    <a:bodyPr/>
                    <a:lstStyle/>
                    <a:p>
                      <a:pPr algn="ctr"/>
                      <a:r>
                        <a:rPr lang="en-US" dirty="0" smtClean="0"/>
                        <a:t>none</a:t>
                      </a:r>
                      <a:endParaRPr lang="en-US" dirty="0"/>
                    </a:p>
                  </a:txBody>
                  <a:tcPr anchor="ctr">
                    <a:solidFill>
                      <a:srgbClr val="D9F4FF"/>
                    </a:solidFill>
                  </a:tcPr>
                </a:tc>
                <a:tc>
                  <a:txBody>
                    <a:bodyPr/>
                    <a:lstStyle/>
                    <a:p>
                      <a:pPr algn="ctr"/>
                      <a:r>
                        <a:rPr lang="en-US" dirty="0" smtClean="0"/>
                        <a:t>limited</a:t>
                      </a:r>
                      <a:endParaRPr lang="en-US" dirty="0"/>
                    </a:p>
                  </a:txBody>
                  <a:tcPr anchor="ctr">
                    <a:solidFill>
                      <a:srgbClr val="D9F4FF"/>
                    </a:solidFill>
                  </a:tcPr>
                </a:tc>
              </a:tr>
              <a:tr h="370840">
                <a:tc>
                  <a:txBody>
                    <a:bodyPr/>
                    <a:lstStyle/>
                    <a:p>
                      <a:r>
                        <a:rPr lang="en-US" dirty="0" smtClean="0"/>
                        <a:t>3-step</a:t>
                      </a:r>
                      <a:r>
                        <a:rPr lang="en-US" baseline="0" dirty="0" smtClean="0"/>
                        <a:t> model + post-processor</a:t>
                      </a:r>
                      <a:endParaRPr lang="en-US" dirty="0"/>
                    </a:p>
                  </a:txBody>
                  <a:tcPr anchor="ctr">
                    <a:solidFill>
                      <a:schemeClr val="tx1"/>
                    </a:solidFill>
                  </a:tcPr>
                </a:tc>
                <a:tc>
                  <a:txBody>
                    <a:bodyPr/>
                    <a:lstStyle/>
                    <a:p>
                      <a:pPr algn="ctr"/>
                      <a:r>
                        <a:rPr lang="en-US" dirty="0" smtClean="0"/>
                        <a:t>yes</a:t>
                      </a:r>
                      <a:endParaRPr lang="en-US" dirty="0"/>
                    </a:p>
                  </a:txBody>
                  <a:tcPr anchor="ctr">
                    <a:solidFill>
                      <a:schemeClr val="tx1"/>
                    </a:solidFill>
                  </a:tcPr>
                </a:tc>
                <a:tc>
                  <a:txBody>
                    <a:bodyPr/>
                    <a:lstStyle/>
                    <a:p>
                      <a:pPr algn="ctr"/>
                      <a:r>
                        <a:rPr lang="en-US" dirty="0" smtClean="0"/>
                        <a:t>slow -moderate</a:t>
                      </a:r>
                      <a:endParaRPr lang="en-US" dirty="0"/>
                    </a:p>
                  </a:txBody>
                  <a:tcPr anchor="ctr">
                    <a:solidFill>
                      <a:schemeClr val="tx1"/>
                    </a:solidFill>
                  </a:tcPr>
                </a:tc>
                <a:tc>
                  <a:txBody>
                    <a:bodyPr/>
                    <a:lstStyle/>
                    <a:p>
                      <a:pPr algn="ctr"/>
                      <a:r>
                        <a:rPr lang="en-US" dirty="0" smtClean="0"/>
                        <a:t>little</a:t>
                      </a:r>
                      <a:endParaRPr lang="en-US" dirty="0"/>
                    </a:p>
                  </a:txBody>
                  <a:tcPr anchor="ctr">
                    <a:solidFill>
                      <a:schemeClr val="tx1"/>
                    </a:solidFill>
                  </a:tcPr>
                </a:tc>
                <a:tc>
                  <a:txBody>
                    <a:bodyPr/>
                    <a:lstStyle/>
                    <a:p>
                      <a:pPr algn="ctr"/>
                      <a:r>
                        <a:rPr lang="en-US" dirty="0" smtClean="0"/>
                        <a:t>limited</a:t>
                      </a:r>
                      <a:endParaRPr lang="en-US" dirty="0"/>
                    </a:p>
                  </a:txBody>
                  <a:tcPr anchor="ctr">
                    <a:solidFill>
                      <a:schemeClr val="tx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4-step</a:t>
                      </a:r>
                      <a:r>
                        <a:rPr lang="en-US" baseline="0" dirty="0" smtClean="0"/>
                        <a:t> model + post-processor</a:t>
                      </a:r>
                      <a:endParaRPr lang="en-US" dirty="0" smtClean="0"/>
                    </a:p>
                  </a:txBody>
                  <a:tcPr anchor="ctr">
                    <a:solidFill>
                      <a:srgbClr val="D9F4FF"/>
                    </a:solidFill>
                  </a:tcPr>
                </a:tc>
                <a:tc>
                  <a:txBody>
                    <a:bodyPr/>
                    <a:lstStyle/>
                    <a:p>
                      <a:pPr algn="ctr"/>
                      <a:r>
                        <a:rPr lang="en-US" dirty="0" smtClean="0"/>
                        <a:t>no</a:t>
                      </a:r>
                      <a:endParaRPr lang="en-US" dirty="0"/>
                    </a:p>
                  </a:txBody>
                  <a:tcPr anchor="ctr">
                    <a:solidFill>
                      <a:srgbClr val="D9F4FF"/>
                    </a:solidFill>
                  </a:tcPr>
                </a:tc>
                <a:tc>
                  <a:txBody>
                    <a:bodyPr/>
                    <a:lstStyle/>
                    <a:p>
                      <a:pPr algn="ctr"/>
                      <a:r>
                        <a:rPr lang="en-US" dirty="0" smtClean="0"/>
                        <a:t>moderate – rapid</a:t>
                      </a:r>
                      <a:endParaRPr lang="en-US" dirty="0"/>
                    </a:p>
                  </a:txBody>
                  <a:tcPr anchor="ctr">
                    <a:solidFill>
                      <a:srgbClr val="D9F4FF"/>
                    </a:solidFill>
                  </a:tcPr>
                </a:tc>
                <a:tc>
                  <a:txBody>
                    <a:bodyPr/>
                    <a:lstStyle/>
                    <a:p>
                      <a:pPr algn="ctr"/>
                      <a:r>
                        <a:rPr lang="en-US" dirty="0" smtClean="0"/>
                        <a:t>some</a:t>
                      </a:r>
                      <a:endParaRPr lang="en-US" dirty="0"/>
                    </a:p>
                  </a:txBody>
                  <a:tcPr anchor="ctr">
                    <a:solidFill>
                      <a:srgbClr val="D9F4FF"/>
                    </a:solidFill>
                  </a:tcPr>
                </a:tc>
                <a:tc>
                  <a:txBody>
                    <a:bodyPr/>
                    <a:lstStyle/>
                    <a:p>
                      <a:pPr algn="ctr"/>
                      <a:r>
                        <a:rPr lang="en-US" dirty="0" smtClean="0"/>
                        <a:t>large transit projects</a:t>
                      </a:r>
                      <a:endParaRPr lang="en-US" dirty="0"/>
                    </a:p>
                  </a:txBody>
                  <a:tcPr anchor="ctr">
                    <a:solidFill>
                      <a:srgbClr val="D9F4FF"/>
                    </a:solidFill>
                  </a:tcPr>
                </a:tc>
              </a:tr>
              <a:tr h="370840">
                <a:tc>
                  <a:txBody>
                    <a:bodyPr/>
                    <a:lstStyle/>
                    <a:p>
                      <a:r>
                        <a:rPr lang="en-US" dirty="0" smtClean="0"/>
                        <a:t>Enhanced</a:t>
                      </a:r>
                      <a:r>
                        <a:rPr lang="en-US" baseline="0" dirty="0" smtClean="0"/>
                        <a:t> 4-step model; may use post-processor</a:t>
                      </a:r>
                      <a:endParaRPr lang="en-US" dirty="0"/>
                    </a:p>
                  </a:txBody>
                  <a:tcPr anchor="ctr">
                    <a:solidFill>
                      <a:schemeClr val="tx1"/>
                    </a:solidFill>
                  </a:tcPr>
                </a:tc>
                <a:tc>
                  <a:txBody>
                    <a:bodyPr/>
                    <a:lstStyle/>
                    <a:p>
                      <a:pPr algn="ctr"/>
                      <a:r>
                        <a:rPr lang="en-US" dirty="0" smtClean="0"/>
                        <a:t>no</a:t>
                      </a:r>
                      <a:endParaRPr lang="en-US" dirty="0"/>
                    </a:p>
                  </a:txBody>
                  <a:tcPr anchor="ctr">
                    <a:solidFill>
                      <a:schemeClr val="tx1"/>
                    </a:solidFill>
                  </a:tcPr>
                </a:tc>
                <a:tc>
                  <a:txBody>
                    <a:bodyPr/>
                    <a:lstStyle/>
                    <a:p>
                      <a:pPr algn="ctr"/>
                      <a:r>
                        <a:rPr lang="en-US" dirty="0" smtClean="0"/>
                        <a:t>rapid,</a:t>
                      </a:r>
                    </a:p>
                    <a:p>
                      <a:pPr algn="ctr"/>
                      <a:r>
                        <a:rPr lang="en-US" dirty="0" smtClean="0"/>
                        <a:t>population</a:t>
                      </a:r>
                      <a:r>
                        <a:rPr lang="en-US" baseline="0" dirty="0" smtClean="0"/>
                        <a:t> </a:t>
                      </a:r>
                      <a:r>
                        <a:rPr lang="en-US" dirty="0" smtClean="0"/>
                        <a:t>200,000 +</a:t>
                      </a:r>
                      <a:endParaRPr lang="en-US" dirty="0"/>
                    </a:p>
                  </a:txBody>
                  <a:tcPr anchor="ctr">
                    <a:solidFill>
                      <a:schemeClr val="tx1"/>
                    </a:solidFill>
                  </a:tcPr>
                </a:tc>
                <a:tc>
                  <a:txBody>
                    <a:bodyPr/>
                    <a:lstStyle/>
                    <a:p>
                      <a:pPr algn="ctr"/>
                      <a:r>
                        <a:rPr lang="en-US" dirty="0" smtClean="0"/>
                        <a:t>severe</a:t>
                      </a:r>
                      <a:endParaRPr lang="en-US" dirty="0"/>
                    </a:p>
                  </a:txBody>
                  <a:tcPr anchor="ctr">
                    <a:solidFill>
                      <a:schemeClr val="tx1"/>
                    </a:solidFill>
                  </a:tcPr>
                </a:tc>
                <a:tc>
                  <a:txBody>
                    <a:bodyPr/>
                    <a:lstStyle/>
                    <a:p>
                      <a:pPr algn="ctr"/>
                      <a:r>
                        <a:rPr lang="en-US" dirty="0" smtClean="0"/>
                        <a:t>n/a</a:t>
                      </a:r>
                      <a:endParaRPr lang="en-US" dirty="0"/>
                    </a:p>
                  </a:txBody>
                  <a:tcPr anchor="ctr">
                    <a:solidFill>
                      <a:schemeClr val="tx1"/>
                    </a:solidFill>
                  </a:tcPr>
                </a:tc>
              </a:tr>
              <a:tr h="370840">
                <a:tc>
                  <a:txBody>
                    <a:bodyPr/>
                    <a:lstStyle/>
                    <a:p>
                      <a:r>
                        <a:rPr lang="en-US" dirty="0" smtClean="0"/>
                        <a:t>Advanced 4-step model</a:t>
                      </a:r>
                    </a:p>
                  </a:txBody>
                  <a:tcPr anchor="ctr">
                    <a:solidFill>
                      <a:srgbClr val="D9F4FF"/>
                    </a:solidFill>
                  </a:tcPr>
                </a:tc>
                <a:tc>
                  <a:txBody>
                    <a:bodyPr/>
                    <a:lstStyle/>
                    <a:p>
                      <a:pPr algn="ctr"/>
                      <a:r>
                        <a:rPr lang="en-US" dirty="0" smtClean="0"/>
                        <a:t>no</a:t>
                      </a:r>
                      <a:endParaRPr lang="en-US" dirty="0"/>
                    </a:p>
                  </a:txBody>
                  <a:tcPr anchor="ctr">
                    <a:solidFill>
                      <a:srgbClr val="D9F4FF"/>
                    </a:solidFill>
                  </a:tcPr>
                </a:tc>
                <a:tc>
                  <a:txBody>
                    <a:bodyPr/>
                    <a:lstStyle/>
                    <a:p>
                      <a:pPr algn="ctr"/>
                      <a:r>
                        <a:rPr lang="en-US" dirty="0" smtClean="0"/>
                        <a:t>4 largest MPOs</a:t>
                      </a:r>
                      <a:endParaRPr lang="en-US" dirty="0"/>
                    </a:p>
                  </a:txBody>
                  <a:tcPr anchor="ctr">
                    <a:solidFill>
                      <a:srgbClr val="D9F4FF"/>
                    </a:solidFill>
                  </a:tcPr>
                </a:tc>
                <a:tc>
                  <a:txBody>
                    <a:bodyPr/>
                    <a:lstStyle/>
                    <a:p>
                      <a:pPr algn="ctr"/>
                      <a:r>
                        <a:rPr lang="en-US" dirty="0" smtClean="0"/>
                        <a:t>severe</a:t>
                      </a:r>
                      <a:endParaRPr lang="en-US" dirty="0"/>
                    </a:p>
                  </a:txBody>
                  <a:tcPr anchor="ctr">
                    <a:solidFill>
                      <a:srgbClr val="D9F4FF"/>
                    </a:solidFill>
                  </a:tcPr>
                </a:tc>
                <a:tc>
                  <a:txBody>
                    <a:bodyPr/>
                    <a:lstStyle/>
                    <a:p>
                      <a:pPr algn="ctr"/>
                      <a:r>
                        <a:rPr lang="en-US" dirty="0" smtClean="0"/>
                        <a:t>n/a</a:t>
                      </a:r>
                      <a:endParaRPr lang="en-US" dirty="0"/>
                    </a:p>
                  </a:txBody>
                  <a:tcPr anchor="ctr">
                    <a:solidFill>
                      <a:srgbClr val="D9F4FF"/>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tool selection criteria</a:t>
            </a:r>
            <a:endParaRPr lang="en-US" dirty="0"/>
          </a:p>
        </p:txBody>
      </p:sp>
      <p:sp>
        <p:nvSpPr>
          <p:cNvPr id="3" name="Content Placeholder 2"/>
          <p:cNvSpPr>
            <a:spLocks noGrp="1"/>
          </p:cNvSpPr>
          <p:nvPr>
            <p:ph idx="1"/>
          </p:nvPr>
        </p:nvSpPr>
        <p:spPr/>
        <p:txBody>
          <a:bodyPr>
            <a:normAutofit/>
          </a:bodyPr>
          <a:lstStyle/>
          <a:p>
            <a:r>
              <a:rPr lang="en-US" dirty="0" smtClean="0"/>
              <a:t>Type of answer sought by stakeholders</a:t>
            </a:r>
          </a:p>
          <a:p>
            <a:pPr lvl="1"/>
            <a:r>
              <a:rPr lang="en-US" dirty="0" smtClean="0"/>
              <a:t>Strategies and policy levers</a:t>
            </a:r>
          </a:p>
          <a:p>
            <a:pPr lvl="1"/>
            <a:r>
              <a:rPr lang="en-US" dirty="0" smtClean="0"/>
              <a:t>Performance measures, equity impacts</a:t>
            </a:r>
          </a:p>
          <a:p>
            <a:r>
              <a:rPr lang="en-US" dirty="0" smtClean="0"/>
              <a:t>Strengths and weaknesses of various modeling approaches</a:t>
            </a:r>
          </a:p>
          <a:p>
            <a:r>
              <a:rPr lang="en-US" dirty="0" smtClean="0"/>
              <a:t>Resources available to develop and apply the model --staff, data, schedule, funding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975104"/>
          </a:xfrm>
        </p:spPr>
        <p:txBody>
          <a:bodyPr/>
          <a:lstStyle/>
          <a:p>
            <a:r>
              <a:rPr lang="en-US" sz="3200" cap="none" dirty="0" smtClean="0"/>
              <a:t>Modeling Tools – </a:t>
            </a:r>
            <a:br>
              <a:rPr lang="en-US" sz="3200" cap="none" dirty="0" smtClean="0"/>
            </a:br>
            <a:r>
              <a:rPr lang="en-US" sz="3200" cap="none" dirty="0" smtClean="0"/>
              <a:t>Strengths and Weaknesses</a:t>
            </a:r>
            <a:endParaRPr lang="en-US" sz="3200" cap="none"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1071</TotalTime>
  <Words>1830</Words>
  <Application>Microsoft Office PowerPoint</Application>
  <PresentationFormat>On-screen Show (4:3)</PresentationFormat>
  <Paragraphs>234</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Metro</vt:lpstr>
      <vt:lpstr>Travel Demand Modeling Tools to  Support Smart Growth and Climate Change Policies</vt:lpstr>
      <vt:lpstr>Proposed GHG reduction strategies</vt:lpstr>
      <vt:lpstr>Desired policy levers</vt:lpstr>
      <vt:lpstr>Desired exogenous factors</vt:lpstr>
      <vt:lpstr>Travel demand models are being asked to inform:</vt:lpstr>
      <vt:lpstr>Travel demand modeling tool options</vt:lpstr>
      <vt:lpstr>One answer: California RTP modeling guidance</vt:lpstr>
      <vt:lpstr>Modeling tool selection criteria</vt:lpstr>
      <vt:lpstr>Modeling Tools –  Strengths and Weaknesses</vt:lpstr>
      <vt:lpstr>Sketch planning &amp; visualization tools</vt:lpstr>
      <vt:lpstr>Sketch planning and visualization tools: GreenSTEP      </vt:lpstr>
      <vt:lpstr>Trip-based model + post-processor</vt:lpstr>
      <vt:lpstr>Advanced trip-based models</vt:lpstr>
      <vt:lpstr>Activity-based models</vt:lpstr>
      <vt:lpstr>Integrated land use / transport models</vt:lpstr>
      <vt:lpstr>Slide 16</vt:lpstr>
      <vt:lpstr>Compact/Smart development</vt:lpstr>
      <vt:lpstr>Transit service</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FDOT Systems Planning Practice</dc:title>
  <dc:creator>Ruegg</dc:creator>
  <cp:lastModifiedBy>Rosella Picado</cp:lastModifiedBy>
  <cp:revision>138</cp:revision>
  <dcterms:created xsi:type="dcterms:W3CDTF">2010-10-26T20:08:24Z</dcterms:created>
  <dcterms:modified xsi:type="dcterms:W3CDTF">2011-05-09T15:36:00Z</dcterms:modified>
</cp:coreProperties>
</file>