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8" r:id="rId2"/>
    <p:sldId id="297" r:id="rId3"/>
    <p:sldId id="288" r:id="rId4"/>
    <p:sldId id="323" r:id="rId5"/>
    <p:sldId id="316" r:id="rId6"/>
    <p:sldId id="300" r:id="rId7"/>
    <p:sldId id="318" r:id="rId8"/>
    <p:sldId id="313" r:id="rId9"/>
    <p:sldId id="354" r:id="rId10"/>
    <p:sldId id="364" r:id="rId11"/>
    <p:sldId id="360" r:id="rId12"/>
    <p:sldId id="320" r:id="rId13"/>
    <p:sldId id="362" r:id="rId14"/>
    <p:sldId id="317" r:id="rId15"/>
    <p:sldId id="328" r:id="rId16"/>
    <p:sldId id="358" r:id="rId17"/>
    <p:sldId id="365" r:id="rId18"/>
    <p:sldId id="356" r:id="rId19"/>
    <p:sldId id="357" r:id="rId20"/>
    <p:sldId id="359" r:id="rId21"/>
    <p:sldId id="361" r:id="rId22"/>
    <p:sldId id="363" r:id="rId23"/>
    <p:sldId id="332" r:id="rId24"/>
    <p:sldId id="353" r:id="rId25"/>
    <p:sldId id="337" r:id="rId26"/>
    <p:sldId id="348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8F8F8"/>
    <a:srgbClr val="627680"/>
    <a:srgbClr val="003864"/>
    <a:srgbClr val="7D8F30"/>
    <a:srgbClr val="C8551B"/>
    <a:srgbClr val="D7BFD6"/>
    <a:srgbClr val="7549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1000" autoAdjust="0"/>
  </p:normalViewPr>
  <p:slideViewPr>
    <p:cSldViewPr snapToGrid="0">
      <p:cViewPr>
        <p:scale>
          <a:sx n="66" d="100"/>
          <a:sy n="66" d="100"/>
        </p:scale>
        <p:origin x="-127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22881-32D8-4FD4-8543-5B8AD22CF856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11E22-8520-455B-90B5-2EAC7FB00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D77D43-64D3-4EE0-9D66-3AE7964BA4E2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8995C2-1522-48DF-80E1-3961C41AC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today’s keywords</a:t>
            </a:r>
            <a:r>
              <a:rPr lang="en-US" baseline="0" dirty="0" smtClean="0"/>
              <a:t> user benefits and site values – commit those to memory in case I meander a bit and get off-message</a:t>
            </a: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E4120-32E3-4DA7-8A13-D49E24FC292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I get into discussing the analysis in today’s presentation, I want step back and provide some context about we’re looking at these relationships…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995C2-1522-48DF-80E1-3961C41ACC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a</a:t>
            </a:r>
            <a:r>
              <a:rPr lang="en-US" baseline="0" dirty="0" smtClean="0"/>
              <a:t> quick overview of today’s presentation – first </a:t>
            </a:r>
            <a:r>
              <a:rPr lang="en-US" baseline="0" dirty="0" err="1" smtClean="0"/>
              <a:t>i’ll</a:t>
            </a:r>
            <a:r>
              <a:rPr lang="en-US" baseline="0" dirty="0" smtClean="0"/>
              <a:t> provide some context for modeling at PSRC, then </a:t>
            </a:r>
            <a:r>
              <a:rPr lang="en-US" baseline="0" dirty="0" err="1" smtClean="0"/>
              <a:t>i’ll</a:t>
            </a:r>
            <a:r>
              <a:rPr lang="en-US" baseline="0" dirty="0" smtClean="0"/>
              <a:t> talk about our integrated model framework, then </a:t>
            </a:r>
            <a:r>
              <a:rPr lang="en-US" baseline="0" dirty="0" err="1" smtClean="0"/>
              <a:t>i’ll</a:t>
            </a:r>
            <a:r>
              <a:rPr lang="en-US" baseline="0" dirty="0" smtClean="0"/>
              <a:t> cover our recent analysis efforts, and </a:t>
            </a:r>
            <a:r>
              <a:rPr lang="en-US" baseline="0" dirty="0" err="1" smtClean="0"/>
              <a:t>i’ll</a:t>
            </a:r>
            <a:r>
              <a:rPr lang="en-US" baseline="0" dirty="0" smtClean="0"/>
              <a:t> end with some conclusions and thoughts about where we think we’re headed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995C2-1522-48DF-80E1-3961C41ACC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</a:t>
            </a:r>
            <a:r>
              <a:rPr lang="en-US" baseline="0" dirty="0" smtClean="0"/>
              <a:t> flow chart of current PSRC modeling framework – </a:t>
            </a:r>
            <a:r>
              <a:rPr lang="en-US" dirty="0" smtClean="0"/>
              <a:t>land</a:t>
            </a:r>
            <a:r>
              <a:rPr lang="en-US" baseline="0" dirty="0" smtClean="0"/>
              <a:t> use and travel models are the centerpiece, 2-way communication, </a:t>
            </a:r>
            <a:r>
              <a:rPr lang="en-US" baseline="0" dirty="0" err="1" smtClean="0"/>
              <a:t>bca</a:t>
            </a:r>
            <a:r>
              <a:rPr lang="en-US" baseline="0" dirty="0" smtClean="0"/>
              <a:t> tool feeds off travel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995C2-1522-48DF-80E1-3961C41ACC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</a:t>
            </a:r>
            <a:r>
              <a:rPr lang="en-US" dirty="0" err="1" smtClean="0"/>
              <a:t>takeways</a:t>
            </a:r>
            <a:r>
              <a:rPr lang="en-US" dirty="0" smtClean="0"/>
              <a:t> – disaggregate, </a:t>
            </a:r>
            <a:r>
              <a:rPr lang="en-US" dirty="0" err="1" smtClean="0"/>
              <a:t>microsimulation</a:t>
            </a:r>
            <a:r>
              <a:rPr lang="en-US" baseline="0" dirty="0" smtClean="0"/>
              <a:t>, 40-years of simulating, 20-40 minutes run time per year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995C2-1522-48DF-80E1-3961C41ACC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basic</a:t>
            </a:r>
            <a:r>
              <a:rPr lang="en-US" baseline="0" dirty="0" smtClean="0"/>
              <a:t> groups of models – location choice and land development, real estate price model and the site values it produces will be a focus of today’s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995C2-1522-48DF-80E1-3961C41ACC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our automated</a:t>
            </a:r>
            <a:r>
              <a:rPr lang="en-US" baseline="0" dirty="0" smtClean="0"/>
              <a:t>, integrated set-up, used during our recent long range plan update – 40 </a:t>
            </a:r>
            <a:r>
              <a:rPr lang="en-US" baseline="0" dirty="0" err="1" smtClean="0"/>
              <a:t>urbansim</a:t>
            </a:r>
            <a:r>
              <a:rPr lang="en-US" baseline="0" dirty="0" smtClean="0"/>
              <a:t> runs, 5 “hybrid” travel model runs, 2 transportation scenarios (2020/2040),  6 days run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995C2-1522-48DF-80E1-3961C41ACC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</a:t>
            </a:r>
            <a:r>
              <a:rPr lang="en-US" baseline="0" dirty="0" smtClean="0"/>
              <a:t> the basics on our </a:t>
            </a:r>
            <a:r>
              <a:rPr lang="en-US" baseline="0" dirty="0" err="1" smtClean="0"/>
              <a:t>bca</a:t>
            </a:r>
            <a:r>
              <a:rPr lang="en-US" baseline="0" dirty="0" smtClean="0"/>
              <a:t> tool, this is where we get our user benefit data – travel time savings, diagram on right show basic flow between travel model and </a:t>
            </a:r>
            <a:r>
              <a:rPr lang="en-US" baseline="0" dirty="0" err="1" smtClean="0"/>
              <a:t>bca</a:t>
            </a:r>
            <a:r>
              <a:rPr lang="en-US" baseline="0" dirty="0" smtClean="0"/>
              <a:t> database.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995C2-1522-48DF-80E1-3961C41ACC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repm</a:t>
            </a:r>
            <a:r>
              <a:rPr lang="en-US" baseline="0" dirty="0" smtClean="0"/>
              <a:t> is actually a set of regression equations for several different land use types, current analytical focus is on total site value without differentiating by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995C2-1522-48DF-80E1-3961C41ACC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</a:t>
            </a:r>
            <a:r>
              <a:rPr lang="en-US" baseline="0" dirty="0" smtClean="0"/>
              <a:t> detail on the variables in the </a:t>
            </a:r>
            <a:r>
              <a:rPr lang="en-US" baseline="0" dirty="0" err="1" smtClean="0"/>
              <a:t>repm</a:t>
            </a:r>
            <a:r>
              <a:rPr lang="en-US" baseline="0" dirty="0" smtClean="0"/>
              <a:t> regression models, uses zonal accessibilities: am </a:t>
            </a:r>
            <a:r>
              <a:rPr lang="en-US" baseline="0" dirty="0" err="1" smtClean="0"/>
              <a:t>sov</a:t>
            </a:r>
            <a:r>
              <a:rPr lang="en-US" baseline="0" dirty="0" smtClean="0"/>
              <a:t> travel time, generalized cost to Seattle CBD, total employment within 30-minute drive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995C2-1522-48DF-80E1-3961C41ACC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3F3C4-7E18-42A3-8C62-E222FF65D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3C21E-CC24-4D7B-AD6A-7229D1BA9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CD884-1886-4BAC-9674-2BEA6867F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70064-1663-43E3-849E-5F25C7C81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01685-BB97-47EC-9F68-BB505E921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DB6B-7DD6-46CC-A10A-E5C157480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5D889-465F-46CD-869D-7DB9AB4AB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8B25D-FF66-4591-A297-25DA4B7E0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77F0E-EC49-4BF2-BA60-17399E293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5BA47-AECC-4557-A8BF-26DA54C3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F59B2-BC4B-4EAD-855D-394728C93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371475"/>
          </a:xfrm>
          <a:prstGeom prst="rect">
            <a:avLst/>
          </a:prstGeom>
          <a:solidFill>
            <a:srgbClr val="75497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D8F3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D7BFD6"/>
                </a:solidFill>
              </a:defRPr>
            </a:lvl1pPr>
          </a:lstStyle>
          <a:p>
            <a:pPr>
              <a:defRPr/>
            </a:pPr>
            <a:fld id="{7913629D-C239-428A-947E-4DFB43F93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0" y="352425"/>
            <a:ext cx="9144000" cy="600075"/>
          </a:xfrm>
          <a:prstGeom prst="rect">
            <a:avLst/>
          </a:prstGeom>
          <a:solidFill>
            <a:srgbClr val="32323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029" name="Line 16"/>
          <p:cNvSpPr>
            <a:spLocks noChangeShapeType="1"/>
          </p:cNvSpPr>
          <p:nvPr/>
        </p:nvSpPr>
        <p:spPr bwMode="auto">
          <a:xfrm>
            <a:off x="0" y="314325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2152650"/>
            <a:ext cx="9144000" cy="4705350"/>
          </a:xfrm>
          <a:prstGeom prst="rect">
            <a:avLst/>
          </a:prstGeom>
          <a:solidFill>
            <a:srgbClr val="75497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400">
              <a:latin typeface="Calibri" pitchFamily="34" charset="0"/>
            </a:endParaRPr>
          </a:p>
        </p:txBody>
      </p:sp>
      <p:pic>
        <p:nvPicPr>
          <p:cNvPr id="2051" name="Picture 8" descr="RainierOrtingVall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52650"/>
            <a:ext cx="9144000" cy="866775"/>
          </a:xfrm>
          <a:prstGeom prst="rect">
            <a:avLst/>
          </a:prstGeom>
          <a:solidFill>
            <a:srgbClr val="32323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228600" y="2327275"/>
            <a:ext cx="88011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Land Use and Travel Model Integration</a:t>
            </a:r>
            <a:endParaRPr lang="en-US" sz="3600" b="1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2054" name="Line 16"/>
          <p:cNvSpPr>
            <a:spLocks noChangeShapeType="1"/>
          </p:cNvSpPr>
          <p:nvPr/>
        </p:nvSpPr>
        <p:spPr bwMode="auto">
          <a:xfrm>
            <a:off x="0" y="3057525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21"/>
          <p:cNvSpPr txBox="1">
            <a:spLocks noChangeArrowheads="1"/>
          </p:cNvSpPr>
          <p:nvPr/>
        </p:nvSpPr>
        <p:spPr bwMode="auto">
          <a:xfrm>
            <a:off x="3286125" y="3644900"/>
            <a:ext cx="55435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D7BFD6"/>
                </a:solidFill>
              </a:rPr>
              <a:t>Linking Land Use and Transportation Models: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D7BFD6"/>
                </a:solidFill>
              </a:rPr>
              <a:t>Transportation User Benefits and Site Values</a:t>
            </a:r>
          </a:p>
        </p:txBody>
      </p:sp>
      <p:sp>
        <p:nvSpPr>
          <p:cNvPr id="2056" name="Text Box 22"/>
          <p:cNvSpPr txBox="1">
            <a:spLocks noChangeArrowheads="1"/>
          </p:cNvSpPr>
          <p:nvPr/>
        </p:nvSpPr>
        <p:spPr bwMode="auto">
          <a:xfrm>
            <a:off x="3275013" y="4337050"/>
            <a:ext cx="56959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>
                <a:solidFill>
                  <a:schemeClr val="bg1"/>
                </a:solidFill>
              </a:rPr>
              <a:t>13</a:t>
            </a:r>
            <a:r>
              <a:rPr lang="en-US" sz="1800" b="1" baseline="30000">
                <a:solidFill>
                  <a:schemeClr val="bg1"/>
                </a:solidFill>
              </a:rPr>
              <a:t>th</a:t>
            </a:r>
            <a:r>
              <a:rPr lang="en-US" sz="1800" b="1">
                <a:solidFill>
                  <a:schemeClr val="bg1"/>
                </a:solidFill>
              </a:rPr>
              <a:t> TRB National Planning Applications Conference</a:t>
            </a:r>
          </a:p>
          <a:p>
            <a:pPr>
              <a:lnSpc>
                <a:spcPct val="95000"/>
              </a:lnSpc>
            </a:pPr>
            <a:r>
              <a:rPr lang="en-US" sz="1800" b="1">
                <a:solidFill>
                  <a:schemeClr val="bg1"/>
                </a:solidFill>
              </a:rPr>
              <a:t>May 8-12, 2011</a:t>
            </a:r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2057" name="Picture 13" descr="PSRClogo_who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6057900"/>
            <a:ext cx="26781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6E2857-2790-410C-8FF4-BB90FA1A9E11}" type="slidenum">
              <a:rPr lang="en-US" sz="1200" smtClean="0">
                <a:solidFill>
                  <a:srgbClr val="F0B090"/>
                </a:solidFill>
              </a:rPr>
              <a:pPr eaLnBrk="1" hangingPunct="1"/>
              <a:t>10</a:t>
            </a:fld>
            <a:endParaRPr lang="en-US" sz="1200" smtClean="0">
              <a:solidFill>
                <a:srgbClr val="F0B090"/>
              </a:solidFill>
            </a:endParaRPr>
          </a:p>
        </p:txBody>
      </p:sp>
      <p:sp>
        <p:nvSpPr>
          <p:cNvPr id="11267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42BC331-6D8A-49B0-BB94-2BC821DB4CF4}" type="slidenum">
              <a:rPr lang="en-US" sz="1200" b="1">
                <a:solidFill>
                  <a:srgbClr val="D7BFD6"/>
                </a:solidFill>
              </a:rPr>
              <a:pPr algn="r" eaLnBrk="1" hangingPunct="1"/>
              <a:t>10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Real Estate Price Model Details 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11269" name="Slide Number Placeholder 3"/>
          <p:cNvSpPr txBox="1">
            <a:spLocks noGrp="1"/>
          </p:cNvSpPr>
          <p:nvPr/>
        </p:nvSpPr>
        <p:spPr bwMode="auto">
          <a:xfrm>
            <a:off x="8408988" y="63341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E3B68792-6ACF-44F4-BE68-08C15CF51111}" type="slidenum">
              <a:rPr lang="en-US">
                <a:solidFill>
                  <a:srgbClr val="748C7B"/>
                </a:solidFill>
                <a:latin typeface="Arial Narrow" pitchFamily="34" charset="0"/>
              </a:rPr>
              <a:pPr defTabSz="914400" eaLnBrk="1" hangingPunct="1"/>
              <a:t>10</a:t>
            </a:fld>
            <a:endParaRPr lang="en-US">
              <a:solidFill>
                <a:srgbClr val="748C7B"/>
              </a:solidFill>
            </a:endParaRPr>
          </a:p>
        </p:txBody>
      </p:sp>
      <p:sp>
        <p:nvSpPr>
          <p:cNvPr id="11270" name="Text Box 3" descr="fdfdsfd"/>
          <p:cNvSpPr txBox="1">
            <a:spLocks noChangeArrowheads="1"/>
          </p:cNvSpPr>
          <p:nvPr/>
        </p:nvSpPr>
        <p:spPr bwMode="auto">
          <a:xfrm>
            <a:off x="332015" y="1426709"/>
            <a:ext cx="3122386" cy="374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sz="1200" b="1" dirty="0"/>
              <a:t>Process Pipeline Events</a:t>
            </a:r>
          </a:p>
        </p:txBody>
      </p:sp>
      <p:sp>
        <p:nvSpPr>
          <p:cNvPr id="11272" name="Text Box 5" descr="fdfdsfd"/>
          <p:cNvSpPr txBox="1">
            <a:spLocks noChangeArrowheads="1"/>
          </p:cNvSpPr>
          <p:nvPr/>
        </p:nvSpPr>
        <p:spPr bwMode="auto">
          <a:xfrm>
            <a:off x="332015" y="1852159"/>
            <a:ext cx="3122386" cy="3746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Real Estate Price Model</a:t>
            </a:r>
          </a:p>
        </p:txBody>
      </p:sp>
      <p:sp>
        <p:nvSpPr>
          <p:cNvPr id="11273" name="Text Box 6" descr="fdfdsfd"/>
          <p:cNvSpPr txBox="1">
            <a:spLocks noChangeArrowheads="1"/>
          </p:cNvSpPr>
          <p:nvPr/>
        </p:nvSpPr>
        <p:spPr bwMode="auto">
          <a:xfrm>
            <a:off x="332015" y="2277609"/>
            <a:ext cx="3122386" cy="374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sz="1200" b="1"/>
              <a:t>Expected Sale Price Model</a:t>
            </a:r>
          </a:p>
        </p:txBody>
      </p:sp>
      <p:sp>
        <p:nvSpPr>
          <p:cNvPr id="11274" name="Text Box 7" descr="fdfdsfd"/>
          <p:cNvSpPr txBox="1">
            <a:spLocks noChangeArrowheads="1"/>
          </p:cNvSpPr>
          <p:nvPr/>
        </p:nvSpPr>
        <p:spPr bwMode="auto">
          <a:xfrm>
            <a:off x="332015" y="2703059"/>
            <a:ext cx="3122386" cy="374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sz="1200" b="1"/>
              <a:t>Development Proposal Choice Model</a:t>
            </a:r>
          </a:p>
        </p:txBody>
      </p:sp>
      <p:sp>
        <p:nvSpPr>
          <p:cNvPr id="11275" name="Text Box 8" descr="fdfdsfd"/>
          <p:cNvSpPr txBox="1">
            <a:spLocks noChangeArrowheads="1"/>
          </p:cNvSpPr>
          <p:nvPr/>
        </p:nvSpPr>
        <p:spPr bwMode="auto">
          <a:xfrm>
            <a:off x="332015" y="3128509"/>
            <a:ext cx="3122386" cy="374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sz="1200" b="1" dirty="0"/>
              <a:t>Building Construction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286" y="5757650"/>
            <a:ext cx="8652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 of 30 Land Use Types have price prediction sub-models.  Non-modeled categories include water bodies, military bases, schools, existing ROW, and other undevelopable types or categories not associated with traditional market pricing / development dynamics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4662653"/>
              </p:ext>
            </p:extLst>
          </p:nvPr>
        </p:nvGraphicFramePr>
        <p:xfrm>
          <a:off x="3845379" y="1423988"/>
          <a:ext cx="3746500" cy="4048125"/>
        </p:xfrm>
        <a:graphic>
          <a:graphicData uri="http://schemas.openxmlformats.org/drawingml/2006/table">
            <a:tbl>
              <a:tblPr/>
              <a:tblGrid>
                <a:gridCol w="609600"/>
                <a:gridCol w="3136900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Land Use Type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Civic and Quasi-Public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 Convalescent 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Mobile Home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Multi-Family Residential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Condo Residential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 and Open Space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 Family Residential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Transportation, Communication, Utilities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Vacant Developable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Warehousing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Mixed Use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40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C91801A2-84CC-4115-9EFC-9A90E5CB05C5}" type="slidenum">
              <a:rPr lang="en-US" sz="1200" b="1">
                <a:solidFill>
                  <a:srgbClr val="F0B090"/>
                </a:solidFill>
              </a:rPr>
              <a:pPr algn="r"/>
              <a:t>11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8195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ED347980-C8E6-4279-BB5A-52248CAC4EA6}" type="slidenum">
              <a:rPr lang="en-US" sz="1200" b="1">
                <a:solidFill>
                  <a:srgbClr val="D7BFD6"/>
                </a:solidFill>
              </a:rPr>
              <a:pPr algn="r"/>
              <a:t>11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Real Estate Price Model Details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3931245"/>
              </p:ext>
            </p:extLst>
          </p:nvPr>
        </p:nvGraphicFramePr>
        <p:xfrm>
          <a:off x="114306" y="1727205"/>
          <a:ext cx="8915393" cy="4238161"/>
        </p:xfrm>
        <a:graphic>
          <a:graphicData uri="http://schemas.openxmlformats.org/drawingml/2006/table">
            <a:tbl>
              <a:tblPr/>
              <a:tblGrid>
                <a:gridCol w="86426"/>
                <a:gridCol w="704913"/>
                <a:gridCol w="2938488"/>
                <a:gridCol w="410524"/>
                <a:gridCol w="410524"/>
                <a:gridCol w="410524"/>
                <a:gridCol w="464541"/>
                <a:gridCol w="129639"/>
                <a:gridCol w="410524"/>
                <a:gridCol w="442934"/>
                <a:gridCol w="410524"/>
                <a:gridCol w="410524"/>
                <a:gridCol w="410524"/>
                <a:gridCol w="410524"/>
                <a:gridCol w="453736"/>
                <a:gridCol w="410524"/>
              </a:tblGrid>
              <a:tr h="17659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T-statistics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181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Condo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Mobile Home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Mixed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Office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WareH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Parking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 Dev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constant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unit price per land use type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146.8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43.5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17.9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18.2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25.5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57.7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18.3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27.1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26.7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18.9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11.7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22.0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 of Parcel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inugb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Parcel within urban growth boundary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21.7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2.9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19.5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5.4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12.6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3.8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3.2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1.2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5.0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6.4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5.1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art600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Arterial within 600 ft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46.3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hwy2000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Highway within 2000 feet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29.5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6.0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Accessibility / Travel Model Output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hbwavgtmda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drive time from home to work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84.1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21.7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1.4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1.9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15.3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7.8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4.8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12.1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2.1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lngcdacbd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Generalized cost of travel to Seattle CBD (logarithm)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387.6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67.1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15.4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17.7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16.2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40.3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10.5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15.9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13.1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4.3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14.6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Characteristics of Buildings &amp; Land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is_pre_1940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Built prior to 1940 (Proxy historic character)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0.7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1.5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0.6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65.6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ln_bldgage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of building (logarithm)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26.4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5.3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7.4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9.1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11.6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28.1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8.8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8.1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11.6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lnlotsqft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 of building lot (logarithm)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31.0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2.2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38.4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lnsqft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 of building (logarithm)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341.2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57.5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12.2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37.2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9.3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27.4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6.6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5.3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41.0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7.8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ln_invfar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Inverse of floor area ratio (logarithm) – 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189.0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58.5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4.9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16.7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72.3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32.8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44.9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18.8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18.8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Neighborhood / Proximity to Land Uses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lnemp30da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Employment within 30 min drive (logarithm)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99.4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21.7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2.3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7.4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1.4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1.5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2.6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6.0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1.9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lnempden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TAZ employment density (logarithm)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59.0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7.1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4.3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15.7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0.9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10.6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4.0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17.1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4.1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5.4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9.0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7.0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lnretempwa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Retail and food service employment in zone (logarithm)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40.7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8.4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0.5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4.8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0.9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12.9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lnpopden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Zonal population density (logarithm)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3.7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2.5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0.2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9.5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90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lnavginc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zonal household income (logarithm)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394.4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43.0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13.1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12.9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0.9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8.5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-  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8.1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2981325"/>
            <a:ext cx="9144000" cy="3876675"/>
          </a:xfrm>
          <a:prstGeom prst="rect">
            <a:avLst/>
          </a:prstGeom>
          <a:solidFill>
            <a:srgbClr val="75497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2954338"/>
            <a:ext cx="9144000" cy="866775"/>
          </a:xfrm>
          <a:prstGeom prst="rect">
            <a:avLst/>
          </a:prstGeom>
          <a:solidFill>
            <a:srgbClr val="32323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28600" y="3128963"/>
            <a:ext cx="8801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500" b="1" dirty="0" smtClean="0">
                <a:solidFill>
                  <a:schemeClr val="bg1"/>
                </a:solidFill>
                <a:cs typeface="Arial" charset="0"/>
              </a:rPr>
              <a:t>Analysis and Results</a:t>
            </a:r>
            <a:endParaRPr lang="en-US" sz="45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19461" name="Line 16"/>
          <p:cNvSpPr>
            <a:spLocks noChangeShapeType="1"/>
          </p:cNvSpPr>
          <p:nvPr/>
        </p:nvSpPr>
        <p:spPr bwMode="auto">
          <a:xfrm>
            <a:off x="0" y="3859213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2" name="Picture 9" descr="PSRClogo_wh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6057900"/>
            <a:ext cx="26781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Whal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1031AA9-6890-4D86-BF33-A8CD483928F6}" type="slidenum">
              <a:rPr lang="en-US" sz="1200" b="1">
                <a:solidFill>
                  <a:srgbClr val="F0B090"/>
                </a:solidFill>
              </a:rPr>
              <a:pPr algn="r"/>
              <a:t>13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32771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985C653-0764-465F-9EE3-CE0B25C79EE6}" type="slidenum">
              <a:rPr lang="en-US" sz="1200" b="1">
                <a:solidFill>
                  <a:srgbClr val="D7BFD6"/>
                </a:solidFill>
              </a:rPr>
              <a:pPr algn="r"/>
              <a:t>13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First </a:t>
            </a: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Round 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Analysis Recap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14375" y="1011238"/>
            <a:ext cx="7936139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04800" indent="-304800"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Goal: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Explore correlation of changes in location choices of households and jobs to changes in accessibility across different transportation system alternatives</a:t>
            </a:r>
            <a:endParaRPr lang="en-US" sz="20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304800" indent="-304800"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Literature Review:</a:t>
            </a:r>
            <a:endParaRPr lang="en-US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Expectation of modest changes to land uses in response to incremental changes in transportation systems</a:t>
            </a:r>
          </a:p>
          <a:p>
            <a:pPr marL="304800" indent="-304800"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Findings:</a:t>
            </a:r>
            <a:endParaRPr lang="en-US" sz="2000" dirty="0" smtClean="0">
              <a:latin typeface="Calibri" pitchFamily="34" charset="0"/>
            </a:endParaRP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Consistent with expectations, but difficult to interpret land use response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Presented at 2010 TRB Innovations in Travel Modeling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Published in Transportation Letters: The International Journal of Transportation Research: </a:t>
            </a:r>
            <a:r>
              <a:rPr lang="en-US" sz="2000" i="1" dirty="0" smtClean="0">
                <a:latin typeface="Calibri" pitchFamily="34" charset="0"/>
              </a:rPr>
              <a:t>Testing the Puget Sound’s land use model response to transportation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6B44D003-4B16-4837-8BEB-5AFD65F18F7E}" type="slidenum">
              <a:rPr lang="en-US" sz="1200" b="1">
                <a:solidFill>
                  <a:srgbClr val="F0B090"/>
                </a:solidFill>
              </a:rPr>
              <a:pPr algn="r"/>
              <a:t>14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17411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BF017E63-00B4-48A1-8B19-4F128AA7DCCD}" type="slidenum">
              <a:rPr lang="en-US" sz="1200" b="1">
                <a:solidFill>
                  <a:srgbClr val="D7BFD6"/>
                </a:solidFill>
              </a:rPr>
              <a:pPr algn="r"/>
              <a:t>14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First Round Sensitivity </a:t>
            </a: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Tests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714375" y="1011238"/>
            <a:ext cx="7102475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04800" indent="-304800"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Base Case Scenario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Transportation Networks (2020, 2040)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Modest investments in roads and road-based transit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Near-term voter-approved rail transit extensions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Very limited tolling (two bridge crossings)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No real growth in vehicle operating costs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Modest real growth in parking costs</a:t>
            </a:r>
          </a:p>
          <a:p>
            <a:pPr marL="304800" indent="-304800"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Alternative </a:t>
            </a: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Scenarios</a:t>
            </a:r>
            <a:endParaRPr lang="en-US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Lower parking costs in selected neighborhoods (zones)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Higher vehicle operating costs </a:t>
            </a:r>
            <a:r>
              <a:rPr lang="en-US" sz="2000" dirty="0" smtClean="0">
                <a:latin typeface="Calibri" pitchFamily="34" charset="0"/>
              </a:rPr>
              <a:t>forecast</a:t>
            </a:r>
            <a:endParaRPr lang="en-US" sz="2000" dirty="0">
              <a:latin typeface="Calibri" pitchFamily="34" charset="0"/>
            </a:endParaRP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Major extensions of rail transit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Major investments in highway </a:t>
            </a:r>
            <a:r>
              <a:rPr lang="en-US" sz="2000" dirty="0" smtClean="0">
                <a:latin typeface="Calibri" pitchFamily="34" charset="0"/>
              </a:rPr>
              <a:t>capacity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C2A653B7-0351-445E-A5DC-83467D957ADE}" type="slidenum">
              <a:rPr lang="en-US" sz="1200" b="1">
                <a:solidFill>
                  <a:srgbClr val="F0B090"/>
                </a:solidFill>
              </a:rPr>
              <a:pPr algn="r"/>
              <a:t>15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18435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8B71B128-F28C-4594-8105-92066D9D2B2F}" type="slidenum">
              <a:rPr lang="en-US" sz="1200" b="1">
                <a:solidFill>
                  <a:srgbClr val="D7BFD6"/>
                </a:solidFill>
              </a:rPr>
              <a:pPr algn="r"/>
              <a:t>15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cs typeface="Arial" charset="0"/>
              </a:rPr>
              <a:t>Alternatives</a:t>
            </a:r>
            <a:endParaRPr lang="en-US" sz="2800" b="1">
              <a:solidFill>
                <a:srgbClr val="376092"/>
              </a:solidFill>
              <a:cs typeface="Arial" charset="0"/>
            </a:endParaRPr>
          </a:p>
        </p:txBody>
      </p:sp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0" y="965200"/>
          <a:ext cx="3844925" cy="4686300"/>
        </p:xfrm>
        <a:graphic>
          <a:graphicData uri="http://schemas.openxmlformats.org/presentationml/2006/ole">
            <p:oleObj spid="_x0000_s18437" name="Acrobat Document" r:id="rId3" imgW="23328000" imgH="31104000" progId="AcroExch.Document.7">
              <p:embed/>
            </p:oleObj>
          </a:graphicData>
        </a:graphic>
      </p:graphicFrame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2000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0225" y="984250"/>
            <a:ext cx="30654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1075" y="1003300"/>
            <a:ext cx="30829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4235450" y="5972175"/>
            <a:ext cx="17335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Light Rail</a:t>
            </a:r>
          </a:p>
          <a:p>
            <a:pPr defTabSz="91440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Commuter Rail</a:t>
            </a:r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V="1">
            <a:off x="3978275" y="6143625"/>
            <a:ext cx="266700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V="1">
            <a:off x="3978275" y="6505575"/>
            <a:ext cx="266700" cy="0"/>
          </a:xfrm>
          <a:prstGeom prst="line">
            <a:avLst/>
          </a:prstGeom>
          <a:noFill/>
          <a:ln w="50800">
            <a:solidFill>
              <a:srgbClr val="C8551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1031AA9-6890-4D86-BF33-A8CD483928F6}" type="slidenum">
              <a:rPr lang="en-US" sz="1200" b="1">
                <a:solidFill>
                  <a:srgbClr val="F0B090"/>
                </a:solidFill>
              </a:rPr>
              <a:pPr algn="r"/>
              <a:t>16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32771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985C653-0764-465F-9EE3-CE0B25C79EE6}" type="slidenum">
              <a:rPr lang="en-US" sz="1200" b="1">
                <a:solidFill>
                  <a:srgbClr val="D7BFD6"/>
                </a:solidFill>
              </a:rPr>
              <a:pPr algn="r"/>
              <a:t>16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Second Round 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Analysis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14375" y="1011238"/>
            <a:ext cx="7936139" cy="55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04800" indent="-304800"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Goal: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Explore correlation between transportation system user benefits (travel time savings) and real estate prices</a:t>
            </a:r>
            <a:endParaRPr lang="en-US" sz="20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304800" indent="-304800"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Expectations:</a:t>
            </a:r>
            <a:endParaRPr lang="en-US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Travel time savings benefits will be capitalized in land values over the long run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Lower transportation costs should result in higher site values, and vice versa</a:t>
            </a:r>
          </a:p>
          <a:p>
            <a:pPr marL="304800" indent="-304800"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Analysis:</a:t>
            </a:r>
            <a:endParaRPr lang="en-US" sz="2000" dirty="0" smtClean="0">
              <a:latin typeface="Calibri" pitchFamily="34" charset="0"/>
            </a:endParaRP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Keep Operating Cost and LRT Scenarios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Use Broader Sub-Region Geographies</a:t>
            </a:r>
          </a:p>
          <a:p>
            <a:pPr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Additional Scenarios Analyzed:</a:t>
            </a:r>
            <a:endParaRPr lang="en-US" sz="2000" dirty="0" smtClean="0">
              <a:latin typeface="Calibri" pitchFamily="34" charset="0"/>
            </a:endParaRP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Major Freeway Capacity Halved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Major Freeway Capacity Doubled</a:t>
            </a:r>
          </a:p>
          <a:p>
            <a:pPr marL="762000" lvl="1" indent="-3048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Major Freeways = I-5, I-405, I-90, SR520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1031AA9-6890-4D86-BF33-A8CD483928F6}" type="slidenum">
              <a:rPr lang="en-US" sz="1200" b="1">
                <a:solidFill>
                  <a:srgbClr val="F0B090"/>
                </a:solidFill>
              </a:rPr>
              <a:pPr algn="r"/>
              <a:t>17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32771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985C653-0764-465F-9EE3-CE0B25C79EE6}" type="slidenum">
              <a:rPr lang="en-US" sz="1200" b="1">
                <a:solidFill>
                  <a:srgbClr val="D7BFD6"/>
                </a:solidFill>
              </a:rPr>
              <a:pPr algn="r"/>
              <a:t>17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Second Round 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Analysis Results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81453" y="1154570"/>
            <a:ext cx="8109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04800" indent="-304800">
              <a:spcBef>
                <a:spcPct val="25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Change in Total 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Site Values </a:t>
            </a: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and Travel Time Savings by Alternative 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(2040) 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88" y="1764791"/>
            <a:ext cx="7031736" cy="47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1031AA9-6890-4D86-BF33-A8CD483928F6}" type="slidenum">
              <a:rPr lang="en-US" sz="1200" b="1">
                <a:solidFill>
                  <a:srgbClr val="F0B090"/>
                </a:solidFill>
              </a:rPr>
              <a:pPr algn="r"/>
              <a:t>18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32771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985C653-0764-465F-9EE3-CE0B25C79EE6}" type="slidenum">
              <a:rPr lang="en-US" sz="1200" b="1">
                <a:solidFill>
                  <a:srgbClr val="D7BFD6"/>
                </a:solidFill>
              </a:rPr>
              <a:pPr algn="r"/>
              <a:t>18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Second Round 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Analysis Results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81453" y="1154570"/>
            <a:ext cx="746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>
              <a:spcBef>
                <a:spcPct val="25000"/>
              </a:spcBef>
            </a:pP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Changes in Total Site Values by Alternative by Sub-Region (2040) 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714" y="1763713"/>
            <a:ext cx="702945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1031AA9-6890-4D86-BF33-A8CD483928F6}" type="slidenum">
              <a:rPr lang="en-US" sz="1200" b="1">
                <a:solidFill>
                  <a:srgbClr val="F0B090"/>
                </a:solidFill>
              </a:rPr>
              <a:pPr algn="r"/>
              <a:t>19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32771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985C653-0764-465F-9EE3-CE0B25C79EE6}" type="slidenum">
              <a:rPr lang="en-US" sz="1200" b="1">
                <a:solidFill>
                  <a:srgbClr val="D7BFD6"/>
                </a:solidFill>
              </a:rPr>
              <a:pPr algn="r"/>
              <a:t>19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Second Round 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Analysis Results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81453" y="1154570"/>
            <a:ext cx="8501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04800" indent="-304800">
              <a:spcBef>
                <a:spcPct val="25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Percent Changes 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in Total Site Values by Alternative by Sub-Region (2040)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88" y="1764792"/>
            <a:ext cx="702945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284D05-603A-4E30-9360-A5E026FBDDA7}" type="slidenum">
              <a:rPr lang="en-US" smtClean="0">
                <a:solidFill>
                  <a:srgbClr val="F0B090"/>
                </a:solidFill>
              </a:rPr>
              <a:pPr/>
              <a:t>2</a:t>
            </a:fld>
            <a:endParaRPr lang="en-US" smtClean="0">
              <a:solidFill>
                <a:srgbClr val="F0B090"/>
              </a:solidFill>
            </a:endParaRPr>
          </a:p>
        </p:txBody>
      </p:sp>
      <p:sp>
        <p:nvSpPr>
          <p:cNvPr id="3075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77D94BE5-CBD4-45A4-A4E5-C3072DEE81CB}" type="slidenum">
              <a:rPr lang="en-US" sz="1200" b="1">
                <a:solidFill>
                  <a:srgbClr val="D7BFD6"/>
                </a:solidFill>
              </a:rPr>
              <a:pPr algn="r"/>
              <a:t>2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1644650" cy="6858000"/>
          </a:xfrm>
          <a:prstGeom prst="rect">
            <a:avLst/>
          </a:prstGeom>
          <a:solidFill>
            <a:srgbClr val="75497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7D8F30"/>
              </a:solidFill>
              <a:latin typeface="Calibri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781175" y="438150"/>
            <a:ext cx="71818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cs typeface="Arial" charset="0"/>
              </a:rPr>
              <a:t>Presentation Overview</a:t>
            </a:r>
            <a:endParaRPr lang="en-US" sz="2800" b="1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2590800" y="1949450"/>
            <a:ext cx="6057900" cy="3937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defTabSz="914400">
              <a:spcBef>
                <a:spcPct val="50000"/>
              </a:spcBef>
              <a:buFontTx/>
              <a:buChar char="•"/>
              <a:tabLst>
                <a:tab pos="684213" algn="l"/>
              </a:tabLst>
            </a:pPr>
            <a:r>
              <a:rPr lang="en-US" sz="3200" dirty="0" smtClean="0">
                <a:latin typeface="Calibri" pitchFamily="34" charset="0"/>
              </a:rPr>
              <a:t>Background</a:t>
            </a:r>
          </a:p>
          <a:p>
            <a:pPr marL="342900" indent="-342900" defTabSz="914400">
              <a:spcBef>
                <a:spcPct val="50000"/>
              </a:spcBef>
              <a:buFontTx/>
              <a:buChar char="•"/>
              <a:tabLst>
                <a:tab pos="684213" algn="l"/>
              </a:tabLst>
            </a:pPr>
            <a:r>
              <a:rPr lang="en-US" sz="3200" dirty="0" smtClean="0">
                <a:latin typeface="Calibri" pitchFamily="34" charset="0"/>
              </a:rPr>
              <a:t>Model Integration/Application</a:t>
            </a:r>
            <a:endParaRPr lang="en-US" sz="3200" dirty="0">
              <a:latin typeface="Calibri" pitchFamily="34" charset="0"/>
            </a:endParaRPr>
          </a:p>
          <a:p>
            <a:pPr marL="342900" indent="-342900" defTabSz="914400">
              <a:spcBef>
                <a:spcPct val="50000"/>
              </a:spcBef>
              <a:buFontTx/>
              <a:buChar char="•"/>
              <a:tabLst>
                <a:tab pos="684213" algn="l"/>
              </a:tabLst>
            </a:pPr>
            <a:r>
              <a:rPr lang="en-US" sz="3200" dirty="0" smtClean="0">
                <a:latin typeface="Calibri" pitchFamily="34" charset="0"/>
              </a:rPr>
              <a:t>Analysis/Results</a:t>
            </a:r>
            <a:endParaRPr lang="en-US" sz="3200" dirty="0">
              <a:latin typeface="Calibri" pitchFamily="34" charset="0"/>
            </a:endParaRPr>
          </a:p>
          <a:p>
            <a:pPr marL="342900" indent="-342900" defTabSz="914400">
              <a:spcBef>
                <a:spcPct val="50000"/>
              </a:spcBef>
              <a:buFontTx/>
              <a:buChar char="•"/>
              <a:tabLst>
                <a:tab pos="684213" algn="l"/>
              </a:tabLst>
            </a:pPr>
            <a:r>
              <a:rPr lang="en-US" sz="3200" dirty="0" smtClean="0">
                <a:latin typeface="Calibri" pitchFamily="34" charset="0"/>
              </a:rPr>
              <a:t>Conclusions/Future </a:t>
            </a:r>
            <a:r>
              <a:rPr lang="en-US" sz="3200" dirty="0">
                <a:latin typeface="Calibri" pitchFamily="34" charset="0"/>
              </a:rPr>
              <a:t>Directions</a:t>
            </a:r>
          </a:p>
        </p:txBody>
      </p:sp>
      <p:pic>
        <p:nvPicPr>
          <p:cNvPr id="3079" name="Picture 13" descr="PSRClogo_box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1" descr="Wildernes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4623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1031AA9-6890-4D86-BF33-A8CD483928F6}" type="slidenum">
              <a:rPr lang="en-US" sz="1200" b="1">
                <a:solidFill>
                  <a:srgbClr val="F0B090"/>
                </a:solidFill>
              </a:rPr>
              <a:pPr algn="r"/>
              <a:t>20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32771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985C653-0764-465F-9EE3-CE0B25C79EE6}" type="slidenum">
              <a:rPr lang="en-US" sz="1200" b="1">
                <a:solidFill>
                  <a:srgbClr val="D7BFD6"/>
                </a:solidFill>
              </a:rPr>
              <a:pPr algn="r"/>
              <a:t>20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Second Round 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Analysis Results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81453" y="1154570"/>
            <a:ext cx="8501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04800" indent="-304800">
              <a:spcBef>
                <a:spcPct val="25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Travel Time Savings 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by Alternative by Sub-Region (2040)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88" y="1764792"/>
            <a:ext cx="702945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1031AA9-6890-4D86-BF33-A8CD483928F6}" type="slidenum">
              <a:rPr lang="en-US" sz="1200" b="1">
                <a:solidFill>
                  <a:srgbClr val="F0B090"/>
                </a:solidFill>
              </a:rPr>
              <a:pPr algn="r"/>
              <a:t>21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32771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985C653-0764-465F-9EE3-CE0B25C79EE6}" type="slidenum">
              <a:rPr lang="en-US" sz="1200" b="1">
                <a:solidFill>
                  <a:srgbClr val="D7BFD6"/>
                </a:solidFill>
              </a:rPr>
              <a:pPr algn="r"/>
              <a:t>21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Second Round 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Analysis Results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81453" y="1154570"/>
            <a:ext cx="8501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04800" indent="-304800">
              <a:spcBef>
                <a:spcPct val="25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Correlation of Travel Time Savings and Site Values (All Scenarios) </a:t>
            </a:r>
            <a:endParaRPr lang="en-US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4813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88" y="1764792"/>
            <a:ext cx="7031736" cy="47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1031AA9-6890-4D86-BF33-A8CD483928F6}" type="slidenum">
              <a:rPr lang="en-US" sz="1200" b="1">
                <a:solidFill>
                  <a:srgbClr val="F0B090"/>
                </a:solidFill>
              </a:rPr>
              <a:pPr algn="r"/>
              <a:t>22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32771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985C653-0764-465F-9EE3-CE0B25C79EE6}" type="slidenum">
              <a:rPr lang="en-US" sz="1200" b="1">
                <a:solidFill>
                  <a:srgbClr val="D7BFD6"/>
                </a:solidFill>
              </a:rPr>
              <a:pPr algn="r"/>
              <a:t>22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Second Round 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Analysis Results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81453" y="1154570"/>
            <a:ext cx="8501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04800" indent="-304800">
              <a:spcBef>
                <a:spcPct val="25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Correlation of Travel Time Savings and Site Values (No LRT Scenario) </a:t>
            </a:r>
            <a:endParaRPr lang="en-US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4915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88" y="1764792"/>
            <a:ext cx="7031736" cy="47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2981325"/>
            <a:ext cx="9144000" cy="3876675"/>
          </a:xfrm>
          <a:prstGeom prst="rect">
            <a:avLst/>
          </a:prstGeom>
          <a:solidFill>
            <a:srgbClr val="75497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0" y="2954338"/>
            <a:ext cx="9144000" cy="866775"/>
          </a:xfrm>
          <a:prstGeom prst="rect">
            <a:avLst/>
          </a:prstGeom>
          <a:solidFill>
            <a:srgbClr val="32323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228600" y="3128963"/>
            <a:ext cx="8801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500" b="1" dirty="0" smtClean="0">
                <a:solidFill>
                  <a:schemeClr val="bg1"/>
                </a:solidFill>
                <a:cs typeface="Arial" charset="0"/>
              </a:rPr>
              <a:t>Conclusions/Future Directions</a:t>
            </a:r>
            <a:endParaRPr lang="en-US" sz="45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41989" name="Line 16"/>
          <p:cNvSpPr>
            <a:spLocks noChangeShapeType="1"/>
          </p:cNvSpPr>
          <p:nvPr/>
        </p:nvSpPr>
        <p:spPr bwMode="auto">
          <a:xfrm>
            <a:off x="0" y="3859213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990" name="Picture 9" descr="PSRClogo_wh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6057900"/>
            <a:ext cx="26781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3" descr="SeattleAtDaw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A07552F2-E1C0-4C49-9437-E1D86054C8A1}" type="slidenum">
              <a:rPr lang="en-US" sz="1200" b="1">
                <a:solidFill>
                  <a:srgbClr val="F0B090"/>
                </a:solidFill>
              </a:rPr>
              <a:pPr algn="r"/>
              <a:t>24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44035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161A5BD-E1B8-4E09-8A96-9A113AD0FB79}" type="slidenum">
              <a:rPr lang="en-US" sz="1200" b="1">
                <a:solidFill>
                  <a:srgbClr val="D7BFD6"/>
                </a:solidFill>
              </a:rPr>
              <a:pPr algn="r"/>
              <a:t>24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FFFFFF"/>
                </a:solidFill>
                <a:cs typeface="Arial" charset="0"/>
              </a:rPr>
              <a:t>Conclusions/Future Directions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714375" y="1257300"/>
            <a:ext cx="7102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>
              <a:buFontTx/>
              <a:buChar char="•"/>
            </a:pP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 marL="304800" indent="-304800"/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4375" y="1257300"/>
            <a:ext cx="71024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04800" indent="-304800"/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Basic Conclusion</a:t>
            </a:r>
          </a:p>
          <a:p>
            <a:pPr marL="304800" indent="-3048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Stronger correlation between site values and user benefits than between choice model results and zonal accessibilities</a:t>
            </a:r>
            <a:endParaRPr lang="en-US" sz="20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304800" indent="-304800"/>
            <a:endParaRPr lang="en-US" sz="20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304800" indent="-304800"/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Follow-Up Analyses</a:t>
            </a:r>
            <a:endParaRPr lang="en-US" sz="2000" dirty="0" smtClean="0">
              <a:latin typeface="Calibri" pitchFamily="34" charset="0"/>
            </a:endParaRPr>
          </a:p>
          <a:p>
            <a:pPr marL="304800" indent="-3048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Narrower geographies</a:t>
            </a:r>
          </a:p>
          <a:p>
            <a:pPr marL="304800" indent="-3048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User Classes</a:t>
            </a:r>
          </a:p>
          <a:p>
            <a:pPr marL="304800" indent="-3048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User benefit categories</a:t>
            </a:r>
          </a:p>
          <a:p>
            <a:pPr marL="304800" indent="-3048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Land uses categories/types</a:t>
            </a:r>
          </a:p>
          <a:p>
            <a:pPr marL="304800" indent="-3048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Choice models vs. user benefits</a:t>
            </a:r>
          </a:p>
          <a:p>
            <a:pPr marL="304800" indent="-3048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More sensitivity tests?</a:t>
            </a:r>
          </a:p>
          <a:p>
            <a:pPr marL="304800" indent="-304800"/>
            <a:endParaRPr lang="en-US" sz="2000" dirty="0" smtClean="0">
              <a:latin typeface="Calibri" pitchFamily="34" charset="0"/>
            </a:endParaRPr>
          </a:p>
          <a:p>
            <a:pPr marL="304800" indent="-304800"/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BCA Tool Questions</a:t>
            </a:r>
          </a:p>
          <a:p>
            <a:pPr marL="304800" indent="-3048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User benefits shared equally at origins and destinations</a:t>
            </a:r>
          </a:p>
          <a:p>
            <a:pPr marL="304800" indent="-3048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Investigate impact of different assumptions for discount rates and terms for present value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1AB1E8B6-C4BB-4C1F-8FE6-6C7F8BA1B39A}" type="slidenum">
              <a:rPr lang="en-US" sz="1200" b="1">
                <a:solidFill>
                  <a:srgbClr val="F0B090"/>
                </a:solidFill>
              </a:rPr>
              <a:pPr algn="r"/>
              <a:t>25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43011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A1C7C18-FE33-4E34-87BA-D3385395EC26}" type="slidenum">
              <a:rPr lang="en-US" sz="1200" b="1">
                <a:solidFill>
                  <a:srgbClr val="D7BFD6"/>
                </a:solidFill>
              </a:rPr>
              <a:pPr algn="r"/>
              <a:t>25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Future Directions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714375" y="1257300"/>
            <a:ext cx="71024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/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Accessibility 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Variables</a:t>
            </a:r>
          </a:p>
          <a:p>
            <a:pPr marL="304800" indent="-3048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Continue to test zonal </a:t>
            </a:r>
            <a:r>
              <a:rPr lang="en-US" sz="2000" dirty="0">
                <a:latin typeface="Calibri" pitchFamily="34" charset="0"/>
              </a:rPr>
              <a:t>composite variables used in the real estate price and </a:t>
            </a:r>
            <a:r>
              <a:rPr lang="en-US" sz="2000" dirty="0" smtClean="0">
                <a:latin typeface="Calibri" pitchFamily="34" charset="0"/>
              </a:rPr>
              <a:t>employment location </a:t>
            </a:r>
            <a:r>
              <a:rPr lang="en-US" sz="2000" dirty="0">
                <a:latin typeface="Calibri" pitchFamily="34" charset="0"/>
              </a:rPr>
              <a:t>choice </a:t>
            </a:r>
            <a:r>
              <a:rPr lang="en-US" sz="2000" dirty="0" smtClean="0">
                <a:latin typeface="Calibri" pitchFamily="34" charset="0"/>
              </a:rPr>
              <a:t>models</a:t>
            </a:r>
          </a:p>
          <a:p>
            <a:pPr marL="304800" indent="-3048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Test simplified accessibilities for household and workplace location choice models</a:t>
            </a:r>
            <a:endParaRPr lang="en-US" sz="2000" dirty="0">
              <a:latin typeface="Calibri" pitchFamily="34" charset="0"/>
            </a:endParaRPr>
          </a:p>
          <a:p>
            <a:pPr marL="304800" indent="-3048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Expansion of zone </a:t>
            </a:r>
            <a:r>
              <a:rPr lang="en-US" sz="2000" dirty="0">
                <a:latin typeface="Calibri" pitchFamily="34" charset="0"/>
              </a:rPr>
              <a:t>structure (from 938 to over 3,500) should </a:t>
            </a:r>
            <a:r>
              <a:rPr lang="en-US" sz="2000" dirty="0" smtClean="0">
                <a:latin typeface="Calibri" pitchFamily="34" charset="0"/>
              </a:rPr>
              <a:t>help alleviate aggregation </a:t>
            </a:r>
            <a:r>
              <a:rPr lang="en-US" sz="2000" dirty="0">
                <a:latin typeface="Calibri" pitchFamily="34" charset="0"/>
              </a:rPr>
              <a:t>problems</a:t>
            </a:r>
          </a:p>
          <a:p>
            <a:pPr marL="304800" indent="-30480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Activity-based travel model development will open up </a:t>
            </a:r>
            <a:r>
              <a:rPr lang="en-US" sz="2000" dirty="0" smtClean="0">
                <a:latin typeface="Calibri" pitchFamily="34" charset="0"/>
              </a:rPr>
              <a:t>additional </a:t>
            </a:r>
            <a:r>
              <a:rPr lang="en-US" sz="2000" dirty="0">
                <a:latin typeface="Calibri" pitchFamily="34" charset="0"/>
              </a:rPr>
              <a:t>opportunities for disaggregate access </a:t>
            </a:r>
            <a:r>
              <a:rPr lang="en-US" sz="2000" dirty="0" smtClean="0">
                <a:latin typeface="Calibri" pitchFamily="34" charset="0"/>
              </a:rPr>
              <a:t>measures</a:t>
            </a:r>
            <a:endParaRPr lang="en-US" sz="2000" dirty="0">
              <a:latin typeface="Calibri" pitchFamily="34" charset="0"/>
            </a:endParaRPr>
          </a:p>
          <a:p>
            <a:pPr marL="304800" indent="-304800">
              <a:buFontTx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04800" indent="-304800"/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Revisit Integration Structure</a:t>
            </a:r>
          </a:p>
          <a:p>
            <a:pPr marL="304800" indent="-3048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Frequency </a:t>
            </a:r>
            <a:r>
              <a:rPr lang="en-US" sz="2000" dirty="0">
                <a:latin typeface="Calibri" pitchFamily="34" charset="0"/>
              </a:rPr>
              <a:t>of </a:t>
            </a:r>
            <a:r>
              <a:rPr lang="en-US" sz="2000" dirty="0" smtClean="0">
                <a:latin typeface="Calibri" pitchFamily="34" charset="0"/>
              </a:rPr>
              <a:t>travel </a:t>
            </a:r>
            <a:r>
              <a:rPr lang="en-US" sz="2000" dirty="0">
                <a:latin typeface="Calibri" pitchFamily="34" charset="0"/>
              </a:rPr>
              <a:t>model runs </a:t>
            </a:r>
            <a:r>
              <a:rPr lang="en-US" sz="2000" dirty="0" smtClean="0">
                <a:latin typeface="Calibri" pitchFamily="34" charset="0"/>
              </a:rPr>
              <a:t>for feedback (more or less frequent)</a:t>
            </a:r>
            <a:endParaRPr lang="en-US" sz="2000" dirty="0">
              <a:latin typeface="Calibri" pitchFamily="34" charset="0"/>
            </a:endParaRPr>
          </a:p>
          <a:p>
            <a:pPr marL="304800" indent="-30480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Activity-based model development will </a:t>
            </a:r>
            <a:r>
              <a:rPr lang="en-US" sz="2000" dirty="0" smtClean="0">
                <a:latin typeface="Calibri" pitchFamily="34" charset="0"/>
              </a:rPr>
              <a:t>probably require a different approach to integration</a:t>
            </a:r>
            <a:endParaRPr lang="en-US" sz="2000" dirty="0">
              <a:latin typeface="Calibri" pitchFamily="34" charset="0"/>
            </a:endParaRPr>
          </a:p>
          <a:p>
            <a:pPr marL="304800" indent="-304800"/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2152650"/>
            <a:ext cx="9144000" cy="4705350"/>
          </a:xfrm>
          <a:prstGeom prst="rect">
            <a:avLst/>
          </a:prstGeom>
          <a:solidFill>
            <a:srgbClr val="75497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400">
              <a:latin typeface="Calibri" pitchFamily="34" charset="0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2152650"/>
            <a:ext cx="9144000" cy="866775"/>
          </a:xfrm>
          <a:prstGeom prst="rect">
            <a:avLst/>
          </a:prstGeom>
          <a:solidFill>
            <a:srgbClr val="32323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45060" name="Line 16"/>
          <p:cNvSpPr>
            <a:spLocks noChangeShapeType="1"/>
          </p:cNvSpPr>
          <p:nvPr/>
        </p:nvSpPr>
        <p:spPr bwMode="auto">
          <a:xfrm>
            <a:off x="0" y="3057525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Text Box 21"/>
          <p:cNvSpPr txBox="1">
            <a:spLocks noChangeArrowheads="1"/>
          </p:cNvSpPr>
          <p:nvPr/>
        </p:nvSpPr>
        <p:spPr bwMode="auto">
          <a:xfrm>
            <a:off x="2066925" y="2451100"/>
            <a:ext cx="554355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 i="1">
                <a:solidFill>
                  <a:schemeClr val="bg1"/>
                </a:solidFill>
              </a:rPr>
              <a:t>Puget Sound Regional Council:</a:t>
            </a:r>
          </a:p>
          <a:p>
            <a:endParaRPr lang="en-US" sz="2000" i="1">
              <a:solidFill>
                <a:schemeClr val="bg1"/>
              </a:solidFill>
            </a:endParaRPr>
          </a:p>
          <a:p>
            <a:r>
              <a:rPr lang="en-US" sz="2000" i="1">
                <a:solidFill>
                  <a:schemeClr val="bg1"/>
                </a:solidFill>
              </a:rPr>
              <a:t>Matthew Kitchen, Chris Johnson, </a:t>
            </a:r>
          </a:p>
          <a:p>
            <a:r>
              <a:rPr lang="en-US" sz="2000" i="1">
                <a:solidFill>
                  <a:schemeClr val="bg1"/>
                </a:solidFill>
              </a:rPr>
              <a:t>Peter Caballero, Mark Simonson, </a:t>
            </a:r>
          </a:p>
          <a:p>
            <a:r>
              <a:rPr lang="en-US" sz="2000" i="1">
                <a:solidFill>
                  <a:schemeClr val="bg1"/>
                </a:solidFill>
              </a:rPr>
              <a:t>and Stefan Coe</a:t>
            </a:r>
          </a:p>
          <a:p>
            <a:endParaRPr lang="en-US" sz="2000" i="1">
              <a:solidFill>
                <a:schemeClr val="bg1"/>
              </a:solidFill>
            </a:endParaRPr>
          </a:p>
          <a:p>
            <a:r>
              <a:rPr lang="en-US" sz="2000" i="1">
                <a:solidFill>
                  <a:schemeClr val="bg1"/>
                </a:solidFill>
              </a:rPr>
              <a:t>Maren L. Outwater, Resource Systems Group Inc </a:t>
            </a:r>
          </a:p>
          <a:p>
            <a:r>
              <a:rPr lang="en-US" sz="2000"/>
              <a:t>	</a:t>
            </a:r>
          </a:p>
        </p:txBody>
      </p:sp>
      <p:pic>
        <p:nvPicPr>
          <p:cNvPr id="45062" name="Picture 13" descr="PSRClogo_wh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6057900"/>
            <a:ext cx="26781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" descr="Everett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2981325"/>
            <a:ext cx="9144000" cy="3876675"/>
          </a:xfrm>
          <a:prstGeom prst="rect">
            <a:avLst/>
          </a:prstGeom>
          <a:solidFill>
            <a:srgbClr val="75497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2954338"/>
            <a:ext cx="9144000" cy="866775"/>
          </a:xfrm>
          <a:prstGeom prst="rect">
            <a:avLst/>
          </a:prstGeom>
          <a:solidFill>
            <a:srgbClr val="32323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228600" y="3128963"/>
            <a:ext cx="8801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500" b="1" dirty="0" smtClean="0">
                <a:solidFill>
                  <a:schemeClr val="bg1"/>
                </a:solidFill>
                <a:cs typeface="Arial" charset="0"/>
              </a:rPr>
              <a:t>Background</a:t>
            </a:r>
            <a:endParaRPr lang="en-US" sz="45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4101" name="Line 16"/>
          <p:cNvSpPr>
            <a:spLocks noChangeShapeType="1"/>
          </p:cNvSpPr>
          <p:nvPr/>
        </p:nvSpPr>
        <p:spPr bwMode="auto">
          <a:xfrm>
            <a:off x="0" y="3859213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2" name="Picture 9" descr="PSRClogo_wh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6057900"/>
            <a:ext cx="26781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SeattleSkylin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C91801A2-84CC-4115-9EFC-9A90E5CB05C5}" type="slidenum">
              <a:rPr lang="en-US" sz="1200" b="1">
                <a:solidFill>
                  <a:srgbClr val="F0B090"/>
                </a:solidFill>
              </a:rPr>
              <a:pPr algn="r"/>
              <a:t>4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8195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ED347980-C8E6-4279-BB5A-52248CAC4EA6}" type="slidenum">
              <a:rPr lang="en-US" sz="1200" b="1">
                <a:solidFill>
                  <a:srgbClr val="D7BFD6"/>
                </a:solidFill>
              </a:rPr>
              <a:pPr algn="r"/>
              <a:t>4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PSRC 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Model/Analytical Tool </a:t>
            </a: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Framework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590550" y="1847850"/>
            <a:ext cx="7696200" cy="3460750"/>
            <a:chOff x="384" y="1392"/>
            <a:chExt cx="4848" cy="2180"/>
          </a:xfrm>
        </p:grpSpPr>
        <p:sp>
          <p:nvSpPr>
            <p:cNvPr id="8198" name="Text Box 4"/>
            <p:cNvSpPr txBox="1">
              <a:spLocks noChangeArrowheads="1"/>
            </p:cNvSpPr>
            <p:nvPr/>
          </p:nvSpPr>
          <p:spPr bwMode="auto">
            <a:xfrm>
              <a:off x="1584" y="1632"/>
              <a:ext cx="1392" cy="404"/>
            </a:xfrm>
            <a:prstGeom prst="rect">
              <a:avLst/>
            </a:prstGeom>
            <a:solidFill>
              <a:srgbClr val="7D8F3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Regional Economic Forecasts</a:t>
              </a:r>
            </a:p>
          </p:txBody>
        </p:sp>
        <p:sp>
          <p:nvSpPr>
            <p:cNvPr id="8199" name="AutoShape 5"/>
            <p:cNvSpPr>
              <a:spLocks noChangeArrowheads="1"/>
            </p:cNvSpPr>
            <p:nvPr/>
          </p:nvSpPr>
          <p:spPr bwMode="auto">
            <a:xfrm>
              <a:off x="1872" y="2016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/>
            </a:p>
          </p:txBody>
        </p:sp>
        <p:sp>
          <p:nvSpPr>
            <p:cNvPr id="8200" name="Text Box 6"/>
            <p:cNvSpPr txBox="1">
              <a:spLocks noChangeArrowheads="1"/>
            </p:cNvSpPr>
            <p:nvPr/>
          </p:nvSpPr>
          <p:spPr bwMode="auto">
            <a:xfrm>
              <a:off x="1056" y="2400"/>
              <a:ext cx="1200" cy="404"/>
            </a:xfrm>
            <a:prstGeom prst="rect">
              <a:avLst/>
            </a:prstGeom>
            <a:solidFill>
              <a:srgbClr val="CA6C1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Land Use    Forecasts</a:t>
              </a:r>
            </a:p>
          </p:txBody>
        </p:sp>
        <p:sp>
          <p:nvSpPr>
            <p:cNvPr id="8201" name="Text Box 7"/>
            <p:cNvSpPr txBox="1">
              <a:spLocks noChangeArrowheads="1"/>
            </p:cNvSpPr>
            <p:nvPr/>
          </p:nvSpPr>
          <p:spPr bwMode="auto">
            <a:xfrm>
              <a:off x="2688" y="2400"/>
              <a:ext cx="1200" cy="404"/>
            </a:xfrm>
            <a:prstGeom prst="rect">
              <a:avLst/>
            </a:prstGeom>
            <a:solidFill>
              <a:srgbClr val="7D8F3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Travel   Forecasts</a:t>
              </a:r>
            </a:p>
          </p:txBody>
        </p:sp>
        <p:sp>
          <p:nvSpPr>
            <p:cNvPr id="8202" name="AutoShape 8"/>
            <p:cNvSpPr>
              <a:spLocks noChangeArrowheads="1"/>
            </p:cNvSpPr>
            <p:nvPr/>
          </p:nvSpPr>
          <p:spPr bwMode="auto">
            <a:xfrm rot="5400000">
              <a:off x="2376" y="2280"/>
              <a:ext cx="192" cy="432"/>
            </a:xfrm>
            <a:prstGeom prst="downArrow">
              <a:avLst>
                <a:gd name="adj1" fmla="val 50000"/>
                <a:gd name="adj2" fmla="val 5625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defTabSz="914400"/>
              <a:endParaRPr lang="en-US" sz="1800"/>
            </a:p>
          </p:txBody>
        </p:sp>
        <p:sp>
          <p:nvSpPr>
            <p:cNvPr id="8203" name="AutoShape 9"/>
            <p:cNvSpPr>
              <a:spLocks noChangeArrowheads="1"/>
            </p:cNvSpPr>
            <p:nvPr/>
          </p:nvSpPr>
          <p:spPr bwMode="auto">
            <a:xfrm rot="-5400000">
              <a:off x="2376" y="2520"/>
              <a:ext cx="192" cy="432"/>
            </a:xfrm>
            <a:prstGeom prst="downArrow">
              <a:avLst>
                <a:gd name="adj1" fmla="val 50000"/>
                <a:gd name="adj2" fmla="val 5625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defTabSz="914400"/>
              <a:endParaRPr lang="en-US" sz="1800"/>
            </a:p>
          </p:txBody>
        </p:sp>
        <p:sp>
          <p:nvSpPr>
            <p:cNvPr id="8204" name="Text Box 10"/>
            <p:cNvSpPr txBox="1">
              <a:spLocks noChangeArrowheads="1"/>
            </p:cNvSpPr>
            <p:nvPr/>
          </p:nvSpPr>
          <p:spPr bwMode="auto">
            <a:xfrm>
              <a:off x="3264" y="3168"/>
              <a:ext cx="1200" cy="404"/>
            </a:xfrm>
            <a:prstGeom prst="rect">
              <a:avLst/>
            </a:prstGeom>
            <a:solidFill>
              <a:srgbClr val="7D8F3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Benefit-Cost Analysis</a:t>
              </a:r>
            </a:p>
          </p:txBody>
        </p:sp>
        <p:sp>
          <p:nvSpPr>
            <p:cNvPr id="8205" name="AutoShape 11"/>
            <p:cNvSpPr>
              <a:spLocks noChangeArrowheads="1"/>
            </p:cNvSpPr>
            <p:nvPr/>
          </p:nvSpPr>
          <p:spPr bwMode="auto">
            <a:xfrm>
              <a:off x="3456" y="278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/>
            </a:p>
          </p:txBody>
        </p:sp>
        <p:sp>
          <p:nvSpPr>
            <p:cNvPr id="8206" name="Text Box 12"/>
            <p:cNvSpPr txBox="1">
              <a:spLocks noChangeArrowheads="1"/>
            </p:cNvSpPr>
            <p:nvPr/>
          </p:nvSpPr>
          <p:spPr bwMode="auto">
            <a:xfrm>
              <a:off x="3408" y="1632"/>
              <a:ext cx="1200" cy="404"/>
            </a:xfrm>
            <a:prstGeom prst="rect">
              <a:avLst/>
            </a:prstGeom>
            <a:solidFill>
              <a:srgbClr val="7D8F3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Transport System</a:t>
              </a:r>
            </a:p>
          </p:txBody>
        </p:sp>
        <p:sp>
          <p:nvSpPr>
            <p:cNvPr id="8207" name="AutoShape 13"/>
            <p:cNvSpPr>
              <a:spLocks noChangeArrowheads="1"/>
            </p:cNvSpPr>
            <p:nvPr/>
          </p:nvSpPr>
          <p:spPr bwMode="auto">
            <a:xfrm>
              <a:off x="3408" y="2016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/>
            </a:p>
          </p:txBody>
        </p:sp>
        <p:sp>
          <p:nvSpPr>
            <p:cNvPr id="8208" name="Text Box 14"/>
            <p:cNvSpPr txBox="1">
              <a:spLocks noChangeArrowheads="1"/>
            </p:cNvSpPr>
            <p:nvPr/>
          </p:nvSpPr>
          <p:spPr bwMode="auto">
            <a:xfrm>
              <a:off x="3408" y="1392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endParaRPr lang="en-US" sz="1800" b="1">
                <a:solidFill>
                  <a:schemeClr val="bg2"/>
                </a:solidFill>
              </a:endParaRPr>
            </a:p>
          </p:txBody>
        </p:sp>
        <p:sp>
          <p:nvSpPr>
            <p:cNvPr id="8209" name="Text Box 15"/>
            <p:cNvSpPr txBox="1">
              <a:spLocks noChangeArrowheads="1"/>
            </p:cNvSpPr>
            <p:nvPr/>
          </p:nvSpPr>
          <p:spPr bwMode="auto">
            <a:xfrm>
              <a:off x="3888" y="2400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endParaRPr lang="en-US" sz="1800" b="1">
                <a:solidFill>
                  <a:schemeClr val="bg2"/>
                </a:solidFill>
              </a:endParaRPr>
            </a:p>
          </p:txBody>
        </p:sp>
        <p:sp>
          <p:nvSpPr>
            <p:cNvPr id="8210" name="Text Box 16"/>
            <p:cNvSpPr txBox="1">
              <a:spLocks noChangeArrowheads="1"/>
            </p:cNvSpPr>
            <p:nvPr/>
          </p:nvSpPr>
          <p:spPr bwMode="auto">
            <a:xfrm>
              <a:off x="384" y="2160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800" b="1">
                  <a:solidFill>
                    <a:srgbClr val="CA6C18"/>
                  </a:solidFill>
                </a:rPr>
                <a:t>URBANSIM</a:t>
              </a:r>
            </a:p>
          </p:txBody>
        </p:sp>
        <p:sp>
          <p:nvSpPr>
            <p:cNvPr id="8211" name="Text Box 17"/>
            <p:cNvSpPr txBox="1">
              <a:spLocks noChangeArrowheads="1"/>
            </p:cNvSpPr>
            <p:nvPr/>
          </p:nvSpPr>
          <p:spPr bwMode="auto">
            <a:xfrm>
              <a:off x="1776" y="1392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endParaRPr lang="en-US" sz="1800" b="1">
                <a:solidFill>
                  <a:schemeClr val="bg2"/>
                </a:solidFill>
              </a:endParaRPr>
            </a:p>
          </p:txBody>
        </p:sp>
        <p:sp>
          <p:nvSpPr>
            <p:cNvPr id="8212" name="Text Box 18"/>
            <p:cNvSpPr txBox="1">
              <a:spLocks noChangeArrowheads="1"/>
            </p:cNvSpPr>
            <p:nvPr/>
          </p:nvSpPr>
          <p:spPr bwMode="auto">
            <a:xfrm>
              <a:off x="3696" y="2928"/>
              <a:ext cx="1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endParaRPr lang="en-US" sz="1800" b="1">
                <a:solidFill>
                  <a:schemeClr val="bg2"/>
                </a:solidFill>
              </a:endParaRPr>
            </a:p>
          </p:txBody>
        </p:sp>
        <p:sp>
          <p:nvSpPr>
            <p:cNvPr id="8213" name="AutoShape 19"/>
            <p:cNvSpPr>
              <a:spLocks noChangeArrowheads="1"/>
            </p:cNvSpPr>
            <p:nvPr/>
          </p:nvSpPr>
          <p:spPr bwMode="auto">
            <a:xfrm rot="10800000">
              <a:off x="3696" y="2016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/>
              <a:endParaRPr lang="en-US" sz="1800"/>
            </a:p>
          </p:txBody>
        </p:sp>
        <p:sp>
          <p:nvSpPr>
            <p:cNvPr id="8214" name="Text Box 20"/>
            <p:cNvSpPr txBox="1">
              <a:spLocks noChangeArrowheads="1"/>
            </p:cNvSpPr>
            <p:nvPr/>
          </p:nvSpPr>
          <p:spPr bwMode="auto">
            <a:xfrm>
              <a:off x="1824" y="3168"/>
              <a:ext cx="1200" cy="404"/>
            </a:xfrm>
            <a:prstGeom prst="rect">
              <a:avLst/>
            </a:prstGeom>
            <a:solidFill>
              <a:srgbClr val="7D8F3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Air Quality Analysis</a:t>
              </a:r>
            </a:p>
          </p:txBody>
        </p:sp>
        <p:sp>
          <p:nvSpPr>
            <p:cNvPr id="8215" name="AutoShape 21"/>
            <p:cNvSpPr>
              <a:spLocks noChangeArrowheads="1"/>
            </p:cNvSpPr>
            <p:nvPr/>
          </p:nvSpPr>
          <p:spPr bwMode="auto">
            <a:xfrm>
              <a:off x="2784" y="278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/>
            </a:p>
          </p:txBody>
        </p:sp>
        <p:sp>
          <p:nvSpPr>
            <p:cNvPr id="8216" name="Text Box 22"/>
            <p:cNvSpPr txBox="1">
              <a:spLocks noChangeArrowheads="1"/>
            </p:cNvSpPr>
            <p:nvPr/>
          </p:nvSpPr>
          <p:spPr bwMode="auto">
            <a:xfrm>
              <a:off x="1536" y="2928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endParaRPr lang="en-US" sz="1800" b="1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6F5CA0A6-28C7-49A6-9C0E-F02DB8BE3A42}" type="slidenum">
              <a:rPr lang="en-US" sz="1200" b="1">
                <a:solidFill>
                  <a:srgbClr val="F0B090"/>
                </a:solidFill>
              </a:rPr>
              <a:pPr algn="r"/>
              <a:t>5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6147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47D984C8-0786-4F5C-A1C0-3DA4546A7C91}" type="slidenum">
              <a:rPr lang="en-US" sz="1200" b="1">
                <a:solidFill>
                  <a:srgbClr val="D7BFD6"/>
                </a:solidFill>
              </a:rPr>
              <a:pPr algn="r"/>
              <a:t>5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UrbanSim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Characteristics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77850" y="1143002"/>
            <a:ext cx="81661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0375" indent="-460375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Micro-simulation of actions of actors on parcels and buildings: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Households and Workers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Jobs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Developers / Landowners </a:t>
            </a:r>
          </a:p>
          <a:p>
            <a:pPr marL="465138" indent="-465138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Primary Inputs:</a:t>
            </a:r>
            <a:endParaRPr lang="en-US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Allowable development (comp plans)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Transportation system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Major planned developments (pipeline developments)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Regional economic forecasts</a:t>
            </a:r>
          </a:p>
          <a:p>
            <a:pPr marL="465138" indent="-465138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Many 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operating assumptions: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Relocation rates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SQFT needed per job by sector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Construction costs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Vacancy </a:t>
            </a:r>
            <a:r>
              <a:rPr lang="en-US" sz="2000" dirty="0" smtClean="0">
                <a:latin typeface="Calibri" pitchFamily="34" charset="0"/>
              </a:rPr>
              <a:t>rates</a:t>
            </a:r>
            <a:endParaRPr lang="en-US" sz="2000" dirty="0">
              <a:latin typeface="Calibri" pitchFamily="34" charset="0"/>
            </a:endParaRPr>
          </a:p>
          <a:p>
            <a:pPr marL="460375" indent="-460375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Simulates each year from 2001-2040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sz="1800" dirty="0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0408592-EBA9-48E4-8D31-ECAE0D7B5836}" type="slidenum">
              <a:rPr lang="en-US" smtClean="0">
                <a:solidFill>
                  <a:srgbClr val="F0B090"/>
                </a:solidFill>
              </a:rPr>
              <a:pPr/>
              <a:t>6</a:t>
            </a:fld>
            <a:endParaRPr lang="en-US" smtClean="0">
              <a:solidFill>
                <a:srgbClr val="F0B090"/>
              </a:solidFill>
            </a:endParaRPr>
          </a:p>
        </p:txBody>
      </p:sp>
      <p:sp>
        <p:nvSpPr>
          <p:cNvPr id="5123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3D74863C-28BB-448A-B190-81BFDDBBDFE3}" type="slidenum">
              <a:rPr lang="en-US" sz="1200" b="1">
                <a:solidFill>
                  <a:srgbClr val="D7BFD6"/>
                </a:solidFill>
              </a:rPr>
              <a:pPr algn="r"/>
              <a:t>6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UrbanSim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Set of Models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8408988" y="633412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fld id="{9EBF2AA1-535E-4BE1-9271-10AA719C00A8}" type="slidenum">
              <a:rPr lang="en-US">
                <a:solidFill>
                  <a:srgbClr val="748C7B"/>
                </a:solidFill>
                <a:latin typeface="Arial Narrow" pitchFamily="34" charset="0"/>
              </a:rPr>
              <a:pPr defTabSz="914400"/>
              <a:t>6</a:t>
            </a:fld>
            <a:endParaRPr lang="en-US">
              <a:solidFill>
                <a:srgbClr val="748C7B"/>
              </a:solidFill>
            </a:endParaRPr>
          </a:p>
        </p:txBody>
      </p:sp>
      <p:sp>
        <p:nvSpPr>
          <p:cNvPr id="5126" name="Text Box 3" descr="fdfdsfd"/>
          <p:cNvSpPr txBox="1">
            <a:spLocks noChangeArrowheads="1"/>
          </p:cNvSpPr>
          <p:nvPr/>
        </p:nvSpPr>
        <p:spPr bwMode="auto">
          <a:xfrm>
            <a:off x="2617788" y="1236663"/>
            <a:ext cx="3884612" cy="374650"/>
          </a:xfrm>
          <a:prstGeom prst="rect">
            <a:avLst/>
          </a:prstGeom>
          <a:solidFill>
            <a:srgbClr val="FFCC99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Process Pipeline Events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047750" y="1247775"/>
            <a:ext cx="146685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b="1"/>
              <a:t>Land Development Models</a:t>
            </a:r>
          </a:p>
        </p:txBody>
      </p:sp>
      <p:sp>
        <p:nvSpPr>
          <p:cNvPr id="5128" name="Text Box 5" descr="fdfdsfd"/>
          <p:cNvSpPr txBox="1">
            <a:spLocks noChangeArrowheads="1"/>
          </p:cNvSpPr>
          <p:nvPr/>
        </p:nvSpPr>
        <p:spPr bwMode="auto">
          <a:xfrm>
            <a:off x="2617788" y="1662113"/>
            <a:ext cx="3884612" cy="374650"/>
          </a:xfrm>
          <a:prstGeom prst="rect">
            <a:avLst/>
          </a:prstGeom>
          <a:solidFill>
            <a:srgbClr val="FFCC99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Real Estate Price Model</a:t>
            </a:r>
          </a:p>
        </p:txBody>
      </p:sp>
      <p:sp>
        <p:nvSpPr>
          <p:cNvPr id="5129" name="Text Box 6" descr="fdfdsfd"/>
          <p:cNvSpPr txBox="1">
            <a:spLocks noChangeArrowheads="1"/>
          </p:cNvSpPr>
          <p:nvPr/>
        </p:nvSpPr>
        <p:spPr bwMode="auto">
          <a:xfrm>
            <a:off x="2617788" y="2087563"/>
            <a:ext cx="3884612" cy="374650"/>
          </a:xfrm>
          <a:prstGeom prst="rect">
            <a:avLst/>
          </a:prstGeom>
          <a:solidFill>
            <a:srgbClr val="FFCC99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Expected Sale Price Model</a:t>
            </a:r>
          </a:p>
        </p:txBody>
      </p:sp>
      <p:sp>
        <p:nvSpPr>
          <p:cNvPr id="5130" name="Text Box 7" descr="fdfdsfd"/>
          <p:cNvSpPr txBox="1">
            <a:spLocks noChangeArrowheads="1"/>
          </p:cNvSpPr>
          <p:nvPr/>
        </p:nvSpPr>
        <p:spPr bwMode="auto">
          <a:xfrm>
            <a:off x="2617788" y="2513013"/>
            <a:ext cx="3884612" cy="374650"/>
          </a:xfrm>
          <a:prstGeom prst="rect">
            <a:avLst/>
          </a:prstGeom>
          <a:solidFill>
            <a:srgbClr val="FFCC99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Development Proposal Choice Model</a:t>
            </a:r>
          </a:p>
        </p:txBody>
      </p:sp>
      <p:sp>
        <p:nvSpPr>
          <p:cNvPr id="5131" name="Text Box 8" descr="fdfdsfd"/>
          <p:cNvSpPr txBox="1">
            <a:spLocks noChangeArrowheads="1"/>
          </p:cNvSpPr>
          <p:nvPr/>
        </p:nvSpPr>
        <p:spPr bwMode="auto">
          <a:xfrm>
            <a:off x="2617788" y="2938463"/>
            <a:ext cx="3884612" cy="374650"/>
          </a:xfrm>
          <a:prstGeom prst="rect">
            <a:avLst/>
          </a:prstGeom>
          <a:solidFill>
            <a:srgbClr val="FFCC99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Building Construction Model</a:t>
            </a:r>
          </a:p>
        </p:txBody>
      </p:sp>
      <p:sp>
        <p:nvSpPr>
          <p:cNvPr id="5132" name="Text Box 9" descr="fdfdsfd"/>
          <p:cNvSpPr txBox="1">
            <a:spLocks noChangeArrowheads="1"/>
          </p:cNvSpPr>
          <p:nvPr/>
        </p:nvSpPr>
        <p:spPr bwMode="auto">
          <a:xfrm>
            <a:off x="458788" y="3492500"/>
            <a:ext cx="3656012" cy="374650"/>
          </a:xfrm>
          <a:prstGeom prst="rect">
            <a:avLst/>
          </a:prstGeom>
          <a:solidFill>
            <a:srgbClr val="CEBE6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Household Transition Model</a:t>
            </a:r>
          </a:p>
        </p:txBody>
      </p:sp>
      <p:sp>
        <p:nvSpPr>
          <p:cNvPr id="5133" name="Text Box 10" descr="fdfdsfd"/>
          <p:cNvSpPr txBox="1">
            <a:spLocks noChangeArrowheads="1"/>
          </p:cNvSpPr>
          <p:nvPr/>
        </p:nvSpPr>
        <p:spPr bwMode="auto">
          <a:xfrm>
            <a:off x="458788" y="3917950"/>
            <a:ext cx="3656012" cy="374650"/>
          </a:xfrm>
          <a:prstGeom prst="rect">
            <a:avLst/>
          </a:prstGeom>
          <a:solidFill>
            <a:srgbClr val="CEBE6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Household Relocation Model</a:t>
            </a:r>
          </a:p>
        </p:txBody>
      </p:sp>
      <p:sp>
        <p:nvSpPr>
          <p:cNvPr id="5134" name="Text Box 11" descr="fdfdsfd"/>
          <p:cNvSpPr txBox="1">
            <a:spLocks noChangeArrowheads="1"/>
          </p:cNvSpPr>
          <p:nvPr/>
        </p:nvSpPr>
        <p:spPr bwMode="auto">
          <a:xfrm>
            <a:off x="458788" y="4343400"/>
            <a:ext cx="3656012" cy="374650"/>
          </a:xfrm>
          <a:prstGeom prst="rect">
            <a:avLst/>
          </a:prstGeom>
          <a:solidFill>
            <a:srgbClr val="CEBE6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Household Location Choice Model</a:t>
            </a:r>
          </a:p>
        </p:txBody>
      </p:sp>
      <p:sp>
        <p:nvSpPr>
          <p:cNvPr id="5135" name="Text Box 13" descr="fdfdsfd"/>
          <p:cNvSpPr txBox="1">
            <a:spLocks noChangeArrowheads="1"/>
          </p:cNvSpPr>
          <p:nvPr/>
        </p:nvSpPr>
        <p:spPr bwMode="auto">
          <a:xfrm>
            <a:off x="4822825" y="3511550"/>
            <a:ext cx="3732213" cy="374650"/>
          </a:xfrm>
          <a:prstGeom prst="rect">
            <a:avLst/>
          </a:prstGeom>
          <a:solidFill>
            <a:srgbClr val="99CC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Employment Transition Model</a:t>
            </a:r>
          </a:p>
        </p:txBody>
      </p:sp>
      <p:sp>
        <p:nvSpPr>
          <p:cNvPr id="5136" name="Text Box 14" descr="fdfdsfd"/>
          <p:cNvSpPr txBox="1">
            <a:spLocks noChangeArrowheads="1"/>
          </p:cNvSpPr>
          <p:nvPr/>
        </p:nvSpPr>
        <p:spPr bwMode="auto">
          <a:xfrm>
            <a:off x="4822825" y="3937000"/>
            <a:ext cx="3732213" cy="374650"/>
          </a:xfrm>
          <a:prstGeom prst="rect">
            <a:avLst/>
          </a:prstGeom>
          <a:solidFill>
            <a:srgbClr val="99CC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Employment Relocation Model</a:t>
            </a:r>
          </a:p>
        </p:txBody>
      </p:sp>
      <p:sp>
        <p:nvSpPr>
          <p:cNvPr id="5137" name="Text Box 15" descr="fdfdsfd"/>
          <p:cNvSpPr txBox="1">
            <a:spLocks noChangeArrowheads="1"/>
          </p:cNvSpPr>
          <p:nvPr/>
        </p:nvSpPr>
        <p:spPr bwMode="auto">
          <a:xfrm>
            <a:off x="4822825" y="4362450"/>
            <a:ext cx="3732213" cy="374650"/>
          </a:xfrm>
          <a:prstGeom prst="rect">
            <a:avLst/>
          </a:prstGeom>
          <a:solidFill>
            <a:srgbClr val="99CC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Employment Location Choice Model</a:t>
            </a:r>
          </a:p>
        </p:txBody>
      </p:sp>
      <p:sp>
        <p:nvSpPr>
          <p:cNvPr id="5138" name="Text Box 16"/>
          <p:cNvSpPr txBox="1">
            <a:spLocks noChangeArrowheads="1"/>
          </p:cNvSpPr>
          <p:nvPr/>
        </p:nvSpPr>
        <p:spPr bwMode="auto">
          <a:xfrm>
            <a:off x="374650" y="2628900"/>
            <a:ext cx="146685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b="1"/>
              <a:t>Household Location Models</a:t>
            </a:r>
          </a:p>
        </p:txBody>
      </p:sp>
      <p:sp>
        <p:nvSpPr>
          <p:cNvPr id="5139" name="Text Box 17"/>
          <p:cNvSpPr txBox="1">
            <a:spLocks noChangeArrowheads="1"/>
          </p:cNvSpPr>
          <p:nvPr/>
        </p:nvSpPr>
        <p:spPr bwMode="auto">
          <a:xfrm>
            <a:off x="7083425" y="2555875"/>
            <a:ext cx="146685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b="1"/>
              <a:t>Employment Location Models</a:t>
            </a:r>
          </a:p>
        </p:txBody>
      </p:sp>
      <p:sp>
        <p:nvSpPr>
          <p:cNvPr id="5140" name="Text Box 9" descr="fdfdsfd"/>
          <p:cNvSpPr txBox="1">
            <a:spLocks noChangeArrowheads="1"/>
          </p:cNvSpPr>
          <p:nvPr/>
        </p:nvSpPr>
        <p:spPr bwMode="auto">
          <a:xfrm>
            <a:off x="2717800" y="4953000"/>
            <a:ext cx="3656013" cy="374650"/>
          </a:xfrm>
          <a:prstGeom prst="rect">
            <a:avLst/>
          </a:prstGeom>
          <a:solidFill>
            <a:srgbClr val="00CC66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Economic Transition Model</a:t>
            </a:r>
          </a:p>
        </p:txBody>
      </p:sp>
      <p:sp>
        <p:nvSpPr>
          <p:cNvPr id="5141" name="Text Box 10" descr="fdfdsfd"/>
          <p:cNvSpPr txBox="1">
            <a:spLocks noChangeArrowheads="1"/>
          </p:cNvSpPr>
          <p:nvPr/>
        </p:nvSpPr>
        <p:spPr bwMode="auto">
          <a:xfrm>
            <a:off x="2717800" y="5378450"/>
            <a:ext cx="3656013" cy="374650"/>
          </a:xfrm>
          <a:prstGeom prst="rect">
            <a:avLst/>
          </a:prstGeom>
          <a:solidFill>
            <a:srgbClr val="00CC66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Home-based Job Choice Model</a:t>
            </a:r>
          </a:p>
        </p:txBody>
      </p:sp>
      <p:sp>
        <p:nvSpPr>
          <p:cNvPr id="5142" name="Text Box 11" descr="fdfdsfd"/>
          <p:cNvSpPr txBox="1">
            <a:spLocks noChangeArrowheads="1"/>
          </p:cNvSpPr>
          <p:nvPr/>
        </p:nvSpPr>
        <p:spPr bwMode="auto">
          <a:xfrm>
            <a:off x="2717800" y="5803900"/>
            <a:ext cx="3656013" cy="374650"/>
          </a:xfrm>
          <a:prstGeom prst="rect">
            <a:avLst/>
          </a:prstGeom>
          <a:solidFill>
            <a:srgbClr val="00CC66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Workplace Location Choice Model</a:t>
            </a:r>
          </a:p>
        </p:txBody>
      </p:sp>
      <p:sp>
        <p:nvSpPr>
          <p:cNvPr id="5143" name="Text Box 17"/>
          <p:cNvSpPr txBox="1">
            <a:spLocks noChangeArrowheads="1"/>
          </p:cNvSpPr>
          <p:nvPr/>
        </p:nvSpPr>
        <p:spPr bwMode="auto">
          <a:xfrm>
            <a:off x="1139825" y="5197475"/>
            <a:ext cx="146685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b="1"/>
              <a:t>Workplace Location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2981325"/>
            <a:ext cx="9144000" cy="3876675"/>
          </a:xfrm>
          <a:prstGeom prst="rect">
            <a:avLst/>
          </a:prstGeom>
          <a:solidFill>
            <a:srgbClr val="75497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2954338"/>
            <a:ext cx="9144000" cy="866775"/>
          </a:xfrm>
          <a:prstGeom prst="rect">
            <a:avLst/>
          </a:prstGeom>
          <a:solidFill>
            <a:srgbClr val="32323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28600" y="3128963"/>
            <a:ext cx="8801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500" b="1" dirty="0">
                <a:solidFill>
                  <a:schemeClr val="bg1"/>
                </a:solidFill>
                <a:cs typeface="Arial" charset="0"/>
              </a:rPr>
              <a:t>Model </a:t>
            </a:r>
            <a:r>
              <a:rPr lang="en-US" sz="4500" b="1" dirty="0" smtClean="0">
                <a:solidFill>
                  <a:schemeClr val="bg1"/>
                </a:solidFill>
                <a:cs typeface="Arial" charset="0"/>
              </a:rPr>
              <a:t>Integration/Application</a:t>
            </a:r>
            <a:endParaRPr lang="en-US" sz="45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7173" name="Line 16"/>
          <p:cNvSpPr>
            <a:spLocks noChangeShapeType="1"/>
          </p:cNvSpPr>
          <p:nvPr/>
        </p:nvSpPr>
        <p:spPr bwMode="auto">
          <a:xfrm>
            <a:off x="0" y="3859213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4" name="Picture 9" descr="PSRClogo_wh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6057900"/>
            <a:ext cx="26781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 descr="MukilteoFer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D48534F8-25FA-4244-A54B-6585614251FA}" type="slidenum">
              <a:rPr lang="en-US" sz="1200" b="1">
                <a:solidFill>
                  <a:srgbClr val="F0B090"/>
                </a:solidFill>
              </a:rPr>
              <a:pPr algn="r"/>
              <a:t>8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9219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79A43E76-7E83-4EE7-A8A1-68106C81FD28}" type="slidenum">
              <a:rPr lang="en-US" sz="1200" b="1">
                <a:solidFill>
                  <a:srgbClr val="D7BFD6"/>
                </a:solidFill>
              </a:rPr>
              <a:pPr algn="r"/>
              <a:t>8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cs typeface="Arial" charset="0"/>
              </a:rPr>
              <a:t>Model Handshake – Current Setup</a:t>
            </a:r>
            <a:endParaRPr lang="en-US" sz="2800" b="1">
              <a:solidFill>
                <a:srgbClr val="376092"/>
              </a:solidFill>
              <a:cs typeface="Arial" charset="0"/>
            </a:endParaRPr>
          </a:p>
        </p:txBody>
      </p:sp>
      <p:pic>
        <p:nvPicPr>
          <p:cNvPr id="9221" name="Picture 2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60463"/>
            <a:ext cx="8991600" cy="2106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2" name="Line 207"/>
          <p:cNvSpPr>
            <a:spLocks noChangeShapeType="1"/>
          </p:cNvSpPr>
          <p:nvPr/>
        </p:nvSpPr>
        <p:spPr bwMode="auto">
          <a:xfrm flipV="1">
            <a:off x="152400" y="2667000"/>
            <a:ext cx="8829675" cy="9525"/>
          </a:xfrm>
          <a:prstGeom prst="line">
            <a:avLst/>
          </a:prstGeom>
          <a:noFill/>
          <a:ln w="31750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5805" name="Group 205"/>
          <p:cNvGraphicFramePr>
            <a:graphicFrameLocks noGrp="1"/>
          </p:cNvGraphicFramePr>
          <p:nvPr/>
        </p:nvGraphicFramePr>
        <p:xfrm>
          <a:off x="422275" y="4300538"/>
          <a:ext cx="8186738" cy="2222501"/>
        </p:xfrm>
        <a:graphic>
          <a:graphicData uri="http://schemas.openxmlformats.org/drawingml/2006/table">
            <a:tbl>
              <a:tblPr/>
              <a:tblGrid>
                <a:gridCol w="1520825"/>
                <a:gridCol w="1349375"/>
                <a:gridCol w="1328738"/>
                <a:gridCol w="1331912"/>
                <a:gridCol w="1327150"/>
                <a:gridCol w="1328738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Model Inputs and Integration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Analysis Year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2006 (base)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57463" algn="l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Land Use Model Runs, using accessibilities  from: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 previous travel model run for land use model run 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2006 travel model for land use model runs 2007 through 2015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2015 travel model for land use model runs 2016 through 2025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2025 travel model for land use model runs 2026 through 2035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2035 for land use model runs 2036 through 2040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Travel Model Runs, using population and employment from: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2006 land use model run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2015 land use model run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574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2025 land use model run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2035 land use model run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2040 land use model run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EA890D99-23BC-43B7-8D74-360E2ABA376E}" type="slidenum">
              <a:rPr lang="en-US" sz="1200" b="1">
                <a:solidFill>
                  <a:srgbClr val="F0B090"/>
                </a:solidFill>
              </a:rPr>
              <a:pPr algn="r"/>
              <a:t>9</a:t>
            </a:fld>
            <a:endParaRPr lang="en-US" sz="1200" b="1">
              <a:solidFill>
                <a:srgbClr val="F0B090"/>
              </a:solidFill>
            </a:endParaRPr>
          </a:p>
        </p:txBody>
      </p:sp>
      <p:sp>
        <p:nvSpPr>
          <p:cNvPr id="10243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6CE088D4-B219-4AEA-863D-4343AD8AADFC}" type="slidenum">
              <a:rPr lang="en-US" sz="1200" b="1">
                <a:solidFill>
                  <a:srgbClr val="D7BFD6"/>
                </a:solidFill>
              </a:rPr>
              <a:pPr algn="r"/>
              <a:t>9</a:t>
            </a:fld>
            <a:endParaRPr lang="en-US" sz="1200" b="1">
              <a:solidFill>
                <a:srgbClr val="D7BFD6"/>
              </a:solidFill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14300" y="438150"/>
            <a:ext cx="887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cs typeface="Arial" charset="0"/>
              </a:rPr>
              <a:t>Benefit-Cost Analysis Tool</a:t>
            </a:r>
            <a:endParaRPr lang="en-US" sz="2800" b="1">
              <a:solidFill>
                <a:srgbClr val="376092"/>
              </a:solidFill>
              <a:cs typeface="Arial" charset="0"/>
            </a:endParaRP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5088" y="1479550"/>
            <a:ext cx="4849812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31775" y="1110801"/>
            <a:ext cx="3454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Post Travel Demand Model</a:t>
            </a:r>
          </a:p>
          <a:p>
            <a:pPr marL="228600" indent="-228600">
              <a:defRPr/>
            </a:pP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Process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Compare with Base Case</a:t>
            </a:r>
          </a:p>
          <a:p>
            <a:pPr marL="228600" indent="-228600">
              <a:defRPr/>
            </a:pP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Calculation/Accounting of </a:t>
            </a:r>
          </a:p>
          <a:p>
            <a:pPr marL="228600" indent="-228600">
              <a:defRPr/>
            </a:pP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Consumer Surplus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Regional/Sub-Region </a:t>
            </a:r>
          </a:p>
          <a:p>
            <a:pPr marL="231775">
              <a:defRPr/>
            </a:pPr>
            <a:r>
              <a:rPr lang="en-US" sz="2000" dirty="0">
                <a:latin typeface="Calibri" pitchFamily="34" charset="0"/>
              </a:rPr>
              <a:t>Geographies</a:t>
            </a:r>
          </a:p>
          <a:p>
            <a:pPr marL="228600" indent="-228600">
              <a:defRPr/>
            </a:pP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Consumer Surplus Categories: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Travel Time Savings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Improved Reliability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Vehicle Operating Cost Savings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Toll/Fare Cost Savings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Accident Cost </a:t>
            </a:r>
            <a:r>
              <a:rPr lang="en-US" sz="2000" dirty="0" smtClean="0">
                <a:latin typeface="Calibri" pitchFamily="34" charset="0"/>
              </a:rPr>
              <a:t>Savings</a:t>
            </a:r>
          </a:p>
          <a:p>
            <a:pPr marL="228600" indent="-228600"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11 User Classes</a:t>
            </a:r>
          </a:p>
          <a:p>
            <a:pPr marL="228600" indent="-228600"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5 Time Periods</a:t>
            </a:r>
          </a:p>
          <a:p>
            <a:pPr marL="228600" indent="-228600"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</a:rPr>
              <a:t>275 Million Calculations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11997</TotalTime>
  <Words>1883</Words>
  <Application>Microsoft Office PowerPoint</Application>
  <PresentationFormat>On-screen Show (4:3)</PresentationFormat>
  <Paragraphs>567</Paragraphs>
  <Slides>26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Simon</dc:creator>
  <cp:lastModifiedBy>Chris Johnson</cp:lastModifiedBy>
  <cp:revision>399</cp:revision>
  <dcterms:created xsi:type="dcterms:W3CDTF">2009-06-11T23:00:22Z</dcterms:created>
  <dcterms:modified xsi:type="dcterms:W3CDTF">2011-05-09T15:02:29Z</dcterms:modified>
</cp:coreProperties>
</file>