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7" r:id="rId6"/>
    <p:sldId id="258" r:id="rId7"/>
    <p:sldId id="268" r:id="rId8"/>
    <p:sldId id="265" r:id="rId9"/>
    <p:sldId id="260" r:id="rId10"/>
    <p:sldId id="269" r:id="rId11"/>
    <p:sldId id="266" r:id="rId12"/>
    <p:sldId id="267" r:id="rId13"/>
    <p:sldId id="273" r:id="rId14"/>
    <p:sldId id="271" r:id="rId15"/>
    <p:sldId id="272" r:id="rId16"/>
    <p:sldId id="259" r:id="rId17"/>
    <p:sldId id="274" r:id="rId18"/>
    <p:sldId id="275" r:id="rId19"/>
    <p:sldId id="278" r:id="rId20"/>
    <p:sldId id="283" r:id="rId21"/>
    <p:sldId id="280" r:id="rId22"/>
    <p:sldId id="281" r:id="rId23"/>
    <p:sldId id="282" r:id="rId24"/>
    <p:sldId id="276" r:id="rId25"/>
    <p:sldId id="277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8000"/>
    <a:srgbClr val="003366"/>
    <a:srgbClr val="000099"/>
    <a:srgbClr val="0033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718" autoAdjust="0"/>
  </p:normalViewPr>
  <p:slideViewPr>
    <p:cSldViewPr snapToGrid="0">
      <p:cViewPr varScale="1">
        <p:scale>
          <a:sx n="70" d="100"/>
          <a:sy n="70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62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2"/>
  <c:chart>
    <c:autoTitleDeleted val="1"/>
    <c:plotArea>
      <c:layout>
        <c:manualLayout>
          <c:layoutTarget val="inner"/>
          <c:xMode val="edge"/>
          <c:yMode val="edge"/>
          <c:x val="0.26634136537216113"/>
          <c:y val="5.4124923578087514E-2"/>
          <c:w val="0.6658376354599449"/>
          <c:h val="0.7389377102329037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POP</c:v>
                </c:pt>
                <c:pt idx="1">
                  <c:v>EMP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272915</c:v>
                </c:pt>
                <c:pt idx="1">
                  <c:v>121050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Sheet1!$A$2:$A$3</c:f>
              <c:strCache>
                <c:ptCount val="2"/>
                <c:pt idx="0">
                  <c:v>POP</c:v>
                </c:pt>
                <c:pt idx="1">
                  <c:v>EMP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363540</c:v>
                </c:pt>
                <c:pt idx="1">
                  <c:v>154831</c:v>
                </c:pt>
              </c:numCache>
            </c:numRef>
          </c:val>
        </c:ser>
        <c:axId val="83250560"/>
        <c:axId val="83276928"/>
      </c:barChart>
      <c:catAx>
        <c:axId val="83250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3276928"/>
        <c:crosses val="autoZero"/>
        <c:auto val="1"/>
        <c:lblAlgn val="ctr"/>
        <c:lblOffset val="100"/>
      </c:catAx>
      <c:valAx>
        <c:axId val="83276928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  <a:prstDash val="sysDot"/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3250560"/>
        <c:crosses val="autoZero"/>
        <c:crossBetween val="between"/>
        <c:majorUnit val="100000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0.28046551308645346"/>
              </c:manualLayout>
            </c:layout>
            <c:tx>
              <c:rich>
                <a:bodyPr/>
                <a:lstStyle/>
                <a:p>
                  <a:pPr>
                    <a:defRPr sz="1000"/>
                  </a:pPr>
                  <a:r>
                    <a:rPr lang="en-US" sz="1000" b="0" dirty="0" smtClean="0"/>
                    <a:t>Thousands</a:t>
                  </a:r>
                  <a:endParaRPr lang="en-US" sz="1000" b="0" dirty="0"/>
                </a:p>
              </c:rich>
            </c:tx>
          </c:dispUnitsLbl>
        </c:dispUnits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>
        <c:manualLayout>
          <c:xMode val="edge"/>
          <c:yMode val="edge"/>
          <c:x val="0.34154305638221338"/>
          <c:y val="0.90841729734923471"/>
          <c:w val="0.50188024860255731"/>
          <c:h val="8.6662255052757278E-2"/>
        </c:manualLayout>
      </c:layout>
      <c:txPr>
        <a:bodyPr/>
        <a:lstStyle/>
        <a:p>
          <a:pPr>
            <a:defRPr sz="1050"/>
          </a:pPr>
          <a:endParaRPr lang="en-US"/>
        </a:p>
      </c:txPr>
    </c:legend>
    <c:plotVisOnly val="1"/>
  </c:chart>
  <c:spPr>
    <a:solidFill>
      <a:srgbClr val="FFFFFF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0.66072</cdr:x>
      <cdr:y>0.39547</cdr:y>
    </cdr:from>
    <cdr:to>
      <cdr:x>0.88733</cdr:x>
      <cdr:y>0.49682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360967" y="1020726"/>
          <a:ext cx="46679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dirty="0" smtClean="0"/>
            <a:t>28</a:t>
          </a:r>
          <a:r>
            <a:rPr lang="en-US" sz="1100" dirty="0" smtClean="0"/>
            <a:t>%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3CBE59-6A71-4C4C-957B-628CACBAE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6581A-6A27-4CEF-8C82-C2FF31BAAAA9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CE8C9-1691-451E-8C1B-9C86EAD67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Route 12 operates between West Regional Terminal and North Beach Park running along major thoroughfares such as Sheridan St, Davie Rd, and University Dr.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E8C9-1691-451E-8C1B-9C86EAD677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E8C9-1691-451E-8C1B-9C86EAD677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Page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3905250"/>
            <a:ext cx="9144000" cy="2952750"/>
          </a:xfrm>
          <a:prstGeom prst="rect">
            <a:avLst/>
          </a:prstGeom>
          <a:gradFill rotWithShape="1">
            <a:gsLst>
              <a:gs pos="0">
                <a:srgbClr val="003366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8175" y="685799"/>
            <a:ext cx="7772400" cy="1000125"/>
          </a:xfrm>
        </p:spPr>
        <p:txBody>
          <a:bodyPr anchor="ctr"/>
          <a:lstStyle>
            <a:lvl1pPr algn="l">
              <a:defRPr sz="40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699" y="1990725"/>
            <a:ext cx="7762875" cy="4067175"/>
          </a:xfrm>
        </p:spPr>
        <p:txBody>
          <a:bodyPr/>
          <a:lstStyle>
            <a:lvl1pPr marL="0" indent="0" algn="l">
              <a:buFontTx/>
              <a:buNone/>
              <a:defRPr sz="2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4314" y="6145214"/>
            <a:ext cx="8510790" cy="642842"/>
            <a:chOff x="214314" y="6107114"/>
            <a:chExt cx="8510790" cy="642842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6646866" y="6222938"/>
              <a:ext cx="2078238" cy="411194"/>
              <a:chOff x="6646864" y="6218241"/>
              <a:chExt cx="2309153" cy="456882"/>
            </a:xfrm>
          </p:grpSpPr>
          <p:pic>
            <p:nvPicPr>
              <p:cNvPr id="6" name="Picture 19" descr="ISO9001-2000Certified-White"/>
              <p:cNvPicPr>
                <a:picLocks noChangeAspect="1" noChangeArrowheads="1"/>
              </p:cNvPicPr>
              <p:nvPr userDrawn="1"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7823" y="6557965"/>
                <a:ext cx="788194" cy="117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9" descr="GFLogo07BW192BWhiteWords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46864" y="6218241"/>
                <a:ext cx="2309153" cy="304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9" descr="FDO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314" y="6107114"/>
              <a:ext cx="642842" cy="64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525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25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18147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18147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95250"/>
            <a:ext cx="7486650" cy="56356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1174899" cy="742950"/>
            <a:chOff x="-3429000" y="762000"/>
            <a:chExt cx="1174899" cy="74295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-2624433" y="1132332"/>
              <a:ext cx="74066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daviedemest.jpg"/>
            <p:cNvPicPr>
              <a:picLocks noChangeAspect="1"/>
            </p:cNvPicPr>
            <p:nvPr/>
          </p:nvPicPr>
          <p:blipFill>
            <a:blip r:embed="rId2" cstate="print"/>
            <a:srcRect b="4836"/>
            <a:stretch>
              <a:fillRect/>
            </a:stretch>
          </p:blipFill>
          <p:spPr>
            <a:xfrm>
              <a:off x="-3429000" y="762000"/>
              <a:ext cx="1143000" cy="74295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3"/>
          <p:cNvSpPr txBox="1">
            <a:spLocks/>
          </p:cNvSpPr>
          <p:nvPr userDrawn="1"/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EC56F-109A-4D02-A7E9-9CDC814A79E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2813"/>
            <a:ext cx="4038600" cy="4945062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2813"/>
            <a:ext cx="4038600" cy="4945062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3"/>
          <p:cNvSpPr txBox="1">
            <a:spLocks/>
          </p:cNvSpPr>
          <p:nvPr userDrawn="1"/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EC56F-109A-4D02-A7E9-9CDC814A79E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274638"/>
            <a:ext cx="74866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18147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18147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backgroundBoxe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95250"/>
            <a:ext cx="7486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2813"/>
            <a:ext cx="82296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78105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214314" y="6145214"/>
            <a:ext cx="8510790" cy="642842"/>
            <a:chOff x="214314" y="6107114"/>
            <a:chExt cx="8510790" cy="642842"/>
          </a:xfrm>
        </p:grpSpPr>
        <p:grpSp>
          <p:nvGrpSpPr>
            <p:cNvPr id="26" name="Group 8"/>
            <p:cNvGrpSpPr>
              <a:grpSpLocks noChangeAspect="1"/>
            </p:cNvGrpSpPr>
            <p:nvPr userDrawn="1"/>
          </p:nvGrpSpPr>
          <p:grpSpPr>
            <a:xfrm>
              <a:off x="6646868" y="6222925"/>
              <a:ext cx="2078239" cy="411193"/>
              <a:chOff x="6646864" y="6218241"/>
              <a:chExt cx="2309153" cy="456882"/>
            </a:xfrm>
          </p:grpSpPr>
          <p:pic>
            <p:nvPicPr>
              <p:cNvPr id="28" name="Picture 19" descr="ISO9001-2000Certified-White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167823" y="6557965"/>
                <a:ext cx="788194" cy="117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9" descr="GFLogo07BW192BWhiteWords"/>
              <p:cNvPicPr>
                <a:picLocks noChangeAspect="1" noChangeArrowheads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646864" y="6218241"/>
                <a:ext cx="2309153" cy="304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9" descr="FDOT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314" y="6107114"/>
              <a:ext cx="642842" cy="64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64EC56F-109A-4D02-A7E9-9CDC814A79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0"/>
            <a:ext cx="1174899" cy="742950"/>
            <a:chOff x="-3429000" y="762000"/>
            <a:chExt cx="1174899" cy="742950"/>
          </a:xfrm>
        </p:grpSpPr>
        <p:cxnSp>
          <p:nvCxnSpPr>
            <p:cNvPr id="32" name="Straight Connector 31"/>
            <p:cNvCxnSpPr/>
            <p:nvPr/>
          </p:nvCxnSpPr>
          <p:spPr>
            <a:xfrm rot="5400000">
              <a:off x="-2624433" y="1132332"/>
              <a:ext cx="74066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daviedemest.jpg"/>
            <p:cNvPicPr>
              <a:picLocks noChangeAspect="1"/>
            </p:cNvPicPr>
            <p:nvPr/>
          </p:nvPicPr>
          <p:blipFill>
            <a:blip r:embed="rId17" cstate="print"/>
            <a:srcRect b="4836"/>
            <a:stretch>
              <a:fillRect/>
            </a:stretch>
          </p:blipFill>
          <p:spPr>
            <a:xfrm>
              <a:off x="-3429000" y="762000"/>
              <a:ext cx="1143000" cy="74295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q"/>
        <a:defRPr sz="3000" b="1">
          <a:solidFill>
            <a:srgbClr val="003366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://www.ifas.ufl.edu/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4/44/SharkshuttleDSCN0737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Davie Road/S.R. 84 </a:t>
            </a:r>
            <a:br>
              <a:rPr lang="en-US" dirty="0" smtClean="0"/>
            </a:br>
            <a:r>
              <a:rPr lang="en-US" dirty="0" smtClean="0"/>
              <a:t>Transit Facility Demand Estimation</a:t>
            </a: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sz="1600" b="0" i="1" dirty="0" smtClean="0"/>
              <a:t>Presented by</a:t>
            </a:r>
          </a:p>
          <a:p>
            <a:pPr algn="l" eaLnBrk="1" hangingPunct="1"/>
            <a:r>
              <a:rPr lang="en-US" sz="2400" b="0" dirty="0" smtClean="0"/>
              <a:t>Jeff Weidner &amp; Jeremy </a:t>
            </a:r>
            <a:r>
              <a:rPr lang="en-US" sz="2400" b="0" dirty="0" err="1" smtClean="0"/>
              <a:t>Mullings</a:t>
            </a:r>
            <a:endParaRPr lang="en-US" sz="2400" b="0" dirty="0" smtClean="0"/>
          </a:p>
          <a:p>
            <a:pPr algn="l" eaLnBrk="1" hangingPunct="1"/>
            <a:r>
              <a:rPr lang="en-US" sz="2000" b="0" dirty="0" smtClean="0"/>
              <a:t>Florida Department of Transportation</a:t>
            </a:r>
          </a:p>
          <a:p>
            <a:pPr algn="l" eaLnBrk="1" hangingPunct="1"/>
            <a:endParaRPr lang="en-US" sz="600" b="0" dirty="0" smtClean="0"/>
          </a:p>
          <a:p>
            <a:pPr algn="l" eaLnBrk="1" hangingPunct="1"/>
            <a:r>
              <a:rPr lang="en-US" sz="2400" b="0" dirty="0" smtClean="0"/>
              <a:t>Yongqiang Wu &amp; Kasey Cursey</a:t>
            </a:r>
          </a:p>
          <a:p>
            <a:pPr algn="l" eaLnBrk="1" hangingPunct="1"/>
            <a:r>
              <a:rPr lang="en-US" sz="2000" b="0" dirty="0" smtClean="0"/>
              <a:t>Gannett Fleming, Inc.</a:t>
            </a:r>
          </a:p>
          <a:p>
            <a:pPr algn="l" eaLnBrk="1" hangingPunct="1"/>
            <a:endParaRPr lang="en-US" sz="2000" b="0" dirty="0" smtClean="0"/>
          </a:p>
          <a:p>
            <a:pPr algn="l" eaLnBrk="1" hangingPunct="1"/>
            <a:r>
              <a:rPr lang="en-US" sz="1600" b="0" i="1" dirty="0" smtClean="0"/>
              <a:t>Presented to</a:t>
            </a:r>
          </a:p>
          <a:p>
            <a:pPr algn="l" eaLnBrk="1" hangingPunct="1"/>
            <a:r>
              <a:rPr lang="en-US" sz="2000" b="0" dirty="0" smtClean="0"/>
              <a:t>13th TRB National Transportation Planning Applications Conference</a:t>
            </a:r>
          </a:p>
          <a:p>
            <a:pPr algn="l" eaLnBrk="1" hangingPunct="1"/>
            <a:r>
              <a:rPr lang="en-US" sz="2000" b="0" dirty="0" smtClean="0"/>
              <a:t>Reno, Nevada</a:t>
            </a:r>
          </a:p>
          <a:p>
            <a:pPr algn="l" eaLnBrk="1" hangingPunct="1"/>
            <a:r>
              <a:rPr lang="en-US" sz="2000" b="0" dirty="0" smtClean="0"/>
              <a:t>May  9, 2011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9" name="Picture 8" descr="daviedemest.jpg"/>
          <p:cNvPicPr>
            <a:picLocks noChangeAspect="1"/>
          </p:cNvPicPr>
          <p:nvPr/>
        </p:nvPicPr>
        <p:blipFill>
          <a:blip r:embed="rId2" cstate="print"/>
          <a:srcRect b="4836"/>
          <a:stretch>
            <a:fillRect/>
          </a:stretch>
        </p:blipFill>
        <p:spPr>
          <a:xfrm>
            <a:off x="5317885" y="2276476"/>
            <a:ext cx="2828191" cy="1838324"/>
          </a:xfrm>
          <a:prstGeom prst="roundRect">
            <a:avLst>
              <a:gd name="adj" fmla="val 697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Southeast Florida Regional Planning </a:t>
            </a:r>
            <a:r>
              <a:rPr lang="en-US" dirty="0" smtClean="0"/>
              <a:t>Model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12813"/>
            <a:ext cx="5760720" cy="49450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Covers Three Counties (Palm Beach, Broward, and Miami-Dade) in South Florida</a:t>
            </a:r>
          </a:p>
          <a:p>
            <a:r>
              <a:rPr lang="en-US" dirty="0" smtClean="0"/>
              <a:t>Multimodal</a:t>
            </a:r>
          </a:p>
          <a:p>
            <a:pPr lvl="1"/>
            <a:r>
              <a:rPr lang="en-US" dirty="0" smtClean="0"/>
              <a:t>Automobile</a:t>
            </a:r>
          </a:p>
          <a:p>
            <a:pPr lvl="1"/>
            <a:r>
              <a:rPr lang="en-US" dirty="0" smtClean="0"/>
              <a:t>Trucks</a:t>
            </a:r>
          </a:p>
          <a:p>
            <a:pPr lvl="1"/>
            <a:r>
              <a:rPr lang="en-US" dirty="0" smtClean="0"/>
              <a:t>Bus (regular, express, limited stop)</a:t>
            </a:r>
          </a:p>
          <a:p>
            <a:pPr lvl="1"/>
            <a:r>
              <a:rPr lang="en-US" dirty="0" smtClean="0"/>
              <a:t>Rail (light, heavy, commuter)</a:t>
            </a:r>
          </a:p>
          <a:p>
            <a:r>
              <a:rPr lang="en-US" dirty="0" smtClean="0"/>
              <a:t>Time-of-Day (AM, OP, PM)</a:t>
            </a:r>
          </a:p>
          <a:p>
            <a:r>
              <a:rPr lang="en-US" dirty="0" smtClean="0"/>
              <a:t>Validated to 2005 Conditions</a:t>
            </a:r>
          </a:p>
          <a:p>
            <a:r>
              <a:rPr lang="en-US" dirty="0" smtClean="0"/>
              <a:t>Includes 2030 Adopted LRTP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86500"/>
            <a:ext cx="876300" cy="368300"/>
          </a:xfrm>
        </p:spPr>
        <p:txBody>
          <a:bodyPr/>
          <a:lstStyle/>
          <a:p>
            <a:fld id="{E64EC56F-109A-4D02-A7E9-9CDC814A79E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 descr="Network.e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5512" t="1831" r="36258"/>
          <a:stretch>
            <a:fillRect/>
          </a:stretch>
        </p:blipFill>
        <p:spPr>
          <a:xfrm>
            <a:off x="6349179" y="961582"/>
            <a:ext cx="2427714" cy="48217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SERPM Flow Chart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22204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7624" y="6286501"/>
            <a:ext cx="876301" cy="368300"/>
          </a:xfrm>
        </p:spPr>
        <p:txBody>
          <a:bodyPr/>
          <a:lstStyle/>
          <a:p>
            <a:fld id="{E64EC56F-109A-4D02-A7E9-9CDC814A79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Future Population &amp; Employment Growth</a:t>
            </a:r>
            <a:endParaRPr lang="en-US" dirty="0"/>
          </a:p>
        </p:txBody>
      </p:sp>
      <p:pic>
        <p:nvPicPr>
          <p:cNvPr id="12" name="Content Placeholder 11" descr="5miBu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815" y="912813"/>
            <a:ext cx="7642369" cy="4945062"/>
          </a:xfrm>
        </p:spPr>
      </p:pic>
      <p:graphicFrame>
        <p:nvGraphicFramePr>
          <p:cNvPr id="6" name="Chart 5"/>
          <p:cNvGraphicFramePr/>
          <p:nvPr/>
        </p:nvGraphicFramePr>
        <p:xfrm>
          <a:off x="6188149" y="3137697"/>
          <a:ext cx="2059834" cy="258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1" y="320039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33%</a:t>
            </a:r>
            <a:endParaRPr lang="en-US" sz="110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EC56F-109A-4D02-A7E9-9CDC814A79E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Transit Activity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5008" y="1302956"/>
          <a:ext cx="8229600" cy="3483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7104"/>
                <a:gridCol w="2621280"/>
                <a:gridCol w="2871216"/>
              </a:tblGrid>
              <a:tr h="4739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Route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2030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Daily Boardings at Davie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PnR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Sources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397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Route 9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148</a:t>
                      </a:r>
                    </a:p>
                  </a:txBody>
                  <a:tcPr marR="73152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Model/BCT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Local Data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7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Route 12</a:t>
                      </a: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125</a:t>
                      </a:r>
                    </a:p>
                  </a:txBody>
                  <a:tcPr marR="7315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Model/BCT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Local Data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7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Sunrise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Express 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R="73152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Model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7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Weston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Express 2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R="73152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Model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7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Sawgrass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Miami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Express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 marR="73152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Model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7397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Total Transit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Activity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500</a:t>
                      </a:r>
                    </a:p>
                  </a:txBody>
                  <a:tcPr marR="73152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Demand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Park-and-Ride Demand</a:t>
            </a:r>
          </a:p>
          <a:p>
            <a:pPr lvl="1"/>
            <a:r>
              <a:rPr lang="en-US" dirty="0" smtClean="0"/>
              <a:t>Based on projected transit </a:t>
            </a:r>
            <a:r>
              <a:rPr lang="en-US" dirty="0" smtClean="0"/>
              <a:t>activity</a:t>
            </a:r>
            <a:endParaRPr lang="en-US" dirty="0" smtClean="0"/>
          </a:p>
          <a:p>
            <a:r>
              <a:rPr lang="en-US" dirty="0" smtClean="0"/>
              <a:t>Vanpool and Carpool Demand</a:t>
            </a:r>
          </a:p>
          <a:p>
            <a:pPr lvl="1"/>
            <a:r>
              <a:rPr lang="en-US" dirty="0" smtClean="0"/>
              <a:t>Based on FDOT Guidelines and Coordination with FDOT’s South Florida Commuter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Parking Demand for Local Buses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05853" y="1266381"/>
          <a:ext cx="7315201" cy="20619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2175"/>
                <a:gridCol w="1764342"/>
                <a:gridCol w="1764342"/>
                <a:gridCol w="1764342"/>
              </a:tblGrid>
              <a:tr h="4739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Route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Adjusted Peak Period Boarding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PnR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Share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Space Needed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3973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Route 9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Route 12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99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4%</a:t>
                      </a: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R="640080" anchor="ctr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Total Spaces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Parking Demand for Express Buses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05853" y="1266381"/>
          <a:ext cx="7315201" cy="26929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2175"/>
                <a:gridCol w="1764342"/>
                <a:gridCol w="1764342"/>
                <a:gridCol w="1764342"/>
              </a:tblGrid>
              <a:tr h="4739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Route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Projected Peak Period Boarding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PnR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Share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Space Needed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3973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Sunrise Express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25%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Weston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Express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85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</a:t>
                      </a:r>
                    </a:p>
                  </a:txBody>
                  <a:tcPr marR="640080" anchor="ctr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Sawgrass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-Miami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Express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25%</a:t>
                      </a: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</a:t>
                      </a:r>
                    </a:p>
                  </a:txBody>
                  <a:tcPr marR="640080" anchor="ctr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Total Spaces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56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SFEC Campus Shuttle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 Provide a Connection to Davie Park-and-Ride Lot During Peak Periods</a:t>
            </a:r>
          </a:p>
          <a:p>
            <a:r>
              <a:rPr lang="en-US" dirty="0" smtClean="0"/>
              <a:t>Coordinated with Director of Facilities</a:t>
            </a:r>
          </a:p>
          <a:p>
            <a:pPr lvl="1"/>
            <a:r>
              <a:rPr lang="en-US" dirty="0" smtClean="0"/>
              <a:t>Students and faculty may use shuttle at Davie to avoid parking on Campus</a:t>
            </a:r>
          </a:p>
          <a:p>
            <a:r>
              <a:rPr lang="en-US" dirty="0" smtClean="0"/>
              <a:t>Built a 1,000-Space Garage in 2008</a:t>
            </a:r>
          </a:p>
          <a:p>
            <a:pPr lvl="1"/>
            <a:r>
              <a:rPr lang="en-US" dirty="0" smtClean="0"/>
              <a:t>No near-term needs</a:t>
            </a:r>
          </a:p>
          <a:p>
            <a:r>
              <a:rPr lang="en-US" dirty="0" smtClean="0"/>
              <a:t>Needs 12 in the Future</a:t>
            </a:r>
          </a:p>
          <a:p>
            <a:pPr lvl="1"/>
            <a:r>
              <a:rPr lang="en-US" dirty="0" smtClean="0"/>
              <a:t>Current ridership 250/day</a:t>
            </a:r>
          </a:p>
          <a:p>
            <a:pPr lvl="1"/>
            <a:r>
              <a:rPr lang="en-US" dirty="0" smtClean="0"/>
              <a:t>Apply 5% </a:t>
            </a:r>
            <a:r>
              <a:rPr lang="en-US" dirty="0" smtClean="0"/>
              <a:t>factor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Carpool and Vanpool Parking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the </a:t>
            </a:r>
            <a:r>
              <a:rPr lang="en-US" i="1" u="sng" dirty="0" smtClean="0"/>
              <a:t>State Park-and-Ride Lot Program Planning Manual</a:t>
            </a:r>
            <a:r>
              <a:rPr lang="en-US" dirty="0" smtClean="0"/>
              <a:t> by FDOT, April 2001</a:t>
            </a:r>
          </a:p>
          <a:p>
            <a:r>
              <a:rPr lang="en-US" dirty="0" smtClean="0"/>
              <a:t>Formula (Adaption of the ITE Model)</a:t>
            </a:r>
          </a:p>
          <a:p>
            <a:pPr marL="1719263" lvl="1" indent="-1030288">
              <a:buNone/>
            </a:pPr>
            <a:r>
              <a:rPr lang="en-US" sz="2400" i="1" dirty="0" smtClean="0"/>
              <a:t>Demand = a*</a:t>
            </a:r>
            <a:r>
              <a:rPr lang="en-US" sz="2400" i="1" dirty="0" err="1" smtClean="0"/>
              <a:t>Vp</a:t>
            </a:r>
            <a:r>
              <a:rPr lang="en-US" sz="2400" i="1" dirty="0" smtClean="0"/>
              <a:t> + b *Vs</a:t>
            </a:r>
          </a:p>
          <a:p>
            <a:pPr marL="1719263" lvl="1" indent="-1030288">
              <a:buNone/>
            </a:pPr>
            <a:r>
              <a:rPr lang="en-US" sz="2400" i="1" dirty="0" smtClean="0"/>
              <a:t>Where</a:t>
            </a:r>
          </a:p>
          <a:p>
            <a:pPr marL="1719263" lvl="1" indent="-1030288">
              <a:buNone/>
            </a:pPr>
            <a:r>
              <a:rPr lang="en-US" sz="2400" i="1" dirty="0" err="1" smtClean="0"/>
              <a:t>Vp</a:t>
            </a:r>
            <a:r>
              <a:rPr lang="en-US" sz="2400" i="1" dirty="0" smtClean="0"/>
              <a:t> = Total design period traffic on primary facilities</a:t>
            </a:r>
          </a:p>
          <a:p>
            <a:pPr marL="1719263" lvl="1" indent="-1030288">
              <a:buNone/>
            </a:pPr>
            <a:r>
              <a:rPr lang="en-US" sz="2400" i="1" dirty="0" smtClean="0"/>
              <a:t>Vs = Total design period </a:t>
            </a:r>
            <a:r>
              <a:rPr lang="en-US" sz="2400" i="1" dirty="0" err="1" smtClean="0"/>
              <a:t>trafic</a:t>
            </a:r>
            <a:r>
              <a:rPr lang="en-US" sz="2400" i="1" dirty="0" smtClean="0"/>
              <a:t> </a:t>
            </a:r>
            <a:r>
              <a:rPr lang="en-US" sz="2400" i="1" dirty="0" smtClean="0"/>
              <a:t>on secondary facilities</a:t>
            </a:r>
          </a:p>
          <a:p>
            <a:pPr marL="1719263" lvl="1" indent="-1030288">
              <a:buNone/>
            </a:pPr>
            <a:r>
              <a:rPr lang="en-US" sz="2400" i="1" dirty="0" smtClean="0"/>
              <a:t>a, b = Diversion Factors on the primary/secondary facilities</a:t>
            </a:r>
          </a:p>
          <a:p>
            <a:pPr marL="512763" indent="-512763"/>
            <a:r>
              <a:rPr lang="en-US" dirty="0" smtClean="0"/>
              <a:t>Design Period Traffic from the Model</a:t>
            </a:r>
          </a:p>
          <a:p>
            <a:pPr marL="512763" indent="-512763"/>
            <a:r>
              <a:rPr lang="en-US" dirty="0" smtClean="0"/>
              <a:t>a = 0.03, b=0.01(Manual Recommended)</a:t>
            </a:r>
            <a:r>
              <a:rPr lang="en-US" i="1" dirty="0" smtClean="0"/>
              <a:t>	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Parking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51916" y="1257835"/>
          <a:ext cx="6598920" cy="28438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240"/>
                <a:gridCol w="1630680"/>
              </a:tblGrid>
              <a:tr h="4739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Route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Space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Needed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R="182880" anchor="ctr">
                    <a:solidFill>
                      <a:srgbClr val="00B0F0"/>
                    </a:solidFill>
                  </a:tcPr>
                </a:tc>
              </a:tr>
              <a:tr h="473973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Local Bus (minimal for 2010)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Express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Bus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56</a:t>
                      </a:r>
                    </a:p>
                  </a:txBody>
                  <a:tcPr marR="640080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SFEC Campus Shuttle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Carpool/Vanpool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65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/>
                </a:tc>
              </a:tr>
              <a:tr h="4739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Estimated Demand for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Parking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1828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140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R="6400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</a:p>
          <a:p>
            <a:r>
              <a:rPr lang="en-US" dirty="0" smtClean="0"/>
              <a:t>Transit Activity Estimation</a:t>
            </a:r>
          </a:p>
          <a:p>
            <a:r>
              <a:rPr lang="en-US" dirty="0" smtClean="0"/>
              <a:t>Parking Demand Estimation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857624" y="6286501"/>
            <a:ext cx="876301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EC56F-109A-4D02-A7E9-9CDC814A79E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2813"/>
            <a:ext cx="5071929" cy="4945062"/>
          </a:xfrm>
        </p:spPr>
        <p:txBody>
          <a:bodyPr>
            <a:normAutofit/>
          </a:bodyPr>
          <a:lstStyle/>
          <a:p>
            <a:r>
              <a:rPr lang="en-US" dirty="0" smtClean="0"/>
              <a:t>Involved </a:t>
            </a:r>
            <a:r>
              <a:rPr lang="en-US" dirty="0" smtClean="0"/>
              <a:t>Using SERPM </a:t>
            </a:r>
            <a:r>
              <a:rPr lang="en-US" dirty="0" smtClean="0"/>
              <a:t>Model, Post Model Adjustment Procedures, FDOT </a:t>
            </a:r>
            <a:r>
              <a:rPr lang="en-US" dirty="0" smtClean="0"/>
              <a:t>Guidelines, and </a:t>
            </a:r>
            <a:r>
              <a:rPr lang="en-US" dirty="0" smtClean="0"/>
              <a:t>Professional Judgment</a:t>
            </a:r>
          </a:p>
          <a:p>
            <a:r>
              <a:rPr lang="en-US" dirty="0" smtClean="0"/>
              <a:t>Total Transit Activity at Davie Projected to be 500 Daily Boardings</a:t>
            </a:r>
          </a:p>
          <a:p>
            <a:r>
              <a:rPr lang="en-US" dirty="0" smtClean="0"/>
              <a:t>Will need </a:t>
            </a:r>
            <a:r>
              <a:rPr lang="en-US" dirty="0" smtClean="0"/>
              <a:t>140 Parking Spaces</a:t>
            </a:r>
          </a:p>
          <a:p>
            <a:r>
              <a:rPr lang="en-US" dirty="0" smtClean="0"/>
              <a:t>Final Design Scheduled for July 1,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86500"/>
            <a:ext cx="876300" cy="368300"/>
          </a:xfrm>
        </p:spPr>
        <p:txBody>
          <a:bodyPr/>
          <a:lstStyle/>
          <a:p>
            <a:fld id="{E64EC56F-109A-4D02-A7E9-9CDC814A79E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 descr="S:\CENTRAL FILES - TRANSPORTATION\51077 - FDOT D4 - Districtwide Transit Consultant\Working File\TWO#19 Planning and Engineering\Photos -Davie Site for Final Plans\P3090175.JPG"/>
          <p:cNvPicPr>
            <a:picLocks noChangeAspect="1" noChangeArrowheads="1"/>
          </p:cNvPicPr>
          <p:nvPr/>
        </p:nvPicPr>
        <p:blipFill>
          <a:blip r:embed="rId2" cstate="print"/>
          <a:srcRect l="30334" t="4664" r="15593"/>
          <a:stretch>
            <a:fillRect/>
          </a:stretch>
        </p:blipFill>
        <p:spPr bwMode="auto">
          <a:xfrm rot="16200000">
            <a:off x="6280079" y="747355"/>
            <a:ext cx="1867949" cy="276807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Davie Rd_Page_1.jpg"/>
          <p:cNvPicPr>
            <a:picLocks noChangeAspect="1"/>
          </p:cNvPicPr>
          <p:nvPr/>
        </p:nvPicPr>
        <p:blipFill>
          <a:blip r:embed="rId3" cstate="print"/>
          <a:srcRect l="6567" t="2656" r="9851" b="6001"/>
          <a:stretch>
            <a:fillRect/>
          </a:stretch>
        </p:blipFill>
        <p:spPr>
          <a:xfrm>
            <a:off x="5827596" y="3359495"/>
            <a:ext cx="2756846" cy="194948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 descr="daviedemest.jpg"/>
          <p:cNvPicPr>
            <a:picLocks noChangeAspect="1"/>
          </p:cNvPicPr>
          <p:nvPr/>
        </p:nvPicPr>
        <p:blipFill>
          <a:blip r:embed="rId2" cstate="print"/>
          <a:srcRect r="2402" b="16362"/>
          <a:stretch>
            <a:fillRect/>
          </a:stretch>
        </p:blipFill>
        <p:spPr>
          <a:xfrm>
            <a:off x="0" y="731519"/>
            <a:ext cx="9144000" cy="535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Florida Department of Transportation (FDOT), District 4, Office of Modal Development – LEAD</a:t>
            </a:r>
          </a:p>
          <a:p>
            <a:pPr lvl="1"/>
            <a:r>
              <a:rPr lang="en-US" dirty="0" smtClean="0"/>
              <a:t>FDOT District IV, Systems Planning Office</a:t>
            </a:r>
          </a:p>
          <a:p>
            <a:pPr lvl="1"/>
            <a:r>
              <a:rPr lang="en-US" dirty="0" smtClean="0"/>
              <a:t>Broward County Transit (BCT)</a:t>
            </a:r>
          </a:p>
          <a:p>
            <a:pPr lvl="1"/>
            <a:r>
              <a:rPr lang="en-US" dirty="0" smtClean="0"/>
              <a:t>Town of Davie</a:t>
            </a:r>
          </a:p>
          <a:p>
            <a:pPr lvl="1"/>
            <a:r>
              <a:rPr lang="en-US" sz="2800" dirty="0" smtClean="0"/>
              <a:t>South </a:t>
            </a:r>
            <a:r>
              <a:rPr lang="en-US" sz="2800" dirty="0" smtClean="0"/>
              <a:t>Florida Commuter Services </a:t>
            </a:r>
          </a:p>
          <a:p>
            <a:pPr lvl="1"/>
            <a:r>
              <a:rPr lang="en-US" sz="2800" dirty="0" smtClean="0"/>
              <a:t>South Florida Education </a:t>
            </a:r>
            <a:r>
              <a:rPr lang="en-US" dirty="0" smtClean="0"/>
              <a:t>Center (SFEC) </a:t>
            </a:r>
            <a:r>
              <a:rPr lang="en-US" sz="2800" dirty="0" smtClean="0"/>
              <a:t>Transportation </a:t>
            </a:r>
            <a:r>
              <a:rPr lang="en-US" sz="2800" dirty="0" smtClean="0"/>
              <a:t>Facilities</a:t>
            </a:r>
          </a:p>
          <a:p>
            <a:pPr lvl="1"/>
            <a:r>
              <a:rPr lang="en-US" sz="2800" dirty="0" err="1" smtClean="0"/>
              <a:t>Cruisin</a:t>
            </a:r>
            <a:r>
              <a:rPr lang="en-US" sz="2800" dirty="0" smtClean="0"/>
              <a:t>’ Community Transit </a:t>
            </a:r>
            <a:r>
              <a:rPr lang="en-US" sz="2800" dirty="0" smtClean="0"/>
              <a:t>Connection (CCTC)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Location – Town of Davie, Broward, FL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585" t="24274" r="4978" b="5803"/>
          <a:stretch>
            <a:fillRect/>
          </a:stretch>
        </p:blipFill>
        <p:spPr bwMode="auto">
          <a:xfrm>
            <a:off x="95536" y="846162"/>
            <a:ext cx="8939282" cy="512686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3999432" y="2837205"/>
            <a:ext cx="369178" cy="36917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Davie </a:t>
            </a:r>
            <a:r>
              <a:rPr lang="en-US" sz="700" b="1" dirty="0" err="1" smtClean="0">
                <a:solidFill>
                  <a:schemeClr val="bg1"/>
                </a:solidFill>
              </a:rPr>
              <a:t>PnR</a:t>
            </a:r>
            <a:endParaRPr lang="en-US" sz="7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Broward Community College (BCC)"/>
          <p:cNvPicPr>
            <a:picLocks noChangeAspect="1" noChangeArrowheads="1"/>
          </p:cNvPicPr>
          <p:nvPr/>
        </p:nvPicPr>
        <p:blipFill>
          <a:blip r:embed="rId3" cstate="print"/>
          <a:srcRect r="30811"/>
          <a:stretch>
            <a:fillRect/>
          </a:stretch>
        </p:blipFill>
        <p:spPr bwMode="auto">
          <a:xfrm>
            <a:off x="3017369" y="3523109"/>
            <a:ext cx="926589" cy="271463"/>
          </a:xfrm>
          <a:prstGeom prst="rect">
            <a:avLst/>
          </a:prstGeom>
          <a:noFill/>
        </p:spPr>
      </p:pic>
      <p:pic>
        <p:nvPicPr>
          <p:cNvPr id="12" name="Picture 6" descr="FAU Explore"/>
          <p:cNvPicPr>
            <a:picLocks noChangeAspect="1" noChangeArrowheads="1"/>
          </p:cNvPicPr>
          <p:nvPr/>
        </p:nvPicPr>
        <p:blipFill>
          <a:blip r:embed="rId4"/>
          <a:srcRect l="3101" t="13383" r="83246" b="27696"/>
          <a:stretch>
            <a:fillRect/>
          </a:stretch>
        </p:blipFill>
        <p:spPr bwMode="auto">
          <a:xfrm>
            <a:off x="3257008" y="3866609"/>
            <a:ext cx="513803" cy="266085"/>
          </a:xfrm>
          <a:prstGeom prst="rect">
            <a:avLst/>
          </a:prstGeom>
          <a:noFill/>
        </p:spPr>
      </p:pic>
      <p:pic>
        <p:nvPicPr>
          <p:cNvPr id="13" name="Picture 10" descr="UF/IFAS - University of Florida Institute of Food and Agricultural Science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-4469" t="8247" r="1676" b="17526"/>
          <a:stretch>
            <a:fillRect/>
          </a:stretch>
        </p:blipFill>
        <p:spPr bwMode="auto">
          <a:xfrm>
            <a:off x="2211474" y="3143794"/>
            <a:ext cx="853333" cy="333915"/>
          </a:xfrm>
          <a:prstGeom prst="rect">
            <a:avLst/>
          </a:prstGeom>
          <a:noFill/>
        </p:spPr>
      </p:pic>
      <p:pic>
        <p:nvPicPr>
          <p:cNvPr id="14" name="Picture 14" descr="http://t3.gstatic.com/images?q=tbn:ANd9GcTYD7zkoo6gFjGrWfFS0xs7wXMxXZ13-3aOYQ-BKbF_PwTLipRoQ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2688" y="4186083"/>
            <a:ext cx="1160220" cy="438168"/>
          </a:xfrm>
          <a:prstGeom prst="rect">
            <a:avLst/>
          </a:prstGeom>
          <a:noFill/>
        </p:spPr>
      </p:pic>
      <p:pic>
        <p:nvPicPr>
          <p:cNvPr id="15" name="Content Placeholder 10" descr="FL_Browar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5452" y="4533355"/>
            <a:ext cx="1411678" cy="1407489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256090" y="4965108"/>
            <a:ext cx="2871388" cy="276999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South Florida Education Center (SFEC)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7624" y="6286501"/>
            <a:ext cx="876301" cy="368300"/>
          </a:xfrm>
        </p:spPr>
        <p:txBody>
          <a:bodyPr/>
          <a:lstStyle/>
          <a:p>
            <a:fld id="{E64EC56F-109A-4D02-A7E9-9CDC814A79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Bus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3" descr="BusRoutes-Curren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0982" y="912813"/>
            <a:ext cx="7642036" cy="49450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33557" y="1093862"/>
            <a:ext cx="1834499" cy="4587666"/>
            <a:chOff x="6433557" y="1093862"/>
            <a:chExt cx="1834499" cy="4587666"/>
          </a:xfrm>
        </p:grpSpPr>
        <p:sp>
          <p:nvSpPr>
            <p:cNvPr id="9" name="Rectangle 8"/>
            <p:cNvSpPr/>
            <p:nvPr/>
          </p:nvSpPr>
          <p:spPr>
            <a:xfrm>
              <a:off x="6494804" y="1093862"/>
              <a:ext cx="1768979" cy="606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34983" y="4076346"/>
              <a:ext cx="1833073" cy="1538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33557" y="5067655"/>
              <a:ext cx="1768979" cy="613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Express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 descr="BusRoutes-Planned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0982" y="912813"/>
            <a:ext cx="7642036" cy="4945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4804" y="1093862"/>
            <a:ext cx="1768979" cy="60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912813"/>
            <a:ext cx="5358386" cy="4945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a Park-and-Ride Transit Facility to Support Regional Connectivity and Multimodal Options in Broward County</a:t>
            </a:r>
          </a:p>
          <a:p>
            <a:r>
              <a:rPr lang="en-US" dirty="0" smtClean="0"/>
              <a:t>Provide Access to Local and Express Bus Services</a:t>
            </a:r>
          </a:p>
          <a:p>
            <a:r>
              <a:rPr lang="en-US" dirty="0" smtClean="0"/>
              <a:t>Provide Connections between Bus Service and the </a:t>
            </a:r>
            <a:r>
              <a:rPr lang="en-US" dirty="0" smtClean="0"/>
              <a:t>SFEC </a:t>
            </a:r>
            <a:r>
              <a:rPr lang="en-US" dirty="0" smtClean="0"/>
              <a:t>Campus Shuttle Services</a:t>
            </a:r>
          </a:p>
          <a:p>
            <a:r>
              <a:rPr lang="en-US" dirty="0" smtClean="0"/>
              <a:t>Provide a Location for Commuters Using Van-pool and Carpool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86500"/>
            <a:ext cx="876300" cy="368300"/>
          </a:xfrm>
        </p:spPr>
        <p:txBody>
          <a:bodyPr/>
          <a:lstStyle/>
          <a:p>
            <a:fld id="{E64EC56F-109A-4D02-A7E9-9CDC814A79E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S:\CENTRAL FILES - TRANSPORTATION\51077 - FDOT D4 - Districtwide Transit Consultant\Working File\TWO#18 2011 Spring PnR Inventory and Support\Working\2011_Spring Photos\22_St Lucie\Spr11_St. Lucie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7576" b="7576"/>
          <a:stretch>
            <a:fillRect/>
          </a:stretch>
        </p:blipFill>
        <p:spPr bwMode="auto">
          <a:xfrm>
            <a:off x="6039028" y="3322034"/>
            <a:ext cx="2588998" cy="164598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6" descr="File:SharkshuttleDSCN073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6762" r="2114"/>
          <a:stretch>
            <a:fillRect/>
          </a:stretch>
        </p:blipFill>
        <p:spPr bwMode="auto">
          <a:xfrm>
            <a:off x="6064667" y="1057399"/>
            <a:ext cx="2607614" cy="1679853"/>
          </a:xfrm>
          <a:prstGeom prst="rect">
            <a:avLst/>
          </a:prstGeom>
          <a:noFill/>
          <a:ln w="19050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General Order-of-Magnitude for Transit Activity at the Proposed Davie Facility</a:t>
            </a:r>
          </a:p>
          <a:p>
            <a:r>
              <a:rPr lang="en-US" dirty="0" smtClean="0"/>
              <a:t>Determine the Number of Parking Spaces Required to Meet the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C:\Documents and Settings\cjean\My Documents\Downloads\Ft_Lauderdale_Bus_Station1600x106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22141" y="3274516"/>
            <a:ext cx="3424844" cy="22818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Activity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Methodology</a:t>
            </a:r>
          </a:p>
          <a:p>
            <a:pPr lvl="1"/>
            <a:r>
              <a:rPr lang="en-US" dirty="0" smtClean="0"/>
              <a:t>Use model (SERPM) to estimate future ridership</a:t>
            </a:r>
          </a:p>
          <a:p>
            <a:pPr lvl="1"/>
            <a:r>
              <a:rPr lang="en-US" dirty="0" smtClean="0"/>
              <a:t>Use historical ridership for post-model adjustment when appropriate</a:t>
            </a:r>
          </a:p>
          <a:p>
            <a:pPr lvl="1"/>
            <a:r>
              <a:rPr lang="en-US" dirty="0" smtClean="0"/>
              <a:t>Coordinate with local agencies</a:t>
            </a:r>
          </a:p>
          <a:p>
            <a:pPr lvl="1"/>
            <a:r>
              <a:rPr lang="en-US" dirty="0" smtClean="0"/>
              <a:t>Use professional judgment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EC56F-109A-4D02-A7E9-9CDC814A79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856049A494A0B441B1FE855962554C1B" ma:contentTypeVersion="0" ma:contentTypeDescription="Upload an image or a photograph." ma:contentTypeScope="" ma:versionID="9be719ea2546c4d62798cbc927425be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c1342c738afe3f635571af9979ae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2396B69-E6DB-48CD-BB09-55B641BB25B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966AB71-E223-4A21-BECB-AF4DB0BDE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05C12-2CDD-4DFF-94C8-52542E971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2109C78-978B-48AA-A7FC-F911B8D07CB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684</Words>
  <Application>Microsoft Office PowerPoint</Application>
  <PresentationFormat>On-screen Show (4:3)</PresentationFormat>
  <Paragraphs>178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Davie Road/S.R. 84  Transit Facility Demand Estimation</vt:lpstr>
      <vt:lpstr>Overview</vt:lpstr>
      <vt:lpstr>Participating Agencies</vt:lpstr>
      <vt:lpstr>Project Location – Town of Davie, Broward, FL</vt:lpstr>
      <vt:lpstr>Existing Bus Services</vt:lpstr>
      <vt:lpstr>Proposed Express Services</vt:lpstr>
      <vt:lpstr>Project Needs</vt:lpstr>
      <vt:lpstr>Study Objectives</vt:lpstr>
      <vt:lpstr>Transit Activity Estimation</vt:lpstr>
      <vt:lpstr>Southeast Florida Regional Planning Model </vt:lpstr>
      <vt:lpstr>SERPM Flow Chart</vt:lpstr>
      <vt:lpstr>Future Population &amp; Employment Growth</vt:lpstr>
      <vt:lpstr>Estimated Transit Activity </vt:lpstr>
      <vt:lpstr>Parking Demand Estimation</vt:lpstr>
      <vt:lpstr>Total Parking Demand for Local Buses</vt:lpstr>
      <vt:lpstr>Total Parking Demand for Express Buses</vt:lpstr>
      <vt:lpstr>SFEC Campus Shuttle</vt:lpstr>
      <vt:lpstr>Carpool and Vanpool Parking Demand</vt:lpstr>
      <vt:lpstr>Total Parking Demand</vt:lpstr>
      <vt:lpstr>Summary</vt:lpstr>
      <vt:lpstr>Questions?</vt:lpstr>
    </vt:vector>
  </TitlesOfParts>
  <Company>Gannett Fleming,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</dc:title>
  <dc:creator>mburkley</dc:creator>
  <cp:lastModifiedBy>ywu</cp:lastModifiedBy>
  <cp:revision>250</cp:revision>
  <dcterms:created xsi:type="dcterms:W3CDTF">2007-05-22T18:21:01Z</dcterms:created>
  <dcterms:modified xsi:type="dcterms:W3CDTF">2011-05-09T05:50:44Z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Picture</vt:lpwstr>
  </property>
</Properties>
</file>