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7" r:id="rId2"/>
    <p:sldId id="290" r:id="rId3"/>
    <p:sldId id="271" r:id="rId4"/>
    <p:sldId id="270" r:id="rId5"/>
    <p:sldId id="295" r:id="rId6"/>
    <p:sldId id="296" r:id="rId7"/>
    <p:sldId id="272" r:id="rId8"/>
    <p:sldId id="279" r:id="rId9"/>
    <p:sldId id="273" r:id="rId10"/>
    <p:sldId id="275" r:id="rId11"/>
    <p:sldId id="278" r:id="rId12"/>
    <p:sldId id="277" r:id="rId13"/>
    <p:sldId id="283" r:id="rId14"/>
    <p:sldId id="282" r:id="rId15"/>
    <p:sldId id="281" r:id="rId16"/>
    <p:sldId id="292" r:id="rId17"/>
    <p:sldId id="293" r:id="rId18"/>
    <p:sldId id="286" r:id="rId19"/>
    <p:sldId id="294" r:id="rId20"/>
    <p:sldId id="288" r:id="rId21"/>
    <p:sldId id="269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FF0066"/>
    <a:srgbClr val="FF33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074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0EBE51-F80E-4708-9036-60040C45140B}" type="datetimeFigureOut">
              <a:rPr lang="en-US" smtClean="0"/>
              <a:pPr/>
              <a:t>5/9/2011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73134E-D536-4666-B4DC-E1CDFB41A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73134E-D536-4666-B4DC-E1CDFB41AD9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73134E-D536-4666-B4DC-E1CDFB41AD9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73134E-D536-4666-B4DC-E1CDFB41AD9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ECA5BF-8FDB-48DE-973D-F3F941211C67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73134E-D536-4666-B4DC-E1CDFB41AD96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CDB22-1AB7-432E-8920-317C16C8E696}" type="datetime1">
              <a:rPr lang="en-US" smtClean="0"/>
              <a:pPr/>
              <a:t>5/9/2011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8EEAC-F370-4455-A5D6-D695DC0D93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DB40A-B5A2-41FF-8BAE-4440B500D12C}" type="datetime1">
              <a:rPr lang="en-US" smtClean="0"/>
              <a:pPr/>
              <a:t>5/9/2011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8EEAC-F370-4455-A5D6-D695DC0D93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89A1B-BCF3-429B-8474-D2108A693AC8}" type="datetime1">
              <a:rPr lang="en-US" smtClean="0"/>
              <a:pPr/>
              <a:t>5/9/2011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8EEAC-F370-4455-A5D6-D695DC0D93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Panorama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09600"/>
            <a:ext cx="91440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5" descr="11%20Blue%20ban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38325" y="1066800"/>
            <a:ext cx="5486400" cy="533400"/>
          </a:xfrm>
          <a:prstGeom prst="rect">
            <a:avLst/>
          </a:prstGeom>
        </p:spPr>
        <p:txBody>
          <a:bodyPr/>
          <a:lstStyle>
            <a:lvl1pPr algn="ctr"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C12AD-37D9-4BB7-97CB-EF8C035EA86B}" type="datetime1">
              <a:rPr lang="en-US" smtClean="0"/>
              <a:pPr/>
              <a:t>5/9/2011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8EEAC-F370-4455-A5D6-D695DC0D93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FDDB2-B96C-45AA-8AC1-F632353E59AA}" type="datetime1">
              <a:rPr lang="en-US" smtClean="0"/>
              <a:pPr/>
              <a:t>5/9/2011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8EEAC-F370-4455-A5D6-D695DC0D93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78EA8-BB8A-4AFF-BDE4-3C7DB5DD4093}" type="datetime1">
              <a:rPr lang="en-US" smtClean="0"/>
              <a:pPr/>
              <a:t>5/9/2011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8EEAC-F370-4455-A5D6-D695DC0D93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5223D-60E2-47DB-9A71-1116D0723BDD}" type="datetime1">
              <a:rPr lang="en-US" smtClean="0"/>
              <a:pPr/>
              <a:t>5/9/2011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8EEAC-F370-4455-A5D6-D695DC0D93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82878-BAFB-43BB-AA56-5F84477176CB}" type="datetime1">
              <a:rPr lang="en-US" smtClean="0"/>
              <a:pPr/>
              <a:t>5/9/2011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8EEAC-F370-4455-A5D6-D695DC0D93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B7C3A-8778-4011-88A7-98D09B44C827}" type="datetime1">
              <a:rPr lang="en-US" smtClean="0"/>
              <a:pPr/>
              <a:t>5/9/2011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8EEAC-F370-4455-A5D6-D695DC0D93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D46BF-600B-48DC-B7D7-41590F5424D8}" type="datetime1">
              <a:rPr lang="en-US" smtClean="0"/>
              <a:pPr/>
              <a:t>5/9/2011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8EEAC-F370-4455-A5D6-D695DC0D93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A9AD6-C05F-45E2-B281-FC98F7A21381}" type="datetime1">
              <a:rPr lang="en-US" smtClean="0"/>
              <a:pPr/>
              <a:t>5/9/2011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8EEAC-F370-4455-A5D6-D695DC0D93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A50D92-ADAD-4D2E-8B7D-3AE820BA9816}" type="datetime1">
              <a:rPr lang="en-US" smtClean="0"/>
              <a:pPr/>
              <a:t>5/9/2011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88EEAC-F370-4455-A5D6-D695DC0D938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lm-works.com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biogeme.epfl.ch/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trotransit.org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gtfs-data-exchange.com/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amonline.trb.org/12kpjp/1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362200"/>
            <a:ext cx="7772400" cy="2060575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cs typeface="Times New Roman" pitchFamily="18" charset="0"/>
              </a:rPr>
              <a:t/>
            </a:r>
            <a:br>
              <a:rPr lang="en-US" sz="2800" b="1" dirty="0" smtClean="0">
                <a:cs typeface="Times New Roman" pitchFamily="18" charset="0"/>
              </a:rPr>
            </a:br>
            <a:endParaRPr lang="en-US" sz="2800" b="1" dirty="0"/>
          </a:p>
        </p:txBody>
      </p:sp>
      <p:pic>
        <p:nvPicPr>
          <p:cNvPr id="1026" name="Picture 2" descr="C:\Users\Neema\Desktop\CEEM-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62400" y="4038600"/>
            <a:ext cx="1143000" cy="1143000"/>
          </a:xfrm>
          <a:prstGeom prst="rect">
            <a:avLst/>
          </a:prstGeom>
          <a:noFill/>
        </p:spPr>
      </p:pic>
      <p:sp>
        <p:nvSpPr>
          <p:cNvPr id="1028" name="AutoShape 4" descr="http://redbar.web.arizona.edu/logos/images/horizontal/UA-horiz%20200-281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0" y="1524000"/>
            <a:ext cx="9144000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000" b="1" dirty="0" smtClean="0"/>
          </a:p>
          <a:p>
            <a:pPr algn="ctr"/>
            <a:endParaRPr lang="en-US" b="1" dirty="0" smtClean="0"/>
          </a:p>
          <a:p>
            <a:pPr algn="ctr"/>
            <a:r>
              <a:rPr lang="en-US" sz="3200" b="1" dirty="0" smtClean="0">
                <a:cs typeface="Times New Roman" pitchFamily="18" charset="0"/>
              </a:rPr>
              <a:t>Transit Path Choice Model Using Smart Card Data</a:t>
            </a:r>
            <a:endParaRPr lang="en-US" sz="3200" b="1" dirty="0" smtClean="0"/>
          </a:p>
          <a:p>
            <a:pPr algn="ctr"/>
            <a:r>
              <a:rPr lang="en-US" i="1" dirty="0" smtClean="0"/>
              <a:t>(A </a:t>
            </a:r>
            <a:r>
              <a:rPr lang="en-US" i="1" dirty="0" err="1" smtClean="0"/>
              <a:t>Logit</a:t>
            </a:r>
            <a:r>
              <a:rPr lang="en-US" i="1" dirty="0" smtClean="0"/>
              <a:t> Model for Transit Path Choice Behavior)</a:t>
            </a:r>
            <a:endParaRPr lang="en-US" b="1" dirty="0" smtClean="0"/>
          </a:p>
          <a:p>
            <a:endParaRPr lang="en-US" b="1" dirty="0" smtClean="0"/>
          </a:p>
          <a:p>
            <a:pPr algn="ctr"/>
            <a:r>
              <a:rPr lang="en-US" b="1" dirty="0" smtClean="0">
                <a:cs typeface="Times New Roman" pitchFamily="18" charset="0"/>
              </a:rPr>
              <a:t>Alireza Khani, </a:t>
            </a:r>
            <a:r>
              <a:rPr lang="en-US" b="1" dirty="0" err="1" smtClean="0">
                <a:cs typeface="Times New Roman" pitchFamily="18" charset="0"/>
              </a:rPr>
              <a:t>Neema</a:t>
            </a:r>
            <a:r>
              <a:rPr lang="en-US" b="1" dirty="0" smtClean="0">
                <a:cs typeface="Times New Roman" pitchFamily="18" charset="0"/>
              </a:rPr>
              <a:t> Nassir, Sang </a:t>
            </a:r>
            <a:r>
              <a:rPr lang="en-US" b="1" dirty="0" err="1" smtClean="0">
                <a:cs typeface="Times New Roman" pitchFamily="18" charset="0"/>
              </a:rPr>
              <a:t>Gu</a:t>
            </a:r>
            <a:r>
              <a:rPr lang="en-US" b="1" dirty="0" smtClean="0">
                <a:cs typeface="Times New Roman" pitchFamily="18" charset="0"/>
              </a:rPr>
              <a:t> Lee, </a:t>
            </a:r>
            <a:r>
              <a:rPr lang="en-US" b="1" dirty="0" err="1" smtClean="0">
                <a:cs typeface="Times New Roman" pitchFamily="18" charset="0"/>
              </a:rPr>
              <a:t>Hyunsoo</a:t>
            </a:r>
            <a:r>
              <a:rPr lang="en-US" b="1" dirty="0" smtClean="0">
                <a:cs typeface="Times New Roman" pitchFamily="18" charset="0"/>
              </a:rPr>
              <a:t> Noh, and Mark Hickman</a:t>
            </a:r>
          </a:p>
          <a:p>
            <a:pPr algn="ctr"/>
            <a:r>
              <a:rPr lang="en-US" b="1" dirty="0" smtClean="0">
                <a:cs typeface="Times New Roman" pitchFamily="18" charset="0"/>
              </a:rPr>
              <a:t>The University of Arizona, Tucson, AZ</a:t>
            </a:r>
            <a:endParaRPr lang="en-US" b="1" dirty="0" smtClean="0"/>
          </a:p>
        </p:txBody>
      </p:sp>
      <p:sp>
        <p:nvSpPr>
          <p:cNvPr id="13" name="TextBox 12"/>
          <p:cNvSpPr txBox="1"/>
          <p:nvPr/>
        </p:nvSpPr>
        <p:spPr>
          <a:xfrm>
            <a:off x="0" y="541020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13</a:t>
            </a:r>
            <a:r>
              <a:rPr lang="en-US" b="1" baseline="30000" dirty="0" smtClean="0"/>
              <a:t>th</a:t>
            </a:r>
            <a:r>
              <a:rPr lang="en-US" b="1" dirty="0" smtClean="0"/>
              <a:t> TRB National Planning Applications </a:t>
            </a:r>
            <a:r>
              <a:rPr lang="en-US" b="1" dirty="0" smtClean="0"/>
              <a:t>Conference</a:t>
            </a:r>
          </a:p>
          <a:p>
            <a:pPr algn="ctr"/>
            <a:r>
              <a:rPr lang="en-US" b="1" dirty="0" smtClean="0"/>
              <a:t>Reno, NV, Monday May 9, 2011</a:t>
            </a:r>
            <a:endParaRPr lang="en-US" b="1" dirty="0" smtClean="0"/>
          </a:p>
        </p:txBody>
      </p:sp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127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066800"/>
            <a:ext cx="8915400" cy="76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1176528"/>
            <a:ext cx="8915400" cy="11887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8" name="AutoShape 4" descr="http://redbar.web.arizona.edu/logos/images/horizontal/UA-horiz%20200-281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" name="Picture 2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33400"/>
            <a:ext cx="63498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379617" y="533400"/>
            <a:ext cx="22111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Fares Variations</a:t>
            </a:r>
            <a:endParaRPr lang="en-US" sz="2400" b="1" dirty="0"/>
          </a:p>
        </p:txBody>
      </p:sp>
      <p:sp>
        <p:nvSpPr>
          <p:cNvPr id="54" name="Rectangle 53"/>
          <p:cNvSpPr/>
          <p:nvPr/>
        </p:nvSpPr>
        <p:spPr>
          <a:xfrm>
            <a:off x="0" y="4191000"/>
            <a:ext cx="4800600" cy="13357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  <a:defRPr/>
            </a:pPr>
            <a:endParaRPr lang="en-US" altLang="ko-KR" sz="1600" dirty="0">
              <a:ea typeface="굴림" pitchFamily="50" charset="-127"/>
            </a:endParaRPr>
          </a:p>
          <a:p>
            <a:pPr lvl="1" algn="ctr">
              <a:spcBef>
                <a:spcPct val="20000"/>
              </a:spcBef>
              <a:buFont typeface="Wingdings" pitchFamily="2" charset="2"/>
              <a:buChar char="l"/>
              <a:defRPr/>
            </a:pPr>
            <a:endParaRPr lang="en-US" altLang="ko-KR" sz="1400" dirty="0">
              <a:ea typeface="굴림" pitchFamily="50" charset="-127"/>
            </a:endParaRPr>
          </a:p>
          <a:p>
            <a:pPr lvl="0" algn="ctr">
              <a:spcBef>
                <a:spcPct val="20000"/>
              </a:spcBef>
              <a:buFont typeface="Wingdings" pitchFamily="2" charset="2"/>
              <a:buChar char="l"/>
              <a:defRPr/>
            </a:pPr>
            <a:endParaRPr lang="en-US" altLang="ko-KR" sz="1600" dirty="0">
              <a:ea typeface="굴림" pitchFamily="50" charset="-127"/>
            </a:endParaRPr>
          </a:p>
          <a:p>
            <a:pPr lvl="0" algn="ctr">
              <a:spcBef>
                <a:spcPct val="20000"/>
              </a:spcBef>
              <a:buFont typeface="Wingdings" pitchFamily="2" charset="2"/>
              <a:buChar char="l"/>
              <a:defRPr/>
            </a:pPr>
            <a:endParaRPr lang="en-US" altLang="ko-KR" sz="2400" dirty="0">
              <a:ea typeface="굴림" pitchFamily="50" charset="-127"/>
            </a:endParaRPr>
          </a:p>
        </p:txBody>
      </p:sp>
      <p:sp>
        <p:nvSpPr>
          <p:cNvPr id="65" name="Slide Number Placeholder 6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r>
              <a:rPr lang="en-US" dirty="0" smtClean="0"/>
              <a:t>9</a:t>
            </a:r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457200" y="1447799"/>
          <a:ext cx="8229600" cy="48006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1981200"/>
                <a:gridCol w="1905000"/>
                <a:gridCol w="1905000"/>
              </a:tblGrid>
              <a:tr h="786574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Category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Bus Type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Non-Rush Hours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Rush Hours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1166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Adults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Regular</a:t>
                      </a:r>
                    </a:p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Express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$1.75</a:t>
                      </a: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$2.25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$2.25</a:t>
                      </a: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$3.00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1166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Seniors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Regular</a:t>
                      </a:r>
                    </a:p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Express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$0.75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$0.75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$2.25</a:t>
                      </a: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$3.00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1166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Youth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Regular</a:t>
                      </a:r>
                    </a:p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Express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$0.75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$0.75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$2.25</a:t>
                      </a: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$3.00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1166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Medicare Card Holders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Regular</a:t>
                      </a:r>
                    </a:p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Express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$0.75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$0.75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$2.25</a:t>
                      </a: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$3.00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1166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Persons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</a:rPr>
                        <a:t> with 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Disability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Regular</a:t>
                      </a:r>
                    </a:p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Express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$0.75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$0.75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$0.75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$0.75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55714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Downtown Zone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Char char="•"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Regular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$0.50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$0.50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066800"/>
            <a:ext cx="8915400" cy="76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1176528"/>
            <a:ext cx="8915400" cy="11887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8" name="AutoShape 4" descr="http://redbar.web.arizona.edu/logos/images/horizontal/UA-horiz%20200-281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" name="Picture 2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33400"/>
            <a:ext cx="63498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" name="Rectangle 53"/>
          <p:cNvSpPr/>
          <p:nvPr/>
        </p:nvSpPr>
        <p:spPr>
          <a:xfrm>
            <a:off x="0" y="4191000"/>
            <a:ext cx="4800600" cy="13357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  <a:defRPr/>
            </a:pPr>
            <a:endParaRPr lang="en-US" altLang="ko-KR" sz="1600" dirty="0">
              <a:ea typeface="굴림" pitchFamily="50" charset="-127"/>
            </a:endParaRPr>
          </a:p>
          <a:p>
            <a:pPr lvl="1" algn="ctr">
              <a:spcBef>
                <a:spcPct val="20000"/>
              </a:spcBef>
              <a:buFont typeface="Wingdings" pitchFamily="2" charset="2"/>
              <a:buChar char="l"/>
              <a:defRPr/>
            </a:pPr>
            <a:endParaRPr lang="en-US" altLang="ko-KR" sz="1400" dirty="0">
              <a:ea typeface="굴림" pitchFamily="50" charset="-127"/>
            </a:endParaRPr>
          </a:p>
          <a:p>
            <a:pPr lvl="0" algn="ctr">
              <a:spcBef>
                <a:spcPct val="20000"/>
              </a:spcBef>
              <a:buFont typeface="Wingdings" pitchFamily="2" charset="2"/>
              <a:buChar char="l"/>
              <a:defRPr/>
            </a:pPr>
            <a:endParaRPr lang="en-US" altLang="ko-KR" sz="1600" dirty="0">
              <a:ea typeface="굴림" pitchFamily="50" charset="-127"/>
            </a:endParaRPr>
          </a:p>
          <a:p>
            <a:pPr lvl="0" algn="ctr">
              <a:spcBef>
                <a:spcPct val="20000"/>
              </a:spcBef>
              <a:buFont typeface="Wingdings" pitchFamily="2" charset="2"/>
              <a:buChar char="l"/>
              <a:defRPr/>
            </a:pPr>
            <a:endParaRPr lang="en-US" altLang="ko-KR" sz="2400" dirty="0">
              <a:ea typeface="굴림" pitchFamily="50" charset="-127"/>
            </a:endParaRPr>
          </a:p>
        </p:txBody>
      </p:sp>
      <p:sp>
        <p:nvSpPr>
          <p:cNvPr id="65" name="Slide Number Placeholder 6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02545" y="533400"/>
            <a:ext cx="63104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Downtown Minneapolis and Downtown St. Paul</a:t>
            </a:r>
            <a:endParaRPr lang="en-US" sz="2400" b="1" dirty="0"/>
          </a:p>
        </p:txBody>
      </p:sp>
      <p:grpSp>
        <p:nvGrpSpPr>
          <p:cNvPr id="32" name="Group 31"/>
          <p:cNvGrpSpPr/>
          <p:nvPr/>
        </p:nvGrpSpPr>
        <p:grpSpPr>
          <a:xfrm>
            <a:off x="496928" y="1371601"/>
            <a:ext cx="8723273" cy="5334000"/>
            <a:chOff x="789311" y="1647825"/>
            <a:chExt cx="7788962" cy="4676775"/>
          </a:xfrm>
        </p:grpSpPr>
        <p:pic>
          <p:nvPicPr>
            <p:cNvPr id="1026" name="Picture 2" descr="C:\Users\Neema\Desktop\untitled.bmp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295400" y="1647825"/>
              <a:ext cx="6466410" cy="4676775"/>
            </a:xfrm>
            <a:prstGeom prst="rect">
              <a:avLst/>
            </a:prstGeom>
            <a:noFill/>
          </p:spPr>
        </p:pic>
        <p:sp>
          <p:nvSpPr>
            <p:cNvPr id="13" name="TextBox 12"/>
            <p:cNvSpPr txBox="1"/>
            <p:nvPr/>
          </p:nvSpPr>
          <p:spPr>
            <a:xfrm>
              <a:off x="789311" y="3019425"/>
              <a:ext cx="2209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/>
                <a:t>Downtown Minneapolis</a:t>
              </a:r>
            </a:p>
          </p:txBody>
        </p:sp>
        <p:sp>
          <p:nvSpPr>
            <p:cNvPr id="19" name="Oval 18"/>
            <p:cNvSpPr/>
            <p:nvPr/>
          </p:nvSpPr>
          <p:spPr>
            <a:xfrm>
              <a:off x="4191000" y="3629025"/>
              <a:ext cx="762000" cy="762000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5257800" y="3857625"/>
              <a:ext cx="762000" cy="762000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rot="10800000">
              <a:off x="2743200" y="3248025"/>
              <a:ext cx="1447800" cy="609600"/>
            </a:xfrm>
            <a:prstGeom prst="straightConnector1">
              <a:avLst/>
            </a:prstGeom>
            <a:ln w="28575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 rot="5400000" flipH="1" flipV="1">
              <a:off x="5524500" y="2981325"/>
              <a:ext cx="1219200" cy="685800"/>
            </a:xfrm>
            <a:prstGeom prst="straightConnector1">
              <a:avLst/>
            </a:prstGeom>
            <a:ln w="28575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6392639" y="2419962"/>
              <a:ext cx="2185634" cy="2968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/>
                <a:t>Downtown St. Paul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066800"/>
            <a:ext cx="8915400" cy="76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1176528"/>
            <a:ext cx="8915400" cy="11887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8" name="AutoShape 4" descr="http://redbar.web.arizona.edu/logos/images/horizontal/UA-horiz%20200-281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" name="Picture 2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33400"/>
            <a:ext cx="63498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228600" y="533400"/>
            <a:ext cx="33961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Utility Function Variables</a:t>
            </a:r>
            <a:endParaRPr lang="en-US" sz="2400" b="1" dirty="0"/>
          </a:p>
        </p:txBody>
      </p:sp>
      <p:sp>
        <p:nvSpPr>
          <p:cNvPr id="54" name="Rectangle 53"/>
          <p:cNvSpPr/>
          <p:nvPr/>
        </p:nvSpPr>
        <p:spPr>
          <a:xfrm>
            <a:off x="0" y="4191000"/>
            <a:ext cx="4800600" cy="13357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  <a:defRPr/>
            </a:pPr>
            <a:endParaRPr lang="en-US" altLang="ko-KR" sz="1600" dirty="0">
              <a:ea typeface="굴림" pitchFamily="50" charset="-127"/>
            </a:endParaRPr>
          </a:p>
          <a:p>
            <a:pPr lvl="1" algn="ctr">
              <a:spcBef>
                <a:spcPct val="20000"/>
              </a:spcBef>
              <a:buFont typeface="Wingdings" pitchFamily="2" charset="2"/>
              <a:buChar char="l"/>
              <a:defRPr/>
            </a:pPr>
            <a:endParaRPr lang="en-US" altLang="ko-KR" sz="1400" dirty="0">
              <a:ea typeface="굴림" pitchFamily="50" charset="-127"/>
            </a:endParaRPr>
          </a:p>
          <a:p>
            <a:pPr lvl="0" algn="ctr">
              <a:spcBef>
                <a:spcPct val="20000"/>
              </a:spcBef>
              <a:buFont typeface="Wingdings" pitchFamily="2" charset="2"/>
              <a:buChar char="l"/>
              <a:defRPr/>
            </a:pPr>
            <a:endParaRPr lang="en-US" altLang="ko-KR" sz="1600" dirty="0">
              <a:ea typeface="굴림" pitchFamily="50" charset="-127"/>
            </a:endParaRPr>
          </a:p>
          <a:p>
            <a:pPr lvl="0" algn="ctr">
              <a:spcBef>
                <a:spcPct val="20000"/>
              </a:spcBef>
              <a:buFont typeface="Wingdings" pitchFamily="2" charset="2"/>
              <a:buChar char="l"/>
              <a:defRPr/>
            </a:pPr>
            <a:endParaRPr lang="en-US" altLang="ko-KR" sz="2400" dirty="0">
              <a:ea typeface="굴림" pitchFamily="50" charset="-127"/>
            </a:endParaRPr>
          </a:p>
        </p:txBody>
      </p:sp>
      <p:sp>
        <p:nvSpPr>
          <p:cNvPr id="65" name="Slide Number Placeholder 6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57200" y="16002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 smtClean="0"/>
              <a:t>Alternative Specific Variables: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- In Vehicle Time:		VT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- Number of Transfers:	TR  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- Waiting Time:		WT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- Walking Distance: 	WD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- Express Route: 		EX</a:t>
            </a:r>
          </a:p>
          <a:p>
            <a:pPr>
              <a:lnSpc>
                <a:spcPct val="150000"/>
              </a:lnSpc>
            </a:pPr>
            <a:endParaRPr lang="en-US" sz="2000" b="1" dirty="0" smtClean="0"/>
          </a:p>
          <a:p>
            <a:pPr>
              <a:lnSpc>
                <a:spcPct val="150000"/>
              </a:lnSpc>
            </a:pPr>
            <a:r>
              <a:rPr lang="en-US" sz="2000" b="1" dirty="0" smtClean="0"/>
              <a:t>User Specific Variables (fare):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- Express Cost:		(</a:t>
            </a:r>
            <a:r>
              <a:rPr lang="en-US" sz="2000" dirty="0" err="1" smtClean="0"/>
              <a:t>EXCost</a:t>
            </a:r>
            <a:r>
              <a:rPr lang="en-US" sz="2000" dirty="0" smtClean="0"/>
              <a:t>) = EX * (1 – CEX)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- Downtown Cost:	(</a:t>
            </a:r>
            <a:r>
              <a:rPr lang="en-US" sz="2000" dirty="0" err="1" smtClean="0"/>
              <a:t>DTCost</a:t>
            </a:r>
            <a:r>
              <a:rPr lang="en-US" sz="2000" dirty="0" smtClean="0"/>
              <a:t>) = DT * (1 – CDT)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066800"/>
            <a:ext cx="8915400" cy="76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1176528"/>
            <a:ext cx="8915400" cy="11887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8" name="AutoShape 4" descr="http://redbar.web.arizona.edu/logos/images/horizontal/UA-horiz%20200-281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" name="Picture 2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05800" y="533400"/>
            <a:ext cx="63498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228600" y="533400"/>
            <a:ext cx="36927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Correlation of the Variables</a:t>
            </a:r>
            <a:endParaRPr lang="en-US" sz="2400" b="1" dirty="0"/>
          </a:p>
        </p:txBody>
      </p:sp>
      <p:sp>
        <p:nvSpPr>
          <p:cNvPr id="53" name="Rectangle 3"/>
          <p:cNvSpPr txBox="1">
            <a:spLocks noChangeArrowheads="1"/>
          </p:cNvSpPr>
          <p:nvPr/>
        </p:nvSpPr>
        <p:spPr>
          <a:xfrm>
            <a:off x="627062" y="1371600"/>
            <a:ext cx="7945465" cy="49863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altLang="ko-K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pitchFamily="50" charset="-127"/>
              <a:cs typeface="+mn-cs"/>
            </a:endParaRPr>
          </a:p>
        </p:txBody>
      </p:sp>
      <p:sp>
        <p:nvSpPr>
          <p:cNvPr id="65" name="Slide Number Placeholder 6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12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524000" y="6229290"/>
            <a:ext cx="53436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Red: High correlation	Green: Low correlation</a:t>
            </a:r>
            <a:endParaRPr lang="en-US" sz="2000" dirty="0"/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304800" y="1371600"/>
          <a:ext cx="8458200" cy="4800600"/>
        </p:xfrm>
        <a:graphic>
          <a:graphicData uri="http://schemas.openxmlformats.org/drawingml/2006/table">
            <a:tbl>
              <a:tblPr/>
              <a:tblGrid>
                <a:gridCol w="1057275"/>
                <a:gridCol w="1057275"/>
                <a:gridCol w="1057275"/>
                <a:gridCol w="1057275"/>
                <a:gridCol w="1057275"/>
                <a:gridCol w="1057275"/>
                <a:gridCol w="1057275"/>
                <a:gridCol w="1057275"/>
              </a:tblGrid>
              <a:tr h="600075"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EXcost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DTcost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00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6A6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E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A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0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CC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</a:tr>
              <a:tr h="6000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E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6A6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C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4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EC5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-0.03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9C47C"/>
                    </a:solidFill>
                  </a:tcPr>
                </a:tc>
              </a:tr>
              <a:tr h="6000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A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C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6A6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8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1C6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EC57C"/>
                    </a:solidFill>
                  </a:tcPr>
                </a:tc>
              </a:tr>
              <a:tr h="6000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0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4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8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6A6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A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1C6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C57C"/>
                    </a:solidFill>
                  </a:tcPr>
                </a:tc>
              </a:tr>
              <a:tr h="6000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A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6A6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8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C57C"/>
                    </a:solidFill>
                  </a:tcPr>
                </a:tc>
              </a:tr>
              <a:tr h="6000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EXcost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CC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EC5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1C6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1C6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8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77C"/>
                    </a:solidFill>
                  </a:tcPr>
                </a:tc>
              </a:tr>
              <a:tr h="6000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DTcost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9C4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-0.02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EC5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C5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C5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7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6A6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066800"/>
            <a:ext cx="8915400" cy="76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1176528"/>
            <a:ext cx="8915400" cy="11887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8" name="AutoShape 4" descr="http://redbar.web.arizona.edu/logos/images/horizontal/UA-horiz%20200-281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" name="Picture 2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33400"/>
            <a:ext cx="63498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228600" y="533400"/>
            <a:ext cx="57940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Independence of Irrelative Alternatives (IIA)</a:t>
            </a:r>
            <a:endParaRPr lang="en-US" sz="2400" b="1" dirty="0"/>
          </a:p>
        </p:txBody>
      </p:sp>
      <p:sp>
        <p:nvSpPr>
          <p:cNvPr id="53" name="Rectangle 3"/>
          <p:cNvSpPr txBox="1">
            <a:spLocks noChangeArrowheads="1"/>
          </p:cNvSpPr>
          <p:nvPr/>
        </p:nvSpPr>
        <p:spPr>
          <a:xfrm>
            <a:off x="627062" y="1371600"/>
            <a:ext cx="7945465" cy="49863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altLang="ko-K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pitchFamily="50" charset="-127"/>
              <a:cs typeface="+mn-cs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228601" y="1371600"/>
            <a:ext cx="8458199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What is IIA?</a:t>
            </a:r>
          </a:p>
          <a:p>
            <a:pPr lvl="1"/>
            <a:r>
              <a:rPr lang="en-US" dirty="0" smtClean="0"/>
              <a:t>Adding another alternative or changing the attributes of one alternative does not affect the relative odds between the two alternatives considered.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Example:</a:t>
            </a:r>
          </a:p>
          <a:p>
            <a:pPr lvl="1"/>
            <a:r>
              <a:rPr lang="en-US" dirty="0" smtClean="0"/>
              <a:t>Red/Blue Bus Vs Auto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Why is IIA important?</a:t>
            </a:r>
          </a:p>
          <a:p>
            <a:pPr lvl="1"/>
            <a:r>
              <a:rPr lang="en-US" dirty="0" smtClean="0"/>
              <a:t>Failure to consider the fact that red bus and blue bus are perfect substitutes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How did we detect the violation of IIA?</a:t>
            </a:r>
          </a:p>
          <a:p>
            <a:pPr marL="457200" lvl="2"/>
            <a:r>
              <a:rPr lang="en-US" dirty="0" smtClean="0"/>
              <a:t>Alternatives with a common leg (unlinked trip)</a:t>
            </a:r>
          </a:p>
          <a:p>
            <a:pPr marL="457200" lvl="2"/>
            <a:endParaRPr lang="en-US" b="1" dirty="0" smtClean="0"/>
          </a:p>
          <a:p>
            <a:r>
              <a:rPr lang="en-US" b="1" dirty="0" smtClean="0"/>
              <a:t>How many cases with violating IIA property?</a:t>
            </a:r>
          </a:p>
          <a:p>
            <a:r>
              <a:rPr lang="en-US" dirty="0" smtClean="0"/>
              <a:t>	AM: 	8 	out of	481	(2%)</a:t>
            </a:r>
          </a:p>
          <a:p>
            <a:r>
              <a:rPr lang="en-US" dirty="0" smtClean="0"/>
              <a:t>	MD: 	62	out of	588	(10%)</a:t>
            </a:r>
          </a:p>
          <a:p>
            <a:r>
              <a:rPr lang="en-US" dirty="0" smtClean="0"/>
              <a:t>	PM: 	14	out of	744	(2%)</a:t>
            </a:r>
          </a:p>
          <a:p>
            <a:r>
              <a:rPr lang="en-US" dirty="0" smtClean="0"/>
              <a:t>	NT:  	10 	out of	107	(9%)</a:t>
            </a:r>
          </a:p>
        </p:txBody>
      </p:sp>
      <p:sp>
        <p:nvSpPr>
          <p:cNvPr id="65" name="Slide Number Placeholder 6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13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066800"/>
            <a:ext cx="8915400" cy="76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1176528"/>
            <a:ext cx="8915400" cy="11887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8" name="AutoShape 4" descr="http://redbar.web.arizona.edu/logos/images/horizontal/UA-horiz%20200-281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" name="Picture 2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33400"/>
            <a:ext cx="63498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228600" y="533400"/>
            <a:ext cx="39709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Data Sets and Calibration Tool</a:t>
            </a:r>
            <a:endParaRPr lang="en-US" sz="2400" b="1" dirty="0"/>
          </a:p>
        </p:txBody>
      </p:sp>
      <p:sp>
        <p:nvSpPr>
          <p:cNvPr id="53" name="Rectangle 3"/>
          <p:cNvSpPr txBox="1">
            <a:spLocks noChangeArrowheads="1"/>
          </p:cNvSpPr>
          <p:nvPr/>
        </p:nvSpPr>
        <p:spPr>
          <a:xfrm>
            <a:off x="627062" y="1371600"/>
            <a:ext cx="7945465" cy="49863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altLang="ko-K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pitchFamily="50" charset="-127"/>
              <a:cs typeface="+mn-cs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04801" y="5486400"/>
            <a:ext cx="8458199" cy="1175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000" b="1" dirty="0" smtClean="0"/>
              <a:t>Calibration Tools:</a:t>
            </a:r>
          </a:p>
          <a:p>
            <a:pPr lvl="1">
              <a:lnSpc>
                <a:spcPct val="120000"/>
              </a:lnSpc>
            </a:pPr>
            <a:r>
              <a:rPr lang="en-US" altLang="ko-KR" sz="2000" dirty="0" smtClean="0">
                <a:ea typeface="굴림" pitchFamily="50" charset="-127"/>
              </a:rPr>
              <a:t>- Easy Logit Modeler (ELM) (</a:t>
            </a:r>
            <a:r>
              <a:rPr lang="en-US" sz="2000" dirty="0" smtClean="0">
                <a:hlinkClick r:id="rId3"/>
              </a:rPr>
              <a:t>http://www.elm-works.com/</a:t>
            </a:r>
            <a:r>
              <a:rPr lang="en-US" sz="2000" dirty="0" smtClean="0"/>
              <a:t>)</a:t>
            </a:r>
          </a:p>
          <a:p>
            <a:pPr lvl="1">
              <a:lnSpc>
                <a:spcPct val="120000"/>
              </a:lnSpc>
            </a:pPr>
            <a:r>
              <a:rPr lang="en-US" altLang="ko-KR" sz="2000" dirty="0" smtClean="0">
                <a:ea typeface="굴림" pitchFamily="50" charset="-127"/>
              </a:rPr>
              <a:t>- </a:t>
            </a:r>
            <a:r>
              <a:rPr lang="en-US" altLang="ko-KR" sz="2000" dirty="0" err="1" smtClean="0">
                <a:ea typeface="굴림" pitchFamily="50" charset="-127"/>
              </a:rPr>
              <a:t>Biogeme</a:t>
            </a:r>
            <a:r>
              <a:rPr lang="en-US" altLang="ko-KR" sz="2000" dirty="0" smtClean="0">
                <a:ea typeface="굴림" pitchFamily="50" charset="-127"/>
              </a:rPr>
              <a:t> (</a:t>
            </a:r>
            <a:r>
              <a:rPr lang="en-US" sz="2000" dirty="0" smtClean="0">
                <a:hlinkClick r:id="rId4"/>
              </a:rPr>
              <a:t>http://biogeme.epfl.ch/</a:t>
            </a:r>
            <a:r>
              <a:rPr lang="en-US" sz="2000" dirty="0" smtClean="0"/>
              <a:t>)</a:t>
            </a:r>
            <a:endParaRPr lang="en-US" altLang="ko-KR" sz="2000" dirty="0" smtClean="0">
              <a:ea typeface="굴림" pitchFamily="50" charset="-127"/>
            </a:endParaRPr>
          </a:p>
        </p:txBody>
      </p:sp>
      <p:sp>
        <p:nvSpPr>
          <p:cNvPr id="65" name="Slide Number Placeholder 6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r>
              <a:rPr lang="en-US" dirty="0" smtClean="0"/>
              <a:t>14</a:t>
            </a:r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381000" y="1423288"/>
          <a:ext cx="8305800" cy="3834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6450"/>
                <a:gridCol w="2076450"/>
                <a:gridCol w="2076450"/>
                <a:gridCol w="2076450"/>
              </a:tblGrid>
              <a:tr h="62752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Category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Data Set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Time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</a:rPr>
                        <a:t> Period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No.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</a:rPr>
                        <a:t> of Observations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3789">
                <a:tc rowSpan="4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Disaggregate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AM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6:00AM – 9:00AM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481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MD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9:00AM – 3:00PM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588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PM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3:00PM – 6:30PM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744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NT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6:30PM – 6:00AM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107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 rowSpan="3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Aggregate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Rush-Hours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AM and PM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1225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168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Non-Rush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Hours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MD and NT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695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71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All-Day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All the day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1922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066800"/>
            <a:ext cx="8915400" cy="76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1176528"/>
            <a:ext cx="8915400" cy="11887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8" name="AutoShape 4" descr="http://redbar.web.arizona.edu/logos/images/horizontal/UA-horiz%20200-281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" name="Picture 2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33400"/>
            <a:ext cx="63498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228600" y="533400"/>
            <a:ext cx="28568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Disaggregate Models</a:t>
            </a:r>
            <a:endParaRPr lang="en-US" sz="2400" b="1" dirty="0"/>
          </a:p>
        </p:txBody>
      </p:sp>
      <p:sp>
        <p:nvSpPr>
          <p:cNvPr id="53" name="Rectangle 3"/>
          <p:cNvSpPr txBox="1">
            <a:spLocks noChangeArrowheads="1"/>
          </p:cNvSpPr>
          <p:nvPr/>
        </p:nvSpPr>
        <p:spPr>
          <a:xfrm>
            <a:off x="627062" y="1371600"/>
            <a:ext cx="7945465" cy="49863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altLang="ko-K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pitchFamily="50" charset="-127"/>
              <a:cs typeface="+mn-cs"/>
            </a:endParaRPr>
          </a:p>
        </p:txBody>
      </p:sp>
      <p:sp>
        <p:nvSpPr>
          <p:cNvPr id="65" name="Slide Number Placeholder 6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15</a:t>
            </a:r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838200" y="1397001"/>
          <a:ext cx="7696200" cy="49124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2362200"/>
                <a:gridCol w="1676400"/>
                <a:gridCol w="1828800"/>
              </a:tblGrid>
              <a:tr h="75794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Time Period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Model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Rho</a:t>
                      </a:r>
                      <a:r>
                        <a:rPr lang="en-US" sz="2000" baseline="30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2000" baseline="30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t-statistics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900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AM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lvl="0" indent="-225425" algn="l">
                        <a:buFont typeface="Arial" pitchFamily="34" charset="0"/>
                        <a:buChar char="•"/>
                      </a:pP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TR:	   -1.270</a:t>
                      </a:r>
                    </a:p>
                    <a:p>
                      <a:pPr marL="457200" lvl="0" indent="-225425" algn="l">
                        <a:buFont typeface="Arial" pitchFamily="34" charset="0"/>
                        <a:buChar char="•"/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WT:	   -0.071</a:t>
                      </a:r>
                      <a:endParaRPr lang="en-US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0.026</a:t>
                      </a:r>
                    </a:p>
                    <a:p>
                      <a:pPr algn="ctr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0.016</a:t>
                      </a:r>
                      <a:endParaRPr lang="en-US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-3.69</a:t>
                      </a:r>
                    </a:p>
                    <a:p>
                      <a:pPr algn="ctr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-2.71</a:t>
                      </a:r>
                      <a:endParaRPr lang="en-US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610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MD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lvl="0" indent="-225425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VT:	   -0.039</a:t>
                      </a:r>
                    </a:p>
                    <a:p>
                      <a:pPr marL="457200" lvl="0" indent="-225425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TR:	   -0.887</a:t>
                      </a:r>
                    </a:p>
                    <a:p>
                      <a:pPr marL="457200" lvl="0" indent="-225425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WD:	   -3.997</a:t>
                      </a:r>
                    </a:p>
                    <a:p>
                      <a:pPr marL="457200" lvl="0" indent="-225425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WT:	   -0.051</a:t>
                      </a:r>
                      <a:endParaRPr lang="en-US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0.016</a:t>
                      </a:r>
                    </a:p>
                    <a:p>
                      <a:pPr algn="ctr"/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0.032</a:t>
                      </a:r>
                    </a:p>
                    <a:p>
                      <a:pPr algn="ctr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0.015</a:t>
                      </a:r>
                    </a:p>
                    <a:p>
                      <a:pPr algn="ctr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0.025</a:t>
                      </a:r>
                      <a:endParaRPr lang="en-US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-2.93</a:t>
                      </a:r>
                    </a:p>
                    <a:p>
                      <a:pPr algn="ctr"/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-4.09</a:t>
                      </a:r>
                    </a:p>
                    <a:p>
                      <a:pPr algn="ctr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-2.99</a:t>
                      </a:r>
                    </a:p>
                    <a:p>
                      <a:pPr algn="ctr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-3.88</a:t>
                      </a:r>
                      <a:endParaRPr lang="en-US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933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PM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lvl="0" indent="-225425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VT:	   -0.034</a:t>
                      </a:r>
                    </a:p>
                    <a:p>
                      <a:pPr marL="457200" lvl="0" indent="-225425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TR:	   -1.005</a:t>
                      </a:r>
                    </a:p>
                    <a:p>
                      <a:pPr marL="457200" lvl="0" indent="-225425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WT:	   -0.053</a:t>
                      </a:r>
                      <a:endParaRPr lang="en-US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0.003</a:t>
                      </a:r>
                    </a:p>
                    <a:p>
                      <a:pPr algn="ctr"/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0.029</a:t>
                      </a:r>
                    </a:p>
                    <a:p>
                      <a:pPr algn="ctr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0.022</a:t>
                      </a:r>
                      <a:endParaRPr lang="en-US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-2.20</a:t>
                      </a:r>
                    </a:p>
                    <a:p>
                      <a:pPr algn="ctr"/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-5.20</a:t>
                      </a:r>
                    </a:p>
                    <a:p>
                      <a:pPr algn="ctr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-4.37</a:t>
                      </a:r>
                      <a:endParaRPr lang="en-US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900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NT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lvl="0" indent="-225425" algn="l">
                        <a:buFont typeface="Arial" pitchFamily="34" charset="0"/>
                        <a:buChar char="•"/>
                      </a:pP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TR:	   -1.640</a:t>
                      </a:r>
                    </a:p>
                    <a:p>
                      <a:pPr marL="457200" lvl="0" indent="-225425" algn="l">
                        <a:buFont typeface="Arial" pitchFamily="34" charset="0"/>
                        <a:buChar char="•"/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WD:	   -58.10</a:t>
                      </a:r>
                      <a:endParaRPr lang="en-US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0.066</a:t>
                      </a:r>
                    </a:p>
                    <a:p>
                      <a:pPr algn="ctr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0.067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-2.93</a:t>
                      </a:r>
                    </a:p>
                    <a:p>
                      <a:pPr algn="ctr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-2.66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066800"/>
            <a:ext cx="8915400" cy="76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1176528"/>
            <a:ext cx="8915400" cy="11887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8" name="AutoShape 4" descr="http://redbar.web.arizona.edu/logos/images/horizontal/UA-horiz%20200-281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" name="Picture 2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33400"/>
            <a:ext cx="63498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228600" y="533400"/>
            <a:ext cx="24978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Aggregate Models</a:t>
            </a:r>
            <a:endParaRPr lang="en-US" sz="2400" b="1" dirty="0"/>
          </a:p>
        </p:txBody>
      </p:sp>
      <p:sp>
        <p:nvSpPr>
          <p:cNvPr id="53" name="Rectangle 3"/>
          <p:cNvSpPr txBox="1">
            <a:spLocks noChangeArrowheads="1"/>
          </p:cNvSpPr>
          <p:nvPr/>
        </p:nvSpPr>
        <p:spPr>
          <a:xfrm>
            <a:off x="627062" y="1371600"/>
            <a:ext cx="7945465" cy="49863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altLang="ko-K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pitchFamily="50" charset="-127"/>
              <a:cs typeface="+mn-cs"/>
            </a:endParaRPr>
          </a:p>
        </p:txBody>
      </p:sp>
      <p:sp>
        <p:nvSpPr>
          <p:cNvPr id="65" name="Slide Number Placeholder 6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16</a:t>
            </a:r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33400" y="1397000"/>
          <a:ext cx="8077201" cy="477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1372"/>
                <a:gridCol w="3849291"/>
                <a:gridCol w="1388269"/>
                <a:gridCol w="1388269"/>
              </a:tblGrid>
              <a:tr h="87417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Period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Model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Rho</a:t>
                      </a:r>
                      <a:r>
                        <a:rPr lang="en-US" sz="2000" baseline="30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2000" baseline="30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t-statistics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179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Rush-Hours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lvl="0" indent="-457200" algn="ctr">
                        <a:buFont typeface="Arial" pitchFamily="34" charset="0"/>
                        <a:buChar char="•"/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 -0.270 VT</a:t>
                      </a:r>
                    </a:p>
                    <a:p>
                      <a:pPr marL="457200" lvl="0" indent="-457200" algn="ctr">
                        <a:buFont typeface="Arial" pitchFamily="34" charset="0"/>
                        <a:buChar char="•"/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 -1.076 TR</a:t>
                      </a:r>
                    </a:p>
                    <a:p>
                      <a:pPr marL="457200" lvl="0" indent="-457200" algn="ctr">
                        <a:buFont typeface="Arial" pitchFamily="34" charset="0"/>
                        <a:buChar char="•"/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-0.057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WT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0.003</a:t>
                      </a:r>
                    </a:p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0.029</a:t>
                      </a: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0.021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-2.30</a:t>
                      </a:r>
                    </a:p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-6.41</a:t>
                      </a: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-5.13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961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Non-Rush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Hours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lvl="0" indent="-457200" algn="ctr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-0.037 VT</a:t>
                      </a:r>
                    </a:p>
                    <a:p>
                      <a:pPr marL="457200" lvl="0" indent="-457200" algn="ctr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-1.010 TR</a:t>
                      </a:r>
                    </a:p>
                    <a:p>
                      <a:pPr marL="457200" lvl="0" indent="-457200" algn="ctr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-4.340 WD</a:t>
                      </a:r>
                    </a:p>
                    <a:p>
                      <a:pPr marL="457200" lvl="0" indent="-457200" algn="ctr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-0.054 WT</a:t>
                      </a:r>
                      <a:endParaRPr lang="en-US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0.013</a:t>
                      </a:r>
                    </a:p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0.038</a:t>
                      </a: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0.015</a:t>
                      </a: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0.025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-2. 87</a:t>
                      </a:r>
                    </a:p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-4.76</a:t>
                      </a: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-3.14</a:t>
                      </a: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-4.17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961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All-Day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lvl="0" indent="-457200" algn="ctr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-0.032 VT</a:t>
                      </a:r>
                    </a:p>
                    <a:p>
                      <a:pPr marL="457200" lvl="0" indent="-457200" algn="ctr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-1.055 TR</a:t>
                      </a:r>
                    </a:p>
                    <a:p>
                      <a:pPr marL="457200" lvl="0" indent="-457200" algn="ctr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-3.095 WD</a:t>
                      </a:r>
                    </a:p>
                    <a:p>
                      <a:pPr marL="457200" lvl="0" indent="-457200" algn="ctr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-0.056</a:t>
                      </a:r>
                      <a:r>
                        <a:rPr lang="en-US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WD</a:t>
                      </a:r>
                      <a:endParaRPr lang="en-US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0.006</a:t>
                      </a:r>
                    </a:p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0.032</a:t>
                      </a: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0.004</a:t>
                      </a: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0.022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-3.76</a:t>
                      </a:r>
                    </a:p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-7.96</a:t>
                      </a: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-3.18</a:t>
                      </a: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-6.61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066800"/>
            <a:ext cx="8915400" cy="76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1176528"/>
            <a:ext cx="8915400" cy="11887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8" name="AutoShape 4" descr="http://redbar.web.arizona.edu/logos/images/horizontal/UA-horiz%20200-281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" name="Picture 2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05800" y="533400"/>
            <a:ext cx="63498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228600" y="533400"/>
            <a:ext cx="29879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Test of Taste Variation</a:t>
            </a:r>
            <a:endParaRPr lang="en-US" sz="2400" b="1" dirty="0"/>
          </a:p>
        </p:txBody>
      </p:sp>
      <p:sp>
        <p:nvSpPr>
          <p:cNvPr id="53" name="Rectangle 3"/>
          <p:cNvSpPr txBox="1">
            <a:spLocks noChangeArrowheads="1"/>
          </p:cNvSpPr>
          <p:nvPr/>
        </p:nvSpPr>
        <p:spPr>
          <a:xfrm>
            <a:off x="627062" y="1371600"/>
            <a:ext cx="7945465" cy="49863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altLang="ko-K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pitchFamily="50" charset="-127"/>
              <a:cs typeface="+mn-cs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228601" y="1371601"/>
            <a:ext cx="8686799" cy="52860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b="1" dirty="0" smtClean="0"/>
              <a:t>What is Taste Variation?</a:t>
            </a:r>
          </a:p>
          <a:p>
            <a:pPr lvl="1">
              <a:lnSpc>
                <a:spcPct val="125000"/>
              </a:lnSpc>
            </a:pPr>
            <a:r>
              <a:rPr lang="en-US" dirty="0" smtClean="0"/>
              <a:t>Statistical test indicating the significance of difference between a model estimated for an aggregated set of observations  and models estimated for different segments of the same data set.</a:t>
            </a:r>
          </a:p>
          <a:p>
            <a:pPr lvl="1">
              <a:lnSpc>
                <a:spcPct val="125000"/>
              </a:lnSpc>
            </a:pPr>
            <a:endParaRPr lang="en-US" b="1" dirty="0" smtClean="0"/>
          </a:p>
          <a:p>
            <a:pPr>
              <a:lnSpc>
                <a:spcPct val="125000"/>
              </a:lnSpc>
            </a:pPr>
            <a:r>
              <a:rPr lang="en-US" b="1" dirty="0" smtClean="0"/>
              <a:t>How does the test work?</a:t>
            </a:r>
          </a:p>
          <a:p>
            <a:pPr lvl="1">
              <a:lnSpc>
                <a:spcPct val="125000"/>
              </a:lnSpc>
            </a:pPr>
            <a:r>
              <a:rPr lang="en-US" b="1" dirty="0" smtClean="0"/>
              <a:t>Equality of the Vector of Coefficients</a:t>
            </a:r>
          </a:p>
          <a:p>
            <a:pPr lvl="1">
              <a:lnSpc>
                <a:spcPct val="125000"/>
              </a:lnSpc>
              <a:buFont typeface="Arial" pitchFamily="34" charset="0"/>
              <a:buChar char="•"/>
            </a:pPr>
            <a:r>
              <a:rPr lang="en-US" dirty="0" smtClean="0"/>
              <a:t> Null Hypotheses:		</a:t>
            </a:r>
            <a:r>
              <a:rPr lang="el-GR" b="1" dirty="0" smtClean="0"/>
              <a:t>β</a:t>
            </a:r>
            <a:r>
              <a:rPr lang="en-US" baseline="-25000" dirty="0" smtClean="0"/>
              <a:t>a</a:t>
            </a:r>
            <a:r>
              <a:rPr lang="en-US" dirty="0" smtClean="0"/>
              <a:t> = </a:t>
            </a:r>
            <a:r>
              <a:rPr lang="el-GR" b="1" dirty="0" smtClean="0"/>
              <a:t>β</a:t>
            </a:r>
            <a:r>
              <a:rPr lang="en-US" baseline="-25000" dirty="0" smtClean="0"/>
              <a:t>s1</a:t>
            </a:r>
            <a:r>
              <a:rPr lang="en-US" dirty="0" smtClean="0"/>
              <a:t> = </a:t>
            </a:r>
            <a:r>
              <a:rPr lang="el-GR" b="1" dirty="0" smtClean="0"/>
              <a:t>β</a:t>
            </a:r>
            <a:r>
              <a:rPr lang="en-US" baseline="-25000" dirty="0" smtClean="0"/>
              <a:t>s2</a:t>
            </a:r>
            <a:r>
              <a:rPr lang="en-US" dirty="0" smtClean="0"/>
              <a:t> </a:t>
            </a:r>
          </a:p>
          <a:p>
            <a:pPr lvl="1">
              <a:lnSpc>
                <a:spcPct val="125000"/>
              </a:lnSpc>
              <a:buFont typeface="Arial" pitchFamily="34" charset="0"/>
              <a:buChar char="•"/>
            </a:pPr>
            <a:r>
              <a:rPr lang="en-US" dirty="0" smtClean="0"/>
              <a:t> Likelihood Ratio:		LR = -2 * ( </a:t>
            </a:r>
            <a:r>
              <a:rPr lang="en-US" dirty="0" err="1" smtClean="0"/>
              <a:t>LL</a:t>
            </a:r>
            <a:r>
              <a:rPr lang="en-US" baseline="-25000" dirty="0" err="1" smtClean="0"/>
              <a:t>a</a:t>
            </a:r>
            <a:r>
              <a:rPr lang="en-US" dirty="0" smtClean="0"/>
              <a:t> - ∑ LL</a:t>
            </a:r>
            <a:r>
              <a:rPr lang="en-US" baseline="-25000" dirty="0" smtClean="0"/>
              <a:t>s</a:t>
            </a:r>
            <a:r>
              <a:rPr lang="en-US" dirty="0" smtClean="0"/>
              <a:t> )</a:t>
            </a:r>
          </a:p>
          <a:p>
            <a:pPr lvl="1">
              <a:lnSpc>
                <a:spcPct val="125000"/>
              </a:lnSpc>
              <a:buFont typeface="Arial" pitchFamily="34" charset="0"/>
              <a:buChar char="•"/>
            </a:pPr>
            <a:r>
              <a:rPr lang="en-US" dirty="0" smtClean="0"/>
              <a:t> Degrees of freedom: 		DF = ∑ K</a:t>
            </a:r>
            <a:r>
              <a:rPr lang="en-US" baseline="-25000" dirty="0" smtClean="0"/>
              <a:t>s</a:t>
            </a:r>
            <a:r>
              <a:rPr lang="en-US" dirty="0" smtClean="0"/>
              <a:t> – K</a:t>
            </a:r>
            <a:r>
              <a:rPr lang="en-US" baseline="-25000" dirty="0" smtClean="0"/>
              <a:t>a</a:t>
            </a:r>
            <a:r>
              <a:rPr lang="en-US" dirty="0" smtClean="0"/>
              <a:t> </a:t>
            </a:r>
          </a:p>
          <a:p>
            <a:pPr lvl="1">
              <a:lnSpc>
                <a:spcPct val="125000"/>
              </a:lnSpc>
            </a:pPr>
            <a:r>
              <a:rPr lang="en-US" dirty="0" smtClean="0"/>
              <a:t>	when k is the number of variables in the utility function.</a:t>
            </a:r>
            <a:endParaRPr lang="en-US" baseline="-25000" dirty="0" smtClean="0"/>
          </a:p>
          <a:p>
            <a:pPr lvl="1">
              <a:lnSpc>
                <a:spcPct val="125000"/>
              </a:lnSpc>
              <a:buFont typeface="Arial" pitchFamily="34" charset="0"/>
              <a:buChar char="•"/>
            </a:pPr>
            <a:r>
              <a:rPr lang="en-US" dirty="0" smtClean="0"/>
              <a:t> The null hypothesis is tested using Chi-square test (</a:t>
            </a:r>
            <a:r>
              <a:rPr lang="el-GR" dirty="0" smtClean="0"/>
              <a:t>χ</a:t>
            </a:r>
            <a:r>
              <a:rPr lang="en-US" baseline="30000" dirty="0" smtClean="0"/>
              <a:t>2</a:t>
            </a:r>
            <a:r>
              <a:rPr lang="en-US" baseline="-25000" dirty="0" smtClean="0"/>
              <a:t>DF</a:t>
            </a:r>
            <a:r>
              <a:rPr lang="en-US" dirty="0" smtClean="0"/>
              <a:t>)</a:t>
            </a:r>
          </a:p>
          <a:p>
            <a:pPr lvl="1">
              <a:lnSpc>
                <a:spcPct val="125000"/>
              </a:lnSpc>
            </a:pPr>
            <a:r>
              <a:rPr lang="en-US" b="1" dirty="0" smtClean="0"/>
              <a:t>Individual Coefficient Test:</a:t>
            </a:r>
          </a:p>
          <a:p>
            <a:pPr lvl="1">
              <a:lnSpc>
                <a:spcPct val="125000"/>
              </a:lnSpc>
              <a:buFont typeface="Arial" pitchFamily="34" charset="0"/>
              <a:buChar char="•"/>
            </a:pPr>
            <a:r>
              <a:rPr lang="en-US" dirty="0" smtClean="0"/>
              <a:t> Testing a similar hypotheses for each coefficient using t-statistic calculated by:</a:t>
            </a:r>
          </a:p>
          <a:p>
            <a:pPr lvl="1" algn="ctr">
              <a:lnSpc>
                <a:spcPct val="125000"/>
              </a:lnSpc>
            </a:pPr>
            <a:r>
              <a:rPr lang="en-US" dirty="0" smtClean="0"/>
              <a:t>(</a:t>
            </a:r>
            <a:r>
              <a:rPr lang="el-GR" dirty="0" smtClean="0"/>
              <a:t>β</a:t>
            </a:r>
            <a:r>
              <a:rPr lang="en-US" baseline="-25000" dirty="0" smtClean="0"/>
              <a:t>s1</a:t>
            </a:r>
            <a:r>
              <a:rPr lang="en-US" dirty="0" smtClean="0"/>
              <a:t> –</a:t>
            </a:r>
            <a:r>
              <a:rPr lang="el-GR" dirty="0" smtClean="0"/>
              <a:t> β</a:t>
            </a:r>
            <a:r>
              <a:rPr lang="en-US" baseline="-25000" dirty="0" smtClean="0"/>
              <a:t>s2</a:t>
            </a:r>
            <a:r>
              <a:rPr lang="en-US" dirty="0" smtClean="0"/>
              <a:t>)/(</a:t>
            </a:r>
            <a:r>
              <a:rPr lang="en-US" dirty="0" err="1" smtClean="0"/>
              <a:t>var</a:t>
            </a:r>
            <a:r>
              <a:rPr lang="en-US" dirty="0" smtClean="0"/>
              <a:t>(</a:t>
            </a:r>
            <a:r>
              <a:rPr lang="el-GR" dirty="0" smtClean="0"/>
              <a:t>β</a:t>
            </a:r>
            <a:r>
              <a:rPr lang="en-US" baseline="-25000" dirty="0" smtClean="0"/>
              <a:t>s1</a:t>
            </a:r>
            <a:r>
              <a:rPr lang="en-US" dirty="0" smtClean="0"/>
              <a:t>) –</a:t>
            </a:r>
            <a:r>
              <a:rPr lang="el-GR" dirty="0" smtClean="0"/>
              <a:t> </a:t>
            </a:r>
            <a:r>
              <a:rPr lang="en-US" dirty="0" err="1" smtClean="0"/>
              <a:t>Var</a:t>
            </a:r>
            <a:r>
              <a:rPr lang="en-US" dirty="0" smtClean="0"/>
              <a:t>(</a:t>
            </a:r>
            <a:r>
              <a:rPr lang="el-GR" dirty="0" smtClean="0"/>
              <a:t>β</a:t>
            </a:r>
            <a:r>
              <a:rPr lang="en-US" baseline="-25000" dirty="0" smtClean="0"/>
              <a:t>s2</a:t>
            </a:r>
            <a:r>
              <a:rPr lang="en-US" dirty="0" smtClean="0"/>
              <a:t>))</a:t>
            </a:r>
          </a:p>
        </p:txBody>
      </p:sp>
      <p:sp>
        <p:nvSpPr>
          <p:cNvPr id="65" name="Slide Number Placeholder 6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17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066800"/>
            <a:ext cx="8915400" cy="76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1176528"/>
            <a:ext cx="8915400" cy="11887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8" name="AutoShape 4" descr="http://redbar.web.arizona.edu/logos/images/horizontal/UA-horiz%20200-281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" name="Picture 2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33400"/>
            <a:ext cx="63498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228600" y="533400"/>
            <a:ext cx="43492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Result of the Taste Variation Test</a:t>
            </a:r>
            <a:endParaRPr lang="en-US" sz="2400" b="1" dirty="0"/>
          </a:p>
        </p:txBody>
      </p:sp>
      <p:sp>
        <p:nvSpPr>
          <p:cNvPr id="53" name="Rectangle 3"/>
          <p:cNvSpPr txBox="1">
            <a:spLocks noChangeArrowheads="1"/>
          </p:cNvSpPr>
          <p:nvPr/>
        </p:nvSpPr>
        <p:spPr>
          <a:xfrm>
            <a:off x="627062" y="1371600"/>
            <a:ext cx="7945465" cy="49863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altLang="ko-K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pitchFamily="50" charset="-127"/>
              <a:cs typeface="+mn-cs"/>
            </a:endParaRPr>
          </a:p>
        </p:txBody>
      </p:sp>
      <p:sp>
        <p:nvSpPr>
          <p:cNvPr id="65" name="Slide Number Placeholder 6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18</a:t>
            </a:r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33400" y="1371600"/>
          <a:ext cx="8077200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/>
                <a:gridCol w="1676400"/>
                <a:gridCol w="1600200"/>
                <a:gridCol w="1524000"/>
                <a:gridCol w="1524000"/>
              </a:tblGrid>
              <a:tr h="98743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Period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Model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Chi</a:t>
                      </a:r>
                      <a:r>
                        <a:rPr lang="en-US" sz="2000" baseline="30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-statistics (LR)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Chi</a:t>
                      </a:r>
                      <a:r>
                        <a:rPr lang="en-US" sz="2000" baseline="30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 value (DOF=1)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t-statistics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235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Rush-Hours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lvl="0" indent="-457200" algn="ctr">
                        <a:buFont typeface="Arial" pitchFamily="34" charset="0"/>
                        <a:buNone/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-1.076 TR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-0.48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3.84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-0.25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3117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Non-Rush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Hours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lvl="0" indent="-457200" algn="ctr" defTabSz="914400" rtl="0" eaLnBrk="1" latinLnBrk="0" hangingPunct="1">
                        <a:buFont typeface="Arial" pitchFamily="34" charset="0"/>
                        <a:buNone/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-1.010 TR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2.00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3.84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-0.34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390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All-Day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lvl="0" indent="-457200" algn="ctr" defTabSz="914400" rtl="0" eaLnBrk="1" latinLnBrk="0" hangingPunct="1">
                        <a:buFont typeface="Arial" pitchFamily="34" charset="0"/>
                        <a:buNone/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-1.055 TR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2.51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3.84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-0.25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066800"/>
            <a:ext cx="8915400" cy="76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1176528"/>
            <a:ext cx="8915400" cy="11887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8" name="AutoShape 4" descr="http://redbar.web.arizona.edu/logos/images/horizontal/UA-horiz%20200-281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" name="Picture 2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33400"/>
            <a:ext cx="63498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228600" y="533400"/>
            <a:ext cx="17777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Introduction</a:t>
            </a:r>
            <a:endParaRPr lang="en-US" sz="2400" b="1" dirty="0"/>
          </a:p>
        </p:txBody>
      </p:sp>
      <p:sp>
        <p:nvSpPr>
          <p:cNvPr id="53" name="Rectangle 3"/>
          <p:cNvSpPr txBox="1">
            <a:spLocks noChangeArrowheads="1"/>
          </p:cNvSpPr>
          <p:nvPr/>
        </p:nvSpPr>
        <p:spPr>
          <a:xfrm>
            <a:off x="627062" y="1371600"/>
            <a:ext cx="7945465" cy="49863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altLang="ko-K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pitchFamily="50" charset="-127"/>
              <a:cs typeface="+mn-cs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0" y="4191000"/>
            <a:ext cx="4800600" cy="13357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  <a:defRPr/>
            </a:pPr>
            <a:endParaRPr lang="en-US" altLang="ko-KR" sz="1600" dirty="0">
              <a:ea typeface="굴림" pitchFamily="50" charset="-127"/>
            </a:endParaRPr>
          </a:p>
          <a:p>
            <a:pPr lvl="1" algn="ctr">
              <a:spcBef>
                <a:spcPct val="20000"/>
              </a:spcBef>
              <a:buFont typeface="Wingdings" pitchFamily="2" charset="2"/>
              <a:buChar char="l"/>
              <a:defRPr/>
            </a:pPr>
            <a:endParaRPr lang="en-US" altLang="ko-KR" sz="1400" dirty="0">
              <a:ea typeface="굴림" pitchFamily="50" charset="-127"/>
            </a:endParaRPr>
          </a:p>
          <a:p>
            <a:pPr lvl="0" algn="ctr">
              <a:spcBef>
                <a:spcPct val="20000"/>
              </a:spcBef>
              <a:buFont typeface="Wingdings" pitchFamily="2" charset="2"/>
              <a:buChar char="l"/>
              <a:defRPr/>
            </a:pPr>
            <a:endParaRPr lang="en-US" altLang="ko-KR" sz="1600" dirty="0">
              <a:ea typeface="굴림" pitchFamily="50" charset="-127"/>
            </a:endParaRPr>
          </a:p>
          <a:p>
            <a:pPr lvl="0" algn="ctr">
              <a:spcBef>
                <a:spcPct val="20000"/>
              </a:spcBef>
              <a:buFont typeface="Wingdings" pitchFamily="2" charset="2"/>
              <a:buChar char="l"/>
              <a:defRPr/>
            </a:pPr>
            <a:endParaRPr lang="en-US" altLang="ko-KR" sz="2400" dirty="0">
              <a:ea typeface="굴림" pitchFamily="50" charset="-127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228601" y="1551086"/>
            <a:ext cx="8458199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lnSpc>
                <a:spcPct val="110000"/>
              </a:lnSpc>
            </a:pPr>
            <a:r>
              <a:rPr lang="en-US" altLang="ko-KR" b="1" kern="0" dirty="0" smtClean="0">
                <a:ea typeface="굴림" pitchFamily="50" charset="-127"/>
              </a:rPr>
              <a:t>Objective:</a:t>
            </a:r>
          </a:p>
          <a:p>
            <a:pPr marL="0" lvl="1">
              <a:lnSpc>
                <a:spcPct val="110000"/>
              </a:lnSpc>
            </a:pPr>
            <a:r>
              <a:rPr lang="en-US" altLang="ko-KR" kern="0" dirty="0" smtClean="0">
                <a:ea typeface="굴림" pitchFamily="50" charset="-127"/>
              </a:rPr>
              <a:t>- Calibration of a path choice model using smart card data (Metro Transit in Minneapolis)</a:t>
            </a:r>
          </a:p>
          <a:p>
            <a:pPr marL="0" lvl="1">
              <a:lnSpc>
                <a:spcPct val="110000"/>
              </a:lnSpc>
            </a:pPr>
            <a:endParaRPr lang="en-US" altLang="ko-KR" b="1" kern="0" dirty="0" smtClean="0">
              <a:ea typeface="굴림" pitchFamily="50" charset="-127"/>
            </a:endParaRPr>
          </a:p>
          <a:p>
            <a:pPr marL="0" lvl="1">
              <a:lnSpc>
                <a:spcPct val="110000"/>
              </a:lnSpc>
            </a:pPr>
            <a:r>
              <a:rPr lang="en-US" altLang="ko-KR" b="1" kern="0" dirty="0" smtClean="0">
                <a:ea typeface="굴림" pitchFamily="50" charset="-127"/>
              </a:rPr>
              <a:t>Metro Transit </a:t>
            </a:r>
            <a:r>
              <a:rPr lang="en-US" altLang="ko-KR" kern="0" dirty="0" smtClean="0">
                <a:ea typeface="굴림" pitchFamily="50" charset="-127"/>
              </a:rPr>
              <a:t>(</a:t>
            </a:r>
            <a:r>
              <a:rPr lang="en-US" altLang="ko-KR" kern="0" dirty="0" smtClean="0">
                <a:ea typeface="굴림" pitchFamily="50" charset="-127"/>
                <a:hlinkClick r:id="rId3"/>
              </a:rPr>
              <a:t>www.metrotransit.org</a:t>
            </a:r>
            <a:r>
              <a:rPr lang="en-US" altLang="ko-KR" kern="0" dirty="0" smtClean="0">
                <a:ea typeface="굴림" pitchFamily="50" charset="-127"/>
              </a:rPr>
              <a:t>)</a:t>
            </a:r>
            <a:endParaRPr lang="en-US" altLang="ko-KR" b="1" kern="0" dirty="0" smtClean="0">
              <a:ea typeface="굴림" pitchFamily="50" charset="-127"/>
            </a:endParaRPr>
          </a:p>
          <a:p>
            <a:pPr marL="0" lvl="1">
              <a:lnSpc>
                <a:spcPct val="110000"/>
              </a:lnSpc>
            </a:pPr>
            <a:r>
              <a:rPr lang="en-US" altLang="ko-KR" kern="0" dirty="0" smtClean="0">
                <a:ea typeface="굴림" pitchFamily="50" charset="-127"/>
              </a:rPr>
              <a:t>- Serving Minneapolis/St. Paul area, MN </a:t>
            </a:r>
          </a:p>
          <a:p>
            <a:pPr marL="0" lvl="1">
              <a:lnSpc>
                <a:spcPct val="110000"/>
              </a:lnSpc>
              <a:buFontTx/>
              <a:buChar char="-"/>
            </a:pPr>
            <a:r>
              <a:rPr lang="en-US" altLang="ko-KR" kern="0" dirty="0" smtClean="0">
                <a:ea typeface="굴림" pitchFamily="50" charset="-127"/>
              </a:rPr>
              <a:t> Data available for 30 days in November 2008 (including AFC, APC, and AVL)</a:t>
            </a:r>
          </a:p>
          <a:p>
            <a:pPr marL="0" lvl="1">
              <a:lnSpc>
                <a:spcPct val="110000"/>
              </a:lnSpc>
              <a:buFontTx/>
              <a:buChar char="-"/>
            </a:pPr>
            <a:r>
              <a:rPr lang="en-US" altLang="ko-KR" kern="0" dirty="0" smtClean="0">
                <a:ea typeface="굴림" pitchFamily="50" charset="-127"/>
              </a:rPr>
              <a:t> We used Monday, November 10, 2008 (84,413 records)</a:t>
            </a:r>
          </a:p>
          <a:p>
            <a:pPr marL="0" lvl="1">
              <a:lnSpc>
                <a:spcPct val="110000"/>
              </a:lnSpc>
            </a:pPr>
            <a:endParaRPr lang="en-US" altLang="ko-KR" kern="0" dirty="0" smtClean="0">
              <a:ea typeface="굴림" pitchFamily="50" charset="-127"/>
            </a:endParaRPr>
          </a:p>
          <a:p>
            <a:pPr marL="0" lvl="1">
              <a:lnSpc>
                <a:spcPct val="110000"/>
              </a:lnSpc>
            </a:pPr>
            <a:r>
              <a:rPr lang="en-US" altLang="ko-KR" b="1" dirty="0" smtClean="0">
                <a:ea typeface="굴림" pitchFamily="50" charset="-127"/>
              </a:rPr>
              <a:t>Google’s General Transit Feed Specification (GTFS ) </a:t>
            </a:r>
            <a:r>
              <a:rPr lang="en-US" altLang="ko-KR" dirty="0" smtClean="0">
                <a:ea typeface="굴림" pitchFamily="50" charset="-127"/>
              </a:rPr>
              <a:t>(</a:t>
            </a:r>
            <a:r>
              <a:rPr lang="en-US" dirty="0" smtClean="0">
                <a:hlinkClick r:id="rId4"/>
              </a:rPr>
              <a:t>www.gtfs-data-exchange.com</a:t>
            </a:r>
            <a:r>
              <a:rPr lang="en-US" altLang="ko-KR" dirty="0" smtClean="0">
                <a:ea typeface="굴림" pitchFamily="50" charset="-127"/>
              </a:rPr>
              <a:t>)</a:t>
            </a:r>
          </a:p>
          <a:p>
            <a:pPr marL="0" lvl="1">
              <a:lnSpc>
                <a:spcPct val="110000"/>
              </a:lnSpc>
            </a:pPr>
            <a:r>
              <a:rPr lang="en-US" altLang="ko-KR" dirty="0" smtClean="0">
                <a:ea typeface="굴림" pitchFamily="50" charset="-127"/>
              </a:rPr>
              <a:t>- Stops: 14,601</a:t>
            </a:r>
          </a:p>
          <a:p>
            <a:pPr marL="0" lvl="1">
              <a:lnSpc>
                <a:spcPct val="110000"/>
              </a:lnSpc>
            </a:pPr>
            <a:r>
              <a:rPr lang="en-US" altLang="ko-KR" dirty="0" smtClean="0">
                <a:ea typeface="굴림" pitchFamily="50" charset="-127"/>
              </a:rPr>
              <a:t>        Stop ID, Stop Name, Latitude, Longitude, etc.</a:t>
            </a:r>
          </a:p>
          <a:p>
            <a:pPr marL="0" lvl="1">
              <a:lnSpc>
                <a:spcPct val="110000"/>
              </a:lnSpc>
            </a:pPr>
            <a:r>
              <a:rPr lang="en-US" altLang="ko-KR" dirty="0" smtClean="0">
                <a:ea typeface="굴림" pitchFamily="50" charset="-127"/>
              </a:rPr>
              <a:t>- Trips: 9,369 (Weekdays Service)</a:t>
            </a:r>
            <a:endParaRPr lang="en-US" altLang="ko-KR" dirty="0" smtClean="0">
              <a:solidFill>
                <a:srgbClr val="FF0000"/>
              </a:solidFill>
              <a:ea typeface="굴림" pitchFamily="50" charset="-127"/>
            </a:endParaRPr>
          </a:p>
          <a:p>
            <a:pPr marL="0" lvl="1">
              <a:lnSpc>
                <a:spcPct val="110000"/>
              </a:lnSpc>
            </a:pPr>
            <a:r>
              <a:rPr lang="en-US" altLang="ko-KR" dirty="0" smtClean="0">
                <a:ea typeface="굴림" pitchFamily="50" charset="-127"/>
              </a:rPr>
              <a:t>        Route ID, Trip ID, Service ID, Trip Head-sign, etc. </a:t>
            </a:r>
          </a:p>
          <a:p>
            <a:pPr marL="0" lvl="1">
              <a:lnSpc>
                <a:spcPct val="110000"/>
              </a:lnSpc>
            </a:pPr>
            <a:r>
              <a:rPr lang="en-US" altLang="ko-KR" dirty="0" smtClean="0">
                <a:ea typeface="굴림" pitchFamily="50" charset="-127"/>
              </a:rPr>
              <a:t>- Stop Times: 488,105 (Weekdays Service)</a:t>
            </a:r>
          </a:p>
          <a:p>
            <a:pPr marL="0" lvl="1">
              <a:lnSpc>
                <a:spcPct val="110000"/>
              </a:lnSpc>
            </a:pPr>
            <a:r>
              <a:rPr lang="en-US" altLang="ko-KR" dirty="0" smtClean="0">
                <a:ea typeface="굴림" pitchFamily="50" charset="-127"/>
              </a:rPr>
              <a:t>        Trip ID, Stop ID, Arrival/Departure Time, Stop Sequence, etc</a:t>
            </a:r>
          </a:p>
        </p:txBody>
      </p:sp>
      <p:sp>
        <p:nvSpPr>
          <p:cNvPr id="65" name="Slide Number Placeholder 6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066800"/>
            <a:ext cx="8915400" cy="76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1176528"/>
            <a:ext cx="8915400" cy="11887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8" name="AutoShape 4" descr="http://redbar.web.arizona.edu/logos/images/horizontal/UA-horiz%20200-281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" name="Picture 2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33400"/>
            <a:ext cx="63498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228600" y="533400"/>
            <a:ext cx="15760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Conclusion</a:t>
            </a:r>
            <a:endParaRPr lang="en-US" sz="2400" b="1" dirty="0"/>
          </a:p>
        </p:txBody>
      </p:sp>
      <p:sp>
        <p:nvSpPr>
          <p:cNvPr id="56" name="TextBox 55"/>
          <p:cNvSpPr txBox="1"/>
          <p:nvPr/>
        </p:nvSpPr>
        <p:spPr>
          <a:xfrm>
            <a:off x="228601" y="1551087"/>
            <a:ext cx="8534399" cy="42188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  <a:spcBef>
                <a:spcPts val="60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en-US" sz="2000" dirty="0" smtClean="0"/>
              <a:t> We proposed an algorithm for estimating transit OD and trajectory of each passenger using smart card data. The model can detect the transfer points.</a:t>
            </a:r>
          </a:p>
          <a:p>
            <a:pPr>
              <a:lnSpc>
                <a:spcPct val="125000"/>
              </a:lnSpc>
              <a:spcBef>
                <a:spcPts val="60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en-US" sz="2000" dirty="0" smtClean="0"/>
              <a:t> The results of the algorithm were used to estimate a utility function for transit route choice model in different time periods of a day.</a:t>
            </a:r>
          </a:p>
          <a:p>
            <a:pPr>
              <a:lnSpc>
                <a:spcPct val="125000"/>
              </a:lnSpc>
              <a:spcBef>
                <a:spcPts val="60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en-US" sz="2000" dirty="0" smtClean="0"/>
              <a:t> Estimation results shows that the number of transfers is the most important factor in transit route choice in all data sets (disaggregate and aggregate).</a:t>
            </a:r>
          </a:p>
          <a:p>
            <a:pPr>
              <a:lnSpc>
                <a:spcPct val="125000"/>
              </a:lnSpc>
              <a:spcBef>
                <a:spcPts val="60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en-US" sz="2000" dirty="0" smtClean="0"/>
              <a:t> Test of taste variation shows that the aggregation of the datasets for different time periods toward all the day dataset cannot be rejected and a unique utility function can be used for transit route choice in different time periods of the day.</a:t>
            </a:r>
          </a:p>
        </p:txBody>
      </p:sp>
      <p:sp>
        <p:nvSpPr>
          <p:cNvPr id="65" name="Slide Number Placeholder 6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19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-533400" y="1828800"/>
            <a:ext cx="5486400" cy="685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altLang="en-US" sz="2500" b="1" dirty="0" smtClean="0">
                <a:solidFill>
                  <a:schemeClr val="bg1"/>
                </a:solidFill>
                <a:latin typeface="Calibri" pitchFamily="34" charset="0"/>
              </a:rPr>
              <a:t>Questions?</a:t>
            </a:r>
            <a:endParaRPr lang="en-US" altLang="en-US" dirty="0" smtClean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066800"/>
            <a:ext cx="8915400" cy="76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1176528"/>
            <a:ext cx="8915400" cy="11887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8" name="AutoShape 4" descr="http://redbar.web.arizona.edu/logos/images/horizontal/UA-horiz%20200-281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" name="Picture 2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33400"/>
            <a:ext cx="63498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228600" y="533400"/>
            <a:ext cx="20246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Available Data</a:t>
            </a:r>
            <a:endParaRPr lang="en-US" sz="2400" b="1" dirty="0"/>
          </a:p>
        </p:txBody>
      </p:sp>
      <p:sp>
        <p:nvSpPr>
          <p:cNvPr id="56" name="TextBox 55"/>
          <p:cNvSpPr txBox="1"/>
          <p:nvPr/>
        </p:nvSpPr>
        <p:spPr>
          <a:xfrm>
            <a:off x="304801" y="1585585"/>
            <a:ext cx="8153399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just"/>
            <a:r>
              <a:rPr lang="en-US" altLang="ko-KR" sz="2000" b="1" dirty="0" smtClean="0">
                <a:ea typeface="굴림" pitchFamily="50" charset="-127"/>
              </a:rPr>
              <a:t>AFC transactions contain:</a:t>
            </a:r>
          </a:p>
          <a:p>
            <a:pPr marL="0" lvl="1" algn="just">
              <a:buFontTx/>
              <a:buChar char="-"/>
            </a:pPr>
            <a:r>
              <a:rPr lang="en-US" altLang="ko-KR" sz="2000" dirty="0" smtClean="0">
                <a:ea typeface="굴림" pitchFamily="50" charset="-127"/>
              </a:rPr>
              <a:t> Special Serial Number (i.e. unique personal ID)</a:t>
            </a:r>
          </a:p>
          <a:p>
            <a:pPr marL="0" lvl="1" algn="just">
              <a:buFontTx/>
              <a:buChar char="-"/>
            </a:pPr>
            <a:r>
              <a:rPr lang="en-US" altLang="ko-KR" sz="2000" dirty="0" smtClean="0">
                <a:ea typeface="굴림" pitchFamily="50" charset="-127"/>
              </a:rPr>
              <a:t> Fare Card Type (e.g., Metro Pass, U-Pass, C-Pass, Stored Value, ADA, …)</a:t>
            </a:r>
          </a:p>
          <a:p>
            <a:pPr marL="0" lvl="1" algn="just">
              <a:buFontTx/>
              <a:buChar char="-"/>
            </a:pPr>
            <a:r>
              <a:rPr lang="en-US" altLang="ko-KR" sz="2000" dirty="0" smtClean="0">
                <a:ea typeface="굴림" pitchFamily="50" charset="-127"/>
              </a:rPr>
              <a:t> Transaction Time and GPS Location of the transaction</a:t>
            </a:r>
          </a:p>
          <a:p>
            <a:pPr marL="0" lvl="1" algn="just">
              <a:buFontTx/>
              <a:buChar char="-"/>
            </a:pPr>
            <a:r>
              <a:rPr lang="en-US" altLang="ko-KR" sz="2000" dirty="0" smtClean="0">
                <a:ea typeface="굴림" pitchFamily="50" charset="-127"/>
              </a:rPr>
              <a:t> Route Number, Bus ID, Run ID</a:t>
            </a:r>
          </a:p>
          <a:p>
            <a:pPr marL="0" lvl="1" algn="just"/>
            <a:endParaRPr lang="en-US" altLang="ko-KR" sz="2000" dirty="0" smtClean="0">
              <a:ea typeface="굴림" pitchFamily="50" charset="-127"/>
            </a:endParaRPr>
          </a:p>
          <a:p>
            <a:pPr marL="0" lvl="1" algn="just"/>
            <a:r>
              <a:rPr lang="en-US" altLang="ko-KR" sz="2000" b="1" dirty="0" smtClean="0">
                <a:ea typeface="굴림" pitchFamily="50" charset="-127"/>
              </a:rPr>
              <a:t>GTFS contains:</a:t>
            </a:r>
            <a:endParaRPr lang="en-US" altLang="ko-KR" sz="2000" dirty="0" smtClean="0">
              <a:ea typeface="굴림" pitchFamily="50" charset="-127"/>
            </a:endParaRPr>
          </a:p>
          <a:p>
            <a:pPr marL="0" lvl="1" algn="just">
              <a:buFontTx/>
              <a:buChar char="-"/>
            </a:pPr>
            <a:r>
              <a:rPr lang="en-US" altLang="ko-KR" sz="2000" dirty="0" smtClean="0">
                <a:ea typeface="굴림" pitchFamily="50" charset="-127"/>
              </a:rPr>
              <a:t> Trip IDs served by each Route</a:t>
            </a:r>
          </a:p>
          <a:p>
            <a:pPr marL="0" lvl="1" algn="just">
              <a:buFontTx/>
              <a:buChar char="-"/>
            </a:pPr>
            <a:r>
              <a:rPr lang="en-US" altLang="ko-KR" sz="2000" dirty="0" smtClean="0">
                <a:ea typeface="굴림" pitchFamily="50" charset="-127"/>
              </a:rPr>
              <a:t> Bus schedule of each trip at each stop</a:t>
            </a:r>
          </a:p>
          <a:p>
            <a:pPr marL="0" lvl="1" algn="just">
              <a:buFontTx/>
              <a:buChar char="-"/>
            </a:pPr>
            <a:r>
              <a:rPr lang="en-US" altLang="ko-KR" sz="2000" dirty="0" smtClean="0">
                <a:ea typeface="굴림" pitchFamily="50" charset="-127"/>
              </a:rPr>
              <a:t> Location of stop (Latitude, Longitude)</a:t>
            </a:r>
          </a:p>
          <a:p>
            <a:pPr marL="0" lvl="1" algn="just">
              <a:buFontTx/>
              <a:buChar char="-"/>
            </a:pPr>
            <a:endParaRPr lang="en-US" altLang="ko-KR" sz="2000" dirty="0" smtClean="0">
              <a:ea typeface="굴림" pitchFamily="50" charset="-127"/>
            </a:endParaRPr>
          </a:p>
          <a:p>
            <a:pPr marL="0" lvl="1" algn="just"/>
            <a:r>
              <a:rPr lang="en-US" altLang="ko-KR" sz="2000" b="1" dirty="0" smtClean="0">
                <a:ea typeface="굴림" pitchFamily="50" charset="-127"/>
              </a:rPr>
              <a:t>OD Estimation algorithm gives:</a:t>
            </a:r>
          </a:p>
          <a:p>
            <a:pPr marL="0" lvl="1" algn="just">
              <a:buFontTx/>
              <a:buChar char="-"/>
            </a:pPr>
            <a:r>
              <a:rPr lang="en-US" altLang="ko-KR" sz="2000" dirty="0" smtClean="0">
                <a:ea typeface="굴림" pitchFamily="50" charset="-127"/>
              </a:rPr>
              <a:t> Origin and Destination Stop of each person</a:t>
            </a:r>
          </a:p>
          <a:p>
            <a:pPr marL="0" lvl="1" algn="just">
              <a:buFontTx/>
              <a:buChar char="-"/>
            </a:pPr>
            <a:r>
              <a:rPr lang="en-US" altLang="ko-KR" sz="2000" dirty="0" smtClean="0">
                <a:ea typeface="굴림" pitchFamily="50" charset="-127"/>
              </a:rPr>
              <a:t> Trip trajectory (boarding/alighting  stops and alighting time(s))</a:t>
            </a:r>
          </a:p>
          <a:p>
            <a:pPr marL="0" lvl="1" algn="just">
              <a:buFontTx/>
              <a:buChar char="-"/>
            </a:pPr>
            <a:r>
              <a:rPr lang="en-US" altLang="ko-KR" sz="2000" dirty="0" smtClean="0">
                <a:ea typeface="굴림" pitchFamily="50" charset="-127"/>
              </a:rPr>
              <a:t> Transfers as well as activities between consecutive trips </a:t>
            </a:r>
            <a:endParaRPr lang="en-US" sz="2000" dirty="0"/>
          </a:p>
        </p:txBody>
      </p:sp>
      <p:sp>
        <p:nvSpPr>
          <p:cNvPr id="65" name="Slide Number Placeholder 6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066800"/>
            <a:ext cx="8915400" cy="76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1176528"/>
            <a:ext cx="8915400" cy="11887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8" name="AutoShape 4" descr="http://redbar.web.arizona.edu/logos/images/horizontal/UA-horiz%20200-281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" name="Picture 2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05800" y="533400"/>
            <a:ext cx="63498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228600" y="344269"/>
            <a:ext cx="80615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Stop-Level OD Estimation</a:t>
            </a:r>
          </a:p>
          <a:p>
            <a:r>
              <a:rPr lang="en-US" sz="1200" b="1" dirty="0" smtClean="0">
                <a:hlinkClick r:id="rId4"/>
              </a:rPr>
              <a:t>Transit Stop-Level O-D Estimation Using Transit Schedule and Automated Data Collection System</a:t>
            </a:r>
            <a:r>
              <a:rPr lang="en-US" sz="1200" b="1" dirty="0" smtClean="0"/>
              <a:t>, TRB 2011, Paper # 11-2949</a:t>
            </a:r>
            <a:endParaRPr lang="en-US" sz="1200" b="1" dirty="0"/>
          </a:p>
        </p:txBody>
      </p:sp>
      <p:sp>
        <p:nvSpPr>
          <p:cNvPr id="54" name="Rectangle 53"/>
          <p:cNvSpPr/>
          <p:nvPr/>
        </p:nvSpPr>
        <p:spPr>
          <a:xfrm>
            <a:off x="0" y="4191000"/>
            <a:ext cx="4800600" cy="13357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  <a:defRPr/>
            </a:pPr>
            <a:endParaRPr lang="en-US" altLang="ko-KR" sz="1600" dirty="0">
              <a:ea typeface="굴림" pitchFamily="50" charset="-127"/>
            </a:endParaRPr>
          </a:p>
          <a:p>
            <a:pPr lvl="1" algn="ctr">
              <a:spcBef>
                <a:spcPct val="20000"/>
              </a:spcBef>
              <a:buFont typeface="Wingdings" pitchFamily="2" charset="2"/>
              <a:buChar char="l"/>
              <a:defRPr/>
            </a:pPr>
            <a:endParaRPr lang="en-US" altLang="ko-KR" sz="1400" dirty="0">
              <a:ea typeface="굴림" pitchFamily="50" charset="-127"/>
            </a:endParaRPr>
          </a:p>
          <a:p>
            <a:pPr lvl="0" algn="ctr">
              <a:spcBef>
                <a:spcPct val="20000"/>
              </a:spcBef>
              <a:buFont typeface="Wingdings" pitchFamily="2" charset="2"/>
              <a:buChar char="l"/>
              <a:defRPr/>
            </a:pPr>
            <a:endParaRPr lang="en-US" altLang="ko-KR" sz="1600" dirty="0">
              <a:ea typeface="굴림" pitchFamily="50" charset="-127"/>
            </a:endParaRPr>
          </a:p>
          <a:p>
            <a:pPr lvl="0" algn="ctr">
              <a:spcBef>
                <a:spcPct val="20000"/>
              </a:spcBef>
              <a:buFont typeface="Wingdings" pitchFamily="2" charset="2"/>
              <a:buChar char="l"/>
              <a:defRPr/>
            </a:pPr>
            <a:endParaRPr lang="en-US" altLang="ko-KR" sz="2400" dirty="0">
              <a:ea typeface="굴림" pitchFamily="50" charset="-127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228601" y="1447800"/>
            <a:ext cx="5333999" cy="5115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just">
              <a:lnSpc>
                <a:spcPct val="120000"/>
              </a:lnSpc>
            </a:pPr>
            <a:r>
              <a:rPr lang="en-US" altLang="ko-KR" b="1" dirty="0" smtClean="0">
                <a:ea typeface="굴림" pitchFamily="50" charset="-127"/>
              </a:rPr>
              <a:t>For each passenger we know:</a:t>
            </a:r>
          </a:p>
          <a:p>
            <a:pPr marL="0" lvl="1" algn="just">
              <a:lnSpc>
                <a:spcPct val="120000"/>
              </a:lnSpc>
              <a:buFontTx/>
              <a:buChar char="-"/>
            </a:pPr>
            <a:r>
              <a:rPr lang="en-US" altLang="ko-KR" dirty="0" smtClean="0">
                <a:ea typeface="굴림" pitchFamily="50" charset="-127"/>
              </a:rPr>
              <a:t> Transaction time of the boarding</a:t>
            </a:r>
          </a:p>
          <a:p>
            <a:pPr marL="0" lvl="1" algn="just">
              <a:lnSpc>
                <a:spcPct val="120000"/>
              </a:lnSpc>
              <a:buFontTx/>
              <a:buChar char="-"/>
            </a:pPr>
            <a:r>
              <a:rPr lang="en-US" altLang="ko-KR" dirty="0" smtClean="0">
                <a:ea typeface="굴림" pitchFamily="50" charset="-127"/>
              </a:rPr>
              <a:t> GPS location of the boarding</a:t>
            </a:r>
          </a:p>
          <a:p>
            <a:pPr marL="0" lvl="1" algn="just">
              <a:lnSpc>
                <a:spcPct val="120000"/>
              </a:lnSpc>
              <a:buFontTx/>
              <a:buChar char="-"/>
            </a:pPr>
            <a:r>
              <a:rPr lang="en-US" altLang="ko-KR" dirty="0" smtClean="0">
                <a:ea typeface="굴림" pitchFamily="50" charset="-127"/>
              </a:rPr>
              <a:t> Route number (no information about direction)</a:t>
            </a:r>
          </a:p>
          <a:p>
            <a:pPr marL="0" lvl="1" algn="just">
              <a:lnSpc>
                <a:spcPct val="120000"/>
              </a:lnSpc>
            </a:pPr>
            <a:endParaRPr lang="en-US" altLang="ko-KR" dirty="0" smtClean="0">
              <a:ea typeface="굴림" pitchFamily="50" charset="-127"/>
            </a:endParaRPr>
          </a:p>
          <a:p>
            <a:pPr marL="0" lvl="1" algn="just">
              <a:lnSpc>
                <a:spcPct val="120000"/>
              </a:lnSpc>
            </a:pPr>
            <a:r>
              <a:rPr lang="en-US" altLang="ko-KR" b="1" dirty="0" smtClean="0">
                <a:ea typeface="굴림" pitchFamily="50" charset="-127"/>
              </a:rPr>
              <a:t>We infer the trajectory and estimate OD:</a:t>
            </a:r>
          </a:p>
          <a:p>
            <a:pPr marL="0" lvl="1" algn="just">
              <a:lnSpc>
                <a:spcPct val="120000"/>
              </a:lnSpc>
              <a:buFontTx/>
              <a:buChar char="-"/>
            </a:pPr>
            <a:r>
              <a:rPr lang="en-US" altLang="ko-KR" dirty="0" smtClean="0">
                <a:ea typeface="굴림" pitchFamily="50" charset="-127"/>
              </a:rPr>
              <a:t> Boarding stop, trip ID (direction), and alighting stop</a:t>
            </a:r>
          </a:p>
          <a:p>
            <a:pPr marL="0" lvl="1" algn="just">
              <a:lnSpc>
                <a:spcPct val="120000"/>
              </a:lnSpc>
            </a:pPr>
            <a:r>
              <a:rPr lang="en-US" altLang="ko-KR" dirty="0" smtClean="0">
                <a:ea typeface="굴림" pitchFamily="50" charset="-127"/>
              </a:rPr>
              <a:t>- Whether a transfer has happened or an</a:t>
            </a:r>
          </a:p>
          <a:p>
            <a:pPr marL="0" lvl="1" algn="just">
              <a:lnSpc>
                <a:spcPct val="120000"/>
              </a:lnSpc>
            </a:pPr>
            <a:r>
              <a:rPr lang="en-US" altLang="ko-KR" dirty="0" smtClean="0">
                <a:ea typeface="굴림" pitchFamily="50" charset="-127"/>
              </a:rPr>
              <a:t>  activity has taken place between two trips</a:t>
            </a:r>
          </a:p>
          <a:p>
            <a:pPr marL="0" lvl="1" algn="just">
              <a:lnSpc>
                <a:spcPct val="120000"/>
              </a:lnSpc>
            </a:pPr>
            <a:endParaRPr lang="en-US" altLang="ko-KR" dirty="0">
              <a:ea typeface="굴림" pitchFamily="50" charset="-127"/>
            </a:endParaRPr>
          </a:p>
          <a:p>
            <a:pPr marL="0" lvl="1" algn="just">
              <a:lnSpc>
                <a:spcPct val="120000"/>
              </a:lnSpc>
            </a:pPr>
            <a:r>
              <a:rPr lang="en-US" altLang="ko-KR" sz="2000" b="1" dirty="0" smtClean="0">
                <a:ea typeface="굴림" pitchFamily="50" charset="-127"/>
              </a:rPr>
              <a:t>Trip Chain Assumptions:</a:t>
            </a:r>
          </a:p>
          <a:p>
            <a:pPr marL="0" lvl="1" algn="just">
              <a:lnSpc>
                <a:spcPct val="120000"/>
              </a:lnSpc>
            </a:pPr>
            <a:r>
              <a:rPr lang="en-US" altLang="ko-KR" dirty="0" smtClean="0">
                <a:ea typeface="굴림" pitchFamily="50" charset="-127"/>
              </a:rPr>
              <a:t>- Passengers don’t use any other mode than transit    </a:t>
            </a:r>
          </a:p>
          <a:p>
            <a:pPr marL="0" lvl="1" algn="just">
              <a:lnSpc>
                <a:spcPct val="120000"/>
              </a:lnSpc>
            </a:pPr>
            <a:r>
              <a:rPr lang="en-US" altLang="ko-KR" dirty="0" smtClean="0">
                <a:ea typeface="굴림" pitchFamily="50" charset="-127"/>
              </a:rPr>
              <a:t>   in the sequence of their trips</a:t>
            </a:r>
          </a:p>
          <a:p>
            <a:pPr marL="0" lvl="1" algn="just">
              <a:lnSpc>
                <a:spcPct val="120000"/>
              </a:lnSpc>
            </a:pPr>
            <a:r>
              <a:rPr lang="en-US" altLang="ko-KR" dirty="0" smtClean="0">
                <a:ea typeface="굴림" pitchFamily="50" charset="-127"/>
              </a:rPr>
              <a:t>- The last trip of the day ends at the origin of the first trip of the day</a:t>
            </a:r>
          </a:p>
        </p:txBody>
      </p:sp>
      <p:grpSp>
        <p:nvGrpSpPr>
          <p:cNvPr id="2" name="Group 63"/>
          <p:cNvGrpSpPr/>
          <p:nvPr/>
        </p:nvGrpSpPr>
        <p:grpSpPr>
          <a:xfrm>
            <a:off x="5181600" y="1981200"/>
            <a:ext cx="3657600" cy="3810000"/>
            <a:chOff x="5562600" y="2362200"/>
            <a:chExt cx="3429000" cy="3200400"/>
          </a:xfrm>
        </p:grpSpPr>
        <p:grpSp>
          <p:nvGrpSpPr>
            <p:cNvPr id="3" name="Group 51"/>
            <p:cNvGrpSpPr/>
            <p:nvPr/>
          </p:nvGrpSpPr>
          <p:grpSpPr>
            <a:xfrm>
              <a:off x="6096000" y="2819400"/>
              <a:ext cx="2743200" cy="2209800"/>
              <a:chOff x="2004878" y="2788365"/>
              <a:chExt cx="5230064" cy="3810000"/>
            </a:xfrm>
          </p:grpSpPr>
          <p:grpSp>
            <p:nvGrpSpPr>
              <p:cNvPr id="4" name="Group 49"/>
              <p:cNvGrpSpPr/>
              <p:nvPr/>
            </p:nvGrpSpPr>
            <p:grpSpPr>
              <a:xfrm>
                <a:off x="2004878" y="2788365"/>
                <a:ext cx="5230064" cy="3810000"/>
                <a:chOff x="2004878" y="2788365"/>
                <a:chExt cx="5230064" cy="3810000"/>
              </a:xfrm>
            </p:grpSpPr>
            <p:sp>
              <p:nvSpPr>
                <p:cNvPr id="34" name="Oval 33"/>
                <p:cNvSpPr/>
                <p:nvPr/>
              </p:nvSpPr>
              <p:spPr>
                <a:xfrm rot="12047444">
                  <a:off x="6509330" y="2788365"/>
                  <a:ext cx="172473" cy="141181"/>
                </a:xfrm>
                <a:prstGeom prst="ellipse">
                  <a:avLst/>
                </a:prstGeom>
                <a:solidFill>
                  <a:schemeClr val="tx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" name="Oval 34"/>
                <p:cNvSpPr/>
                <p:nvPr/>
              </p:nvSpPr>
              <p:spPr>
                <a:xfrm rot="12047444">
                  <a:off x="7062469" y="3186797"/>
                  <a:ext cx="172473" cy="141181"/>
                </a:xfrm>
                <a:prstGeom prst="ellipse">
                  <a:avLst/>
                </a:prstGeom>
                <a:solidFill>
                  <a:schemeClr val="tx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" name="Oval 35"/>
                <p:cNvSpPr/>
                <p:nvPr/>
              </p:nvSpPr>
              <p:spPr>
                <a:xfrm rot="12047444">
                  <a:off x="6652462" y="6457184"/>
                  <a:ext cx="172473" cy="141181"/>
                </a:xfrm>
                <a:prstGeom prst="ellipse">
                  <a:avLst/>
                </a:prstGeom>
                <a:solidFill>
                  <a:schemeClr val="tx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" name="Oval 36"/>
                <p:cNvSpPr/>
                <p:nvPr/>
              </p:nvSpPr>
              <p:spPr>
                <a:xfrm rot="12047444">
                  <a:off x="2813561" y="6132430"/>
                  <a:ext cx="172473" cy="141181"/>
                </a:xfrm>
                <a:prstGeom prst="ellipse">
                  <a:avLst/>
                </a:prstGeom>
                <a:solidFill>
                  <a:schemeClr val="tx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" name="Oval 37"/>
                <p:cNvSpPr/>
                <p:nvPr/>
              </p:nvSpPr>
              <p:spPr>
                <a:xfrm rot="12047444">
                  <a:off x="2216578" y="6300834"/>
                  <a:ext cx="172473" cy="141181"/>
                </a:xfrm>
                <a:prstGeom prst="ellipse">
                  <a:avLst/>
                </a:prstGeom>
                <a:solidFill>
                  <a:schemeClr val="tx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 rot="12047444">
                  <a:off x="2591649" y="3080925"/>
                  <a:ext cx="172473" cy="141181"/>
                </a:xfrm>
                <a:prstGeom prst="ellipse">
                  <a:avLst/>
                </a:prstGeom>
                <a:solidFill>
                  <a:schemeClr val="tx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0" name="Straight Arrow Connector 39"/>
                <p:cNvCxnSpPr>
                  <a:stCxn id="34" idx="7"/>
                  <a:endCxn id="39" idx="3"/>
                </p:cNvCxnSpPr>
                <p:nvPr/>
              </p:nvCxnSpPr>
              <p:spPr>
                <a:xfrm rot="5400000">
                  <a:off x="4515849" y="1121441"/>
                  <a:ext cx="241753" cy="3767589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Arrow Connector 40"/>
                <p:cNvCxnSpPr>
                  <a:stCxn id="46" idx="0"/>
                  <a:endCxn id="38" idx="5"/>
                </p:cNvCxnSpPr>
                <p:nvPr/>
              </p:nvCxnSpPr>
              <p:spPr>
                <a:xfrm rot="16200000" flipH="1">
                  <a:off x="757070" y="4796726"/>
                  <a:ext cx="2815311" cy="198234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Arrow Connector 41"/>
                <p:cNvCxnSpPr>
                  <a:stCxn id="38" idx="2"/>
                  <a:endCxn id="37" idx="6"/>
                </p:cNvCxnSpPr>
                <p:nvPr/>
              </p:nvCxnSpPr>
              <p:spPr>
                <a:xfrm rot="1247444" flipV="1">
                  <a:off x="2445001" y="6121774"/>
                  <a:ext cx="312611" cy="330893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prstDash val="dash"/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Arrow Connector 42"/>
                <p:cNvCxnSpPr>
                  <a:stCxn id="37" idx="3"/>
                  <a:endCxn id="36" idx="7"/>
                </p:cNvCxnSpPr>
                <p:nvPr/>
              </p:nvCxnSpPr>
              <p:spPr>
                <a:xfrm rot="16200000" flipH="1">
                  <a:off x="4631467" y="4520991"/>
                  <a:ext cx="375558" cy="3688810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Arrow Connector 43"/>
                <p:cNvCxnSpPr/>
                <p:nvPr/>
              </p:nvCxnSpPr>
              <p:spPr>
                <a:xfrm rot="5400000" flipH="1" flipV="1">
                  <a:off x="5347030" y="4787570"/>
                  <a:ext cx="3178992" cy="309452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Arrow Connector 44"/>
                <p:cNvCxnSpPr>
                  <a:stCxn id="35" idx="5"/>
                  <a:endCxn id="34" idx="2"/>
                </p:cNvCxnSpPr>
                <p:nvPr/>
              </p:nvCxnSpPr>
              <p:spPr>
                <a:xfrm rot="6647444" flipH="1">
                  <a:off x="6813839" y="2767167"/>
                  <a:ext cx="161856" cy="542678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prstDash val="dash"/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" name="Oval 45"/>
                <p:cNvSpPr/>
                <p:nvPr/>
              </p:nvSpPr>
              <p:spPr>
                <a:xfrm rot="12047444">
                  <a:off x="2004878" y="3351602"/>
                  <a:ext cx="172473" cy="141181"/>
                </a:xfrm>
                <a:prstGeom prst="ellipse">
                  <a:avLst/>
                </a:prstGeom>
                <a:solidFill>
                  <a:schemeClr val="tx1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cxnSp>
              <p:nvCxnSpPr>
                <p:cNvPr id="47" name="Straight Arrow Connector 46"/>
                <p:cNvCxnSpPr>
                  <a:endCxn id="46" idx="3"/>
                </p:cNvCxnSpPr>
                <p:nvPr/>
              </p:nvCxnSpPr>
              <p:spPr>
                <a:xfrm rot="17447444" flipH="1" flipV="1">
                  <a:off x="2216873" y="3150208"/>
                  <a:ext cx="303772" cy="284866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prstDash val="dash"/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" name="Group 50"/>
              <p:cNvGrpSpPr/>
              <p:nvPr/>
            </p:nvGrpSpPr>
            <p:grpSpPr>
              <a:xfrm>
                <a:off x="2059814" y="2956315"/>
                <a:ext cx="4918961" cy="3523811"/>
                <a:chOff x="2059814" y="2956315"/>
                <a:chExt cx="4918961" cy="3523811"/>
              </a:xfrm>
            </p:grpSpPr>
            <p:sp>
              <p:nvSpPr>
                <p:cNvPr id="20" name="Flowchart: Summing Junction 19"/>
                <p:cNvSpPr/>
                <p:nvPr/>
              </p:nvSpPr>
              <p:spPr>
                <a:xfrm>
                  <a:off x="6802851" y="6259931"/>
                  <a:ext cx="175924" cy="169416"/>
                </a:xfrm>
                <a:prstGeom prst="flowChartSummingJunction">
                  <a:avLst/>
                </a:prstGeom>
                <a:noFill/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" name="Flowchart: Summing Junction 20"/>
                <p:cNvSpPr/>
                <p:nvPr/>
              </p:nvSpPr>
              <p:spPr>
                <a:xfrm>
                  <a:off x="6457904" y="2956315"/>
                  <a:ext cx="175924" cy="169416"/>
                </a:xfrm>
                <a:prstGeom prst="flowChartSummingJunction">
                  <a:avLst/>
                </a:prstGeom>
                <a:noFill/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" name="Flowchart: Summing Junction 21"/>
                <p:cNvSpPr/>
                <p:nvPr/>
              </p:nvSpPr>
              <p:spPr>
                <a:xfrm>
                  <a:off x="2059814" y="3125731"/>
                  <a:ext cx="175924" cy="169416"/>
                </a:xfrm>
                <a:prstGeom prst="flowChartSummingJunction">
                  <a:avLst/>
                </a:prstGeom>
                <a:noFill/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" name="Flowchart: Summing Junction 22"/>
                <p:cNvSpPr/>
                <p:nvPr/>
              </p:nvSpPr>
              <p:spPr>
                <a:xfrm>
                  <a:off x="2605567" y="6310710"/>
                  <a:ext cx="175924" cy="169416"/>
                </a:xfrm>
                <a:prstGeom prst="flowChartSummingJunction">
                  <a:avLst/>
                </a:prstGeom>
                <a:noFill/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8" name="Group 48"/>
            <p:cNvGrpSpPr/>
            <p:nvPr/>
          </p:nvGrpSpPr>
          <p:grpSpPr>
            <a:xfrm>
              <a:off x="6781800" y="3401303"/>
              <a:ext cx="1524000" cy="942097"/>
              <a:chOff x="3657600" y="4873823"/>
              <a:chExt cx="1869032" cy="1097474"/>
            </a:xfrm>
          </p:grpSpPr>
          <p:cxnSp>
            <p:nvCxnSpPr>
              <p:cNvPr id="26" name="Straight Arrow Connector 25"/>
              <p:cNvCxnSpPr/>
              <p:nvPr/>
            </p:nvCxnSpPr>
            <p:spPr>
              <a:xfrm rot="10800000">
                <a:off x="3657600" y="5034364"/>
                <a:ext cx="657081" cy="1499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Arrow Connector 26"/>
              <p:cNvCxnSpPr/>
              <p:nvPr/>
            </p:nvCxnSpPr>
            <p:spPr>
              <a:xfrm rot="10800000">
                <a:off x="3657600" y="5320506"/>
                <a:ext cx="657080" cy="1499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prstDash val="dash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Flowchart: Summing Junction 27"/>
              <p:cNvSpPr/>
              <p:nvPr/>
            </p:nvSpPr>
            <p:spPr>
              <a:xfrm>
                <a:off x="3949636" y="5465824"/>
                <a:ext cx="175924" cy="169416"/>
              </a:xfrm>
              <a:prstGeom prst="flowChartSummingJunction">
                <a:avLst/>
              </a:pr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Oval 28"/>
              <p:cNvSpPr/>
              <p:nvPr/>
            </p:nvSpPr>
            <p:spPr>
              <a:xfrm rot="12047444">
                <a:off x="3971221" y="5774724"/>
                <a:ext cx="148938" cy="146696"/>
              </a:xfrm>
              <a:prstGeom prst="ellipse">
                <a:avLst/>
              </a:prstGeom>
              <a:solidFill>
                <a:schemeClr val="tx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4460699" y="4873823"/>
                <a:ext cx="487634" cy="307777"/>
              </a:xfrm>
              <a:prstGeom prst="rect">
                <a:avLst/>
              </a:prstGeom>
              <a:noFill/>
              <a:ln w="19050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Bus </a:t>
                </a:r>
                <a:endParaRPr lang="en-US" sz="1400" dirty="0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4460699" y="5178623"/>
                <a:ext cx="588816" cy="307777"/>
              </a:xfrm>
              <a:prstGeom prst="rect">
                <a:avLst/>
              </a:prstGeom>
              <a:noFill/>
              <a:ln w="19050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Walk </a:t>
                </a:r>
                <a:endParaRPr lang="en-US" sz="2000" dirty="0"/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4460699" y="5397218"/>
                <a:ext cx="1065933" cy="307777"/>
              </a:xfrm>
              <a:prstGeom prst="rect">
                <a:avLst/>
              </a:prstGeom>
              <a:noFill/>
              <a:ln w="19050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Transaction </a:t>
                </a:r>
                <a:endParaRPr lang="en-US" sz="2000" dirty="0"/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4460699" y="5663520"/>
                <a:ext cx="857799" cy="307777"/>
              </a:xfrm>
              <a:prstGeom prst="rect">
                <a:avLst/>
              </a:prstGeom>
              <a:noFill/>
              <a:ln w="19050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Bus Stop </a:t>
                </a:r>
                <a:endParaRPr lang="en-US" sz="2000" dirty="0"/>
              </a:p>
            </p:txBody>
          </p:sp>
        </p:grpSp>
        <p:sp>
          <p:nvSpPr>
            <p:cNvPr id="57" name="Oval 56"/>
            <p:cNvSpPr/>
            <p:nvPr/>
          </p:nvSpPr>
          <p:spPr>
            <a:xfrm>
              <a:off x="5715000" y="4572000"/>
              <a:ext cx="1143000" cy="914400"/>
            </a:xfrm>
            <a:prstGeom prst="ellipse">
              <a:avLst/>
            </a:prstGeom>
            <a:solidFill>
              <a:srgbClr val="FF0000">
                <a:alpha val="0"/>
              </a:srgbClr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Home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61" name="Oval 60"/>
            <p:cNvSpPr/>
            <p:nvPr/>
          </p:nvSpPr>
          <p:spPr>
            <a:xfrm>
              <a:off x="5562600" y="2362200"/>
              <a:ext cx="1295400" cy="914400"/>
            </a:xfrm>
            <a:prstGeom prst="ellipse">
              <a:avLst/>
            </a:prstGeom>
            <a:solidFill>
              <a:srgbClr val="FF0000">
                <a:alpha val="0"/>
              </a:srgbClr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2</a:t>
              </a:r>
              <a:r>
                <a:rPr lang="en-US" sz="1600" baseline="30000" dirty="0" smtClean="0">
                  <a:solidFill>
                    <a:schemeClr val="tx1"/>
                  </a:solidFill>
                </a:rPr>
                <a:t>nd</a:t>
              </a:r>
              <a:r>
                <a:rPr lang="en-US" sz="1600" dirty="0" smtClean="0">
                  <a:solidFill>
                    <a:schemeClr val="tx1"/>
                  </a:solidFill>
                </a:rPr>
                <a:t>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Dest</a:t>
              </a:r>
              <a:r>
                <a:rPr lang="en-US" sz="1600" dirty="0" smtClean="0">
                  <a:solidFill>
                    <a:schemeClr val="tx1"/>
                  </a:solidFill>
                </a:rPr>
                <a:t>.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62" name="Oval 61"/>
            <p:cNvSpPr/>
            <p:nvPr/>
          </p:nvSpPr>
          <p:spPr>
            <a:xfrm>
              <a:off x="7772400" y="2438400"/>
              <a:ext cx="1219200" cy="914400"/>
            </a:xfrm>
            <a:prstGeom prst="ellipse">
              <a:avLst/>
            </a:prstGeom>
            <a:solidFill>
              <a:srgbClr val="FF0000">
                <a:alpha val="0"/>
              </a:srgbClr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1</a:t>
              </a:r>
              <a:r>
                <a:rPr lang="en-US" sz="1600" baseline="30000" dirty="0" smtClean="0">
                  <a:solidFill>
                    <a:schemeClr val="tx1"/>
                  </a:solidFill>
                </a:rPr>
                <a:t>st</a:t>
              </a:r>
              <a:r>
                <a:rPr lang="en-US" sz="1600" dirty="0" smtClean="0">
                  <a:solidFill>
                    <a:schemeClr val="tx1"/>
                  </a:solidFill>
                </a:rPr>
                <a:t> </a:t>
              </a:r>
              <a:r>
                <a:rPr lang="en-US" sz="1600" dirty="0" err="1" smtClean="0">
                  <a:solidFill>
                    <a:schemeClr val="tx1"/>
                  </a:solidFill>
                </a:rPr>
                <a:t>Dest</a:t>
              </a:r>
              <a:r>
                <a:rPr lang="en-US" sz="1600" dirty="0" smtClean="0">
                  <a:solidFill>
                    <a:schemeClr val="tx1"/>
                  </a:solidFill>
                </a:rPr>
                <a:t>.</a:t>
              </a:r>
            </a:p>
            <a:p>
              <a:pPr algn="ctr"/>
              <a:endParaRPr lang="en-US" sz="1600" dirty="0" smtClean="0">
                <a:solidFill>
                  <a:schemeClr val="tx1"/>
                </a:solidFill>
              </a:endParaRPr>
            </a:p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63" name="Oval 62"/>
            <p:cNvSpPr/>
            <p:nvPr/>
          </p:nvSpPr>
          <p:spPr>
            <a:xfrm>
              <a:off x="7772400" y="4648200"/>
              <a:ext cx="1219200" cy="914400"/>
            </a:xfrm>
            <a:prstGeom prst="ellipse">
              <a:avLst/>
            </a:prstGeom>
            <a:solidFill>
              <a:srgbClr val="FF0000">
                <a:alpha val="0"/>
              </a:srgbClr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Transfer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</p:grpSp>
      <p:sp>
        <p:nvSpPr>
          <p:cNvPr id="65" name="Slide Number Placeholder 6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066800"/>
            <a:ext cx="8915400" cy="76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1176528"/>
            <a:ext cx="8915400" cy="11887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8" name="AutoShape 4" descr="http://redbar.web.arizona.edu/logos/images/horizontal/UA-horiz%20200-281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" name="Picture 2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05800" y="533400"/>
            <a:ext cx="63498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228600" y="452735"/>
            <a:ext cx="54577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Inferring the boarding and alighting stops</a:t>
            </a:r>
            <a:endParaRPr lang="en-US" sz="2400" b="1" dirty="0"/>
          </a:p>
        </p:txBody>
      </p:sp>
      <p:sp>
        <p:nvSpPr>
          <p:cNvPr id="65" name="Slide Number Placeholder 6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124" name="TextBox 123"/>
          <p:cNvSpPr txBox="1"/>
          <p:nvPr/>
        </p:nvSpPr>
        <p:spPr>
          <a:xfrm>
            <a:off x="304801" y="1524000"/>
            <a:ext cx="3581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1- Find the nearest stop to the first transaction’s location.</a:t>
            </a:r>
          </a:p>
          <a:p>
            <a:endParaRPr lang="en-US" dirty="0" smtClean="0"/>
          </a:p>
          <a:p>
            <a:r>
              <a:rPr lang="en-US" dirty="0" smtClean="0"/>
              <a:t>2- If distance is less than D1 (0.1 mi) keep the stop (boarding).</a:t>
            </a:r>
          </a:p>
          <a:p>
            <a:endParaRPr lang="en-US" dirty="0" smtClean="0"/>
          </a:p>
          <a:p>
            <a:r>
              <a:rPr lang="en-US" dirty="0" smtClean="0"/>
              <a:t>3- Find the most probable bus trip serving that stop at the transaction time based on the schedule.</a:t>
            </a:r>
          </a:p>
          <a:p>
            <a:endParaRPr lang="en-US" dirty="0" smtClean="0"/>
          </a:p>
          <a:p>
            <a:r>
              <a:rPr lang="en-US" dirty="0" smtClean="0"/>
              <a:t>4- Find the nearest stop among the stops on that trip to the next transaction location.</a:t>
            </a:r>
          </a:p>
          <a:p>
            <a:endParaRPr lang="en-US" dirty="0" smtClean="0"/>
          </a:p>
          <a:p>
            <a:r>
              <a:rPr lang="en-US" dirty="0"/>
              <a:t>5</a:t>
            </a:r>
            <a:r>
              <a:rPr lang="en-US" dirty="0" smtClean="0"/>
              <a:t>- If distance is less than D2 (0.5 mi) keep the stop (alighting).</a:t>
            </a:r>
          </a:p>
        </p:txBody>
      </p:sp>
      <p:cxnSp>
        <p:nvCxnSpPr>
          <p:cNvPr id="74" name="Straight Arrow Connector 73"/>
          <p:cNvCxnSpPr/>
          <p:nvPr/>
        </p:nvCxnSpPr>
        <p:spPr>
          <a:xfrm>
            <a:off x="4395141" y="4718987"/>
            <a:ext cx="4139259" cy="112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 rot="5400000" flipH="1" flipV="1">
            <a:off x="6496824" y="4047536"/>
            <a:ext cx="2419449" cy="1078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 rot="10800000">
            <a:off x="4343400" y="4503925"/>
            <a:ext cx="4191000" cy="112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Isosceles Triangle 76"/>
          <p:cNvSpPr/>
          <p:nvPr/>
        </p:nvSpPr>
        <p:spPr>
          <a:xfrm>
            <a:off x="5016030" y="4718987"/>
            <a:ext cx="155222" cy="161297"/>
          </a:xfrm>
          <a:prstGeom prst="triangl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Isosceles Triangle 77"/>
          <p:cNvSpPr/>
          <p:nvPr/>
        </p:nvSpPr>
        <p:spPr>
          <a:xfrm>
            <a:off x="6413030" y="4718987"/>
            <a:ext cx="155222" cy="161297"/>
          </a:xfrm>
          <a:prstGeom prst="triangl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Isosceles Triangle 78"/>
          <p:cNvSpPr/>
          <p:nvPr/>
        </p:nvSpPr>
        <p:spPr>
          <a:xfrm>
            <a:off x="8074378" y="4718987"/>
            <a:ext cx="155222" cy="161297"/>
          </a:xfrm>
          <a:prstGeom prst="triangl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Isosceles Triangle 79"/>
          <p:cNvSpPr/>
          <p:nvPr/>
        </p:nvSpPr>
        <p:spPr>
          <a:xfrm rot="16200000">
            <a:off x="7703511" y="2893996"/>
            <a:ext cx="161297" cy="155222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Isosceles Triangle 81"/>
          <p:cNvSpPr/>
          <p:nvPr/>
        </p:nvSpPr>
        <p:spPr>
          <a:xfrm rot="16200000">
            <a:off x="7703511" y="4185140"/>
            <a:ext cx="161297" cy="155222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Isosceles Triangle 82"/>
          <p:cNvSpPr/>
          <p:nvPr/>
        </p:nvSpPr>
        <p:spPr>
          <a:xfrm rot="10800000">
            <a:off x="8302978" y="4342628"/>
            <a:ext cx="155222" cy="161297"/>
          </a:xfrm>
          <a:prstGeom prst="triangl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Isosceles Triangle 83"/>
          <p:cNvSpPr/>
          <p:nvPr/>
        </p:nvSpPr>
        <p:spPr>
          <a:xfrm rot="10800000">
            <a:off x="5274733" y="4342628"/>
            <a:ext cx="155222" cy="161297"/>
          </a:xfrm>
          <a:prstGeom prst="triangl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Isosceles Triangle 84"/>
          <p:cNvSpPr/>
          <p:nvPr/>
        </p:nvSpPr>
        <p:spPr>
          <a:xfrm rot="10800000">
            <a:off x="6671733" y="4342628"/>
            <a:ext cx="155222" cy="161297"/>
          </a:xfrm>
          <a:prstGeom prst="triangl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Flowchart: Summing Junction 85"/>
          <p:cNvSpPr/>
          <p:nvPr/>
        </p:nvSpPr>
        <p:spPr>
          <a:xfrm>
            <a:off x="4721352" y="4876800"/>
            <a:ext cx="155448" cy="155448"/>
          </a:xfrm>
          <a:prstGeom prst="flowChartSummingJunction">
            <a:avLst/>
          </a:prstGeom>
          <a:noFill/>
          <a:ln w="254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Flowchart: Summing Junction 86"/>
          <p:cNvSpPr/>
          <p:nvPr/>
        </p:nvSpPr>
        <p:spPr>
          <a:xfrm>
            <a:off x="7924800" y="4073800"/>
            <a:ext cx="155448" cy="155448"/>
          </a:xfrm>
          <a:prstGeom prst="flowChartSummingJunction">
            <a:avLst/>
          </a:prstGeom>
          <a:noFill/>
          <a:ln w="254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46"/>
          <p:cNvGrpSpPr/>
          <p:nvPr/>
        </p:nvGrpSpPr>
        <p:grpSpPr>
          <a:xfrm>
            <a:off x="4953000" y="2133599"/>
            <a:ext cx="2494844" cy="1295400"/>
            <a:chOff x="1507374" y="4184425"/>
            <a:chExt cx="3674225" cy="1835925"/>
          </a:xfrm>
        </p:grpSpPr>
        <p:sp>
          <p:nvSpPr>
            <p:cNvPr id="127" name="TextBox 126"/>
            <p:cNvSpPr txBox="1"/>
            <p:nvPr/>
          </p:nvSpPr>
          <p:spPr>
            <a:xfrm>
              <a:off x="2180705" y="4292420"/>
              <a:ext cx="3000894" cy="16575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Calibri" pitchFamily="34" charset="0"/>
                  <a:cs typeface="Calibri" pitchFamily="34" charset="0"/>
                </a:rPr>
                <a:t>First transaction</a:t>
              </a:r>
            </a:p>
            <a:p>
              <a:r>
                <a:rPr lang="en-US" sz="1400" dirty="0" smtClean="0">
                  <a:latin typeface="Calibri" pitchFamily="34" charset="0"/>
                  <a:cs typeface="Calibri" pitchFamily="34" charset="0"/>
                </a:rPr>
                <a:t>Second transaction</a:t>
              </a:r>
            </a:p>
            <a:p>
              <a:r>
                <a:rPr lang="en-US" sz="1400" dirty="0" smtClean="0">
                  <a:latin typeface="Calibri" pitchFamily="34" charset="0"/>
                  <a:cs typeface="Calibri" pitchFamily="34" charset="0"/>
                </a:rPr>
                <a:t>First route</a:t>
              </a:r>
            </a:p>
            <a:p>
              <a:r>
                <a:rPr lang="en-US" sz="1400" dirty="0" smtClean="0">
                  <a:latin typeface="Calibri" pitchFamily="34" charset="0"/>
                  <a:cs typeface="Calibri" pitchFamily="34" charset="0"/>
                </a:rPr>
                <a:t>Second route</a:t>
              </a:r>
            </a:p>
            <a:p>
              <a:r>
                <a:rPr lang="en-US" sz="1400" dirty="0" smtClean="0">
                  <a:latin typeface="Calibri" pitchFamily="34" charset="0"/>
                  <a:cs typeface="Calibri" pitchFamily="34" charset="0"/>
                </a:rPr>
                <a:t>Bus stop</a:t>
              </a:r>
              <a:endParaRPr lang="en-US" sz="1400" dirty="0">
                <a:latin typeface="Calibri" pitchFamily="34" charset="0"/>
                <a:cs typeface="Calibri" pitchFamily="34" charset="0"/>
              </a:endParaRPr>
            </a:p>
          </p:txBody>
        </p:sp>
        <p:cxnSp>
          <p:nvCxnSpPr>
            <p:cNvPr id="128" name="Straight Arrow Connector 127"/>
            <p:cNvCxnSpPr/>
            <p:nvPr/>
          </p:nvCxnSpPr>
          <p:spPr>
            <a:xfrm>
              <a:off x="1647306" y="5156386"/>
              <a:ext cx="533400" cy="1587"/>
            </a:xfrm>
            <a:prstGeom prst="straightConnector1">
              <a:avLst/>
            </a:prstGeom>
            <a:ln w="190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Arrow Connector 128"/>
            <p:cNvCxnSpPr/>
            <p:nvPr/>
          </p:nvCxnSpPr>
          <p:spPr>
            <a:xfrm>
              <a:off x="1647306" y="5372377"/>
              <a:ext cx="533400" cy="1587"/>
            </a:xfrm>
            <a:prstGeom prst="straightConnector1">
              <a:avLst/>
            </a:prstGeom>
            <a:ln w="1905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Isosceles Triangle 129"/>
            <p:cNvSpPr/>
            <p:nvPr/>
          </p:nvSpPr>
          <p:spPr>
            <a:xfrm rot="10800000">
              <a:off x="1956262" y="5588368"/>
              <a:ext cx="228600" cy="228601"/>
            </a:xfrm>
            <a:prstGeom prst="triangl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Rectangle 130"/>
            <p:cNvSpPr/>
            <p:nvPr/>
          </p:nvSpPr>
          <p:spPr>
            <a:xfrm>
              <a:off x="1507374" y="4184425"/>
              <a:ext cx="3169919" cy="18359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2" name="Flowchart: Summing Junction 131"/>
          <p:cNvSpPr/>
          <p:nvPr/>
        </p:nvSpPr>
        <p:spPr>
          <a:xfrm>
            <a:off x="5254752" y="2282952"/>
            <a:ext cx="155448" cy="155448"/>
          </a:xfrm>
          <a:prstGeom prst="flowChartSummingJunction">
            <a:avLst/>
          </a:prstGeom>
          <a:noFill/>
          <a:ln w="254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Flowchart: Summing Junction 132"/>
          <p:cNvSpPr/>
          <p:nvPr/>
        </p:nvSpPr>
        <p:spPr>
          <a:xfrm>
            <a:off x="5257800" y="2514600"/>
            <a:ext cx="155448" cy="155448"/>
          </a:xfrm>
          <a:prstGeom prst="flowChartSummingJunction">
            <a:avLst/>
          </a:prstGeom>
          <a:noFill/>
          <a:ln w="254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Rectangle 133"/>
          <p:cNvSpPr/>
          <p:nvPr/>
        </p:nvSpPr>
        <p:spPr>
          <a:xfrm>
            <a:off x="304800" y="1524000"/>
            <a:ext cx="3505200" cy="609600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Rectangle 134"/>
          <p:cNvSpPr/>
          <p:nvPr/>
        </p:nvSpPr>
        <p:spPr>
          <a:xfrm>
            <a:off x="304800" y="2362200"/>
            <a:ext cx="3505200" cy="609600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Rectangle 135"/>
          <p:cNvSpPr/>
          <p:nvPr/>
        </p:nvSpPr>
        <p:spPr>
          <a:xfrm>
            <a:off x="304800" y="3200400"/>
            <a:ext cx="3505200" cy="838200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Rectangle 136"/>
          <p:cNvSpPr/>
          <p:nvPr/>
        </p:nvSpPr>
        <p:spPr>
          <a:xfrm>
            <a:off x="304800" y="5410200"/>
            <a:ext cx="3505200" cy="609600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ectangle 138"/>
          <p:cNvSpPr/>
          <p:nvPr/>
        </p:nvSpPr>
        <p:spPr>
          <a:xfrm>
            <a:off x="304800" y="4267200"/>
            <a:ext cx="3505200" cy="914400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Rectangle 139"/>
          <p:cNvSpPr/>
          <p:nvPr/>
        </p:nvSpPr>
        <p:spPr>
          <a:xfrm>
            <a:off x="4648200" y="4648200"/>
            <a:ext cx="685800" cy="457200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/>
          <p:cNvSpPr/>
          <p:nvPr/>
        </p:nvSpPr>
        <p:spPr>
          <a:xfrm>
            <a:off x="7924800" y="3962400"/>
            <a:ext cx="381000" cy="990600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143"/>
          <p:cNvGrpSpPr/>
          <p:nvPr/>
        </p:nvGrpSpPr>
        <p:grpSpPr>
          <a:xfrm>
            <a:off x="4267200" y="4876800"/>
            <a:ext cx="1676400" cy="914400"/>
            <a:chOff x="4953000" y="5715001"/>
            <a:chExt cx="1676400" cy="914400"/>
          </a:xfrm>
        </p:grpSpPr>
        <p:sp>
          <p:nvSpPr>
            <p:cNvPr id="142" name="Right Arrow Callout 141"/>
            <p:cNvSpPr/>
            <p:nvPr/>
          </p:nvSpPr>
          <p:spPr>
            <a:xfrm rot="16200000">
              <a:off x="5334000" y="5334001"/>
              <a:ext cx="914400" cy="1676400"/>
            </a:xfrm>
            <a:prstGeom prst="rightArrowCallout">
              <a:avLst>
                <a:gd name="adj1" fmla="val 6538"/>
                <a:gd name="adj2" fmla="val 12692"/>
                <a:gd name="adj3" fmla="val 14231"/>
                <a:gd name="adj4" fmla="val 64977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5044069" y="5983069"/>
              <a:ext cx="15091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 smtClean="0"/>
                <a:t>Boarding stop</a:t>
              </a:r>
            </a:p>
            <a:p>
              <a:pPr algn="ctr"/>
              <a:r>
                <a:rPr lang="en-US" b="1" dirty="0" smtClean="0"/>
                <a:t> inferred</a:t>
              </a:r>
              <a:endParaRPr lang="en-US" b="1" dirty="0"/>
            </a:p>
          </p:txBody>
        </p:sp>
      </p:grpSp>
      <p:grpSp>
        <p:nvGrpSpPr>
          <p:cNvPr id="4" name="Group 144"/>
          <p:cNvGrpSpPr/>
          <p:nvPr/>
        </p:nvGrpSpPr>
        <p:grpSpPr>
          <a:xfrm>
            <a:off x="7315200" y="4876800"/>
            <a:ext cx="1676400" cy="914400"/>
            <a:chOff x="4953000" y="5715001"/>
            <a:chExt cx="1676400" cy="914400"/>
          </a:xfrm>
        </p:grpSpPr>
        <p:sp>
          <p:nvSpPr>
            <p:cNvPr id="146" name="Right Arrow Callout 145"/>
            <p:cNvSpPr/>
            <p:nvPr/>
          </p:nvSpPr>
          <p:spPr>
            <a:xfrm rot="16200000">
              <a:off x="5334000" y="5334001"/>
              <a:ext cx="914400" cy="1676400"/>
            </a:xfrm>
            <a:prstGeom prst="rightArrowCallout">
              <a:avLst>
                <a:gd name="adj1" fmla="val 6538"/>
                <a:gd name="adj2" fmla="val 12692"/>
                <a:gd name="adj3" fmla="val 14231"/>
                <a:gd name="adj4" fmla="val 64977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5047725" y="5983069"/>
              <a:ext cx="150182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 smtClean="0"/>
                <a:t>Alighting stop</a:t>
              </a:r>
            </a:p>
            <a:p>
              <a:pPr algn="ctr"/>
              <a:r>
                <a:rPr lang="en-US" b="1" dirty="0" smtClean="0"/>
                <a:t> inferred</a:t>
              </a:r>
              <a:endParaRPr lang="en-US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5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mph" presetSubtype="0" accel="50000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5" dur="2000" fill="hold"/>
                                        <p:tgtEl>
                                          <p:spTgt spid="74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9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9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3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7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3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animBg="1"/>
      <p:bldP spid="79" grpId="1" animBg="1"/>
      <p:bldP spid="86" grpId="0" animBg="1"/>
      <p:bldP spid="87" grpId="1" animBg="1"/>
      <p:bldP spid="134" grpId="0" animBg="1"/>
      <p:bldP spid="134" grpId="1" animBg="1"/>
      <p:bldP spid="135" grpId="0" animBg="1"/>
      <p:bldP spid="135" grpId="1" animBg="1"/>
      <p:bldP spid="136" grpId="0" animBg="1"/>
      <p:bldP spid="136" grpId="1" animBg="1"/>
      <p:bldP spid="137" grpId="0" animBg="1"/>
      <p:bldP spid="137" grpId="1" animBg="1"/>
      <p:bldP spid="139" grpId="0" animBg="1"/>
      <p:bldP spid="139" grpId="1" animBg="1"/>
      <p:bldP spid="140" grpId="0" animBg="1"/>
      <p:bldP spid="14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066800"/>
            <a:ext cx="8915400" cy="76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1176528"/>
            <a:ext cx="8915400" cy="11887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8" name="AutoShape 4" descr="http://redbar.web.arizona.edu/logos/images/horizontal/UA-horiz%20200-281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" name="Picture 2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33400"/>
            <a:ext cx="63498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228600" y="452735"/>
            <a:ext cx="26355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Detecting Transfers</a:t>
            </a:r>
            <a:endParaRPr lang="en-US" sz="2400" b="1" dirty="0"/>
          </a:p>
        </p:txBody>
      </p:sp>
      <p:sp>
        <p:nvSpPr>
          <p:cNvPr id="65" name="Slide Number Placeholder 6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5</a:t>
            </a:r>
            <a:endParaRPr lang="en-US" dirty="0"/>
          </a:p>
        </p:txBody>
      </p:sp>
      <p:grpSp>
        <p:nvGrpSpPr>
          <p:cNvPr id="2" name="Group 72"/>
          <p:cNvGrpSpPr/>
          <p:nvPr/>
        </p:nvGrpSpPr>
        <p:grpSpPr>
          <a:xfrm>
            <a:off x="3352800" y="1524000"/>
            <a:ext cx="6248400" cy="3048000"/>
            <a:chOff x="30784800" y="14892268"/>
            <a:chExt cx="9525000" cy="4526415"/>
          </a:xfrm>
        </p:grpSpPr>
        <p:sp>
          <p:nvSpPr>
            <p:cNvPr id="74" name="AutoShape 205"/>
            <p:cNvSpPr>
              <a:spLocks noChangeAspect="1" noChangeArrowheads="1" noTextEdit="1"/>
            </p:cNvSpPr>
            <p:nvPr/>
          </p:nvSpPr>
          <p:spPr bwMode="auto">
            <a:xfrm>
              <a:off x="30784800" y="15005428"/>
              <a:ext cx="9525000" cy="4413255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75" name="AutoShape 204"/>
            <p:cNvSpPr>
              <a:spLocks noChangeShapeType="1"/>
            </p:cNvSpPr>
            <p:nvPr/>
          </p:nvSpPr>
          <p:spPr bwMode="auto">
            <a:xfrm flipV="1">
              <a:off x="31804463" y="15254865"/>
              <a:ext cx="2035" cy="3566189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76" name="AutoShape 203"/>
            <p:cNvSpPr>
              <a:spLocks noChangeShapeType="1"/>
            </p:cNvSpPr>
            <p:nvPr/>
          </p:nvSpPr>
          <p:spPr bwMode="auto">
            <a:xfrm>
              <a:off x="31350034" y="18319624"/>
              <a:ext cx="7694287" cy="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77" name="AutoShape 202"/>
            <p:cNvSpPr>
              <a:spLocks noChangeShapeType="1"/>
            </p:cNvSpPr>
            <p:nvPr/>
          </p:nvSpPr>
          <p:spPr bwMode="auto">
            <a:xfrm flipV="1">
              <a:off x="31949762" y="17268636"/>
              <a:ext cx="1042050" cy="82407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78" name="AutoShape 201"/>
            <p:cNvSpPr>
              <a:spLocks noChangeShapeType="1"/>
            </p:cNvSpPr>
            <p:nvPr/>
          </p:nvSpPr>
          <p:spPr bwMode="auto">
            <a:xfrm flipV="1">
              <a:off x="32991814" y="16676115"/>
              <a:ext cx="1930665" cy="592519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 type="oval" w="med" len="med"/>
              <a:tailEnd type="stealth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79" name="AutoShape 200"/>
            <p:cNvSpPr>
              <a:spLocks noChangeShapeType="1"/>
            </p:cNvSpPr>
            <p:nvPr/>
          </p:nvSpPr>
          <p:spPr bwMode="auto">
            <a:xfrm>
              <a:off x="33593453" y="16659547"/>
              <a:ext cx="5350212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82" name="AutoShape 198"/>
            <p:cNvSpPr>
              <a:spLocks noChangeArrowheads="1"/>
            </p:cNvSpPr>
            <p:nvPr/>
          </p:nvSpPr>
          <p:spPr bwMode="auto">
            <a:xfrm rot="10800000">
              <a:off x="35783984" y="16507162"/>
              <a:ext cx="227950" cy="152386"/>
            </a:xfrm>
            <a:prstGeom prst="triangle">
              <a:avLst>
                <a:gd name="adj" fmla="val 50000"/>
              </a:avLst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83" name="AutoShape 197"/>
            <p:cNvSpPr>
              <a:spLocks noChangeArrowheads="1"/>
            </p:cNvSpPr>
            <p:nvPr/>
          </p:nvSpPr>
          <p:spPr bwMode="auto">
            <a:xfrm rot="10800000">
              <a:off x="37072725" y="16508012"/>
              <a:ext cx="227949" cy="153238"/>
            </a:xfrm>
            <a:prstGeom prst="triangle">
              <a:avLst>
                <a:gd name="adj" fmla="val 50000"/>
              </a:avLst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84" name="AutoShape 196"/>
            <p:cNvSpPr>
              <a:spLocks noChangeArrowheads="1"/>
            </p:cNvSpPr>
            <p:nvPr/>
          </p:nvSpPr>
          <p:spPr bwMode="auto">
            <a:xfrm rot="10800000">
              <a:off x="38335105" y="16508013"/>
              <a:ext cx="228965" cy="153237"/>
            </a:xfrm>
            <a:prstGeom prst="triangle">
              <a:avLst>
                <a:gd name="adj" fmla="val 50000"/>
              </a:avLst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86" name="AutoShape 194"/>
            <p:cNvSpPr>
              <a:spLocks noChangeArrowheads="1"/>
            </p:cNvSpPr>
            <p:nvPr/>
          </p:nvSpPr>
          <p:spPr bwMode="auto">
            <a:xfrm rot="10800000">
              <a:off x="33928501" y="16508013"/>
              <a:ext cx="224896" cy="153237"/>
            </a:xfrm>
            <a:prstGeom prst="triangle">
              <a:avLst>
                <a:gd name="adj" fmla="val 50000"/>
              </a:avLst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87" name="AutoShape 193"/>
            <p:cNvSpPr>
              <a:spLocks noChangeShapeType="1"/>
            </p:cNvSpPr>
            <p:nvPr/>
          </p:nvSpPr>
          <p:spPr bwMode="auto">
            <a:xfrm>
              <a:off x="32921819" y="16659547"/>
              <a:ext cx="671635" cy="170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88" name="AutoShape 192"/>
            <p:cNvSpPr>
              <a:spLocks noChangeShapeType="1"/>
            </p:cNvSpPr>
            <p:nvPr/>
          </p:nvSpPr>
          <p:spPr bwMode="auto">
            <a:xfrm>
              <a:off x="34921459" y="16736166"/>
              <a:ext cx="1018" cy="223557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89" name="AutoShape 191"/>
            <p:cNvSpPr>
              <a:spLocks noChangeShapeType="1"/>
            </p:cNvSpPr>
            <p:nvPr/>
          </p:nvSpPr>
          <p:spPr bwMode="auto">
            <a:xfrm>
              <a:off x="32991812" y="17268636"/>
              <a:ext cx="1018" cy="135792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90" name="AutoShape 190"/>
            <p:cNvSpPr>
              <a:spLocks noChangeShapeType="1"/>
            </p:cNvSpPr>
            <p:nvPr/>
          </p:nvSpPr>
          <p:spPr bwMode="auto">
            <a:xfrm>
              <a:off x="33061507" y="18485634"/>
              <a:ext cx="1812073" cy="85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stealth" w="med" len="med"/>
              <a:tailEnd type="stealth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128" name="AutoShape 186"/>
            <p:cNvSpPr>
              <a:spLocks noChangeShapeType="1"/>
            </p:cNvSpPr>
            <p:nvPr/>
          </p:nvSpPr>
          <p:spPr bwMode="auto">
            <a:xfrm flipH="1">
              <a:off x="37165329" y="16737018"/>
              <a:ext cx="30529" cy="234965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Dot"/>
              <a:round/>
              <a:headEnd type="oval" w="med" len="med"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129" name="AutoShape 185"/>
            <p:cNvSpPr>
              <a:spLocks noChangeShapeType="1"/>
            </p:cNvSpPr>
            <p:nvPr/>
          </p:nvSpPr>
          <p:spPr bwMode="auto">
            <a:xfrm>
              <a:off x="34921459" y="18907038"/>
              <a:ext cx="224387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stealth" w="med" len="med"/>
              <a:tailEnd type="stealth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130" name="AutoShape 184"/>
            <p:cNvSpPr>
              <a:spLocks noChangeArrowheads="1"/>
            </p:cNvSpPr>
            <p:nvPr/>
          </p:nvSpPr>
          <p:spPr bwMode="auto">
            <a:xfrm rot="10800000">
              <a:off x="32187092" y="15460885"/>
              <a:ext cx="228966" cy="154089"/>
            </a:xfrm>
            <a:prstGeom prst="triangle">
              <a:avLst>
                <a:gd name="adj" fmla="val 50000"/>
              </a:avLst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131" name="Text Box 183"/>
            <p:cNvSpPr txBox="1">
              <a:spLocks noChangeArrowheads="1"/>
            </p:cNvSpPr>
            <p:nvPr/>
          </p:nvSpPr>
          <p:spPr bwMode="auto">
            <a:xfrm>
              <a:off x="32449640" y="15372348"/>
              <a:ext cx="2979615" cy="4699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18288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Times New Roman" pitchFamily="18" charset="0"/>
                  <a:cs typeface="Times New Roman" pitchFamily="18" charset="0"/>
                </a:rPr>
                <a:t>Scheduled Bus Departures</a:t>
              </a:r>
              <a:endPara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Times New Roman" pitchFamily="18" charset="0"/>
              </a:endParaRPr>
            </a:p>
          </p:txBody>
        </p:sp>
        <p:sp>
          <p:nvSpPr>
            <p:cNvPr id="132" name="Text Box 182"/>
            <p:cNvSpPr txBox="1">
              <a:spLocks noChangeArrowheads="1"/>
            </p:cNvSpPr>
            <p:nvPr/>
          </p:nvSpPr>
          <p:spPr bwMode="auto">
            <a:xfrm>
              <a:off x="31236619" y="14892268"/>
              <a:ext cx="1128551" cy="2945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Times New Roman" pitchFamily="18" charset="0"/>
                  <a:cs typeface="Times New Roman" pitchFamily="18" charset="0"/>
                </a:rPr>
                <a:t>SPACE</a:t>
              </a:r>
              <a:endPara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Times New Roman" pitchFamily="18" charset="0"/>
              </a:endParaRPr>
            </a:p>
          </p:txBody>
        </p:sp>
        <p:sp>
          <p:nvSpPr>
            <p:cNvPr id="133" name="Text Box 181"/>
            <p:cNvSpPr txBox="1">
              <a:spLocks noChangeArrowheads="1"/>
            </p:cNvSpPr>
            <p:nvPr/>
          </p:nvSpPr>
          <p:spPr bwMode="auto">
            <a:xfrm>
              <a:off x="37971290" y="18450730"/>
              <a:ext cx="854808" cy="2034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Times New Roman" pitchFamily="18" charset="0"/>
                  <a:cs typeface="Times New Roman" pitchFamily="18" charset="0"/>
                </a:rPr>
                <a:t>TIME</a:t>
              </a:r>
              <a:endPara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Times New Roman" pitchFamily="18" charset="0"/>
              </a:endParaRPr>
            </a:p>
          </p:txBody>
        </p:sp>
        <p:sp>
          <p:nvSpPr>
            <p:cNvPr id="134" name="Text Box 180"/>
            <p:cNvSpPr txBox="1">
              <a:spLocks noChangeArrowheads="1"/>
            </p:cNvSpPr>
            <p:nvPr/>
          </p:nvSpPr>
          <p:spPr bwMode="auto">
            <a:xfrm>
              <a:off x="35576811" y="18970887"/>
              <a:ext cx="853790" cy="2315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9144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Times New Roman" pitchFamily="18" charset="0"/>
                  <a:cs typeface="Times New Roman" pitchFamily="18" charset="0"/>
                </a:rPr>
                <a:t>L</a:t>
              </a:r>
              <a:endPara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Times New Roman" pitchFamily="18" charset="0"/>
              </a:endParaRPr>
            </a:p>
          </p:txBody>
        </p:sp>
        <p:sp>
          <p:nvSpPr>
            <p:cNvPr id="136" name="Text Box 178"/>
            <p:cNvSpPr txBox="1">
              <a:spLocks noChangeArrowheads="1"/>
            </p:cNvSpPr>
            <p:nvPr/>
          </p:nvSpPr>
          <p:spPr bwMode="auto">
            <a:xfrm>
              <a:off x="33884496" y="18590346"/>
              <a:ext cx="883301" cy="2307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9144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Times New Roman" pitchFamily="18" charset="0"/>
                  <a:cs typeface="Times New Roman" pitchFamily="18" charset="0"/>
                </a:rPr>
                <a:t>W</a:t>
              </a:r>
              <a:endPara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Times New Roman" pitchFamily="18" charset="0"/>
              </a:endParaRPr>
            </a:p>
          </p:txBody>
        </p:sp>
        <p:sp>
          <p:nvSpPr>
            <p:cNvPr id="137" name="Text Box 177"/>
            <p:cNvSpPr txBox="1">
              <a:spLocks noChangeArrowheads="1"/>
            </p:cNvSpPr>
            <p:nvPr/>
          </p:nvSpPr>
          <p:spPr bwMode="auto">
            <a:xfrm>
              <a:off x="34153398" y="16250193"/>
              <a:ext cx="1812396" cy="2809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i="1" dirty="0" err="1" smtClean="0">
                  <a:latin typeface="+mj-lt"/>
                  <a:ea typeface="Times New Roman" pitchFamily="18" charset="0"/>
                  <a:cs typeface="Times New Roman" pitchFamily="18" charset="0"/>
                </a:rPr>
                <a:t>t</a:t>
              </a:r>
              <a:r>
                <a:rPr kumimoji="0" lang="en-US" sz="120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Times New Roman" pitchFamily="18" charset="0"/>
                  <a:cs typeface="Times New Roman" pitchFamily="18" charset="0"/>
                </a:rPr>
                <a:t>acc</a:t>
              </a:r>
              <a:endPara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Times New Roman" pitchFamily="18" charset="0"/>
              </a:endParaRPr>
            </a:p>
          </p:txBody>
        </p:sp>
        <p:sp>
          <p:nvSpPr>
            <p:cNvPr id="138" name="Text Box 176"/>
            <p:cNvSpPr txBox="1">
              <a:spLocks noChangeArrowheads="1"/>
            </p:cNvSpPr>
            <p:nvPr/>
          </p:nvSpPr>
          <p:spPr bwMode="auto">
            <a:xfrm>
              <a:off x="32294861" y="18513400"/>
              <a:ext cx="1161585" cy="5658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Times New Roman" pitchFamily="18" charset="0"/>
                  <a:cs typeface="Times New Roman" pitchFamily="18" charset="0"/>
                </a:rPr>
                <a:t>Alighting</a:t>
              </a:r>
              <a:endPara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Times New Roman" pitchFamily="18" charset="0"/>
              </a:endParaRPr>
            </a:p>
          </p:txBody>
        </p:sp>
        <p:sp>
          <p:nvSpPr>
            <p:cNvPr id="140" name="Text Box 174"/>
            <p:cNvSpPr txBox="1">
              <a:spLocks noChangeArrowheads="1"/>
            </p:cNvSpPr>
            <p:nvPr/>
          </p:nvSpPr>
          <p:spPr bwMode="auto">
            <a:xfrm>
              <a:off x="35547300" y="16174293"/>
              <a:ext cx="800873" cy="2307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9144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Times New Roman" pitchFamily="18" charset="0"/>
                  <a:cs typeface="Times New Roman" pitchFamily="18" charset="0"/>
                </a:rPr>
                <a:t>1</a:t>
              </a:r>
              <a:r>
                <a:rPr kumimoji="0" lang="en-US" sz="1600" i="1" u="none" strike="noStrike" cap="none" normalizeH="0" baseline="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Times New Roman" pitchFamily="18" charset="0"/>
                  <a:cs typeface="Times New Roman" pitchFamily="18" charset="0"/>
                </a:rPr>
                <a:t>st</a:t>
              </a:r>
              <a:r>
                <a:rPr kumimoji="0" lang="en-US" sz="1600" i="1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Times New Roman" pitchFamily="18" charset="0"/>
                  <a:cs typeface="Times New Roman" pitchFamily="18" charset="0"/>
                </a:rPr>
                <a:t>OPP</a:t>
              </a:r>
              <a:endPara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Times New Roman" pitchFamily="18" charset="0"/>
              </a:endParaRPr>
            </a:p>
          </p:txBody>
        </p:sp>
        <p:sp>
          <p:nvSpPr>
            <p:cNvPr id="141" name="Text Box 173"/>
            <p:cNvSpPr txBox="1">
              <a:spLocks noChangeArrowheads="1"/>
            </p:cNvSpPr>
            <p:nvPr/>
          </p:nvSpPr>
          <p:spPr bwMode="auto">
            <a:xfrm>
              <a:off x="36767436" y="16174294"/>
              <a:ext cx="917901" cy="2307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9144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Times New Roman" pitchFamily="18" charset="0"/>
                  <a:cs typeface="Times New Roman" pitchFamily="18" charset="0"/>
                </a:rPr>
                <a:t>2</a:t>
              </a:r>
              <a:r>
                <a:rPr kumimoji="0" lang="en-US" sz="1600" i="1" u="none" strike="noStrike" cap="none" normalizeH="0" baseline="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Times New Roman" pitchFamily="18" charset="0"/>
                  <a:cs typeface="Times New Roman" pitchFamily="18" charset="0"/>
                </a:rPr>
                <a:t>nd</a:t>
              </a:r>
              <a:r>
                <a:rPr kumimoji="0" lang="en-US" sz="1600" i="1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Times New Roman" pitchFamily="18" charset="0"/>
                  <a:cs typeface="Times New Roman" pitchFamily="18" charset="0"/>
                </a:rPr>
                <a:t>OPP</a:t>
              </a:r>
              <a:endPara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Times New Roman" pitchFamily="18" charset="0"/>
              </a:endParaRPr>
            </a:p>
          </p:txBody>
        </p:sp>
        <p:sp>
          <p:nvSpPr>
            <p:cNvPr id="142" name="Text Box 172"/>
            <p:cNvSpPr txBox="1">
              <a:spLocks noChangeArrowheads="1"/>
            </p:cNvSpPr>
            <p:nvPr/>
          </p:nvSpPr>
          <p:spPr bwMode="auto">
            <a:xfrm>
              <a:off x="38102788" y="16174293"/>
              <a:ext cx="1093950" cy="2307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9144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Times New Roman" pitchFamily="18" charset="0"/>
                  <a:cs typeface="Times New Roman" pitchFamily="18" charset="0"/>
                </a:rPr>
                <a:t>K</a:t>
              </a:r>
              <a:r>
                <a:rPr kumimoji="0" lang="en-US" sz="1600" i="1" u="none" strike="noStrike" cap="none" normalizeH="0" baseline="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Times New Roman" pitchFamily="18" charset="0"/>
                  <a:cs typeface="Times New Roman" pitchFamily="18" charset="0"/>
                </a:rPr>
                <a:t>th</a:t>
              </a:r>
              <a:r>
                <a:rPr kumimoji="0" lang="en-US" sz="1600" i="1" u="none" strike="noStrike" cap="none" normalizeH="0" baseline="-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Times New Roman" pitchFamily="18" charset="0"/>
                  <a:cs typeface="Times New Roman" pitchFamily="18" charset="0"/>
                </a:rPr>
                <a:t>OPP</a:t>
              </a:r>
              <a:endPara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Times New Roman" pitchFamily="18" charset="0"/>
              </a:endParaRPr>
            </a:p>
          </p:txBody>
        </p:sp>
        <p:sp>
          <p:nvSpPr>
            <p:cNvPr id="144" name="AutoShape 170"/>
            <p:cNvSpPr>
              <a:spLocks noChangeShapeType="1"/>
            </p:cNvSpPr>
            <p:nvPr/>
          </p:nvSpPr>
          <p:spPr bwMode="auto">
            <a:xfrm flipH="1" flipV="1">
              <a:off x="37391891" y="16892323"/>
              <a:ext cx="384664" cy="31754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145" name="Text Box 169"/>
            <p:cNvSpPr txBox="1">
              <a:spLocks noChangeArrowheads="1"/>
            </p:cNvSpPr>
            <p:nvPr/>
          </p:nvSpPr>
          <p:spPr bwMode="auto">
            <a:xfrm>
              <a:off x="37464510" y="17224130"/>
              <a:ext cx="1264912" cy="5116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Times New Roman" pitchFamily="18" charset="0"/>
                  <a:cs typeface="Times New Roman" pitchFamily="18" charset="0"/>
                </a:rPr>
                <a:t>Boarding </a:t>
              </a:r>
              <a:endPara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Times New Roman" pitchFamily="18" charset="0"/>
              </a:endParaRPr>
            </a:p>
          </p:txBody>
        </p:sp>
      </p:grpSp>
      <p:sp>
        <p:nvSpPr>
          <p:cNvPr id="146" name="TextBox 145"/>
          <p:cNvSpPr txBox="1"/>
          <p:nvPr/>
        </p:nvSpPr>
        <p:spPr>
          <a:xfrm>
            <a:off x="152400" y="1741706"/>
            <a:ext cx="35052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W</a:t>
            </a:r>
            <a:r>
              <a:rPr lang="en-US" sz="1600" b="1" dirty="0" smtClean="0"/>
              <a:t>: </a:t>
            </a:r>
            <a:r>
              <a:rPr lang="en-US" sz="1600" dirty="0" smtClean="0"/>
              <a:t>Estimated</a:t>
            </a:r>
            <a:r>
              <a:rPr lang="en-US" sz="1600" b="1" dirty="0" smtClean="0"/>
              <a:t> </a:t>
            </a:r>
            <a:r>
              <a:rPr lang="en-US" sz="1600" dirty="0"/>
              <a:t>w</a:t>
            </a:r>
            <a:r>
              <a:rPr lang="en-US" sz="1600" dirty="0" smtClean="0"/>
              <a:t>alking time, including possible delay</a:t>
            </a:r>
          </a:p>
          <a:p>
            <a:r>
              <a:rPr lang="en-US" sz="1600" dirty="0" smtClean="0"/>
              <a:t> </a:t>
            </a:r>
          </a:p>
          <a:p>
            <a:r>
              <a:rPr lang="en-US" sz="1600" b="1" dirty="0" err="1" smtClean="0"/>
              <a:t>t</a:t>
            </a:r>
            <a:r>
              <a:rPr lang="en-US" sz="1600" b="1" baseline="-25000" dirty="0" err="1" smtClean="0"/>
              <a:t>acc</a:t>
            </a:r>
            <a:r>
              <a:rPr lang="en-US" sz="1400" b="1" dirty="0" smtClean="0"/>
              <a:t>: </a:t>
            </a:r>
            <a:r>
              <a:rPr lang="en-US" sz="1600" b="1" dirty="0" smtClean="0"/>
              <a:t> </a:t>
            </a:r>
            <a:r>
              <a:rPr lang="en-US" sz="1600" dirty="0" smtClean="0"/>
              <a:t>Time from which the boarding stop becomes accessible for the passenger</a:t>
            </a:r>
          </a:p>
          <a:p>
            <a:endParaRPr lang="en-US" sz="1600" dirty="0" smtClean="0"/>
          </a:p>
          <a:p>
            <a:r>
              <a:rPr lang="en-US" sz="1600" b="1" dirty="0" smtClean="0"/>
              <a:t>L:  </a:t>
            </a:r>
            <a:r>
              <a:rPr lang="en-US" sz="1600" dirty="0" smtClean="0"/>
              <a:t>Time duration between the estimated arrival time to the boarding stop and the actual boarding time</a:t>
            </a:r>
          </a:p>
          <a:p>
            <a:endParaRPr lang="en-US" sz="1600" dirty="0" smtClean="0"/>
          </a:p>
          <a:p>
            <a:r>
              <a:rPr lang="en-US" sz="1600" b="1" dirty="0" err="1" smtClean="0"/>
              <a:t>N</a:t>
            </a:r>
            <a:r>
              <a:rPr lang="en-US" sz="1600" b="1" baseline="-25000" dirty="0" err="1" smtClean="0"/>
              <a:t>opp</a:t>
            </a:r>
            <a:r>
              <a:rPr lang="en-US" sz="1600" b="1" dirty="0" smtClean="0"/>
              <a:t>: </a:t>
            </a:r>
            <a:r>
              <a:rPr lang="en-US" sz="1600" dirty="0" smtClean="0"/>
              <a:t>Number of bus runs lying in the time interval from </a:t>
            </a:r>
            <a:r>
              <a:rPr lang="en-US" sz="1600" dirty="0" err="1" smtClean="0"/>
              <a:t>t</a:t>
            </a:r>
            <a:r>
              <a:rPr lang="en-US" sz="1600" baseline="-25000" dirty="0" err="1" smtClean="0"/>
              <a:t>acc</a:t>
            </a:r>
            <a:r>
              <a:rPr lang="en-US" sz="1600" dirty="0" smtClean="0"/>
              <a:t> to the actual boarding</a:t>
            </a:r>
          </a:p>
          <a:p>
            <a:endParaRPr lang="en-US" sz="1600" dirty="0" smtClean="0"/>
          </a:p>
          <a:p>
            <a:r>
              <a:rPr lang="en-US" sz="1600" b="1" dirty="0" err="1" smtClean="0"/>
              <a:t>K</a:t>
            </a:r>
            <a:r>
              <a:rPr lang="en-US" sz="1600" b="1" baseline="30000" dirty="0" err="1" smtClean="0"/>
              <a:t>th</a:t>
            </a:r>
            <a:r>
              <a:rPr lang="en-US" sz="1600" b="1" baseline="-25000" dirty="0" err="1" smtClean="0"/>
              <a:t>opp</a:t>
            </a:r>
            <a:r>
              <a:rPr lang="en-US" sz="1600" dirty="0" smtClean="0"/>
              <a:t>: </a:t>
            </a:r>
            <a:r>
              <a:rPr lang="en-US" sz="1600" dirty="0" err="1" smtClean="0"/>
              <a:t>K</a:t>
            </a:r>
            <a:r>
              <a:rPr lang="en-US" sz="1600" baseline="30000" dirty="0" err="1" smtClean="0"/>
              <a:t>th</a:t>
            </a:r>
            <a:r>
              <a:rPr lang="en-US" sz="1600" dirty="0" smtClean="0"/>
              <a:t> bus run that is available to the passenger</a:t>
            </a:r>
          </a:p>
          <a:p>
            <a:endParaRPr lang="en-US" sz="1600" dirty="0" smtClean="0"/>
          </a:p>
        </p:txBody>
      </p:sp>
      <p:grpSp>
        <p:nvGrpSpPr>
          <p:cNvPr id="3" name="Group 176"/>
          <p:cNvGrpSpPr/>
          <p:nvPr/>
        </p:nvGrpSpPr>
        <p:grpSpPr>
          <a:xfrm>
            <a:off x="3729214" y="4800600"/>
            <a:ext cx="5191180" cy="1710153"/>
            <a:chOff x="1118510" y="4735443"/>
            <a:chExt cx="6470146" cy="1834094"/>
          </a:xfrm>
        </p:grpSpPr>
        <p:cxnSp>
          <p:nvCxnSpPr>
            <p:cNvPr id="148" name="Elbow Connector 147"/>
            <p:cNvCxnSpPr/>
            <p:nvPr/>
          </p:nvCxnSpPr>
          <p:spPr>
            <a:xfrm>
              <a:off x="1256747" y="5716116"/>
              <a:ext cx="1482031" cy="490335"/>
            </a:xfrm>
            <a:prstGeom prst="bentConnector3">
              <a:avLst>
                <a:gd name="adj1" fmla="val 50000"/>
              </a:avLst>
            </a:prstGeom>
            <a:ln w="19050">
              <a:solidFill>
                <a:schemeClr val="tx1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Elbow Connector 150"/>
            <p:cNvCxnSpPr/>
            <p:nvPr/>
          </p:nvCxnSpPr>
          <p:spPr>
            <a:xfrm flipV="1">
              <a:off x="1256747" y="5144058"/>
              <a:ext cx="1482031" cy="572058"/>
            </a:xfrm>
            <a:prstGeom prst="bentConnector3">
              <a:avLst>
                <a:gd name="adj1" fmla="val 50000"/>
              </a:avLst>
            </a:prstGeom>
            <a:ln w="19050">
              <a:solidFill>
                <a:schemeClr val="tx1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4" name="TextBox 153"/>
            <p:cNvSpPr txBox="1"/>
            <p:nvPr/>
          </p:nvSpPr>
          <p:spPr>
            <a:xfrm>
              <a:off x="1118510" y="4735443"/>
              <a:ext cx="1662686" cy="3630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IF L &gt;= 90 min</a:t>
              </a:r>
              <a:endParaRPr lang="en-US" sz="1600" dirty="0"/>
            </a:p>
          </p:txBody>
        </p:sp>
        <p:sp>
          <p:nvSpPr>
            <p:cNvPr id="157" name="TextBox 156"/>
            <p:cNvSpPr txBox="1"/>
            <p:nvPr/>
          </p:nvSpPr>
          <p:spPr>
            <a:xfrm>
              <a:off x="2928725" y="4968946"/>
              <a:ext cx="1586524" cy="3630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solidFill>
                    <a:srgbClr val="C00000"/>
                  </a:solidFill>
                </a:rPr>
                <a:t>Non-transfer</a:t>
              </a:r>
              <a:endParaRPr lang="en-US" sz="1600" b="1" dirty="0">
                <a:solidFill>
                  <a:srgbClr val="C00000"/>
                </a:solidFill>
              </a:endParaRPr>
            </a:p>
          </p:txBody>
        </p:sp>
        <p:sp>
          <p:nvSpPr>
            <p:cNvPr id="158" name="TextBox 157"/>
            <p:cNvSpPr txBox="1"/>
            <p:nvPr/>
          </p:nvSpPr>
          <p:spPr>
            <a:xfrm>
              <a:off x="2978492" y="6031339"/>
              <a:ext cx="1089916" cy="3630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solidFill>
                    <a:srgbClr val="C00000"/>
                  </a:solidFill>
                </a:rPr>
                <a:t>Transfer</a:t>
              </a:r>
              <a:endParaRPr lang="en-US" sz="1600" b="1" dirty="0">
                <a:solidFill>
                  <a:srgbClr val="C00000"/>
                </a:solidFill>
              </a:endParaRPr>
            </a:p>
          </p:txBody>
        </p:sp>
        <p:sp>
          <p:nvSpPr>
            <p:cNvPr id="159" name="TextBox 158"/>
            <p:cNvSpPr txBox="1"/>
            <p:nvPr/>
          </p:nvSpPr>
          <p:spPr>
            <a:xfrm>
              <a:off x="1124226" y="6206447"/>
              <a:ext cx="1662686" cy="3630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IF L &lt;= 30 min</a:t>
              </a:r>
              <a:endParaRPr lang="en-US" sz="1600" dirty="0"/>
            </a:p>
          </p:txBody>
        </p:sp>
        <p:cxnSp>
          <p:nvCxnSpPr>
            <p:cNvPr id="161" name="Straight Connector 160"/>
            <p:cNvCxnSpPr/>
            <p:nvPr/>
          </p:nvCxnSpPr>
          <p:spPr>
            <a:xfrm>
              <a:off x="1905000" y="5715000"/>
              <a:ext cx="2133600" cy="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Elbow Connector 162"/>
            <p:cNvCxnSpPr/>
            <p:nvPr/>
          </p:nvCxnSpPr>
          <p:spPr>
            <a:xfrm flipV="1">
              <a:off x="3886199" y="5307501"/>
              <a:ext cx="1986707" cy="408614"/>
            </a:xfrm>
            <a:prstGeom prst="bentConnector3">
              <a:avLst>
                <a:gd name="adj1" fmla="val 50000"/>
              </a:avLst>
            </a:prstGeom>
            <a:ln w="19050">
              <a:solidFill>
                <a:schemeClr val="tx1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Elbow Connector 163"/>
            <p:cNvCxnSpPr/>
            <p:nvPr/>
          </p:nvCxnSpPr>
          <p:spPr>
            <a:xfrm>
              <a:off x="3886199" y="5716114"/>
              <a:ext cx="1986707" cy="326890"/>
            </a:xfrm>
            <a:prstGeom prst="bentConnector3">
              <a:avLst>
                <a:gd name="adj1" fmla="val 50000"/>
              </a:avLst>
            </a:prstGeom>
            <a:ln w="19050">
              <a:solidFill>
                <a:schemeClr val="tx1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8" name="TextBox 167"/>
            <p:cNvSpPr txBox="1"/>
            <p:nvPr/>
          </p:nvSpPr>
          <p:spPr>
            <a:xfrm>
              <a:off x="1984639" y="5389225"/>
              <a:ext cx="2096238" cy="3630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IF  30 &lt; L &lt; 90 min</a:t>
              </a:r>
              <a:endParaRPr lang="en-US" sz="1600" dirty="0"/>
            </a:p>
          </p:txBody>
        </p:sp>
        <p:sp>
          <p:nvSpPr>
            <p:cNvPr id="169" name="TextBox 168"/>
            <p:cNvSpPr txBox="1"/>
            <p:nvPr/>
          </p:nvSpPr>
          <p:spPr>
            <a:xfrm>
              <a:off x="4783406" y="4968946"/>
              <a:ext cx="99452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IF </a:t>
              </a:r>
              <a:r>
                <a:rPr lang="en-US" sz="1600" dirty="0" err="1" smtClean="0"/>
                <a:t>N</a:t>
              </a:r>
              <a:r>
                <a:rPr lang="en-US" sz="1200" dirty="0" err="1" smtClean="0"/>
                <a:t>opp</a:t>
              </a:r>
              <a:r>
                <a:rPr lang="en-US" sz="1600" dirty="0" smtClean="0"/>
                <a:t>&gt;1</a:t>
              </a:r>
              <a:endParaRPr lang="en-US" sz="1600" dirty="0"/>
            </a:p>
          </p:txBody>
        </p:sp>
        <p:sp>
          <p:nvSpPr>
            <p:cNvPr id="173" name="TextBox 172"/>
            <p:cNvSpPr txBox="1"/>
            <p:nvPr/>
          </p:nvSpPr>
          <p:spPr>
            <a:xfrm>
              <a:off x="4828197" y="6043001"/>
              <a:ext cx="110092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IF </a:t>
              </a:r>
              <a:r>
                <a:rPr lang="en-US" sz="1600" dirty="0" err="1" smtClean="0"/>
                <a:t>N</a:t>
              </a:r>
              <a:r>
                <a:rPr lang="en-US" sz="1200" dirty="0" err="1" smtClean="0"/>
                <a:t>opp</a:t>
              </a:r>
              <a:r>
                <a:rPr lang="en-US" sz="1600" dirty="0" smtClean="0"/>
                <a:t>&lt;=1</a:t>
              </a:r>
              <a:endParaRPr lang="en-US" sz="1600" dirty="0"/>
            </a:p>
          </p:txBody>
        </p:sp>
        <p:sp>
          <p:nvSpPr>
            <p:cNvPr id="174" name="TextBox 173"/>
            <p:cNvSpPr txBox="1"/>
            <p:nvPr/>
          </p:nvSpPr>
          <p:spPr>
            <a:xfrm>
              <a:off x="6002132" y="5132390"/>
              <a:ext cx="1586524" cy="3630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solidFill>
                    <a:srgbClr val="C00000"/>
                  </a:solidFill>
                </a:rPr>
                <a:t>Non-transfer</a:t>
              </a:r>
              <a:endParaRPr lang="en-US" sz="1600" b="1" dirty="0">
                <a:solidFill>
                  <a:srgbClr val="C00000"/>
                </a:solidFill>
              </a:endParaRPr>
            </a:p>
          </p:txBody>
        </p:sp>
        <p:sp>
          <p:nvSpPr>
            <p:cNvPr id="175" name="TextBox 174"/>
            <p:cNvSpPr txBox="1"/>
            <p:nvPr/>
          </p:nvSpPr>
          <p:spPr>
            <a:xfrm>
              <a:off x="6062854" y="5797834"/>
              <a:ext cx="1089916" cy="3630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solidFill>
                    <a:srgbClr val="C00000"/>
                  </a:solidFill>
                </a:rPr>
                <a:t>Transfer</a:t>
              </a:r>
              <a:endParaRPr lang="en-US" sz="1600" b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69" name="Rectangle 68"/>
          <p:cNvSpPr/>
          <p:nvPr/>
        </p:nvSpPr>
        <p:spPr>
          <a:xfrm>
            <a:off x="3733800" y="5486400"/>
            <a:ext cx="5334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2" name="Straight Connector 71"/>
          <p:cNvCxnSpPr/>
          <p:nvPr/>
        </p:nvCxnSpPr>
        <p:spPr>
          <a:xfrm>
            <a:off x="3581400" y="4572000"/>
            <a:ext cx="54102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066800"/>
            <a:ext cx="8915400" cy="76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1176528"/>
            <a:ext cx="8915400" cy="11887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8" name="AutoShape 4" descr="http://redbar.web.arizona.edu/logos/images/horizontal/UA-horiz%20200-281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" name="Picture 2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33400"/>
            <a:ext cx="63498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228600" y="533400"/>
            <a:ext cx="23390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Route Choice Set</a:t>
            </a:r>
            <a:endParaRPr lang="en-US" sz="2400" b="1" dirty="0"/>
          </a:p>
        </p:txBody>
      </p:sp>
      <p:sp>
        <p:nvSpPr>
          <p:cNvPr id="65" name="Slide Number Placeholder 6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6</a:t>
            </a:r>
            <a:endParaRPr lang="en-US" dirty="0"/>
          </a:p>
        </p:txBody>
      </p:sp>
      <p:grpSp>
        <p:nvGrpSpPr>
          <p:cNvPr id="2" name="Group 48"/>
          <p:cNvGrpSpPr/>
          <p:nvPr/>
        </p:nvGrpSpPr>
        <p:grpSpPr>
          <a:xfrm>
            <a:off x="228600" y="1447800"/>
            <a:ext cx="1524000" cy="942261"/>
            <a:chOff x="3657600" y="4873823"/>
            <a:chExt cx="1869032" cy="1097474"/>
          </a:xfrm>
        </p:grpSpPr>
        <p:cxnSp>
          <p:nvCxnSpPr>
            <p:cNvPr id="19" name="Straight Arrow Connector 18"/>
            <p:cNvCxnSpPr/>
            <p:nvPr/>
          </p:nvCxnSpPr>
          <p:spPr>
            <a:xfrm rot="10800000">
              <a:off x="3657600" y="5034364"/>
              <a:ext cx="657081" cy="1499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rot="10800000">
              <a:off x="3657600" y="5320506"/>
              <a:ext cx="657080" cy="1499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Flowchart: Summing Junction 20"/>
            <p:cNvSpPr/>
            <p:nvPr/>
          </p:nvSpPr>
          <p:spPr>
            <a:xfrm>
              <a:off x="3949636" y="5465824"/>
              <a:ext cx="175924" cy="169416"/>
            </a:xfrm>
            <a:prstGeom prst="flowChartSummingJunction">
              <a:avLst/>
            </a:prstGeom>
            <a:no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 rot="12047444">
              <a:off x="3971221" y="5774724"/>
              <a:ext cx="148938" cy="146696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460699" y="4873823"/>
              <a:ext cx="598034" cy="358475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Bus </a:t>
              </a:r>
              <a:endParaRPr lang="en-US" sz="14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460699" y="5178623"/>
              <a:ext cx="588816" cy="307777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Walk </a:t>
              </a:r>
              <a:endParaRPr lang="en-US" sz="20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460699" y="5397218"/>
              <a:ext cx="1065933" cy="307777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Transaction </a:t>
              </a:r>
              <a:endParaRPr lang="en-US" sz="2000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4460699" y="5663520"/>
              <a:ext cx="857799" cy="307777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Bus Stop </a:t>
              </a:r>
              <a:endParaRPr lang="en-US" sz="2000" dirty="0"/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304800" y="2667000"/>
            <a:ext cx="2607265" cy="3386554"/>
            <a:chOff x="304800" y="2667000"/>
            <a:chExt cx="2607265" cy="3386554"/>
          </a:xfrm>
        </p:grpSpPr>
        <p:sp>
          <p:nvSpPr>
            <p:cNvPr id="51" name="Oval 50"/>
            <p:cNvSpPr/>
            <p:nvPr/>
          </p:nvSpPr>
          <p:spPr>
            <a:xfrm rot="12047444">
              <a:off x="2245429" y="3056998"/>
              <a:ext cx="121443" cy="125949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 rot="12047444">
              <a:off x="569028" y="5190598"/>
              <a:ext cx="121443" cy="125949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/>
            <p:nvPr/>
          </p:nvSpPr>
          <p:spPr>
            <a:xfrm rot="12047444">
              <a:off x="1096586" y="3056998"/>
              <a:ext cx="121443" cy="125949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 rot="12047444">
              <a:off x="569029" y="3522653"/>
              <a:ext cx="121443" cy="125949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779229" y="5071646"/>
              <a:ext cx="689612" cy="338554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Origin</a:t>
              </a:r>
              <a:endParaRPr lang="en-US" sz="2400" dirty="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1769829" y="2667000"/>
              <a:ext cx="1142236" cy="338554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Destination</a:t>
              </a:r>
              <a:endParaRPr lang="en-US" sz="2400" dirty="0"/>
            </a:p>
          </p:txBody>
        </p:sp>
        <p:cxnSp>
          <p:nvCxnSpPr>
            <p:cNvPr id="78" name="Straight Arrow Connector 77"/>
            <p:cNvCxnSpPr/>
            <p:nvPr/>
          </p:nvCxnSpPr>
          <p:spPr>
            <a:xfrm rot="5400000" flipH="1" flipV="1">
              <a:off x="-148280" y="4417608"/>
              <a:ext cx="1552201" cy="1983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Flowchart: Summing Junction 81"/>
            <p:cNvSpPr/>
            <p:nvPr/>
          </p:nvSpPr>
          <p:spPr>
            <a:xfrm>
              <a:off x="1160229" y="3200400"/>
              <a:ext cx="143448" cy="145456"/>
            </a:xfrm>
            <a:prstGeom prst="flowChartSummingJunction">
              <a:avLst/>
            </a:prstGeom>
            <a:no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lowchart: Summing Junction 82"/>
            <p:cNvSpPr/>
            <p:nvPr/>
          </p:nvSpPr>
          <p:spPr>
            <a:xfrm>
              <a:off x="398229" y="5036144"/>
              <a:ext cx="143448" cy="145456"/>
            </a:xfrm>
            <a:prstGeom prst="flowChartSummingJunction">
              <a:avLst/>
            </a:prstGeom>
            <a:no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4" name="Straight Arrow Connector 83"/>
            <p:cNvCxnSpPr>
              <a:stCxn id="62" idx="4"/>
              <a:endCxn id="61" idx="7"/>
            </p:cNvCxnSpPr>
            <p:nvPr/>
          </p:nvCxnSpPr>
          <p:spPr>
            <a:xfrm rot="5400000" flipH="1" flipV="1">
              <a:off x="686536" y="3111929"/>
              <a:ext cx="380392" cy="449258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Arrow Connector 86"/>
            <p:cNvCxnSpPr>
              <a:stCxn id="61" idx="3"/>
              <a:endCxn id="51" idx="6"/>
            </p:cNvCxnSpPr>
            <p:nvPr/>
          </p:nvCxnSpPr>
          <p:spPr>
            <a:xfrm rot="16200000" flipH="1">
              <a:off x="1728900" y="2577937"/>
              <a:ext cx="4836" cy="1036129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4" name="TextBox 133"/>
            <p:cNvSpPr txBox="1"/>
            <p:nvPr/>
          </p:nvSpPr>
          <p:spPr>
            <a:xfrm>
              <a:off x="304800" y="5715000"/>
              <a:ext cx="1236429" cy="338554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/>
                <a:t>Passenger  1</a:t>
              </a:r>
              <a:endParaRPr lang="en-US" sz="2400" b="1" dirty="0"/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3335571" y="2667000"/>
            <a:ext cx="2542065" cy="3386554"/>
            <a:chOff x="3335571" y="2667000"/>
            <a:chExt cx="2542065" cy="3386554"/>
          </a:xfrm>
        </p:grpSpPr>
        <p:sp>
          <p:nvSpPr>
            <p:cNvPr id="72" name="Oval 71"/>
            <p:cNvSpPr/>
            <p:nvPr/>
          </p:nvSpPr>
          <p:spPr>
            <a:xfrm rot="12047444">
              <a:off x="5200001" y="3056998"/>
              <a:ext cx="121443" cy="125949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/>
            <p:nvPr/>
          </p:nvSpPr>
          <p:spPr>
            <a:xfrm rot="12047444">
              <a:off x="3523600" y="5190598"/>
              <a:ext cx="121443" cy="125949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 rot="12047444">
              <a:off x="4051158" y="3056998"/>
              <a:ext cx="121443" cy="125949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/>
            <p:cNvSpPr/>
            <p:nvPr/>
          </p:nvSpPr>
          <p:spPr>
            <a:xfrm rot="12047444">
              <a:off x="3523601" y="3522653"/>
              <a:ext cx="121443" cy="125949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3768101" y="5071646"/>
              <a:ext cx="689612" cy="338554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Origin</a:t>
              </a:r>
              <a:endParaRPr lang="en-US" sz="2400" dirty="0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4688913" y="2667000"/>
              <a:ext cx="1188723" cy="338554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Destination </a:t>
              </a:r>
              <a:endParaRPr lang="en-US" sz="2400" dirty="0"/>
            </a:p>
          </p:txBody>
        </p:sp>
        <p:cxnSp>
          <p:nvCxnSpPr>
            <p:cNvPr id="109" name="Curved Connector 108"/>
            <p:cNvCxnSpPr>
              <a:stCxn id="73" idx="5"/>
              <a:endCxn id="72" idx="0"/>
            </p:cNvCxnSpPr>
            <p:nvPr/>
          </p:nvCxnSpPr>
          <p:spPr>
            <a:xfrm rot="5400000" flipH="1" flipV="1">
              <a:off x="3390250" y="3348583"/>
              <a:ext cx="2017856" cy="1678382"/>
            </a:xfrm>
            <a:prstGeom prst="curved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" name="Flowchart: Summing Junction 111"/>
            <p:cNvSpPr/>
            <p:nvPr/>
          </p:nvSpPr>
          <p:spPr>
            <a:xfrm>
              <a:off x="3666553" y="5036144"/>
              <a:ext cx="143448" cy="145456"/>
            </a:xfrm>
            <a:prstGeom prst="flowChartSummingJunction">
              <a:avLst/>
            </a:prstGeom>
            <a:no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3335571" y="5715000"/>
              <a:ext cx="1282915" cy="338554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/>
                <a:t>Passenger  2 </a:t>
              </a:r>
              <a:endParaRPr lang="en-US" sz="2400" b="1" dirty="0"/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6400800" y="2590800"/>
            <a:ext cx="2554607" cy="3429000"/>
            <a:chOff x="6476941" y="2590800"/>
            <a:chExt cx="2554607" cy="3429000"/>
          </a:xfrm>
        </p:grpSpPr>
        <p:sp>
          <p:nvSpPr>
            <p:cNvPr id="92" name="Oval 91"/>
            <p:cNvSpPr/>
            <p:nvPr/>
          </p:nvSpPr>
          <p:spPr>
            <a:xfrm rot="12047444">
              <a:off x="8364912" y="3056998"/>
              <a:ext cx="121443" cy="125949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>
            <a:xfrm rot="12047444">
              <a:off x="6688511" y="5190598"/>
              <a:ext cx="121443" cy="125949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>
            <a:xfrm rot="12047444">
              <a:off x="7216069" y="3056998"/>
              <a:ext cx="121443" cy="125949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/>
            <p:nvPr/>
          </p:nvSpPr>
          <p:spPr>
            <a:xfrm rot="12047444">
              <a:off x="6688512" y="3522653"/>
              <a:ext cx="121443" cy="125949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6856812" y="5071646"/>
              <a:ext cx="689612" cy="338554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Origin</a:t>
              </a:r>
              <a:endParaRPr lang="en-US" sz="2400" dirty="0"/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7889312" y="2590800"/>
              <a:ext cx="1142236" cy="338554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Destination</a:t>
              </a:r>
              <a:endParaRPr lang="en-US" sz="2400" dirty="0"/>
            </a:p>
          </p:txBody>
        </p:sp>
        <p:cxnSp>
          <p:nvCxnSpPr>
            <p:cNvPr id="98" name="Straight Arrow Connector 97"/>
            <p:cNvCxnSpPr/>
            <p:nvPr/>
          </p:nvCxnSpPr>
          <p:spPr>
            <a:xfrm rot="5400000" flipH="1" flipV="1">
              <a:off x="5971203" y="4417608"/>
              <a:ext cx="1552201" cy="1983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>
              <a:stCxn id="95" idx="4"/>
              <a:endCxn id="94" idx="7"/>
            </p:cNvCxnSpPr>
            <p:nvPr/>
          </p:nvCxnSpPr>
          <p:spPr>
            <a:xfrm rot="5400000" flipH="1" flipV="1">
              <a:off x="6806019" y="3111929"/>
              <a:ext cx="380392" cy="449258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/>
            <p:cNvCxnSpPr>
              <a:stCxn id="94" idx="3"/>
              <a:endCxn id="92" idx="6"/>
            </p:cNvCxnSpPr>
            <p:nvPr/>
          </p:nvCxnSpPr>
          <p:spPr>
            <a:xfrm rot="16200000" flipH="1">
              <a:off x="7848383" y="2577937"/>
              <a:ext cx="4836" cy="1036129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Curved Connector 110"/>
            <p:cNvCxnSpPr/>
            <p:nvPr/>
          </p:nvCxnSpPr>
          <p:spPr>
            <a:xfrm rot="5400000" flipH="1" flipV="1">
              <a:off x="6576575" y="3370137"/>
              <a:ext cx="2017856" cy="1678382"/>
            </a:xfrm>
            <a:prstGeom prst="curved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Curved Connector 116"/>
            <p:cNvCxnSpPr/>
            <p:nvPr/>
          </p:nvCxnSpPr>
          <p:spPr>
            <a:xfrm rot="5400000" flipH="1" flipV="1">
              <a:off x="6576575" y="3370137"/>
              <a:ext cx="2017856" cy="1678382"/>
            </a:xfrm>
            <a:prstGeom prst="curvedConnector3">
              <a:avLst>
                <a:gd name="adj1" fmla="val 50000"/>
              </a:avLst>
            </a:prstGeom>
            <a:ln w="95250">
              <a:solidFill>
                <a:srgbClr val="FF0000">
                  <a:alpha val="28000"/>
                </a:srgb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>
              <a:endCxn id="94" idx="7"/>
            </p:cNvCxnSpPr>
            <p:nvPr/>
          </p:nvCxnSpPr>
          <p:spPr>
            <a:xfrm flipV="1">
              <a:off x="6746313" y="3146362"/>
              <a:ext cx="474531" cy="435038"/>
            </a:xfrm>
            <a:prstGeom prst="line">
              <a:avLst/>
            </a:prstGeom>
            <a:ln w="114300">
              <a:solidFill>
                <a:srgbClr val="0070C0">
                  <a:alpha val="33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Arrow Connector 129"/>
            <p:cNvCxnSpPr/>
            <p:nvPr/>
          </p:nvCxnSpPr>
          <p:spPr>
            <a:xfrm rot="16200000" flipH="1">
              <a:off x="7795359" y="2603717"/>
              <a:ext cx="4836" cy="1036129"/>
            </a:xfrm>
            <a:prstGeom prst="straightConnector1">
              <a:avLst/>
            </a:prstGeom>
            <a:ln w="114300">
              <a:solidFill>
                <a:srgbClr val="0070C0">
                  <a:alpha val="30000"/>
                </a:srgb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6" name="TextBox 135"/>
            <p:cNvSpPr txBox="1"/>
            <p:nvPr/>
          </p:nvSpPr>
          <p:spPr>
            <a:xfrm>
              <a:off x="6476941" y="5681246"/>
              <a:ext cx="1053686" cy="338554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/>
                <a:t>Choice set</a:t>
              </a:r>
              <a:endParaRPr lang="en-US" sz="2400" b="1" dirty="0"/>
            </a:p>
          </p:txBody>
        </p:sp>
        <p:cxnSp>
          <p:nvCxnSpPr>
            <p:cNvPr id="142" name="Straight Connector 141"/>
            <p:cNvCxnSpPr/>
            <p:nvPr/>
          </p:nvCxnSpPr>
          <p:spPr>
            <a:xfrm rot="5400000" flipH="1" flipV="1">
              <a:off x="5947768" y="4415372"/>
              <a:ext cx="1667945" cy="1"/>
            </a:xfrm>
            <a:prstGeom prst="line">
              <a:avLst/>
            </a:prstGeom>
            <a:ln w="114300">
              <a:solidFill>
                <a:srgbClr val="0070C0">
                  <a:alpha val="33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Plus 54"/>
          <p:cNvSpPr/>
          <p:nvPr/>
        </p:nvSpPr>
        <p:spPr>
          <a:xfrm>
            <a:off x="2514600" y="4343400"/>
            <a:ext cx="609600" cy="533400"/>
          </a:xfrm>
          <a:prstGeom prst="mathPlus">
            <a:avLst>
              <a:gd name="adj1" fmla="val 10372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Equal 55"/>
          <p:cNvSpPr/>
          <p:nvPr/>
        </p:nvSpPr>
        <p:spPr>
          <a:xfrm>
            <a:off x="5638800" y="4267200"/>
            <a:ext cx="533400" cy="762000"/>
          </a:xfrm>
          <a:prstGeom prst="mathEqual">
            <a:avLst>
              <a:gd name="adj1" fmla="val 7476"/>
              <a:gd name="adj2" fmla="val 1176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066800"/>
            <a:ext cx="8915400" cy="76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1176528"/>
            <a:ext cx="8915400" cy="11887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8" name="AutoShape 4" descr="http://redbar.web.arizona.edu/logos/images/horizontal/UA-horiz%20200-281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" name="Picture 2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33400"/>
            <a:ext cx="63498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5" name="Slide Number Placeholder 6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02545" y="533400"/>
            <a:ext cx="31150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Alternative Generation</a:t>
            </a:r>
            <a:endParaRPr lang="en-US" sz="2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685800" y="3425952"/>
            <a:ext cx="1298304" cy="369332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Passenger 1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685800" y="3959352"/>
            <a:ext cx="1298304" cy="369332"/>
          </a:xfrm>
          <a:prstGeom prst="rect">
            <a:avLst/>
          </a:prstGeom>
          <a:noFill/>
          <a:ln w="38100">
            <a:solidFill>
              <a:srgbClr val="FF0066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Passenger 2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685800" y="4489704"/>
            <a:ext cx="1298304" cy="369332"/>
          </a:xfrm>
          <a:prstGeom prst="rect">
            <a:avLst/>
          </a:prstGeom>
          <a:noFill/>
          <a:ln w="38100">
            <a:solidFill>
              <a:srgbClr val="0099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Passenger 3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2120067" y="3425952"/>
            <a:ext cx="791563" cy="369332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Path A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2120067" y="3959352"/>
            <a:ext cx="783548" cy="369332"/>
          </a:xfrm>
          <a:prstGeom prst="rect">
            <a:avLst/>
          </a:prstGeom>
          <a:noFill/>
          <a:ln w="38100">
            <a:solidFill>
              <a:srgbClr val="FF0066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Path B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2120067" y="4492752"/>
            <a:ext cx="781945" cy="369332"/>
          </a:xfrm>
          <a:prstGeom prst="rect">
            <a:avLst/>
          </a:prstGeom>
          <a:noFill/>
          <a:ln w="38100">
            <a:solidFill>
              <a:srgbClr val="0099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Path C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5192787" y="2193131"/>
            <a:ext cx="1261210" cy="328936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Passenger 1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5193792" y="4568952"/>
            <a:ext cx="1261210" cy="328936"/>
          </a:xfrm>
          <a:prstGeom prst="rect">
            <a:avLst/>
          </a:prstGeom>
          <a:noFill/>
          <a:ln w="38100">
            <a:solidFill>
              <a:srgbClr val="FF0066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Passenger 2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5193792" y="5913701"/>
            <a:ext cx="1261210" cy="328936"/>
          </a:xfrm>
          <a:prstGeom prst="rect">
            <a:avLst/>
          </a:prstGeom>
          <a:noFill/>
          <a:ln w="38100">
            <a:solidFill>
              <a:srgbClr val="0099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Passenger 3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6599837" y="2193131"/>
            <a:ext cx="791563" cy="369332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Path A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6607852" y="4123420"/>
            <a:ext cx="783548" cy="369332"/>
          </a:xfrm>
          <a:prstGeom prst="rect">
            <a:avLst/>
          </a:prstGeom>
          <a:noFill/>
          <a:ln w="38100">
            <a:solidFill>
              <a:srgbClr val="FF0066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Path B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6609455" y="5916416"/>
            <a:ext cx="781945" cy="369332"/>
          </a:xfrm>
          <a:prstGeom prst="rect">
            <a:avLst/>
          </a:prstGeom>
          <a:noFill/>
          <a:ln w="38100">
            <a:solidFill>
              <a:srgbClr val="0099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Path C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5195608" y="2666667"/>
            <a:ext cx="1261210" cy="328936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Passenger 1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5195608" y="4106475"/>
            <a:ext cx="1261210" cy="328936"/>
          </a:xfrm>
          <a:prstGeom prst="rect">
            <a:avLst/>
          </a:prstGeom>
          <a:noFill/>
          <a:ln w="38100">
            <a:solidFill>
              <a:srgbClr val="FF0066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Passenger 2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5195608" y="5026152"/>
            <a:ext cx="1261210" cy="328936"/>
          </a:xfrm>
          <a:prstGeom prst="rect">
            <a:avLst/>
          </a:prstGeom>
          <a:noFill/>
          <a:ln w="38100">
            <a:solidFill>
              <a:srgbClr val="0099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Passenger 3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5195608" y="3134258"/>
            <a:ext cx="1261210" cy="328936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Passenger 1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5195608" y="3630416"/>
            <a:ext cx="1261210" cy="328936"/>
          </a:xfrm>
          <a:prstGeom prst="rect">
            <a:avLst/>
          </a:prstGeom>
          <a:noFill/>
          <a:ln w="38100">
            <a:solidFill>
              <a:srgbClr val="FF0066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Passenger 2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5195608" y="5483352"/>
            <a:ext cx="1261210" cy="328936"/>
          </a:xfrm>
          <a:prstGeom prst="rect">
            <a:avLst/>
          </a:prstGeom>
          <a:noFill/>
          <a:ln w="38100">
            <a:solidFill>
              <a:srgbClr val="0099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Passenger 3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6607852" y="2663952"/>
            <a:ext cx="783548" cy="369332"/>
          </a:xfrm>
          <a:prstGeom prst="rect">
            <a:avLst/>
          </a:prstGeom>
          <a:noFill/>
          <a:ln w="38100">
            <a:solidFill>
              <a:srgbClr val="FF0066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Path B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6609455" y="4568952"/>
            <a:ext cx="781945" cy="369332"/>
          </a:xfrm>
          <a:prstGeom prst="rect">
            <a:avLst/>
          </a:prstGeom>
          <a:noFill/>
          <a:ln w="38100">
            <a:solidFill>
              <a:srgbClr val="0099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Path C</a:t>
            </a:r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6599837" y="5026152"/>
            <a:ext cx="791563" cy="369332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Path A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6609455" y="3121152"/>
            <a:ext cx="781945" cy="369332"/>
          </a:xfrm>
          <a:prstGeom prst="rect">
            <a:avLst/>
          </a:prstGeom>
          <a:noFill/>
          <a:ln w="38100">
            <a:solidFill>
              <a:srgbClr val="0099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Path C</a:t>
            </a:r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6599837" y="3617310"/>
            <a:ext cx="791563" cy="369332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Path A</a:t>
            </a:r>
            <a:endParaRPr 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6607852" y="5483352"/>
            <a:ext cx="783548" cy="369332"/>
          </a:xfrm>
          <a:prstGeom prst="rect">
            <a:avLst/>
          </a:prstGeom>
          <a:noFill/>
          <a:ln w="38100">
            <a:solidFill>
              <a:srgbClr val="FF0066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Path B</a:t>
            </a:r>
            <a:endParaRPr lang="en-US" dirty="0"/>
          </a:p>
        </p:txBody>
      </p:sp>
      <p:sp>
        <p:nvSpPr>
          <p:cNvPr id="71" name="Left Brace 70"/>
          <p:cNvSpPr/>
          <p:nvPr/>
        </p:nvSpPr>
        <p:spPr>
          <a:xfrm>
            <a:off x="4690594" y="2057400"/>
            <a:ext cx="444137" cy="4343400"/>
          </a:xfrm>
          <a:prstGeom prst="leftBrace">
            <a:avLst>
              <a:gd name="adj1" fmla="val 32069"/>
              <a:gd name="adj2" fmla="val 48681"/>
            </a:avLst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Left Brace 71"/>
          <p:cNvSpPr/>
          <p:nvPr/>
        </p:nvSpPr>
        <p:spPr>
          <a:xfrm rot="10800000">
            <a:off x="2819401" y="3276600"/>
            <a:ext cx="457200" cy="1752600"/>
          </a:xfrm>
          <a:prstGeom prst="leftBrace">
            <a:avLst>
              <a:gd name="adj1" fmla="val 32069"/>
              <a:gd name="adj2" fmla="val 48681"/>
            </a:avLst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Box 72"/>
          <p:cNvSpPr txBox="1"/>
          <p:nvPr/>
        </p:nvSpPr>
        <p:spPr>
          <a:xfrm>
            <a:off x="762000" y="2571690"/>
            <a:ext cx="18494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Observed Paths</a:t>
            </a:r>
            <a:endParaRPr lang="en-US" sz="2000" b="1" dirty="0"/>
          </a:p>
        </p:txBody>
      </p:sp>
      <p:sp>
        <p:nvSpPr>
          <p:cNvPr id="75" name="TextBox 74"/>
          <p:cNvSpPr txBox="1"/>
          <p:nvPr/>
        </p:nvSpPr>
        <p:spPr>
          <a:xfrm>
            <a:off x="4888714" y="1524000"/>
            <a:ext cx="26550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Generated Alternatives</a:t>
            </a:r>
            <a:endParaRPr lang="en-US" sz="2000" b="1" dirty="0"/>
          </a:p>
        </p:txBody>
      </p:sp>
      <p:cxnSp>
        <p:nvCxnSpPr>
          <p:cNvPr id="77" name="Straight Arrow Connector 76"/>
          <p:cNvCxnSpPr/>
          <p:nvPr/>
        </p:nvCxnSpPr>
        <p:spPr>
          <a:xfrm>
            <a:off x="3505200" y="4187952"/>
            <a:ext cx="914400" cy="1588"/>
          </a:xfrm>
          <a:prstGeom prst="straightConnector1">
            <a:avLst/>
          </a:prstGeom>
          <a:ln w="22225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066800"/>
            <a:ext cx="8915400" cy="76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1176528"/>
            <a:ext cx="8915400" cy="11887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8" name="AutoShape 4" descr="http://redbar.web.arizona.edu/logos/images/horizontal/UA-horiz%20200-281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" name="Picture 2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5800" y="533400"/>
            <a:ext cx="63498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287066" y="533400"/>
            <a:ext cx="54602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Choice Attributes and Fare Card Coverage</a:t>
            </a:r>
            <a:endParaRPr lang="en-US" sz="2400" b="1" dirty="0"/>
          </a:p>
        </p:txBody>
      </p:sp>
      <p:sp>
        <p:nvSpPr>
          <p:cNvPr id="54" name="Rectangle 53"/>
          <p:cNvSpPr/>
          <p:nvPr/>
        </p:nvSpPr>
        <p:spPr>
          <a:xfrm>
            <a:off x="0" y="4191000"/>
            <a:ext cx="4800600" cy="13357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  <a:defRPr/>
            </a:pPr>
            <a:endParaRPr lang="en-US" altLang="ko-KR" sz="1600" dirty="0">
              <a:ea typeface="굴림" pitchFamily="50" charset="-127"/>
            </a:endParaRPr>
          </a:p>
          <a:p>
            <a:pPr lvl="1" algn="ctr">
              <a:spcBef>
                <a:spcPct val="20000"/>
              </a:spcBef>
              <a:buFont typeface="Wingdings" pitchFamily="2" charset="2"/>
              <a:buChar char="l"/>
              <a:defRPr/>
            </a:pPr>
            <a:endParaRPr lang="en-US" altLang="ko-KR" sz="1400" dirty="0">
              <a:ea typeface="굴림" pitchFamily="50" charset="-127"/>
            </a:endParaRPr>
          </a:p>
          <a:p>
            <a:pPr lvl="0" algn="ctr">
              <a:spcBef>
                <a:spcPct val="20000"/>
              </a:spcBef>
              <a:buFont typeface="Wingdings" pitchFamily="2" charset="2"/>
              <a:buChar char="l"/>
              <a:defRPr/>
            </a:pPr>
            <a:endParaRPr lang="en-US" altLang="ko-KR" sz="1600" dirty="0">
              <a:ea typeface="굴림" pitchFamily="50" charset="-127"/>
            </a:endParaRPr>
          </a:p>
          <a:p>
            <a:pPr lvl="0" algn="ctr">
              <a:spcBef>
                <a:spcPct val="20000"/>
              </a:spcBef>
              <a:buFont typeface="Wingdings" pitchFamily="2" charset="2"/>
              <a:buChar char="l"/>
              <a:defRPr/>
            </a:pPr>
            <a:endParaRPr lang="en-US" altLang="ko-KR" sz="2400" dirty="0">
              <a:ea typeface="굴림" pitchFamily="50" charset="-127"/>
            </a:endParaRPr>
          </a:p>
        </p:txBody>
      </p:sp>
      <p:sp>
        <p:nvSpPr>
          <p:cNvPr id="65" name="Slide Number Placeholder 6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r>
              <a:rPr lang="en-US" dirty="0" smtClean="0"/>
              <a:t>8</a:t>
            </a:r>
            <a:endParaRPr lang="en-US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304800" y="1357487"/>
          <a:ext cx="8534399" cy="50433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/>
                <a:gridCol w="685800"/>
                <a:gridCol w="5638799"/>
              </a:tblGrid>
              <a:tr h="465374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Attribute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Definition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590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In Vehicle Time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Sum of the times spent on rides of all legs of the path</a:t>
                      </a: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2374"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Number of Transfers  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Number of bus transfers for the path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8143"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Waiting Time 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WT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Sum of waiting times for all the transfers in the path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57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Walking Distance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WD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Sum of walking distances for all the transfers in the path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29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Express Route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Indicates whether path contains any express routes or not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29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Downtown Route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DT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Indicates whether path contains a leg in downtown or not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35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Covers Express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CEX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Indicates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whether the user’s pass covers the express fare or the passenger has to pay more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35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Covers Downtown </a:t>
                      </a:r>
                      <a:endParaRPr lang="en-US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CDT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Indicates whether the user’s pass covers the downtown fare or the passenger has to pay more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4039</TotalTime>
  <Words>1595</Words>
  <Application>Microsoft Office PowerPoint</Application>
  <PresentationFormat>On-screen Show (4:3)</PresentationFormat>
  <Paragraphs>517</Paragraphs>
  <Slides>21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Neema</dc:creator>
  <cp:lastModifiedBy>Alireza</cp:lastModifiedBy>
  <cp:revision>168</cp:revision>
  <dcterms:created xsi:type="dcterms:W3CDTF">2011-01-19T05:04:55Z</dcterms:created>
  <dcterms:modified xsi:type="dcterms:W3CDTF">2011-05-09T14:28:57Z</dcterms:modified>
</cp:coreProperties>
</file>