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89" r:id="rId7"/>
    <p:sldId id="264" r:id="rId8"/>
    <p:sldId id="301" r:id="rId9"/>
    <p:sldId id="261" r:id="rId10"/>
    <p:sldId id="269" r:id="rId11"/>
    <p:sldId id="266" r:id="rId12"/>
    <p:sldId id="284" r:id="rId13"/>
    <p:sldId id="279" r:id="rId14"/>
    <p:sldId id="267" r:id="rId15"/>
    <p:sldId id="288" r:id="rId16"/>
    <p:sldId id="274" r:id="rId17"/>
    <p:sldId id="296" r:id="rId18"/>
    <p:sldId id="295" r:id="rId19"/>
    <p:sldId id="297" r:id="rId20"/>
    <p:sldId id="291" r:id="rId21"/>
    <p:sldId id="280" r:id="rId22"/>
    <p:sldId id="294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  <a:srgbClr val="282F3C"/>
    <a:srgbClr val="DDE0FB"/>
    <a:srgbClr val="91A480"/>
    <a:srgbClr val="495B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8913" autoAdjust="0"/>
  </p:normalViewPr>
  <p:slideViewPr>
    <p:cSldViewPr>
      <p:cViewPr varScale="1">
        <p:scale>
          <a:sx n="71" d="100"/>
          <a:sy n="71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1352-3E60-48BB-827E-4DC349E7F97D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8481-D1D0-49BF-A03D-2E23D8566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Pretty high-level</a:t>
            </a:r>
            <a:r>
              <a:rPr lang="en-US" baseline="0" dirty="0" smtClean="0"/>
              <a:t> conceptual integration among auto, transit vehicles and passengers including integration between ABM and DTA.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model 2: Integration between sequential activity choice model and DTA (MALTA)</a:t>
            </a:r>
            <a:r>
              <a:rPr lang="en-US" baseline="0" dirty="0" smtClean="0"/>
              <a:t> model</a:t>
            </a:r>
          </a:p>
          <a:p>
            <a:r>
              <a:rPr lang="en-US" baseline="0" dirty="0" smtClean="0"/>
              <a:t>                              Adding vehicle-passenger DTA model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Starting from o-d demand at each time interval which are given from the sequential activity choice model,</a:t>
            </a:r>
          </a:p>
          <a:p>
            <a:pPr>
              <a:buFontTx/>
              <a:buChar char="-"/>
            </a:pPr>
            <a:r>
              <a:rPr lang="en-US" dirty="0" smtClean="0"/>
              <a:t> The</a:t>
            </a:r>
            <a:r>
              <a:rPr lang="en-US" baseline="0" dirty="0" smtClean="0"/>
              <a:t> data will be given to MALTA and FAST-</a:t>
            </a:r>
            <a:r>
              <a:rPr lang="en-US" baseline="0" dirty="0" err="1" smtClean="0"/>
              <a:t>TrIPs</a:t>
            </a:r>
            <a:r>
              <a:rPr lang="en-US" baseline="0" dirty="0" smtClean="0"/>
              <a:t> and for intermodal case, FAST-</a:t>
            </a:r>
            <a:r>
              <a:rPr lang="en-US" baseline="0" dirty="0" err="1" smtClean="0"/>
              <a:t>TrIPs</a:t>
            </a:r>
            <a:r>
              <a:rPr lang="en-US" baseline="0" dirty="0" smtClean="0"/>
              <a:t> will give the auto path part to MALTA.</a:t>
            </a:r>
          </a:p>
          <a:p>
            <a:pPr>
              <a:buFontTx/>
              <a:buChar char="-"/>
            </a:pPr>
            <a:r>
              <a:rPr lang="en-US" baseline="0" dirty="0" smtClean="0"/>
              <a:t> And then vehicle-passenger simulation is made. If any arrival, it will be forwarded to activity model for the next discretionary trip.</a:t>
            </a:r>
          </a:p>
          <a:p>
            <a:pPr>
              <a:buFontTx/>
              <a:buChar char="-"/>
            </a:pPr>
            <a:r>
              <a:rPr lang="en-US" baseline="0" dirty="0" smtClean="0"/>
              <a:t> Auto and Transit (passenger) skim will be generated and after going through the convergence check, finalize a day trip.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More in detail about vehicle</a:t>
            </a:r>
            <a:r>
              <a:rPr lang="en-US" baseline="0" dirty="0" smtClean="0"/>
              <a:t> and passenger simulation models</a:t>
            </a:r>
          </a:p>
          <a:p>
            <a:pPr>
              <a:buFontTx/>
              <a:buChar char="-"/>
            </a:pPr>
            <a:r>
              <a:rPr lang="en-US" dirty="0" smtClean="0"/>
              <a:t> Given demand by activity models and transit network using</a:t>
            </a:r>
            <a:r>
              <a:rPr lang="en-US" baseline="0" dirty="0" smtClean="0"/>
              <a:t> GTFS,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Auto and transit or intermodal passenger trips from are separated in vehicle and transit passenger assignment and simulation model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GTFS info. is also separated to vehicle and transit passenger model to run transit vehicles and passengers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 Initially auto skims are given to transit passenger assignment side to create intermodal path and auto part of it will be returned to vehicle movement model.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 After transit assignment, passenger arrivals are simulated in passenger simulation.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 On the other hand, if bus is approaching a stop, it will check out if there are any passengers waiting for the bus and the simulation side let the transit vehicle know if the bus need to stop. 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 And then transit vehicle will stop a the stop and updating dwell time and holding time by some holding policy and moving on along the route.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 at last passenger experience will be </a:t>
            </a:r>
            <a:r>
              <a:rPr lang="en-US" baseline="0" dirty="0" err="1" smtClean="0"/>
              <a:t>recored</a:t>
            </a:r>
            <a:r>
              <a:rPr lang="en-US" baseline="0" dirty="0" smtClean="0"/>
              <a:t> to generate skims and statistics.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diagram</a:t>
            </a:r>
            <a:r>
              <a:rPr lang="en-US" baseline="0" dirty="0" smtClean="0"/>
              <a:t> shows m</a:t>
            </a:r>
            <a:r>
              <a:rPr lang="en-US" dirty="0" smtClean="0"/>
              <a:t>ore </a:t>
            </a:r>
            <a:r>
              <a:rPr lang="en-US" dirty="0" err="1" smtClean="0"/>
              <a:t>specifical</a:t>
            </a:r>
            <a:r>
              <a:rPr lang="en-US" dirty="0" smtClean="0"/>
              <a:t> dwell</a:t>
            </a:r>
            <a:r>
              <a:rPr lang="en-US" baseline="0" dirty="0" smtClean="0"/>
              <a:t> time and holding policy.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Initially hold and dwell are off and then through two steps update dwell time and holding status by the # of passengers and schedule time.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application we uses Rancho</a:t>
            </a:r>
            <a:r>
              <a:rPr lang="en-US" baseline="0" dirty="0" smtClean="0"/>
              <a:t> Cordova is prepared.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Road network is, as you can see it is relatively small, but number of parcels are large enough.</a:t>
            </a:r>
          </a:p>
          <a:p>
            <a:pPr>
              <a:buFontTx/>
              <a:buChar char="-"/>
            </a:pPr>
            <a:r>
              <a:rPr lang="en-US" dirty="0" smtClean="0"/>
              <a:t> We</a:t>
            </a:r>
            <a:r>
              <a:rPr lang="en-US" baseline="0" dirty="0" smtClean="0"/>
              <a:t> have 3 p-&amp;-r facilities which has its own capacity of the facility.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</a:t>
            </a:r>
            <a:r>
              <a:rPr lang="en-US" baseline="0" dirty="0" smtClean="0"/>
              <a:t> network as you can see,</a:t>
            </a:r>
          </a:p>
          <a:p>
            <a:r>
              <a:rPr lang="en-US" baseline="0" dirty="0" smtClean="0"/>
              <a:t>  163 stops, 1,206 trips, 16,117 schedules, and 5 bus routes and 1 LRT</a:t>
            </a:r>
          </a:p>
          <a:p>
            <a:r>
              <a:rPr lang="en-US" baseline="0" dirty="0" smtClean="0"/>
              <a:t>  Three park and ride facility are available bus routes.</a:t>
            </a:r>
          </a:p>
          <a:p>
            <a:r>
              <a:rPr lang="en-US" baseline="0" dirty="0" smtClean="0"/>
              <a:t>  transferability is pretty high on Folsom Blvd &amp; </a:t>
            </a:r>
            <a:r>
              <a:rPr lang="en-US" baseline="0" dirty="0" err="1" smtClean="0"/>
              <a:t>Matherfield</a:t>
            </a:r>
            <a:r>
              <a:rPr lang="en-US" baseline="0" dirty="0" smtClean="0"/>
              <a:t> Rd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Assumptions: park-and-ride facilities</a:t>
            </a:r>
            <a:r>
              <a:rPr lang="en-US" baseline="0" dirty="0" smtClean="0"/>
              <a:t> are given and should be used for making Auto-transit-walk mode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Discretionary trip of  the sequential activity choice model may affect to the UE of DTA model.</a:t>
            </a:r>
          </a:p>
          <a:p>
            <a:pPr lvl="1"/>
            <a:r>
              <a:rPr lang="en-US" dirty="0" smtClean="0"/>
              <a:t>Auto assignment may play a role of exogenous variable of the schedule-based assignment model.</a:t>
            </a:r>
          </a:p>
          <a:p>
            <a:r>
              <a:rPr lang="en-US" dirty="0" smtClean="0"/>
              <a:t>Convergence Issues</a:t>
            </a:r>
          </a:p>
          <a:p>
            <a:pPr lvl="1"/>
            <a:r>
              <a:rPr lang="en-US" dirty="0" smtClean="0"/>
              <a:t>Discretionary activity choice trip on the UE of DTA model</a:t>
            </a:r>
          </a:p>
          <a:p>
            <a:pPr lvl="1"/>
            <a:r>
              <a:rPr lang="en-US" dirty="0" smtClean="0"/>
              <a:t>Exogenous auto assignment  for the schedule-based assignment model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Activity-based model (ABM)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Tour-based or sequential activity choice model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Tour-based model 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Tours are generated and specified to multiple trips (e.g.,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DaySim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Sequential activity choice model 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 on anchor activities, every trip is generated at current place and time according to time-space prism (TSP) (e.g.,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OpenAMOS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behavior is more dependent on a specified current situation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Necessity of time-dependent traveler model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activity is affected by the time arrival at a specific activity.</a:t>
            </a:r>
          </a:p>
          <a:p>
            <a:pPr marL="1314450" lvl="3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Cancel, Rescheduling, and so on.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reason,</a:t>
            </a:r>
            <a:r>
              <a:rPr lang="en-US" sz="1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requires an integration between activity and DTA model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14450" lvl="3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Necessity of intermodal architecture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Activity modes are specified to auto-transit, walk (or bike)-transit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DynusT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Simulation-based assignment model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mesoscopic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 (AMS) </a:t>
            </a:r>
          </a:p>
          <a:p>
            <a:pPr marL="1314450" lvl="3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Speed-Influencing Region(SIR) is interpreted for each vehicle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MALTA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simulation tool using parallel processing environment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assignment model can be mounted on MALTA (C++)</a:t>
            </a:r>
            <a:endParaRPr lang="ko-K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Frequency-based</a:t>
            </a:r>
            <a:r>
              <a:rPr lang="en-US" baseline="0" dirty="0" smtClean="0"/>
              <a:t> assignment model using </a:t>
            </a:r>
            <a:r>
              <a:rPr lang="en-US" baseline="0" dirty="0" err="1" smtClean="0"/>
              <a:t>Spiess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Florian</a:t>
            </a:r>
            <a:r>
              <a:rPr lang="en-US" baseline="0" dirty="0" smtClean="0"/>
              <a:t> methodology.</a:t>
            </a:r>
          </a:p>
          <a:p>
            <a:r>
              <a:rPr lang="en-US" baseline="0" dirty="0" smtClean="0"/>
              <a:t>Schedule-based assignment model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57225" lvl="1" indent="-246063">
              <a:buSzTx/>
              <a:buFont typeface="Wingdings" pitchFamily="2" charset="2"/>
              <a:buChar char="§"/>
            </a:pPr>
            <a:r>
              <a:rPr lang="en-US" altLang="ko-KR" dirty="0" smtClean="0">
                <a:ea typeface="굴림" pitchFamily="34" charset="-127"/>
              </a:rPr>
              <a:t>Each link represents each run of a route, by the schedule of each route</a:t>
            </a:r>
          </a:p>
          <a:p>
            <a:pPr marL="657225" lvl="1" indent="-246063">
              <a:buSzTx/>
              <a:buFont typeface="Wingdings" pitchFamily="2" charset="2"/>
              <a:buChar char="§"/>
            </a:pPr>
            <a:r>
              <a:rPr lang="en-US" altLang="ko-KR" dirty="0" smtClean="0">
                <a:ea typeface="굴림" pitchFamily="34" charset="-127"/>
              </a:rPr>
              <a:t>Each link has attributes such as cost and departure time</a:t>
            </a:r>
          </a:p>
          <a:p>
            <a:pPr marL="200025" lvl="0" indent="-246063">
              <a:buSzTx/>
              <a:buFont typeface="Wingdings" pitchFamily="2" charset="2"/>
              <a:buChar char="§"/>
            </a:pPr>
            <a:r>
              <a:rPr lang="en-US" dirty="0" smtClean="0">
                <a:ea typeface="굴림" pitchFamily="34" charset="-127"/>
              </a:rPr>
              <a:t>Contribution:</a:t>
            </a:r>
            <a:r>
              <a:rPr lang="en-US" baseline="0" dirty="0" smtClean="0">
                <a:ea typeface="굴림" pitchFamily="34" charset="-127"/>
              </a:rPr>
              <a:t> reduce the network size as eliminating more transfer nodes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GTFS Stop Time and Stop infor</a:t>
            </a:r>
            <a:r>
              <a:rPr lang="en-US" baseline="0" dirty="0" smtClean="0"/>
              <a:t>mation will be used for generating each schedule link.</a:t>
            </a:r>
          </a:p>
          <a:p>
            <a:pPr>
              <a:buFontTx/>
              <a:buChar char="-"/>
            </a:pPr>
            <a:r>
              <a:rPr lang="en-US" baseline="0" dirty="0" smtClean="0"/>
              <a:t> Transportation Node (zone or parcel </a:t>
            </a:r>
            <a:r>
              <a:rPr lang="en-US" baseline="0" dirty="0" err="1" smtClean="0"/>
              <a:t>centroid</a:t>
            </a:r>
            <a:r>
              <a:rPr lang="en-US" baseline="0" dirty="0" smtClean="0"/>
              <a:t> or node) and GTFS stops are used for generating access links.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Each passengers strategy will be applied on the schedule network at each stop.</a:t>
            </a:r>
          </a:p>
          <a:p>
            <a:pPr>
              <a:buFontTx/>
              <a:buChar char="-"/>
            </a:pPr>
            <a:r>
              <a:rPr lang="en-US" baseline="0" dirty="0" smtClean="0"/>
              <a:t> As connecting this strategy from origin to destination, a </a:t>
            </a:r>
            <a:r>
              <a:rPr lang="en-US" baseline="0" dirty="0" err="1" smtClean="0"/>
              <a:t>hyperpath</a:t>
            </a:r>
            <a:r>
              <a:rPr lang="en-US" baseline="0" dirty="0" smtClean="0"/>
              <a:t> is searched.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Analytic model. </a:t>
            </a:r>
          </a:p>
          <a:p>
            <a:r>
              <a:rPr lang="en-US" dirty="0" smtClean="0"/>
              <a:t>- Assuming demand for</a:t>
            </a:r>
            <a:r>
              <a:rPr lang="en-US" baseline="0" dirty="0" smtClean="0"/>
              <a:t> O-D, PAT and specific mode (including intermodal),</a:t>
            </a:r>
          </a:p>
          <a:p>
            <a:r>
              <a:rPr lang="en-US" baseline="0" dirty="0" smtClean="0"/>
              <a:t>  - a </a:t>
            </a:r>
            <a:r>
              <a:rPr lang="en-US" baseline="0" dirty="0" err="1" smtClean="0"/>
              <a:t>hyperpath</a:t>
            </a:r>
            <a:r>
              <a:rPr lang="en-US" baseline="0" dirty="0" smtClean="0"/>
              <a:t> will be searched and </a:t>
            </a:r>
          </a:p>
          <a:p>
            <a:r>
              <a:rPr lang="en-US" baseline="0" dirty="0" smtClean="0"/>
              <a:t>  - the passenger demand will loaded on the path considering capacity of each transit vehicle.</a:t>
            </a:r>
          </a:p>
          <a:p>
            <a:r>
              <a:rPr lang="en-US" baseline="0" dirty="0" smtClean="0"/>
              <a:t>  - As going through the convergence step, we will decide if we need more iteration.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</a:t>
            </a:r>
            <a:r>
              <a:rPr lang="en-US" baseline="0" dirty="0" smtClean="0"/>
              <a:t> model 1: integration between tour-based activity model and DTA (specifically) </a:t>
            </a:r>
            <a:r>
              <a:rPr lang="en-US" baseline="0" dirty="0" err="1" smtClean="0"/>
              <a:t>DynusT</a:t>
            </a:r>
            <a:r>
              <a:rPr lang="en-US" baseline="0" dirty="0" smtClean="0"/>
              <a:t> model.</a:t>
            </a:r>
          </a:p>
          <a:p>
            <a:r>
              <a:rPr lang="en-US" baseline="0" dirty="0" smtClean="0"/>
              <a:t>                              integration between vehicle DTA model and passenger DTA model using transit vehicles or intermodal modes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Above all, assume that tours (trips) are given to DTA model and </a:t>
            </a:r>
          </a:p>
          <a:p>
            <a:pPr>
              <a:buFontTx/>
              <a:buChar char="-"/>
            </a:pPr>
            <a:r>
              <a:rPr lang="en-US" dirty="0" smtClean="0"/>
              <a:t>Take a data conversion process.</a:t>
            </a:r>
            <a:r>
              <a:rPr lang="en-US" baseline="0" dirty="0" smtClean="0"/>
              <a:t> “traveler.dat” which is input file for </a:t>
            </a:r>
            <a:r>
              <a:rPr lang="en-US" baseline="0" dirty="0" err="1" smtClean="0"/>
              <a:t>DynusT</a:t>
            </a:r>
            <a:r>
              <a:rPr lang="en-US" baseline="0" dirty="0" smtClean="0"/>
              <a:t> and FAST-</a:t>
            </a:r>
            <a:r>
              <a:rPr lang="en-US" baseline="0" dirty="0" err="1" smtClean="0"/>
              <a:t>TrIPs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After going through each DTA assignment model, activate vehicle – passenger simulation</a:t>
            </a:r>
          </a:p>
          <a:p>
            <a:pPr>
              <a:buFontTx/>
              <a:buChar char="-"/>
            </a:pPr>
            <a:r>
              <a:rPr lang="en-US" baseline="0" dirty="0" smtClean="0"/>
              <a:t> Intermodal paths are given from transit (intermodal) assignment for creating the next iteration traveler.dat</a:t>
            </a:r>
          </a:p>
          <a:p>
            <a:pPr>
              <a:buFontTx/>
              <a:buChar char="-"/>
            </a:pPr>
            <a:r>
              <a:rPr lang="en-US" baseline="0" dirty="0" smtClean="0"/>
              <a:t> Final auto and transit skim will be forwarded to tour-based activity model.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8481-D1D0-49BF-A03D-2E23D8566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alisto MT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3408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256584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Cambria Math" pitchFamily="18" charset="0"/>
                <a:ea typeface="Cambria Math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908720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ap="sq">
            <a:solidFill>
              <a:srgbClr val="282F3C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양쪽 모서리가 잘린 사각형 8"/>
          <p:cNvSpPr/>
          <p:nvPr userDrawn="1"/>
        </p:nvSpPr>
        <p:spPr>
          <a:xfrm>
            <a:off x="1214414" y="6572272"/>
            <a:ext cx="6715172" cy="285752"/>
          </a:xfrm>
          <a:prstGeom prst="snip2SameRect">
            <a:avLst/>
          </a:prstGeom>
          <a:solidFill>
            <a:srgbClr val="282F3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1A48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D13E-3440-4655-A81D-D49005A78DE6}" type="datetimeFigureOut">
              <a:rPr lang="ko-KR" altLang="en-US" smtClean="0"/>
              <a:pPr/>
              <a:t>2011-05-08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94F7-2083-43ED-A694-0464F685DA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cregion511.org/rideshare/parkandri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270451"/>
            <a:ext cx="7772400" cy="1658615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Integrated Dynamic Traffic and Transit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Assignment Considering Traffic Congestion and a Schedule-Based Transit Network 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8511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May 8, 2011 (2:45PM~4:30PM)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13</a:t>
            </a:r>
            <a:r>
              <a:rPr lang="en-US" sz="2400" baseline="300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th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 TRB National Transportation Planning Applications Conference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chemeClr val="tx1">
                  <a:lumMod val="85000"/>
                </a:schemeClr>
              </a:solidFill>
              <a:latin typeface="Franklin Gothic Medium Cond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Hyunsoo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 Noh,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Alireza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Khani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, Mark Hickman,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 and Yi-Chang Chiu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chemeClr val="tx1">
                  <a:lumMod val="85000"/>
                </a:schemeClr>
              </a:solidFill>
              <a:latin typeface="Franklin Gothic Medium Cond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The University of Arizona 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Franklin Gothic Medium Cond" pitchFamily="34" charset="0"/>
              <a:cs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7314" y="5429264"/>
            <a:ext cx="1283810" cy="1285885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2064082" y="571504"/>
            <a:ext cx="5008248" cy="1285860"/>
            <a:chOff x="-7620" y="0"/>
            <a:chExt cx="5440680" cy="1714739"/>
          </a:xfrm>
        </p:grpSpPr>
        <p:pic>
          <p:nvPicPr>
            <p:cNvPr id="7" name="그림 6" descr="Untitled.png"/>
            <p:cNvPicPr>
              <a:picLocks noChangeAspect="1"/>
            </p:cNvPicPr>
            <p:nvPr/>
          </p:nvPicPr>
          <p:blipFill>
            <a:blip r:embed="rId4"/>
            <a:srcRect r="189"/>
            <a:stretch>
              <a:fillRect/>
            </a:stretch>
          </p:blipFill>
          <p:spPr>
            <a:xfrm>
              <a:off x="0" y="0"/>
              <a:ext cx="5429256" cy="1714739"/>
            </a:xfrm>
            <a:prstGeom prst="rect">
              <a:avLst/>
            </a:prstGeom>
          </p:spPr>
        </p:pic>
        <p:sp>
          <p:nvSpPr>
            <p:cNvPr id="8" name="자유형 7"/>
            <p:cNvSpPr/>
            <p:nvPr/>
          </p:nvSpPr>
          <p:spPr>
            <a:xfrm>
              <a:off x="-7620" y="0"/>
              <a:ext cx="5440680" cy="182880"/>
            </a:xfrm>
            <a:custGeom>
              <a:avLst/>
              <a:gdLst>
                <a:gd name="connsiteX0" fmla="*/ 0 w 5440680"/>
                <a:gd name="connsiteY0" fmla="*/ 0 h 182880"/>
                <a:gd name="connsiteX1" fmla="*/ 1783080 w 5440680"/>
                <a:gd name="connsiteY1" fmla="*/ 182880 h 182880"/>
                <a:gd name="connsiteX2" fmla="*/ 5440680 w 5440680"/>
                <a:gd name="connsiteY2" fmla="*/ 0 h 182880"/>
                <a:gd name="connsiteX3" fmla="*/ 0 w 5440680"/>
                <a:gd name="connsiteY3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0680" h="182880">
                  <a:moveTo>
                    <a:pt x="0" y="0"/>
                  </a:moveTo>
                  <a:lnTo>
                    <a:pt x="1783080" y="182880"/>
                  </a:lnTo>
                  <a:lnTo>
                    <a:pt x="54406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25"/>
            </a:solidFill>
            <a:ln w="3175">
              <a:solidFill>
                <a:srgbClr val="FFC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그림 9" descr="CEEM-a.jpg"/>
          <p:cNvPicPr>
            <a:picLocks noChangeAspect="1"/>
          </p:cNvPicPr>
          <p:nvPr/>
        </p:nvPicPr>
        <p:blipFill>
          <a:blip r:embed="rId5"/>
          <a:srcRect l="9765" t="9765" r="10156" b="10156"/>
          <a:stretch>
            <a:fillRect/>
          </a:stretch>
        </p:blipFill>
        <p:spPr>
          <a:xfrm>
            <a:off x="142844" y="5357826"/>
            <a:ext cx="1357322" cy="135732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4572000" y="3429000"/>
            <a:ext cx="3786214" cy="2071702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Model 1</a:t>
            </a:r>
            <a:endParaRPr lang="en-US" dirty="0"/>
          </a:p>
        </p:txBody>
      </p:sp>
      <p:sp>
        <p:nvSpPr>
          <p:cNvPr id="71" name="내용 개체 틀 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Tour-Based Integration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한쪽 모서리가 잘린 사각형 19"/>
          <p:cNvSpPr/>
          <p:nvPr/>
        </p:nvSpPr>
        <p:spPr>
          <a:xfrm>
            <a:off x="5643570" y="1071546"/>
            <a:ext cx="2000264" cy="857256"/>
          </a:xfrm>
          <a:prstGeom prst="snip1Rect">
            <a:avLst/>
          </a:prstGeom>
          <a:solidFill>
            <a:schemeClr val="tx1"/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Tour-Based Model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(Data: Trip, Tour)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00430" y="2143116"/>
            <a:ext cx="2000264" cy="857256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traveler.dat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(Auto, Transit,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and Auto-Transit)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Shape 17"/>
          <p:cNvCxnSpPr>
            <a:stCxn id="21" idx="2"/>
            <a:endCxn id="42" idx="3"/>
          </p:cNvCxnSpPr>
          <p:nvPr/>
        </p:nvCxnSpPr>
        <p:spPr>
          <a:xfrm rot="16200000" flipH="1">
            <a:off x="5679289" y="1821645"/>
            <a:ext cx="571504" cy="292895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571472" y="3429000"/>
            <a:ext cx="3786214" cy="20717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5786" y="50599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DynusT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5" name="대각선 방향의 모서리가 둥근 사각형 34"/>
          <p:cNvSpPr/>
          <p:nvPr/>
        </p:nvSpPr>
        <p:spPr>
          <a:xfrm>
            <a:off x="857224" y="3571876"/>
            <a:ext cx="1428760" cy="1071570"/>
          </a:xfrm>
          <a:prstGeom prst="round2Diag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Auto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Assignment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41" name="직선 화살표 연결선 40"/>
          <p:cNvCxnSpPr>
            <a:stCxn id="26" idx="2"/>
            <a:endCxn id="49" idx="0"/>
          </p:cNvCxnSpPr>
          <p:nvPr/>
        </p:nvCxnSpPr>
        <p:spPr>
          <a:xfrm rot="10800000">
            <a:off x="4071934" y="4107661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대각선 방향의 모서리가 둥근 사각형 41"/>
          <p:cNvSpPr/>
          <p:nvPr/>
        </p:nvSpPr>
        <p:spPr>
          <a:xfrm>
            <a:off x="6715140" y="3571876"/>
            <a:ext cx="1428760" cy="1071570"/>
          </a:xfrm>
          <a:prstGeom prst="round2DiagRect">
            <a:avLst/>
          </a:prstGeom>
          <a:solidFill>
            <a:schemeClr val="tx1"/>
          </a:solidFill>
          <a:ln w="1905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Transit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(Intermodal)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Assignment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1" name="꺾인 연결선 50"/>
          <p:cNvCxnSpPr>
            <a:stCxn id="42" idx="0"/>
            <a:endCxn id="21" idx="3"/>
          </p:cNvCxnSpPr>
          <p:nvPr/>
        </p:nvCxnSpPr>
        <p:spPr>
          <a:xfrm flipH="1" flipV="1">
            <a:off x="5500694" y="2571744"/>
            <a:ext cx="2643206" cy="1535917"/>
          </a:xfrm>
          <a:prstGeom prst="bentConnector3">
            <a:avLst>
              <a:gd name="adj1" fmla="val -14503"/>
            </a:avLst>
          </a:prstGeom>
          <a:ln>
            <a:solidFill>
              <a:schemeClr val="tx2">
                <a:lumMod val="9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35" idx="2"/>
            <a:endCxn id="21" idx="1"/>
          </p:cNvCxnSpPr>
          <p:nvPr/>
        </p:nvCxnSpPr>
        <p:spPr>
          <a:xfrm rot="10800000" flipH="1">
            <a:off x="857224" y="2571745"/>
            <a:ext cx="2643206" cy="1535917"/>
          </a:xfrm>
          <a:prstGeom prst="bentConnector3">
            <a:avLst>
              <a:gd name="adj1" fmla="val -16100"/>
            </a:avLst>
          </a:prstGeom>
          <a:ln>
            <a:solidFill>
              <a:schemeClr val="tx2">
                <a:lumMod val="9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en-US" altLang="ko-KR" sz="1200" dirty="0" smtClean="0">
                <a:latin typeface="Cambria" pitchFamily="18" charset="0"/>
              </a:rPr>
              <a:t>Integration Model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357950" y="2357430"/>
            <a:ext cx="2000264" cy="428628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Intermodal Path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4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FAST-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TrIPs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대각선 방향의 모서리가 둥근 사각형 48"/>
          <p:cNvSpPr/>
          <p:nvPr/>
        </p:nvSpPr>
        <p:spPr>
          <a:xfrm>
            <a:off x="2643174" y="3571876"/>
            <a:ext cx="1428760" cy="1071570"/>
          </a:xfrm>
          <a:prstGeom prst="round2DiagRect">
            <a:avLst/>
          </a:prstGeom>
          <a:solidFill>
            <a:schemeClr val="tx1"/>
          </a:solidFill>
          <a:ln w="63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Auto –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Transit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Simulation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8" name="직선 화살표 연결선 57"/>
          <p:cNvCxnSpPr>
            <a:stCxn id="35" idx="0"/>
            <a:endCxn id="49" idx="2"/>
          </p:cNvCxnSpPr>
          <p:nvPr/>
        </p:nvCxnSpPr>
        <p:spPr>
          <a:xfrm>
            <a:off x="2285984" y="4107661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hape 17"/>
          <p:cNvCxnSpPr>
            <a:endCxn id="42" idx="1"/>
          </p:cNvCxnSpPr>
          <p:nvPr/>
        </p:nvCxnSpPr>
        <p:spPr>
          <a:xfrm rot="5400000" flipH="1" flipV="1">
            <a:off x="6465107" y="4964917"/>
            <a:ext cx="1285884" cy="64294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7"/>
          <p:cNvCxnSpPr>
            <a:stCxn id="21" idx="2"/>
            <a:endCxn id="35" idx="3"/>
          </p:cNvCxnSpPr>
          <p:nvPr/>
        </p:nvCxnSpPr>
        <p:spPr>
          <a:xfrm rot="5400000">
            <a:off x="2750331" y="1821645"/>
            <a:ext cx="571504" cy="292895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대각선 방향의 모서리가 둥근 사각형 25"/>
          <p:cNvSpPr/>
          <p:nvPr/>
        </p:nvSpPr>
        <p:spPr>
          <a:xfrm>
            <a:off x="4857752" y="3571876"/>
            <a:ext cx="1428760" cy="1071570"/>
          </a:xfrm>
          <a:prstGeom prst="round2DiagRect">
            <a:avLst/>
          </a:prstGeom>
          <a:solidFill>
            <a:schemeClr val="tx1"/>
          </a:solidFill>
          <a:ln w="635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Passenger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Simulation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0" name="직선 화살표 연결선 49"/>
          <p:cNvCxnSpPr>
            <a:stCxn id="42" idx="2"/>
            <a:endCxn id="26" idx="0"/>
          </p:cNvCxnSpPr>
          <p:nvPr/>
        </p:nvCxnSpPr>
        <p:spPr>
          <a:xfrm rot="10800000">
            <a:off x="6286512" y="4107661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2214546" y="5929330"/>
            <a:ext cx="4643470" cy="428628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Auto, Transit Skim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4" name="꺾인 연결선 73"/>
          <p:cNvCxnSpPr>
            <a:stCxn id="20" idx="2"/>
            <a:endCxn id="21" idx="0"/>
          </p:cNvCxnSpPr>
          <p:nvPr/>
        </p:nvCxnSpPr>
        <p:spPr>
          <a:xfrm rot="10800000" flipV="1">
            <a:off x="4500562" y="1500174"/>
            <a:ext cx="1143008" cy="642942"/>
          </a:xfrm>
          <a:prstGeom prst="bentConnector2">
            <a:avLst/>
          </a:prstGeom>
          <a:ln>
            <a:solidFill>
              <a:schemeClr val="tx2">
                <a:lumMod val="9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17"/>
          <p:cNvCxnSpPr>
            <a:stCxn id="31" idx="2"/>
            <a:endCxn id="70" idx="0"/>
          </p:cNvCxnSpPr>
          <p:nvPr/>
        </p:nvCxnSpPr>
        <p:spPr>
          <a:xfrm rot="16200000" flipH="1">
            <a:off x="3286116" y="4679165"/>
            <a:ext cx="428628" cy="207170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17"/>
          <p:cNvCxnSpPr>
            <a:stCxn id="24" idx="2"/>
            <a:endCxn id="70" idx="0"/>
          </p:cNvCxnSpPr>
          <p:nvPr/>
        </p:nvCxnSpPr>
        <p:spPr>
          <a:xfrm rot="5400000">
            <a:off x="5286380" y="4750603"/>
            <a:ext cx="428628" cy="1928826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70" idx="3"/>
            <a:endCxn id="20" idx="0"/>
          </p:cNvCxnSpPr>
          <p:nvPr/>
        </p:nvCxnSpPr>
        <p:spPr>
          <a:xfrm flipV="1">
            <a:off x="6858016" y="1500174"/>
            <a:ext cx="785818" cy="4643470"/>
          </a:xfrm>
          <a:prstGeom prst="bentConnector3">
            <a:avLst>
              <a:gd name="adj1" fmla="val 241874"/>
            </a:avLst>
          </a:prstGeom>
          <a:ln>
            <a:solidFill>
              <a:schemeClr val="tx2">
                <a:lumMod val="9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Model 2   </a:t>
            </a:r>
            <a:r>
              <a:rPr lang="en-US" sz="2000" dirty="0" smtClean="0"/>
              <a:t>(session 6)</a:t>
            </a:r>
            <a:endParaRPr lang="en-US" dirty="0"/>
          </a:p>
        </p:txBody>
      </p:sp>
      <p:sp>
        <p:nvSpPr>
          <p:cNvPr id="36" name="내용 개체 틀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Choice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en-US" altLang="ko-KR" sz="1200" dirty="0" smtClean="0">
                <a:latin typeface="Cambria" pitchFamily="18" charset="0"/>
              </a:rPr>
              <a:t>Integration Model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한쪽 모서리가 잘린 사각형 4"/>
          <p:cNvSpPr/>
          <p:nvPr/>
        </p:nvSpPr>
        <p:spPr>
          <a:xfrm>
            <a:off x="4000496" y="1285860"/>
            <a:ext cx="2214578" cy="857256"/>
          </a:xfrm>
          <a:prstGeom prst="snip1Rect">
            <a:avLst/>
          </a:prstGeom>
          <a:solidFill>
            <a:schemeClr val="tx1"/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Activity-Based Model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(O/D, Mode at Time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Intv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.)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43108" y="2571744"/>
            <a:ext cx="2000264" cy="857256"/>
          </a:xfrm>
          <a:prstGeom prst="rect">
            <a:avLst/>
          </a:prstGeom>
          <a:solidFill>
            <a:srgbClr val="FFCB25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 Assignment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29256" y="2571744"/>
            <a:ext cx="2000264" cy="857256"/>
          </a:xfrm>
          <a:prstGeom prst="rect">
            <a:avLst/>
          </a:prstGeom>
          <a:solidFill>
            <a:srgbClr val="00B05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Transit (or Intermodal)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Assignment</a:t>
            </a:r>
          </a:p>
        </p:txBody>
      </p:sp>
      <p:cxnSp>
        <p:nvCxnSpPr>
          <p:cNvPr id="11" name="Shape 17"/>
          <p:cNvCxnSpPr>
            <a:stCxn id="5" idx="1"/>
            <a:endCxn id="6" idx="0"/>
          </p:cNvCxnSpPr>
          <p:nvPr/>
        </p:nvCxnSpPr>
        <p:spPr>
          <a:xfrm rot="5400000">
            <a:off x="3911199" y="1375158"/>
            <a:ext cx="428628" cy="196454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7"/>
          <p:cNvCxnSpPr>
            <a:stCxn id="5" idx="1"/>
            <a:endCxn id="10" idx="0"/>
          </p:cNvCxnSpPr>
          <p:nvPr/>
        </p:nvCxnSpPr>
        <p:spPr>
          <a:xfrm rot="16200000" flipH="1">
            <a:off x="5554272" y="1696628"/>
            <a:ext cx="428628" cy="132160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2928926" y="4214818"/>
            <a:ext cx="4000528" cy="2214578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7488" y="427411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MALTA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857620" y="4357694"/>
            <a:ext cx="2000264" cy="857256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Auto + Transit Vehicle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Simulation</a:t>
            </a:r>
          </a:p>
        </p:txBody>
      </p:sp>
      <p:cxnSp>
        <p:nvCxnSpPr>
          <p:cNvPr id="24" name="Shape 17"/>
          <p:cNvCxnSpPr>
            <a:stCxn id="6" idx="2"/>
            <a:endCxn id="23" idx="0"/>
          </p:cNvCxnSpPr>
          <p:nvPr/>
        </p:nvCxnSpPr>
        <p:spPr>
          <a:xfrm rot="16200000" flipH="1">
            <a:off x="3536149" y="3036091"/>
            <a:ext cx="928694" cy="171451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17"/>
          <p:cNvCxnSpPr>
            <a:stCxn id="10" idx="2"/>
            <a:endCxn id="40" idx="0"/>
          </p:cNvCxnSpPr>
          <p:nvPr/>
        </p:nvCxnSpPr>
        <p:spPr>
          <a:xfrm rot="16200000" flipH="1">
            <a:off x="6364021" y="3494367"/>
            <a:ext cx="916552" cy="78581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00892" y="342900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Re-Assignment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for Missing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9" name="Shape 17"/>
          <p:cNvCxnSpPr>
            <a:stCxn id="23" idx="1"/>
            <a:endCxn id="5" idx="2"/>
          </p:cNvCxnSpPr>
          <p:nvPr/>
        </p:nvCxnSpPr>
        <p:spPr>
          <a:xfrm rot="10800000" flipH="1">
            <a:off x="3857620" y="1714488"/>
            <a:ext cx="142876" cy="3071834"/>
          </a:xfrm>
          <a:prstGeom prst="bentConnector3">
            <a:avLst>
              <a:gd name="adj1" fmla="val -1351375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57356" y="4416990"/>
            <a:ext cx="1357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Arrival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(Auto,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Passenger)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071802" y="5429264"/>
            <a:ext cx="1500198" cy="857256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Auto Skim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5143504" y="5429264"/>
            <a:ext cx="1643074" cy="857256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Transit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(or Intermodal)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Skim</a:t>
            </a:r>
          </a:p>
        </p:txBody>
      </p:sp>
      <p:cxnSp>
        <p:nvCxnSpPr>
          <p:cNvPr id="57" name="Shape 17"/>
          <p:cNvCxnSpPr>
            <a:stCxn id="49" idx="1"/>
            <a:endCxn id="5" idx="2"/>
          </p:cNvCxnSpPr>
          <p:nvPr/>
        </p:nvCxnSpPr>
        <p:spPr>
          <a:xfrm rot="10800000" flipH="1">
            <a:off x="3071802" y="1714488"/>
            <a:ext cx="928694" cy="4143404"/>
          </a:xfrm>
          <a:prstGeom prst="bentConnector3">
            <a:avLst>
              <a:gd name="adj1" fmla="val -248803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prstDash val="dash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17"/>
          <p:cNvCxnSpPr>
            <a:stCxn id="50" idx="3"/>
            <a:endCxn id="5" idx="0"/>
          </p:cNvCxnSpPr>
          <p:nvPr/>
        </p:nvCxnSpPr>
        <p:spPr>
          <a:xfrm flipH="1" flipV="1">
            <a:off x="6215074" y="1714488"/>
            <a:ext cx="571504" cy="4143404"/>
          </a:xfrm>
          <a:prstGeom prst="bentConnector3">
            <a:avLst>
              <a:gd name="adj1" fmla="val -34769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prstDash val="dash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57290" y="55007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Day-to-Day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00892" y="55007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Day-to-Day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70" name="Shape 17"/>
          <p:cNvCxnSpPr>
            <a:stCxn id="23" idx="2"/>
            <a:endCxn id="49" idx="3"/>
          </p:cNvCxnSpPr>
          <p:nvPr/>
        </p:nvCxnSpPr>
        <p:spPr>
          <a:xfrm rot="5400000">
            <a:off x="4393405" y="5393545"/>
            <a:ext cx="642942" cy="285752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17"/>
          <p:cNvCxnSpPr>
            <a:stCxn id="23" idx="2"/>
            <a:endCxn id="50" idx="1"/>
          </p:cNvCxnSpPr>
          <p:nvPr/>
        </p:nvCxnSpPr>
        <p:spPr>
          <a:xfrm rot="16200000" flipH="1">
            <a:off x="4679157" y="5393545"/>
            <a:ext cx="642942" cy="285752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71406" y="4500570"/>
            <a:ext cx="1643074" cy="857256"/>
          </a:xfrm>
          <a:prstGeom prst="rect">
            <a:avLst/>
          </a:prstGeom>
          <a:solidFill>
            <a:srgbClr val="FFCB25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Convergence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(Auto Assignment)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7286644" y="1285860"/>
            <a:ext cx="1785950" cy="857256"/>
          </a:xfrm>
          <a:prstGeom prst="rect">
            <a:avLst/>
          </a:prstGeom>
          <a:solidFill>
            <a:srgbClr val="00B05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Convergence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(Transit Assignment)</a:t>
            </a:r>
          </a:p>
        </p:txBody>
      </p:sp>
      <p:cxnSp>
        <p:nvCxnSpPr>
          <p:cNvPr id="28" name="Shape 17"/>
          <p:cNvCxnSpPr>
            <a:stCxn id="10" idx="1"/>
            <a:endCxn id="6" idx="3"/>
          </p:cNvCxnSpPr>
          <p:nvPr/>
        </p:nvCxnSpPr>
        <p:spPr>
          <a:xfrm rot="10800000">
            <a:off x="4143372" y="3000372"/>
            <a:ext cx="1285884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4810" y="2701349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Auto Path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(Intermodal)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25596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FAST-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TrIPs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2396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FAST-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TrIPs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36" y="26310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MALTA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720" y="44884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MALTA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286512" y="4357694"/>
            <a:ext cx="2000264" cy="857256"/>
          </a:xfrm>
          <a:prstGeom prst="rect">
            <a:avLst/>
          </a:prstGeom>
          <a:solidFill>
            <a:srgbClr val="00B05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Passenger Simulation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3702" y="43455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FAST-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TrIPs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3" name="Shape 17"/>
          <p:cNvCxnSpPr>
            <a:endCxn id="10" idx="3"/>
          </p:cNvCxnSpPr>
          <p:nvPr/>
        </p:nvCxnSpPr>
        <p:spPr>
          <a:xfrm rot="16200000" flipV="1">
            <a:off x="7036611" y="3393281"/>
            <a:ext cx="1285884" cy="500066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17"/>
          <p:cNvCxnSpPr>
            <a:stCxn id="23" idx="3"/>
            <a:endCxn id="37" idx="1"/>
          </p:cNvCxnSpPr>
          <p:nvPr/>
        </p:nvCxnSpPr>
        <p:spPr>
          <a:xfrm>
            <a:off x="5857884" y="4786322"/>
            <a:ext cx="428628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모서리가 둥근 직사각형 64"/>
          <p:cNvSpPr/>
          <p:nvPr/>
        </p:nvSpPr>
        <p:spPr>
          <a:xfrm>
            <a:off x="3857620" y="2071678"/>
            <a:ext cx="4857784" cy="4429156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571472" y="2071678"/>
            <a:ext cx="1928826" cy="442915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Structure</a:t>
            </a:r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55634" y="2428868"/>
            <a:ext cx="1530350" cy="28575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latinLnBrk="0"/>
            <a:r>
              <a:rPr lang="en-US" altLang="ko-KR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Simulation of Vehicle </a:t>
            </a:r>
            <a:r>
              <a:rPr lang="en-US" altLang="ko-KR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Movements</a:t>
            </a:r>
          </a:p>
          <a:p>
            <a:pPr algn="ctr" latinLnBrk="0"/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(Auto, Transit)</a:t>
            </a:r>
          </a:p>
          <a:p>
            <a:pPr algn="ctr" latinLnBrk="0"/>
            <a:endParaRPr lang="en-US" dirty="0" smtClean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algn="ctr" latinLnBrk="0"/>
            <a:endParaRPr lang="en-US" dirty="0" smtClean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algn="ctr" latinLnBrk="0"/>
            <a:endParaRPr lang="en-US" dirty="0" smtClean="0">
              <a:solidFill>
                <a:schemeClr val="bg1"/>
              </a:solidFill>
              <a:latin typeface="Arial Narrow" pitchFamily="34" charset="0"/>
              <a:ea typeface="Batang" pitchFamily="18" charset="-127"/>
            </a:endParaRPr>
          </a:p>
          <a:p>
            <a:pPr algn="ctr" latinLnBrk="0"/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214810" y="3429000"/>
            <a:ext cx="4143404" cy="1785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latinLnBrk="0"/>
            <a:r>
              <a:rPr lang="en-US" altLang="ko-KR" dirty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Passenger Simulation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4918090" y="2817831"/>
            <a:ext cx="1797050" cy="3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lnSpc>
                <a:spcPts val="1000"/>
              </a:lnSpc>
            </a:pPr>
            <a:r>
              <a:rPr lang="en-US" altLang="ko-KR" sz="1400" i="1" dirty="0">
                <a:latin typeface="Arial Narrow" pitchFamily="34" charset="0"/>
                <a:ea typeface="Batang" pitchFamily="18" charset="-127"/>
              </a:rPr>
              <a:t>Passenger arrival time, stop, boarding behavior</a:t>
            </a:r>
            <a:endParaRPr lang="en-US" sz="1400" b="1" i="1" dirty="0">
              <a:latin typeface="Arial Narrow" pitchFamily="34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572000" y="5260990"/>
            <a:ext cx="19605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/>
            <a:r>
              <a:rPr lang="en-US" sz="1400" i="1" dirty="0">
                <a:latin typeface="Arial Narrow" pitchFamily="34" charset="0"/>
              </a:rPr>
              <a:t>Passenger experience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285984" y="2862597"/>
            <a:ext cx="3429024" cy="352087"/>
            <a:chOff x="1525" y="1783"/>
            <a:chExt cx="2295" cy="207"/>
          </a:xfrm>
        </p:grpSpPr>
        <p:sp>
          <p:nvSpPr>
            <p:cNvPr id="46" name="Line 76"/>
            <p:cNvSpPr>
              <a:spLocks noChangeShapeType="1"/>
            </p:cNvSpPr>
            <p:nvPr/>
          </p:nvSpPr>
          <p:spPr bwMode="auto">
            <a:xfrm>
              <a:off x="1525" y="1990"/>
              <a:ext cx="2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2000">
                <a:latin typeface="Arial Narrow" pitchFamily="34" charset="0"/>
              </a:endParaRPr>
            </a:p>
          </p:txBody>
        </p:sp>
        <p:sp>
          <p:nvSpPr>
            <p:cNvPr id="47" name="Text Box 77"/>
            <p:cNvSpPr txBox="1">
              <a:spLocks noChangeArrowheads="1"/>
            </p:cNvSpPr>
            <p:nvPr/>
          </p:nvSpPr>
          <p:spPr bwMode="auto">
            <a:xfrm>
              <a:off x="2290" y="1783"/>
              <a:ext cx="93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>
                  <a:latin typeface="Arial Narrow" pitchFamily="34" charset="0"/>
                  <a:ea typeface="Batang" pitchFamily="18" charset="-127"/>
                </a:rPr>
                <a:t>Passenger arrival from auto</a:t>
              </a:r>
              <a:endParaRPr lang="en-US" sz="1400" i="1" dirty="0">
                <a:latin typeface="Arial Narrow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071538" y="6581025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en-US" altLang="ko-KR" sz="1200" dirty="0" smtClean="0">
                <a:latin typeface="Cambria" pitchFamily="18" charset="0"/>
              </a:rPr>
              <a:t>Integration Model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348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DynusT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| MALTA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70" name="직선 화살표 연결선 69"/>
          <p:cNvCxnSpPr>
            <a:stCxn id="13" idx="2"/>
            <a:endCxn id="98" idx="0"/>
          </p:cNvCxnSpPr>
          <p:nvPr/>
        </p:nvCxnSpPr>
        <p:spPr>
          <a:xfrm rot="5400000">
            <a:off x="6107917" y="5393545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 rot="5400000">
            <a:off x="5358612" y="3071810"/>
            <a:ext cx="71438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4214810" y="2285992"/>
            <a:ext cx="4143404" cy="4286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latinLnBrk="0"/>
            <a:r>
              <a:rPr lang="en-US" altLang="ko-KR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Transit Passenger Assignment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" name="그룹 130"/>
          <p:cNvGrpSpPr/>
          <p:nvPr/>
        </p:nvGrpSpPr>
        <p:grpSpPr>
          <a:xfrm>
            <a:off x="571472" y="1000749"/>
            <a:ext cx="7367588" cy="1285242"/>
            <a:chOff x="793751" y="1063610"/>
            <a:chExt cx="7367588" cy="1354502"/>
          </a:xfrm>
        </p:grpSpPr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793751" y="1063610"/>
              <a:ext cx="7367588" cy="1116014"/>
              <a:chOff x="500" y="574"/>
              <a:chExt cx="4641" cy="703"/>
            </a:xfrm>
          </p:grpSpPr>
          <p:sp>
            <p:nvSpPr>
              <p:cNvPr id="55" name="Text Box 47"/>
              <p:cNvSpPr txBox="1">
                <a:spLocks noChangeArrowheads="1"/>
              </p:cNvSpPr>
              <p:nvPr/>
            </p:nvSpPr>
            <p:spPr bwMode="auto">
              <a:xfrm>
                <a:off x="500" y="574"/>
                <a:ext cx="2667" cy="4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2">
                    <a:lumMod val="9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ctr" latinLnBrk="0"/>
                <a:r>
                  <a:rPr lang="en-US" altLang="ko-KR" dirty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Activities and travel </a:t>
                </a:r>
                <a:r>
                  <a:rPr lang="en-US" altLang="ko-KR" dirty="0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requests</a:t>
                </a:r>
                <a:br>
                  <a:rPr lang="en-US" altLang="ko-KR" dirty="0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</a:br>
                <a:r>
                  <a:rPr lang="en-US" altLang="ko-KR" sz="1600" dirty="0" err="1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e,g</a:t>
                </a:r>
                <a:r>
                  <a:rPr lang="en-US" altLang="ko-KR" sz="1600" dirty="0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,, </a:t>
                </a:r>
                <a:r>
                  <a:rPr lang="en-US" altLang="ko-KR" sz="1600" dirty="0" err="1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OpenAMOS</a:t>
                </a:r>
                <a:r>
                  <a:rPr lang="en-US" altLang="ko-KR" sz="1600" dirty="0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, </a:t>
                </a:r>
                <a:r>
                  <a:rPr lang="en-US" altLang="ko-KR" sz="1600" dirty="0" err="1" smtClean="0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DaySim</a:t>
                </a:r>
                <a:endParaRPr lang="en-US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3575" y="574"/>
                <a:ext cx="1566" cy="3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2">
                    <a:lumMod val="9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ctr" latinLnBrk="0">
                  <a:spcBef>
                    <a:spcPts val="600"/>
                  </a:spcBef>
                </a:pPr>
                <a:r>
                  <a:rPr lang="en-US" altLang="ko-KR">
                    <a:solidFill>
                      <a:schemeClr val="bg1"/>
                    </a:solidFill>
                    <a:latin typeface="Arial Narrow" pitchFamily="34" charset="0"/>
                    <a:ea typeface="Batang" pitchFamily="18" charset="-127"/>
                  </a:rPr>
                  <a:t>Google GTFS and/or transit line information</a:t>
                </a:r>
                <a:endParaRPr lang="en-US" b="1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7" name="Group 90"/>
              <p:cNvGrpSpPr>
                <a:grpSpLocks/>
              </p:cNvGrpSpPr>
              <p:nvPr/>
            </p:nvGrpSpPr>
            <p:grpSpPr bwMode="auto">
              <a:xfrm>
                <a:off x="630" y="984"/>
                <a:ext cx="4455" cy="293"/>
                <a:chOff x="630" y="984"/>
                <a:chExt cx="4455" cy="293"/>
              </a:xfrm>
            </p:grpSpPr>
            <p:sp>
              <p:nvSpPr>
                <p:cNvPr id="5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5" y="984"/>
                  <a:ext cx="1529" cy="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r>
                    <a:rPr lang="en-US" altLang="ko-KR" sz="1600" b="1" i="1" dirty="0">
                      <a:solidFill>
                        <a:schemeClr val="tx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  <a:ea typeface="Batang" pitchFamily="18" charset="-127"/>
                    </a:rPr>
                    <a:t>Transit and intermodal trips</a:t>
                  </a:r>
                  <a:endParaRPr lang="en-US" sz="1600" b="1" i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5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600" y="984"/>
                  <a:ext cx="1485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latinLnBrk="0"/>
                  <a:r>
                    <a:rPr lang="en-US" altLang="ko-KR" sz="1600" b="1" i="1" dirty="0" smtClean="0">
                      <a:solidFill>
                        <a:schemeClr val="tx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  <a:ea typeface="Batang" pitchFamily="18" charset="-127"/>
                    </a:rPr>
                    <a:t>Routes, stops, schedules</a:t>
                  </a:r>
                  <a:endParaRPr lang="en-US" sz="1600" b="1" i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6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30" y="984"/>
                  <a:ext cx="624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latinLnBrk="0">
                    <a:spcBef>
                      <a:spcPct val="50000"/>
                    </a:spcBef>
                  </a:pPr>
                  <a:r>
                    <a:rPr lang="en-US" sz="1600" b="1" i="1" dirty="0">
                      <a:solidFill>
                        <a:schemeClr val="tx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Auto trips</a:t>
                  </a:r>
                </a:p>
              </p:txBody>
            </p:sp>
          </p:grpSp>
        </p:grpSp>
        <p:cxnSp>
          <p:nvCxnSpPr>
            <p:cNvPr id="82" name="꺾인 연결선 81"/>
            <p:cNvCxnSpPr>
              <a:stCxn id="56" idx="2"/>
              <a:endCxn id="62" idx="0"/>
            </p:cNvCxnSpPr>
            <p:nvPr/>
          </p:nvCxnSpPr>
          <p:spPr>
            <a:xfrm rot="5400000">
              <a:off x="4079182" y="-646895"/>
              <a:ext cx="518127" cy="5160163"/>
            </a:xfrm>
            <a:prstGeom prst="bentConnector3">
              <a:avLst>
                <a:gd name="adj1" fmla="val 75753"/>
              </a:avLst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 rot="16200000" flipH="1">
              <a:off x="799790" y="1987823"/>
              <a:ext cx="552256" cy="71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/>
            <p:cNvCxnSpPr/>
            <p:nvPr/>
          </p:nvCxnSpPr>
          <p:spPr>
            <a:xfrm rot="16200000" flipH="1">
              <a:off x="4368238" y="2063509"/>
              <a:ext cx="702831" cy="63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>
              <a:stCxn id="56" idx="2"/>
            </p:cNvCxnSpPr>
            <p:nvPr/>
          </p:nvCxnSpPr>
          <p:spPr>
            <a:xfrm rot="16200000" flipH="1">
              <a:off x="6595903" y="1996546"/>
              <a:ext cx="663942" cy="19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129"/>
          <p:cNvGrpSpPr/>
          <p:nvPr/>
        </p:nvGrpSpPr>
        <p:grpSpPr>
          <a:xfrm>
            <a:off x="2285984" y="4429132"/>
            <a:ext cx="1928827" cy="785818"/>
            <a:chOff x="2428860" y="4572008"/>
            <a:chExt cx="1928827" cy="785818"/>
          </a:xfrm>
        </p:grpSpPr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2647950" y="5073663"/>
              <a:ext cx="1365250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/>
              <a:r>
                <a:rPr lang="en-US" altLang="ko-KR" sz="1400" i="1" dirty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Dwell </a:t>
              </a: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time, Hold</a:t>
              </a: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2647950" y="4572008"/>
              <a:ext cx="1344612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Transit vehicle</a:t>
              </a:r>
              <a:br>
                <a:rPr lang="en-US" altLang="ko-KR" sz="1400" i="1" dirty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</a:br>
              <a:r>
                <a:rPr lang="en-US" altLang="ko-KR" sz="1400" i="1" dirty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arrival</a:t>
              </a: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92" name="직선 화살표 연결선 91"/>
            <p:cNvCxnSpPr/>
            <p:nvPr/>
          </p:nvCxnSpPr>
          <p:spPr>
            <a:xfrm rot="10800000">
              <a:off x="2428860" y="4929198"/>
              <a:ext cx="19288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/>
            <p:cNvCxnSpPr/>
            <p:nvPr/>
          </p:nvCxnSpPr>
          <p:spPr>
            <a:xfrm rot="10800000">
              <a:off x="2428861" y="5081598"/>
              <a:ext cx="19288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19"/>
          <p:cNvSpPr>
            <a:spLocks noChangeArrowheads="1"/>
          </p:cNvSpPr>
          <p:nvPr/>
        </p:nvSpPr>
        <p:spPr bwMode="auto">
          <a:xfrm>
            <a:off x="4214810" y="5572140"/>
            <a:ext cx="4143404" cy="35719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latinLnBrk="0"/>
            <a:r>
              <a:rPr lang="en-US" altLang="ko-KR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Transit Passenger Skims and Statistics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00694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FAST-</a:t>
            </a:r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TrIPs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3" name="Picture 3" descr="C:\Users\Hyunsoo\AppData\Local\Microsoft\Windows\Temporary Internet Files\Content.IE5\AHUS5DAM\MC900346863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562" y="3871004"/>
            <a:ext cx="714380" cy="3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Text Box 48"/>
          <p:cNvSpPr txBox="1">
            <a:spLocks noChangeArrowheads="1"/>
          </p:cNvSpPr>
          <p:nvPr/>
        </p:nvSpPr>
        <p:spPr bwMode="auto">
          <a:xfrm>
            <a:off x="4357686" y="4199180"/>
            <a:ext cx="1000132" cy="9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lang="en-US" sz="1400" b="1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Bus # 2321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12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25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47</a:t>
            </a:r>
          </a:p>
          <a:p>
            <a:pPr algn="ctr" latinLnBrk="0"/>
            <a:endParaRPr lang="en-US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6357950" y="3857628"/>
            <a:ext cx="714380" cy="28575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STOP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7215206" y="3857628"/>
            <a:ext cx="714380" cy="28575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STOP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4" name="Picture 3" descr="C:\Users\Hyunsoo\AppData\Local\Microsoft\Windows\Temporary Internet Files\Content.IE5\AHUS5DAM\MC900346863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57818" y="3871004"/>
            <a:ext cx="714380" cy="34381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Text Box 48"/>
          <p:cNvSpPr txBox="1">
            <a:spLocks noChangeArrowheads="1"/>
          </p:cNvSpPr>
          <p:nvPr/>
        </p:nvSpPr>
        <p:spPr bwMode="auto">
          <a:xfrm>
            <a:off x="5214942" y="4199180"/>
            <a:ext cx="1000132" cy="9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lang="en-US" sz="1400" b="1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Bus # 2322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87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19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</a:rPr>
              <a:t>…</a:t>
            </a:r>
            <a:endParaRPr lang="en-US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6" name="Text Box 48"/>
          <p:cNvSpPr txBox="1">
            <a:spLocks noChangeArrowheads="1"/>
          </p:cNvSpPr>
          <p:nvPr/>
        </p:nvSpPr>
        <p:spPr bwMode="auto">
          <a:xfrm>
            <a:off x="6215074" y="421481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lang="en-US" sz="1400" b="1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Stop # S21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24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99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</a:rPr>
              <a:t>…</a:t>
            </a:r>
            <a:endParaRPr lang="en-US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7" name="Text Box 48"/>
          <p:cNvSpPr txBox="1">
            <a:spLocks noChangeArrowheads="1"/>
          </p:cNvSpPr>
          <p:nvPr/>
        </p:nvSpPr>
        <p:spPr bwMode="auto">
          <a:xfrm>
            <a:off x="7072330" y="421481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lang="en-US" sz="1400" b="1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Stop # S33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76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59</a:t>
            </a:r>
          </a:p>
          <a:p>
            <a:pPr algn="ctr" latinLnBrk="0"/>
            <a:r>
              <a:rPr lang="en-US" sz="1400" i="1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Pass. # 41</a:t>
            </a:r>
          </a:p>
          <a:p>
            <a:pPr algn="ctr" latinLnBrk="0"/>
            <a:endParaRPr lang="en-US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" name="그룹 128"/>
          <p:cNvGrpSpPr/>
          <p:nvPr/>
        </p:nvGrpSpPr>
        <p:grpSpPr>
          <a:xfrm>
            <a:off x="2285985" y="3286124"/>
            <a:ext cx="1928827" cy="741364"/>
            <a:chOff x="2428861" y="3686179"/>
            <a:chExt cx="1928827" cy="741364"/>
          </a:xfrm>
        </p:grpSpPr>
        <p:cxnSp>
          <p:nvCxnSpPr>
            <p:cNvPr id="94" name="직선 화살표 연결선 93"/>
            <p:cNvCxnSpPr/>
            <p:nvPr/>
          </p:nvCxnSpPr>
          <p:spPr>
            <a:xfrm rot="10800000">
              <a:off x="2428861" y="4000504"/>
              <a:ext cx="19288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화살표 연결선 94"/>
            <p:cNvCxnSpPr/>
            <p:nvPr/>
          </p:nvCxnSpPr>
          <p:spPr>
            <a:xfrm rot="10800000">
              <a:off x="2428862" y="4152904"/>
              <a:ext cx="19288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21"/>
            <p:cNvSpPr txBox="1">
              <a:spLocks noChangeArrowheads="1"/>
            </p:cNvSpPr>
            <p:nvPr/>
          </p:nvSpPr>
          <p:spPr bwMode="auto">
            <a:xfrm>
              <a:off x="2643174" y="3686179"/>
              <a:ext cx="1344612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Transit vehicle</a:t>
              </a:r>
              <a:b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</a:b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approach</a:t>
              </a: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1" name="Text Box 23"/>
            <p:cNvSpPr txBox="1">
              <a:spLocks noChangeArrowheads="1"/>
            </p:cNvSpPr>
            <p:nvPr/>
          </p:nvSpPr>
          <p:spPr bwMode="auto">
            <a:xfrm>
              <a:off x="2643174" y="4143380"/>
              <a:ext cx="1365250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/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Need to stop</a:t>
              </a: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그룹 127"/>
          <p:cNvGrpSpPr/>
          <p:nvPr/>
        </p:nvGrpSpPr>
        <p:grpSpPr>
          <a:xfrm>
            <a:off x="2285984" y="2214554"/>
            <a:ext cx="1928826" cy="814391"/>
            <a:chOff x="2428860" y="2614609"/>
            <a:chExt cx="1928826" cy="814391"/>
          </a:xfrm>
        </p:grpSpPr>
        <p:cxnSp>
          <p:nvCxnSpPr>
            <p:cNvPr id="67" name="직선 화살표 연결선 66"/>
            <p:cNvCxnSpPr/>
            <p:nvPr/>
          </p:nvCxnSpPr>
          <p:spPr>
            <a:xfrm>
              <a:off x="2643174" y="2786058"/>
              <a:ext cx="17145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/>
            <p:nvPr/>
          </p:nvCxnSpPr>
          <p:spPr>
            <a:xfrm rot="10800000">
              <a:off x="2428860" y="2928934"/>
              <a:ext cx="19288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 Box 21"/>
            <p:cNvSpPr txBox="1">
              <a:spLocks noChangeArrowheads="1"/>
            </p:cNvSpPr>
            <p:nvPr/>
          </p:nvSpPr>
          <p:spPr bwMode="auto">
            <a:xfrm>
              <a:off x="2655884" y="2614609"/>
              <a:ext cx="13446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Auto Skims</a:t>
              </a: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3" name="Text Box 21"/>
            <p:cNvSpPr txBox="1">
              <a:spLocks noChangeArrowheads="1"/>
            </p:cNvSpPr>
            <p:nvPr/>
          </p:nvSpPr>
          <p:spPr bwMode="auto">
            <a:xfrm>
              <a:off x="2643174" y="2971799"/>
              <a:ext cx="1344612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Auto part of  Intermodal</a:t>
              </a:r>
            </a:p>
            <a:p>
              <a:pPr algn="ctr" latinLnBrk="0">
                <a:lnSpc>
                  <a:spcPts val="1000"/>
                </a:lnSpc>
              </a:pP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</p:grpSp>
      <p:pic>
        <p:nvPicPr>
          <p:cNvPr id="124" name="Picture 3" descr="C:\Users\Hyunsoo\AppData\Local\Microsoft\Windows\Temporary Internet Files\Content.IE5\AHUS5DAM\MC900346863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7290" y="4214818"/>
            <a:ext cx="642942" cy="30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그림 125" descr="MC90033034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543503"/>
            <a:ext cx="537917" cy="314257"/>
          </a:xfrm>
          <a:prstGeom prst="rect">
            <a:avLst/>
          </a:prstGeom>
        </p:spPr>
      </p:pic>
      <p:pic>
        <p:nvPicPr>
          <p:cNvPr id="127" name="그림 126" descr="MC90033034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3753" y="4643446"/>
            <a:ext cx="537917" cy="314257"/>
          </a:xfrm>
          <a:prstGeom prst="rect">
            <a:avLst/>
          </a:prstGeom>
        </p:spPr>
      </p:pic>
      <p:grpSp>
        <p:nvGrpSpPr>
          <p:cNvPr id="97" name="그룹 96"/>
          <p:cNvGrpSpPr/>
          <p:nvPr/>
        </p:nvGrpSpPr>
        <p:grpSpPr>
          <a:xfrm>
            <a:off x="6572264" y="2714620"/>
            <a:ext cx="2222506" cy="714380"/>
            <a:chOff x="6500826" y="2643182"/>
            <a:chExt cx="2222506" cy="714380"/>
          </a:xfrm>
        </p:grpSpPr>
        <p:grpSp>
          <p:nvGrpSpPr>
            <p:cNvPr id="57" name="그룹 129"/>
            <p:cNvGrpSpPr/>
            <p:nvPr/>
          </p:nvGrpSpPr>
          <p:grpSpPr>
            <a:xfrm rot="5400000">
              <a:off x="7250925" y="2893215"/>
              <a:ext cx="714380" cy="214314"/>
              <a:chOff x="2428860" y="4929198"/>
              <a:chExt cx="1928827" cy="153988"/>
            </a:xfrm>
          </p:grpSpPr>
          <p:cxnSp>
            <p:nvCxnSpPr>
              <p:cNvPr id="68" name="직선 화살표 연결선 67"/>
              <p:cNvCxnSpPr/>
              <p:nvPr/>
            </p:nvCxnSpPr>
            <p:spPr>
              <a:xfrm rot="10800000">
                <a:off x="2428860" y="4929198"/>
                <a:ext cx="1928826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화살표 연결선 68"/>
              <p:cNvCxnSpPr/>
              <p:nvPr/>
            </p:nvCxnSpPr>
            <p:spPr>
              <a:xfrm rot="10800000">
                <a:off x="2428861" y="5081598"/>
                <a:ext cx="1928826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 Box 21"/>
            <p:cNvSpPr txBox="1">
              <a:spLocks noChangeArrowheads="1"/>
            </p:cNvSpPr>
            <p:nvPr/>
          </p:nvSpPr>
          <p:spPr bwMode="auto">
            <a:xfrm>
              <a:off x="6500826" y="2828923"/>
              <a:ext cx="1344612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Missing-</a:t>
              </a:r>
            </a:p>
            <a:p>
              <a:pPr algn="ctr" latinLnBrk="0">
                <a:lnSpc>
                  <a:spcPts val="1000"/>
                </a:lnSpc>
              </a:pPr>
              <a:r>
                <a:rPr lang="en-US" altLang="ko-KR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a-bus</a:t>
              </a:r>
              <a:endParaRPr lang="en-US" sz="14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7500958" y="2786058"/>
              <a:ext cx="122237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/>
              <a:r>
                <a:rPr lang="en-US" sz="1400" i="1" dirty="0" smtClean="0">
                  <a:solidFill>
                    <a:schemeClr val="tx1">
                      <a:lumMod val="95000"/>
                    </a:schemeClr>
                  </a:solidFill>
                  <a:latin typeface="Arial Narrow" pitchFamily="34" charset="0"/>
                  <a:ea typeface="Batang" pitchFamily="18" charset="-127"/>
                </a:rPr>
                <a:t>New Path</a:t>
              </a:r>
              <a:endParaRPr lang="en-US" sz="1400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endParaRPr>
            </a:p>
          </p:txBody>
        </p:sp>
      </p:grpSp>
      <p:cxnSp>
        <p:nvCxnSpPr>
          <p:cNvPr id="100" name="직선 화살표 연결선 99"/>
          <p:cNvCxnSpPr>
            <a:stCxn id="6" idx="2"/>
            <a:endCxn id="109" idx="0"/>
          </p:cNvCxnSpPr>
          <p:nvPr/>
        </p:nvCxnSpPr>
        <p:spPr>
          <a:xfrm rot="5400000">
            <a:off x="1377933" y="542926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5"/>
          <p:cNvSpPr>
            <a:spLocks noChangeArrowheads="1"/>
          </p:cNvSpPr>
          <p:nvPr/>
        </p:nvSpPr>
        <p:spPr bwMode="auto">
          <a:xfrm>
            <a:off x="755634" y="5572140"/>
            <a:ext cx="1530350" cy="35719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latinLnBrk="0"/>
            <a:r>
              <a:rPr lang="en-US" dirty="0" smtClean="0">
                <a:solidFill>
                  <a:schemeClr val="bg1"/>
                </a:solidFill>
                <a:latin typeface="Arial Narrow" pitchFamily="34" charset="0"/>
                <a:ea typeface="Batang" pitchFamily="18" charset="-127"/>
              </a:rPr>
              <a:t>Vehicle Skims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Simulation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643306" y="2000240"/>
            <a:ext cx="2000264" cy="857256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Transit Movement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(Mixed w/ Traffic)</a:t>
            </a:r>
          </a:p>
        </p:txBody>
      </p:sp>
      <p:sp>
        <p:nvSpPr>
          <p:cNvPr id="6" name="다이아몬드 5"/>
          <p:cNvSpPr/>
          <p:nvPr/>
        </p:nvSpPr>
        <p:spPr>
          <a:xfrm>
            <a:off x="3428992" y="3083952"/>
            <a:ext cx="2428892" cy="857256"/>
          </a:xfrm>
          <a:prstGeom prst="diamond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Approaching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to a stop?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" name="직선 화살표 연결선 6"/>
          <p:cNvCxnSpPr>
            <a:stCxn id="4" idx="2"/>
            <a:endCxn id="6" idx="0"/>
          </p:cNvCxnSpPr>
          <p:nvPr/>
        </p:nvCxnSpPr>
        <p:spPr>
          <a:xfrm rot="5400000">
            <a:off x="4530210" y="2970724"/>
            <a:ext cx="226456" cy="1588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다이아몬드 9"/>
          <p:cNvSpPr/>
          <p:nvPr/>
        </p:nvSpPr>
        <p:spPr>
          <a:xfrm>
            <a:off x="3428992" y="4226960"/>
            <a:ext cx="2428892" cy="857256"/>
          </a:xfrm>
          <a:prstGeom prst="diamond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Boarding or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Alighting?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" name="직선 화살표 연결선 10"/>
          <p:cNvCxnSpPr>
            <a:stCxn id="6" idx="2"/>
            <a:endCxn id="10" idx="0"/>
          </p:cNvCxnSpPr>
          <p:nvPr/>
        </p:nvCxnSpPr>
        <p:spPr>
          <a:xfrm rot="5400000">
            <a:off x="4500562" y="4084084"/>
            <a:ext cx="285752" cy="1588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00100" y="2583886"/>
            <a:ext cx="2000264" cy="64294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t=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t+dt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6" name="Shape 17"/>
          <p:cNvCxnSpPr>
            <a:stCxn id="6" idx="1"/>
            <a:endCxn id="15" idx="2"/>
          </p:cNvCxnSpPr>
          <p:nvPr/>
        </p:nvCxnSpPr>
        <p:spPr>
          <a:xfrm rot="10800000">
            <a:off x="2000232" y="3226828"/>
            <a:ext cx="1428760" cy="285752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7"/>
          <p:cNvCxnSpPr>
            <a:stCxn id="15" idx="0"/>
            <a:endCxn id="35" idx="2"/>
          </p:cNvCxnSpPr>
          <p:nvPr/>
        </p:nvCxnSpPr>
        <p:spPr>
          <a:xfrm rot="5400000" flipH="1" flipV="1">
            <a:off x="1750199" y="2333853"/>
            <a:ext cx="500066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7"/>
          <p:cNvCxnSpPr>
            <a:stCxn id="10" idx="1"/>
            <a:endCxn id="15" idx="2"/>
          </p:cNvCxnSpPr>
          <p:nvPr/>
        </p:nvCxnSpPr>
        <p:spPr>
          <a:xfrm rot="10800000">
            <a:off x="2000232" y="3226828"/>
            <a:ext cx="1428760" cy="1428760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643306" y="5441406"/>
            <a:ext cx="2000264" cy="916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Update Dwell Time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And Holding Status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(on, off)</a:t>
            </a:r>
          </a:p>
        </p:txBody>
      </p:sp>
      <p:cxnSp>
        <p:nvCxnSpPr>
          <p:cNvPr id="27" name="직선 화살표 연결선 26"/>
          <p:cNvCxnSpPr>
            <a:stCxn id="10" idx="2"/>
            <a:endCxn id="26" idx="0"/>
          </p:cNvCxnSpPr>
          <p:nvPr/>
        </p:nvCxnSpPr>
        <p:spPr>
          <a:xfrm rot="5400000">
            <a:off x="4464843" y="5262811"/>
            <a:ext cx="357190" cy="1588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71934" y="50127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yes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1934" y="37983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yes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7422" y="31553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no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57422" y="42862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no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평행 사변형 33"/>
          <p:cNvSpPr/>
          <p:nvPr/>
        </p:nvSpPr>
        <p:spPr>
          <a:xfrm>
            <a:off x="6143636" y="2000240"/>
            <a:ext cx="1714512" cy="857256"/>
          </a:xfrm>
          <a:prstGeom prst="parallelogram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Hold = off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Dwell = off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다이아몬드 34"/>
          <p:cNvSpPr/>
          <p:nvPr/>
        </p:nvSpPr>
        <p:spPr>
          <a:xfrm>
            <a:off x="785786" y="1226564"/>
            <a:ext cx="2428892" cy="857256"/>
          </a:xfrm>
          <a:prstGeom prst="diamond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Dwell=on or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Hold=on?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37" name="Shape 17"/>
          <p:cNvCxnSpPr>
            <a:stCxn id="35" idx="3"/>
            <a:endCxn id="4" idx="0"/>
          </p:cNvCxnSpPr>
          <p:nvPr/>
        </p:nvCxnSpPr>
        <p:spPr>
          <a:xfrm>
            <a:off x="3214678" y="1655192"/>
            <a:ext cx="1428760" cy="345048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17"/>
          <p:cNvCxnSpPr>
            <a:stCxn id="26" idx="1"/>
            <a:endCxn id="15" idx="2"/>
          </p:cNvCxnSpPr>
          <p:nvPr/>
        </p:nvCxnSpPr>
        <p:spPr>
          <a:xfrm rot="10800000">
            <a:off x="2000232" y="3226828"/>
            <a:ext cx="1643074" cy="2672854"/>
          </a:xfrm>
          <a:prstGeom prst="bentConnector2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17"/>
          <p:cNvCxnSpPr>
            <a:stCxn id="35" idx="0"/>
            <a:endCxn id="26" idx="2"/>
          </p:cNvCxnSpPr>
          <p:nvPr/>
        </p:nvCxnSpPr>
        <p:spPr>
          <a:xfrm rot="16200000" flipH="1">
            <a:off x="756138" y="2470658"/>
            <a:ext cx="5131394" cy="2643206"/>
          </a:xfrm>
          <a:prstGeom prst="bentConnector5">
            <a:avLst>
              <a:gd name="adj1" fmla="val -4455"/>
              <a:gd name="adj2" fmla="val -54053"/>
              <a:gd name="adj3" fmla="val 104455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428860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no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28728" y="928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yes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55" name="직선 화살표 연결선 54"/>
          <p:cNvCxnSpPr>
            <a:stCxn id="34" idx="5"/>
            <a:endCxn id="4" idx="3"/>
          </p:cNvCxnSpPr>
          <p:nvPr/>
        </p:nvCxnSpPr>
        <p:spPr>
          <a:xfrm rot="10800000">
            <a:off x="5643571" y="2428868"/>
            <a:ext cx="607223" cy="1588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한쪽 모서리가 잘린 사각형 58"/>
          <p:cNvSpPr/>
          <p:nvPr/>
        </p:nvSpPr>
        <p:spPr>
          <a:xfrm>
            <a:off x="6000760" y="5214950"/>
            <a:ext cx="3071834" cy="1357322"/>
          </a:xfrm>
          <a:prstGeom prst="snip1Rect">
            <a:avLst/>
          </a:prstGeom>
          <a:solidFill>
            <a:schemeClr val="tx1"/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if (Dwell=off) 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     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Dwell Time =f( # of pass.)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;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     End=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t+Dwell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Time;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If (t &lt; End) Dwell=on, else Dwell =off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If (t &lt;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Dep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) Hold = on, else Hold =off</a:t>
            </a:r>
          </a:p>
        </p:txBody>
      </p:sp>
      <p:cxnSp>
        <p:nvCxnSpPr>
          <p:cNvPr id="85" name="Shape 17"/>
          <p:cNvCxnSpPr>
            <a:stCxn id="26" idx="3"/>
            <a:endCxn id="59" idx="2"/>
          </p:cNvCxnSpPr>
          <p:nvPr/>
        </p:nvCxnSpPr>
        <p:spPr>
          <a:xfrm flipV="1">
            <a:off x="5643570" y="5893611"/>
            <a:ext cx="357190" cy="607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prstDash val="dash"/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6858016" y="4000504"/>
            <a:ext cx="1785950" cy="1285884"/>
            <a:chOff x="6858016" y="4214818"/>
            <a:chExt cx="1785950" cy="1143008"/>
          </a:xfrm>
        </p:grpSpPr>
        <p:sp>
          <p:nvSpPr>
            <p:cNvPr id="29" name="순서도: 자기 디스크 28"/>
            <p:cNvSpPr/>
            <p:nvPr/>
          </p:nvSpPr>
          <p:spPr>
            <a:xfrm>
              <a:off x="7215206" y="4214818"/>
              <a:ext cx="1071570" cy="1143008"/>
            </a:xfrm>
            <a:prstGeom prst="flowChartMagneticDisk">
              <a:avLst/>
            </a:prstGeom>
            <a:solidFill>
              <a:srgbClr val="00B050"/>
            </a:solidFill>
            <a:ln w="63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 Narrow" pitchFamily="34" charset="0"/>
                </a:rPr>
                <a:t>Pass.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 Narrow" pitchFamily="34" charset="0"/>
                </a:rPr>
                <a:t>at Stop &amp; 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 Narrow" pitchFamily="34" charset="0"/>
                </a:rPr>
                <a:t>Transit </a:t>
              </a:r>
              <a:r>
                <a:rPr lang="en-US" sz="1400" dirty="0" err="1" smtClean="0">
                  <a:solidFill>
                    <a:schemeClr val="tx1"/>
                  </a:solidFill>
                  <a:latin typeface="Arial Narrow" pitchFamily="34" charset="0"/>
                </a:rPr>
                <a:t>Veh</a:t>
              </a:r>
              <a:endParaRPr lang="en-US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58016" y="4233454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FAST-</a:t>
              </a:r>
              <a:r>
                <a:rPr lang="en-US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Times New Roman" pitchFamily="18" charset="0"/>
                </a:rPr>
                <a:t>TrIPs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endParaRPr>
            </a:p>
          </p:txBody>
        </p:sp>
      </p:grpSp>
      <p:cxnSp>
        <p:nvCxnSpPr>
          <p:cNvPr id="36" name="꺾인 연결선 35"/>
          <p:cNvCxnSpPr>
            <a:stCxn id="6" idx="3"/>
            <a:endCxn id="44" idx="0"/>
          </p:cNvCxnSpPr>
          <p:nvPr/>
        </p:nvCxnSpPr>
        <p:spPr>
          <a:xfrm>
            <a:off x="5857884" y="3512580"/>
            <a:ext cx="1893107" cy="508890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10" idx="3"/>
          </p:cNvCxnSpPr>
          <p:nvPr/>
        </p:nvCxnSpPr>
        <p:spPr>
          <a:xfrm rot="10800000">
            <a:off x="5857885" y="4655588"/>
            <a:ext cx="1285885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71538" y="6581025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en-US" altLang="ko-KR" sz="1200" dirty="0" smtClean="0">
                <a:latin typeface="Cambria" pitchFamily="18" charset="0"/>
              </a:rPr>
              <a:t>Integration Model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2943" t="25390" r="6661" b="11133"/>
          <a:stretch>
            <a:fillRect/>
          </a:stretch>
        </p:blipFill>
        <p:spPr bwMode="auto">
          <a:xfrm>
            <a:off x="571472" y="1571612"/>
            <a:ext cx="8215370" cy="48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Auto Network (Rancho Cordova, CA)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</a:t>
            </a:r>
            <a:r>
              <a:rPr lang="en-US" altLang="ko-KR" sz="1200" dirty="0" smtClean="0">
                <a:latin typeface="Cambria" pitchFamily="18" charset="0"/>
              </a:rPr>
              <a:t>Application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500694" y="4572008"/>
            <a:ext cx="3214710" cy="1785950"/>
            <a:chOff x="1214414" y="2357430"/>
            <a:chExt cx="3214710" cy="1785950"/>
          </a:xfrm>
        </p:grpSpPr>
        <p:sp>
          <p:nvSpPr>
            <p:cNvPr id="9" name="직사각형 8"/>
            <p:cNvSpPr/>
            <p:nvPr/>
          </p:nvSpPr>
          <p:spPr>
            <a:xfrm>
              <a:off x="1214414" y="2357430"/>
              <a:ext cx="3214710" cy="85725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Road Network</a:t>
              </a:r>
            </a:p>
            <a:p>
              <a:pPr algn="ctr"/>
              <a:endPara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  <a:p>
              <a:pPr algn="ctr"/>
              <a:endParaRPr lang="en-US" sz="16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1214414" y="2714620"/>
              <a:ext cx="3214710" cy="1428760"/>
              <a:chOff x="4429124" y="3643314"/>
              <a:chExt cx="3214710" cy="2000264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4429124" y="3643314"/>
                <a:ext cx="1928826" cy="2000264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Number of Nodes</a:t>
                </a:r>
              </a:p>
              <a:p>
                <a:pPr algn="r"/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Number of Links</a:t>
                </a:r>
              </a:p>
              <a:p>
                <a:pPr algn="r"/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Number of Zones</a:t>
                </a:r>
              </a:p>
              <a:p>
                <a:pPr algn="r"/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Number of Parcels</a:t>
                </a:r>
              </a:p>
              <a:p>
                <a:pPr algn="r"/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Number of Park-&amp;-Ride</a:t>
                </a: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6357950" y="3643314"/>
                <a:ext cx="1285884" cy="2000264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     448</a:t>
                </a:r>
              </a:p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     850</a:t>
                </a:r>
              </a:p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     121</a:t>
                </a:r>
              </a:p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20,486</a:t>
                </a:r>
              </a:p>
              <a:p>
                <a:r>
                  <a: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rPr>
                  <a:t>        3 (LRT)</a:t>
                </a:r>
              </a:p>
            </p:txBody>
          </p:sp>
        </p:grpSp>
      </p:grpSp>
      <p:sp>
        <p:nvSpPr>
          <p:cNvPr id="11" name="타원 10"/>
          <p:cNvSpPr/>
          <p:nvPr/>
        </p:nvSpPr>
        <p:spPr>
          <a:xfrm>
            <a:off x="2285984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4357686" y="392906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타원 14"/>
          <p:cNvSpPr/>
          <p:nvPr/>
        </p:nvSpPr>
        <p:spPr>
          <a:xfrm>
            <a:off x="6786578" y="235743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타원 15"/>
          <p:cNvSpPr/>
          <p:nvPr/>
        </p:nvSpPr>
        <p:spPr>
          <a:xfrm>
            <a:off x="7572396" y="600076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7488" y="3425611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Folsom Blvd &amp;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Mather Field Rd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(cap.: 235)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662" y="4782933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Butterfield Way &amp;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Folsom Blvd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(cap.: 406)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454" y="242886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Trade Center Dr &amp;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Sunrise Blvd LRT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(cap.: 487)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472" y="613150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hlinkClick r:id="rId4"/>
              </a:rPr>
              <a:t>http://www.sacregion511.org/rideshare/parkandride/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 Network (Rancho Cordova, CA)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71538" y="657227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</a:t>
            </a:r>
            <a:r>
              <a:rPr lang="en-US" altLang="ko-KR" sz="1200" dirty="0" smtClean="0">
                <a:latin typeface="Cambria" pitchFamily="18" charset="0"/>
              </a:rPr>
              <a:t>Application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500034" y="1571612"/>
            <a:ext cx="8215370" cy="5000660"/>
            <a:chOff x="500034" y="1571612"/>
            <a:chExt cx="8215370" cy="5000660"/>
          </a:xfrm>
        </p:grpSpPr>
        <p:grpSp>
          <p:nvGrpSpPr>
            <p:cNvPr id="37" name="그룹 36"/>
            <p:cNvGrpSpPr/>
            <p:nvPr/>
          </p:nvGrpSpPr>
          <p:grpSpPr>
            <a:xfrm>
              <a:off x="500034" y="1571612"/>
              <a:ext cx="8215370" cy="5000660"/>
              <a:chOff x="642910" y="1571612"/>
              <a:chExt cx="8215370" cy="5000660"/>
            </a:xfrm>
          </p:grpSpPr>
          <p:pic>
            <p:nvPicPr>
              <p:cNvPr id="9" name="그림 8" descr="Transit Routes.bmp"/>
              <p:cNvPicPr>
                <a:picLocks noChangeAspect="1"/>
              </p:cNvPicPr>
              <p:nvPr/>
            </p:nvPicPr>
            <p:blipFill>
              <a:blip r:embed="rId3"/>
              <a:srcRect r="26087" b="25136"/>
              <a:stretch>
                <a:fillRect/>
              </a:stretch>
            </p:blipFill>
            <p:spPr>
              <a:xfrm>
                <a:off x="642910" y="1571612"/>
                <a:ext cx="8215370" cy="500066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542452" y="3014110"/>
                <a:ext cx="1063166" cy="49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21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85526" y="1956278"/>
                <a:ext cx="1063166" cy="49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B25"/>
                    </a:solidFill>
                  </a:rPr>
                  <a:t>28</a:t>
                </a:r>
                <a:endParaRPr lang="en-US" dirty="0">
                  <a:solidFill>
                    <a:srgbClr val="FFCB25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5984" y="5498095"/>
                <a:ext cx="1063166" cy="49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72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05618" y="4264275"/>
                <a:ext cx="1063166" cy="49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32407" y="5209595"/>
                <a:ext cx="1063166" cy="497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75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72264" y="3049785"/>
                <a:ext cx="1248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</a:rPr>
                  <a:t>(LRT Gold line)</a:t>
                </a:r>
                <a:endPara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5572132" y="4714884"/>
                <a:ext cx="3214710" cy="1785950"/>
                <a:chOff x="1214414" y="2357430"/>
                <a:chExt cx="3214710" cy="1785950"/>
              </a:xfrm>
            </p:grpSpPr>
            <p:sp>
              <p:nvSpPr>
                <p:cNvPr id="5" name="직사각형 4"/>
                <p:cNvSpPr/>
                <p:nvPr/>
              </p:nvSpPr>
              <p:spPr>
                <a:xfrm>
                  <a:off x="1214414" y="2357430"/>
                  <a:ext cx="3214710" cy="857256"/>
                </a:xfrm>
                <a:prstGeom prst="rect">
                  <a:avLst/>
                </a:prstGeom>
                <a:solidFill>
                  <a:srgbClr val="92D050"/>
                </a:solidFill>
                <a:ln w="635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Arial Narrow" pitchFamily="34" charset="0"/>
                    </a:rPr>
                    <a:t>Transit Network</a:t>
                  </a:r>
                </a:p>
                <a:p>
                  <a:pPr algn="ctr"/>
                  <a:endParaRPr lang="en-US" sz="1600" dirty="0" smtClean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endParaRPr>
                </a:p>
                <a:p>
                  <a:pPr algn="ctr"/>
                  <a:endPara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grpSp>
              <p:nvGrpSpPr>
                <p:cNvPr id="6" name="그룹 11"/>
                <p:cNvGrpSpPr/>
                <p:nvPr/>
              </p:nvGrpSpPr>
              <p:grpSpPr>
                <a:xfrm>
                  <a:off x="1214414" y="2714620"/>
                  <a:ext cx="3214710" cy="1428760"/>
                  <a:chOff x="4429124" y="3643314"/>
                  <a:chExt cx="3214710" cy="2000264"/>
                </a:xfrm>
              </p:grpSpPr>
              <p:sp>
                <p:nvSpPr>
                  <p:cNvPr id="7" name="직사각형 6"/>
                  <p:cNvSpPr/>
                  <p:nvPr/>
                </p:nvSpPr>
                <p:spPr>
                  <a:xfrm>
                    <a:off x="4429124" y="3643314"/>
                    <a:ext cx="1928826" cy="2000264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accent3">
                        <a:lumMod val="20000"/>
                        <a:lumOff val="8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Number of Stops</a:t>
                    </a:r>
                  </a:p>
                  <a:p>
                    <a:pPr algn="r"/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Number of Trips</a:t>
                    </a:r>
                  </a:p>
                  <a:p>
                    <a:pPr algn="r"/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Number of Stop Times</a:t>
                    </a:r>
                  </a:p>
                  <a:p>
                    <a:pPr algn="r"/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Number of Routes</a:t>
                    </a:r>
                  </a:p>
                </p:txBody>
              </p:sp>
              <p:sp>
                <p:nvSpPr>
                  <p:cNvPr id="8" name="직사각형 7"/>
                  <p:cNvSpPr/>
                  <p:nvPr/>
                </p:nvSpPr>
                <p:spPr>
                  <a:xfrm>
                    <a:off x="6357950" y="3643314"/>
                    <a:ext cx="1285884" cy="2000264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accent3">
                        <a:lumMod val="20000"/>
                        <a:lumOff val="80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     163</a:t>
                    </a:r>
                  </a:p>
                  <a:p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  1,206</a:t>
                    </a:r>
                  </a:p>
                  <a:p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16,117</a:t>
                    </a:r>
                  </a:p>
                  <a:p>
                    <a:r>
                      <a:rPr lang="en-US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itchFamily="34" charset="0"/>
                      </a:rPr>
                      <a:t>5 Bus + 1 LRT</a:t>
                    </a:r>
                  </a:p>
                </p:txBody>
              </p:sp>
            </p:grpSp>
          </p:grpSp>
          <p:sp>
            <p:nvSpPr>
              <p:cNvPr id="17" name="타원 16"/>
              <p:cNvSpPr/>
              <p:nvPr/>
            </p:nvSpPr>
            <p:spPr>
              <a:xfrm>
                <a:off x="3286116" y="4357694"/>
                <a:ext cx="142876" cy="142876"/>
              </a:xfrm>
              <a:prstGeom prst="ellipse">
                <a:avLst/>
              </a:prstGeom>
              <a:solidFill>
                <a:srgbClr val="282F3C"/>
              </a:solidFill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5072066" y="3500438"/>
                <a:ext cx="142876" cy="142876"/>
              </a:xfrm>
              <a:prstGeom prst="ellipse">
                <a:avLst/>
              </a:prstGeom>
              <a:solidFill>
                <a:srgbClr val="282F3C"/>
              </a:solidFill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2357422" y="4786322"/>
                <a:ext cx="142876" cy="142876"/>
              </a:xfrm>
              <a:prstGeom prst="ellipse">
                <a:avLst/>
              </a:prstGeom>
              <a:solidFill>
                <a:srgbClr val="282F3C"/>
              </a:solidFill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3500430" y="3071810"/>
                <a:ext cx="500066" cy="285752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>
                <a:off x="5214942" y="2000240"/>
                <a:ext cx="500066" cy="28575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6072198" y="3071810"/>
                <a:ext cx="500066" cy="28575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507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4643438" y="4357694"/>
                <a:ext cx="500066" cy="28575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3857620" y="5214950"/>
                <a:ext cx="500066" cy="28575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2357422" y="5572140"/>
                <a:ext cx="500066" cy="285752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72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1071538" y="3286125"/>
                <a:ext cx="2214578" cy="1057275"/>
              </a:xfrm>
              <a:custGeom>
                <a:avLst/>
                <a:gdLst>
                  <a:gd name="connsiteX0" fmla="*/ 1728787 w 1728787"/>
                  <a:gd name="connsiteY0" fmla="*/ 1057275 h 1057275"/>
                  <a:gd name="connsiteX1" fmla="*/ 1014412 w 1728787"/>
                  <a:gd name="connsiteY1" fmla="*/ 0 h 1057275"/>
                  <a:gd name="connsiteX2" fmla="*/ 0 w 1728787"/>
                  <a:gd name="connsiteY2" fmla="*/ 0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8787" h="1057275">
                    <a:moveTo>
                      <a:pt x="1728787" y="1057275"/>
                    </a:moveTo>
                    <a:lnTo>
                      <a:pt x="1014412" y="0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자유형 30"/>
              <p:cNvSpPr/>
              <p:nvPr/>
            </p:nvSpPr>
            <p:spPr>
              <a:xfrm>
                <a:off x="5257800" y="3643314"/>
                <a:ext cx="1814529" cy="328611"/>
              </a:xfrm>
              <a:custGeom>
                <a:avLst/>
                <a:gdLst>
                  <a:gd name="connsiteX0" fmla="*/ 0 w 1985963"/>
                  <a:gd name="connsiteY0" fmla="*/ 0 h 314325"/>
                  <a:gd name="connsiteX1" fmla="*/ 728663 w 1985963"/>
                  <a:gd name="connsiteY1" fmla="*/ 314325 h 314325"/>
                  <a:gd name="connsiteX2" fmla="*/ 1985963 w 1985963"/>
                  <a:gd name="connsiteY2" fmla="*/ 314325 h 314325"/>
                  <a:gd name="connsiteX3" fmla="*/ 1985963 w 1985963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5963" h="314325">
                    <a:moveTo>
                      <a:pt x="0" y="0"/>
                    </a:moveTo>
                    <a:lnTo>
                      <a:pt x="728663" y="314325"/>
                    </a:lnTo>
                    <a:lnTo>
                      <a:pt x="1985963" y="314325"/>
                    </a:lnTo>
                    <a:lnTo>
                      <a:pt x="1985963" y="314325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71538" y="2947570"/>
                <a:ext cx="15716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50"/>
                    </a:solidFill>
                    <a:latin typeface="Arial Narrow" pitchFamily="34" charset="0"/>
                  </a:rPr>
                  <a:t>21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1600" b="1" dirty="0" smtClean="0">
                    <a:solidFill>
                      <a:srgbClr val="00B0F0"/>
                    </a:solidFill>
                    <a:latin typeface="Arial Narrow" pitchFamily="34" charset="0"/>
                  </a:rPr>
                  <a:t>72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74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</a:rPr>
                  <a:t>75 </a:t>
                </a:r>
                <a:r>
                  <a:rPr lang="en-US" sz="1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</a:rPr>
                  <a:t>507</a:t>
                </a:r>
                <a:endParaRPr lang="en-US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786446" y="3643314"/>
                <a:ext cx="15716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74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1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</a:rPr>
                  <a:t>507</a:t>
                </a:r>
                <a:endParaRPr lang="en-US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71538" y="3286124"/>
                <a:ext cx="1357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Folsom Blvd &amp; 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Mather Field Rd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86446" y="3977350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Trade Center Dr &amp; 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Sunrise Blvd LRT</a:t>
                </a:r>
                <a:endParaRPr lang="en-US" sz="14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71538" y="4405978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Butterfield Way &amp; 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Folsom Blvd</a:t>
              </a:r>
            </a:p>
          </p:txBody>
        </p:sp>
      </p:grpSp>
      <p:sp>
        <p:nvSpPr>
          <p:cNvPr id="41" name="타원 40"/>
          <p:cNvSpPr/>
          <p:nvPr/>
        </p:nvSpPr>
        <p:spPr>
          <a:xfrm>
            <a:off x="857224" y="1928802"/>
            <a:ext cx="142876" cy="142876"/>
          </a:xfrm>
          <a:prstGeom prst="ellipse">
            <a:avLst/>
          </a:prstGeom>
          <a:solidFill>
            <a:srgbClr val="282F3C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71538" y="1857364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Park-&amp;-Ride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ransit Routes.bmp"/>
          <p:cNvPicPr>
            <a:picLocks noChangeAspect="1"/>
          </p:cNvPicPr>
          <p:nvPr/>
        </p:nvPicPr>
        <p:blipFill>
          <a:blip r:embed="rId2"/>
          <a:srcRect l="5784" t="8556" r="35728" b="35831"/>
          <a:stretch>
            <a:fillRect/>
          </a:stretch>
        </p:blipFill>
        <p:spPr>
          <a:xfrm>
            <a:off x="357158" y="1571612"/>
            <a:ext cx="8501122" cy="50006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</a:t>
            </a:r>
            <a:r>
              <a:rPr lang="en-US" dirty="0" err="1" smtClean="0"/>
              <a:t>Hyperpath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0034" y="17144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Mode: Walk-Transit-Walk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3014663" y="3300413"/>
            <a:ext cx="2543175" cy="2271712"/>
          </a:xfrm>
          <a:custGeom>
            <a:avLst/>
            <a:gdLst>
              <a:gd name="connsiteX0" fmla="*/ 2543175 w 2543175"/>
              <a:gd name="connsiteY0" fmla="*/ 0 h 2271712"/>
              <a:gd name="connsiteX1" fmla="*/ 2528887 w 2543175"/>
              <a:gd name="connsiteY1" fmla="*/ 128587 h 2271712"/>
              <a:gd name="connsiteX2" fmla="*/ 0 w 2543175"/>
              <a:gd name="connsiteY2" fmla="*/ 1343025 h 2271712"/>
              <a:gd name="connsiteX3" fmla="*/ 100012 w 2543175"/>
              <a:gd name="connsiteY3" fmla="*/ 1400175 h 2271712"/>
              <a:gd name="connsiteX4" fmla="*/ 114300 w 2543175"/>
              <a:gd name="connsiteY4" fmla="*/ 1628775 h 2271712"/>
              <a:gd name="connsiteX5" fmla="*/ 757237 w 2543175"/>
              <a:gd name="connsiteY5" fmla="*/ 2100262 h 2271712"/>
              <a:gd name="connsiteX6" fmla="*/ 971550 w 2543175"/>
              <a:gd name="connsiteY6" fmla="*/ 1985962 h 2271712"/>
              <a:gd name="connsiteX7" fmla="*/ 985837 w 2543175"/>
              <a:gd name="connsiteY7" fmla="*/ 2128837 h 2271712"/>
              <a:gd name="connsiteX8" fmla="*/ 1157287 w 2543175"/>
              <a:gd name="connsiteY8" fmla="*/ 2157412 h 2271712"/>
              <a:gd name="connsiteX9" fmla="*/ 1157287 w 2543175"/>
              <a:gd name="connsiteY9" fmla="*/ 2271712 h 227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3175" h="2271712">
                <a:moveTo>
                  <a:pt x="2543175" y="0"/>
                </a:moveTo>
                <a:lnTo>
                  <a:pt x="2528887" y="128587"/>
                </a:lnTo>
                <a:lnTo>
                  <a:pt x="0" y="1343025"/>
                </a:lnTo>
                <a:lnTo>
                  <a:pt x="100012" y="1400175"/>
                </a:lnTo>
                <a:lnTo>
                  <a:pt x="114300" y="1628775"/>
                </a:lnTo>
                <a:lnTo>
                  <a:pt x="757237" y="2100262"/>
                </a:lnTo>
                <a:lnTo>
                  <a:pt x="971550" y="1985962"/>
                </a:lnTo>
                <a:lnTo>
                  <a:pt x="985837" y="2128837"/>
                </a:lnTo>
                <a:lnTo>
                  <a:pt x="1157287" y="2157412"/>
                </a:lnTo>
                <a:lnTo>
                  <a:pt x="1157287" y="2271712"/>
                </a:lnTo>
              </a:path>
            </a:pathLst>
          </a:cu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43240" y="5000636"/>
            <a:ext cx="500066" cy="28575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357686" y="3714752"/>
            <a:ext cx="500066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507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0753" y="5509878"/>
            <a:ext cx="2428892" cy="87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Parcel # 499638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PAT: 7:45 ~ 8:00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093915" y="5706773"/>
            <a:ext cx="186838" cy="19233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82037" y="2989382"/>
            <a:ext cx="2428892" cy="36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Parcel # 562770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495199" y="3110277"/>
            <a:ext cx="186838" cy="19233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타원 15"/>
          <p:cNvSpPr/>
          <p:nvPr/>
        </p:nvSpPr>
        <p:spPr>
          <a:xfrm>
            <a:off x="3000364" y="4522551"/>
            <a:ext cx="186838" cy="192333"/>
          </a:xfrm>
          <a:prstGeom prst="ellipse">
            <a:avLst/>
          </a:prstGeom>
          <a:solidFill>
            <a:srgbClr val="282F3C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타원 40"/>
          <p:cNvSpPr/>
          <p:nvPr/>
        </p:nvSpPr>
        <p:spPr>
          <a:xfrm>
            <a:off x="5429256" y="3379543"/>
            <a:ext cx="186838" cy="192333"/>
          </a:xfrm>
          <a:prstGeom prst="ellipse">
            <a:avLst/>
          </a:prstGeom>
          <a:solidFill>
            <a:srgbClr val="282F3C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자유형 41"/>
          <p:cNvSpPr/>
          <p:nvPr/>
        </p:nvSpPr>
        <p:spPr>
          <a:xfrm>
            <a:off x="4857752" y="4000504"/>
            <a:ext cx="3143272" cy="500066"/>
          </a:xfrm>
          <a:custGeom>
            <a:avLst/>
            <a:gdLst>
              <a:gd name="connsiteX0" fmla="*/ 0 w 2371725"/>
              <a:gd name="connsiteY0" fmla="*/ 0 h 642938"/>
              <a:gd name="connsiteX1" fmla="*/ 828675 w 2371725"/>
              <a:gd name="connsiteY1" fmla="*/ 642938 h 642938"/>
              <a:gd name="connsiteX2" fmla="*/ 2371725 w 2371725"/>
              <a:gd name="connsiteY2" fmla="*/ 642938 h 642938"/>
              <a:gd name="connsiteX3" fmla="*/ 2371725 w 2371725"/>
              <a:gd name="connsiteY3" fmla="*/ 642938 h 642938"/>
              <a:gd name="connsiteX4" fmla="*/ 2371725 w 2371725"/>
              <a:gd name="connsiteY4" fmla="*/ 642938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725" h="642938">
                <a:moveTo>
                  <a:pt x="0" y="0"/>
                </a:moveTo>
                <a:lnTo>
                  <a:pt x="828675" y="642938"/>
                </a:lnTo>
                <a:lnTo>
                  <a:pt x="2371725" y="642938"/>
                </a:lnTo>
                <a:lnTo>
                  <a:pt x="2371725" y="642938"/>
                </a:lnTo>
                <a:lnTo>
                  <a:pt x="2371725" y="642938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72132" y="3376198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Folsom Blvd &amp; Sunrise Blvd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2198" y="392906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On: 336347,7:28:00,7066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Off: 336347,7:34:00,7069</a:t>
            </a:r>
          </a:p>
        </p:txBody>
      </p:sp>
      <p:sp>
        <p:nvSpPr>
          <p:cNvPr id="45" name="타원 44"/>
          <p:cNvSpPr/>
          <p:nvPr/>
        </p:nvSpPr>
        <p:spPr>
          <a:xfrm>
            <a:off x="4099410" y="5357826"/>
            <a:ext cx="186838" cy="192333"/>
          </a:xfrm>
          <a:prstGeom prst="ellipse">
            <a:avLst/>
          </a:prstGeom>
          <a:solidFill>
            <a:srgbClr val="282F3C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타원 45"/>
          <p:cNvSpPr/>
          <p:nvPr/>
        </p:nvSpPr>
        <p:spPr>
          <a:xfrm>
            <a:off x="3857620" y="5522683"/>
            <a:ext cx="186838" cy="192333"/>
          </a:xfrm>
          <a:prstGeom prst="ellipse">
            <a:avLst/>
          </a:prstGeom>
          <a:solidFill>
            <a:srgbClr val="282F3C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직사각형 47"/>
          <p:cNvSpPr/>
          <p:nvPr/>
        </p:nvSpPr>
        <p:spPr>
          <a:xfrm>
            <a:off x="3214678" y="4500570"/>
            <a:ext cx="257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Folsom Blvd &amp; Mather Field Rd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7158" y="3014489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On: 335305,7:40:00,370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Off: 335305,7:48:00,9923/5290</a:t>
            </a:r>
          </a:p>
          <a:p>
            <a:endParaRPr lang="en-US" sz="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On: 344131,7:44:00,370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Off: 344131,7:52:00,5290/9923</a:t>
            </a:r>
          </a:p>
        </p:txBody>
      </p:sp>
      <p:sp>
        <p:nvSpPr>
          <p:cNvPr id="50" name="자유형 49"/>
          <p:cNvSpPr/>
          <p:nvPr/>
        </p:nvSpPr>
        <p:spPr>
          <a:xfrm>
            <a:off x="457200" y="4171950"/>
            <a:ext cx="2686050" cy="871538"/>
          </a:xfrm>
          <a:custGeom>
            <a:avLst/>
            <a:gdLst>
              <a:gd name="connsiteX0" fmla="*/ 2686050 w 2686050"/>
              <a:gd name="connsiteY0" fmla="*/ 871538 h 871538"/>
              <a:gd name="connsiteX1" fmla="*/ 1971675 w 2686050"/>
              <a:gd name="connsiteY1" fmla="*/ 0 h 871538"/>
              <a:gd name="connsiteX2" fmla="*/ 0 w 2686050"/>
              <a:gd name="connsiteY2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871538">
                <a:moveTo>
                  <a:pt x="2686050" y="871538"/>
                </a:moveTo>
                <a:lnTo>
                  <a:pt x="1971675" y="0"/>
                </a:lnTo>
                <a:lnTo>
                  <a:pt x="0" y="0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직사각형 50"/>
          <p:cNvSpPr/>
          <p:nvPr/>
        </p:nvSpPr>
        <p:spPr>
          <a:xfrm>
            <a:off x="4214810" y="5143512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9923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 | FEMOYER ST &amp; SCHIRRA AVE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785786" y="5590776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MATHER BLVD &amp; BLECKLEY ST | 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5290</a:t>
            </a:r>
          </a:p>
        </p:txBody>
      </p:sp>
      <p:sp>
        <p:nvSpPr>
          <p:cNvPr id="53" name="자유형 52"/>
          <p:cNvSpPr/>
          <p:nvPr/>
        </p:nvSpPr>
        <p:spPr>
          <a:xfrm>
            <a:off x="3228975" y="2686050"/>
            <a:ext cx="2300288" cy="642938"/>
          </a:xfrm>
          <a:custGeom>
            <a:avLst/>
            <a:gdLst>
              <a:gd name="connsiteX0" fmla="*/ 2300288 w 2300288"/>
              <a:gd name="connsiteY0" fmla="*/ 642938 h 642938"/>
              <a:gd name="connsiteX1" fmla="*/ 1871663 w 2300288"/>
              <a:gd name="connsiteY1" fmla="*/ 0 h 642938"/>
              <a:gd name="connsiteX2" fmla="*/ 0 w 2300288"/>
              <a:gd name="connsiteY2" fmla="*/ 0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0288" h="642938">
                <a:moveTo>
                  <a:pt x="2300288" y="642938"/>
                </a:moveTo>
                <a:lnTo>
                  <a:pt x="1871663" y="0"/>
                </a:lnTo>
                <a:lnTo>
                  <a:pt x="0" y="0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214678" y="2304628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Access time : 2.92 </a:t>
            </a:r>
            <a:r>
              <a:rPr lang="en-US" sz="1600" dirty="0" err="1" smtClean="0">
                <a:solidFill>
                  <a:schemeClr val="bg1"/>
                </a:solidFill>
                <a:latin typeface="Arial Narrow" pitchFamily="34" charset="0"/>
              </a:rPr>
              <a:t>Mins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4612" y="309044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Transfer time : 0.85 </a:t>
            </a:r>
            <a:r>
              <a:rPr lang="en-US" sz="1600" dirty="0" err="1" smtClean="0">
                <a:solidFill>
                  <a:schemeClr val="bg1"/>
                </a:solidFill>
                <a:latin typeface="Arial Narrow" pitchFamily="34" charset="0"/>
              </a:rPr>
              <a:t>Mins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자유형 56"/>
          <p:cNvSpPr/>
          <p:nvPr/>
        </p:nvSpPr>
        <p:spPr>
          <a:xfrm>
            <a:off x="2771775" y="3400425"/>
            <a:ext cx="1985963" cy="1085850"/>
          </a:xfrm>
          <a:custGeom>
            <a:avLst/>
            <a:gdLst>
              <a:gd name="connsiteX0" fmla="*/ 314325 w 1985963"/>
              <a:gd name="connsiteY0" fmla="*/ 1085850 h 1085850"/>
              <a:gd name="connsiteX1" fmla="*/ 0 w 1985963"/>
              <a:gd name="connsiteY1" fmla="*/ 0 h 1085850"/>
              <a:gd name="connsiteX2" fmla="*/ 1985963 w 1985963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963" h="1085850">
                <a:moveTo>
                  <a:pt x="314325" y="1085850"/>
                </a:moveTo>
                <a:lnTo>
                  <a:pt x="0" y="0"/>
                </a:lnTo>
                <a:lnTo>
                  <a:pt x="1985963" y="0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Model    Application  </a:t>
            </a:r>
            <a:r>
              <a:rPr lang="en-US" altLang="ko-KR" sz="1200" dirty="0" smtClean="0">
                <a:latin typeface="Cambria" pitchFamily="18" charset="0"/>
              </a:rPr>
              <a:t> Result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f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2" grpId="0" animBg="1"/>
      <p:bldP spid="20" grpId="0" animBg="1"/>
      <p:bldP spid="34" grpId="0"/>
      <p:bldP spid="35" grpId="0" animBg="1"/>
      <p:bldP spid="36" grpId="0"/>
      <p:bldP spid="37" grpId="0" animBg="1"/>
      <p:bldP spid="16" grpId="0" animBg="1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8" grpId="0"/>
      <p:bldP spid="49" grpId="0"/>
      <p:bldP spid="50" grpId="0" animBg="1"/>
      <p:bldP spid="51" grpId="0"/>
      <p:bldP spid="51" grpId="1"/>
      <p:bldP spid="52" grpId="0"/>
      <p:bldP spid="52" grpId="1"/>
      <p:bldP spid="53" grpId="0" animBg="1"/>
      <p:bldP spid="54" grpId="0"/>
      <p:bldP spid="56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Intermodal </a:t>
            </a:r>
            <a:r>
              <a:rPr lang="en-US" dirty="0" err="1" smtClean="0"/>
              <a:t>Hyperpath</a:t>
            </a:r>
            <a:endParaRPr lang="en-US" dirty="0"/>
          </a:p>
        </p:txBody>
      </p:sp>
      <p:pic>
        <p:nvPicPr>
          <p:cNvPr id="4" name="그림 3" descr="Transit Routes.bmp"/>
          <p:cNvPicPr>
            <a:picLocks noChangeAspect="1"/>
          </p:cNvPicPr>
          <p:nvPr/>
        </p:nvPicPr>
        <p:blipFill>
          <a:blip r:embed="rId3"/>
          <a:srcRect l="5784" t="8556" r="35728" b="35831"/>
          <a:stretch>
            <a:fillRect/>
          </a:stretch>
        </p:blipFill>
        <p:spPr>
          <a:xfrm>
            <a:off x="357158" y="1571612"/>
            <a:ext cx="8501122" cy="5000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17144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Mode: Auto-Transit-Walk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Model    Application   </a:t>
            </a:r>
            <a:r>
              <a:rPr lang="en-US" altLang="ko-KR" sz="1200" dirty="0" smtClean="0">
                <a:latin typeface="Cambria" pitchFamily="18" charset="0"/>
              </a:rPr>
              <a:t>Result 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428596" y="2943051"/>
            <a:ext cx="6929486" cy="2986279"/>
            <a:chOff x="428596" y="2943051"/>
            <a:chExt cx="6929486" cy="2986279"/>
          </a:xfrm>
        </p:grpSpPr>
        <p:sp>
          <p:nvSpPr>
            <p:cNvPr id="21" name="타원 20"/>
            <p:cNvSpPr/>
            <p:nvPr/>
          </p:nvSpPr>
          <p:spPr>
            <a:xfrm>
              <a:off x="4099410" y="5357826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3857620" y="5522683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214810" y="5143512"/>
              <a:ext cx="31432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9923</a:t>
              </a: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 | FEMOYER ST &amp; SCHIRRA AVE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85786" y="5590776"/>
              <a:ext cx="3286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MATHER BLVD &amp; BLECKLEY ST | 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5290</a:t>
              </a: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428596" y="2943051"/>
              <a:ext cx="3578254" cy="2511599"/>
              <a:chOff x="428596" y="2943051"/>
              <a:chExt cx="3578254" cy="251159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28596" y="2943051"/>
                <a:ext cx="25717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On: 335305,7:40:00,370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Off: 335305,7:48:00,5290/9923</a:t>
                </a:r>
              </a:p>
              <a:p>
                <a:endParaRPr lang="en-US" sz="800" dirty="0" smtClean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On: 344131,7:44:00,370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Off: 344131,7:52:00,5290/9923</a:t>
                </a:r>
              </a:p>
            </p:txBody>
          </p:sp>
          <p:sp>
            <p:nvSpPr>
              <p:cNvPr id="25" name="자유형 24"/>
              <p:cNvSpPr/>
              <p:nvPr/>
            </p:nvSpPr>
            <p:spPr>
              <a:xfrm>
                <a:off x="457200" y="4171950"/>
                <a:ext cx="2686050" cy="871538"/>
              </a:xfrm>
              <a:custGeom>
                <a:avLst/>
                <a:gdLst>
                  <a:gd name="connsiteX0" fmla="*/ 2686050 w 2686050"/>
                  <a:gd name="connsiteY0" fmla="*/ 871538 h 871538"/>
                  <a:gd name="connsiteX1" fmla="*/ 1971675 w 2686050"/>
                  <a:gd name="connsiteY1" fmla="*/ 0 h 871538"/>
                  <a:gd name="connsiteX2" fmla="*/ 0 w 2686050"/>
                  <a:gd name="connsiteY2" fmla="*/ 0 h 8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6050" h="871538">
                    <a:moveTo>
                      <a:pt x="2686050" y="871538"/>
                    </a:moveTo>
                    <a:lnTo>
                      <a:pt x="1971675" y="0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그룹 33"/>
              <p:cNvGrpSpPr/>
              <p:nvPr/>
            </p:nvGrpSpPr>
            <p:grpSpPr>
              <a:xfrm>
                <a:off x="3130550" y="4616450"/>
                <a:ext cx="876300" cy="838200"/>
                <a:chOff x="3130550" y="4616450"/>
                <a:chExt cx="876300" cy="838200"/>
              </a:xfrm>
            </p:grpSpPr>
            <p:sp>
              <p:nvSpPr>
                <p:cNvPr id="35" name="자유형 34"/>
                <p:cNvSpPr/>
                <p:nvPr/>
              </p:nvSpPr>
              <p:spPr>
                <a:xfrm>
                  <a:off x="3130550" y="4616450"/>
                  <a:ext cx="876300" cy="838200"/>
                </a:xfrm>
                <a:custGeom>
                  <a:avLst/>
                  <a:gdLst>
                    <a:gd name="connsiteX0" fmla="*/ 12700 w 876300"/>
                    <a:gd name="connsiteY0" fmla="*/ 0 h 838200"/>
                    <a:gd name="connsiteX1" fmla="*/ 0 w 876300"/>
                    <a:gd name="connsiteY1" fmla="*/ 184150 h 838200"/>
                    <a:gd name="connsiteX2" fmla="*/ 57150 w 876300"/>
                    <a:gd name="connsiteY2" fmla="*/ 311150 h 838200"/>
                    <a:gd name="connsiteX3" fmla="*/ 704850 w 876300"/>
                    <a:gd name="connsiteY3" fmla="*/ 787400 h 838200"/>
                    <a:gd name="connsiteX4" fmla="*/ 876300 w 876300"/>
                    <a:gd name="connsiteY4" fmla="*/ 83820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6300" h="838200">
                      <a:moveTo>
                        <a:pt x="12700" y="0"/>
                      </a:moveTo>
                      <a:lnTo>
                        <a:pt x="0" y="184150"/>
                      </a:lnTo>
                      <a:lnTo>
                        <a:pt x="57150" y="311150"/>
                      </a:lnTo>
                      <a:lnTo>
                        <a:pt x="704850" y="787400"/>
                      </a:lnTo>
                      <a:lnTo>
                        <a:pt x="876300" y="838200"/>
                      </a:lnTo>
                    </a:path>
                  </a:pathLst>
                </a:custGeom>
                <a:ln w="762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모서리가 둥근 직사각형 9"/>
                <p:cNvSpPr/>
                <p:nvPr/>
              </p:nvSpPr>
              <p:spPr>
                <a:xfrm>
                  <a:off x="3143240" y="5000636"/>
                  <a:ext cx="500066" cy="28575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75</a:t>
                  </a:r>
                  <a:endPara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1" name="그룹 30"/>
          <p:cNvGrpSpPr/>
          <p:nvPr/>
        </p:nvGrpSpPr>
        <p:grpSpPr>
          <a:xfrm>
            <a:off x="3000364" y="3029243"/>
            <a:ext cx="5000660" cy="1809881"/>
            <a:chOff x="3000364" y="3029243"/>
            <a:chExt cx="5000660" cy="1809881"/>
          </a:xfrm>
        </p:grpSpPr>
        <p:sp>
          <p:nvSpPr>
            <p:cNvPr id="18" name="자유형 17"/>
            <p:cNvSpPr/>
            <p:nvPr/>
          </p:nvSpPr>
          <p:spPr>
            <a:xfrm>
              <a:off x="3786182" y="3357562"/>
              <a:ext cx="4214842" cy="1143008"/>
            </a:xfrm>
            <a:custGeom>
              <a:avLst/>
              <a:gdLst>
                <a:gd name="connsiteX0" fmla="*/ 0 w 2371725"/>
                <a:gd name="connsiteY0" fmla="*/ 0 h 642938"/>
                <a:gd name="connsiteX1" fmla="*/ 828675 w 2371725"/>
                <a:gd name="connsiteY1" fmla="*/ 642938 h 642938"/>
                <a:gd name="connsiteX2" fmla="*/ 2371725 w 2371725"/>
                <a:gd name="connsiteY2" fmla="*/ 642938 h 642938"/>
                <a:gd name="connsiteX3" fmla="*/ 2371725 w 2371725"/>
                <a:gd name="connsiteY3" fmla="*/ 642938 h 642938"/>
                <a:gd name="connsiteX4" fmla="*/ 2371725 w 2371725"/>
                <a:gd name="connsiteY4" fmla="*/ 642938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725" h="642938">
                  <a:moveTo>
                    <a:pt x="0" y="0"/>
                  </a:moveTo>
                  <a:lnTo>
                    <a:pt x="828675" y="642938"/>
                  </a:lnTo>
                  <a:lnTo>
                    <a:pt x="2371725" y="642938"/>
                  </a:lnTo>
                  <a:lnTo>
                    <a:pt x="2371725" y="642938"/>
                  </a:lnTo>
                  <a:lnTo>
                    <a:pt x="2371725" y="642938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214678" y="4500570"/>
              <a:ext cx="25717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Folsom Blvd &amp; Mather Field Rd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29256" y="4162016"/>
              <a:ext cx="257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Access time : 4.86 Minutes.</a:t>
              </a:r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000364" y="4522551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3080825" y="3029243"/>
              <a:ext cx="2419643" cy="1500554"/>
            </a:xfrm>
            <a:custGeom>
              <a:avLst/>
              <a:gdLst>
                <a:gd name="connsiteX0" fmla="*/ 2419643 w 2419643"/>
                <a:gd name="connsiteY0" fmla="*/ 178191 h 1500554"/>
                <a:gd name="connsiteX1" fmla="*/ 815926 w 2419643"/>
                <a:gd name="connsiteY1" fmla="*/ 220394 h 1500554"/>
                <a:gd name="connsiteX2" fmla="*/ 0 w 2419643"/>
                <a:gd name="connsiteY2" fmla="*/ 1500554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643" h="1500554">
                  <a:moveTo>
                    <a:pt x="2419643" y="178191"/>
                  </a:moveTo>
                  <a:cubicBezTo>
                    <a:pt x="1819421" y="89095"/>
                    <a:pt x="1219200" y="0"/>
                    <a:pt x="815926" y="220394"/>
                  </a:cubicBezTo>
                  <a:cubicBezTo>
                    <a:pt x="412652" y="440788"/>
                    <a:pt x="206326" y="970671"/>
                    <a:pt x="0" y="1500554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093915" y="2989382"/>
            <a:ext cx="4017014" cy="3390557"/>
            <a:chOff x="4093915" y="2989382"/>
            <a:chExt cx="4017014" cy="3390557"/>
          </a:xfrm>
        </p:grpSpPr>
        <p:sp>
          <p:nvSpPr>
            <p:cNvPr id="12" name="TextBox 11"/>
            <p:cNvSpPr txBox="1"/>
            <p:nvPr/>
          </p:nvSpPr>
          <p:spPr>
            <a:xfrm>
              <a:off x="4280753" y="5509878"/>
              <a:ext cx="2428892" cy="87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Parcel # 499638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PAT: 7:45 ~ 8:00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093915" y="5706773"/>
              <a:ext cx="186838" cy="19233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82037" y="2989382"/>
              <a:ext cx="2428892" cy="368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Parcel # 562770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5495199" y="3110277"/>
              <a:ext cx="186838" cy="19233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ransit Routes.bmp"/>
          <p:cNvPicPr>
            <a:picLocks noChangeAspect="1"/>
          </p:cNvPicPr>
          <p:nvPr/>
        </p:nvPicPr>
        <p:blipFill>
          <a:blip r:embed="rId2"/>
          <a:srcRect l="5784" t="8556" r="35728" b="35831"/>
          <a:stretch>
            <a:fillRect/>
          </a:stretch>
        </p:blipFill>
        <p:spPr>
          <a:xfrm>
            <a:off x="357158" y="1571612"/>
            <a:ext cx="8501122" cy="50006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 Passenger Paths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0034" y="17144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Mode: Walk-Transit-Walk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Model    Application   </a:t>
            </a:r>
            <a:r>
              <a:rPr lang="en-US" altLang="ko-KR" sz="1200" dirty="0" smtClean="0">
                <a:latin typeface="Cambria" pitchFamily="18" charset="0"/>
              </a:rPr>
              <a:t>Result 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98809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Background traffic: 72,501 Vehicles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Time: 6~10AM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0753" y="5509878"/>
            <a:ext cx="2428892" cy="87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Parcel # 499638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PAT: 7:45 ~ 8:00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2037" y="2989382"/>
            <a:ext cx="2428892" cy="36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Parcel # 562770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093915" y="5706773"/>
            <a:ext cx="186838" cy="19233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5495199" y="3110277"/>
            <a:ext cx="186838" cy="19233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4500562" y="1643050"/>
            <a:ext cx="4214842" cy="1071570"/>
            <a:chOff x="4500562" y="1643050"/>
            <a:chExt cx="4214842" cy="1071570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500562" y="1643050"/>
              <a:ext cx="4214842" cy="107157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3438" y="1711099"/>
              <a:ext cx="4000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Planned path for </a:t>
              </a:r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PassID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 102 :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Arial Narrow" pitchFamily="34" charset="0"/>
                </a:rPr>
                <a:t>444 (7:24AM) - walk - LRT Gold – Transfer at stop  7069 to Bus Route 75 - Alight at 5290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785918" y="2786058"/>
            <a:ext cx="3830176" cy="1928826"/>
            <a:chOff x="1785918" y="2786058"/>
            <a:chExt cx="3830176" cy="1928826"/>
          </a:xfrm>
        </p:grpSpPr>
        <p:sp>
          <p:nvSpPr>
            <p:cNvPr id="16" name="타원 15"/>
            <p:cNvSpPr/>
            <p:nvPr/>
          </p:nvSpPr>
          <p:spPr>
            <a:xfrm>
              <a:off x="5429256" y="3379543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000364" y="4522551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1785918" y="2786058"/>
              <a:ext cx="3798956" cy="1842213"/>
              <a:chOff x="1785918" y="2786058"/>
              <a:chExt cx="3798956" cy="1842213"/>
            </a:xfrm>
          </p:grpSpPr>
          <p:sp>
            <p:nvSpPr>
              <p:cNvPr id="19" name="자유형 18"/>
              <p:cNvSpPr/>
              <p:nvPr/>
            </p:nvSpPr>
            <p:spPr>
              <a:xfrm>
                <a:off x="3052689" y="3221502"/>
                <a:ext cx="2532185" cy="1406769"/>
              </a:xfrm>
              <a:custGeom>
                <a:avLst/>
                <a:gdLst>
                  <a:gd name="connsiteX0" fmla="*/ 2532185 w 2532185"/>
                  <a:gd name="connsiteY0" fmla="*/ 0 h 1406769"/>
                  <a:gd name="connsiteX1" fmla="*/ 2433711 w 2532185"/>
                  <a:gd name="connsiteY1" fmla="*/ 239150 h 1406769"/>
                  <a:gd name="connsiteX2" fmla="*/ 0 w 2532185"/>
                  <a:gd name="connsiteY2" fmla="*/ 1406769 h 140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32185" h="1406769">
                    <a:moveTo>
                      <a:pt x="2532185" y="0"/>
                    </a:moveTo>
                    <a:lnTo>
                      <a:pt x="2433711" y="239150"/>
                    </a:lnTo>
                    <a:lnTo>
                      <a:pt x="0" y="1406769"/>
                    </a:lnTo>
                  </a:path>
                </a:pathLst>
              </a:custGeom>
              <a:ln w="571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그룹 33"/>
              <p:cNvGrpSpPr/>
              <p:nvPr/>
            </p:nvGrpSpPr>
            <p:grpSpPr>
              <a:xfrm>
                <a:off x="1785918" y="2786058"/>
                <a:ext cx="3000396" cy="1000132"/>
                <a:chOff x="5715008" y="3571876"/>
                <a:chExt cx="3000396" cy="1000132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5715008" y="3571876"/>
                  <a:ext cx="3000396" cy="1000132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57884" y="3643314"/>
                  <a:ext cx="285752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At time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447 (7:27AM)</a:t>
                  </a:r>
                </a:p>
                <a:p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PassID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102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transferred to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7066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                  and got on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345158</a:t>
                  </a:r>
                  <a:endParaRPr lang="en-US" sz="1600" b="1" dirty="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36" name="자유형 35"/>
              <p:cNvSpPr/>
              <p:nvPr/>
            </p:nvSpPr>
            <p:spPr>
              <a:xfrm>
                <a:off x="4778477" y="3097161"/>
                <a:ext cx="722671" cy="339213"/>
              </a:xfrm>
              <a:custGeom>
                <a:avLst/>
                <a:gdLst>
                  <a:gd name="connsiteX0" fmla="*/ 0 w 722671"/>
                  <a:gd name="connsiteY0" fmla="*/ 0 h 339213"/>
                  <a:gd name="connsiteX1" fmla="*/ 722671 w 722671"/>
                  <a:gd name="connsiteY1" fmla="*/ 339213 h 33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2671" h="339213">
                    <a:moveTo>
                      <a:pt x="0" y="0"/>
                    </a:moveTo>
                    <a:lnTo>
                      <a:pt x="722671" y="339213"/>
                    </a:lnTo>
                  </a:path>
                </a:pathLst>
              </a:cu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그룹 43"/>
          <p:cNvGrpSpPr/>
          <p:nvPr/>
        </p:nvGrpSpPr>
        <p:grpSpPr>
          <a:xfrm>
            <a:off x="714348" y="3382408"/>
            <a:ext cx="8001056" cy="3189864"/>
            <a:chOff x="714348" y="3382408"/>
            <a:chExt cx="8001056" cy="3189864"/>
          </a:xfrm>
        </p:grpSpPr>
        <p:sp>
          <p:nvSpPr>
            <p:cNvPr id="25" name="타원 24"/>
            <p:cNvSpPr/>
            <p:nvPr/>
          </p:nvSpPr>
          <p:spPr>
            <a:xfrm>
              <a:off x="3857620" y="5522683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348" y="5662214"/>
              <a:ext cx="3286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</a:rPr>
                <a:t>MATHER BLVD &amp; BLECKLEY ST | 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5290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3000364" y="3382408"/>
              <a:ext cx="5715040" cy="3189864"/>
              <a:chOff x="3000364" y="3382408"/>
              <a:chExt cx="5715040" cy="3189864"/>
            </a:xfrm>
          </p:grpSpPr>
          <p:sp>
            <p:nvSpPr>
              <p:cNvPr id="26" name="자유형 25"/>
              <p:cNvSpPr/>
              <p:nvPr/>
            </p:nvSpPr>
            <p:spPr>
              <a:xfrm>
                <a:off x="3066757" y="4600135"/>
                <a:ext cx="801858" cy="829994"/>
              </a:xfrm>
              <a:custGeom>
                <a:avLst/>
                <a:gdLst>
                  <a:gd name="connsiteX0" fmla="*/ 0 w 801858"/>
                  <a:gd name="connsiteY0" fmla="*/ 0 h 829994"/>
                  <a:gd name="connsiteX1" fmla="*/ 70338 w 801858"/>
                  <a:gd name="connsiteY1" fmla="*/ 239151 h 829994"/>
                  <a:gd name="connsiteX2" fmla="*/ 267286 w 801858"/>
                  <a:gd name="connsiteY2" fmla="*/ 450167 h 829994"/>
                  <a:gd name="connsiteX3" fmla="*/ 801858 w 801858"/>
                  <a:gd name="connsiteY3" fmla="*/ 829994 h 82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858" h="829994">
                    <a:moveTo>
                      <a:pt x="0" y="0"/>
                    </a:moveTo>
                    <a:lnTo>
                      <a:pt x="70338" y="239151"/>
                    </a:lnTo>
                    <a:lnTo>
                      <a:pt x="267286" y="450167"/>
                    </a:lnTo>
                    <a:lnTo>
                      <a:pt x="801858" y="829994"/>
                    </a:lnTo>
                  </a:path>
                </a:pathLst>
              </a:custGeom>
              <a:ln w="571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>
                <a:off x="5929322" y="3382408"/>
                <a:ext cx="2786082" cy="3189864"/>
                <a:chOff x="357158" y="3000372"/>
                <a:chExt cx="2786082" cy="318986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357158" y="3000372"/>
                  <a:ext cx="2786082" cy="307183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28596" y="3143248"/>
                  <a:ext cx="2714644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At time 453 (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7:33AM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)</a:t>
                  </a:r>
                </a:p>
                <a:p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vehID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345158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arrived at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7069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passID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102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got off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345158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At time 454 (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7:34AM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)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PassID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102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transferred to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370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At time 459 (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7:39 AM)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PassID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102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got on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335305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At time 467 (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7:47 AM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)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vehID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335305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arrived at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5290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  <a:latin typeface="Arial Narrow" pitchFamily="34" charset="0"/>
                    </a:rPr>
                    <a:t>PassID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102</a:t>
                  </a:r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got off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   Arrived at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destination</a:t>
                  </a:r>
                </a:p>
                <a:p>
                  <a:endParaRPr lang="en-US" sz="1600" dirty="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37" name="자유형 36"/>
              <p:cNvSpPr/>
              <p:nvPr/>
            </p:nvSpPr>
            <p:spPr>
              <a:xfrm>
                <a:off x="3000364" y="4643446"/>
                <a:ext cx="2928958" cy="357190"/>
              </a:xfrm>
              <a:custGeom>
                <a:avLst/>
                <a:gdLst>
                  <a:gd name="connsiteX0" fmla="*/ 2831690 w 2831690"/>
                  <a:gd name="connsiteY0" fmla="*/ 58993 h 58993"/>
                  <a:gd name="connsiteX1" fmla="*/ 0 w 2831690"/>
                  <a:gd name="connsiteY1" fmla="*/ 0 h 5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31690" h="58993">
                    <a:moveTo>
                      <a:pt x="2831690" y="58993"/>
                    </a:move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3143240" y="5000636"/>
                <a:ext cx="500066" cy="28575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 Intermodal </a:t>
            </a:r>
            <a:r>
              <a:rPr lang="en-US" dirty="0" err="1" smtClean="0"/>
              <a:t>Hyperpath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그림 3" descr="Transit Routes.bmp"/>
          <p:cNvPicPr>
            <a:picLocks noChangeAspect="1"/>
          </p:cNvPicPr>
          <p:nvPr/>
        </p:nvPicPr>
        <p:blipFill>
          <a:blip r:embed="rId2"/>
          <a:srcRect l="5784" t="8556" r="35728" b="35831"/>
          <a:stretch>
            <a:fillRect/>
          </a:stretch>
        </p:blipFill>
        <p:spPr>
          <a:xfrm>
            <a:off x="357158" y="1571612"/>
            <a:ext cx="8501122" cy="5000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17144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Mode: Auto-Transit-Walk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Model    Application   </a:t>
            </a:r>
            <a:r>
              <a:rPr lang="en-US" altLang="ko-KR" sz="1200" dirty="0" smtClean="0">
                <a:latin typeface="Cambria" pitchFamily="18" charset="0"/>
              </a:rPr>
              <a:t>Result 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093915" y="2989382"/>
            <a:ext cx="4017014" cy="3390557"/>
            <a:chOff x="4093915" y="2989382"/>
            <a:chExt cx="4017014" cy="3390557"/>
          </a:xfrm>
        </p:grpSpPr>
        <p:sp>
          <p:nvSpPr>
            <p:cNvPr id="26" name="TextBox 25"/>
            <p:cNvSpPr txBox="1"/>
            <p:nvPr/>
          </p:nvSpPr>
          <p:spPr>
            <a:xfrm>
              <a:off x="4280753" y="5509878"/>
              <a:ext cx="2428892" cy="87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Parcel # 499638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PAT: 7:45 ~ 8:00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4093915" y="5706773"/>
              <a:ext cx="186838" cy="19233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82037" y="2989382"/>
              <a:ext cx="2428892" cy="368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Parcel # 562770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5495199" y="3110277"/>
              <a:ext cx="186838" cy="19233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0034" y="198809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Background traffic: 72,501 Vehicles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Time: 6~10AM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785786" y="3382408"/>
            <a:ext cx="7929618" cy="2546922"/>
            <a:chOff x="785786" y="3382408"/>
            <a:chExt cx="7929618" cy="2546922"/>
          </a:xfrm>
        </p:grpSpPr>
        <p:grpSp>
          <p:nvGrpSpPr>
            <p:cNvPr id="8" name="그룹 7"/>
            <p:cNvGrpSpPr/>
            <p:nvPr/>
          </p:nvGrpSpPr>
          <p:grpSpPr>
            <a:xfrm>
              <a:off x="785786" y="4616450"/>
              <a:ext cx="3286148" cy="1312880"/>
              <a:chOff x="785786" y="4616450"/>
              <a:chExt cx="3286148" cy="1312880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3857620" y="5522683"/>
                <a:ext cx="186838" cy="192333"/>
              </a:xfrm>
              <a:prstGeom prst="ellipse">
                <a:avLst/>
              </a:prstGeom>
              <a:solidFill>
                <a:srgbClr val="282F3C"/>
              </a:solidFill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그룹 31"/>
              <p:cNvGrpSpPr/>
              <p:nvPr/>
            </p:nvGrpSpPr>
            <p:grpSpPr>
              <a:xfrm>
                <a:off x="785786" y="4616450"/>
                <a:ext cx="3286148" cy="1312880"/>
                <a:chOff x="785786" y="4616450"/>
                <a:chExt cx="3286148" cy="1312880"/>
              </a:xfrm>
            </p:grpSpPr>
            <p:sp>
              <p:nvSpPr>
                <p:cNvPr id="16" name="직사각형 15"/>
                <p:cNvSpPr/>
                <p:nvPr/>
              </p:nvSpPr>
              <p:spPr>
                <a:xfrm>
                  <a:off x="785786" y="5590776"/>
                  <a:ext cx="328614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MATHER BLVD &amp; BLECKLEY ST |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5290</a:t>
                  </a:r>
                </a:p>
              </p:txBody>
            </p:sp>
            <p:sp>
              <p:nvSpPr>
                <p:cNvPr id="17" name="자유형 16"/>
                <p:cNvSpPr/>
                <p:nvPr/>
              </p:nvSpPr>
              <p:spPr>
                <a:xfrm>
                  <a:off x="3130550" y="4616450"/>
                  <a:ext cx="876300" cy="838200"/>
                </a:xfrm>
                <a:custGeom>
                  <a:avLst/>
                  <a:gdLst>
                    <a:gd name="connsiteX0" fmla="*/ 12700 w 876300"/>
                    <a:gd name="connsiteY0" fmla="*/ 0 h 838200"/>
                    <a:gd name="connsiteX1" fmla="*/ 0 w 876300"/>
                    <a:gd name="connsiteY1" fmla="*/ 184150 h 838200"/>
                    <a:gd name="connsiteX2" fmla="*/ 57150 w 876300"/>
                    <a:gd name="connsiteY2" fmla="*/ 311150 h 838200"/>
                    <a:gd name="connsiteX3" fmla="*/ 704850 w 876300"/>
                    <a:gd name="connsiteY3" fmla="*/ 787400 h 838200"/>
                    <a:gd name="connsiteX4" fmla="*/ 876300 w 876300"/>
                    <a:gd name="connsiteY4" fmla="*/ 83820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6300" h="838200">
                      <a:moveTo>
                        <a:pt x="12700" y="0"/>
                      </a:moveTo>
                      <a:lnTo>
                        <a:pt x="0" y="184150"/>
                      </a:lnTo>
                      <a:lnTo>
                        <a:pt x="57150" y="311150"/>
                      </a:lnTo>
                      <a:lnTo>
                        <a:pt x="704850" y="787400"/>
                      </a:lnTo>
                      <a:lnTo>
                        <a:pt x="876300" y="838200"/>
                      </a:lnTo>
                    </a:path>
                  </a:pathLst>
                </a:custGeom>
                <a:ln w="762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모서리가 둥근 직사각형 17"/>
                <p:cNvSpPr/>
                <p:nvPr/>
              </p:nvSpPr>
              <p:spPr>
                <a:xfrm>
                  <a:off x="3143240" y="5000636"/>
                  <a:ext cx="500066" cy="28575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75</a:t>
                  </a:r>
                  <a:endPara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5" name="그룹 34"/>
            <p:cNvGrpSpPr/>
            <p:nvPr/>
          </p:nvGrpSpPr>
          <p:grpSpPr>
            <a:xfrm>
              <a:off x="5929322" y="3382408"/>
              <a:ext cx="2786082" cy="2451200"/>
              <a:chOff x="357158" y="3000372"/>
              <a:chExt cx="2786082" cy="2451200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357158" y="3000372"/>
                <a:ext cx="2786082" cy="226117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28596" y="3143248"/>
                <a:ext cx="271464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At time 458 (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7:38AM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)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 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PassID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102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transferred to 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370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At time 459 (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7:39 AM)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 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PassID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102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got on 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335305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At time 467 (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7:47 AM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)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 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vehID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335305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arrived at 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5290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 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PassID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102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got off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  <a:latin typeface="Arial Narrow" pitchFamily="34" charset="0"/>
                  </a:rPr>
                  <a:t>   Arrived at 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destination</a:t>
                </a:r>
              </a:p>
              <a:p>
                <a:endParaRPr lang="en-US" sz="16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9" name="자유형 38"/>
            <p:cNvSpPr/>
            <p:nvPr/>
          </p:nvSpPr>
          <p:spPr>
            <a:xfrm>
              <a:off x="3000364" y="4643446"/>
              <a:ext cx="2928958" cy="357190"/>
            </a:xfrm>
            <a:custGeom>
              <a:avLst/>
              <a:gdLst>
                <a:gd name="connsiteX0" fmla="*/ 2831690 w 2831690"/>
                <a:gd name="connsiteY0" fmla="*/ 58993 h 58993"/>
                <a:gd name="connsiteX1" fmla="*/ 0 w 2831690"/>
                <a:gd name="connsiteY1" fmla="*/ 0 h 5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31690" h="58993">
                  <a:moveTo>
                    <a:pt x="2831690" y="58993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3000364" y="3029243"/>
            <a:ext cx="2500104" cy="1685641"/>
            <a:chOff x="3000364" y="3029243"/>
            <a:chExt cx="2500104" cy="1685641"/>
          </a:xfrm>
        </p:grpSpPr>
        <p:sp>
          <p:nvSpPr>
            <p:cNvPr id="24" name="자유형 23"/>
            <p:cNvSpPr/>
            <p:nvPr/>
          </p:nvSpPr>
          <p:spPr>
            <a:xfrm>
              <a:off x="3080825" y="3029243"/>
              <a:ext cx="2419643" cy="1500554"/>
            </a:xfrm>
            <a:custGeom>
              <a:avLst/>
              <a:gdLst>
                <a:gd name="connsiteX0" fmla="*/ 2419643 w 2419643"/>
                <a:gd name="connsiteY0" fmla="*/ 178191 h 1500554"/>
                <a:gd name="connsiteX1" fmla="*/ 815926 w 2419643"/>
                <a:gd name="connsiteY1" fmla="*/ 220394 h 1500554"/>
                <a:gd name="connsiteX2" fmla="*/ 0 w 2419643"/>
                <a:gd name="connsiteY2" fmla="*/ 1500554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643" h="1500554">
                  <a:moveTo>
                    <a:pt x="2419643" y="178191"/>
                  </a:moveTo>
                  <a:cubicBezTo>
                    <a:pt x="1819421" y="89095"/>
                    <a:pt x="1219200" y="0"/>
                    <a:pt x="815926" y="220394"/>
                  </a:cubicBezTo>
                  <a:cubicBezTo>
                    <a:pt x="412652" y="440788"/>
                    <a:pt x="206326" y="970671"/>
                    <a:pt x="0" y="1500554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000364" y="4522551"/>
              <a:ext cx="186838" cy="192333"/>
            </a:xfrm>
            <a:prstGeom prst="ellipse">
              <a:avLst/>
            </a:prstGeom>
            <a:solidFill>
              <a:srgbClr val="282F3C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500562" y="1643050"/>
            <a:ext cx="4214842" cy="1071570"/>
            <a:chOff x="4500562" y="1643050"/>
            <a:chExt cx="4214842" cy="107157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4500562" y="1643050"/>
              <a:ext cx="4214842" cy="107157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3438" y="1711099"/>
              <a:ext cx="4000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Planned path for </a:t>
              </a:r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PassID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 102 :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Arial Narrow" pitchFamily="34" charset="0"/>
                </a:rPr>
                <a:t>454 (7:34AM) - Auto – Transfer at stop  7069 to Bus Route 75 - Alight at 5290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Background and Motivation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Dynamic Traffic Assignment Models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Transit Assignment Model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Integration Models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Application (Rancho Cordova, CA)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Result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realized and integrated intermodal transportation       among auto, transit vehicles and passengers</a:t>
            </a:r>
          </a:p>
          <a:p>
            <a:r>
              <a:rPr lang="en-US" dirty="0" smtClean="0"/>
              <a:t>Integration between activity model and DTA model</a:t>
            </a:r>
          </a:p>
          <a:p>
            <a:endParaRPr lang="en-US" dirty="0" smtClean="0"/>
          </a:p>
          <a:p>
            <a:r>
              <a:rPr lang="en-US" dirty="0" smtClean="0"/>
              <a:t>On-going Works</a:t>
            </a:r>
          </a:p>
          <a:p>
            <a:pPr lvl="1"/>
            <a:r>
              <a:rPr lang="en-US" dirty="0" smtClean="0"/>
              <a:t>“Missing-a-bus” </a:t>
            </a:r>
          </a:p>
          <a:p>
            <a:pPr lvl="1"/>
            <a:r>
              <a:rPr lang="en-US" dirty="0" smtClean="0"/>
              <a:t>Convergence between different models</a:t>
            </a:r>
          </a:p>
          <a:p>
            <a:pPr lvl="1"/>
            <a:r>
              <a:rPr lang="en-US" dirty="0" smtClean="0"/>
              <a:t>Full integration of  transit, auto, and passenger assignment with activity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Integration Model    Application   Result    </a:t>
            </a:r>
            <a:r>
              <a:rPr lang="en-US" altLang="ko-KR" sz="1200" dirty="0" smtClean="0">
                <a:latin typeface="Cambria" pitchFamily="18" charset="0"/>
              </a:rPr>
              <a:t>Conclusion</a:t>
            </a:r>
            <a:endParaRPr lang="ko-KR" altLang="en-US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These projects are funded by </a:t>
            </a:r>
          </a:p>
          <a:p>
            <a:r>
              <a:rPr lang="en-US" b="1" i="1" dirty="0" smtClean="0"/>
              <a:t>FHWA</a:t>
            </a:r>
            <a:r>
              <a:rPr lang="en-US" dirty="0" smtClean="0"/>
              <a:t> </a:t>
            </a:r>
            <a:r>
              <a:rPr lang="en-US" b="1" i="1" dirty="0" smtClean="0"/>
              <a:t>Exploratory Advanced Research (EAR) Program </a:t>
            </a:r>
            <a:endParaRPr lang="en-US" dirty="0" smtClean="0"/>
          </a:p>
          <a:p>
            <a:r>
              <a:rPr lang="en-US" b="1" i="1" dirty="0" smtClean="0"/>
              <a:t>SHRP2 C-10B</a:t>
            </a:r>
          </a:p>
          <a:p>
            <a:pPr>
              <a:buNone/>
            </a:pPr>
            <a:r>
              <a:rPr lang="en-US" dirty="0" smtClean="0"/>
              <a:t>Our collaborators are</a:t>
            </a:r>
          </a:p>
          <a:p>
            <a:pPr>
              <a:buNone/>
            </a:pPr>
            <a:endParaRPr lang="en-US" b="1" i="1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549" t="22461" r="87372" b="60937"/>
          <a:stretch>
            <a:fillRect/>
          </a:stretch>
        </p:blipFill>
        <p:spPr bwMode="auto">
          <a:xfrm>
            <a:off x="7135390" y="3429000"/>
            <a:ext cx="12942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그림 4" descr="FHWAvertical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71876"/>
            <a:ext cx="1071570" cy="1028707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18155" t="8985" r="70315" b="85156"/>
          <a:stretch>
            <a:fillRect/>
          </a:stretch>
        </p:blipFill>
        <p:spPr bwMode="auto">
          <a:xfrm>
            <a:off x="5992350" y="5000636"/>
            <a:ext cx="2428892" cy="69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 l="16472" t="13672" r="57174" b="77958"/>
          <a:stretch>
            <a:fillRect/>
          </a:stretch>
        </p:blipFill>
        <p:spPr bwMode="auto">
          <a:xfrm>
            <a:off x="6020925" y="4500570"/>
            <a:ext cx="24003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 l="1134" t="18750" r="92277" b="73438"/>
          <a:stretch>
            <a:fillRect/>
          </a:stretch>
        </p:blipFill>
        <p:spPr bwMode="auto">
          <a:xfrm>
            <a:off x="4242119" y="4286256"/>
            <a:ext cx="13930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/>
          <a:srcRect l="12628" t="7813" r="71449" b="81445"/>
          <a:stretch>
            <a:fillRect/>
          </a:stretch>
        </p:blipFill>
        <p:spPr bwMode="auto">
          <a:xfrm>
            <a:off x="5992350" y="5769211"/>
            <a:ext cx="1928823" cy="7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/>
          <a:srcRect l="14861" t="10937" r="74707" b="68555"/>
          <a:stretch>
            <a:fillRect/>
          </a:stretch>
        </p:blipFill>
        <p:spPr bwMode="auto">
          <a:xfrm>
            <a:off x="4313557" y="5286388"/>
            <a:ext cx="10987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그림 12" descr="asu-logo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290" y="4714884"/>
            <a:ext cx="1351515" cy="928694"/>
          </a:xfrm>
          <a:prstGeom prst="rect">
            <a:avLst/>
          </a:prstGeom>
        </p:spPr>
      </p:pic>
      <p:pic>
        <p:nvPicPr>
          <p:cNvPr id="14" name="그림 13" descr="Berkeley_Horizontal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0166" y="5757176"/>
            <a:ext cx="1500198" cy="600782"/>
          </a:xfrm>
          <a:prstGeom prst="rect">
            <a:avLst/>
          </a:prstGeom>
        </p:spPr>
      </p:pic>
      <p:pic>
        <p:nvPicPr>
          <p:cNvPr id="15" name="그림 14" descr="trb_logo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0680" y="3429000"/>
            <a:ext cx="3173495" cy="6429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1538" y="28453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FHWA EAR Program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78002" y="28574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SHRP2 C-10B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857496"/>
            <a:ext cx="8568952" cy="3451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 !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 and 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Activity-based model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Tour-based model 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Sequential activity choice model 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Necessity of time-dependent traveler model</a:t>
            </a:r>
          </a:p>
          <a:p>
            <a:pPr marL="1314450" lvl="3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Necessity of intermodal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Cambria" pitchFamily="18" charset="0"/>
              </a:rPr>
              <a:t>Background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 DTA  Model 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57224" y="1428736"/>
            <a:ext cx="7572428" cy="478634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Dynamic Traffic Assignment Model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DynusT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MALTA*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</a:t>
            </a:r>
            <a:r>
              <a:rPr lang="en-US" altLang="ko-KR" sz="1200" dirty="0" smtClean="0">
                <a:latin typeface="Cambria" pitchFamily="18" charset="0"/>
              </a:rPr>
              <a:t>DTA  Model 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FAST-</a:t>
            </a:r>
            <a:r>
              <a:rPr lang="en-US" altLang="ko-KR" sz="12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073" name="Object 5"/>
          <p:cNvGraphicFramePr>
            <a:graphicFrameLocks noChangeAspect="1"/>
          </p:cNvGraphicFramePr>
          <p:nvPr/>
        </p:nvGraphicFramePr>
        <p:xfrm>
          <a:off x="1071564" y="1500174"/>
          <a:ext cx="7215212" cy="4655174"/>
        </p:xfrm>
        <a:graphic>
          <a:graphicData uri="http://schemas.openxmlformats.org/presentationml/2006/ole">
            <p:oleObj spid="_x0000_s3073" name="Visio" r:id="rId4" imgW="4835318" imgH="312095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4" y="6202940"/>
            <a:ext cx="857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MALTA: Multi-resolution Assignment and Loading of Transportation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568952" cy="634082"/>
          </a:xfrm>
        </p:spPr>
        <p:txBody>
          <a:bodyPr>
            <a:noAutofit/>
          </a:bodyPr>
          <a:lstStyle/>
          <a:p>
            <a:r>
              <a:rPr lang="en-US" sz="2400" dirty="0" smtClean="0"/>
              <a:t>Flexible Assignment and Simulation Tool for Transit and </a:t>
            </a:r>
            <a:br>
              <a:rPr lang="en-US" sz="2400" dirty="0" smtClean="0"/>
            </a:br>
            <a:r>
              <a:rPr lang="en-US" sz="2400" dirty="0" smtClean="0"/>
              <a:t>Intermodal Passengers (FAST-</a:t>
            </a:r>
            <a:r>
              <a:rPr lang="en-US" sz="2400" dirty="0" err="1" smtClean="0"/>
              <a:t>TrIPs</a:t>
            </a:r>
            <a:r>
              <a:rPr lang="en-US" sz="2400" dirty="0" smtClean="0"/>
              <a:t>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Frequency-based model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Schedule-based model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Frequency-based Assignment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“Strategies” assignment approach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Headways for 10 minutes or less, or without the schedule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Schedule-based Assignment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Route (specifically run) for transit schedule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Preferred arrival time (PAT) 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Logit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-based SUE model 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</a:t>
            </a:r>
            <a:r>
              <a:rPr lang="en-US" altLang="ko-KR" sz="1200" dirty="0" smtClean="0">
                <a:latin typeface="Cambria" pitchFamily="18" charset="0"/>
              </a:rPr>
              <a:t> FAST-</a:t>
            </a:r>
            <a:r>
              <a:rPr lang="en-US" altLang="ko-KR" sz="1200" dirty="0" err="1" smtClean="0"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Schedule-based Assignment Model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Link-Based Time-Expanded (LBTE) Schedule Network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85786" y="1921896"/>
            <a:ext cx="7786742" cy="3864558"/>
            <a:chOff x="749" y="1610"/>
            <a:chExt cx="4230" cy="1970"/>
          </a:xfrm>
        </p:grpSpPr>
        <p:sp>
          <p:nvSpPr>
            <p:cNvPr id="5" name="타원 4"/>
            <p:cNvSpPr>
              <a:spLocks noChangeArrowheads="1"/>
            </p:cNvSpPr>
            <p:nvPr/>
          </p:nvSpPr>
          <p:spPr bwMode="auto">
            <a:xfrm flipH="1">
              <a:off x="997" y="2319"/>
              <a:ext cx="163" cy="168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lIns="0" rIns="0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cs typeface="Times New Roman" pitchFamily="18" charset="0"/>
                </a:rPr>
                <a:t>A</a:t>
              </a:r>
              <a:endParaRPr lang="ko-KR" altLang="en-US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" name="타원 5"/>
            <p:cNvSpPr>
              <a:spLocks noChangeArrowheads="1"/>
            </p:cNvSpPr>
            <p:nvPr/>
          </p:nvSpPr>
          <p:spPr bwMode="auto">
            <a:xfrm flipH="1">
              <a:off x="2164" y="2319"/>
              <a:ext cx="162" cy="168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lIns="0" rIns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cs typeface="Times New Roman" pitchFamily="18" charset="0"/>
                </a:rPr>
                <a:t>B</a:t>
              </a:r>
              <a:endParaRPr lang="ko-KR" alt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7" name="타원 6"/>
            <p:cNvSpPr>
              <a:spLocks noChangeArrowheads="1"/>
            </p:cNvSpPr>
            <p:nvPr/>
          </p:nvSpPr>
          <p:spPr bwMode="auto">
            <a:xfrm flipH="1">
              <a:off x="3364" y="2319"/>
              <a:ext cx="163" cy="168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lIns="0" rIns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cs typeface="Times New Roman" pitchFamily="18" charset="0"/>
                </a:rPr>
                <a:t>C</a:t>
              </a:r>
              <a:endParaRPr lang="ko-KR" alt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8" name="타원 7"/>
            <p:cNvSpPr>
              <a:spLocks noChangeArrowheads="1"/>
            </p:cNvSpPr>
            <p:nvPr/>
          </p:nvSpPr>
          <p:spPr bwMode="auto">
            <a:xfrm flipH="1">
              <a:off x="4531" y="2319"/>
              <a:ext cx="162" cy="168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lIns="0" rIns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cs typeface="Times New Roman" pitchFamily="18" charset="0"/>
                </a:rPr>
                <a:t>D</a:t>
              </a:r>
              <a:endParaRPr lang="ko-KR" alt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cxnSp>
          <p:nvCxnSpPr>
            <p:cNvPr id="9" name="직선 화살표 연결선 8"/>
            <p:cNvCxnSpPr>
              <a:stCxn id="5" idx="1"/>
              <a:endCxn id="6" idx="7"/>
            </p:cNvCxnSpPr>
            <p:nvPr/>
          </p:nvCxnSpPr>
          <p:spPr>
            <a:xfrm rot="5400000" flipH="1" flipV="1">
              <a:off x="1662" y="1818"/>
              <a:ext cx="1" cy="105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>
              <a:stCxn id="6" idx="1"/>
              <a:endCxn id="7" idx="7"/>
            </p:cNvCxnSpPr>
            <p:nvPr/>
          </p:nvCxnSpPr>
          <p:spPr>
            <a:xfrm rot="5400000" flipH="1" flipV="1">
              <a:off x="2845" y="1801"/>
              <a:ext cx="1" cy="108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stCxn id="6" idx="3"/>
              <a:endCxn id="7" idx="5"/>
            </p:cNvCxnSpPr>
            <p:nvPr/>
          </p:nvCxnSpPr>
          <p:spPr>
            <a:xfrm rot="16200000" flipH="1">
              <a:off x="2845" y="1920"/>
              <a:ext cx="1" cy="108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자유형 11"/>
            <p:cNvSpPr/>
            <p:nvPr/>
          </p:nvSpPr>
          <p:spPr>
            <a:xfrm>
              <a:off x="3463" y="2495"/>
              <a:ext cx="1134" cy="274"/>
            </a:xfrm>
            <a:custGeom>
              <a:avLst/>
              <a:gdLst>
                <a:gd name="connsiteX0" fmla="*/ 0 w 1951630"/>
                <a:gd name="connsiteY0" fmla="*/ 0 h 464024"/>
                <a:gd name="connsiteX1" fmla="*/ 1050878 w 1951630"/>
                <a:gd name="connsiteY1" fmla="*/ 464024 h 464024"/>
                <a:gd name="connsiteX2" fmla="*/ 1951630 w 1951630"/>
                <a:gd name="connsiteY2" fmla="*/ 0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1630" h="464024">
                  <a:moveTo>
                    <a:pt x="0" y="0"/>
                  </a:moveTo>
                  <a:cubicBezTo>
                    <a:pt x="362803" y="232012"/>
                    <a:pt x="725606" y="464024"/>
                    <a:pt x="1050878" y="464024"/>
                  </a:cubicBezTo>
                  <a:cubicBezTo>
                    <a:pt x="1376150" y="464024"/>
                    <a:pt x="1663890" y="232012"/>
                    <a:pt x="1951630" y="0"/>
                  </a:cubicBezTo>
                </a:path>
              </a:pathLst>
            </a:cu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lg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cxnSp>
          <p:nvCxnSpPr>
            <p:cNvPr id="13" name="직선 화살표 연결선 12"/>
            <p:cNvCxnSpPr>
              <a:endCxn id="5" idx="6"/>
            </p:cNvCxnSpPr>
            <p:nvPr/>
          </p:nvCxnSpPr>
          <p:spPr>
            <a:xfrm>
              <a:off x="749" y="2403"/>
              <a:ext cx="2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8" idx="2"/>
            </p:cNvCxnSpPr>
            <p:nvPr/>
          </p:nvCxnSpPr>
          <p:spPr>
            <a:xfrm flipV="1">
              <a:off x="4693" y="2403"/>
              <a:ext cx="2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7"/>
            <p:cNvSpPr txBox="1">
              <a:spLocks noChangeArrowheads="1"/>
            </p:cNvSpPr>
            <p:nvPr/>
          </p:nvSpPr>
          <p:spPr bwMode="auto">
            <a:xfrm flipH="1">
              <a:off x="755" y="2192"/>
              <a:ext cx="2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s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16" name="TextBox 107"/>
            <p:cNvSpPr txBox="1">
              <a:spLocks noChangeArrowheads="1"/>
            </p:cNvSpPr>
            <p:nvPr/>
          </p:nvSpPr>
          <p:spPr bwMode="auto">
            <a:xfrm flipH="1">
              <a:off x="2528" y="1610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1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17" name="TextBox 107"/>
            <p:cNvSpPr txBox="1">
              <a:spLocks noChangeArrowheads="1"/>
            </p:cNvSpPr>
            <p:nvPr/>
          </p:nvSpPr>
          <p:spPr bwMode="auto">
            <a:xfrm flipH="1">
              <a:off x="1329" y="2150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2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18" name="TextBox 107"/>
            <p:cNvSpPr txBox="1">
              <a:spLocks noChangeArrowheads="1"/>
            </p:cNvSpPr>
            <p:nvPr/>
          </p:nvSpPr>
          <p:spPr bwMode="auto">
            <a:xfrm flipH="1">
              <a:off x="2535" y="2150"/>
              <a:ext cx="2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7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19" name="TextBox 107"/>
            <p:cNvSpPr txBox="1">
              <a:spLocks noChangeArrowheads="1"/>
            </p:cNvSpPr>
            <p:nvPr/>
          </p:nvSpPr>
          <p:spPr bwMode="auto">
            <a:xfrm flipH="1">
              <a:off x="2492" y="2445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8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20" name="TextBox 107"/>
            <p:cNvSpPr txBox="1">
              <a:spLocks noChangeArrowheads="1"/>
            </p:cNvSpPr>
            <p:nvPr/>
          </p:nvSpPr>
          <p:spPr bwMode="auto">
            <a:xfrm flipH="1">
              <a:off x="3572" y="2024"/>
              <a:ext cx="3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10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21" name="TextBox 107"/>
            <p:cNvSpPr txBox="1">
              <a:spLocks noChangeArrowheads="1"/>
            </p:cNvSpPr>
            <p:nvPr/>
          </p:nvSpPr>
          <p:spPr bwMode="auto">
            <a:xfrm flipH="1">
              <a:off x="3692" y="2495"/>
              <a:ext cx="2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12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22" name="TextBox 107"/>
            <p:cNvSpPr txBox="1">
              <a:spLocks noChangeArrowheads="1"/>
            </p:cNvSpPr>
            <p:nvPr/>
          </p:nvSpPr>
          <p:spPr bwMode="auto">
            <a:xfrm flipH="1">
              <a:off x="4736" y="2192"/>
              <a:ext cx="2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t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23" name="TextBox 107"/>
            <p:cNvSpPr txBox="1">
              <a:spLocks noChangeArrowheads="1"/>
            </p:cNvSpPr>
            <p:nvPr/>
          </p:nvSpPr>
          <p:spPr bwMode="auto">
            <a:xfrm flipH="1">
              <a:off x="2701" y="1652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[25, 7]</a:t>
              </a:r>
              <a:endParaRPr lang="ko-KR" altLang="en-US" sz="1600">
                <a:cs typeface="Times New Roman" pitchFamily="18" charset="0"/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>
              <a:off x="1241" y="3351"/>
              <a:ext cx="8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>
              <a:off x="1241" y="3519"/>
              <a:ext cx="830" cy="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2902" y="3316"/>
              <a:ext cx="83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>
              <a:off x="2902" y="3485"/>
              <a:ext cx="830" cy="0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5"/>
            <p:cNvSpPr txBox="1">
              <a:spLocks noChangeArrowheads="1"/>
            </p:cNvSpPr>
            <p:nvPr/>
          </p:nvSpPr>
          <p:spPr bwMode="auto">
            <a:xfrm>
              <a:off x="1905" y="3225"/>
              <a:ext cx="7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ko-KR">
                  <a:cs typeface="Times New Roman" pitchFamily="18" charset="0"/>
                </a:rPr>
                <a:t>Route 1</a:t>
              </a:r>
              <a:endParaRPr lang="ko-KR" altLang="en-US">
                <a:cs typeface="Times New Roman" pitchFamily="18" charset="0"/>
              </a:endParaRPr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>
              <a:off x="1905" y="3386"/>
              <a:ext cx="7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ko-KR">
                  <a:cs typeface="Times New Roman" pitchFamily="18" charset="0"/>
                </a:rPr>
                <a:t>Route 2</a:t>
              </a:r>
              <a:endParaRPr lang="ko-KR" altLang="en-US">
                <a:cs typeface="Times New Roman" pitchFamily="18" charset="0"/>
              </a:endParaRPr>
            </a:p>
          </p:txBody>
        </p:sp>
        <p:sp>
          <p:nvSpPr>
            <p:cNvPr id="30" name="TextBox 47"/>
            <p:cNvSpPr txBox="1">
              <a:spLocks noChangeArrowheads="1"/>
            </p:cNvSpPr>
            <p:nvPr/>
          </p:nvSpPr>
          <p:spPr bwMode="auto">
            <a:xfrm>
              <a:off x="3566" y="3183"/>
              <a:ext cx="7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ko-KR">
                  <a:cs typeface="Times New Roman" pitchFamily="18" charset="0"/>
                </a:rPr>
                <a:t>Route 3</a:t>
              </a:r>
              <a:endParaRPr lang="ko-KR" altLang="en-US">
                <a:cs typeface="Times New Roman" pitchFamily="18" charset="0"/>
              </a:endParaRPr>
            </a:p>
          </p:txBody>
        </p:sp>
        <p:sp>
          <p:nvSpPr>
            <p:cNvPr id="31" name="TextBox 48"/>
            <p:cNvSpPr txBox="1">
              <a:spLocks noChangeArrowheads="1"/>
            </p:cNvSpPr>
            <p:nvPr/>
          </p:nvSpPr>
          <p:spPr bwMode="auto">
            <a:xfrm>
              <a:off x="3566" y="3352"/>
              <a:ext cx="7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ko-KR">
                  <a:cs typeface="Times New Roman" pitchFamily="18" charset="0"/>
                </a:rPr>
                <a:t>Route 4</a:t>
              </a:r>
              <a:endParaRPr lang="ko-KR" altLang="en-US">
                <a:cs typeface="Times New Roman" pitchFamily="18" charset="0"/>
              </a:endParaRPr>
            </a:p>
          </p:txBody>
        </p:sp>
        <p:sp>
          <p:nvSpPr>
            <p:cNvPr id="32" name="TextBox 107"/>
            <p:cNvSpPr txBox="1">
              <a:spLocks noChangeArrowheads="1"/>
            </p:cNvSpPr>
            <p:nvPr/>
          </p:nvSpPr>
          <p:spPr bwMode="auto">
            <a:xfrm flipH="1">
              <a:off x="1497" y="2169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[7, 1]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33" name="TextBox 107"/>
            <p:cNvSpPr txBox="1">
              <a:spLocks noChangeArrowheads="1"/>
            </p:cNvSpPr>
            <p:nvPr/>
          </p:nvSpPr>
          <p:spPr bwMode="auto">
            <a:xfrm flipH="1">
              <a:off x="2647" y="2169"/>
              <a:ext cx="61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[6, 28]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34" name="TextBox 107"/>
            <p:cNvSpPr txBox="1">
              <a:spLocks noChangeArrowheads="1"/>
            </p:cNvSpPr>
            <p:nvPr/>
          </p:nvSpPr>
          <p:spPr bwMode="auto">
            <a:xfrm flipH="1">
              <a:off x="2607" y="2463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[4, 11]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35" name="TextBox 107"/>
            <p:cNvSpPr txBox="1">
              <a:spLocks noChangeArrowheads="1"/>
            </p:cNvSpPr>
            <p:nvPr/>
          </p:nvSpPr>
          <p:spPr bwMode="auto">
            <a:xfrm flipH="1">
              <a:off x="3732" y="2043"/>
              <a:ext cx="61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[4, 15]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36" name="TextBox 107"/>
            <p:cNvSpPr txBox="1">
              <a:spLocks noChangeArrowheads="1"/>
            </p:cNvSpPr>
            <p:nvPr/>
          </p:nvSpPr>
          <p:spPr bwMode="auto">
            <a:xfrm flipH="1">
              <a:off x="3858" y="2529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[10, 13]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37" name="TextBox 107"/>
            <p:cNvSpPr txBox="1">
              <a:spLocks noChangeArrowheads="1"/>
            </p:cNvSpPr>
            <p:nvPr/>
          </p:nvSpPr>
          <p:spPr bwMode="auto">
            <a:xfrm flipH="1">
              <a:off x="3359" y="1610"/>
              <a:ext cx="13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>
                  <a:cs typeface="Times New Roman" pitchFamily="18" charset="0"/>
                </a:rPr>
                <a:t>[</a:t>
              </a:r>
              <a:r>
                <a:rPr lang="en-US" altLang="ko-KR" i="1">
                  <a:cs typeface="Times New Roman" pitchFamily="18" charset="0"/>
                </a:rPr>
                <a:t>cost</a:t>
              </a:r>
              <a:r>
                <a:rPr lang="en-US" altLang="ko-KR">
                  <a:cs typeface="Times New Roman" pitchFamily="18" charset="0"/>
                </a:rPr>
                <a:t>,</a:t>
              </a:r>
              <a:r>
                <a:rPr lang="en-US" altLang="ko-KR" i="1">
                  <a:cs typeface="Times New Roman" pitchFamily="18" charset="0"/>
                </a:rPr>
                <a:t> departure time</a:t>
              </a:r>
              <a:r>
                <a:rPr lang="en-US" altLang="ko-KR">
                  <a:cs typeface="Times New Roman" pitchFamily="18" charset="0"/>
                </a:rPr>
                <a:t>]</a:t>
              </a:r>
              <a:endParaRPr lang="ko-KR" altLang="en-US">
                <a:cs typeface="Times New Roman" pitchFamily="18" charset="0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1123" y="2459"/>
              <a:ext cx="1031" cy="373"/>
            </a:xfrm>
            <a:custGeom>
              <a:avLst/>
              <a:gdLst>
                <a:gd name="connsiteX0" fmla="*/ 0 w 1774209"/>
                <a:gd name="connsiteY0" fmla="*/ 13647 h 275229"/>
                <a:gd name="connsiteX1" fmla="*/ 764275 w 1774209"/>
                <a:gd name="connsiteY1" fmla="*/ 272955 h 275229"/>
                <a:gd name="connsiteX2" fmla="*/ 1774209 w 1774209"/>
                <a:gd name="connsiteY2" fmla="*/ 0 h 2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ln w="28575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 flipV="1">
              <a:off x="2279" y="1947"/>
              <a:ext cx="1121" cy="379"/>
            </a:xfrm>
            <a:custGeom>
              <a:avLst/>
              <a:gdLst>
                <a:gd name="connsiteX0" fmla="*/ 0 w 1774209"/>
                <a:gd name="connsiteY0" fmla="*/ 13647 h 275229"/>
                <a:gd name="connsiteX1" fmla="*/ 764275 w 1774209"/>
                <a:gd name="connsiteY1" fmla="*/ 272955 h 275229"/>
                <a:gd name="connsiteX2" fmla="*/ 1774209 w 1774209"/>
                <a:gd name="connsiteY2" fmla="*/ 0 h 2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ln w="28575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40" name="Group 65"/>
            <p:cNvGrpSpPr>
              <a:grpSpLocks/>
            </p:cNvGrpSpPr>
            <p:nvPr/>
          </p:nvGrpSpPr>
          <p:grpSpPr bwMode="auto">
            <a:xfrm>
              <a:off x="1066" y="1827"/>
              <a:ext cx="3549" cy="1127"/>
              <a:chOff x="1066" y="1827"/>
              <a:chExt cx="3549" cy="1127"/>
            </a:xfrm>
          </p:grpSpPr>
          <p:cxnSp>
            <p:nvCxnSpPr>
              <p:cNvPr id="65" name="직선 화살표 연결선 12"/>
              <p:cNvCxnSpPr>
                <a:stCxn id="7" idx="3"/>
                <a:endCxn id="8" idx="5"/>
              </p:cNvCxnSpPr>
              <p:nvPr/>
            </p:nvCxnSpPr>
            <p:spPr>
              <a:xfrm rot="16200000" flipH="1">
                <a:off x="4029" y="1937"/>
                <a:ext cx="1" cy="10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자유형 14"/>
              <p:cNvSpPr/>
              <p:nvPr/>
            </p:nvSpPr>
            <p:spPr>
              <a:xfrm>
                <a:off x="1066" y="1827"/>
                <a:ext cx="3507" cy="491"/>
              </a:xfrm>
              <a:custGeom>
                <a:avLst/>
                <a:gdLst>
                  <a:gd name="connsiteX0" fmla="*/ 0 w 6032311"/>
                  <a:gd name="connsiteY0" fmla="*/ 832514 h 832514"/>
                  <a:gd name="connsiteX1" fmla="*/ 3166281 w 6032311"/>
                  <a:gd name="connsiteY1" fmla="*/ 0 h 832514"/>
                  <a:gd name="connsiteX2" fmla="*/ 6032311 w 6032311"/>
                  <a:gd name="connsiteY2" fmla="*/ 832514 h 83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32311" h="832514">
                    <a:moveTo>
                      <a:pt x="0" y="832514"/>
                    </a:moveTo>
                    <a:cubicBezTo>
                      <a:pt x="1080448" y="416257"/>
                      <a:pt x="2160896" y="0"/>
                      <a:pt x="3166281" y="0"/>
                    </a:cubicBezTo>
                    <a:cubicBezTo>
                      <a:pt x="4171666" y="0"/>
                      <a:pt x="5101988" y="416257"/>
                      <a:pt x="6032311" y="832514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67" name="자유형 40"/>
              <p:cNvSpPr/>
              <p:nvPr/>
            </p:nvSpPr>
            <p:spPr>
              <a:xfrm>
                <a:off x="1133" y="2410"/>
                <a:ext cx="1021" cy="197"/>
              </a:xfrm>
              <a:custGeom>
                <a:avLst/>
                <a:gdLst>
                  <a:gd name="connsiteX0" fmla="*/ 0 w 1774209"/>
                  <a:gd name="connsiteY0" fmla="*/ 13647 h 275229"/>
                  <a:gd name="connsiteX1" fmla="*/ 764275 w 1774209"/>
                  <a:gd name="connsiteY1" fmla="*/ 272955 h 275229"/>
                  <a:gd name="connsiteX2" fmla="*/ 1774209 w 1774209"/>
                  <a:gd name="connsiteY2" fmla="*/ 0 h 27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4209" h="275229">
                    <a:moveTo>
                      <a:pt x="0" y="13647"/>
                    </a:moveTo>
                    <a:cubicBezTo>
                      <a:pt x="234287" y="144438"/>
                      <a:pt x="468574" y="275229"/>
                      <a:pt x="764275" y="272955"/>
                    </a:cubicBezTo>
                    <a:cubicBezTo>
                      <a:pt x="1059976" y="270681"/>
                      <a:pt x="1417092" y="135340"/>
                      <a:pt x="1774209" y="0"/>
                    </a:cubicBezTo>
                  </a:path>
                </a:pathLst>
              </a:custGeom>
              <a:ln w="28575">
                <a:solidFill>
                  <a:srgbClr val="92D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68" name="자유형 42"/>
              <p:cNvSpPr/>
              <p:nvPr/>
            </p:nvSpPr>
            <p:spPr>
              <a:xfrm flipV="1">
                <a:off x="2279" y="2158"/>
                <a:ext cx="1121" cy="168"/>
              </a:xfrm>
              <a:custGeom>
                <a:avLst/>
                <a:gdLst>
                  <a:gd name="connsiteX0" fmla="*/ 0 w 1774209"/>
                  <a:gd name="connsiteY0" fmla="*/ 13647 h 275229"/>
                  <a:gd name="connsiteX1" fmla="*/ 764275 w 1774209"/>
                  <a:gd name="connsiteY1" fmla="*/ 272955 h 275229"/>
                  <a:gd name="connsiteX2" fmla="*/ 1774209 w 1774209"/>
                  <a:gd name="connsiteY2" fmla="*/ 0 h 27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4209" h="275229">
                    <a:moveTo>
                      <a:pt x="0" y="13647"/>
                    </a:moveTo>
                    <a:cubicBezTo>
                      <a:pt x="234287" y="144438"/>
                      <a:pt x="468574" y="275229"/>
                      <a:pt x="764275" y="272955"/>
                    </a:cubicBezTo>
                    <a:cubicBezTo>
                      <a:pt x="1059976" y="270681"/>
                      <a:pt x="1417092" y="135340"/>
                      <a:pt x="1774209" y="0"/>
                    </a:cubicBezTo>
                  </a:path>
                </a:pathLst>
              </a:custGeom>
              <a:ln w="28575">
                <a:solidFill>
                  <a:srgbClr val="92D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69" name="자유형 44"/>
              <p:cNvSpPr/>
              <p:nvPr/>
            </p:nvSpPr>
            <p:spPr>
              <a:xfrm>
                <a:off x="2279" y="2453"/>
                <a:ext cx="1121" cy="294"/>
              </a:xfrm>
              <a:custGeom>
                <a:avLst/>
                <a:gdLst>
                  <a:gd name="connsiteX0" fmla="*/ 0 w 1774209"/>
                  <a:gd name="connsiteY0" fmla="*/ 13647 h 275229"/>
                  <a:gd name="connsiteX1" fmla="*/ 764275 w 1774209"/>
                  <a:gd name="connsiteY1" fmla="*/ 272955 h 275229"/>
                  <a:gd name="connsiteX2" fmla="*/ 1774209 w 1774209"/>
                  <a:gd name="connsiteY2" fmla="*/ 0 h 27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4209" h="275229">
                    <a:moveTo>
                      <a:pt x="0" y="13647"/>
                    </a:moveTo>
                    <a:cubicBezTo>
                      <a:pt x="234287" y="144438"/>
                      <a:pt x="468574" y="275229"/>
                      <a:pt x="764275" y="272955"/>
                    </a:cubicBezTo>
                    <a:cubicBezTo>
                      <a:pt x="1059976" y="270681"/>
                      <a:pt x="1417092" y="135340"/>
                      <a:pt x="1774209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70" name="자유형 45"/>
              <p:cNvSpPr/>
              <p:nvPr/>
            </p:nvSpPr>
            <p:spPr>
              <a:xfrm>
                <a:off x="3449" y="2485"/>
                <a:ext cx="1166" cy="469"/>
              </a:xfrm>
              <a:custGeom>
                <a:avLst/>
                <a:gdLst>
                  <a:gd name="connsiteX0" fmla="*/ 0 w 2006220"/>
                  <a:gd name="connsiteY0" fmla="*/ 0 h 796119"/>
                  <a:gd name="connsiteX1" fmla="*/ 1037229 w 2006220"/>
                  <a:gd name="connsiteY1" fmla="*/ 791570 h 796119"/>
                  <a:gd name="connsiteX2" fmla="*/ 2006220 w 2006220"/>
                  <a:gd name="connsiteY2" fmla="*/ 27295 h 79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6220" h="796119">
                    <a:moveTo>
                      <a:pt x="0" y="0"/>
                    </a:moveTo>
                    <a:cubicBezTo>
                      <a:pt x="351429" y="393510"/>
                      <a:pt x="702859" y="787021"/>
                      <a:pt x="1037229" y="791570"/>
                    </a:cubicBezTo>
                    <a:cubicBezTo>
                      <a:pt x="1371599" y="796119"/>
                      <a:pt x="1688909" y="411707"/>
                      <a:pt x="2006220" y="27295"/>
                    </a:cubicBezTo>
                  </a:path>
                </a:pathLst>
              </a:custGeom>
              <a:ln w="28575">
                <a:solidFill>
                  <a:schemeClr val="bg2">
                    <a:lumMod val="60000"/>
                    <a:lumOff val="40000"/>
                  </a:schemeClr>
                </a:solidFill>
                <a:prstDash val="lg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  <p:sp>
          <p:nvSpPr>
            <p:cNvPr id="41" name="TextBox 46"/>
            <p:cNvSpPr txBox="1">
              <a:spLocks noChangeArrowheads="1"/>
            </p:cNvSpPr>
            <p:nvPr/>
          </p:nvSpPr>
          <p:spPr bwMode="auto">
            <a:xfrm flipH="1">
              <a:off x="1324" y="2361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3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42" name="TextBox 107"/>
            <p:cNvSpPr txBox="1">
              <a:spLocks noChangeArrowheads="1"/>
            </p:cNvSpPr>
            <p:nvPr/>
          </p:nvSpPr>
          <p:spPr bwMode="auto">
            <a:xfrm flipH="1">
              <a:off x="1491" y="2380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[8, 5]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43" name="TextBox 107"/>
            <p:cNvSpPr txBox="1">
              <a:spLocks noChangeArrowheads="1"/>
            </p:cNvSpPr>
            <p:nvPr/>
          </p:nvSpPr>
          <p:spPr bwMode="auto">
            <a:xfrm flipH="1">
              <a:off x="1324" y="2782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4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44" name="TextBox 107"/>
            <p:cNvSpPr txBox="1">
              <a:spLocks noChangeArrowheads="1"/>
            </p:cNvSpPr>
            <p:nvPr/>
          </p:nvSpPr>
          <p:spPr bwMode="auto">
            <a:xfrm flipH="1">
              <a:off x="1491" y="2801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[7, 10]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45" name="TextBox 107"/>
            <p:cNvSpPr txBox="1">
              <a:spLocks noChangeArrowheads="1"/>
            </p:cNvSpPr>
            <p:nvPr/>
          </p:nvSpPr>
          <p:spPr bwMode="auto">
            <a:xfrm flipH="1">
              <a:off x="2528" y="2740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9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46" name="TextBox 107"/>
            <p:cNvSpPr txBox="1">
              <a:spLocks noChangeArrowheads="1"/>
            </p:cNvSpPr>
            <p:nvPr/>
          </p:nvSpPr>
          <p:spPr bwMode="auto">
            <a:xfrm flipH="1">
              <a:off x="2643" y="2758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[5, 16]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47" name="TextBox 107"/>
            <p:cNvSpPr txBox="1">
              <a:spLocks noChangeArrowheads="1"/>
            </p:cNvSpPr>
            <p:nvPr/>
          </p:nvSpPr>
          <p:spPr bwMode="auto">
            <a:xfrm flipH="1">
              <a:off x="2503" y="1947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6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48" name="TextBox 107"/>
            <p:cNvSpPr txBox="1">
              <a:spLocks noChangeArrowheads="1"/>
            </p:cNvSpPr>
            <p:nvPr/>
          </p:nvSpPr>
          <p:spPr bwMode="auto">
            <a:xfrm flipH="1">
              <a:off x="2618" y="1965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[6, 19]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49" name="TextBox 107"/>
            <p:cNvSpPr txBox="1">
              <a:spLocks noChangeArrowheads="1"/>
            </p:cNvSpPr>
            <p:nvPr/>
          </p:nvSpPr>
          <p:spPr bwMode="auto">
            <a:xfrm flipH="1">
              <a:off x="2007" y="1948"/>
              <a:ext cx="2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 dirty="0">
                  <a:cs typeface="Times New Roman" pitchFamily="18" charset="0"/>
                </a:rPr>
                <a:t>e</a:t>
              </a:r>
              <a:r>
                <a:rPr lang="en-US" altLang="ko-KR" i="1" baseline="-25000" dirty="0">
                  <a:cs typeface="Times New Roman" pitchFamily="18" charset="0"/>
                </a:rPr>
                <a:t>5</a:t>
              </a:r>
              <a:endParaRPr lang="ko-KR" altLang="en-US" i="1" baseline="-25000" dirty="0">
                <a:cs typeface="Times New Roman" pitchFamily="18" charset="0"/>
              </a:endParaRPr>
            </a:p>
          </p:txBody>
        </p:sp>
        <p:sp>
          <p:nvSpPr>
            <p:cNvPr id="50" name="TextBox 107"/>
            <p:cNvSpPr txBox="1">
              <a:spLocks noChangeArrowheads="1"/>
            </p:cNvSpPr>
            <p:nvPr/>
          </p:nvSpPr>
          <p:spPr bwMode="auto">
            <a:xfrm flipH="1">
              <a:off x="2154" y="1966"/>
              <a:ext cx="89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cs typeface="Times New Roman" pitchFamily="18" charset="0"/>
                </a:rPr>
                <a:t>[6, 8]</a:t>
              </a:r>
              <a:endParaRPr lang="ko-KR" altLang="en-US" sz="1600" dirty="0">
                <a:cs typeface="Times New Roman" pitchFamily="18" charset="0"/>
              </a:endParaRPr>
            </a:p>
          </p:txBody>
        </p:sp>
        <p:sp>
          <p:nvSpPr>
            <p:cNvPr id="51" name="TextBox 107"/>
            <p:cNvSpPr txBox="1">
              <a:spLocks noChangeArrowheads="1"/>
            </p:cNvSpPr>
            <p:nvPr/>
          </p:nvSpPr>
          <p:spPr bwMode="auto">
            <a:xfrm flipH="1">
              <a:off x="3732" y="2951"/>
              <a:ext cx="30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14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52" name="TextBox 107"/>
            <p:cNvSpPr txBox="1">
              <a:spLocks noChangeArrowheads="1"/>
            </p:cNvSpPr>
            <p:nvPr/>
          </p:nvSpPr>
          <p:spPr bwMode="auto">
            <a:xfrm flipH="1">
              <a:off x="3905" y="2968"/>
              <a:ext cx="61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[10, 43]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53" name="자유형 52"/>
            <p:cNvSpPr/>
            <p:nvPr/>
          </p:nvSpPr>
          <p:spPr>
            <a:xfrm flipV="1">
              <a:off x="3525" y="2242"/>
              <a:ext cx="1038" cy="126"/>
            </a:xfrm>
            <a:custGeom>
              <a:avLst/>
              <a:gdLst>
                <a:gd name="connsiteX0" fmla="*/ 0 w 1774209"/>
                <a:gd name="connsiteY0" fmla="*/ 13647 h 275229"/>
                <a:gd name="connsiteX1" fmla="*/ 764275 w 1774209"/>
                <a:gd name="connsiteY1" fmla="*/ 272955 h 275229"/>
                <a:gd name="connsiteX2" fmla="*/ 1774209 w 1774209"/>
                <a:gd name="connsiteY2" fmla="*/ 0 h 2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4" name="TextBox 107"/>
            <p:cNvSpPr txBox="1">
              <a:spLocks noChangeArrowheads="1"/>
            </p:cNvSpPr>
            <p:nvPr/>
          </p:nvSpPr>
          <p:spPr bwMode="auto">
            <a:xfrm flipH="1">
              <a:off x="3692" y="2253"/>
              <a:ext cx="2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11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  <p:sp>
          <p:nvSpPr>
            <p:cNvPr id="55" name="TextBox 107"/>
            <p:cNvSpPr txBox="1">
              <a:spLocks noChangeArrowheads="1"/>
            </p:cNvSpPr>
            <p:nvPr/>
          </p:nvSpPr>
          <p:spPr bwMode="auto">
            <a:xfrm flipH="1">
              <a:off x="3862" y="2295"/>
              <a:ext cx="61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[4, 21]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56" name="TextBox 107"/>
            <p:cNvSpPr txBox="1">
              <a:spLocks noChangeArrowheads="1"/>
            </p:cNvSpPr>
            <p:nvPr/>
          </p:nvSpPr>
          <p:spPr bwMode="auto">
            <a:xfrm flipH="1">
              <a:off x="3898" y="2758"/>
              <a:ext cx="61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>
                  <a:cs typeface="Times New Roman" pitchFamily="18" charset="0"/>
                </a:rPr>
                <a:t>[10, 23]</a:t>
              </a:r>
              <a:endParaRPr lang="ko-KR" altLang="en-US" sz="1600">
                <a:cs typeface="Times New Roman" pitchFamily="18" charset="0"/>
              </a:endParaRPr>
            </a:p>
          </p:txBody>
        </p:sp>
        <p:sp>
          <p:nvSpPr>
            <p:cNvPr id="57" name="TextBox 107"/>
            <p:cNvSpPr txBox="1">
              <a:spLocks noChangeArrowheads="1"/>
            </p:cNvSpPr>
            <p:nvPr/>
          </p:nvSpPr>
          <p:spPr bwMode="auto">
            <a:xfrm flipH="1">
              <a:off x="3732" y="2705"/>
              <a:ext cx="30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i="1">
                  <a:cs typeface="Times New Roman" pitchFamily="18" charset="0"/>
                </a:rPr>
                <a:t>e</a:t>
              </a:r>
              <a:r>
                <a:rPr lang="en-US" altLang="ko-KR" i="1" baseline="-25000">
                  <a:cs typeface="Times New Roman" pitchFamily="18" charset="0"/>
                </a:rPr>
                <a:t>13</a:t>
              </a:r>
              <a:endParaRPr lang="ko-KR" altLang="en-US" i="1" baseline="-25000"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</a:t>
            </a:r>
            <a:r>
              <a:rPr lang="en-US" altLang="ko-KR" sz="1200" dirty="0" smtClean="0">
                <a:latin typeface="Cambria" pitchFamily="18" charset="0"/>
              </a:rPr>
              <a:t>FAST-</a:t>
            </a:r>
            <a:r>
              <a:rPr lang="en-US" altLang="ko-KR" sz="1200" dirty="0" err="1" smtClean="0"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Network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Link-based schedule network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Google's General Transit Feed Specification (GTFS)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Transportation Network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Access link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786578" y="1928802"/>
            <a:ext cx="2000264" cy="857256"/>
          </a:xfrm>
          <a:prstGeom prst="rect">
            <a:avLst/>
          </a:prstGeom>
          <a:solidFill>
            <a:srgbClr val="FFC000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GTFS  Stop Time</a:t>
            </a:r>
          </a:p>
          <a:p>
            <a:pPr algn="ctr"/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786578" y="2285992"/>
            <a:ext cx="2000264" cy="2000264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Trip ID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Arrival Time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Departure Time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Stop ID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Stop Sequence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Trip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Headsign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…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786578" y="4572008"/>
            <a:ext cx="2000264" cy="857256"/>
          </a:xfrm>
          <a:prstGeom prst="rect">
            <a:avLst/>
          </a:prstGeom>
          <a:solidFill>
            <a:srgbClr val="FFC000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GTFS  Stop</a:t>
            </a:r>
          </a:p>
          <a:p>
            <a:pPr algn="ctr"/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86578" y="4929198"/>
            <a:ext cx="2000264" cy="1571636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Stop Latitude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Stop Longitude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Stop Code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Stop ID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00034" y="3286124"/>
            <a:ext cx="2000264" cy="857256"/>
          </a:xfrm>
          <a:prstGeom prst="rect">
            <a:avLst/>
          </a:prstGeom>
          <a:solidFill>
            <a:srgbClr val="92D050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Transportation Node</a:t>
            </a:r>
          </a:p>
          <a:p>
            <a:pPr algn="ctr"/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0034" y="3643314"/>
            <a:ext cx="2000264" cy="2000264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Node ID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Node Latitude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 Narrow" pitchFamily="34" charset="0"/>
              </a:rPr>
              <a:t>Node Longitude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Node Type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357554" y="3286124"/>
            <a:ext cx="2000264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Link-based Schedule</a:t>
            </a:r>
          </a:p>
          <a:p>
            <a:pPr algn="ctr"/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endParaRPr lang="en-US" sz="1600" b="1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57554" y="3643314"/>
            <a:ext cx="2000264" cy="2000264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Link ID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Node I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Node J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Link Type*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Link Mode</a:t>
            </a:r>
          </a:p>
          <a:p>
            <a:pPr algn="ctr"/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Dep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/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Arr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Time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…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1" name="꺾인 연결선 20"/>
          <p:cNvCxnSpPr>
            <a:stCxn id="13" idx="1"/>
            <a:endCxn id="19" idx="3"/>
          </p:cNvCxnSpPr>
          <p:nvPr/>
        </p:nvCxnSpPr>
        <p:spPr>
          <a:xfrm rot="10800000" flipV="1">
            <a:off x="5357818" y="3286124"/>
            <a:ext cx="1428760" cy="135732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15" idx="1"/>
            <a:endCxn id="19" idx="3"/>
          </p:cNvCxnSpPr>
          <p:nvPr/>
        </p:nvCxnSpPr>
        <p:spPr>
          <a:xfrm rot="10800000">
            <a:off x="5357818" y="4643446"/>
            <a:ext cx="1428760" cy="107157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7" idx="3"/>
            <a:endCxn id="19" idx="1"/>
          </p:cNvCxnSpPr>
          <p:nvPr/>
        </p:nvCxnSpPr>
        <p:spPr>
          <a:xfrm>
            <a:off x="2500298" y="4643446"/>
            <a:ext cx="857256" cy="1588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</a:t>
            </a:r>
            <a:r>
              <a:rPr lang="en-US" altLang="ko-KR" sz="1200" dirty="0" smtClean="0">
                <a:latin typeface="Cambria" pitchFamily="18" charset="0"/>
              </a:rPr>
              <a:t>FAST-</a:t>
            </a:r>
            <a:r>
              <a:rPr lang="en-US" altLang="ko-KR" sz="1200" dirty="0" err="1" smtClean="0"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564894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 OD, Access, and </a:t>
            </a:r>
          </a:p>
          <a:p>
            <a:r>
              <a:rPr lang="en-US" dirty="0" smtClean="0">
                <a:latin typeface="Arial Narrow" pitchFamily="34" charset="0"/>
              </a:rPr>
              <a:t>Transit links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Hyperpath</a:t>
            </a:r>
            <a:endParaRPr lang="en-US" dirty="0" smtClean="0"/>
          </a:p>
          <a:p>
            <a:pPr lvl="1"/>
            <a:r>
              <a:rPr lang="en-US" dirty="0" smtClean="0"/>
              <a:t>Different strategies at each stop by each traveler.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logit</a:t>
            </a:r>
            <a:r>
              <a:rPr lang="en-US" dirty="0" smtClean="0"/>
              <a:t> type </a:t>
            </a:r>
            <a:r>
              <a:rPr lang="en-US" dirty="0" err="1" smtClean="0"/>
              <a:t>hyperpath</a:t>
            </a:r>
            <a:r>
              <a:rPr lang="en-US" dirty="0" smtClean="0"/>
              <a:t> using log-sum .</a:t>
            </a:r>
            <a:endParaRPr lang="en-US" dirty="0"/>
          </a:p>
        </p:txBody>
      </p:sp>
      <p:sp>
        <p:nvSpPr>
          <p:cNvPr id="5" name="타원 4"/>
          <p:cNvSpPr>
            <a:spLocks noChangeArrowheads="1"/>
          </p:cNvSpPr>
          <p:nvPr/>
        </p:nvSpPr>
        <p:spPr bwMode="auto">
          <a:xfrm flipH="1">
            <a:off x="1368436" y="3814023"/>
            <a:ext cx="289045" cy="311290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0" rIns="0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cs typeface="Times New Roman" pitchFamily="18" charset="0"/>
              </a:rPr>
              <a:t>A</a:t>
            </a:r>
            <a:endParaRPr lang="ko-KR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타원 5"/>
          <p:cNvSpPr>
            <a:spLocks noChangeArrowheads="1"/>
          </p:cNvSpPr>
          <p:nvPr/>
        </p:nvSpPr>
        <p:spPr bwMode="auto">
          <a:xfrm flipH="1">
            <a:off x="3437858" y="3814023"/>
            <a:ext cx="287272" cy="311290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0" rIns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endParaRPr lang="ko-KR" alt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타원 6"/>
          <p:cNvSpPr>
            <a:spLocks noChangeArrowheads="1"/>
          </p:cNvSpPr>
          <p:nvPr/>
        </p:nvSpPr>
        <p:spPr bwMode="auto">
          <a:xfrm flipH="1">
            <a:off x="5565799" y="3814023"/>
            <a:ext cx="289045" cy="311290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0" rIns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cs typeface="Times New Roman" pitchFamily="18" charset="0"/>
              </a:rPr>
              <a:t>C</a:t>
            </a:r>
            <a:endParaRPr lang="ko-KR" alt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타원 7"/>
          <p:cNvSpPr>
            <a:spLocks noChangeArrowheads="1"/>
          </p:cNvSpPr>
          <p:nvPr/>
        </p:nvSpPr>
        <p:spPr bwMode="auto">
          <a:xfrm flipH="1">
            <a:off x="7635221" y="3814023"/>
            <a:ext cx="287272" cy="311290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0" rIns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cs typeface="Times New Roman" pitchFamily="18" charset="0"/>
              </a:rPr>
              <a:t>D</a:t>
            </a:r>
            <a:endParaRPr lang="ko-KR" alt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9" name="직선 화살표 연결선 8"/>
          <p:cNvCxnSpPr>
            <a:stCxn id="5" idx="1"/>
            <a:endCxn id="6" idx="7"/>
          </p:cNvCxnSpPr>
          <p:nvPr/>
        </p:nvCxnSpPr>
        <p:spPr bwMode="auto">
          <a:xfrm rot="5400000" flipH="1" flipV="1">
            <a:off x="2547630" y="2927559"/>
            <a:ext cx="1853" cy="1863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6" idx="1"/>
            <a:endCxn id="7" idx="7"/>
          </p:cNvCxnSpPr>
          <p:nvPr/>
        </p:nvCxnSpPr>
        <p:spPr bwMode="auto">
          <a:xfrm rot="5400000" flipH="1" flipV="1">
            <a:off x="4645425" y="2897413"/>
            <a:ext cx="1853" cy="1924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6" idx="3"/>
            <a:endCxn id="7" idx="5"/>
          </p:cNvCxnSpPr>
          <p:nvPr/>
        </p:nvCxnSpPr>
        <p:spPr bwMode="auto">
          <a:xfrm rot="16200000" flipH="1">
            <a:off x="4645425" y="3117910"/>
            <a:ext cx="1853" cy="192401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 11"/>
          <p:cNvSpPr/>
          <p:nvPr/>
        </p:nvSpPr>
        <p:spPr bwMode="auto">
          <a:xfrm>
            <a:off x="5741354" y="4140137"/>
            <a:ext cx="2010904" cy="507699"/>
          </a:xfrm>
          <a:custGeom>
            <a:avLst/>
            <a:gdLst>
              <a:gd name="connsiteX0" fmla="*/ 0 w 1951630"/>
              <a:gd name="connsiteY0" fmla="*/ 0 h 464024"/>
              <a:gd name="connsiteX1" fmla="*/ 1050878 w 1951630"/>
              <a:gd name="connsiteY1" fmla="*/ 464024 h 464024"/>
              <a:gd name="connsiteX2" fmla="*/ 1951630 w 1951630"/>
              <a:gd name="connsiteY2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1630" h="464024">
                <a:moveTo>
                  <a:pt x="0" y="0"/>
                </a:moveTo>
                <a:cubicBezTo>
                  <a:pt x="362803" y="232012"/>
                  <a:pt x="725606" y="464024"/>
                  <a:pt x="1050878" y="464024"/>
                </a:cubicBezTo>
                <a:cubicBezTo>
                  <a:pt x="1376150" y="464024"/>
                  <a:pt x="1663890" y="232012"/>
                  <a:pt x="1951630" y="0"/>
                </a:cubicBezTo>
              </a:path>
            </a:pathLst>
          </a:custGeom>
          <a:ln>
            <a:solidFill>
              <a:schemeClr val="tx1"/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3" name="직선 화살표 연결선 12"/>
          <p:cNvCxnSpPr>
            <a:endCxn id="5" idx="6"/>
          </p:cNvCxnSpPr>
          <p:nvPr/>
        </p:nvCxnSpPr>
        <p:spPr bwMode="auto">
          <a:xfrm>
            <a:off x="928662" y="3969668"/>
            <a:ext cx="4415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8" idx="2"/>
          </p:cNvCxnSpPr>
          <p:nvPr/>
        </p:nvCxnSpPr>
        <p:spPr bwMode="auto">
          <a:xfrm flipV="1">
            <a:off x="7922493" y="3969668"/>
            <a:ext cx="4415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7"/>
          <p:cNvSpPr txBox="1">
            <a:spLocks noChangeArrowheads="1"/>
          </p:cNvSpPr>
          <p:nvPr/>
        </p:nvSpPr>
        <p:spPr bwMode="auto">
          <a:xfrm flipH="1">
            <a:off x="939302" y="3578703"/>
            <a:ext cx="430908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s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16" name="TextBox 107"/>
          <p:cNvSpPr txBox="1">
            <a:spLocks noChangeArrowheads="1"/>
          </p:cNvSpPr>
          <p:nvPr/>
        </p:nvSpPr>
        <p:spPr bwMode="auto">
          <a:xfrm flipH="1">
            <a:off x="4083334" y="2500306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1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17" name="TextBox 107"/>
          <p:cNvSpPr txBox="1">
            <a:spLocks noChangeArrowheads="1"/>
          </p:cNvSpPr>
          <p:nvPr/>
        </p:nvSpPr>
        <p:spPr bwMode="auto">
          <a:xfrm flipH="1">
            <a:off x="1957167" y="3500881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2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18" name="TextBox 107"/>
          <p:cNvSpPr txBox="1">
            <a:spLocks noChangeArrowheads="1"/>
          </p:cNvSpPr>
          <p:nvPr/>
        </p:nvSpPr>
        <p:spPr bwMode="auto">
          <a:xfrm flipH="1">
            <a:off x="4095747" y="3500881"/>
            <a:ext cx="430908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7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19" name="TextBox 107"/>
          <p:cNvSpPr txBox="1">
            <a:spLocks noChangeArrowheads="1"/>
          </p:cNvSpPr>
          <p:nvPr/>
        </p:nvSpPr>
        <p:spPr bwMode="auto">
          <a:xfrm flipH="1">
            <a:off x="4019495" y="4047491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8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20" name="TextBox 107"/>
          <p:cNvSpPr txBox="1">
            <a:spLocks noChangeArrowheads="1"/>
          </p:cNvSpPr>
          <p:nvPr/>
        </p:nvSpPr>
        <p:spPr bwMode="auto">
          <a:xfrm flipH="1">
            <a:off x="5934642" y="3267413"/>
            <a:ext cx="578090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10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21" name="TextBox 107"/>
          <p:cNvSpPr txBox="1">
            <a:spLocks noChangeArrowheads="1"/>
          </p:cNvSpPr>
          <p:nvPr/>
        </p:nvSpPr>
        <p:spPr bwMode="auto">
          <a:xfrm flipH="1">
            <a:off x="6147436" y="4140137"/>
            <a:ext cx="516026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12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22" name="TextBox 107"/>
          <p:cNvSpPr txBox="1">
            <a:spLocks noChangeArrowheads="1"/>
          </p:cNvSpPr>
          <p:nvPr/>
        </p:nvSpPr>
        <p:spPr bwMode="auto">
          <a:xfrm flipH="1">
            <a:off x="7998744" y="3578703"/>
            <a:ext cx="430908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t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23" name="TextBox 107"/>
          <p:cNvSpPr txBox="1">
            <a:spLocks noChangeArrowheads="1"/>
          </p:cNvSpPr>
          <p:nvPr/>
        </p:nvSpPr>
        <p:spPr bwMode="auto">
          <a:xfrm flipH="1">
            <a:off x="4390112" y="2578128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[25, 7]</a:t>
            </a:r>
            <a:endParaRPr lang="ko-KR" altLang="en-US" sz="1600">
              <a:cs typeface="Times New Roman" pitchFamily="18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 bwMode="auto">
          <a:xfrm>
            <a:off x="1801118" y="5726233"/>
            <a:ext cx="1471825" cy="185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 bwMode="auto">
          <a:xfrm>
            <a:off x="1801118" y="6037523"/>
            <a:ext cx="1471825" cy="18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 bwMode="auto">
          <a:xfrm>
            <a:off x="4746542" y="5661381"/>
            <a:ext cx="1471825" cy="18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 bwMode="auto">
          <a:xfrm>
            <a:off x="4746542" y="5974523"/>
            <a:ext cx="1471825" cy="0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2978578" y="5492765"/>
            <a:ext cx="139912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>
                <a:cs typeface="Times New Roman" pitchFamily="18" charset="0"/>
              </a:rPr>
              <a:t>Route 1</a:t>
            </a:r>
            <a:endParaRPr lang="ko-KR" altLang="en-US">
              <a:cs typeface="Times New Roman" pitchFamily="18" charset="0"/>
            </a:endParaRP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2978578" y="5791085"/>
            <a:ext cx="139912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>
                <a:cs typeface="Times New Roman" pitchFamily="18" charset="0"/>
              </a:rPr>
              <a:t>Route 2</a:t>
            </a:r>
            <a:endParaRPr lang="ko-KR" altLang="en-US">
              <a:cs typeface="Times New Roman" pitchFamily="18" charset="0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>
            <a:off x="5924002" y="5414943"/>
            <a:ext cx="139912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>
                <a:cs typeface="Times New Roman" pitchFamily="18" charset="0"/>
              </a:rPr>
              <a:t>Route 3</a:t>
            </a:r>
            <a:endParaRPr lang="ko-KR" altLang="en-US">
              <a:cs typeface="Times New Roman" pitchFamily="18" charset="0"/>
            </a:endParaRPr>
          </a:p>
        </p:txBody>
      </p:sp>
      <p:sp>
        <p:nvSpPr>
          <p:cNvPr id="31" name="TextBox 48"/>
          <p:cNvSpPr txBox="1">
            <a:spLocks noChangeArrowheads="1"/>
          </p:cNvSpPr>
          <p:nvPr/>
        </p:nvSpPr>
        <p:spPr bwMode="auto">
          <a:xfrm>
            <a:off x="5924002" y="5728086"/>
            <a:ext cx="139912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>
                <a:cs typeface="Times New Roman" pitchFamily="18" charset="0"/>
              </a:rPr>
              <a:t>Route 4</a:t>
            </a:r>
            <a:endParaRPr lang="ko-KR" altLang="en-US">
              <a:cs typeface="Times New Roman" pitchFamily="18" charset="0"/>
            </a:endParaRPr>
          </a:p>
        </p:txBody>
      </p:sp>
      <p:sp>
        <p:nvSpPr>
          <p:cNvPr id="32" name="TextBox 107"/>
          <p:cNvSpPr txBox="1">
            <a:spLocks noChangeArrowheads="1"/>
          </p:cNvSpPr>
          <p:nvPr/>
        </p:nvSpPr>
        <p:spPr bwMode="auto">
          <a:xfrm flipH="1">
            <a:off x="2255078" y="3536086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[7, 1]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33" name="TextBox 107"/>
          <p:cNvSpPr txBox="1">
            <a:spLocks noChangeArrowheads="1"/>
          </p:cNvSpPr>
          <p:nvPr/>
        </p:nvSpPr>
        <p:spPr bwMode="auto">
          <a:xfrm flipH="1">
            <a:off x="4294354" y="3536086"/>
            <a:ext cx="1095889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[6, 28]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34" name="TextBox 107"/>
          <p:cNvSpPr txBox="1">
            <a:spLocks noChangeArrowheads="1"/>
          </p:cNvSpPr>
          <p:nvPr/>
        </p:nvSpPr>
        <p:spPr bwMode="auto">
          <a:xfrm flipH="1">
            <a:off x="4223423" y="4080843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[4, 11]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35" name="TextBox 107"/>
          <p:cNvSpPr txBox="1">
            <a:spLocks noChangeArrowheads="1"/>
          </p:cNvSpPr>
          <p:nvPr/>
        </p:nvSpPr>
        <p:spPr bwMode="auto">
          <a:xfrm flipH="1">
            <a:off x="6218367" y="3302619"/>
            <a:ext cx="1095889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[4, 15]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36" name="TextBox 107"/>
          <p:cNvSpPr txBox="1">
            <a:spLocks noChangeArrowheads="1"/>
          </p:cNvSpPr>
          <p:nvPr/>
        </p:nvSpPr>
        <p:spPr bwMode="auto">
          <a:xfrm flipH="1">
            <a:off x="6441801" y="4203136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[10, 13]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37" name="TextBox 107"/>
          <p:cNvSpPr txBox="1">
            <a:spLocks noChangeArrowheads="1"/>
          </p:cNvSpPr>
          <p:nvPr/>
        </p:nvSpPr>
        <p:spPr bwMode="auto">
          <a:xfrm flipH="1">
            <a:off x="5556932" y="2500306"/>
            <a:ext cx="2429399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cs typeface="Times New Roman" pitchFamily="18" charset="0"/>
              </a:rPr>
              <a:t>[</a:t>
            </a:r>
            <a:r>
              <a:rPr lang="en-US" altLang="ko-KR" i="1">
                <a:cs typeface="Times New Roman" pitchFamily="18" charset="0"/>
              </a:rPr>
              <a:t>cost</a:t>
            </a:r>
            <a:r>
              <a:rPr lang="en-US" altLang="ko-KR">
                <a:cs typeface="Times New Roman" pitchFamily="18" charset="0"/>
              </a:rPr>
              <a:t>,</a:t>
            </a:r>
            <a:r>
              <a:rPr lang="en-US" altLang="ko-KR" i="1">
                <a:cs typeface="Times New Roman" pitchFamily="18" charset="0"/>
              </a:rPr>
              <a:t> departure time</a:t>
            </a:r>
            <a:r>
              <a:rPr lang="en-US" altLang="ko-KR">
                <a:cs typeface="Times New Roman" pitchFamily="18" charset="0"/>
              </a:rPr>
              <a:t>]</a:t>
            </a:r>
            <a:endParaRPr lang="ko-KR" altLang="en-US">
              <a:cs typeface="Times New Roman" pitchFamily="18" charset="0"/>
            </a:endParaRPr>
          </a:p>
        </p:txBody>
      </p:sp>
      <p:sp>
        <p:nvSpPr>
          <p:cNvPr id="38" name="자유형 37"/>
          <p:cNvSpPr/>
          <p:nvPr/>
        </p:nvSpPr>
        <p:spPr bwMode="auto">
          <a:xfrm>
            <a:off x="1591870" y="4073432"/>
            <a:ext cx="1828255" cy="691138"/>
          </a:xfrm>
          <a:custGeom>
            <a:avLst/>
            <a:gdLst>
              <a:gd name="connsiteX0" fmla="*/ 0 w 1774209"/>
              <a:gd name="connsiteY0" fmla="*/ 13647 h 275229"/>
              <a:gd name="connsiteX1" fmla="*/ 764275 w 1774209"/>
              <a:gd name="connsiteY1" fmla="*/ 272955 h 275229"/>
              <a:gd name="connsiteX2" fmla="*/ 1774209 w 1774209"/>
              <a:gd name="connsiteY2" fmla="*/ 0 h 27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209" h="275229">
                <a:moveTo>
                  <a:pt x="0" y="13647"/>
                </a:moveTo>
                <a:cubicBezTo>
                  <a:pt x="234287" y="144438"/>
                  <a:pt x="468574" y="275229"/>
                  <a:pt x="764275" y="272955"/>
                </a:cubicBezTo>
                <a:cubicBezTo>
                  <a:pt x="1059976" y="270681"/>
                  <a:pt x="1417092" y="135340"/>
                  <a:pt x="1774209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9" name="자유형 38"/>
          <p:cNvSpPr/>
          <p:nvPr/>
        </p:nvSpPr>
        <p:spPr bwMode="auto">
          <a:xfrm flipV="1">
            <a:off x="3641786" y="3124739"/>
            <a:ext cx="1987851" cy="702255"/>
          </a:xfrm>
          <a:custGeom>
            <a:avLst/>
            <a:gdLst>
              <a:gd name="connsiteX0" fmla="*/ 0 w 1774209"/>
              <a:gd name="connsiteY0" fmla="*/ 13647 h 275229"/>
              <a:gd name="connsiteX1" fmla="*/ 764275 w 1774209"/>
              <a:gd name="connsiteY1" fmla="*/ 272955 h 275229"/>
              <a:gd name="connsiteX2" fmla="*/ 1774209 w 1774209"/>
              <a:gd name="connsiteY2" fmla="*/ 0 h 27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209" h="275229">
                <a:moveTo>
                  <a:pt x="0" y="13647"/>
                </a:moveTo>
                <a:cubicBezTo>
                  <a:pt x="234287" y="144438"/>
                  <a:pt x="468574" y="275229"/>
                  <a:pt x="764275" y="272955"/>
                </a:cubicBezTo>
                <a:cubicBezTo>
                  <a:pt x="1059976" y="270681"/>
                  <a:pt x="1417092" y="135340"/>
                  <a:pt x="1774209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40" name="Group 65"/>
          <p:cNvGrpSpPr>
            <a:grpSpLocks/>
          </p:cNvGrpSpPr>
          <p:nvPr/>
        </p:nvGrpSpPr>
        <p:grpSpPr bwMode="auto">
          <a:xfrm>
            <a:off x="1490793" y="2902389"/>
            <a:ext cx="6293384" cy="2088236"/>
            <a:chOff x="1066" y="1827"/>
            <a:chExt cx="3549" cy="1127"/>
          </a:xfrm>
        </p:grpSpPr>
        <p:cxnSp>
          <p:nvCxnSpPr>
            <p:cNvPr id="65" name="직선 화살표 연결선 12"/>
            <p:cNvCxnSpPr>
              <a:stCxn id="7" idx="3"/>
              <a:endCxn id="8" idx="5"/>
            </p:cNvCxnSpPr>
            <p:nvPr/>
          </p:nvCxnSpPr>
          <p:spPr>
            <a:xfrm rot="16200000" flipH="1">
              <a:off x="4029" y="1937"/>
              <a:ext cx="1" cy="105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자유형 14"/>
            <p:cNvSpPr/>
            <p:nvPr/>
          </p:nvSpPr>
          <p:spPr>
            <a:xfrm>
              <a:off x="1066" y="1827"/>
              <a:ext cx="3507" cy="491"/>
            </a:xfrm>
            <a:custGeom>
              <a:avLst/>
              <a:gdLst>
                <a:gd name="connsiteX0" fmla="*/ 0 w 6032311"/>
                <a:gd name="connsiteY0" fmla="*/ 832514 h 832514"/>
                <a:gd name="connsiteX1" fmla="*/ 3166281 w 6032311"/>
                <a:gd name="connsiteY1" fmla="*/ 0 h 832514"/>
                <a:gd name="connsiteX2" fmla="*/ 6032311 w 6032311"/>
                <a:gd name="connsiteY2" fmla="*/ 832514 h 8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2311" h="832514">
                  <a:moveTo>
                    <a:pt x="0" y="832514"/>
                  </a:moveTo>
                  <a:cubicBezTo>
                    <a:pt x="1080448" y="416257"/>
                    <a:pt x="2160896" y="0"/>
                    <a:pt x="3166281" y="0"/>
                  </a:cubicBezTo>
                  <a:cubicBezTo>
                    <a:pt x="4171666" y="0"/>
                    <a:pt x="5101988" y="416257"/>
                    <a:pt x="6032311" y="832514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7" name="자유형 40"/>
            <p:cNvSpPr/>
            <p:nvPr/>
          </p:nvSpPr>
          <p:spPr>
            <a:xfrm>
              <a:off x="1133" y="2410"/>
              <a:ext cx="1021" cy="197"/>
            </a:xfrm>
            <a:custGeom>
              <a:avLst/>
              <a:gdLst>
                <a:gd name="connsiteX0" fmla="*/ 0 w 1774209"/>
                <a:gd name="connsiteY0" fmla="*/ 13647 h 275229"/>
                <a:gd name="connsiteX1" fmla="*/ 764275 w 1774209"/>
                <a:gd name="connsiteY1" fmla="*/ 272955 h 275229"/>
                <a:gd name="connsiteX2" fmla="*/ 1774209 w 1774209"/>
                <a:gd name="connsiteY2" fmla="*/ 0 h 2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8" name="자유형 42"/>
            <p:cNvSpPr/>
            <p:nvPr/>
          </p:nvSpPr>
          <p:spPr>
            <a:xfrm flipV="1">
              <a:off x="2279" y="2158"/>
              <a:ext cx="1121" cy="168"/>
            </a:xfrm>
            <a:custGeom>
              <a:avLst/>
              <a:gdLst>
                <a:gd name="connsiteX0" fmla="*/ 0 w 1774209"/>
                <a:gd name="connsiteY0" fmla="*/ 13647 h 275229"/>
                <a:gd name="connsiteX1" fmla="*/ 764275 w 1774209"/>
                <a:gd name="connsiteY1" fmla="*/ 272955 h 275229"/>
                <a:gd name="connsiteX2" fmla="*/ 1774209 w 1774209"/>
                <a:gd name="connsiteY2" fmla="*/ 0 h 2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9" name="자유형 44"/>
            <p:cNvSpPr/>
            <p:nvPr/>
          </p:nvSpPr>
          <p:spPr>
            <a:xfrm>
              <a:off x="2279" y="2453"/>
              <a:ext cx="1121" cy="294"/>
            </a:xfrm>
            <a:custGeom>
              <a:avLst/>
              <a:gdLst>
                <a:gd name="connsiteX0" fmla="*/ 0 w 1774209"/>
                <a:gd name="connsiteY0" fmla="*/ 13647 h 275229"/>
                <a:gd name="connsiteX1" fmla="*/ 764275 w 1774209"/>
                <a:gd name="connsiteY1" fmla="*/ 272955 h 275229"/>
                <a:gd name="connsiteX2" fmla="*/ 1774209 w 1774209"/>
                <a:gd name="connsiteY2" fmla="*/ 0 h 2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0" name="자유형 45"/>
            <p:cNvSpPr/>
            <p:nvPr/>
          </p:nvSpPr>
          <p:spPr>
            <a:xfrm>
              <a:off x="3449" y="2485"/>
              <a:ext cx="1166" cy="469"/>
            </a:xfrm>
            <a:custGeom>
              <a:avLst/>
              <a:gdLst>
                <a:gd name="connsiteX0" fmla="*/ 0 w 2006220"/>
                <a:gd name="connsiteY0" fmla="*/ 0 h 796119"/>
                <a:gd name="connsiteX1" fmla="*/ 1037229 w 2006220"/>
                <a:gd name="connsiteY1" fmla="*/ 791570 h 796119"/>
                <a:gd name="connsiteX2" fmla="*/ 2006220 w 2006220"/>
                <a:gd name="connsiteY2" fmla="*/ 27295 h 7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6220" h="796119">
                  <a:moveTo>
                    <a:pt x="0" y="0"/>
                  </a:moveTo>
                  <a:cubicBezTo>
                    <a:pt x="351429" y="393510"/>
                    <a:pt x="702859" y="787021"/>
                    <a:pt x="1037229" y="791570"/>
                  </a:cubicBezTo>
                  <a:cubicBezTo>
                    <a:pt x="1371599" y="796119"/>
                    <a:pt x="1688909" y="411707"/>
                    <a:pt x="2006220" y="27295"/>
                  </a:cubicBezTo>
                </a:path>
              </a:pathLst>
            </a:custGeom>
            <a:ln>
              <a:solidFill>
                <a:schemeClr val="tx1"/>
              </a:solidFill>
              <a:prstDash val="lg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41" name="TextBox 46"/>
          <p:cNvSpPr txBox="1">
            <a:spLocks noChangeArrowheads="1"/>
          </p:cNvSpPr>
          <p:nvPr/>
        </p:nvSpPr>
        <p:spPr bwMode="auto">
          <a:xfrm flipH="1">
            <a:off x="1948300" y="3891846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3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42" name="TextBox 107"/>
          <p:cNvSpPr txBox="1">
            <a:spLocks noChangeArrowheads="1"/>
          </p:cNvSpPr>
          <p:nvPr/>
        </p:nvSpPr>
        <p:spPr bwMode="auto">
          <a:xfrm flipH="1">
            <a:off x="2244438" y="3927051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[8, 5]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43" name="TextBox 107"/>
          <p:cNvSpPr txBox="1">
            <a:spLocks noChangeArrowheads="1"/>
          </p:cNvSpPr>
          <p:nvPr/>
        </p:nvSpPr>
        <p:spPr bwMode="auto">
          <a:xfrm flipH="1">
            <a:off x="1948300" y="4671923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4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44" name="TextBox 107"/>
          <p:cNvSpPr txBox="1">
            <a:spLocks noChangeArrowheads="1"/>
          </p:cNvSpPr>
          <p:nvPr/>
        </p:nvSpPr>
        <p:spPr bwMode="auto">
          <a:xfrm flipH="1">
            <a:off x="2244438" y="4707129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[7, 10]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45" name="TextBox 107"/>
          <p:cNvSpPr txBox="1">
            <a:spLocks noChangeArrowheads="1"/>
          </p:cNvSpPr>
          <p:nvPr/>
        </p:nvSpPr>
        <p:spPr bwMode="auto">
          <a:xfrm flipH="1">
            <a:off x="4083334" y="4594101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9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46" name="TextBox 107"/>
          <p:cNvSpPr txBox="1">
            <a:spLocks noChangeArrowheads="1"/>
          </p:cNvSpPr>
          <p:nvPr/>
        </p:nvSpPr>
        <p:spPr bwMode="auto">
          <a:xfrm flipH="1">
            <a:off x="4287261" y="4627454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[5, 16]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47" name="TextBox 107"/>
          <p:cNvSpPr txBox="1">
            <a:spLocks noChangeArrowheads="1"/>
          </p:cNvSpPr>
          <p:nvPr/>
        </p:nvSpPr>
        <p:spPr bwMode="auto">
          <a:xfrm flipH="1">
            <a:off x="4039002" y="3124739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6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48" name="TextBox 107"/>
          <p:cNvSpPr txBox="1">
            <a:spLocks noChangeArrowheads="1"/>
          </p:cNvSpPr>
          <p:nvPr/>
        </p:nvSpPr>
        <p:spPr bwMode="auto">
          <a:xfrm flipH="1">
            <a:off x="4242929" y="3158091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[6, 19]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49" name="TextBox 107"/>
          <p:cNvSpPr txBox="1">
            <a:spLocks noChangeArrowheads="1"/>
          </p:cNvSpPr>
          <p:nvPr/>
        </p:nvSpPr>
        <p:spPr bwMode="auto">
          <a:xfrm flipH="1">
            <a:off x="3159453" y="3126592"/>
            <a:ext cx="432681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 dirty="0">
                <a:cs typeface="Times New Roman" pitchFamily="18" charset="0"/>
              </a:rPr>
              <a:t>e</a:t>
            </a:r>
            <a:r>
              <a:rPr lang="en-US" altLang="ko-KR" i="1" baseline="-25000" dirty="0">
                <a:cs typeface="Times New Roman" pitchFamily="18" charset="0"/>
              </a:rPr>
              <a:t>5</a:t>
            </a:r>
            <a:endParaRPr lang="ko-KR" altLang="en-US" i="1" baseline="-25000" dirty="0">
              <a:cs typeface="Times New Roman" pitchFamily="18" charset="0"/>
            </a:endParaRPr>
          </a:p>
        </p:txBody>
      </p:sp>
      <p:sp>
        <p:nvSpPr>
          <p:cNvPr id="50" name="TextBox 107"/>
          <p:cNvSpPr txBox="1">
            <a:spLocks noChangeArrowheads="1"/>
          </p:cNvSpPr>
          <p:nvPr/>
        </p:nvSpPr>
        <p:spPr bwMode="auto">
          <a:xfrm flipH="1">
            <a:off x="3420126" y="3159944"/>
            <a:ext cx="1578222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Times New Roman" pitchFamily="18" charset="0"/>
              </a:rPr>
              <a:t>[6, 8]</a:t>
            </a:r>
            <a:endParaRPr lang="ko-KR" altLang="en-US" sz="1600" dirty="0">
              <a:cs typeface="Times New Roman" pitchFamily="18" charset="0"/>
            </a:endParaRPr>
          </a:p>
        </p:txBody>
      </p:sp>
      <p:sp>
        <p:nvSpPr>
          <p:cNvPr id="51" name="TextBox 107"/>
          <p:cNvSpPr txBox="1">
            <a:spLocks noChangeArrowheads="1"/>
          </p:cNvSpPr>
          <p:nvPr/>
        </p:nvSpPr>
        <p:spPr bwMode="auto">
          <a:xfrm flipH="1">
            <a:off x="6218367" y="4985066"/>
            <a:ext cx="535532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14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52" name="TextBox 107"/>
          <p:cNvSpPr txBox="1">
            <a:spLocks noChangeArrowheads="1"/>
          </p:cNvSpPr>
          <p:nvPr/>
        </p:nvSpPr>
        <p:spPr bwMode="auto">
          <a:xfrm flipH="1">
            <a:off x="6525145" y="5016566"/>
            <a:ext cx="1094116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[10, 43]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53" name="자유형 52"/>
          <p:cNvSpPr/>
          <p:nvPr/>
        </p:nvSpPr>
        <p:spPr bwMode="auto">
          <a:xfrm flipV="1">
            <a:off x="5851298" y="3671349"/>
            <a:ext cx="1840668" cy="233467"/>
          </a:xfrm>
          <a:custGeom>
            <a:avLst/>
            <a:gdLst>
              <a:gd name="connsiteX0" fmla="*/ 0 w 1774209"/>
              <a:gd name="connsiteY0" fmla="*/ 13647 h 275229"/>
              <a:gd name="connsiteX1" fmla="*/ 764275 w 1774209"/>
              <a:gd name="connsiteY1" fmla="*/ 272955 h 275229"/>
              <a:gd name="connsiteX2" fmla="*/ 1774209 w 1774209"/>
              <a:gd name="connsiteY2" fmla="*/ 0 h 27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209" h="275229">
                <a:moveTo>
                  <a:pt x="0" y="13647"/>
                </a:moveTo>
                <a:cubicBezTo>
                  <a:pt x="234287" y="144438"/>
                  <a:pt x="468574" y="275229"/>
                  <a:pt x="764275" y="272955"/>
                </a:cubicBezTo>
                <a:cubicBezTo>
                  <a:pt x="1059976" y="270681"/>
                  <a:pt x="1417092" y="135340"/>
                  <a:pt x="1774209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4" name="TextBox 107"/>
          <p:cNvSpPr txBox="1">
            <a:spLocks noChangeArrowheads="1"/>
          </p:cNvSpPr>
          <p:nvPr/>
        </p:nvSpPr>
        <p:spPr bwMode="auto">
          <a:xfrm flipH="1">
            <a:off x="6147436" y="3691731"/>
            <a:ext cx="516026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11</a:t>
            </a:r>
            <a:endParaRPr lang="ko-KR" altLang="en-US" i="1" baseline="-25000">
              <a:cs typeface="Times New Roman" pitchFamily="18" charset="0"/>
            </a:endParaRPr>
          </a:p>
        </p:txBody>
      </p:sp>
      <p:sp>
        <p:nvSpPr>
          <p:cNvPr id="55" name="TextBox 107"/>
          <p:cNvSpPr txBox="1">
            <a:spLocks noChangeArrowheads="1"/>
          </p:cNvSpPr>
          <p:nvPr/>
        </p:nvSpPr>
        <p:spPr bwMode="auto">
          <a:xfrm flipH="1">
            <a:off x="6448894" y="3769553"/>
            <a:ext cx="1095889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[4, 21]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56" name="TextBox 107"/>
          <p:cNvSpPr txBox="1">
            <a:spLocks noChangeArrowheads="1"/>
          </p:cNvSpPr>
          <p:nvPr/>
        </p:nvSpPr>
        <p:spPr bwMode="auto">
          <a:xfrm flipH="1">
            <a:off x="6512732" y="4627454"/>
            <a:ext cx="1095889" cy="3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cs typeface="Times New Roman" pitchFamily="18" charset="0"/>
              </a:rPr>
              <a:t>[10, 23]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57" name="TextBox 107"/>
          <p:cNvSpPr txBox="1">
            <a:spLocks noChangeArrowheads="1"/>
          </p:cNvSpPr>
          <p:nvPr/>
        </p:nvSpPr>
        <p:spPr bwMode="auto">
          <a:xfrm flipH="1">
            <a:off x="6218367" y="4529249"/>
            <a:ext cx="535532" cy="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>
                <a:cs typeface="Times New Roman" pitchFamily="18" charset="0"/>
              </a:rPr>
              <a:t>e</a:t>
            </a:r>
            <a:r>
              <a:rPr lang="en-US" altLang="ko-KR" i="1" baseline="-25000">
                <a:cs typeface="Times New Roman" pitchFamily="18" charset="0"/>
              </a:rPr>
              <a:t>13</a:t>
            </a:r>
            <a:endParaRPr lang="ko-KR" altLang="en-US" i="1" baseline="-25000">
              <a:cs typeface="Times New Roman" pitchFamily="18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1504979" y="2912420"/>
            <a:ext cx="6218906" cy="1445274"/>
            <a:chOff x="1504979" y="2922771"/>
            <a:chExt cx="6218906" cy="1445274"/>
          </a:xfrm>
        </p:grpSpPr>
        <p:sp>
          <p:nvSpPr>
            <p:cNvPr id="60" name="자유형 59"/>
            <p:cNvSpPr>
              <a:spLocks/>
            </p:cNvSpPr>
            <p:nvPr/>
          </p:nvSpPr>
          <p:spPr bwMode="auto">
            <a:xfrm>
              <a:off x="1504979" y="2922771"/>
              <a:ext cx="6218906" cy="909782"/>
            </a:xfrm>
            <a:custGeom>
              <a:avLst/>
              <a:gdLst>
                <a:gd name="T0" fmla="*/ 0 w 6032311"/>
                <a:gd name="T1" fmla="*/ 778753 h 832514"/>
                <a:gd name="T2" fmla="*/ 2921866 w 6032311"/>
                <a:gd name="T3" fmla="*/ 0 h 832514"/>
                <a:gd name="T4" fmla="*/ 5566658 w 6032311"/>
                <a:gd name="T5" fmla="*/ 778753 h 8325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32311" h="832514">
                  <a:moveTo>
                    <a:pt x="0" y="832514"/>
                  </a:moveTo>
                  <a:cubicBezTo>
                    <a:pt x="1080448" y="416257"/>
                    <a:pt x="2160896" y="0"/>
                    <a:pt x="3166281" y="0"/>
                  </a:cubicBezTo>
                  <a:cubicBezTo>
                    <a:pt x="4171666" y="0"/>
                    <a:pt x="5101988" y="416257"/>
                    <a:pt x="6032311" y="832514"/>
                  </a:cubicBezTo>
                </a:path>
              </a:pathLst>
            </a:custGeom>
            <a:noFill/>
            <a:ln w="571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자유형 60"/>
            <p:cNvSpPr>
              <a:spLocks/>
            </p:cNvSpPr>
            <p:nvPr/>
          </p:nvSpPr>
          <p:spPr bwMode="auto">
            <a:xfrm>
              <a:off x="1623789" y="4003021"/>
              <a:ext cx="1810523" cy="365024"/>
            </a:xfrm>
            <a:custGeom>
              <a:avLst/>
              <a:gdLst>
                <a:gd name="T0" fmla="*/ 0 w 1774209"/>
                <a:gd name="T1" fmla="*/ 15479 h 275229"/>
                <a:gd name="T2" fmla="*/ 698641 w 1774209"/>
                <a:gd name="T3" fmla="*/ 309590 h 275229"/>
                <a:gd name="T4" fmla="*/ 1621844 w 1774209"/>
                <a:gd name="T5" fmla="*/ 0 h 275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3655972" y="3500438"/>
            <a:ext cx="1987851" cy="1091367"/>
            <a:chOff x="3655972" y="3536086"/>
            <a:chExt cx="1987851" cy="1091367"/>
          </a:xfrm>
        </p:grpSpPr>
        <p:sp>
          <p:nvSpPr>
            <p:cNvPr id="62" name="자유형 61"/>
            <p:cNvSpPr>
              <a:spLocks/>
            </p:cNvSpPr>
            <p:nvPr/>
          </p:nvSpPr>
          <p:spPr bwMode="auto">
            <a:xfrm flipV="1">
              <a:off x="3655972" y="3536086"/>
              <a:ext cx="1987851" cy="311290"/>
            </a:xfrm>
            <a:custGeom>
              <a:avLst/>
              <a:gdLst>
                <a:gd name="T0" fmla="*/ 0 w 1774209"/>
                <a:gd name="T1" fmla="*/ 13264 h 275229"/>
                <a:gd name="T2" fmla="*/ 766717 w 1774209"/>
                <a:gd name="T3" fmla="*/ 265303 h 275229"/>
                <a:gd name="T4" fmla="*/ 1779877 w 1774209"/>
                <a:gd name="T5" fmla="*/ 0 h 275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자유형 62"/>
            <p:cNvSpPr>
              <a:spLocks/>
            </p:cNvSpPr>
            <p:nvPr/>
          </p:nvSpPr>
          <p:spPr bwMode="auto">
            <a:xfrm>
              <a:off x="3655972" y="4082696"/>
              <a:ext cx="1987851" cy="544757"/>
            </a:xfrm>
            <a:custGeom>
              <a:avLst/>
              <a:gdLst>
                <a:gd name="T0" fmla="*/ 0 w 1774209"/>
                <a:gd name="T1" fmla="*/ 23213 h 275229"/>
                <a:gd name="T2" fmla="*/ 766717 w 1774209"/>
                <a:gd name="T3" fmla="*/ 464279 h 275229"/>
                <a:gd name="T4" fmla="*/ 1779877 w 1774209"/>
                <a:gd name="T5" fmla="*/ 0 h 275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4209" h="275229">
                  <a:moveTo>
                    <a:pt x="0" y="13647"/>
                  </a:moveTo>
                  <a:cubicBezTo>
                    <a:pt x="234287" y="144438"/>
                    <a:pt x="468574" y="275229"/>
                    <a:pt x="764275" y="272955"/>
                  </a:cubicBezTo>
                  <a:cubicBezTo>
                    <a:pt x="1059976" y="270681"/>
                    <a:pt x="1417092" y="135340"/>
                    <a:pt x="1774209" y="0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5730714" y="4099372"/>
            <a:ext cx="2067649" cy="911635"/>
            <a:chOff x="5730714" y="4099372"/>
            <a:chExt cx="2067649" cy="911635"/>
          </a:xfrm>
        </p:grpSpPr>
        <p:cxnSp>
          <p:nvCxnSpPr>
            <p:cNvPr id="59" name="직선 화살표 연결선 58"/>
            <p:cNvCxnSpPr>
              <a:cxnSpLocks noChangeShapeType="1"/>
            </p:cNvCxnSpPr>
            <p:nvPr/>
          </p:nvCxnSpPr>
          <p:spPr bwMode="auto">
            <a:xfrm rot="16200000" flipH="1">
              <a:off x="6759179" y="3168438"/>
              <a:ext cx="1853" cy="1863721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64" name="자유형 63"/>
            <p:cNvSpPr>
              <a:spLocks/>
            </p:cNvSpPr>
            <p:nvPr/>
          </p:nvSpPr>
          <p:spPr bwMode="auto">
            <a:xfrm>
              <a:off x="5730714" y="4141990"/>
              <a:ext cx="2067649" cy="869017"/>
            </a:xfrm>
            <a:custGeom>
              <a:avLst/>
              <a:gdLst>
                <a:gd name="T0" fmla="*/ 0 w 2006220"/>
                <a:gd name="T1" fmla="*/ 0 h 796119"/>
                <a:gd name="T2" fmla="*/ 957132 w 2006220"/>
                <a:gd name="T3" fmla="*/ 741044 h 796119"/>
                <a:gd name="T4" fmla="*/ 1851295 w 2006220"/>
                <a:gd name="T5" fmla="*/ 25553 h 796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6220" h="796119">
                  <a:moveTo>
                    <a:pt x="0" y="0"/>
                  </a:moveTo>
                  <a:cubicBezTo>
                    <a:pt x="351429" y="393510"/>
                    <a:pt x="702859" y="787021"/>
                    <a:pt x="1037229" y="791570"/>
                  </a:cubicBezTo>
                  <a:cubicBezTo>
                    <a:pt x="1371599" y="796119"/>
                    <a:pt x="1688909" y="411707"/>
                    <a:pt x="2006220" y="27295"/>
                  </a:cubicBez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lgDashDot"/>
              <a:round/>
              <a:headEnd type="none" w="med" len="med"/>
              <a:tailEnd type="arrow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 </a:t>
            </a:r>
            <a:r>
              <a:rPr lang="en-US" altLang="ko-KR" sz="1200" dirty="0" smtClean="0">
                <a:latin typeface="Cambria" pitchFamily="18" charset="0"/>
              </a:rPr>
              <a:t>FAST-</a:t>
            </a:r>
            <a:r>
              <a:rPr lang="en-US" altLang="ko-KR" sz="1200" dirty="0" err="1" smtClean="0"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Assignment Model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MSA using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Hyperpath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with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Logit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model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Gradient projection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Assignment Procedure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6597352"/>
            <a:ext cx="700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Background     DTA  Model   </a:t>
            </a:r>
            <a:r>
              <a:rPr lang="en-US" altLang="ko-KR" sz="1200" dirty="0" smtClean="0">
                <a:latin typeface="Cambria" pitchFamily="18" charset="0"/>
              </a:rPr>
              <a:t> FAST-</a:t>
            </a:r>
            <a:r>
              <a:rPr lang="en-US" altLang="ko-KR" sz="1200" dirty="0" err="1" smtClean="0">
                <a:latin typeface="Cambria" pitchFamily="18" charset="0"/>
              </a:rPr>
              <a:t>TrIPs</a:t>
            </a:r>
            <a:r>
              <a:rPr lang="en-US" altLang="ko-KR" sz="1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   Integration Model    Application   Result    Conclusion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28926" y="2357430"/>
            <a:ext cx="5357850" cy="4143404"/>
            <a:chOff x="2000232" y="1500174"/>
            <a:chExt cx="6286544" cy="4929222"/>
          </a:xfrm>
        </p:grpSpPr>
        <p:sp>
          <p:nvSpPr>
            <p:cNvPr id="7" name="한쪽 모서리가 잘린 사각형 6"/>
            <p:cNvSpPr/>
            <p:nvPr/>
          </p:nvSpPr>
          <p:spPr>
            <a:xfrm>
              <a:off x="2000232" y="2214554"/>
              <a:ext cx="2000264" cy="857256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Demand</a:t>
              </a:r>
            </a:p>
            <a:p>
              <a:pPr algn="ctr"/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(by O-D, PAT,  Mode) </a:t>
              </a:r>
              <a:endParaRPr lang="en-US" sz="14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214942" y="1500174"/>
              <a:ext cx="2000264" cy="85725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Hyperpath</a:t>
              </a:r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 Search</a:t>
              </a:r>
              <a:endParaRPr lang="en-US" sz="14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214942" y="2857496"/>
              <a:ext cx="2000264" cy="10001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Loading Demand on </a:t>
              </a:r>
            </a:p>
            <a:p>
              <a:pPr algn="ctr"/>
              <a:r>
                <a:rPr lang="en-US" sz="1400" dirty="0" err="1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Hyperpath</a:t>
              </a:r>
              <a:endParaRPr lang="en-US" sz="14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  <a:p>
              <a:pPr algn="ctr"/>
              <a:endParaRPr lang="en-US" sz="14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10" name="직선 화살표 연결선 9"/>
            <p:cNvCxnSpPr>
              <a:stCxn id="8" idx="2"/>
              <a:endCxn id="9" idx="0"/>
            </p:cNvCxnSpPr>
            <p:nvPr/>
          </p:nvCxnSpPr>
          <p:spPr>
            <a:xfrm rot="5400000">
              <a:off x="5965041" y="2607463"/>
              <a:ext cx="500066" cy="1588"/>
            </a:xfrm>
            <a:prstGeom prst="straightConnector1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hape 10"/>
            <p:cNvCxnSpPr>
              <a:stCxn id="7" idx="1"/>
              <a:endCxn id="9" idx="1"/>
            </p:cNvCxnSpPr>
            <p:nvPr/>
          </p:nvCxnSpPr>
          <p:spPr>
            <a:xfrm rot="16200000" flipH="1">
              <a:off x="3964777" y="2107397"/>
              <a:ext cx="285752" cy="2214578"/>
            </a:xfrm>
            <a:prstGeom prst="bentConnector2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다이아몬드 11"/>
            <p:cNvSpPr/>
            <p:nvPr/>
          </p:nvSpPr>
          <p:spPr>
            <a:xfrm>
              <a:off x="5000628" y="4286256"/>
              <a:ext cx="2428892" cy="857256"/>
            </a:xfrm>
            <a:prstGeom prst="diamond">
              <a:avLst/>
            </a:prstGeom>
            <a:solidFill>
              <a:schemeClr val="tx1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Converge?</a:t>
              </a:r>
              <a:endParaRPr lang="en-US" sz="14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13" name="직선 화살표 연결선 12"/>
            <p:cNvCxnSpPr>
              <a:stCxn id="9" idx="2"/>
              <a:endCxn id="12" idx="0"/>
            </p:cNvCxnSpPr>
            <p:nvPr/>
          </p:nvCxnSpPr>
          <p:spPr>
            <a:xfrm rot="5400000">
              <a:off x="6000760" y="4071942"/>
              <a:ext cx="428628" cy="1588"/>
            </a:xfrm>
            <a:prstGeom prst="straightConnector1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17"/>
            <p:cNvCxnSpPr>
              <a:stCxn id="12" idx="3"/>
              <a:endCxn id="8" idx="3"/>
            </p:cNvCxnSpPr>
            <p:nvPr/>
          </p:nvCxnSpPr>
          <p:spPr>
            <a:xfrm flipH="1" flipV="1">
              <a:off x="7215206" y="1928802"/>
              <a:ext cx="214314" cy="2786082"/>
            </a:xfrm>
            <a:prstGeom prst="bentConnector3">
              <a:avLst>
                <a:gd name="adj1" fmla="val -273332"/>
              </a:avLst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평행 사변형 14"/>
            <p:cNvSpPr/>
            <p:nvPr/>
          </p:nvSpPr>
          <p:spPr>
            <a:xfrm>
              <a:off x="5357818" y="5572140"/>
              <a:ext cx="1714512" cy="857256"/>
            </a:xfrm>
            <a:prstGeom prst="parallelogram">
              <a:avLst/>
            </a:prstGeom>
            <a:solidFill>
              <a:schemeClr val="tx1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Stop</a:t>
              </a:r>
              <a:endParaRPr lang="en-US" sz="14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16" name="직선 화살표 연결선 15"/>
            <p:cNvCxnSpPr>
              <a:stCxn id="12" idx="2"/>
              <a:endCxn id="15" idx="0"/>
            </p:cNvCxnSpPr>
            <p:nvPr/>
          </p:nvCxnSpPr>
          <p:spPr>
            <a:xfrm rot="5400000">
              <a:off x="6000760" y="5357826"/>
              <a:ext cx="428628" cy="1588"/>
            </a:xfrm>
            <a:prstGeom prst="straightConnector1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15074" y="5131370"/>
              <a:ext cx="928695" cy="40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Times New Roman" pitchFamily="18" charset="0"/>
                </a:rPr>
                <a:t>Yes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8081" y="4286256"/>
              <a:ext cx="928695" cy="40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Times New Roman" pitchFamily="18" charset="0"/>
                </a:rPr>
                <a:t>No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0913" y="1522344"/>
              <a:ext cx="1885963" cy="40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Times New Roman" pitchFamily="18" charset="0"/>
                </a:rPr>
                <a:t>O-D,PAT, Mode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1934" y="2988230"/>
              <a:ext cx="1071570" cy="40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Times New Roman" pitchFamily="18" charset="0"/>
                </a:rPr>
                <a:t>Demand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214942" y="3500438"/>
              <a:ext cx="2000264" cy="35719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  <a:latin typeface="Arial Narrow" pitchFamily="34" charset="0"/>
                </a:rPr>
                <a:t>Capacity Penalty Update</a:t>
              </a:r>
              <a:endParaRPr lang="en-US" sz="12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22" name="Shape 21"/>
            <p:cNvCxnSpPr>
              <a:stCxn id="7" idx="3"/>
              <a:endCxn id="8" idx="1"/>
            </p:cNvCxnSpPr>
            <p:nvPr/>
          </p:nvCxnSpPr>
          <p:spPr>
            <a:xfrm rot="5400000" flipH="1" flipV="1">
              <a:off x="3964777" y="964389"/>
              <a:ext cx="285752" cy="2214578"/>
            </a:xfrm>
            <a:prstGeom prst="bentConnector2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2472</Words>
  <Application>Microsoft Office PowerPoint</Application>
  <PresentationFormat>화면 슬라이드 쇼(4:3)</PresentationFormat>
  <Paragraphs>587</Paragraphs>
  <Slides>22</Slides>
  <Notes>16</Notes>
  <HiddenSlides>3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4" baseType="lpstr">
      <vt:lpstr>Office 테마</vt:lpstr>
      <vt:lpstr>Visio</vt:lpstr>
      <vt:lpstr>Integrated Dynamic Traffic and Transit  Assignment Considering Traffic Congestion and a Schedule-Based Transit Network </vt:lpstr>
      <vt:lpstr>Contents</vt:lpstr>
      <vt:lpstr>Background and Motivation</vt:lpstr>
      <vt:lpstr>Dynamic Traffic Assignment Model</vt:lpstr>
      <vt:lpstr>Flexible Assignment and Simulation Tool for Transit and  Intermodal Passengers (FAST-TrIPs)</vt:lpstr>
      <vt:lpstr>Schedule-based Assignment Model</vt:lpstr>
      <vt:lpstr>슬라이드 7</vt:lpstr>
      <vt:lpstr>슬라이드 8</vt:lpstr>
      <vt:lpstr>슬라이드 9</vt:lpstr>
      <vt:lpstr>Integration Model 1</vt:lpstr>
      <vt:lpstr>Integration Model 2   (session 6)</vt:lpstr>
      <vt:lpstr>Simulation Structure</vt:lpstr>
      <vt:lpstr>Vehicle Simulation</vt:lpstr>
      <vt:lpstr>Application</vt:lpstr>
      <vt:lpstr>슬라이드 15</vt:lpstr>
      <vt:lpstr>Result</vt:lpstr>
      <vt:lpstr>슬라이드 17</vt:lpstr>
      <vt:lpstr>슬라이드 18</vt:lpstr>
      <vt:lpstr>슬라이드 19</vt:lpstr>
      <vt:lpstr>Conclusion</vt:lpstr>
      <vt:lpstr>Acknowledgement</vt:lpstr>
      <vt:lpstr>슬라이드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Hyperpath Algorithm</dc:title>
  <dc:creator> </dc:creator>
  <cp:lastModifiedBy>Hyunsoo</cp:lastModifiedBy>
  <cp:revision>355</cp:revision>
  <dcterms:created xsi:type="dcterms:W3CDTF">2011-03-11T00:57:47Z</dcterms:created>
  <dcterms:modified xsi:type="dcterms:W3CDTF">2011-05-08T20:49:41Z</dcterms:modified>
</cp:coreProperties>
</file>