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  <p:sldMasterId id="2147483827" r:id="rId2"/>
    <p:sldMasterId id="2147483828" r:id="rId3"/>
  </p:sldMasterIdLst>
  <p:notesMasterIdLst>
    <p:notesMasterId r:id="rId28"/>
  </p:notesMasterIdLst>
  <p:sldIdLst>
    <p:sldId id="482" r:id="rId4"/>
    <p:sldId id="750" r:id="rId5"/>
    <p:sldId id="752" r:id="rId6"/>
    <p:sldId id="753" r:id="rId7"/>
    <p:sldId id="754" r:id="rId8"/>
    <p:sldId id="755" r:id="rId9"/>
    <p:sldId id="756" r:id="rId10"/>
    <p:sldId id="746" r:id="rId11"/>
    <p:sldId id="757" r:id="rId12"/>
    <p:sldId id="759" r:id="rId13"/>
    <p:sldId id="758" r:id="rId14"/>
    <p:sldId id="780" r:id="rId15"/>
    <p:sldId id="760" r:id="rId16"/>
    <p:sldId id="764" r:id="rId17"/>
    <p:sldId id="765" r:id="rId18"/>
    <p:sldId id="766" r:id="rId19"/>
    <p:sldId id="777" r:id="rId20"/>
    <p:sldId id="779" r:id="rId21"/>
    <p:sldId id="768" r:id="rId22"/>
    <p:sldId id="769" r:id="rId23"/>
    <p:sldId id="770" r:id="rId24"/>
    <p:sldId id="775" r:id="rId25"/>
    <p:sldId id="774" r:id="rId26"/>
    <p:sldId id="771" r:id="rId27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Smith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3FF"/>
    <a:srgbClr val="3366FF"/>
    <a:srgbClr val="FFFFFF"/>
    <a:srgbClr val="47CFFF"/>
    <a:srgbClr val="69D8FF"/>
    <a:srgbClr val="2DC8FF"/>
    <a:srgbClr val="3BA2B3"/>
    <a:srgbClr val="FFCC99"/>
    <a:srgbClr val="D68918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7" autoAdjust="0"/>
    <p:restoredTop sz="82156" autoAdjust="0"/>
  </p:normalViewPr>
  <p:slideViewPr>
    <p:cSldViewPr>
      <p:cViewPr>
        <p:scale>
          <a:sx n="80" d="100"/>
          <a:sy n="80" d="100"/>
        </p:scale>
        <p:origin x="-89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7700"/>
            <a:ext cx="568007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F6CE06C-69DE-4FD3-A905-0CC8365B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92" tIns="47096" rIns="94192" bIns="47096" anchor="b"/>
          <a:lstStyle/>
          <a:p>
            <a:pPr algn="r" defTabSz="941388"/>
            <a:fld id="{D400818B-90DC-463F-AFB8-D94D12365163}" type="slidenum">
              <a:rPr lang="en-US" sz="1200"/>
              <a:pPr algn="r" defTabSz="941388"/>
              <a:t>1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endParaRPr lang="en-US" sz="24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171C5-E36E-4CE3-B415-569FF3A2D1EB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endParaRPr lang="en-US" sz="24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ECE96-195E-465F-9C97-BEDE21D71D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FD6A2-37C2-4C10-8AB7-9D4197161E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AA527-D324-4806-B76C-991B77138C82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-12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AFE0D-BB14-4A02-ADAC-EB6829F69E82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1062" cy="35179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57700"/>
            <a:ext cx="5207000" cy="4222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5232-2E43-4151-A811-2938ECBE79CA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0245-6651-423D-8540-4A36BC839F87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43CA-6C9A-4902-B0F0-8BE4DEC12D9C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1910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1910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C84E-6301-404B-AE76-2C50C9E9B566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281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281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FC26-4907-410E-A794-E2159DEB246A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D7BA-97C7-4281-8DA8-097BD49426CA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4036-1744-4D0F-8B81-47B9AA8C3B4B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5FD5-90C8-4342-9B31-CFCD32469515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67DD-A4E5-431F-AF37-B635692C79D5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9910-5970-4D57-B632-0ACF4347072C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4EDD8-62DA-42E2-8870-F07D5457C828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6C4B-1324-42AE-88E6-2637A5C28A52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C13E-0406-4DFC-AD0F-515A26BAEBE1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2E47A-79AE-4563-B292-3AD088336E09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9414-6891-4C89-9958-5CF660BBBB9E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36E5E-FA22-4031-8515-D7E84C0D3DB4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9F20-2642-40C2-8EBF-184DEA458C0C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F3DDE-473F-48F7-814E-A19D7457A1B7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BE48-8800-4171-8A38-1FE8FBFE5346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7B42F-74CE-4ABD-ACDA-0370E940318C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434A4-C088-4579-9FE5-75498E519254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7408-B478-4FC4-BCDC-55432E92D64E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logo_lar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2575" y="1143000"/>
            <a:ext cx="2994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22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45704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64893BD-B71C-4D8C-B3CD-513137605727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eaLnBrk="0" fontAlgn="base" hangingPunct="0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rgbClr val="333333"/>
          </a:solidFill>
          <a:latin typeface="+mn-lt"/>
        </a:defRPr>
      </a:lvl2pPr>
      <a:lvl3pPr marL="747713" indent="-171450" algn="l" rtl="0" eaLnBrk="0" fontAlgn="base" hangingPunct="0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rgbClr val="333333"/>
          </a:solidFill>
          <a:latin typeface="+mn-lt"/>
        </a:defRPr>
      </a:lvl3pPr>
      <a:lvl4pPr marL="1030288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rgbClr val="333333"/>
          </a:solidFill>
          <a:latin typeface="+mn-lt"/>
        </a:defRPr>
      </a:lvl4pPr>
      <a:lvl5pPr marL="13128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reeform 2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000">
              <a:ea typeface="ＭＳ Ｐゴシック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2000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4582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010946FC-6735-40A4-9D4A-DB8FF32B20AF}" type="slidenum">
              <a:rPr lang="en-US" b="1">
                <a:solidFill>
                  <a:srgbClr val="3D7B7A"/>
                </a:solidFill>
                <a:latin typeface="Trebuchet MS" pitchFamily="34" charset="0"/>
                <a:ea typeface="ＭＳ Ｐゴシック" charset="-128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b="1">
              <a:solidFill>
                <a:srgbClr val="3D7B7A"/>
              </a:solidFill>
              <a:latin typeface="Trebuchet MS" pitchFamily="34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ＭＳ Ｐゴシック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ea typeface="+mn-ea"/>
          <a:cs typeface="+mn-cs"/>
        </a:defRPr>
      </a:lvl2pPr>
      <a:lvl3pPr marL="1092200" indent="-1778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5F5F5F"/>
          </a:solidFill>
          <a:latin typeface="+mn-lt"/>
          <a:ea typeface="+mn-ea"/>
          <a:cs typeface="+mn-cs"/>
        </a:defRPr>
      </a:lvl3pPr>
      <a:lvl4pPr marL="1435100" indent="-1778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5F5F5F"/>
          </a:solidFill>
          <a:latin typeface="+mn-lt"/>
          <a:ea typeface="+mn-ea"/>
          <a:cs typeface="+mn-cs"/>
        </a:defRPr>
      </a:lvl4pPr>
      <a:lvl5pPr marL="17780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5pPr>
      <a:lvl6pPr marL="22352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6pPr>
      <a:lvl7pPr marL="26924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7pPr>
      <a:lvl8pPr marL="31496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8pPr>
      <a:lvl9pPr marL="3606800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logo_lar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2575" y="1143000"/>
            <a:ext cx="2994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22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45704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AC22D5E-D65C-4C6A-A919-4692B33C5C7A}" type="datetimeFigureOut">
              <a:rPr lang="en-US"/>
              <a:pPr>
                <a:defRPr/>
              </a:pPr>
              <a:t>5/8/2011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eaLnBrk="0" fontAlgn="base" hangingPunct="0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rgbClr val="333333"/>
          </a:solidFill>
          <a:latin typeface="+mn-lt"/>
        </a:defRPr>
      </a:lvl2pPr>
      <a:lvl3pPr marL="747713" indent="-171450" algn="l" rtl="0" eaLnBrk="0" fontAlgn="base" hangingPunct="0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rgbClr val="333333"/>
          </a:solidFill>
          <a:latin typeface="+mn-lt"/>
        </a:defRPr>
      </a:lvl3pPr>
      <a:lvl4pPr marL="1030288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rgbClr val="333333"/>
          </a:solidFill>
          <a:latin typeface="+mn-lt"/>
        </a:defRPr>
      </a:lvl4pPr>
      <a:lvl5pPr marL="13128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5pPr>
      <a:lvl6pPr marL="17700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6pPr>
      <a:lvl7pPr marL="22272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7pPr>
      <a:lvl8pPr marL="26844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8pPr>
      <a:lvl9pPr marL="3141663" indent="-166688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33800" y="1524000"/>
            <a:ext cx="5410200" cy="990600"/>
          </a:xfrm>
        </p:spPr>
        <p:txBody>
          <a:bodyPr anchor="t"/>
          <a:lstStyle/>
          <a:p>
            <a:pPr eaLnBrk="1" hangingPunct="1"/>
            <a:r>
              <a:rPr lang="en-US" sz="3200" dirty="0" smtClean="0">
                <a:latin typeface="Cambria" pitchFamily="18" charset="0"/>
              </a:rPr>
              <a:t>Parsimony in Advanced Transportation Forecasting </a:t>
            </a:r>
          </a:p>
        </p:txBody>
      </p:sp>
      <p:sp>
        <p:nvSpPr>
          <p:cNvPr id="5123" name="Rectangle 1026"/>
          <p:cNvSpPr>
            <a:spLocks noChangeArrowheads="1"/>
          </p:cNvSpPr>
          <p:nvPr/>
        </p:nvSpPr>
        <p:spPr bwMode="auto">
          <a:xfrm>
            <a:off x="3733800" y="25908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eaLnBrk="0" hangingPunct="0"/>
            <a:r>
              <a:rPr lang="en-US" sz="2400" dirty="0" smtClean="0">
                <a:solidFill>
                  <a:srgbClr val="FFCC00"/>
                </a:solidFill>
                <a:latin typeface="Cambria" pitchFamily="18" charset="0"/>
              </a:rPr>
              <a:t>We are to admit no more causes than such as are both true and sufficient to explain their appearances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3200400"/>
            <a:ext cx="335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TRB Planning</a:t>
            </a: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Applications Conference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May 8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-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12, 2011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Reno, NV</a:t>
            </a:r>
          </a:p>
          <a:p>
            <a:pPr eaLnBrk="0" hangingPunct="0"/>
            <a:endParaRPr lang="en-US" sz="1200" b="1" dirty="0" smtClean="0"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Stephen Lawe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Resource Systems Group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Maren Outwater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Resource Systems Group 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Joe Castiglione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eaLnBrk="0" hangingPunct="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Resource Systems Group 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</a:b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9144000" cy="533400"/>
          </a:xfrm>
        </p:spPr>
        <p:txBody>
          <a:bodyPr/>
          <a:lstStyle/>
          <a:p>
            <a:r>
              <a:rPr lang="en-US" smtClean="0"/>
              <a:t>Spatial Resolution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4267200" cy="44196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4D4D4D"/>
                </a:solidFill>
              </a:rPr>
              <a:t>Parcels are core spatial choice unit in DaySim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4D4D4D"/>
                </a:solidFill>
              </a:rPr>
              <a:t>Activity locations are basic spatial unit in network assignment</a:t>
            </a:r>
            <a:endParaRPr lang="en-US" sz="160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4D4D4D"/>
                </a:solidFill>
              </a:rPr>
              <a:t>Parcel level land use and socioeconomic data requires significant data review and cleaning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4D4D4D"/>
                </a:solidFill>
              </a:rPr>
              <a:t>Traffic controls and other spatially detailed roadway network configurations require review and adjustment</a:t>
            </a:r>
          </a:p>
        </p:txBody>
      </p:sp>
      <p:pic>
        <p:nvPicPr>
          <p:cNvPr id="12292" name="Picture 4" descr="zoomed-in-network"/>
          <p:cNvPicPr>
            <a:picLocks noChangeAspect="1" noChangeArrowheads="1"/>
          </p:cNvPicPr>
          <p:nvPr/>
        </p:nvPicPr>
        <p:blipFill>
          <a:blip r:embed="rId3"/>
          <a:srcRect l="9412" t="8182" r="9412" b="7272"/>
          <a:stretch>
            <a:fillRect/>
          </a:stretch>
        </p:blipFill>
        <p:spPr bwMode="auto">
          <a:xfrm>
            <a:off x="4945063" y="1143000"/>
            <a:ext cx="3360737" cy="453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304800" y="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eaLnBrk="0" hangingPunct="0">
              <a:defRPr/>
            </a:pPr>
            <a:r>
              <a:rPr lang="en-US" sz="2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Network Resolution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143000" y="5224463"/>
            <a:ext cx="155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Planning network</a:t>
            </a:r>
          </a:p>
        </p:txBody>
      </p:sp>
      <p:pic>
        <p:nvPicPr>
          <p:cNvPr id="11268" name="Picture 2" descr="Planning_Allstreets"/>
          <p:cNvPicPr>
            <a:picLocks noChangeAspect="1" noChangeArrowheads="1"/>
          </p:cNvPicPr>
          <p:nvPr/>
        </p:nvPicPr>
        <p:blipFill>
          <a:blip r:embed="rId3"/>
          <a:srcRect r="50877"/>
          <a:stretch>
            <a:fillRect/>
          </a:stretch>
        </p:blipFill>
        <p:spPr bwMode="auto">
          <a:xfrm>
            <a:off x="685800" y="1524000"/>
            <a:ext cx="2370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Planning_Allstreets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5969000" y="1524000"/>
            <a:ext cx="241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990600" y="838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defRPr/>
            </a:pPr>
            <a:r>
              <a:rPr lang="en-US" sz="2000" kern="0" dirty="0">
                <a:solidFill>
                  <a:srgbClr val="4D4D4D"/>
                </a:solidFill>
                <a:latin typeface="+mn-lt"/>
                <a:ea typeface="+mn-ea"/>
              </a:rPr>
              <a:t>Networks in Jacksonville at 3 different spatial resolutions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3810000" y="5224463"/>
            <a:ext cx="180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Finegrained network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6503988" y="5224463"/>
            <a:ext cx="164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All streets network</a:t>
            </a:r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1066800" y="56388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4D4D4D"/>
                </a:solidFill>
                <a:latin typeface="+mn-lt"/>
                <a:ea typeface="+mn-ea"/>
              </a:rPr>
              <a:t>9,865 links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4D4D4D"/>
                </a:solidFill>
                <a:latin typeface="+mn-lt"/>
                <a:ea typeface="+mn-ea"/>
              </a:rPr>
              <a:t>29,284 activity locations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</p:txBody>
      </p:sp>
      <p:sp>
        <p:nvSpPr>
          <p:cNvPr id="13" name="Rectangle 1027"/>
          <p:cNvSpPr txBox="1">
            <a:spLocks noChangeArrowheads="1"/>
          </p:cNvSpPr>
          <p:nvPr/>
        </p:nvSpPr>
        <p:spPr bwMode="auto">
          <a:xfrm>
            <a:off x="3581400" y="56388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4D4D4D"/>
                </a:solidFill>
                <a:latin typeface="+mn-lt"/>
                <a:ea typeface="+mn-ea"/>
              </a:rPr>
              <a:t>15,933 links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4D4D4D"/>
                </a:solidFill>
                <a:latin typeface="+mn-lt"/>
                <a:ea typeface="+mn-ea"/>
              </a:rPr>
              <a:t>51,292 activity locations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</p:txBody>
      </p:sp>
      <p:sp>
        <p:nvSpPr>
          <p:cNvPr id="14" name="Rectangle 1027"/>
          <p:cNvSpPr txBox="1">
            <a:spLocks noChangeArrowheads="1"/>
          </p:cNvSpPr>
          <p:nvPr/>
        </p:nvSpPr>
        <p:spPr bwMode="auto">
          <a:xfrm>
            <a:off x="6324600" y="56388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4D4D4D"/>
                </a:solidFill>
                <a:latin typeface="+mn-lt"/>
                <a:ea typeface="+mn-ea"/>
              </a:rPr>
              <a:t>96,362 links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200" kern="0" dirty="0">
                <a:solidFill>
                  <a:srgbClr val="4D4D4D"/>
                </a:solidFill>
                <a:latin typeface="+mn-lt"/>
                <a:ea typeface="+mn-ea"/>
              </a:rPr>
              <a:t>216,350 activity locations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1200" kern="0" dirty="0">
              <a:solidFill>
                <a:srgbClr val="4D4D4D"/>
              </a:solidFill>
              <a:latin typeface="+mn-lt"/>
              <a:ea typeface="+mn-ea"/>
            </a:endParaRPr>
          </a:p>
        </p:txBody>
      </p:sp>
      <p:pic>
        <p:nvPicPr>
          <p:cNvPr id="11276" name="Picture 15" descr="Fine Grained Network Resolutions Ma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00200"/>
            <a:ext cx="2460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Streets Jacksonville Network Resolutions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0900" y="933450"/>
            <a:ext cx="7378700" cy="5391150"/>
            <a:chOff x="0" y="0"/>
            <a:chExt cx="7443653" cy="5295900"/>
          </a:xfrm>
        </p:grpSpPr>
        <p:pic>
          <p:nvPicPr>
            <p:cNvPr id="11268" name="Picture 5" descr="Untitled.bmp"/>
            <p:cNvPicPr>
              <a:picLocks noChangeAspect="1"/>
            </p:cNvPicPr>
            <p:nvPr/>
          </p:nvPicPr>
          <p:blipFill>
            <a:blip r:embed="rId3"/>
            <a:srcRect l="7356" t="5713" r="6998" b="6046"/>
            <a:stretch>
              <a:fillRect/>
            </a:stretch>
          </p:blipFill>
          <p:spPr bwMode="auto">
            <a:xfrm>
              <a:off x="0" y="0"/>
              <a:ext cx="3971925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819275" y="2077190"/>
              <a:ext cx="304280" cy="332164"/>
            </a:xfrm>
            <a:prstGeom prst="rect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809666" y="276024"/>
              <a:ext cx="2600794" cy="1801167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19275" y="2409354"/>
              <a:ext cx="2610403" cy="1877581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04337" y="2409354"/>
              <a:ext cx="2306123" cy="848342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113946" y="1286549"/>
              <a:ext cx="2296514" cy="779726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74" name="Picture 11" descr="zoom2.bmp"/>
            <p:cNvPicPr>
              <a:picLocks noChangeAspect="1"/>
            </p:cNvPicPr>
            <p:nvPr/>
          </p:nvPicPr>
          <p:blipFill>
            <a:blip r:embed="rId4"/>
            <a:srcRect l="7819" t="5589" r="7253" b="5815"/>
            <a:stretch>
              <a:fillRect/>
            </a:stretch>
          </p:blipFill>
          <p:spPr bwMode="auto">
            <a:xfrm>
              <a:off x="4381500" y="209550"/>
              <a:ext cx="3062153" cy="413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9144000" cy="533400"/>
          </a:xfrm>
        </p:spPr>
        <p:txBody>
          <a:bodyPr/>
          <a:lstStyle/>
          <a:p>
            <a:r>
              <a:rPr lang="en-US" smtClean="0"/>
              <a:t>Temporal Resolution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143000" y="5257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4D4D4D"/>
                </a:solidFill>
                <a:latin typeface="+mn-lt"/>
                <a:ea typeface="+mn-ea"/>
              </a:rPr>
              <a:t>Current skim resolution: 22 time periods, TAZ-level</a:t>
            </a:r>
          </a:p>
          <a:p>
            <a:pPr marL="230188" indent="-230188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4D4D4D"/>
                </a:solidFill>
                <a:latin typeface="+mn-lt"/>
                <a:ea typeface="+mn-ea"/>
              </a:rPr>
              <a:t>Future skim </a:t>
            </a:r>
            <a:r>
              <a:rPr lang="en-US" sz="1800" kern="0" dirty="0" smtClean="0">
                <a:solidFill>
                  <a:srgbClr val="4D4D4D"/>
                </a:solidFill>
                <a:latin typeface="+mn-lt"/>
                <a:ea typeface="+mn-ea"/>
              </a:rPr>
              <a:t>resolution: </a:t>
            </a:r>
            <a:r>
              <a:rPr lang="en-US" sz="1800" kern="0" dirty="0">
                <a:solidFill>
                  <a:srgbClr val="4D4D4D"/>
                </a:solidFill>
                <a:latin typeface="+mn-lt"/>
                <a:ea typeface="+mn-ea"/>
              </a:rPr>
              <a:t>48 time periods, “activity-level” </a:t>
            </a:r>
            <a:r>
              <a:rPr lang="en-US" sz="1800" kern="0" dirty="0" smtClean="0">
                <a:solidFill>
                  <a:srgbClr val="4D4D4D"/>
                </a:solidFill>
                <a:latin typeface="+mn-lt"/>
                <a:ea typeface="+mn-ea"/>
              </a:rPr>
              <a:t>resolution</a:t>
            </a:r>
            <a:endParaRPr lang="en-US" sz="1800" kern="0" dirty="0">
              <a:solidFill>
                <a:srgbClr val="4D4D4D"/>
              </a:solidFill>
              <a:latin typeface="+mn-lt"/>
              <a:ea typeface="+mn-ea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63246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vs. Regional: Tour &amp; Trip Time-of-Day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90800" y="838200"/>
            <a:ext cx="53340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Local Test		      Regional Test</a:t>
            </a: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 rot="16200000">
            <a:off x="-1714500" y="22479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5F5F5F"/>
                </a:solidFill>
                <a:latin typeface="+mn-lt"/>
                <a:ea typeface="+mn-ea"/>
              </a:rPr>
              <a:t>Trip		   Tour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0988" y="1370013"/>
            <a:ext cx="34020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71600"/>
            <a:ext cx="3402013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0988" y="3579813"/>
            <a:ext cx="34020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6188" y="3579813"/>
            <a:ext cx="34020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Convergence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838200" y="9906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  <a:defRPr/>
            </a:pPr>
            <a:endParaRPr lang="en-US" sz="1600" dirty="0">
              <a:solidFill>
                <a:srgbClr val="5F5F5F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Condition where experienced impedances and costs produced by the model are approximately equal to expected impedances and costs input to the model and overall demand flows are stable</a:t>
            </a: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Necessary for model system integrity and policy sensitivity </a:t>
            </a: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Applies to both </a:t>
            </a:r>
            <a:r>
              <a:rPr lang="en-US" sz="24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network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assignment convergence</a:t>
            </a:r>
            <a:r>
              <a:rPr lang="en-US" sz="24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 and overall model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/>
                <a:cs typeface="ＭＳ Ｐゴシック"/>
              </a:rPr>
              <a:t>system 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vs. High Iteration: Tour &amp; Trip Time-of-Day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05000" y="838200"/>
            <a:ext cx="69342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Low Iteration (3x25)       High Iteration (6x40)</a:t>
            </a: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 rot="16200000">
            <a:off x="-1714500" y="22479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rgbClr val="5F5F5F"/>
                </a:solidFill>
                <a:latin typeface="+mn-lt"/>
                <a:ea typeface="+mn-ea"/>
              </a:rPr>
              <a:t>Trip		   Tour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0988" y="1370013"/>
            <a:ext cx="34020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3579813"/>
            <a:ext cx="34020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9838" y="1363663"/>
            <a:ext cx="3408362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6188" y="3579813"/>
            <a:ext cx="34020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SpatialGap_v4_3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850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 TripGap Measure (TAZ-level)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838200"/>
            <a:ext cx="232082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V4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DaySim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3 system iterations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25 assignment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iterations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105400"/>
            <a:ext cx="10779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patialGap_v22_6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850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838200"/>
            <a:ext cx="232082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V22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DaySim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6 system iterations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40 assignment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iterations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105400"/>
            <a:ext cx="10779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 TripGap Measure (TAZ-level)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Network Convergence Lessons Learned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  <a:defRPr/>
            </a:pPr>
            <a:endParaRPr lang="en-US" dirty="0">
              <a:solidFill>
                <a:srgbClr val="5F5F5F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“problem</a:t>
            </a:r>
            <a:r>
              <a:rPr lang="en-US" sz="20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” trips undermine the purpose and integrity of the model and convergence metrics </a:t>
            </a: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defRPr/>
            </a:pPr>
            <a:endParaRPr lang="en-US" sz="2000" dirty="0">
              <a:solidFill>
                <a:srgbClr val="4D4D4D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defRPr/>
            </a:pPr>
            <a:endParaRPr lang="en-US" sz="2000" dirty="0">
              <a:solidFill>
                <a:srgbClr val="4D4D4D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defRPr/>
            </a:pPr>
            <a:endParaRPr lang="en-US" sz="2000" dirty="0">
              <a:solidFill>
                <a:srgbClr val="4D4D4D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defRPr/>
            </a:pPr>
            <a:endParaRPr lang="en-US" sz="2000" dirty="0">
              <a:solidFill>
                <a:srgbClr val="4D4D4D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4D4D4D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Different methods will converge to different total system costs</a:t>
            </a: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4D4D4D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4D4D4D"/>
              </a:solidFill>
              <a:latin typeface="+mn-lt"/>
              <a:ea typeface="ＭＳ Ｐゴシック"/>
              <a:cs typeface="ＭＳ Ｐゴシック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838200"/>
            <a:ext cx="4953000" cy="27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581400"/>
            <a:ext cx="45827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Rational for Advanced Models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6858000" cy="48006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/>
              <a:t>Traffic shifts by time-of-day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/>
              <a:t>Peak spreading, peak shifting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sz="1000" dirty="0" smtClean="0"/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/>
              <a:t>Tolling and Pricing Impacts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/>
              <a:t>Tolling, congestion pricing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sz="1000" dirty="0" smtClean="0"/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/>
              <a:t>Travel time reliability effects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/>
              <a:t>Behavioral response to reliability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sz="1000" dirty="0" smtClean="0"/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/>
              <a:t>Operations impacts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/>
              <a:t>Signals and coordination &amp; ITS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sz="1000" dirty="0" smtClean="0"/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/>
              <a:t>Travel Demand Management</a:t>
            </a:r>
          </a:p>
          <a:p>
            <a:pPr marL="687388" lvl="1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1800" dirty="0" smtClean="0"/>
              <a:t>Flexible work schedules, Work / shop at home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52400" y="655638"/>
            <a:ext cx="83820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The policy questions facing the industry have changed:</a:t>
            </a:r>
            <a:endParaRPr lang="en-US" sz="28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Integrated Model System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Integrated Activity Based model with Microsimulator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1219200"/>
            <a:ext cx="83994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System Convergence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200"/>
              </a:spcBef>
              <a:defRPr/>
            </a:pPr>
            <a:endParaRPr lang="en-US" dirty="0">
              <a:solidFill>
                <a:srgbClr val="5F5F5F"/>
              </a:solidFill>
              <a:latin typeface="+mn-lt"/>
              <a:ea typeface="ＭＳ Ｐゴシック"/>
              <a:cs typeface="ＭＳ Ｐゴシック"/>
            </a:endParaRPr>
          </a:p>
          <a:p>
            <a:pPr marL="230188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System convergence definition and measures for advanced integrated models not well established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Demand convergence: changes across system iterations should be minimized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Impedance convergence: inputs should be approximately equal to outputs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Link flow/cost </a:t>
            </a:r>
            <a:r>
              <a:rPr lang="en-US" sz="1800" dirty="0" smtClean="0">
                <a:solidFill>
                  <a:srgbClr val="4D4D4D"/>
                </a:solidFill>
                <a:latin typeface="+mn-lt"/>
                <a:ea typeface="ＭＳ Ｐゴシック"/>
                <a:cs typeface="ＭＳ Ｐゴシック"/>
              </a:rPr>
              <a:t>convergence</a:t>
            </a:r>
            <a:endParaRPr lang="en-US" sz="1800" dirty="0">
              <a:solidFill>
                <a:srgbClr val="4D4D4D"/>
              </a:solidFill>
              <a:latin typeface="+mn-lt"/>
              <a:ea typeface="ＭＳ Ｐゴシック"/>
              <a:cs typeface="ＭＳ Ｐゴシック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3266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Basic Observations of Stability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077200" cy="4876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4D4D4D"/>
                </a:solidFill>
              </a:rPr>
              <a:t>	In the model system we are testing we have observed a general region-wide stability with: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4D4D4D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800" dirty="0" smtClean="0">
                <a:solidFill>
                  <a:srgbClr val="4D4D4D"/>
                </a:solidFill>
              </a:rPr>
              <a:t>40 </a:t>
            </a:r>
            <a:r>
              <a:rPr lang="en-US" sz="1800" dirty="0" err="1" smtClean="0">
                <a:solidFill>
                  <a:srgbClr val="4D4D4D"/>
                </a:solidFill>
              </a:rPr>
              <a:t>microsimulator</a:t>
            </a:r>
            <a:r>
              <a:rPr lang="en-US" sz="1800" dirty="0" smtClean="0">
                <a:solidFill>
                  <a:srgbClr val="4D4D4D"/>
                </a:solidFill>
              </a:rPr>
              <a:t> iterations (internal iterations)</a:t>
            </a:r>
          </a:p>
          <a:p>
            <a:pPr marL="914400" lvl="1" indent="-45720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800" dirty="0" smtClean="0">
                <a:solidFill>
                  <a:srgbClr val="4D4D4D"/>
                </a:solidFill>
              </a:rPr>
              <a:t>6 system iterations (system iterations)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Font typeface="+mj-lt"/>
              <a:buAutoNum type="arabicPeriod"/>
              <a:defRPr/>
            </a:pPr>
            <a:endParaRPr lang="en-US" sz="2000" dirty="0" smtClean="0">
              <a:solidFill>
                <a:srgbClr val="4D4D4D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4D4D4D"/>
                </a:solidFill>
              </a:rPr>
              <a:t>It is not clear, however, whether this is sufficient for localized project-level stability.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4D4D4D"/>
                </a:solidFill>
              </a:rPr>
              <a:t>Furthermore, as increased detail is added, further iterations are warranted.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4D4D4D"/>
                </a:solidFill>
              </a:rPr>
              <a:t>Finally, it may well be the case that some level of detail such as operations level network detail may never converge in a </a:t>
            </a:r>
            <a:r>
              <a:rPr lang="en-US" sz="2000" dirty="0" err="1" smtClean="0">
                <a:solidFill>
                  <a:srgbClr val="4D4D4D"/>
                </a:solidFill>
              </a:rPr>
              <a:t>microsimulator</a:t>
            </a:r>
            <a:r>
              <a:rPr lang="en-US" sz="2000" dirty="0" smtClean="0">
                <a:solidFill>
                  <a:srgbClr val="4D4D4D"/>
                </a:solidFill>
              </a:rPr>
              <a:t> context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None/>
              <a:defRPr/>
            </a:pPr>
            <a:endParaRPr lang="en-US" sz="2000" dirty="0" smtClean="0">
              <a:solidFill>
                <a:srgbClr val="4D4D4D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None/>
              <a:defRPr/>
            </a:pPr>
            <a:endParaRPr lang="en-US" sz="2000" dirty="0" smtClean="0">
              <a:solidFill>
                <a:srgbClr val="4D4D4D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None/>
              <a:defRPr/>
            </a:pPr>
            <a:endParaRPr lang="en-US" sz="2000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of Parsimony</a:t>
            </a:r>
          </a:p>
        </p:txBody>
      </p:sp>
      <p:sp>
        <p:nvSpPr>
          <p:cNvPr id="16" name="Snip Same Side Corner Rectangle 15"/>
          <p:cNvSpPr/>
          <p:nvPr/>
        </p:nvSpPr>
        <p:spPr>
          <a:xfrm>
            <a:off x="4953000" y="3733800"/>
            <a:ext cx="3733800" cy="1981200"/>
          </a:xfrm>
          <a:prstGeom prst="snip2Same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ame Side Corner Rectangle 16"/>
          <p:cNvSpPr/>
          <p:nvPr/>
        </p:nvSpPr>
        <p:spPr>
          <a:xfrm>
            <a:off x="609600" y="3733800"/>
            <a:ext cx="3733800" cy="1981200"/>
          </a:xfrm>
          <a:prstGeom prst="snip2Same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ame Side Corner Rectangle 17"/>
          <p:cNvSpPr/>
          <p:nvPr/>
        </p:nvSpPr>
        <p:spPr>
          <a:xfrm rot="10800000">
            <a:off x="4953000" y="990600"/>
            <a:ext cx="3733800" cy="1981200"/>
          </a:xfrm>
          <a:prstGeom prst="snip2Same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ame Side Corner Rectangle 18"/>
          <p:cNvSpPr/>
          <p:nvPr/>
        </p:nvSpPr>
        <p:spPr>
          <a:xfrm rot="10800000">
            <a:off x="609600" y="990600"/>
            <a:ext cx="3733800" cy="1981200"/>
          </a:xfrm>
          <a:prstGeom prst="snip2Same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5800" y="1447800"/>
            <a:ext cx="340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Policy motivation for increased detail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5400" y="1447800"/>
            <a:ext cx="340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Model stability &amp; forecasting confidence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4267200"/>
            <a:ext cx="340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Data support and behavioral defensibility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4267200"/>
            <a:ext cx="340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Understandability and use in policy context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2209800"/>
            <a:ext cx="3581400" cy="2133600"/>
          </a:xfrm>
          <a:prstGeom prst="ellipse">
            <a:avLst/>
          </a:prstGeom>
          <a:solidFill>
            <a:srgbClr val="4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D53FF"/>
                </a:solidFill>
              </a:rPr>
              <a:t>Consideration of Parsimony</a:t>
            </a:r>
            <a:endParaRPr lang="en-US" sz="2400" dirty="0">
              <a:solidFill>
                <a:srgbClr val="1D5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79" name="Rectangle 5"/>
          <p:cNvSpPr txBox="1">
            <a:spLocks noGrp="1" noChangeArrowheads="1"/>
          </p:cNvSpPr>
          <p:nvPr/>
        </p:nvSpPr>
        <p:spPr bwMode="auto">
          <a:xfrm>
            <a:off x="163513" y="26670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en-US" sz="1800" dirty="0">
                <a:solidFill>
                  <a:srgbClr val="0070C0"/>
                </a:solidFill>
                <a:latin typeface="Cambria" pitchFamily="18" charset="0"/>
              </a:rPr>
              <a:t>Stephen Lawe</a:t>
            </a:r>
          </a:p>
          <a:p>
            <a:r>
              <a:rPr lang="en-US" sz="1800" dirty="0">
                <a:solidFill>
                  <a:srgbClr val="5C8093"/>
                </a:solidFill>
                <a:latin typeface="Calibri" pitchFamily="34" charset="0"/>
              </a:rPr>
              <a:t>Managing Director</a:t>
            </a:r>
          </a:p>
          <a:p>
            <a:r>
              <a:rPr lang="en-US" sz="1800" dirty="0">
                <a:solidFill>
                  <a:srgbClr val="5C8093"/>
                </a:solidFill>
                <a:latin typeface="Calibri" pitchFamily="34" charset="0"/>
              </a:rPr>
              <a:t>Resource Systems Group</a:t>
            </a:r>
          </a:p>
          <a:p>
            <a:r>
              <a:rPr lang="en-US" sz="1800" dirty="0">
                <a:solidFill>
                  <a:srgbClr val="5C8093"/>
                </a:solidFill>
                <a:latin typeface="Calibri" pitchFamily="34" charset="0"/>
              </a:rPr>
              <a:t>slawe@rsginc.com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May 8, 2011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00200" y="914400"/>
            <a:ext cx="5863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Thank </a:t>
            </a:r>
            <a:r>
              <a:rPr lang="en-US" sz="2800" dirty="0" smtClean="0">
                <a:solidFill>
                  <a:srgbClr val="0070C0"/>
                </a:solidFill>
              </a:rPr>
              <a:t>You and Happy Mothers Day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057400"/>
            <a:ext cx="5029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/>
          <a:srcRect t="9325" b="23077"/>
          <a:stretch>
            <a:fillRect/>
          </a:stretch>
        </p:blipFill>
        <p:spPr bwMode="auto">
          <a:xfrm>
            <a:off x="3810000" y="4065588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Definition: Advanced Models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077200" cy="4876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4D4D4D"/>
                </a:solidFill>
              </a:rPr>
              <a:t>	For the purpose of this presentation “Advanced Travel Modeling” will be defined as: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None/>
              <a:defRPr/>
            </a:pPr>
            <a:endParaRPr lang="en-US" sz="2800" dirty="0" smtClean="0">
              <a:solidFill>
                <a:srgbClr val="4D4D4D"/>
              </a:solidFill>
            </a:endParaRPr>
          </a:p>
          <a:p>
            <a:pPr marL="514350" indent="-514350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	Spatially and temporally disaggregate model systems that represent behaviorally realistic individual or agent-based decision making</a:t>
            </a:r>
          </a:p>
          <a:p>
            <a:pPr marL="514350" indent="-514350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Definition: Parsimony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924800" cy="4876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4D4D4D"/>
                </a:solidFill>
              </a:rPr>
              <a:t>Parsimony: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4D4D4D"/>
              </a:solidFill>
            </a:endParaRPr>
          </a:p>
          <a:p>
            <a:pPr marL="514350" indent="-514350">
              <a:lnSpc>
                <a:spcPct val="9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Unusual or excessive frugality; extreme economy or stinginess</a:t>
            </a:r>
          </a:p>
          <a:p>
            <a:pPr marL="1377950" lvl="2" indent="-514350">
              <a:lnSpc>
                <a:spcPct val="90000"/>
              </a:lnSpc>
              <a:spcBef>
                <a:spcPct val="3000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lnSpc>
                <a:spcPct val="9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800" u="sng" dirty="0" smtClean="0"/>
              <a:t>Economy in the use of means to an end</a:t>
            </a:r>
            <a:endParaRPr lang="en-US" sz="2800" u="sng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Parsimony in Scientific Thinking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19200"/>
            <a:ext cx="7924800" cy="4876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Aristotle: </a:t>
            </a:r>
            <a:r>
              <a:rPr lang="en-US" i="1" dirty="0" err="1" smtClean="0">
                <a:solidFill>
                  <a:schemeClr val="tx1">
                    <a:lumMod val="50000"/>
                  </a:schemeClr>
                </a:solidFill>
              </a:rPr>
              <a:t>Lex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50000"/>
                  </a:schemeClr>
                </a:solidFill>
              </a:rPr>
              <a:t>Parsimoniae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– used in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Posterior Analytics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as an Ontological Principle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“We are to admit no more causes of natural things than such as are both true and sufficient to explain their appearances.”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None/>
              <a:defRPr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		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Isaac Newton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“That is done in vain by many means which may equal well be done with fewer”</a:t>
            </a:r>
          </a:p>
          <a:p>
            <a:pPr marL="1779588" lvl="4" indent="-230188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Nash (not from A Beautiful Mind)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Principle of Parsimony - 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Lex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Parsimoniae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7924800" cy="4876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800" smtClean="0"/>
              <a:t>	A methodological principle dictating a bias towards simplicity in theory construction, where the parameters of simplicity vary from kinds of entity to the number of presupposed axioms to characteristics of curves drawn between data points</a:t>
            </a:r>
            <a:r>
              <a:rPr lang="en-US" smtClean="0"/>
              <a:t>.</a:t>
            </a: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smtClean="0"/>
          </a:p>
          <a:p>
            <a:pPr marL="230188" indent="-230188">
              <a:lnSpc>
                <a:spcPct val="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3200" smtClean="0"/>
              <a:t>						</a:t>
            </a:r>
            <a:r>
              <a:rPr lang="en-US" smtClean="0"/>
              <a:t>William Ockham</a:t>
            </a:r>
          </a:p>
          <a:p>
            <a:pPr marL="230188" indent="-230188">
              <a:lnSpc>
                <a:spcPct val="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3200" smtClean="0"/>
              <a:t>						(</a:t>
            </a:r>
            <a:r>
              <a:rPr lang="en-US" smtClean="0"/>
              <a:t>Ockam’s Razor)</a:t>
            </a:r>
            <a:endParaRPr lang="en-US" sz="3200" smtClean="0"/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Principle of Parsimony applied to Travel Modeling</a:t>
            </a:r>
          </a:p>
        </p:txBody>
      </p:sp>
      <p:sp>
        <p:nvSpPr>
          <p:cNvPr id="11267" name="Rectangle 1027"/>
          <p:cNvSpPr>
            <a:spLocks noChangeArrowheads="1"/>
          </p:cNvSpPr>
          <p:nvPr/>
        </p:nvSpPr>
        <p:spPr bwMode="auto">
          <a:xfrm>
            <a:off x="304800" y="9144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4D4D4D"/>
                </a:solidFill>
                <a:latin typeface="Trebuchet MS" pitchFamily="34" charset="0"/>
              </a:rPr>
              <a:t>This does not </a:t>
            </a:r>
            <a:r>
              <a:rPr lang="en-US" sz="2400" dirty="0" smtClean="0">
                <a:solidFill>
                  <a:srgbClr val="4D4D4D"/>
                </a:solidFill>
                <a:latin typeface="Trebuchet MS" pitchFamily="34" charset="0"/>
              </a:rPr>
              <a:t>mean:</a:t>
            </a:r>
            <a:endParaRPr lang="en-US" sz="2400" dirty="0">
              <a:solidFill>
                <a:srgbClr val="4D4D4D"/>
              </a:solidFill>
              <a:latin typeface="Trebuchet MS" pitchFamily="34" charset="0"/>
            </a:endParaRP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4D4D4D"/>
                </a:solidFill>
                <a:latin typeface="Trebuchet MS" pitchFamily="34" charset="0"/>
              </a:rPr>
              <a:t>the simplest explanation is most likely the correct one</a:t>
            </a:r>
          </a:p>
          <a:p>
            <a:pPr marL="6873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4D4D4D"/>
              </a:solidFill>
              <a:latin typeface="Trebuchet MS" pitchFamily="34" charset="0"/>
            </a:endParaRPr>
          </a:p>
          <a:p>
            <a:pPr marL="2301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4D4D4D"/>
                </a:solidFill>
                <a:latin typeface="Trebuchet MS" pitchFamily="34" charset="0"/>
              </a:rPr>
              <a:t>Instead it means:</a:t>
            </a:r>
            <a:endParaRPr lang="en-US" sz="2400" i="1" dirty="0">
              <a:solidFill>
                <a:srgbClr val="4D4D4D"/>
              </a:solidFill>
              <a:latin typeface="Trebuchet MS" pitchFamily="34" charset="0"/>
            </a:endParaRPr>
          </a:p>
          <a:p>
            <a:pPr marL="687388" lvl="2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We should tend towards simpler theories until we can trade some simplicity for increased explanatory power</a:t>
            </a:r>
          </a:p>
          <a:p>
            <a:pPr marL="687388" lvl="2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Trebuchet MS" pitchFamily="34" charset="0"/>
            </a:endParaRPr>
          </a:p>
          <a:p>
            <a:pPr marL="230188" lvl="1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Application to Transportation Modeling</a:t>
            </a:r>
          </a:p>
          <a:p>
            <a:pPr lvl="2" indent="-457200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Model structural detail should be consistent with our understanding of behavior</a:t>
            </a:r>
          </a:p>
          <a:p>
            <a:pPr lvl="2" indent="-457200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“Simpler Theories” are often those which are behaviorally descriptive and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explainable</a:t>
            </a:r>
          </a:p>
          <a:p>
            <a:pPr lvl="3" indent="-457200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- 	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Conventional models (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eg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rebuchet MS" pitchFamily="34" charset="0"/>
              </a:rPr>
              <a:t>. 4-step) do not necessarily represent “Simpler Theories”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rebuchet MS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4D4D4D"/>
              </a:solidFill>
              <a:latin typeface="Trebuchet MS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4D4D4D"/>
              </a:solidFill>
              <a:latin typeface="Trebuchet MS" pitchFamily="34" charset="0"/>
            </a:endParaRPr>
          </a:p>
          <a:p>
            <a:pPr marL="230188" indent="-230188" eaLnBrk="0" hangingPunc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sz="1800" dirty="0">
              <a:solidFill>
                <a:srgbClr val="4D4D4D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Linked Model System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14400"/>
            <a:ext cx="8264525" cy="4876800"/>
          </a:xfrm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4D4D4D"/>
                </a:solidFill>
              </a:rPr>
              <a:t>Develop a linked model in Jacksonville, FL and Burlington, VT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DaySim</a:t>
            </a:r>
            <a:r>
              <a:rPr lang="en-US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: Provides detailed estimates of travel demand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TRANSIMS: Provides detailed estimates of network performance</a:t>
            </a:r>
          </a:p>
          <a:p>
            <a:pPr marL="687388" lvl="1" indent="-230188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4D4D4D"/>
                </a:solidFill>
                <a:latin typeface="Trebuchet MS" pitchFamily="34" charset="0"/>
                <a:cs typeface="Arial" pitchFamily="34" charset="0"/>
              </a:rPr>
              <a:t>MOVES: Provides detailed estimates of air quality</a:t>
            </a:r>
            <a:endParaRPr lang="en-US" sz="1600" dirty="0" smtClean="0">
              <a:solidFill>
                <a:srgbClr val="4D4D4D"/>
              </a:solidFill>
              <a:latin typeface="Trebuchet MS" pitchFamily="34" charset="0"/>
              <a:cs typeface="Arial" pitchFamily="34" charset="0"/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dirty="0" smtClean="0">
              <a:solidFill>
                <a:srgbClr val="4D4D4D"/>
              </a:solidFill>
            </a:endParaRPr>
          </a:p>
          <a:p>
            <a:pPr marL="230188" indent="-230188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dirty="0" smtClean="0">
              <a:solidFill>
                <a:srgbClr val="4D4D4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6675" y="2949222"/>
            <a:ext cx="6388729" cy="3299178"/>
            <a:chOff x="1066800" y="2181446"/>
            <a:chExt cx="7416800" cy="4143154"/>
          </a:xfrm>
        </p:grpSpPr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2514600" y="2181446"/>
              <a:ext cx="1407510" cy="386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LOS Skims</a:t>
              </a:r>
              <a:endParaRPr lang="en-US" b="1" dirty="0">
                <a:solidFill>
                  <a:srgbClr val="4D4D4D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2372871" y="3577856"/>
              <a:ext cx="1371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Demand File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0" y="3276600"/>
              <a:ext cx="2362200" cy="9144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TRANSIMS STUDIO</a:t>
              </a:r>
            </a:p>
            <a:p>
              <a:pPr algn="ctr">
                <a:defRPr/>
              </a:pP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6045200" y="3549502"/>
              <a:ext cx="2438400" cy="57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Iteration/Convergence</a:t>
              </a:r>
            </a:p>
            <a:p>
              <a:pPr algn="ctr"/>
              <a:r>
                <a:rPr lang="en-US" sz="1200" b="1" dirty="0">
                  <a:solidFill>
                    <a:srgbClr val="4D4D4D"/>
                  </a:solidFill>
                  <a:latin typeface="Calibri" pitchFamily="34" charset="0"/>
                  <a:cs typeface="Arial" pitchFamily="34" charset="0"/>
                </a:rPr>
                <a:t>File Manager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2819400"/>
              <a:ext cx="1600200" cy="6858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sz="1600" b="1" dirty="0" err="1" smtClean="0">
                  <a:solidFill>
                    <a:schemeClr val="tx2"/>
                  </a:solidFill>
                  <a:latin typeface="Calibri" pitchFamily="34" charset="0"/>
                </a:rPr>
                <a:t>DaySim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2819400"/>
              <a:ext cx="1828800" cy="6858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Exogenous Trips</a:t>
              </a:r>
              <a:endParaRPr lang="en-US" sz="1200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" y="4343400"/>
              <a:ext cx="1905000" cy="6858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TRANSIMS</a:t>
              </a:r>
              <a:endParaRPr lang="en-US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486400"/>
              <a:ext cx="1905000" cy="8382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MOVES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tx2"/>
                  </a:solidFill>
                  <a:latin typeface="Calibri" pitchFamily="34" charset="0"/>
                </a:rPr>
                <a:t>MOEs / Indicators</a:t>
              </a:r>
              <a:endParaRPr lang="en-US" sz="1100" b="1" dirty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en-US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2" name="Elbow Connector 11"/>
            <p:cNvCxnSpPr>
              <a:stCxn id="6" idx="0"/>
              <a:endCxn id="8" idx="0"/>
            </p:cNvCxnSpPr>
            <p:nvPr/>
          </p:nvCxnSpPr>
          <p:spPr>
            <a:xfrm rot="16200000" flipV="1">
              <a:off x="4343400" y="342900"/>
              <a:ext cx="457200" cy="5410200"/>
            </a:xfrm>
            <a:prstGeom prst="bentConnector3">
              <a:avLst>
                <a:gd name="adj1" fmla="val 175397"/>
              </a:avLst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>
              <a:stCxn id="10" idx="3"/>
              <a:endCxn id="6" idx="2"/>
            </p:cNvCxnSpPr>
            <p:nvPr/>
          </p:nvCxnSpPr>
          <p:spPr>
            <a:xfrm flipV="1">
              <a:off x="3962400" y="4191000"/>
              <a:ext cx="3314700" cy="495300"/>
            </a:xfrm>
            <a:prstGeom prst="bentConnector2">
              <a:avLst/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8" idx="2"/>
              <a:endCxn id="10" idx="0"/>
            </p:cNvCxnSpPr>
            <p:nvPr/>
          </p:nvCxnSpPr>
          <p:spPr>
            <a:xfrm rot="16200000" flipH="1">
              <a:off x="2019300" y="3352800"/>
              <a:ext cx="838200" cy="1143000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9" idx="2"/>
              <a:endCxn id="10" idx="0"/>
            </p:cNvCxnSpPr>
            <p:nvPr/>
          </p:nvCxnSpPr>
          <p:spPr>
            <a:xfrm rot="5400000">
              <a:off x="3181350" y="3333750"/>
              <a:ext cx="838200" cy="1181100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2"/>
              <a:endCxn id="11" idx="0"/>
            </p:cNvCxnSpPr>
            <p:nvPr/>
          </p:nvCxnSpPr>
          <p:spPr>
            <a:xfrm rot="5400000">
              <a:off x="2781300" y="5257800"/>
              <a:ext cx="457200" cy="1588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Spatial &amp; Temporal Resolution</a:t>
            </a:r>
          </a:p>
        </p:txBody>
      </p:sp>
      <p:graphicFrame>
        <p:nvGraphicFramePr>
          <p:cNvPr id="5" name="Group 33"/>
          <p:cNvGraphicFramePr>
            <a:graphicFrameLocks noGrp="1"/>
          </p:cNvGraphicFramePr>
          <p:nvPr/>
        </p:nvGraphicFramePr>
        <p:xfrm>
          <a:off x="609600" y="1524000"/>
          <a:ext cx="8001000" cy="1905001"/>
        </p:xfrm>
        <a:graphic>
          <a:graphicData uri="http://schemas.openxmlformats.org/drawingml/2006/table">
            <a:tbl>
              <a:tblPr/>
              <a:tblGrid>
                <a:gridCol w="2362200"/>
                <a:gridCol w="1828800"/>
                <a:gridCol w="1830388"/>
                <a:gridCol w="1979612"/>
              </a:tblGrid>
              <a:tr h="288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SPATIAL RESOLUTION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Intermediate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Coarse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Basic spatial unit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Parcels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Activity locations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Zones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Model systems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DaySim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TRANSIMS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DaySim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&amp; TRANSIMS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Number in Jacksonville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620,000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30,000-220,000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1,300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33"/>
          <p:cNvGraphicFramePr>
            <a:graphicFrameLocks noGrp="1"/>
          </p:cNvGraphicFramePr>
          <p:nvPr/>
        </p:nvGraphicFramePr>
        <p:xfrm>
          <a:off x="609600" y="3886200"/>
          <a:ext cx="8077201" cy="1981200"/>
        </p:xfrm>
        <a:graphic>
          <a:graphicData uri="http://schemas.openxmlformats.org/drawingml/2006/table">
            <a:tbl>
              <a:tblPr/>
              <a:tblGrid>
                <a:gridCol w="2329962"/>
                <a:gridCol w="1861038"/>
                <a:gridCol w="1887936"/>
                <a:gridCol w="1998265"/>
              </a:tblGrid>
              <a:tr h="26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TEMPORAL RESOLUTION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Fine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Intermediate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Coarse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Basic temporal unit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Seconds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Minutes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Hours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Model systems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TRANSIMS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Microsimulator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DaySim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&lt;-&gt; TRANSIMS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DaySim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&amp; TRANSIMS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Interval in Jacksonville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 second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1-15 minutes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1-24 hours</a:t>
                      </a:r>
                    </a:p>
                  </a:txBody>
                  <a:tcPr marL="73152" marR="73152" marT="0" marB="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3413" y="838200"/>
            <a:ext cx="79009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Multiple spatial and temporal resolutions used in the model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13RSG08_ PPT Template-14">
  <a:themeElements>
    <a:clrScheme name="1_213RSG08_ PPT Template-14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1_213RSG08_ PPT Template-1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13RSG08_ PPT Template-14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808080"/>
      </a:dk1>
      <a:lt1>
        <a:srgbClr val="FFFFFF"/>
      </a:lt1>
      <a:dk2>
        <a:srgbClr val="000000"/>
      </a:dk2>
      <a:lt2>
        <a:srgbClr val="808080"/>
      </a:lt2>
      <a:accent1>
        <a:srgbClr val="598094"/>
      </a:accent1>
      <a:accent2>
        <a:srgbClr val="235A37"/>
      </a:accent2>
      <a:accent3>
        <a:srgbClr val="FFFFFF"/>
      </a:accent3>
      <a:accent4>
        <a:srgbClr val="6C6C6C"/>
      </a:accent4>
      <a:accent5>
        <a:srgbClr val="B5C0C8"/>
      </a:accent5>
      <a:accent6>
        <a:srgbClr val="1F5131"/>
      </a:accent6>
      <a:hlink>
        <a:srgbClr val="BC610D"/>
      </a:hlink>
      <a:folHlink>
        <a:srgbClr val="AFC14F"/>
      </a:folHlink>
    </a:clrScheme>
    <a:fontScheme name="Blank Presentation">
      <a:majorFont>
        <a:latin typeface="Arial"/>
        <a:ea typeface="ＭＳ Ｐゴシック"/>
        <a:cs typeface="Arial"/>
      </a:majorFont>
      <a:minorFont>
        <a:latin typeface="Trebuchet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B7B7B7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9C9C9C"/>
        </a:accent4>
        <a:accent5>
          <a:srgbClr val="B5C0C8"/>
        </a:accent5>
        <a:accent6>
          <a:srgbClr val="1F5131"/>
        </a:accent6>
        <a:hlink>
          <a:srgbClr val="0073B4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6C6C6C"/>
        </a:accent4>
        <a:accent5>
          <a:srgbClr val="B5C0C8"/>
        </a:accent5>
        <a:accent6>
          <a:srgbClr val="1F5131"/>
        </a:accent6>
        <a:hlink>
          <a:srgbClr val="BC610D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13RSG08_ PPT Template-14">
  <a:themeElements>
    <a:clrScheme name="2_213RSG08_ PPT Template-14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2_213RSG08_ PPT Template-1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13RSG08_ PPT Template-14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23694</TotalTime>
  <Words>661</Words>
  <Application>Microsoft Office PowerPoint</Application>
  <PresentationFormat>On-screen Show (4:3)</PresentationFormat>
  <Paragraphs>215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1_213RSG08_ PPT Template-14</vt:lpstr>
      <vt:lpstr>Blank Presentation</vt:lpstr>
      <vt:lpstr>2_213RSG08_ PPT Template-14</vt:lpstr>
      <vt:lpstr>Parsimony in Advanced Transportation Forecasting </vt:lpstr>
      <vt:lpstr>Rational for Advanced Models</vt:lpstr>
      <vt:lpstr>Definition: Advanced Models</vt:lpstr>
      <vt:lpstr>Definition: Parsimony</vt:lpstr>
      <vt:lpstr>Parsimony in Scientific Thinking</vt:lpstr>
      <vt:lpstr>Principle of Parsimony - Lex Parsimoniae </vt:lpstr>
      <vt:lpstr>Principle of Parsimony applied to Travel Modeling</vt:lpstr>
      <vt:lpstr>Linked Model System</vt:lpstr>
      <vt:lpstr>Spatial &amp; Temporal Resolution</vt:lpstr>
      <vt:lpstr>Spatial Resolution</vt:lpstr>
      <vt:lpstr>Slide 11</vt:lpstr>
      <vt:lpstr>All Streets Jacksonville Network Resolutions </vt:lpstr>
      <vt:lpstr>Temporal Resolution</vt:lpstr>
      <vt:lpstr>Local vs. Regional: Tour &amp; Trip Time-of-Day</vt:lpstr>
      <vt:lpstr>Convergence</vt:lpstr>
      <vt:lpstr>Low vs. High Iteration: Tour &amp; Trip Time-of-Day</vt:lpstr>
      <vt:lpstr>Spatial TripGap Measure (TAZ-level)</vt:lpstr>
      <vt:lpstr>Spatial TripGap Measure (TAZ-level)</vt:lpstr>
      <vt:lpstr>Network Convergence Lessons Learned</vt:lpstr>
      <vt:lpstr>Integrated Model System</vt:lpstr>
      <vt:lpstr>System Convergence</vt:lpstr>
      <vt:lpstr>Basic Observations of Stability</vt:lpstr>
      <vt:lpstr>Considerations of Parsimony</vt:lpstr>
      <vt:lpstr>Slide 24</vt:lpstr>
    </vt:vector>
  </TitlesOfParts>
  <Company>Resource Systems Group,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</dc:creator>
  <cp:lastModifiedBy>Steve Lawe</cp:lastModifiedBy>
  <cp:revision>1262</cp:revision>
  <dcterms:created xsi:type="dcterms:W3CDTF">2008-12-30T14:54:54Z</dcterms:created>
  <dcterms:modified xsi:type="dcterms:W3CDTF">2011-05-08T18:51:00Z</dcterms:modified>
</cp:coreProperties>
</file>