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handoutMasterIdLst>
    <p:handoutMasterId r:id="rId47"/>
  </p:handoutMasterIdLst>
  <p:sldIdLst>
    <p:sldId id="259" r:id="rId3"/>
    <p:sldId id="262" r:id="rId4"/>
    <p:sldId id="270" r:id="rId5"/>
    <p:sldId id="268" r:id="rId6"/>
    <p:sldId id="282" r:id="rId7"/>
    <p:sldId id="278" r:id="rId8"/>
    <p:sldId id="283" r:id="rId9"/>
    <p:sldId id="263" r:id="rId10"/>
    <p:sldId id="284" r:id="rId11"/>
    <p:sldId id="285" r:id="rId12"/>
    <p:sldId id="311" r:id="rId13"/>
    <p:sldId id="286" r:id="rId14"/>
    <p:sldId id="266" r:id="rId15"/>
    <p:sldId id="289" r:id="rId16"/>
    <p:sldId id="288" r:id="rId17"/>
    <p:sldId id="290" r:id="rId18"/>
    <p:sldId id="267" r:id="rId19"/>
    <p:sldId id="277" r:id="rId20"/>
    <p:sldId id="269" r:id="rId21"/>
    <p:sldId id="292" r:id="rId22"/>
    <p:sldId id="293" r:id="rId23"/>
    <p:sldId id="271" r:id="rId24"/>
    <p:sldId id="294" r:id="rId25"/>
    <p:sldId id="296" r:id="rId26"/>
    <p:sldId id="297" r:id="rId27"/>
    <p:sldId id="298" r:id="rId28"/>
    <p:sldId id="299" r:id="rId29"/>
    <p:sldId id="300" r:id="rId30"/>
    <p:sldId id="301" r:id="rId31"/>
    <p:sldId id="274" r:id="rId32"/>
    <p:sldId id="275" r:id="rId33"/>
    <p:sldId id="280" r:id="rId34"/>
    <p:sldId id="303" r:id="rId35"/>
    <p:sldId id="304" r:id="rId36"/>
    <p:sldId id="308" r:id="rId37"/>
    <p:sldId id="305" r:id="rId38"/>
    <p:sldId id="309" r:id="rId39"/>
    <p:sldId id="310" r:id="rId40"/>
    <p:sldId id="279" r:id="rId41"/>
    <p:sldId id="307" r:id="rId42"/>
    <p:sldId id="312" r:id="rId43"/>
    <p:sldId id="272" r:id="rId44"/>
    <p:sldId id="302"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33" autoAdjust="0"/>
  </p:normalViewPr>
  <p:slideViewPr>
    <p:cSldViewPr>
      <p:cViewPr>
        <p:scale>
          <a:sx n="125" d="100"/>
          <a:sy n="125"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Multicore Desktop Sold</c:v>
                </c:pt>
              </c:strCache>
            </c:strRef>
          </c:tx>
          <c:spPr>
            <a:solidFill>
              <a:schemeClr val="bg2">
                <a:lumMod val="60000"/>
                <a:lumOff val="40000"/>
              </a:schemeClr>
            </a:solidFill>
          </c:spPr>
          <c:invertIfNegative val="0"/>
          <c:cat>
            <c:numRef>
              <c:f>Sheet1!$A$2:$A$6</c:f>
              <c:numCache>
                <c:formatCode>General</c:formatCode>
                <c:ptCount val="5"/>
                <c:pt idx="0">
                  <c:v>2006</c:v>
                </c:pt>
                <c:pt idx="1">
                  <c:v>2007</c:v>
                </c:pt>
                <c:pt idx="2">
                  <c:v>2008</c:v>
                </c:pt>
                <c:pt idx="3">
                  <c:v>2009</c:v>
                </c:pt>
                <c:pt idx="4">
                  <c:v>2010</c:v>
                </c:pt>
              </c:numCache>
            </c:numRef>
          </c:cat>
          <c:val>
            <c:numRef>
              <c:f>Sheet1!$B$2:$B$6</c:f>
              <c:numCache>
                <c:formatCode>0%</c:formatCode>
                <c:ptCount val="5"/>
                <c:pt idx="0">
                  <c:v>0.35</c:v>
                </c:pt>
                <c:pt idx="1">
                  <c:v>0.68</c:v>
                </c:pt>
                <c:pt idx="2">
                  <c:v>0.79</c:v>
                </c:pt>
                <c:pt idx="3">
                  <c:v>0.92</c:v>
                </c:pt>
                <c:pt idx="4">
                  <c:v>1</c:v>
                </c:pt>
              </c:numCache>
            </c:numRef>
          </c:val>
        </c:ser>
        <c:dLbls>
          <c:showLegendKey val="0"/>
          <c:showVal val="0"/>
          <c:showCatName val="0"/>
          <c:showSerName val="0"/>
          <c:showPercent val="0"/>
          <c:showBubbleSize val="0"/>
        </c:dLbls>
        <c:gapWidth val="150"/>
        <c:axId val="33093888"/>
        <c:axId val="38895616"/>
      </c:barChart>
      <c:catAx>
        <c:axId val="33093888"/>
        <c:scaling>
          <c:orientation val="minMax"/>
        </c:scaling>
        <c:delete val="0"/>
        <c:axPos val="b"/>
        <c:numFmt formatCode="General" sourceLinked="1"/>
        <c:majorTickMark val="out"/>
        <c:minorTickMark val="none"/>
        <c:tickLblPos val="nextTo"/>
        <c:crossAx val="38895616"/>
        <c:crosses val="autoZero"/>
        <c:auto val="1"/>
        <c:lblAlgn val="ctr"/>
        <c:lblOffset val="100"/>
        <c:noMultiLvlLbl val="0"/>
      </c:catAx>
      <c:valAx>
        <c:axId val="38895616"/>
        <c:scaling>
          <c:orientation val="minMax"/>
        </c:scaling>
        <c:delete val="0"/>
        <c:axPos val="l"/>
        <c:majorGridlines/>
        <c:numFmt formatCode="0%" sourceLinked="1"/>
        <c:majorTickMark val="out"/>
        <c:minorTickMark val="none"/>
        <c:tickLblPos val="nextTo"/>
        <c:crossAx val="33093888"/>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867397305153"/>
          <c:y val="2.038227529050644E-2"/>
          <c:w val="0.86230625218447865"/>
          <c:h val="0.83568694901793805"/>
        </c:manualLayout>
      </c:layout>
      <c:scatterChart>
        <c:scatterStyle val="smoothMarker"/>
        <c:varyColors val="0"/>
        <c:ser>
          <c:idx val="0"/>
          <c:order val="0"/>
          <c:tx>
            <c:v> FW - 8 cores</c:v>
          </c:tx>
          <c:spPr>
            <a:ln w="25400">
              <a:solidFill>
                <a:srgbClr val="FFC000"/>
              </a:solidFill>
              <a:prstDash val="solid"/>
            </a:ln>
          </c:spPr>
          <c:marker>
            <c:symbol val="diamond"/>
            <c:size val="12"/>
            <c:spPr>
              <a:solidFill>
                <a:srgbClr val="FFC000"/>
              </a:solidFill>
            </c:spPr>
          </c:marker>
          <c:xVal>
            <c:numRef>
              <c:f>GapTable!$B$6:$B$15</c:f>
              <c:numCache>
                <c:formatCode>[h]:mm:ss;@</c:formatCode>
                <c:ptCount val="10"/>
                <c:pt idx="0">
                  <c:v>5.8539351851851862E-4</c:v>
                </c:pt>
                <c:pt idx="1">
                  <c:v>3.2434837962962964E-3</c:v>
                </c:pt>
                <c:pt idx="2">
                  <c:v>1.2196863425925927E-2</c:v>
                </c:pt>
                <c:pt idx="3">
                  <c:v>3.9937094907407406E-2</c:v>
                </c:pt>
                <c:pt idx="4">
                  <c:v>0.25282620370370373</c:v>
                </c:pt>
              </c:numCache>
            </c:numRef>
          </c:xVal>
          <c:yVal>
            <c:numRef>
              <c:f>GapTable!$A$6:$A$15</c:f>
              <c:numCache>
                <c:formatCode>0.E+00</c:formatCode>
                <c:ptCount val="10"/>
                <c:pt idx="0">
                  <c:v>0.1</c:v>
                </c:pt>
                <c:pt idx="1">
                  <c:v>0.01</c:v>
                </c:pt>
                <c:pt idx="2">
                  <c:v>1E-3</c:v>
                </c:pt>
                <c:pt idx="3">
                  <c:v>1E-4</c:v>
                </c:pt>
                <c:pt idx="4">
                  <c:v>1.0000000000000001E-5</c:v>
                </c:pt>
                <c:pt idx="5">
                  <c:v>1.0000000000000002E-6</c:v>
                </c:pt>
                <c:pt idx="6">
                  <c:v>1.0000000000000002E-7</c:v>
                </c:pt>
                <c:pt idx="7">
                  <c:v>1.0000000000000002E-8</c:v>
                </c:pt>
                <c:pt idx="8">
                  <c:v>1.0000000000000003E-9</c:v>
                </c:pt>
                <c:pt idx="9">
                  <c:v>1.0000000000000003E-10</c:v>
                </c:pt>
              </c:numCache>
            </c:numRef>
          </c:yVal>
          <c:smooth val="1"/>
        </c:ser>
        <c:ser>
          <c:idx val="1"/>
          <c:order val="1"/>
          <c:tx>
            <c:v>FW - 4 Cores</c:v>
          </c:tx>
          <c:spPr>
            <a:ln w="25400">
              <a:solidFill>
                <a:srgbClr val="00B050"/>
              </a:solidFill>
              <a:prstDash val="solid"/>
            </a:ln>
          </c:spPr>
          <c:marker>
            <c:symbol val="square"/>
            <c:size val="12"/>
            <c:spPr>
              <a:solidFill>
                <a:srgbClr val="00B050"/>
              </a:solidFill>
            </c:spPr>
          </c:marker>
          <c:xVal>
            <c:numRef>
              <c:f>GapTable!$B$22:$B$31</c:f>
              <c:numCache>
                <c:formatCode>[h]:mm:ss;@</c:formatCode>
                <c:ptCount val="10"/>
                <c:pt idx="0">
                  <c:v>1.0664467592592592E-3</c:v>
                </c:pt>
                <c:pt idx="1">
                  <c:v>5.9017708333333335E-3</c:v>
                </c:pt>
                <c:pt idx="2">
                  <c:v>2.2256307870370372E-2</c:v>
                </c:pt>
                <c:pt idx="3">
                  <c:v>7.2838923611111106E-2</c:v>
                </c:pt>
              </c:numCache>
            </c:numRef>
          </c:xVal>
          <c:yVal>
            <c:numRef>
              <c:f>GapTable!$A$22:$A$31</c:f>
              <c:numCache>
                <c:formatCode>0.E+00</c:formatCode>
                <c:ptCount val="10"/>
                <c:pt idx="0">
                  <c:v>0.1</c:v>
                </c:pt>
                <c:pt idx="1">
                  <c:v>0.01</c:v>
                </c:pt>
                <c:pt idx="2">
                  <c:v>1E-3</c:v>
                </c:pt>
                <c:pt idx="3">
                  <c:v>1E-4</c:v>
                </c:pt>
                <c:pt idx="4">
                  <c:v>1.0000000000000001E-5</c:v>
                </c:pt>
                <c:pt idx="5">
                  <c:v>1.0000000000000002E-6</c:v>
                </c:pt>
                <c:pt idx="6">
                  <c:v>1.0000000000000002E-7</c:v>
                </c:pt>
                <c:pt idx="7">
                  <c:v>1.0000000000000002E-8</c:v>
                </c:pt>
                <c:pt idx="8">
                  <c:v>1.0000000000000003E-9</c:v>
                </c:pt>
                <c:pt idx="9">
                  <c:v>1.0000000000000003E-10</c:v>
                </c:pt>
              </c:numCache>
            </c:numRef>
          </c:yVal>
          <c:smooth val="1"/>
        </c:ser>
        <c:ser>
          <c:idx val="2"/>
          <c:order val="2"/>
          <c:tx>
            <c:v>FW- 2 Cores</c:v>
          </c:tx>
          <c:spPr>
            <a:ln w="25400">
              <a:solidFill>
                <a:srgbClr val="FFFF00"/>
              </a:solidFill>
              <a:prstDash val="solid"/>
            </a:ln>
          </c:spPr>
          <c:marker>
            <c:symbol val="triangle"/>
            <c:size val="12"/>
            <c:spPr>
              <a:solidFill>
                <a:srgbClr val="FFFF00"/>
              </a:solidFill>
            </c:spPr>
          </c:marker>
          <c:xVal>
            <c:numRef>
              <c:f>GapTable!$B$38:$B$47</c:f>
              <c:numCache>
                <c:formatCode>[h]:mm:ss;@</c:formatCode>
                <c:ptCount val="10"/>
                <c:pt idx="0">
                  <c:v>2.0540624999999999E-3</c:v>
                </c:pt>
                <c:pt idx="1">
                  <c:v>1.1325555555555556E-2</c:v>
                </c:pt>
                <c:pt idx="2">
                  <c:v>4.2837407407407407E-2</c:v>
                </c:pt>
                <c:pt idx="3">
                  <c:v>0.14048006944444444</c:v>
                </c:pt>
              </c:numCache>
            </c:numRef>
          </c:xVal>
          <c:yVal>
            <c:numRef>
              <c:f>GapTable!$A$38:$A$47</c:f>
              <c:numCache>
                <c:formatCode>0.E+00</c:formatCode>
                <c:ptCount val="10"/>
                <c:pt idx="0">
                  <c:v>0.1</c:v>
                </c:pt>
                <c:pt idx="1">
                  <c:v>0.01</c:v>
                </c:pt>
                <c:pt idx="2">
                  <c:v>1E-3</c:v>
                </c:pt>
                <c:pt idx="3">
                  <c:v>1E-4</c:v>
                </c:pt>
                <c:pt idx="4">
                  <c:v>1.0000000000000001E-5</c:v>
                </c:pt>
                <c:pt idx="5">
                  <c:v>1.0000000000000002E-6</c:v>
                </c:pt>
                <c:pt idx="6">
                  <c:v>1.0000000000000002E-7</c:v>
                </c:pt>
                <c:pt idx="7">
                  <c:v>1.0000000000000002E-8</c:v>
                </c:pt>
                <c:pt idx="8">
                  <c:v>1.0000000000000003E-9</c:v>
                </c:pt>
                <c:pt idx="9">
                  <c:v>1.0000000000000003E-10</c:v>
                </c:pt>
              </c:numCache>
            </c:numRef>
          </c:yVal>
          <c:smooth val="1"/>
        </c:ser>
        <c:ser>
          <c:idx val="3"/>
          <c:order val="3"/>
          <c:tx>
            <c:v>FW- 1 Core</c:v>
          </c:tx>
          <c:spPr>
            <a:ln w="22225">
              <a:solidFill>
                <a:srgbClr val="FF0000"/>
              </a:solidFill>
            </a:ln>
          </c:spPr>
          <c:marker>
            <c:symbol val="circle"/>
            <c:size val="12"/>
            <c:spPr>
              <a:solidFill>
                <a:srgbClr val="FF0000"/>
              </a:solidFill>
            </c:spPr>
          </c:marker>
          <c:dPt>
            <c:idx val="3"/>
            <c:marker>
              <c:spPr>
                <a:solidFill>
                  <a:srgbClr val="FF0000"/>
                </a:solidFill>
                <a:ln w="15875">
                  <a:solidFill>
                    <a:srgbClr val="FF0000"/>
                  </a:solidFill>
                </a:ln>
              </c:spPr>
            </c:marker>
            <c:bubble3D val="0"/>
            <c:spPr>
              <a:ln w="25400">
                <a:solidFill>
                  <a:srgbClr val="FF0000"/>
                </a:solidFill>
              </a:ln>
            </c:spPr>
          </c:dPt>
          <c:xVal>
            <c:numRef>
              <c:f>GapTable!$B$53:$B$56</c:f>
              <c:numCache>
                <c:formatCode>[h]:mm:ss;@</c:formatCode>
                <c:ptCount val="4"/>
                <c:pt idx="0">
                  <c:v>4.0166203703703709E-3</c:v>
                </c:pt>
                <c:pt idx="1">
                  <c:v>2.2335173611111109E-2</c:v>
                </c:pt>
                <c:pt idx="2">
                  <c:v>8.4278414351851849E-2</c:v>
                </c:pt>
                <c:pt idx="3">
                  <c:v>0.2762884259259259</c:v>
                </c:pt>
              </c:numCache>
            </c:numRef>
          </c:xVal>
          <c:yVal>
            <c:numRef>
              <c:f>GapTable!$A$53:$A$56</c:f>
              <c:numCache>
                <c:formatCode>0.E+00</c:formatCode>
                <c:ptCount val="4"/>
                <c:pt idx="0">
                  <c:v>0.1</c:v>
                </c:pt>
                <c:pt idx="1">
                  <c:v>0.01</c:v>
                </c:pt>
                <c:pt idx="2">
                  <c:v>1E-3</c:v>
                </c:pt>
                <c:pt idx="3">
                  <c:v>1E-4</c:v>
                </c:pt>
              </c:numCache>
            </c:numRef>
          </c:yVal>
          <c:smooth val="1"/>
        </c:ser>
        <c:dLbls>
          <c:showLegendKey val="0"/>
          <c:showVal val="0"/>
          <c:showCatName val="0"/>
          <c:showSerName val="0"/>
          <c:showPercent val="0"/>
          <c:showBubbleSize val="0"/>
        </c:dLbls>
        <c:axId val="32676864"/>
        <c:axId val="32691328"/>
      </c:scatterChart>
      <c:valAx>
        <c:axId val="32676864"/>
        <c:scaling>
          <c:orientation val="minMax"/>
          <c:max val="0.29166666666700114"/>
          <c:min val="0"/>
        </c:scaling>
        <c:delete val="0"/>
        <c:axPos val="b"/>
        <c:title>
          <c:tx>
            <c:rich>
              <a:bodyPr/>
              <a:lstStyle/>
              <a:p>
                <a:pPr>
                  <a:defRPr sz="2000">
                    <a:solidFill>
                      <a:schemeClr val="bg1"/>
                    </a:solidFill>
                  </a:defRPr>
                </a:pPr>
                <a:r>
                  <a:rPr lang="en-US" sz="2000" dirty="0" smtClean="0">
                    <a:solidFill>
                      <a:schemeClr val="bg1"/>
                    </a:solidFill>
                  </a:rPr>
                  <a:t>Time </a:t>
                </a:r>
                <a:endParaRPr lang="en-US" sz="2000" dirty="0">
                  <a:solidFill>
                    <a:schemeClr val="bg1"/>
                  </a:solidFill>
                </a:endParaRPr>
              </a:p>
            </c:rich>
          </c:tx>
          <c:layout>
            <c:manualLayout>
              <c:xMode val="edge"/>
              <c:yMode val="edge"/>
              <c:x val="0.44661675035114351"/>
              <c:y val="0.94198373176321992"/>
            </c:manualLayout>
          </c:layout>
          <c:overlay val="0"/>
        </c:title>
        <c:numFmt formatCode="h:mm;@" sourceLinked="0"/>
        <c:majorTickMark val="out"/>
        <c:minorTickMark val="none"/>
        <c:tickLblPos val="nextTo"/>
        <c:txPr>
          <a:bodyPr/>
          <a:lstStyle/>
          <a:p>
            <a:pPr>
              <a:defRPr sz="2000">
                <a:solidFill>
                  <a:schemeClr val="bg1"/>
                </a:solidFill>
              </a:defRPr>
            </a:pPr>
            <a:endParaRPr lang="en-US"/>
          </a:p>
        </c:txPr>
        <c:crossAx val="32691328"/>
        <c:crossesAt val="1.0000000000000063E-6"/>
        <c:crossBetween val="midCat"/>
        <c:majorUnit val="4.1666666667000009E-2"/>
        <c:minorUnit val="3.3400000000000079E-3"/>
      </c:valAx>
      <c:valAx>
        <c:axId val="32691328"/>
        <c:scaling>
          <c:logBase val="10"/>
          <c:orientation val="minMax"/>
          <c:max val="0.1"/>
          <c:min val="1.0000000000000053E-5"/>
        </c:scaling>
        <c:delete val="0"/>
        <c:axPos val="l"/>
        <c:majorGridlines/>
        <c:title>
          <c:tx>
            <c:rich>
              <a:bodyPr rot="-5400000" vert="horz"/>
              <a:lstStyle/>
              <a:p>
                <a:pPr>
                  <a:defRPr sz="2000">
                    <a:solidFill>
                      <a:schemeClr val="bg1"/>
                    </a:solidFill>
                  </a:defRPr>
                </a:pPr>
                <a:r>
                  <a:rPr lang="en-US" sz="2000" dirty="0" smtClean="0">
                    <a:solidFill>
                      <a:schemeClr val="bg1"/>
                    </a:solidFill>
                  </a:rPr>
                  <a:t>Relative GAP</a:t>
                </a:r>
                <a:endParaRPr lang="en-US" sz="2000" dirty="0">
                  <a:solidFill>
                    <a:schemeClr val="bg1"/>
                  </a:solidFill>
                </a:endParaRPr>
              </a:p>
            </c:rich>
          </c:tx>
          <c:layout>
            <c:manualLayout>
              <c:xMode val="edge"/>
              <c:yMode val="edge"/>
              <c:x val="7.4733405278322229E-2"/>
              <c:y val="0.32529058456842014"/>
            </c:manualLayout>
          </c:layout>
          <c:overlay val="0"/>
        </c:title>
        <c:numFmt formatCode="0.E+00" sourceLinked="1"/>
        <c:majorTickMark val="out"/>
        <c:minorTickMark val="none"/>
        <c:tickLblPos val="nextTo"/>
        <c:txPr>
          <a:bodyPr/>
          <a:lstStyle/>
          <a:p>
            <a:pPr>
              <a:defRPr sz="2000">
                <a:solidFill>
                  <a:schemeClr val="bg1"/>
                </a:solidFill>
              </a:defRPr>
            </a:pPr>
            <a:endParaRPr lang="en-US"/>
          </a:p>
        </c:txPr>
        <c:crossAx val="32676864"/>
        <c:crosses val="autoZero"/>
        <c:crossBetween val="midCat"/>
      </c:valAx>
    </c:plotArea>
    <c:legend>
      <c:legendPos val="t"/>
      <c:legendEntry>
        <c:idx val="0"/>
        <c:txPr>
          <a:bodyPr/>
          <a:lstStyle/>
          <a:p>
            <a:pPr>
              <a:defRPr sz="2000">
                <a:solidFill>
                  <a:schemeClr val="bg1"/>
                </a:solidFill>
              </a:defRPr>
            </a:pPr>
            <a:endParaRPr lang="en-US"/>
          </a:p>
        </c:txPr>
      </c:legendEntry>
      <c:legendEntry>
        <c:idx val="1"/>
        <c:txPr>
          <a:bodyPr/>
          <a:lstStyle/>
          <a:p>
            <a:pPr>
              <a:defRPr sz="2000">
                <a:solidFill>
                  <a:schemeClr val="bg1"/>
                </a:solidFill>
              </a:defRPr>
            </a:pPr>
            <a:endParaRPr lang="en-US"/>
          </a:p>
        </c:txPr>
      </c:legendEntry>
      <c:legendEntry>
        <c:idx val="2"/>
        <c:txPr>
          <a:bodyPr/>
          <a:lstStyle/>
          <a:p>
            <a:pPr>
              <a:defRPr sz="2000">
                <a:solidFill>
                  <a:schemeClr val="bg1"/>
                </a:solidFill>
              </a:defRPr>
            </a:pPr>
            <a:endParaRPr lang="en-US"/>
          </a:p>
        </c:txPr>
      </c:legendEntry>
      <c:legendEntry>
        <c:idx val="3"/>
        <c:txPr>
          <a:bodyPr/>
          <a:lstStyle/>
          <a:p>
            <a:pPr>
              <a:defRPr sz="2000">
                <a:solidFill>
                  <a:schemeClr val="bg1"/>
                </a:solidFill>
              </a:defRPr>
            </a:pPr>
            <a:endParaRPr lang="en-US"/>
          </a:p>
        </c:txPr>
      </c:legendEntry>
      <c:layout>
        <c:manualLayout>
          <c:xMode val="edge"/>
          <c:yMode val="edge"/>
          <c:x val="0.64722925063405701"/>
          <c:y val="5.0456482644947627E-2"/>
          <c:w val="0.31517720424603896"/>
          <c:h val="0.50283485356436097"/>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0651536205033E-2"/>
          <c:y val="2.5792207312114155E-2"/>
          <c:w val="0.85684061551129642"/>
          <c:h val="0.89227902850171903"/>
        </c:manualLayout>
      </c:layout>
      <c:scatterChart>
        <c:scatterStyle val="lineMarker"/>
        <c:varyColors val="0"/>
        <c:ser>
          <c:idx val="0"/>
          <c:order val="0"/>
          <c:tx>
            <c:strRef>
              <c:f>Sheet1!$B$1</c:f>
              <c:strCache>
                <c:ptCount val="1"/>
                <c:pt idx="0">
                  <c:v>Desktop</c:v>
                </c:pt>
              </c:strCache>
            </c:strRef>
          </c:tx>
          <c:xVal>
            <c:numRef>
              <c:f>Sheet1!$A$2:$A$65</c:f>
              <c:numCache>
                <c:formatCode>General</c:formatCode>
                <c:ptCount val="64"/>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numCache>
            </c:numRef>
          </c:xVal>
          <c:yVal>
            <c:numRef>
              <c:f>Sheet1!$B$2:$B$65</c:f>
              <c:numCache>
                <c:formatCode>General</c:formatCode>
                <c:ptCount val="64"/>
                <c:pt idx="0">
                  <c:v>1500</c:v>
                </c:pt>
                <c:pt idx="1">
                  <c:v>1500</c:v>
                </c:pt>
                <c:pt idx="2">
                  <c:v>1500</c:v>
                </c:pt>
                <c:pt idx="3">
                  <c:v>1500</c:v>
                </c:pt>
                <c:pt idx="4">
                  <c:v>1500</c:v>
                </c:pt>
                <c:pt idx="5">
                  <c:v>1500</c:v>
                </c:pt>
                <c:pt idx="6">
                  <c:v>1500</c:v>
                </c:pt>
                <c:pt idx="7">
                  <c:v>1500</c:v>
                </c:pt>
                <c:pt idx="8">
                  <c:v>1500</c:v>
                </c:pt>
                <c:pt idx="9">
                  <c:v>1500</c:v>
                </c:pt>
                <c:pt idx="10">
                  <c:v>1500</c:v>
                </c:pt>
                <c:pt idx="11">
                  <c:v>1500</c:v>
                </c:pt>
                <c:pt idx="12">
                  <c:v>1500</c:v>
                </c:pt>
                <c:pt idx="13">
                  <c:v>1500</c:v>
                </c:pt>
                <c:pt idx="14">
                  <c:v>1500</c:v>
                </c:pt>
                <c:pt idx="15">
                  <c:v>1500</c:v>
                </c:pt>
                <c:pt idx="16">
                  <c:v>1500</c:v>
                </c:pt>
                <c:pt idx="17">
                  <c:v>1500</c:v>
                </c:pt>
                <c:pt idx="18">
                  <c:v>1500</c:v>
                </c:pt>
                <c:pt idx="19">
                  <c:v>1500</c:v>
                </c:pt>
                <c:pt idx="20">
                  <c:v>1500</c:v>
                </c:pt>
                <c:pt idx="21">
                  <c:v>1500</c:v>
                </c:pt>
                <c:pt idx="22">
                  <c:v>1500</c:v>
                </c:pt>
                <c:pt idx="23">
                  <c:v>1500</c:v>
                </c:pt>
                <c:pt idx="24">
                  <c:v>1500</c:v>
                </c:pt>
                <c:pt idx="25">
                  <c:v>1500</c:v>
                </c:pt>
                <c:pt idx="26">
                  <c:v>1500</c:v>
                </c:pt>
                <c:pt idx="27">
                  <c:v>1500</c:v>
                </c:pt>
                <c:pt idx="28">
                  <c:v>1500</c:v>
                </c:pt>
                <c:pt idx="29">
                  <c:v>1500</c:v>
                </c:pt>
                <c:pt idx="30">
                  <c:v>1500</c:v>
                </c:pt>
                <c:pt idx="31">
                  <c:v>1500</c:v>
                </c:pt>
                <c:pt idx="32">
                  <c:v>1500</c:v>
                </c:pt>
                <c:pt idx="33">
                  <c:v>1500</c:v>
                </c:pt>
                <c:pt idx="34">
                  <c:v>1500</c:v>
                </c:pt>
                <c:pt idx="35">
                  <c:v>1500</c:v>
                </c:pt>
                <c:pt idx="36">
                  <c:v>1500</c:v>
                </c:pt>
                <c:pt idx="37">
                  <c:v>1500</c:v>
                </c:pt>
                <c:pt idx="38">
                  <c:v>1500</c:v>
                </c:pt>
                <c:pt idx="39">
                  <c:v>1500</c:v>
                </c:pt>
                <c:pt idx="40">
                  <c:v>1500</c:v>
                </c:pt>
                <c:pt idx="41">
                  <c:v>1500</c:v>
                </c:pt>
                <c:pt idx="42">
                  <c:v>1500</c:v>
                </c:pt>
                <c:pt idx="43">
                  <c:v>1500</c:v>
                </c:pt>
                <c:pt idx="44">
                  <c:v>1500</c:v>
                </c:pt>
                <c:pt idx="45">
                  <c:v>1500</c:v>
                </c:pt>
                <c:pt idx="46">
                  <c:v>1500</c:v>
                </c:pt>
                <c:pt idx="47">
                  <c:v>1500</c:v>
                </c:pt>
                <c:pt idx="48">
                  <c:v>1500</c:v>
                </c:pt>
                <c:pt idx="49">
                  <c:v>1500</c:v>
                </c:pt>
                <c:pt idx="50">
                  <c:v>1500</c:v>
                </c:pt>
                <c:pt idx="51">
                  <c:v>1500</c:v>
                </c:pt>
                <c:pt idx="52">
                  <c:v>1500</c:v>
                </c:pt>
                <c:pt idx="53">
                  <c:v>1500</c:v>
                </c:pt>
                <c:pt idx="54">
                  <c:v>1500</c:v>
                </c:pt>
                <c:pt idx="55">
                  <c:v>1500</c:v>
                </c:pt>
                <c:pt idx="56">
                  <c:v>1500</c:v>
                </c:pt>
                <c:pt idx="57">
                  <c:v>1500</c:v>
                </c:pt>
                <c:pt idx="58">
                  <c:v>1500</c:v>
                </c:pt>
                <c:pt idx="59">
                  <c:v>1500</c:v>
                </c:pt>
                <c:pt idx="60">
                  <c:v>1500</c:v>
                </c:pt>
                <c:pt idx="61">
                  <c:v>1500</c:v>
                </c:pt>
                <c:pt idx="62">
                  <c:v>1500</c:v>
                </c:pt>
                <c:pt idx="63">
                  <c:v>1500</c:v>
                </c:pt>
              </c:numCache>
            </c:numRef>
          </c:yVal>
          <c:smooth val="0"/>
        </c:ser>
        <c:ser>
          <c:idx val="1"/>
          <c:order val="1"/>
          <c:tx>
            <c:strRef>
              <c:f>Sheet1!$C$1</c:f>
              <c:strCache>
                <c:ptCount val="1"/>
                <c:pt idx="0">
                  <c:v>High CPU</c:v>
                </c:pt>
              </c:strCache>
            </c:strRef>
          </c:tx>
          <c:spPr>
            <a:ln>
              <a:solidFill>
                <a:srgbClr val="FF0000"/>
              </a:solidFill>
            </a:ln>
          </c:spPr>
          <c:marker>
            <c:spPr>
              <a:solidFill>
                <a:srgbClr val="FF0000"/>
              </a:solidFill>
            </c:spPr>
          </c:marker>
          <c:xVal>
            <c:numRef>
              <c:f>Sheet1!$A$2:$A$65</c:f>
              <c:numCache>
                <c:formatCode>General</c:formatCode>
                <c:ptCount val="64"/>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numCache>
            </c:numRef>
          </c:xVal>
          <c:yVal>
            <c:numRef>
              <c:f>Sheet1!$C$2:$C$65</c:f>
              <c:numCache>
                <c:formatCode>General</c:formatCode>
                <c:ptCount val="64"/>
                <c:pt idx="0">
                  <c:v>0</c:v>
                </c:pt>
                <c:pt idx="1">
                  <c:v>57.999999999999993</c:v>
                </c:pt>
                <c:pt idx="2">
                  <c:v>115.99999999999999</c:v>
                </c:pt>
                <c:pt idx="3">
                  <c:v>174</c:v>
                </c:pt>
                <c:pt idx="4">
                  <c:v>231.99999999999997</c:v>
                </c:pt>
                <c:pt idx="5">
                  <c:v>290</c:v>
                </c:pt>
                <c:pt idx="6">
                  <c:v>348</c:v>
                </c:pt>
                <c:pt idx="7">
                  <c:v>406</c:v>
                </c:pt>
                <c:pt idx="8">
                  <c:v>463.99999999999994</c:v>
                </c:pt>
                <c:pt idx="9">
                  <c:v>522</c:v>
                </c:pt>
                <c:pt idx="10">
                  <c:v>580</c:v>
                </c:pt>
                <c:pt idx="11">
                  <c:v>638</c:v>
                </c:pt>
                <c:pt idx="12">
                  <c:v>696</c:v>
                </c:pt>
                <c:pt idx="13">
                  <c:v>754</c:v>
                </c:pt>
                <c:pt idx="14">
                  <c:v>812</c:v>
                </c:pt>
                <c:pt idx="15">
                  <c:v>869.99999999999989</c:v>
                </c:pt>
                <c:pt idx="16">
                  <c:v>927.99999999999989</c:v>
                </c:pt>
                <c:pt idx="17">
                  <c:v>985.99999999999989</c:v>
                </c:pt>
                <c:pt idx="18">
                  <c:v>1044</c:v>
                </c:pt>
                <c:pt idx="19">
                  <c:v>1102</c:v>
                </c:pt>
                <c:pt idx="20">
                  <c:v>1160</c:v>
                </c:pt>
                <c:pt idx="21">
                  <c:v>1218</c:v>
                </c:pt>
                <c:pt idx="22">
                  <c:v>1276</c:v>
                </c:pt>
                <c:pt idx="23">
                  <c:v>1334</c:v>
                </c:pt>
                <c:pt idx="24">
                  <c:v>1392</c:v>
                </c:pt>
                <c:pt idx="25">
                  <c:v>1450</c:v>
                </c:pt>
                <c:pt idx="26">
                  <c:v>1508</c:v>
                </c:pt>
                <c:pt idx="27">
                  <c:v>1566</c:v>
                </c:pt>
                <c:pt idx="28">
                  <c:v>1624</c:v>
                </c:pt>
                <c:pt idx="29">
                  <c:v>1681.9999999999998</c:v>
                </c:pt>
                <c:pt idx="30">
                  <c:v>1739.9999999999998</c:v>
                </c:pt>
                <c:pt idx="31">
                  <c:v>1797.9999999999998</c:v>
                </c:pt>
                <c:pt idx="32">
                  <c:v>1855.9999999999998</c:v>
                </c:pt>
                <c:pt idx="33">
                  <c:v>1913.9999999999998</c:v>
                </c:pt>
                <c:pt idx="34">
                  <c:v>1971.9999999999998</c:v>
                </c:pt>
                <c:pt idx="35">
                  <c:v>2029.9999999999998</c:v>
                </c:pt>
                <c:pt idx="36">
                  <c:v>2088</c:v>
                </c:pt>
                <c:pt idx="37">
                  <c:v>2146</c:v>
                </c:pt>
                <c:pt idx="38">
                  <c:v>2204</c:v>
                </c:pt>
                <c:pt idx="39">
                  <c:v>2262</c:v>
                </c:pt>
                <c:pt idx="40">
                  <c:v>2320</c:v>
                </c:pt>
                <c:pt idx="41">
                  <c:v>2378</c:v>
                </c:pt>
                <c:pt idx="42">
                  <c:v>2436</c:v>
                </c:pt>
                <c:pt idx="43">
                  <c:v>2494</c:v>
                </c:pt>
                <c:pt idx="44">
                  <c:v>2552</c:v>
                </c:pt>
                <c:pt idx="45">
                  <c:v>2610</c:v>
                </c:pt>
                <c:pt idx="46">
                  <c:v>2668</c:v>
                </c:pt>
                <c:pt idx="47">
                  <c:v>2726</c:v>
                </c:pt>
                <c:pt idx="48">
                  <c:v>2784</c:v>
                </c:pt>
                <c:pt idx="49">
                  <c:v>2842</c:v>
                </c:pt>
                <c:pt idx="50">
                  <c:v>2900</c:v>
                </c:pt>
                <c:pt idx="51">
                  <c:v>2958</c:v>
                </c:pt>
                <c:pt idx="52">
                  <c:v>3016</c:v>
                </c:pt>
                <c:pt idx="53">
                  <c:v>3074</c:v>
                </c:pt>
                <c:pt idx="54">
                  <c:v>3132</c:v>
                </c:pt>
                <c:pt idx="55">
                  <c:v>3190</c:v>
                </c:pt>
                <c:pt idx="56">
                  <c:v>3248</c:v>
                </c:pt>
                <c:pt idx="57">
                  <c:v>3305.9999999999995</c:v>
                </c:pt>
                <c:pt idx="58">
                  <c:v>3363.9999999999995</c:v>
                </c:pt>
                <c:pt idx="59">
                  <c:v>3421.9999999999995</c:v>
                </c:pt>
                <c:pt idx="60">
                  <c:v>3479.9999999999995</c:v>
                </c:pt>
                <c:pt idx="61">
                  <c:v>3537.9999999999995</c:v>
                </c:pt>
                <c:pt idx="62">
                  <c:v>3595.9999999999995</c:v>
                </c:pt>
                <c:pt idx="63">
                  <c:v>3653.9999999999995</c:v>
                </c:pt>
              </c:numCache>
            </c:numRef>
          </c:yVal>
          <c:smooth val="0"/>
        </c:ser>
        <c:ser>
          <c:idx val="2"/>
          <c:order val="2"/>
          <c:tx>
            <c:strRef>
              <c:f>Sheet1!$D$1</c:f>
              <c:strCache>
                <c:ptCount val="1"/>
                <c:pt idx="0">
                  <c:v>High Memory</c:v>
                </c:pt>
              </c:strCache>
            </c:strRef>
          </c:tx>
          <c:spPr>
            <a:ln>
              <a:solidFill>
                <a:srgbClr val="FFFF00"/>
              </a:solidFill>
            </a:ln>
          </c:spPr>
          <c:marker>
            <c:spPr>
              <a:solidFill>
                <a:srgbClr val="FFFF00"/>
              </a:solidFill>
            </c:spPr>
          </c:marker>
          <c:xVal>
            <c:numRef>
              <c:f>Sheet1!$A$2:$A$65</c:f>
              <c:numCache>
                <c:formatCode>General</c:formatCode>
                <c:ptCount val="64"/>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numCache>
            </c:numRef>
          </c:xVal>
          <c:yVal>
            <c:numRef>
              <c:f>Sheet1!$D$2:$D$65</c:f>
              <c:numCache>
                <c:formatCode>General</c:formatCode>
                <c:ptCount val="64"/>
                <c:pt idx="0">
                  <c:v>0</c:v>
                </c:pt>
                <c:pt idx="1">
                  <c:v>124</c:v>
                </c:pt>
                <c:pt idx="2">
                  <c:v>248</c:v>
                </c:pt>
                <c:pt idx="3">
                  <c:v>372</c:v>
                </c:pt>
                <c:pt idx="4">
                  <c:v>496</c:v>
                </c:pt>
                <c:pt idx="5">
                  <c:v>620</c:v>
                </c:pt>
                <c:pt idx="6">
                  <c:v>744</c:v>
                </c:pt>
                <c:pt idx="7">
                  <c:v>868</c:v>
                </c:pt>
                <c:pt idx="8">
                  <c:v>992</c:v>
                </c:pt>
                <c:pt idx="9">
                  <c:v>1116</c:v>
                </c:pt>
                <c:pt idx="10">
                  <c:v>1240</c:v>
                </c:pt>
                <c:pt idx="11">
                  <c:v>1364</c:v>
                </c:pt>
                <c:pt idx="12">
                  <c:v>1488</c:v>
                </c:pt>
                <c:pt idx="13">
                  <c:v>1612</c:v>
                </c:pt>
                <c:pt idx="14">
                  <c:v>1736</c:v>
                </c:pt>
                <c:pt idx="15">
                  <c:v>1860</c:v>
                </c:pt>
                <c:pt idx="16">
                  <c:v>1984</c:v>
                </c:pt>
                <c:pt idx="17">
                  <c:v>2108</c:v>
                </c:pt>
                <c:pt idx="18">
                  <c:v>2232</c:v>
                </c:pt>
                <c:pt idx="19">
                  <c:v>2356</c:v>
                </c:pt>
                <c:pt idx="20">
                  <c:v>2480</c:v>
                </c:pt>
                <c:pt idx="21">
                  <c:v>2604</c:v>
                </c:pt>
                <c:pt idx="22">
                  <c:v>2728</c:v>
                </c:pt>
                <c:pt idx="23">
                  <c:v>2852</c:v>
                </c:pt>
                <c:pt idx="24">
                  <c:v>2976</c:v>
                </c:pt>
                <c:pt idx="25">
                  <c:v>3100</c:v>
                </c:pt>
                <c:pt idx="26">
                  <c:v>3224</c:v>
                </c:pt>
                <c:pt idx="27">
                  <c:v>3348</c:v>
                </c:pt>
                <c:pt idx="28">
                  <c:v>3472</c:v>
                </c:pt>
                <c:pt idx="29">
                  <c:v>3596</c:v>
                </c:pt>
                <c:pt idx="30">
                  <c:v>3720</c:v>
                </c:pt>
                <c:pt idx="31">
                  <c:v>3844</c:v>
                </c:pt>
                <c:pt idx="32">
                  <c:v>3968</c:v>
                </c:pt>
                <c:pt idx="33">
                  <c:v>4092</c:v>
                </c:pt>
                <c:pt idx="34">
                  <c:v>4216</c:v>
                </c:pt>
                <c:pt idx="35">
                  <c:v>4340</c:v>
                </c:pt>
                <c:pt idx="36">
                  <c:v>4464</c:v>
                </c:pt>
                <c:pt idx="37">
                  <c:v>4588</c:v>
                </c:pt>
                <c:pt idx="38">
                  <c:v>4712</c:v>
                </c:pt>
                <c:pt idx="39">
                  <c:v>4836</c:v>
                </c:pt>
                <c:pt idx="40">
                  <c:v>4960</c:v>
                </c:pt>
                <c:pt idx="41">
                  <c:v>5084</c:v>
                </c:pt>
                <c:pt idx="42">
                  <c:v>5208</c:v>
                </c:pt>
                <c:pt idx="43">
                  <c:v>5332</c:v>
                </c:pt>
                <c:pt idx="44">
                  <c:v>5456</c:v>
                </c:pt>
                <c:pt idx="45">
                  <c:v>5580</c:v>
                </c:pt>
                <c:pt idx="46">
                  <c:v>5704</c:v>
                </c:pt>
                <c:pt idx="47">
                  <c:v>5828</c:v>
                </c:pt>
                <c:pt idx="48">
                  <c:v>5952</c:v>
                </c:pt>
                <c:pt idx="49">
                  <c:v>6076</c:v>
                </c:pt>
                <c:pt idx="50">
                  <c:v>6200</c:v>
                </c:pt>
                <c:pt idx="51">
                  <c:v>6324</c:v>
                </c:pt>
                <c:pt idx="52">
                  <c:v>6448</c:v>
                </c:pt>
                <c:pt idx="53">
                  <c:v>6572</c:v>
                </c:pt>
                <c:pt idx="54">
                  <c:v>6696</c:v>
                </c:pt>
                <c:pt idx="55">
                  <c:v>6820</c:v>
                </c:pt>
                <c:pt idx="56">
                  <c:v>6944</c:v>
                </c:pt>
                <c:pt idx="57">
                  <c:v>7068</c:v>
                </c:pt>
                <c:pt idx="58">
                  <c:v>7192</c:v>
                </c:pt>
                <c:pt idx="59">
                  <c:v>7316</c:v>
                </c:pt>
                <c:pt idx="60">
                  <c:v>7440</c:v>
                </c:pt>
                <c:pt idx="61">
                  <c:v>7564</c:v>
                </c:pt>
                <c:pt idx="62">
                  <c:v>7688</c:v>
                </c:pt>
                <c:pt idx="63">
                  <c:v>7812</c:v>
                </c:pt>
              </c:numCache>
            </c:numRef>
          </c:yVal>
          <c:smooth val="0"/>
        </c:ser>
        <c:dLbls>
          <c:showLegendKey val="0"/>
          <c:showVal val="0"/>
          <c:showCatName val="0"/>
          <c:showSerName val="0"/>
          <c:showPercent val="0"/>
          <c:showBubbleSize val="0"/>
        </c:dLbls>
        <c:axId val="41564800"/>
        <c:axId val="41571072"/>
      </c:scatterChart>
      <c:valAx>
        <c:axId val="41564800"/>
        <c:scaling>
          <c:orientation val="minMax"/>
          <c:max val="2000"/>
        </c:scaling>
        <c:delete val="0"/>
        <c:axPos val="b"/>
        <c:numFmt formatCode="General" sourceLinked="1"/>
        <c:majorTickMark val="out"/>
        <c:minorTickMark val="none"/>
        <c:tickLblPos val="nextTo"/>
        <c:txPr>
          <a:bodyPr/>
          <a:lstStyle/>
          <a:p>
            <a:pPr>
              <a:defRPr>
                <a:solidFill>
                  <a:schemeClr val="bg1"/>
                </a:solidFill>
              </a:defRPr>
            </a:pPr>
            <a:endParaRPr lang="en-US"/>
          </a:p>
        </c:txPr>
        <c:crossAx val="41571072"/>
        <c:crosses val="autoZero"/>
        <c:crossBetween val="midCat"/>
      </c:valAx>
      <c:valAx>
        <c:axId val="41571072"/>
        <c:scaling>
          <c:orientation val="minMax"/>
          <c:max val="4000"/>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41564800"/>
        <c:crosses val="autoZero"/>
        <c:crossBetween val="midCat"/>
      </c:valAx>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egendEntry>
        <c:idx val="2"/>
        <c:txPr>
          <a:bodyPr/>
          <a:lstStyle/>
          <a:p>
            <a:pPr>
              <a:defRPr>
                <a:solidFill>
                  <a:schemeClr val="bg1"/>
                </a:solidFill>
              </a:defRPr>
            </a:pPr>
            <a:endParaRPr lang="en-US"/>
          </a:p>
        </c:txPr>
      </c:legendEntry>
      <c:layout>
        <c:manualLayout>
          <c:xMode val="edge"/>
          <c:yMode val="edge"/>
          <c:x val="0.15825124800576398"/>
          <c:y val="0.12762245388340543"/>
          <c:w val="0.2175657454582883"/>
          <c:h val="0.1954591327492514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manualLayout>
          <c:xMode val="edge"/>
          <c:yMode val="edge"/>
          <c:x val="3.274645104845763E-2"/>
          <c:y val="5.2631578947368418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Time (sec)</c:v>
                </c:pt>
              </c:strCache>
            </c:strRef>
          </c:tx>
          <c:invertIfNegative val="0"/>
          <c:cat>
            <c:strRef>
              <c:f>Sheet1!$A$2:$A$6</c:f>
              <c:strCache>
                <c:ptCount val="5"/>
                <c:pt idx="0">
                  <c:v>1 Core</c:v>
                </c:pt>
                <c:pt idx="1">
                  <c:v>2 Cores</c:v>
                </c:pt>
                <c:pt idx="2">
                  <c:v>4 Cores</c:v>
                </c:pt>
                <c:pt idx="3">
                  <c:v>8 Cores</c:v>
                </c:pt>
                <c:pt idx="4">
                  <c:v>12 Cores</c:v>
                </c:pt>
              </c:strCache>
            </c:strRef>
          </c:cat>
          <c:val>
            <c:numRef>
              <c:f>Sheet1!$B$2:$B$6</c:f>
              <c:numCache>
                <c:formatCode>General</c:formatCode>
                <c:ptCount val="5"/>
                <c:pt idx="0">
                  <c:v>349</c:v>
                </c:pt>
                <c:pt idx="1">
                  <c:v>183</c:v>
                </c:pt>
                <c:pt idx="2">
                  <c:v>96</c:v>
                </c:pt>
                <c:pt idx="3">
                  <c:v>58</c:v>
                </c:pt>
                <c:pt idx="4">
                  <c:v>51</c:v>
                </c:pt>
              </c:numCache>
            </c:numRef>
          </c:val>
        </c:ser>
        <c:dLbls>
          <c:showLegendKey val="0"/>
          <c:showVal val="0"/>
          <c:showCatName val="0"/>
          <c:showSerName val="0"/>
          <c:showPercent val="0"/>
          <c:showBubbleSize val="0"/>
        </c:dLbls>
        <c:gapWidth val="150"/>
        <c:shape val="cylinder"/>
        <c:axId val="131606016"/>
        <c:axId val="131607552"/>
        <c:axId val="0"/>
      </c:bar3DChart>
      <c:catAx>
        <c:axId val="131606016"/>
        <c:scaling>
          <c:orientation val="minMax"/>
        </c:scaling>
        <c:delete val="0"/>
        <c:axPos val="b"/>
        <c:majorTickMark val="out"/>
        <c:minorTickMark val="none"/>
        <c:tickLblPos val="nextTo"/>
        <c:crossAx val="131607552"/>
        <c:crosses val="autoZero"/>
        <c:auto val="1"/>
        <c:lblAlgn val="ctr"/>
        <c:lblOffset val="100"/>
        <c:noMultiLvlLbl val="0"/>
      </c:catAx>
      <c:valAx>
        <c:axId val="131607552"/>
        <c:scaling>
          <c:orientation val="minMax"/>
        </c:scaling>
        <c:delete val="0"/>
        <c:axPos val="l"/>
        <c:majorGridlines/>
        <c:numFmt formatCode="General" sourceLinked="1"/>
        <c:majorTickMark val="out"/>
        <c:minorTickMark val="none"/>
        <c:tickLblPos val="nextTo"/>
        <c:crossAx val="131606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manualLayout>
          <c:xMode val="edge"/>
          <c:yMode val="edge"/>
          <c:x val="3.274645104845763E-2"/>
          <c:y val="5.2631578947368418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Time (sec)</c:v>
                </c:pt>
              </c:strCache>
            </c:strRef>
          </c:tx>
          <c:invertIfNegative val="0"/>
          <c:cat>
            <c:strRef>
              <c:f>Sheet1!$A$2:$A$6</c:f>
              <c:strCache>
                <c:ptCount val="5"/>
                <c:pt idx="0">
                  <c:v>1 Core</c:v>
                </c:pt>
                <c:pt idx="1">
                  <c:v>2 Cores</c:v>
                </c:pt>
                <c:pt idx="2">
                  <c:v>4 Cores</c:v>
                </c:pt>
                <c:pt idx="3">
                  <c:v>8 Cores</c:v>
                </c:pt>
                <c:pt idx="4">
                  <c:v>12 Cores</c:v>
                </c:pt>
              </c:strCache>
            </c:strRef>
          </c:cat>
          <c:val>
            <c:numRef>
              <c:f>Sheet1!$B$2:$B$6</c:f>
              <c:numCache>
                <c:formatCode>General</c:formatCode>
                <c:ptCount val="5"/>
                <c:pt idx="0">
                  <c:v>54.365000000000002</c:v>
                </c:pt>
                <c:pt idx="1">
                  <c:v>33.024000000000001</c:v>
                </c:pt>
                <c:pt idx="2">
                  <c:v>21.388000000000002</c:v>
                </c:pt>
                <c:pt idx="3">
                  <c:v>14.945</c:v>
                </c:pt>
                <c:pt idx="4">
                  <c:v>14.711</c:v>
                </c:pt>
              </c:numCache>
            </c:numRef>
          </c:val>
        </c:ser>
        <c:dLbls>
          <c:showLegendKey val="0"/>
          <c:showVal val="0"/>
          <c:showCatName val="0"/>
          <c:showSerName val="0"/>
          <c:showPercent val="0"/>
          <c:showBubbleSize val="0"/>
        </c:dLbls>
        <c:gapWidth val="150"/>
        <c:shape val="cylinder"/>
        <c:axId val="131520000"/>
        <c:axId val="131521536"/>
        <c:axId val="0"/>
      </c:bar3DChart>
      <c:catAx>
        <c:axId val="131520000"/>
        <c:scaling>
          <c:orientation val="minMax"/>
        </c:scaling>
        <c:delete val="0"/>
        <c:axPos val="b"/>
        <c:majorTickMark val="out"/>
        <c:minorTickMark val="none"/>
        <c:tickLblPos val="nextTo"/>
        <c:crossAx val="131521536"/>
        <c:crosses val="autoZero"/>
        <c:auto val="1"/>
        <c:lblAlgn val="ctr"/>
        <c:lblOffset val="100"/>
        <c:noMultiLvlLbl val="0"/>
      </c:catAx>
      <c:valAx>
        <c:axId val="131521536"/>
        <c:scaling>
          <c:orientation val="minMax"/>
        </c:scaling>
        <c:delete val="0"/>
        <c:axPos val="l"/>
        <c:majorGridlines/>
        <c:numFmt formatCode="General" sourceLinked="1"/>
        <c:majorTickMark val="out"/>
        <c:minorTickMark val="none"/>
        <c:tickLblPos val="nextTo"/>
        <c:crossAx val="131520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Time (sec)</c:v>
                </c:pt>
              </c:strCache>
            </c:strRef>
          </c:tx>
          <c:invertIfNegative val="0"/>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0.00</c:formatCode>
                <c:ptCount val="8"/>
                <c:pt idx="0">
                  <c:v>173.24199999999999</c:v>
                </c:pt>
                <c:pt idx="1">
                  <c:v>56.942</c:v>
                </c:pt>
                <c:pt idx="2">
                  <c:v>44.85</c:v>
                </c:pt>
                <c:pt idx="3">
                  <c:v>41.432000000000002</c:v>
                </c:pt>
                <c:pt idx="4">
                  <c:v>34.868000000000002</c:v>
                </c:pt>
                <c:pt idx="5">
                  <c:v>33.67</c:v>
                </c:pt>
                <c:pt idx="6">
                  <c:v>33.488</c:v>
                </c:pt>
                <c:pt idx="7">
                  <c:v>32.923000000000002</c:v>
                </c:pt>
              </c:numCache>
            </c:numRef>
          </c:val>
        </c:ser>
        <c:dLbls>
          <c:showLegendKey val="0"/>
          <c:showVal val="0"/>
          <c:showCatName val="0"/>
          <c:showSerName val="0"/>
          <c:showPercent val="0"/>
          <c:showBubbleSize val="0"/>
        </c:dLbls>
        <c:gapWidth val="150"/>
        <c:shape val="cylinder"/>
        <c:axId val="131574400"/>
        <c:axId val="131584768"/>
        <c:axId val="0"/>
      </c:bar3DChart>
      <c:catAx>
        <c:axId val="131574400"/>
        <c:scaling>
          <c:orientation val="minMax"/>
        </c:scaling>
        <c:delete val="0"/>
        <c:axPos val="b"/>
        <c:title>
          <c:tx>
            <c:rich>
              <a:bodyPr/>
              <a:lstStyle/>
              <a:p>
                <a:pPr>
                  <a:defRPr/>
                </a:pPr>
                <a:r>
                  <a:rPr lang="en-US" dirty="0" smtClean="0"/>
                  <a:t>CPU Cores</a:t>
                </a:r>
                <a:endParaRPr lang="en-US" dirty="0"/>
              </a:p>
            </c:rich>
          </c:tx>
          <c:overlay val="0"/>
        </c:title>
        <c:numFmt formatCode="General" sourceLinked="1"/>
        <c:majorTickMark val="out"/>
        <c:minorTickMark val="none"/>
        <c:tickLblPos val="nextTo"/>
        <c:crossAx val="131584768"/>
        <c:crosses val="autoZero"/>
        <c:auto val="1"/>
        <c:lblAlgn val="ctr"/>
        <c:lblOffset val="100"/>
        <c:noMultiLvlLbl val="0"/>
      </c:catAx>
      <c:valAx>
        <c:axId val="131584768"/>
        <c:scaling>
          <c:orientation val="minMax"/>
        </c:scaling>
        <c:delete val="0"/>
        <c:axPos val="l"/>
        <c:majorGridlines/>
        <c:title>
          <c:tx>
            <c:rich>
              <a:bodyPr rot="-5400000" vert="horz"/>
              <a:lstStyle/>
              <a:p>
                <a:pPr>
                  <a:defRPr/>
                </a:pPr>
                <a:r>
                  <a:rPr lang="en-US" dirty="0" smtClean="0"/>
                  <a:t>Time in Seconds</a:t>
                </a:r>
                <a:endParaRPr lang="en-US" dirty="0"/>
              </a:p>
            </c:rich>
          </c:tx>
          <c:overlay val="0"/>
        </c:title>
        <c:numFmt formatCode="0" sourceLinked="0"/>
        <c:majorTickMark val="out"/>
        <c:minorTickMark val="none"/>
        <c:tickLblPos val="nextTo"/>
        <c:crossAx val="131574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33149861121728"/>
          <c:y val="4.0393146279250308E-2"/>
          <c:w val="0.86230625218447865"/>
          <c:h val="0.83568694901793805"/>
        </c:manualLayout>
      </c:layout>
      <c:scatterChart>
        <c:scatterStyle val="smoothMarker"/>
        <c:varyColors val="0"/>
        <c:ser>
          <c:idx val="0"/>
          <c:order val="0"/>
          <c:tx>
            <c:v> FW - 8 cores</c:v>
          </c:tx>
          <c:spPr>
            <a:ln w="25400">
              <a:solidFill>
                <a:srgbClr val="FFC000"/>
              </a:solidFill>
              <a:prstDash val="solid"/>
            </a:ln>
          </c:spPr>
          <c:marker>
            <c:symbol val="diamond"/>
            <c:size val="12"/>
            <c:spPr>
              <a:solidFill>
                <a:srgbClr val="FFC000"/>
              </a:solidFill>
            </c:spPr>
          </c:marker>
          <c:xVal>
            <c:numRef>
              <c:f>GapTable!$B$6:$B$15</c:f>
              <c:numCache>
                <c:formatCode>[h]:mm:ss;@</c:formatCode>
                <c:ptCount val="10"/>
                <c:pt idx="0">
                  <c:v>5.8539351851851862E-4</c:v>
                </c:pt>
                <c:pt idx="1">
                  <c:v>3.2434837962962964E-3</c:v>
                </c:pt>
                <c:pt idx="2">
                  <c:v>1.2196863425925927E-2</c:v>
                </c:pt>
                <c:pt idx="3">
                  <c:v>3.9937094907407406E-2</c:v>
                </c:pt>
                <c:pt idx="4">
                  <c:v>0.25282620370370373</c:v>
                </c:pt>
              </c:numCache>
            </c:numRef>
          </c:xVal>
          <c:yVal>
            <c:numRef>
              <c:f>GapTable!$A$6:$A$15</c:f>
              <c:numCache>
                <c:formatCode>0.E+00</c:formatCode>
                <c:ptCount val="10"/>
                <c:pt idx="0">
                  <c:v>0.1</c:v>
                </c:pt>
                <c:pt idx="1">
                  <c:v>0.01</c:v>
                </c:pt>
                <c:pt idx="2">
                  <c:v>1E-3</c:v>
                </c:pt>
                <c:pt idx="3">
                  <c:v>1E-4</c:v>
                </c:pt>
                <c:pt idx="4">
                  <c:v>1.0000000000000001E-5</c:v>
                </c:pt>
                <c:pt idx="5">
                  <c:v>1.0000000000000002E-6</c:v>
                </c:pt>
                <c:pt idx="6">
                  <c:v>1.0000000000000002E-7</c:v>
                </c:pt>
                <c:pt idx="7">
                  <c:v>1.0000000000000002E-8</c:v>
                </c:pt>
                <c:pt idx="8">
                  <c:v>1.0000000000000003E-9</c:v>
                </c:pt>
                <c:pt idx="9">
                  <c:v>1.0000000000000003E-10</c:v>
                </c:pt>
              </c:numCache>
            </c:numRef>
          </c:yVal>
          <c:smooth val="1"/>
        </c:ser>
        <c:ser>
          <c:idx val="1"/>
          <c:order val="1"/>
          <c:tx>
            <c:v>FW - 4 Cores</c:v>
          </c:tx>
          <c:spPr>
            <a:ln w="25400">
              <a:solidFill>
                <a:srgbClr val="00B050"/>
              </a:solidFill>
              <a:prstDash val="solid"/>
            </a:ln>
          </c:spPr>
          <c:marker>
            <c:symbol val="square"/>
            <c:size val="12"/>
            <c:spPr>
              <a:solidFill>
                <a:srgbClr val="00B050"/>
              </a:solidFill>
            </c:spPr>
          </c:marker>
          <c:xVal>
            <c:numRef>
              <c:f>GapTable!$B$22:$B$31</c:f>
              <c:numCache>
                <c:formatCode>[h]:mm:ss;@</c:formatCode>
                <c:ptCount val="10"/>
                <c:pt idx="0">
                  <c:v>1.0664467592592592E-3</c:v>
                </c:pt>
                <c:pt idx="1">
                  <c:v>5.9017708333333335E-3</c:v>
                </c:pt>
                <c:pt idx="2">
                  <c:v>2.2256307870370372E-2</c:v>
                </c:pt>
                <c:pt idx="3">
                  <c:v>7.2838923611111106E-2</c:v>
                </c:pt>
              </c:numCache>
            </c:numRef>
          </c:xVal>
          <c:yVal>
            <c:numRef>
              <c:f>GapTable!$A$22:$A$31</c:f>
              <c:numCache>
                <c:formatCode>0.E+00</c:formatCode>
                <c:ptCount val="10"/>
                <c:pt idx="0">
                  <c:v>0.1</c:v>
                </c:pt>
                <c:pt idx="1">
                  <c:v>0.01</c:v>
                </c:pt>
                <c:pt idx="2">
                  <c:v>1E-3</c:v>
                </c:pt>
                <c:pt idx="3">
                  <c:v>1E-4</c:v>
                </c:pt>
                <c:pt idx="4">
                  <c:v>1.0000000000000001E-5</c:v>
                </c:pt>
                <c:pt idx="5">
                  <c:v>1.0000000000000002E-6</c:v>
                </c:pt>
                <c:pt idx="6">
                  <c:v>1.0000000000000002E-7</c:v>
                </c:pt>
                <c:pt idx="7">
                  <c:v>1.0000000000000002E-8</c:v>
                </c:pt>
                <c:pt idx="8">
                  <c:v>1.0000000000000003E-9</c:v>
                </c:pt>
                <c:pt idx="9">
                  <c:v>1.0000000000000003E-10</c:v>
                </c:pt>
              </c:numCache>
            </c:numRef>
          </c:yVal>
          <c:smooth val="1"/>
        </c:ser>
        <c:ser>
          <c:idx val="2"/>
          <c:order val="2"/>
          <c:tx>
            <c:v>FW- 2 Cores</c:v>
          </c:tx>
          <c:spPr>
            <a:ln w="25400">
              <a:solidFill>
                <a:srgbClr val="FFFF00"/>
              </a:solidFill>
              <a:prstDash val="solid"/>
            </a:ln>
          </c:spPr>
          <c:marker>
            <c:symbol val="triangle"/>
            <c:size val="12"/>
            <c:spPr>
              <a:solidFill>
                <a:srgbClr val="FFFF00"/>
              </a:solidFill>
            </c:spPr>
          </c:marker>
          <c:xVal>
            <c:numRef>
              <c:f>GapTable!$B$38:$B$47</c:f>
              <c:numCache>
                <c:formatCode>[h]:mm:ss;@</c:formatCode>
                <c:ptCount val="10"/>
                <c:pt idx="0">
                  <c:v>2.0540624999999999E-3</c:v>
                </c:pt>
                <c:pt idx="1">
                  <c:v>1.1325555555555556E-2</c:v>
                </c:pt>
                <c:pt idx="2">
                  <c:v>4.2837407407407407E-2</c:v>
                </c:pt>
                <c:pt idx="3">
                  <c:v>0.14048006944444444</c:v>
                </c:pt>
              </c:numCache>
            </c:numRef>
          </c:xVal>
          <c:yVal>
            <c:numRef>
              <c:f>GapTable!$A$38:$A$47</c:f>
              <c:numCache>
                <c:formatCode>0.E+00</c:formatCode>
                <c:ptCount val="10"/>
                <c:pt idx="0">
                  <c:v>0.1</c:v>
                </c:pt>
                <c:pt idx="1">
                  <c:v>0.01</c:v>
                </c:pt>
                <c:pt idx="2">
                  <c:v>1E-3</c:v>
                </c:pt>
                <c:pt idx="3">
                  <c:v>1E-4</c:v>
                </c:pt>
                <c:pt idx="4">
                  <c:v>1.0000000000000001E-5</c:v>
                </c:pt>
                <c:pt idx="5">
                  <c:v>1.0000000000000002E-6</c:v>
                </c:pt>
                <c:pt idx="6">
                  <c:v>1.0000000000000002E-7</c:v>
                </c:pt>
                <c:pt idx="7">
                  <c:v>1.0000000000000002E-8</c:v>
                </c:pt>
                <c:pt idx="8">
                  <c:v>1.0000000000000003E-9</c:v>
                </c:pt>
                <c:pt idx="9">
                  <c:v>1.0000000000000003E-10</c:v>
                </c:pt>
              </c:numCache>
            </c:numRef>
          </c:yVal>
          <c:smooth val="1"/>
        </c:ser>
        <c:ser>
          <c:idx val="3"/>
          <c:order val="3"/>
          <c:tx>
            <c:v>FW- 1 Core</c:v>
          </c:tx>
          <c:spPr>
            <a:ln w="22225">
              <a:solidFill>
                <a:srgbClr val="FF0000"/>
              </a:solidFill>
            </a:ln>
          </c:spPr>
          <c:marker>
            <c:symbol val="circle"/>
            <c:size val="12"/>
            <c:spPr>
              <a:solidFill>
                <a:srgbClr val="FF0000"/>
              </a:solidFill>
            </c:spPr>
          </c:marker>
          <c:dPt>
            <c:idx val="3"/>
            <c:marker>
              <c:spPr>
                <a:solidFill>
                  <a:srgbClr val="FF0000"/>
                </a:solidFill>
                <a:ln w="15875">
                  <a:solidFill>
                    <a:srgbClr val="FF0000"/>
                  </a:solidFill>
                </a:ln>
              </c:spPr>
            </c:marker>
            <c:bubble3D val="0"/>
            <c:spPr>
              <a:ln w="25400">
                <a:solidFill>
                  <a:srgbClr val="FF0000"/>
                </a:solidFill>
              </a:ln>
            </c:spPr>
          </c:dPt>
          <c:xVal>
            <c:numRef>
              <c:f>GapTable!$B$53:$B$56</c:f>
              <c:numCache>
                <c:formatCode>[h]:mm:ss;@</c:formatCode>
                <c:ptCount val="4"/>
                <c:pt idx="0">
                  <c:v>4.0166203703703709E-3</c:v>
                </c:pt>
                <c:pt idx="1">
                  <c:v>2.2335173611111109E-2</c:v>
                </c:pt>
                <c:pt idx="2">
                  <c:v>8.4278414351851849E-2</c:v>
                </c:pt>
                <c:pt idx="3">
                  <c:v>0.2762884259259259</c:v>
                </c:pt>
              </c:numCache>
            </c:numRef>
          </c:xVal>
          <c:yVal>
            <c:numRef>
              <c:f>GapTable!$A$53:$A$56</c:f>
              <c:numCache>
                <c:formatCode>0.E+00</c:formatCode>
                <c:ptCount val="4"/>
                <c:pt idx="0">
                  <c:v>0.1</c:v>
                </c:pt>
                <c:pt idx="1">
                  <c:v>0.01</c:v>
                </c:pt>
                <c:pt idx="2">
                  <c:v>1E-3</c:v>
                </c:pt>
                <c:pt idx="3">
                  <c:v>1E-4</c:v>
                </c:pt>
              </c:numCache>
            </c:numRef>
          </c:yVal>
          <c:smooth val="1"/>
        </c:ser>
        <c:dLbls>
          <c:showLegendKey val="0"/>
          <c:showVal val="0"/>
          <c:showCatName val="0"/>
          <c:showSerName val="0"/>
          <c:showPercent val="0"/>
          <c:showBubbleSize val="0"/>
        </c:dLbls>
        <c:axId val="132010368"/>
        <c:axId val="132012288"/>
      </c:scatterChart>
      <c:valAx>
        <c:axId val="132010368"/>
        <c:scaling>
          <c:orientation val="minMax"/>
          <c:max val="0.29166666666700114"/>
          <c:min val="0"/>
        </c:scaling>
        <c:delete val="0"/>
        <c:axPos val="b"/>
        <c:title>
          <c:tx>
            <c:rich>
              <a:bodyPr/>
              <a:lstStyle/>
              <a:p>
                <a:pPr>
                  <a:defRPr sz="2000">
                    <a:solidFill>
                      <a:schemeClr val="bg1"/>
                    </a:solidFill>
                  </a:defRPr>
                </a:pPr>
                <a:r>
                  <a:rPr lang="en-US" sz="2000" dirty="0" smtClean="0">
                    <a:solidFill>
                      <a:schemeClr val="bg1"/>
                    </a:solidFill>
                  </a:rPr>
                  <a:t>Time </a:t>
                </a:r>
                <a:endParaRPr lang="en-US" sz="2000" dirty="0">
                  <a:solidFill>
                    <a:schemeClr val="bg1"/>
                  </a:solidFill>
                </a:endParaRPr>
              </a:p>
            </c:rich>
          </c:tx>
          <c:layout>
            <c:manualLayout>
              <c:xMode val="edge"/>
              <c:yMode val="edge"/>
              <c:x val="0.44661675035114351"/>
              <c:y val="0.94198373176321992"/>
            </c:manualLayout>
          </c:layout>
          <c:overlay val="0"/>
        </c:title>
        <c:numFmt formatCode="h:mm;@" sourceLinked="0"/>
        <c:majorTickMark val="out"/>
        <c:minorTickMark val="none"/>
        <c:tickLblPos val="nextTo"/>
        <c:txPr>
          <a:bodyPr/>
          <a:lstStyle/>
          <a:p>
            <a:pPr>
              <a:defRPr sz="2000">
                <a:solidFill>
                  <a:schemeClr val="bg1"/>
                </a:solidFill>
              </a:defRPr>
            </a:pPr>
            <a:endParaRPr lang="en-US"/>
          </a:p>
        </c:txPr>
        <c:crossAx val="132012288"/>
        <c:crossesAt val="1.0000000000000063E-6"/>
        <c:crossBetween val="midCat"/>
        <c:majorUnit val="4.1666666667000009E-2"/>
        <c:minorUnit val="3.3400000000000079E-3"/>
      </c:valAx>
      <c:valAx>
        <c:axId val="132012288"/>
        <c:scaling>
          <c:logBase val="10"/>
          <c:orientation val="minMax"/>
          <c:max val="0.1"/>
          <c:min val="1.0000000000000053E-5"/>
        </c:scaling>
        <c:delete val="0"/>
        <c:axPos val="l"/>
        <c:majorGridlines/>
        <c:title>
          <c:tx>
            <c:rich>
              <a:bodyPr rot="-5400000" vert="horz"/>
              <a:lstStyle/>
              <a:p>
                <a:pPr>
                  <a:defRPr sz="2000">
                    <a:solidFill>
                      <a:schemeClr val="bg1"/>
                    </a:solidFill>
                  </a:defRPr>
                </a:pPr>
                <a:r>
                  <a:rPr lang="en-US" sz="2000" dirty="0" smtClean="0">
                    <a:solidFill>
                      <a:schemeClr val="bg1"/>
                    </a:solidFill>
                  </a:rPr>
                  <a:t>Relative GAP</a:t>
                </a:r>
                <a:endParaRPr lang="en-US" sz="2000" dirty="0">
                  <a:solidFill>
                    <a:schemeClr val="bg1"/>
                  </a:solidFill>
                </a:endParaRPr>
              </a:p>
            </c:rich>
          </c:tx>
          <c:layout>
            <c:manualLayout>
              <c:xMode val="edge"/>
              <c:yMode val="edge"/>
              <c:x val="7.4733405278322229E-2"/>
              <c:y val="0.32529058456842014"/>
            </c:manualLayout>
          </c:layout>
          <c:overlay val="0"/>
        </c:title>
        <c:numFmt formatCode="0.E+00" sourceLinked="1"/>
        <c:majorTickMark val="out"/>
        <c:minorTickMark val="none"/>
        <c:tickLblPos val="nextTo"/>
        <c:txPr>
          <a:bodyPr/>
          <a:lstStyle/>
          <a:p>
            <a:pPr>
              <a:defRPr sz="2000">
                <a:solidFill>
                  <a:schemeClr val="bg1"/>
                </a:solidFill>
              </a:defRPr>
            </a:pPr>
            <a:endParaRPr lang="en-US"/>
          </a:p>
        </c:txPr>
        <c:crossAx val="132010368"/>
        <c:crosses val="autoZero"/>
        <c:crossBetween val="midCat"/>
      </c:valAx>
    </c:plotArea>
    <c:legend>
      <c:legendPos val="t"/>
      <c:legendEntry>
        <c:idx val="0"/>
        <c:txPr>
          <a:bodyPr/>
          <a:lstStyle/>
          <a:p>
            <a:pPr>
              <a:defRPr sz="2000">
                <a:solidFill>
                  <a:schemeClr val="bg1"/>
                </a:solidFill>
              </a:defRPr>
            </a:pPr>
            <a:endParaRPr lang="en-US"/>
          </a:p>
        </c:txPr>
      </c:legendEntry>
      <c:legendEntry>
        <c:idx val="1"/>
        <c:txPr>
          <a:bodyPr/>
          <a:lstStyle/>
          <a:p>
            <a:pPr>
              <a:defRPr sz="2000">
                <a:solidFill>
                  <a:schemeClr val="bg1"/>
                </a:solidFill>
              </a:defRPr>
            </a:pPr>
            <a:endParaRPr lang="en-US"/>
          </a:p>
        </c:txPr>
      </c:legendEntry>
      <c:legendEntry>
        <c:idx val="2"/>
        <c:txPr>
          <a:bodyPr/>
          <a:lstStyle/>
          <a:p>
            <a:pPr>
              <a:defRPr sz="2000">
                <a:solidFill>
                  <a:schemeClr val="bg1"/>
                </a:solidFill>
              </a:defRPr>
            </a:pPr>
            <a:endParaRPr lang="en-US"/>
          </a:p>
        </c:txPr>
      </c:legendEntry>
      <c:legendEntry>
        <c:idx val="3"/>
        <c:txPr>
          <a:bodyPr/>
          <a:lstStyle/>
          <a:p>
            <a:pPr>
              <a:defRPr sz="2000">
                <a:solidFill>
                  <a:schemeClr val="bg1"/>
                </a:solidFill>
              </a:defRPr>
            </a:pPr>
            <a:endParaRPr lang="en-US"/>
          </a:p>
        </c:txPr>
      </c:legendEntry>
      <c:layout>
        <c:manualLayout>
          <c:xMode val="edge"/>
          <c:yMode val="edge"/>
          <c:x val="0.64722925063405701"/>
          <c:y val="5.0456482644947627E-2"/>
          <c:w val="0.31517720424603896"/>
          <c:h val="0.50283485356436097"/>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Time (sec)</c:v>
                </c:pt>
              </c:strCache>
            </c:strRef>
          </c:tx>
          <c:invertIfNegative val="0"/>
          <c:cat>
            <c:numRef>
              <c:f>Sheet1!$A$2:$A$5</c:f>
              <c:numCache>
                <c:formatCode>General</c:formatCode>
                <c:ptCount val="4"/>
                <c:pt idx="0">
                  <c:v>1</c:v>
                </c:pt>
                <c:pt idx="1">
                  <c:v>2</c:v>
                </c:pt>
                <c:pt idx="2">
                  <c:v>6</c:v>
                </c:pt>
                <c:pt idx="3">
                  <c:v>12</c:v>
                </c:pt>
              </c:numCache>
            </c:numRef>
          </c:cat>
          <c:val>
            <c:numRef>
              <c:f>Sheet1!$B$2:$B$5</c:f>
              <c:numCache>
                <c:formatCode>0.00</c:formatCode>
                <c:ptCount val="4"/>
                <c:pt idx="0">
                  <c:v>843.3</c:v>
                </c:pt>
                <c:pt idx="1">
                  <c:v>366</c:v>
                </c:pt>
                <c:pt idx="2">
                  <c:v>188</c:v>
                </c:pt>
                <c:pt idx="3">
                  <c:v>161</c:v>
                </c:pt>
              </c:numCache>
            </c:numRef>
          </c:val>
        </c:ser>
        <c:dLbls>
          <c:showLegendKey val="0"/>
          <c:showVal val="0"/>
          <c:showCatName val="0"/>
          <c:showSerName val="0"/>
          <c:showPercent val="0"/>
          <c:showBubbleSize val="0"/>
        </c:dLbls>
        <c:gapWidth val="150"/>
        <c:shape val="cylinder"/>
        <c:axId val="129146240"/>
        <c:axId val="129058304"/>
        <c:axId val="0"/>
      </c:bar3DChart>
      <c:catAx>
        <c:axId val="129146240"/>
        <c:scaling>
          <c:orientation val="minMax"/>
        </c:scaling>
        <c:delete val="0"/>
        <c:axPos val="b"/>
        <c:title>
          <c:tx>
            <c:rich>
              <a:bodyPr/>
              <a:lstStyle/>
              <a:p>
                <a:pPr>
                  <a:defRPr/>
                </a:pPr>
                <a:r>
                  <a:rPr lang="en-US" dirty="0" smtClean="0"/>
                  <a:t>CPU Cores</a:t>
                </a:r>
                <a:endParaRPr lang="en-US" dirty="0"/>
              </a:p>
            </c:rich>
          </c:tx>
          <c:overlay val="0"/>
        </c:title>
        <c:numFmt formatCode="General" sourceLinked="1"/>
        <c:majorTickMark val="out"/>
        <c:minorTickMark val="none"/>
        <c:tickLblPos val="nextTo"/>
        <c:crossAx val="129058304"/>
        <c:crosses val="autoZero"/>
        <c:auto val="1"/>
        <c:lblAlgn val="ctr"/>
        <c:lblOffset val="100"/>
        <c:noMultiLvlLbl val="0"/>
      </c:catAx>
      <c:valAx>
        <c:axId val="129058304"/>
        <c:scaling>
          <c:orientation val="minMax"/>
        </c:scaling>
        <c:delete val="0"/>
        <c:axPos val="l"/>
        <c:majorGridlines/>
        <c:title>
          <c:tx>
            <c:rich>
              <a:bodyPr rot="-5400000" vert="horz"/>
              <a:lstStyle/>
              <a:p>
                <a:pPr>
                  <a:defRPr/>
                </a:pPr>
                <a:r>
                  <a:rPr lang="en-US" dirty="0" smtClean="0"/>
                  <a:t>Time in Seconds</a:t>
                </a:r>
                <a:endParaRPr lang="en-US" dirty="0"/>
              </a:p>
            </c:rich>
          </c:tx>
          <c:overlay val="0"/>
        </c:title>
        <c:numFmt formatCode="0" sourceLinked="0"/>
        <c:majorTickMark val="out"/>
        <c:minorTickMark val="none"/>
        <c:tickLblPos val="nextTo"/>
        <c:crossAx val="129146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3C04D-F13B-479D-8852-D90A478E0DF5}" type="doc">
      <dgm:prSet loTypeId="urn:diagrams.loki3.com/VaryingWidthList+Icon" loCatId="list" qsTypeId="urn:microsoft.com/office/officeart/2005/8/quickstyle/3d7" qsCatId="3D" csTypeId="urn:microsoft.com/office/officeart/2005/8/colors/accent1_2" csCatId="accent1" phldr="1"/>
      <dgm:spPr/>
    </dgm:pt>
    <dgm:pt modelId="{6D4BF284-6B8A-436C-9853-0122239D3B59}">
      <dgm:prSet phldrT="[Text]"/>
      <dgm:spPr/>
      <dgm:t>
        <a:bodyPr/>
        <a:lstStyle/>
        <a:p>
          <a:r>
            <a:rPr lang="en-US" dirty="0" smtClean="0"/>
            <a:t>F(x_1)</a:t>
          </a:r>
          <a:endParaRPr lang="en-US" dirty="0"/>
        </a:p>
      </dgm:t>
    </dgm:pt>
    <dgm:pt modelId="{4E68E16E-70D5-482E-802D-1A87C3B32512}" type="parTrans" cxnId="{D3846BD0-3F16-4A10-9913-03004A9C41C3}">
      <dgm:prSet/>
      <dgm:spPr/>
      <dgm:t>
        <a:bodyPr/>
        <a:lstStyle/>
        <a:p>
          <a:endParaRPr lang="en-US"/>
        </a:p>
      </dgm:t>
    </dgm:pt>
    <dgm:pt modelId="{969D8C13-0D9E-4071-970C-6D12C92B6531}" type="sibTrans" cxnId="{D3846BD0-3F16-4A10-9913-03004A9C41C3}">
      <dgm:prSet/>
      <dgm:spPr/>
      <dgm:t>
        <a:bodyPr/>
        <a:lstStyle/>
        <a:p>
          <a:endParaRPr lang="en-US"/>
        </a:p>
      </dgm:t>
    </dgm:pt>
    <dgm:pt modelId="{A4675102-26ED-43FF-B10D-7ED38BDDABEA}">
      <dgm:prSet phldrT="[Text]"/>
      <dgm:spPr/>
      <dgm:t>
        <a:bodyPr/>
        <a:lstStyle/>
        <a:p>
          <a:r>
            <a:rPr lang="en-US" dirty="0" smtClean="0"/>
            <a:t>…</a:t>
          </a:r>
          <a:endParaRPr lang="en-US" dirty="0"/>
        </a:p>
      </dgm:t>
    </dgm:pt>
    <dgm:pt modelId="{F239D40E-15F3-4D9B-B722-207E97D4E462}" type="parTrans" cxnId="{474FAD3B-4919-41A6-8A0A-00658880D69B}">
      <dgm:prSet/>
      <dgm:spPr/>
      <dgm:t>
        <a:bodyPr/>
        <a:lstStyle/>
        <a:p>
          <a:endParaRPr lang="en-US"/>
        </a:p>
      </dgm:t>
    </dgm:pt>
    <dgm:pt modelId="{C80DD7DB-11F5-478F-9AD7-811256240D04}" type="sibTrans" cxnId="{474FAD3B-4919-41A6-8A0A-00658880D69B}">
      <dgm:prSet/>
      <dgm:spPr/>
      <dgm:t>
        <a:bodyPr/>
        <a:lstStyle/>
        <a:p>
          <a:endParaRPr lang="en-US"/>
        </a:p>
      </dgm:t>
    </dgm:pt>
    <dgm:pt modelId="{FAB4D8C7-397F-4232-9C6E-32240D122263}">
      <dgm:prSet phldrT="[Text]"/>
      <dgm:spPr/>
      <dgm:t>
        <a:bodyPr/>
        <a:lstStyle/>
        <a:p>
          <a:r>
            <a:rPr lang="en-US" dirty="0" smtClean="0"/>
            <a:t>F(</a:t>
          </a:r>
          <a:r>
            <a:rPr lang="en-US" dirty="0" err="1" smtClean="0"/>
            <a:t>x_n</a:t>
          </a:r>
          <a:r>
            <a:rPr lang="en-US" dirty="0" smtClean="0"/>
            <a:t>)</a:t>
          </a:r>
          <a:endParaRPr lang="en-US" dirty="0"/>
        </a:p>
      </dgm:t>
    </dgm:pt>
    <dgm:pt modelId="{AD86525F-F620-4EA7-AFC7-37C91B28F7A9}" type="parTrans" cxnId="{32C4D957-4963-45E8-BBD9-411B5F960513}">
      <dgm:prSet/>
      <dgm:spPr/>
      <dgm:t>
        <a:bodyPr/>
        <a:lstStyle/>
        <a:p>
          <a:endParaRPr lang="en-US"/>
        </a:p>
      </dgm:t>
    </dgm:pt>
    <dgm:pt modelId="{A121FEBE-00BC-4B52-BE1C-2152F2B308A4}" type="sibTrans" cxnId="{32C4D957-4963-45E8-BBD9-411B5F960513}">
      <dgm:prSet/>
      <dgm:spPr/>
      <dgm:t>
        <a:bodyPr/>
        <a:lstStyle/>
        <a:p>
          <a:endParaRPr lang="en-US"/>
        </a:p>
      </dgm:t>
    </dgm:pt>
    <dgm:pt modelId="{88CE8F21-FFF1-4803-A48C-9380F0D8DBAC}">
      <dgm:prSet phldrT="[Text]"/>
      <dgm:spPr/>
      <dgm:t>
        <a:bodyPr/>
        <a:lstStyle/>
        <a:p>
          <a:r>
            <a:rPr lang="en-US" dirty="0" smtClean="0"/>
            <a:t>…</a:t>
          </a:r>
          <a:endParaRPr lang="en-US" dirty="0"/>
        </a:p>
      </dgm:t>
    </dgm:pt>
    <dgm:pt modelId="{BE1387D3-9195-486B-A5AF-7B386BA6498F}" type="parTrans" cxnId="{1274514A-B573-419B-96E4-47ECA4141BC5}">
      <dgm:prSet/>
      <dgm:spPr/>
      <dgm:t>
        <a:bodyPr/>
        <a:lstStyle/>
        <a:p>
          <a:endParaRPr lang="en-US"/>
        </a:p>
      </dgm:t>
    </dgm:pt>
    <dgm:pt modelId="{A59F3C59-AA5E-4F19-8448-4A9C324FBD85}" type="sibTrans" cxnId="{1274514A-B573-419B-96E4-47ECA4141BC5}">
      <dgm:prSet/>
      <dgm:spPr/>
      <dgm:t>
        <a:bodyPr/>
        <a:lstStyle/>
        <a:p>
          <a:endParaRPr lang="en-US"/>
        </a:p>
      </dgm:t>
    </dgm:pt>
    <dgm:pt modelId="{AB26A947-C794-4ECD-B8C9-9F0DDA28BF28}">
      <dgm:prSet phldrT="[Text]"/>
      <dgm:spPr/>
      <dgm:t>
        <a:bodyPr/>
        <a:lstStyle/>
        <a:p>
          <a:r>
            <a:rPr lang="en-US" dirty="0" smtClean="0"/>
            <a:t>F(x_2)</a:t>
          </a:r>
          <a:endParaRPr lang="en-US" dirty="0"/>
        </a:p>
      </dgm:t>
    </dgm:pt>
    <dgm:pt modelId="{4BC5D0F4-2258-4CA3-B363-53C45711FE6C}" type="parTrans" cxnId="{98457113-ADF9-4BA9-A886-FF1F5ABB6C7E}">
      <dgm:prSet/>
      <dgm:spPr/>
      <dgm:t>
        <a:bodyPr/>
        <a:lstStyle/>
        <a:p>
          <a:endParaRPr lang="en-US"/>
        </a:p>
      </dgm:t>
    </dgm:pt>
    <dgm:pt modelId="{62DCCF07-373E-48ED-A189-FB83927E6004}" type="sibTrans" cxnId="{98457113-ADF9-4BA9-A886-FF1F5ABB6C7E}">
      <dgm:prSet/>
      <dgm:spPr/>
      <dgm:t>
        <a:bodyPr/>
        <a:lstStyle/>
        <a:p>
          <a:endParaRPr lang="en-US"/>
        </a:p>
      </dgm:t>
    </dgm:pt>
    <dgm:pt modelId="{27156695-2558-4DCA-BB9C-5C451FD93B2D}">
      <dgm:prSet phldrT="[Text]"/>
      <dgm:spPr/>
      <dgm:t>
        <a:bodyPr/>
        <a:lstStyle/>
        <a:p>
          <a:r>
            <a:rPr lang="en-US" dirty="0" smtClean="0"/>
            <a:t>F(x_3)</a:t>
          </a:r>
          <a:endParaRPr lang="en-US" dirty="0"/>
        </a:p>
      </dgm:t>
    </dgm:pt>
    <dgm:pt modelId="{0576858C-1A46-4127-83DA-335D7CE19D16}" type="parTrans" cxnId="{FAF2FA9F-961E-4E0C-BF37-BE3B7C7BE265}">
      <dgm:prSet/>
      <dgm:spPr/>
      <dgm:t>
        <a:bodyPr/>
        <a:lstStyle/>
        <a:p>
          <a:endParaRPr lang="en-US"/>
        </a:p>
      </dgm:t>
    </dgm:pt>
    <dgm:pt modelId="{CE4AD700-90C2-4D63-8BA9-7B4CD6C9495B}" type="sibTrans" cxnId="{FAF2FA9F-961E-4E0C-BF37-BE3B7C7BE265}">
      <dgm:prSet/>
      <dgm:spPr/>
      <dgm:t>
        <a:bodyPr/>
        <a:lstStyle/>
        <a:p>
          <a:endParaRPr lang="en-US"/>
        </a:p>
      </dgm:t>
    </dgm:pt>
    <dgm:pt modelId="{4A3F4F9C-BE5E-4D0A-B74E-D615FD131C28}">
      <dgm:prSet phldrT="[Text]"/>
      <dgm:spPr/>
      <dgm:t>
        <a:bodyPr/>
        <a:lstStyle/>
        <a:p>
          <a:r>
            <a:rPr lang="en-US" dirty="0" smtClean="0"/>
            <a:t>F(x_4)</a:t>
          </a:r>
          <a:endParaRPr lang="en-US" dirty="0"/>
        </a:p>
      </dgm:t>
    </dgm:pt>
    <dgm:pt modelId="{DEE5F64C-095D-4D6A-9063-55CE6AD9A0B0}" type="parTrans" cxnId="{60EFE31F-4B69-43F5-8BBC-7AA69FD4481E}">
      <dgm:prSet/>
      <dgm:spPr/>
      <dgm:t>
        <a:bodyPr/>
        <a:lstStyle/>
        <a:p>
          <a:endParaRPr lang="en-US"/>
        </a:p>
      </dgm:t>
    </dgm:pt>
    <dgm:pt modelId="{9AC8BDB7-0DE4-4BB2-9DF9-8D12B79A9C7C}" type="sibTrans" cxnId="{60EFE31F-4B69-43F5-8BBC-7AA69FD4481E}">
      <dgm:prSet/>
      <dgm:spPr/>
      <dgm:t>
        <a:bodyPr/>
        <a:lstStyle/>
        <a:p>
          <a:endParaRPr lang="en-US"/>
        </a:p>
      </dgm:t>
    </dgm:pt>
    <dgm:pt modelId="{8AA825F8-93C8-47E1-B23D-670493DE742C}">
      <dgm:prSet phldrT="[Text]"/>
      <dgm:spPr/>
      <dgm:t>
        <a:bodyPr/>
        <a:lstStyle/>
        <a:p>
          <a:r>
            <a:rPr lang="en-US" dirty="0" smtClean="0"/>
            <a:t>F(x_5)</a:t>
          </a:r>
          <a:endParaRPr lang="en-US" dirty="0"/>
        </a:p>
      </dgm:t>
    </dgm:pt>
    <dgm:pt modelId="{B6D18343-BC8F-46D3-B18E-B76C2AF5E64D}" type="parTrans" cxnId="{61747527-B93E-4769-BC6D-483F7D91938D}">
      <dgm:prSet/>
      <dgm:spPr/>
      <dgm:t>
        <a:bodyPr/>
        <a:lstStyle/>
        <a:p>
          <a:endParaRPr lang="en-US"/>
        </a:p>
      </dgm:t>
    </dgm:pt>
    <dgm:pt modelId="{FCF723D5-CBAE-445F-8893-B7498F4CA4F6}" type="sibTrans" cxnId="{61747527-B93E-4769-BC6D-483F7D91938D}">
      <dgm:prSet/>
      <dgm:spPr/>
      <dgm:t>
        <a:bodyPr/>
        <a:lstStyle/>
        <a:p>
          <a:endParaRPr lang="en-US"/>
        </a:p>
      </dgm:t>
    </dgm:pt>
    <dgm:pt modelId="{252AB936-DBA7-4C7B-99EF-E0948B08C140}">
      <dgm:prSet phldrT="[Text]"/>
      <dgm:spPr/>
      <dgm:t>
        <a:bodyPr/>
        <a:lstStyle/>
        <a:p>
          <a:r>
            <a:rPr lang="en-US" dirty="0" smtClean="0"/>
            <a:t>F(x_6)</a:t>
          </a:r>
          <a:endParaRPr lang="en-US" dirty="0"/>
        </a:p>
      </dgm:t>
    </dgm:pt>
    <dgm:pt modelId="{7619933B-AC0C-4BFC-BD26-CA8C96E0D6DD}" type="parTrans" cxnId="{F64832AC-019D-4989-B441-D6C86DA0C35D}">
      <dgm:prSet/>
      <dgm:spPr/>
      <dgm:t>
        <a:bodyPr/>
        <a:lstStyle/>
        <a:p>
          <a:endParaRPr lang="en-US"/>
        </a:p>
      </dgm:t>
    </dgm:pt>
    <dgm:pt modelId="{F88098AC-8467-45B3-83F4-4E7F4FA6EA7A}" type="sibTrans" cxnId="{F64832AC-019D-4989-B441-D6C86DA0C35D}">
      <dgm:prSet/>
      <dgm:spPr/>
      <dgm:t>
        <a:bodyPr/>
        <a:lstStyle/>
        <a:p>
          <a:endParaRPr lang="en-US"/>
        </a:p>
      </dgm:t>
    </dgm:pt>
    <dgm:pt modelId="{645A3450-1482-4FEE-B7A7-05EDFE4C3615}">
      <dgm:prSet phldrT="[Text]"/>
      <dgm:spPr/>
      <dgm:t>
        <a:bodyPr/>
        <a:lstStyle/>
        <a:p>
          <a:r>
            <a:rPr lang="en-US" dirty="0" smtClean="0"/>
            <a:t>F(x_7)</a:t>
          </a:r>
          <a:endParaRPr lang="en-US" dirty="0"/>
        </a:p>
      </dgm:t>
    </dgm:pt>
    <dgm:pt modelId="{13FC4AAB-D643-475A-ACCA-E6AB8A6B7F4C}" type="parTrans" cxnId="{4243D4F1-45B3-4030-9BF1-264F6D79A664}">
      <dgm:prSet/>
      <dgm:spPr/>
      <dgm:t>
        <a:bodyPr/>
        <a:lstStyle/>
        <a:p>
          <a:endParaRPr lang="en-US"/>
        </a:p>
      </dgm:t>
    </dgm:pt>
    <dgm:pt modelId="{8FFB0CC8-8353-40FA-9C3C-962525BFB38A}" type="sibTrans" cxnId="{4243D4F1-45B3-4030-9BF1-264F6D79A664}">
      <dgm:prSet/>
      <dgm:spPr/>
      <dgm:t>
        <a:bodyPr/>
        <a:lstStyle/>
        <a:p>
          <a:endParaRPr lang="en-US"/>
        </a:p>
      </dgm:t>
    </dgm:pt>
    <dgm:pt modelId="{74247236-7932-4462-B642-79EF08ACA2A1}">
      <dgm:prSet phldrT="[Text]"/>
      <dgm:spPr/>
      <dgm:t>
        <a:bodyPr/>
        <a:lstStyle/>
        <a:p>
          <a:r>
            <a:rPr lang="en-US" dirty="0" smtClean="0"/>
            <a:t>F(x_8)</a:t>
          </a:r>
          <a:endParaRPr lang="en-US" dirty="0"/>
        </a:p>
      </dgm:t>
    </dgm:pt>
    <dgm:pt modelId="{0C4802FE-A32A-49BC-8AE8-D4578630D1AD}" type="parTrans" cxnId="{84928413-5CD1-4C33-BFB4-2ACE6B8E7258}">
      <dgm:prSet/>
      <dgm:spPr/>
      <dgm:t>
        <a:bodyPr/>
        <a:lstStyle/>
        <a:p>
          <a:endParaRPr lang="en-US"/>
        </a:p>
      </dgm:t>
    </dgm:pt>
    <dgm:pt modelId="{B2D1CAAA-F7E2-44F9-8AA0-9568C0DD1B1B}" type="sibTrans" cxnId="{84928413-5CD1-4C33-BFB4-2ACE6B8E7258}">
      <dgm:prSet/>
      <dgm:spPr/>
      <dgm:t>
        <a:bodyPr/>
        <a:lstStyle/>
        <a:p>
          <a:endParaRPr lang="en-US"/>
        </a:p>
      </dgm:t>
    </dgm:pt>
    <dgm:pt modelId="{2DAE9BF1-743F-4299-AEB5-EAF0467D07A9}">
      <dgm:prSet phldrT="[Text]"/>
      <dgm:spPr/>
      <dgm:t>
        <a:bodyPr/>
        <a:lstStyle/>
        <a:p>
          <a:r>
            <a:rPr lang="en-US" dirty="0" smtClean="0"/>
            <a:t>…</a:t>
          </a:r>
          <a:endParaRPr lang="en-US" dirty="0"/>
        </a:p>
      </dgm:t>
    </dgm:pt>
    <dgm:pt modelId="{7AEF573E-473B-40FD-9939-E822F1B82B70}" type="parTrans" cxnId="{36368759-7E05-4C5C-B10D-DCD962BE3BEE}">
      <dgm:prSet/>
      <dgm:spPr/>
      <dgm:t>
        <a:bodyPr/>
        <a:lstStyle/>
        <a:p>
          <a:endParaRPr lang="en-US"/>
        </a:p>
      </dgm:t>
    </dgm:pt>
    <dgm:pt modelId="{798063B7-2727-4F65-97E3-60B0579E5752}" type="sibTrans" cxnId="{36368759-7E05-4C5C-B10D-DCD962BE3BEE}">
      <dgm:prSet/>
      <dgm:spPr/>
      <dgm:t>
        <a:bodyPr/>
        <a:lstStyle/>
        <a:p>
          <a:endParaRPr lang="en-US"/>
        </a:p>
      </dgm:t>
    </dgm:pt>
    <dgm:pt modelId="{143FAE0D-612A-483F-B5C4-7887A7F5B4FF}" type="pres">
      <dgm:prSet presAssocID="{60A3C04D-F13B-479D-8852-D90A478E0DF5}" presName="Name0" presStyleCnt="0">
        <dgm:presLayoutVars>
          <dgm:resizeHandles/>
        </dgm:presLayoutVars>
      </dgm:prSet>
      <dgm:spPr/>
    </dgm:pt>
    <dgm:pt modelId="{CDE8E438-C25B-4076-AE6E-B0F578F8355E}" type="pres">
      <dgm:prSet presAssocID="{6D4BF284-6B8A-436C-9853-0122239D3B59}" presName="text" presStyleLbl="node1" presStyleIdx="0" presStyleCnt="12">
        <dgm:presLayoutVars>
          <dgm:bulletEnabled val="1"/>
        </dgm:presLayoutVars>
      </dgm:prSet>
      <dgm:spPr/>
      <dgm:t>
        <a:bodyPr/>
        <a:lstStyle/>
        <a:p>
          <a:endParaRPr lang="en-US"/>
        </a:p>
      </dgm:t>
    </dgm:pt>
    <dgm:pt modelId="{AC402622-16B2-4367-8599-E623CD4C0020}" type="pres">
      <dgm:prSet presAssocID="{969D8C13-0D9E-4071-970C-6D12C92B6531}" presName="space" presStyleCnt="0"/>
      <dgm:spPr/>
    </dgm:pt>
    <dgm:pt modelId="{64C2D51F-5AEC-42AF-A51F-A41379A37057}" type="pres">
      <dgm:prSet presAssocID="{AB26A947-C794-4ECD-B8C9-9F0DDA28BF28}" presName="text" presStyleLbl="node1" presStyleIdx="1" presStyleCnt="12">
        <dgm:presLayoutVars>
          <dgm:bulletEnabled val="1"/>
        </dgm:presLayoutVars>
      </dgm:prSet>
      <dgm:spPr/>
      <dgm:t>
        <a:bodyPr/>
        <a:lstStyle/>
        <a:p>
          <a:endParaRPr lang="en-US"/>
        </a:p>
      </dgm:t>
    </dgm:pt>
    <dgm:pt modelId="{E74FEFE2-D00F-414C-A889-DFF056789023}" type="pres">
      <dgm:prSet presAssocID="{62DCCF07-373E-48ED-A189-FB83927E6004}" presName="space" presStyleCnt="0"/>
      <dgm:spPr/>
    </dgm:pt>
    <dgm:pt modelId="{1F61CE12-0C14-4572-8FFE-7B4CE87579E8}" type="pres">
      <dgm:prSet presAssocID="{27156695-2558-4DCA-BB9C-5C451FD93B2D}" presName="text" presStyleLbl="node1" presStyleIdx="2" presStyleCnt="12">
        <dgm:presLayoutVars>
          <dgm:bulletEnabled val="1"/>
        </dgm:presLayoutVars>
      </dgm:prSet>
      <dgm:spPr/>
      <dgm:t>
        <a:bodyPr/>
        <a:lstStyle/>
        <a:p>
          <a:endParaRPr lang="en-US"/>
        </a:p>
      </dgm:t>
    </dgm:pt>
    <dgm:pt modelId="{17ADEFA3-44AC-4499-BE51-2A407CA05C92}" type="pres">
      <dgm:prSet presAssocID="{CE4AD700-90C2-4D63-8BA9-7B4CD6C9495B}" presName="space" presStyleCnt="0"/>
      <dgm:spPr/>
    </dgm:pt>
    <dgm:pt modelId="{19DD2D5E-7675-46B1-891C-58F88554DA8D}" type="pres">
      <dgm:prSet presAssocID="{4A3F4F9C-BE5E-4D0A-B74E-D615FD131C28}" presName="text" presStyleLbl="node1" presStyleIdx="3" presStyleCnt="12">
        <dgm:presLayoutVars>
          <dgm:bulletEnabled val="1"/>
        </dgm:presLayoutVars>
      </dgm:prSet>
      <dgm:spPr/>
      <dgm:t>
        <a:bodyPr/>
        <a:lstStyle/>
        <a:p>
          <a:endParaRPr lang="en-US"/>
        </a:p>
      </dgm:t>
    </dgm:pt>
    <dgm:pt modelId="{E6617F9D-0893-4D58-B0B9-6C37F87CE11E}" type="pres">
      <dgm:prSet presAssocID="{9AC8BDB7-0DE4-4BB2-9DF9-8D12B79A9C7C}" presName="space" presStyleCnt="0"/>
      <dgm:spPr/>
    </dgm:pt>
    <dgm:pt modelId="{AC8515A0-D4CB-490B-BBC7-2148238223C3}" type="pres">
      <dgm:prSet presAssocID="{8AA825F8-93C8-47E1-B23D-670493DE742C}" presName="text" presStyleLbl="node1" presStyleIdx="4" presStyleCnt="12">
        <dgm:presLayoutVars>
          <dgm:bulletEnabled val="1"/>
        </dgm:presLayoutVars>
      </dgm:prSet>
      <dgm:spPr/>
      <dgm:t>
        <a:bodyPr/>
        <a:lstStyle/>
        <a:p>
          <a:endParaRPr lang="en-US"/>
        </a:p>
      </dgm:t>
    </dgm:pt>
    <dgm:pt modelId="{8266C357-5201-4972-A2E6-1AA3097CDC08}" type="pres">
      <dgm:prSet presAssocID="{FCF723D5-CBAE-445F-8893-B7498F4CA4F6}" presName="space" presStyleCnt="0"/>
      <dgm:spPr/>
    </dgm:pt>
    <dgm:pt modelId="{098E122C-0891-4D55-8691-C74CBF5801BB}" type="pres">
      <dgm:prSet presAssocID="{252AB936-DBA7-4C7B-99EF-E0948B08C140}" presName="text" presStyleLbl="node1" presStyleIdx="5" presStyleCnt="12">
        <dgm:presLayoutVars>
          <dgm:bulletEnabled val="1"/>
        </dgm:presLayoutVars>
      </dgm:prSet>
      <dgm:spPr/>
      <dgm:t>
        <a:bodyPr/>
        <a:lstStyle/>
        <a:p>
          <a:endParaRPr lang="en-US"/>
        </a:p>
      </dgm:t>
    </dgm:pt>
    <dgm:pt modelId="{A39C7460-6E55-4864-8317-F23C7B0235DB}" type="pres">
      <dgm:prSet presAssocID="{F88098AC-8467-45B3-83F4-4E7F4FA6EA7A}" presName="space" presStyleCnt="0"/>
      <dgm:spPr/>
    </dgm:pt>
    <dgm:pt modelId="{87E19A78-B553-43DA-A585-2A125B82280E}" type="pres">
      <dgm:prSet presAssocID="{645A3450-1482-4FEE-B7A7-05EDFE4C3615}" presName="text" presStyleLbl="node1" presStyleIdx="6" presStyleCnt="12">
        <dgm:presLayoutVars>
          <dgm:bulletEnabled val="1"/>
        </dgm:presLayoutVars>
      </dgm:prSet>
      <dgm:spPr/>
      <dgm:t>
        <a:bodyPr/>
        <a:lstStyle/>
        <a:p>
          <a:endParaRPr lang="en-US"/>
        </a:p>
      </dgm:t>
    </dgm:pt>
    <dgm:pt modelId="{7A419AE4-62A9-4C3F-922F-73278C65E306}" type="pres">
      <dgm:prSet presAssocID="{8FFB0CC8-8353-40FA-9C3C-962525BFB38A}" presName="space" presStyleCnt="0"/>
      <dgm:spPr/>
    </dgm:pt>
    <dgm:pt modelId="{74CF0507-EAC2-48A1-92D9-34CFB899CA83}" type="pres">
      <dgm:prSet presAssocID="{74247236-7932-4462-B642-79EF08ACA2A1}" presName="text" presStyleLbl="node1" presStyleIdx="7" presStyleCnt="12">
        <dgm:presLayoutVars>
          <dgm:bulletEnabled val="1"/>
        </dgm:presLayoutVars>
      </dgm:prSet>
      <dgm:spPr/>
      <dgm:t>
        <a:bodyPr/>
        <a:lstStyle/>
        <a:p>
          <a:endParaRPr lang="en-US"/>
        </a:p>
      </dgm:t>
    </dgm:pt>
    <dgm:pt modelId="{357C5186-0620-4172-91DF-305CB883DC61}" type="pres">
      <dgm:prSet presAssocID="{B2D1CAAA-F7E2-44F9-8AA0-9568C0DD1B1B}" presName="space" presStyleCnt="0"/>
      <dgm:spPr/>
    </dgm:pt>
    <dgm:pt modelId="{D96498F8-383A-4249-BF61-4A088891DA41}" type="pres">
      <dgm:prSet presAssocID="{2DAE9BF1-743F-4299-AEB5-EAF0467D07A9}" presName="text" presStyleLbl="node1" presStyleIdx="8" presStyleCnt="12">
        <dgm:presLayoutVars>
          <dgm:bulletEnabled val="1"/>
        </dgm:presLayoutVars>
      </dgm:prSet>
      <dgm:spPr/>
      <dgm:t>
        <a:bodyPr/>
        <a:lstStyle/>
        <a:p>
          <a:endParaRPr lang="en-US"/>
        </a:p>
      </dgm:t>
    </dgm:pt>
    <dgm:pt modelId="{8249686D-5529-4057-A767-DA749206C510}" type="pres">
      <dgm:prSet presAssocID="{798063B7-2727-4F65-97E3-60B0579E5752}" presName="space" presStyleCnt="0"/>
      <dgm:spPr/>
    </dgm:pt>
    <dgm:pt modelId="{B547173C-D662-46BB-8409-EE181EF5DA30}" type="pres">
      <dgm:prSet presAssocID="{88CE8F21-FFF1-4803-A48C-9380F0D8DBAC}" presName="text" presStyleLbl="node1" presStyleIdx="9" presStyleCnt="12">
        <dgm:presLayoutVars>
          <dgm:bulletEnabled val="1"/>
        </dgm:presLayoutVars>
      </dgm:prSet>
      <dgm:spPr/>
      <dgm:t>
        <a:bodyPr/>
        <a:lstStyle/>
        <a:p>
          <a:endParaRPr lang="en-US"/>
        </a:p>
      </dgm:t>
    </dgm:pt>
    <dgm:pt modelId="{7754F831-B9B6-4F17-AE5C-D2C2EF14E2AC}" type="pres">
      <dgm:prSet presAssocID="{A59F3C59-AA5E-4F19-8448-4A9C324FBD85}" presName="space" presStyleCnt="0"/>
      <dgm:spPr/>
    </dgm:pt>
    <dgm:pt modelId="{AE032D15-56F0-4167-9155-37EB84C83AE0}" type="pres">
      <dgm:prSet presAssocID="{A4675102-26ED-43FF-B10D-7ED38BDDABEA}" presName="text" presStyleLbl="node1" presStyleIdx="10" presStyleCnt="12">
        <dgm:presLayoutVars>
          <dgm:bulletEnabled val="1"/>
        </dgm:presLayoutVars>
      </dgm:prSet>
      <dgm:spPr/>
      <dgm:t>
        <a:bodyPr/>
        <a:lstStyle/>
        <a:p>
          <a:endParaRPr lang="en-US"/>
        </a:p>
      </dgm:t>
    </dgm:pt>
    <dgm:pt modelId="{0FF0A892-E021-4B2B-B081-41C2509FDC1C}" type="pres">
      <dgm:prSet presAssocID="{C80DD7DB-11F5-478F-9AD7-811256240D04}" presName="space" presStyleCnt="0"/>
      <dgm:spPr/>
    </dgm:pt>
    <dgm:pt modelId="{B3170004-90C7-452C-B7FE-E43C595BA6EA}" type="pres">
      <dgm:prSet presAssocID="{FAB4D8C7-397F-4232-9C6E-32240D122263}" presName="text" presStyleLbl="node1" presStyleIdx="11" presStyleCnt="12">
        <dgm:presLayoutVars>
          <dgm:bulletEnabled val="1"/>
        </dgm:presLayoutVars>
      </dgm:prSet>
      <dgm:spPr/>
      <dgm:t>
        <a:bodyPr/>
        <a:lstStyle/>
        <a:p>
          <a:endParaRPr lang="en-US"/>
        </a:p>
      </dgm:t>
    </dgm:pt>
  </dgm:ptLst>
  <dgm:cxnLst>
    <dgm:cxn modelId="{7AB1B176-809D-4B4B-A276-A8C20DFD1F72}" type="presOf" srcId="{27156695-2558-4DCA-BB9C-5C451FD93B2D}" destId="{1F61CE12-0C14-4572-8FFE-7B4CE87579E8}" srcOrd="0" destOrd="0" presId="urn:diagrams.loki3.com/VaryingWidthList+Icon"/>
    <dgm:cxn modelId="{FAF2FA9F-961E-4E0C-BF37-BE3B7C7BE265}" srcId="{60A3C04D-F13B-479D-8852-D90A478E0DF5}" destId="{27156695-2558-4DCA-BB9C-5C451FD93B2D}" srcOrd="2" destOrd="0" parTransId="{0576858C-1A46-4127-83DA-335D7CE19D16}" sibTransId="{CE4AD700-90C2-4D63-8BA9-7B4CD6C9495B}"/>
    <dgm:cxn modelId="{06D30F9D-BD33-44FC-B3FD-2DEA9066381E}" type="presOf" srcId="{4A3F4F9C-BE5E-4D0A-B74E-D615FD131C28}" destId="{19DD2D5E-7675-46B1-891C-58F88554DA8D}" srcOrd="0" destOrd="0" presId="urn:diagrams.loki3.com/VaryingWidthList+Icon"/>
    <dgm:cxn modelId="{84928413-5CD1-4C33-BFB4-2ACE6B8E7258}" srcId="{60A3C04D-F13B-479D-8852-D90A478E0DF5}" destId="{74247236-7932-4462-B642-79EF08ACA2A1}" srcOrd="7" destOrd="0" parTransId="{0C4802FE-A32A-49BC-8AE8-D4578630D1AD}" sibTransId="{B2D1CAAA-F7E2-44F9-8AA0-9568C0DD1B1B}"/>
    <dgm:cxn modelId="{CBA5F85A-F6DF-4599-A673-6B021CAD1E1F}" type="presOf" srcId="{A4675102-26ED-43FF-B10D-7ED38BDDABEA}" destId="{AE032D15-56F0-4167-9155-37EB84C83AE0}" srcOrd="0" destOrd="0" presId="urn:diagrams.loki3.com/VaryingWidthList+Icon"/>
    <dgm:cxn modelId="{1E69C0DF-83C3-44DE-AAA8-7C70E60FE4EE}" type="presOf" srcId="{6D4BF284-6B8A-436C-9853-0122239D3B59}" destId="{CDE8E438-C25B-4076-AE6E-B0F578F8355E}" srcOrd="0" destOrd="0" presId="urn:diagrams.loki3.com/VaryingWidthList+Icon"/>
    <dgm:cxn modelId="{6DBF1528-6184-493C-B9F2-286993E74721}" type="presOf" srcId="{AB26A947-C794-4ECD-B8C9-9F0DDA28BF28}" destId="{64C2D51F-5AEC-42AF-A51F-A41379A37057}" srcOrd="0" destOrd="0" presId="urn:diagrams.loki3.com/VaryingWidthList+Icon"/>
    <dgm:cxn modelId="{36368759-7E05-4C5C-B10D-DCD962BE3BEE}" srcId="{60A3C04D-F13B-479D-8852-D90A478E0DF5}" destId="{2DAE9BF1-743F-4299-AEB5-EAF0467D07A9}" srcOrd="8" destOrd="0" parTransId="{7AEF573E-473B-40FD-9939-E822F1B82B70}" sibTransId="{798063B7-2727-4F65-97E3-60B0579E5752}"/>
    <dgm:cxn modelId="{60EFE31F-4B69-43F5-8BBC-7AA69FD4481E}" srcId="{60A3C04D-F13B-479D-8852-D90A478E0DF5}" destId="{4A3F4F9C-BE5E-4D0A-B74E-D615FD131C28}" srcOrd="3" destOrd="0" parTransId="{DEE5F64C-095D-4D6A-9063-55CE6AD9A0B0}" sibTransId="{9AC8BDB7-0DE4-4BB2-9DF9-8D12B79A9C7C}"/>
    <dgm:cxn modelId="{33EF4EB0-4B6F-4E24-91ED-41891FB89D83}" type="presOf" srcId="{2DAE9BF1-743F-4299-AEB5-EAF0467D07A9}" destId="{D96498F8-383A-4249-BF61-4A088891DA41}" srcOrd="0" destOrd="0" presId="urn:diagrams.loki3.com/VaryingWidthList+Icon"/>
    <dgm:cxn modelId="{4243D4F1-45B3-4030-9BF1-264F6D79A664}" srcId="{60A3C04D-F13B-479D-8852-D90A478E0DF5}" destId="{645A3450-1482-4FEE-B7A7-05EDFE4C3615}" srcOrd="6" destOrd="0" parTransId="{13FC4AAB-D643-475A-ACCA-E6AB8A6B7F4C}" sibTransId="{8FFB0CC8-8353-40FA-9C3C-962525BFB38A}"/>
    <dgm:cxn modelId="{61747527-B93E-4769-BC6D-483F7D91938D}" srcId="{60A3C04D-F13B-479D-8852-D90A478E0DF5}" destId="{8AA825F8-93C8-47E1-B23D-670493DE742C}" srcOrd="4" destOrd="0" parTransId="{B6D18343-BC8F-46D3-B18E-B76C2AF5E64D}" sibTransId="{FCF723D5-CBAE-445F-8893-B7498F4CA4F6}"/>
    <dgm:cxn modelId="{0611E86C-6885-4CEC-9E11-9CE54CC5CD2A}" type="presOf" srcId="{645A3450-1482-4FEE-B7A7-05EDFE4C3615}" destId="{87E19A78-B553-43DA-A585-2A125B82280E}" srcOrd="0" destOrd="0" presId="urn:diagrams.loki3.com/VaryingWidthList+Icon"/>
    <dgm:cxn modelId="{D3846BD0-3F16-4A10-9913-03004A9C41C3}" srcId="{60A3C04D-F13B-479D-8852-D90A478E0DF5}" destId="{6D4BF284-6B8A-436C-9853-0122239D3B59}" srcOrd="0" destOrd="0" parTransId="{4E68E16E-70D5-482E-802D-1A87C3B32512}" sibTransId="{969D8C13-0D9E-4071-970C-6D12C92B6531}"/>
    <dgm:cxn modelId="{A2DA245F-A949-419D-BCD4-93F0DB19F7ED}" type="presOf" srcId="{8AA825F8-93C8-47E1-B23D-670493DE742C}" destId="{AC8515A0-D4CB-490B-BBC7-2148238223C3}" srcOrd="0" destOrd="0" presId="urn:diagrams.loki3.com/VaryingWidthList+Icon"/>
    <dgm:cxn modelId="{1274514A-B573-419B-96E4-47ECA4141BC5}" srcId="{60A3C04D-F13B-479D-8852-D90A478E0DF5}" destId="{88CE8F21-FFF1-4803-A48C-9380F0D8DBAC}" srcOrd="9" destOrd="0" parTransId="{BE1387D3-9195-486B-A5AF-7B386BA6498F}" sibTransId="{A59F3C59-AA5E-4F19-8448-4A9C324FBD85}"/>
    <dgm:cxn modelId="{E42F320D-0913-4176-84D6-D6802DEDD657}" type="presOf" srcId="{74247236-7932-4462-B642-79EF08ACA2A1}" destId="{74CF0507-EAC2-48A1-92D9-34CFB899CA83}" srcOrd="0" destOrd="0" presId="urn:diagrams.loki3.com/VaryingWidthList+Icon"/>
    <dgm:cxn modelId="{F64832AC-019D-4989-B441-D6C86DA0C35D}" srcId="{60A3C04D-F13B-479D-8852-D90A478E0DF5}" destId="{252AB936-DBA7-4C7B-99EF-E0948B08C140}" srcOrd="5" destOrd="0" parTransId="{7619933B-AC0C-4BFC-BD26-CA8C96E0D6DD}" sibTransId="{F88098AC-8467-45B3-83F4-4E7F4FA6EA7A}"/>
    <dgm:cxn modelId="{DE497565-FB72-423A-819B-02FDB153B891}" type="presOf" srcId="{60A3C04D-F13B-479D-8852-D90A478E0DF5}" destId="{143FAE0D-612A-483F-B5C4-7887A7F5B4FF}" srcOrd="0" destOrd="0" presId="urn:diagrams.loki3.com/VaryingWidthList+Icon"/>
    <dgm:cxn modelId="{32C4D957-4963-45E8-BBD9-411B5F960513}" srcId="{60A3C04D-F13B-479D-8852-D90A478E0DF5}" destId="{FAB4D8C7-397F-4232-9C6E-32240D122263}" srcOrd="11" destOrd="0" parTransId="{AD86525F-F620-4EA7-AFC7-37C91B28F7A9}" sibTransId="{A121FEBE-00BC-4B52-BE1C-2152F2B308A4}"/>
    <dgm:cxn modelId="{98457113-ADF9-4BA9-A886-FF1F5ABB6C7E}" srcId="{60A3C04D-F13B-479D-8852-D90A478E0DF5}" destId="{AB26A947-C794-4ECD-B8C9-9F0DDA28BF28}" srcOrd="1" destOrd="0" parTransId="{4BC5D0F4-2258-4CA3-B363-53C45711FE6C}" sibTransId="{62DCCF07-373E-48ED-A189-FB83927E6004}"/>
    <dgm:cxn modelId="{56EB6F68-F07F-442E-B01D-97FFA648C315}" type="presOf" srcId="{252AB936-DBA7-4C7B-99EF-E0948B08C140}" destId="{098E122C-0891-4D55-8691-C74CBF5801BB}" srcOrd="0" destOrd="0" presId="urn:diagrams.loki3.com/VaryingWidthList+Icon"/>
    <dgm:cxn modelId="{83DB5A95-8210-44C7-B6A0-9DFF1E8BC142}" type="presOf" srcId="{FAB4D8C7-397F-4232-9C6E-32240D122263}" destId="{B3170004-90C7-452C-B7FE-E43C595BA6EA}" srcOrd="0" destOrd="0" presId="urn:diagrams.loki3.com/VaryingWidthList+Icon"/>
    <dgm:cxn modelId="{474FAD3B-4919-41A6-8A0A-00658880D69B}" srcId="{60A3C04D-F13B-479D-8852-D90A478E0DF5}" destId="{A4675102-26ED-43FF-B10D-7ED38BDDABEA}" srcOrd="10" destOrd="0" parTransId="{F239D40E-15F3-4D9B-B722-207E97D4E462}" sibTransId="{C80DD7DB-11F5-478F-9AD7-811256240D04}"/>
    <dgm:cxn modelId="{E7FF13D2-6D43-42EF-8DE5-97FB5C854B2A}" type="presOf" srcId="{88CE8F21-FFF1-4803-A48C-9380F0D8DBAC}" destId="{B547173C-D662-46BB-8409-EE181EF5DA30}" srcOrd="0" destOrd="0" presId="urn:diagrams.loki3.com/VaryingWidthList+Icon"/>
    <dgm:cxn modelId="{884EC8AB-50F6-4B62-9A3E-A6566419E5C4}" type="presParOf" srcId="{143FAE0D-612A-483F-B5C4-7887A7F5B4FF}" destId="{CDE8E438-C25B-4076-AE6E-B0F578F8355E}" srcOrd="0" destOrd="0" presId="urn:diagrams.loki3.com/VaryingWidthList+Icon"/>
    <dgm:cxn modelId="{4AF14C77-5527-4053-976C-FD92E13E7562}" type="presParOf" srcId="{143FAE0D-612A-483F-B5C4-7887A7F5B4FF}" destId="{AC402622-16B2-4367-8599-E623CD4C0020}" srcOrd="1" destOrd="0" presId="urn:diagrams.loki3.com/VaryingWidthList+Icon"/>
    <dgm:cxn modelId="{5A3F52D1-4C94-4CDB-992F-CE8A22D599E5}" type="presParOf" srcId="{143FAE0D-612A-483F-B5C4-7887A7F5B4FF}" destId="{64C2D51F-5AEC-42AF-A51F-A41379A37057}" srcOrd="2" destOrd="0" presId="urn:diagrams.loki3.com/VaryingWidthList+Icon"/>
    <dgm:cxn modelId="{1E675F87-7999-4955-98D8-78998E66106C}" type="presParOf" srcId="{143FAE0D-612A-483F-B5C4-7887A7F5B4FF}" destId="{E74FEFE2-D00F-414C-A889-DFF056789023}" srcOrd="3" destOrd="0" presId="urn:diagrams.loki3.com/VaryingWidthList+Icon"/>
    <dgm:cxn modelId="{95985548-BD43-4353-95BE-D8B157B26598}" type="presParOf" srcId="{143FAE0D-612A-483F-B5C4-7887A7F5B4FF}" destId="{1F61CE12-0C14-4572-8FFE-7B4CE87579E8}" srcOrd="4" destOrd="0" presId="urn:diagrams.loki3.com/VaryingWidthList+Icon"/>
    <dgm:cxn modelId="{A1E4BAD9-99C8-49D1-8C53-AA80CFDD01FD}" type="presParOf" srcId="{143FAE0D-612A-483F-B5C4-7887A7F5B4FF}" destId="{17ADEFA3-44AC-4499-BE51-2A407CA05C92}" srcOrd="5" destOrd="0" presId="urn:diagrams.loki3.com/VaryingWidthList+Icon"/>
    <dgm:cxn modelId="{F285DA74-F947-46E3-A048-1EA1AF9ADFC9}" type="presParOf" srcId="{143FAE0D-612A-483F-B5C4-7887A7F5B4FF}" destId="{19DD2D5E-7675-46B1-891C-58F88554DA8D}" srcOrd="6" destOrd="0" presId="urn:diagrams.loki3.com/VaryingWidthList+Icon"/>
    <dgm:cxn modelId="{DB5DD511-4259-4D4F-98BD-AF161E53A8FC}" type="presParOf" srcId="{143FAE0D-612A-483F-B5C4-7887A7F5B4FF}" destId="{E6617F9D-0893-4D58-B0B9-6C37F87CE11E}" srcOrd="7" destOrd="0" presId="urn:diagrams.loki3.com/VaryingWidthList+Icon"/>
    <dgm:cxn modelId="{FC16C3E1-E39C-45F4-8D15-EE48EE55EDE1}" type="presParOf" srcId="{143FAE0D-612A-483F-B5C4-7887A7F5B4FF}" destId="{AC8515A0-D4CB-490B-BBC7-2148238223C3}" srcOrd="8" destOrd="0" presId="urn:diagrams.loki3.com/VaryingWidthList+Icon"/>
    <dgm:cxn modelId="{3C55269E-0A6C-4C2B-8481-3F4973B17FCE}" type="presParOf" srcId="{143FAE0D-612A-483F-B5C4-7887A7F5B4FF}" destId="{8266C357-5201-4972-A2E6-1AA3097CDC08}" srcOrd="9" destOrd="0" presId="urn:diagrams.loki3.com/VaryingWidthList+Icon"/>
    <dgm:cxn modelId="{603790C2-A6A8-4692-932E-6EBC91068B60}" type="presParOf" srcId="{143FAE0D-612A-483F-B5C4-7887A7F5B4FF}" destId="{098E122C-0891-4D55-8691-C74CBF5801BB}" srcOrd="10" destOrd="0" presId="urn:diagrams.loki3.com/VaryingWidthList+Icon"/>
    <dgm:cxn modelId="{1F481478-F5B7-4429-8985-CB766816368C}" type="presParOf" srcId="{143FAE0D-612A-483F-B5C4-7887A7F5B4FF}" destId="{A39C7460-6E55-4864-8317-F23C7B0235DB}" srcOrd="11" destOrd="0" presId="urn:diagrams.loki3.com/VaryingWidthList+Icon"/>
    <dgm:cxn modelId="{60E940F2-BB56-4430-B7F7-F00B63DEA8D0}" type="presParOf" srcId="{143FAE0D-612A-483F-B5C4-7887A7F5B4FF}" destId="{87E19A78-B553-43DA-A585-2A125B82280E}" srcOrd="12" destOrd="0" presId="urn:diagrams.loki3.com/VaryingWidthList+Icon"/>
    <dgm:cxn modelId="{595813DE-B892-47F7-A8CA-9F44392E3B4D}" type="presParOf" srcId="{143FAE0D-612A-483F-B5C4-7887A7F5B4FF}" destId="{7A419AE4-62A9-4C3F-922F-73278C65E306}" srcOrd="13" destOrd="0" presId="urn:diagrams.loki3.com/VaryingWidthList+Icon"/>
    <dgm:cxn modelId="{167FED0D-8D3E-420B-877D-A14910531347}" type="presParOf" srcId="{143FAE0D-612A-483F-B5C4-7887A7F5B4FF}" destId="{74CF0507-EAC2-48A1-92D9-34CFB899CA83}" srcOrd="14" destOrd="0" presId="urn:diagrams.loki3.com/VaryingWidthList+Icon"/>
    <dgm:cxn modelId="{91977E8B-1744-41AB-A78E-05E7DB0EF7CD}" type="presParOf" srcId="{143FAE0D-612A-483F-B5C4-7887A7F5B4FF}" destId="{357C5186-0620-4172-91DF-305CB883DC61}" srcOrd="15" destOrd="0" presId="urn:diagrams.loki3.com/VaryingWidthList+Icon"/>
    <dgm:cxn modelId="{F7CA0DF9-443C-45AF-8BFB-350A4ED1C965}" type="presParOf" srcId="{143FAE0D-612A-483F-B5C4-7887A7F5B4FF}" destId="{D96498F8-383A-4249-BF61-4A088891DA41}" srcOrd="16" destOrd="0" presId="urn:diagrams.loki3.com/VaryingWidthList+Icon"/>
    <dgm:cxn modelId="{E57C3BA7-2E63-4279-A278-A0B90B7BB06F}" type="presParOf" srcId="{143FAE0D-612A-483F-B5C4-7887A7F5B4FF}" destId="{8249686D-5529-4057-A767-DA749206C510}" srcOrd="17" destOrd="0" presId="urn:diagrams.loki3.com/VaryingWidthList+Icon"/>
    <dgm:cxn modelId="{466D3FAA-86C3-4AF7-901A-1B9BC04B01E8}" type="presParOf" srcId="{143FAE0D-612A-483F-B5C4-7887A7F5B4FF}" destId="{B547173C-D662-46BB-8409-EE181EF5DA30}" srcOrd="18" destOrd="0" presId="urn:diagrams.loki3.com/VaryingWidthList+Icon"/>
    <dgm:cxn modelId="{2A70043E-44C9-4AD1-AAEB-A80C9103A74C}" type="presParOf" srcId="{143FAE0D-612A-483F-B5C4-7887A7F5B4FF}" destId="{7754F831-B9B6-4F17-AE5C-D2C2EF14E2AC}" srcOrd="19" destOrd="0" presId="urn:diagrams.loki3.com/VaryingWidthList+Icon"/>
    <dgm:cxn modelId="{2BCB66DA-FA46-4DE5-86F9-54C843257A2E}" type="presParOf" srcId="{143FAE0D-612A-483F-B5C4-7887A7F5B4FF}" destId="{AE032D15-56F0-4167-9155-37EB84C83AE0}" srcOrd="20" destOrd="0" presId="urn:diagrams.loki3.com/VaryingWidthList+Icon"/>
    <dgm:cxn modelId="{8D51DE85-4D0E-4555-9C74-5635B5472026}" type="presParOf" srcId="{143FAE0D-612A-483F-B5C4-7887A7F5B4FF}" destId="{0FF0A892-E021-4B2B-B081-41C2509FDC1C}" srcOrd="21" destOrd="0" presId="urn:diagrams.loki3.com/VaryingWidthList+Icon"/>
    <dgm:cxn modelId="{E1C636E3-DD34-453B-89DB-BFB04F073911}" type="presParOf" srcId="{143FAE0D-612A-483F-B5C4-7887A7F5B4FF}" destId="{B3170004-90C7-452C-B7FE-E43C595BA6EA}" srcOrd="22" destOrd="0" presId="urn:diagrams.loki3.com/VaryingWidth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3C04D-F13B-479D-8852-D90A478E0DF5}" type="doc">
      <dgm:prSet loTypeId="urn:diagrams.loki3.com/VaryingWidthList+Icon" loCatId="list" qsTypeId="urn:microsoft.com/office/officeart/2005/8/quickstyle/3d7" qsCatId="3D" csTypeId="urn:microsoft.com/office/officeart/2005/8/colors/accent1_2" csCatId="accent1" phldr="1"/>
      <dgm:spPr/>
    </dgm:pt>
    <dgm:pt modelId="{6D4BF284-6B8A-436C-9853-0122239D3B59}">
      <dgm:prSet phldrT="[Text]"/>
      <dgm:spPr>
        <a:solidFill>
          <a:srgbClr val="FF0000"/>
        </a:solidFill>
      </dgm:spPr>
      <dgm:t>
        <a:bodyPr/>
        <a:lstStyle/>
        <a:p>
          <a:r>
            <a:rPr lang="en-US" dirty="0" smtClean="0"/>
            <a:t>F(x_1)</a:t>
          </a:r>
          <a:endParaRPr lang="en-US" dirty="0"/>
        </a:p>
      </dgm:t>
    </dgm:pt>
    <dgm:pt modelId="{4E68E16E-70D5-482E-802D-1A87C3B32512}" type="parTrans" cxnId="{D3846BD0-3F16-4A10-9913-03004A9C41C3}">
      <dgm:prSet/>
      <dgm:spPr/>
      <dgm:t>
        <a:bodyPr/>
        <a:lstStyle/>
        <a:p>
          <a:endParaRPr lang="en-US"/>
        </a:p>
      </dgm:t>
    </dgm:pt>
    <dgm:pt modelId="{969D8C13-0D9E-4071-970C-6D12C92B6531}" type="sibTrans" cxnId="{D3846BD0-3F16-4A10-9913-03004A9C41C3}">
      <dgm:prSet/>
      <dgm:spPr/>
      <dgm:t>
        <a:bodyPr/>
        <a:lstStyle/>
        <a:p>
          <a:endParaRPr lang="en-US"/>
        </a:p>
      </dgm:t>
    </dgm:pt>
    <dgm:pt modelId="{A4675102-26ED-43FF-B10D-7ED38BDDABEA}">
      <dgm:prSet phldrT="[Text]"/>
      <dgm:spPr>
        <a:solidFill>
          <a:srgbClr val="FFFF00"/>
        </a:solidFill>
      </dgm:spPr>
      <dgm:t>
        <a:bodyPr/>
        <a:lstStyle/>
        <a:p>
          <a:r>
            <a:rPr lang="en-US" dirty="0" smtClean="0"/>
            <a:t>…</a:t>
          </a:r>
          <a:endParaRPr lang="en-US" dirty="0"/>
        </a:p>
      </dgm:t>
    </dgm:pt>
    <dgm:pt modelId="{F239D40E-15F3-4D9B-B722-207E97D4E462}" type="parTrans" cxnId="{474FAD3B-4919-41A6-8A0A-00658880D69B}">
      <dgm:prSet/>
      <dgm:spPr/>
      <dgm:t>
        <a:bodyPr/>
        <a:lstStyle/>
        <a:p>
          <a:endParaRPr lang="en-US"/>
        </a:p>
      </dgm:t>
    </dgm:pt>
    <dgm:pt modelId="{C80DD7DB-11F5-478F-9AD7-811256240D04}" type="sibTrans" cxnId="{474FAD3B-4919-41A6-8A0A-00658880D69B}">
      <dgm:prSet/>
      <dgm:spPr/>
      <dgm:t>
        <a:bodyPr/>
        <a:lstStyle/>
        <a:p>
          <a:endParaRPr lang="en-US"/>
        </a:p>
      </dgm:t>
    </dgm:pt>
    <dgm:pt modelId="{FAB4D8C7-397F-4232-9C6E-32240D122263}">
      <dgm:prSet phldrT="[Text]"/>
      <dgm:spPr>
        <a:solidFill>
          <a:srgbClr val="0070C0"/>
        </a:solidFill>
      </dgm:spPr>
      <dgm:t>
        <a:bodyPr/>
        <a:lstStyle/>
        <a:p>
          <a:r>
            <a:rPr lang="en-US" dirty="0" smtClean="0"/>
            <a:t>F(</a:t>
          </a:r>
          <a:r>
            <a:rPr lang="en-US" dirty="0" err="1" smtClean="0"/>
            <a:t>x_n</a:t>
          </a:r>
          <a:r>
            <a:rPr lang="en-US" dirty="0" smtClean="0"/>
            <a:t>)</a:t>
          </a:r>
          <a:endParaRPr lang="en-US" dirty="0"/>
        </a:p>
      </dgm:t>
    </dgm:pt>
    <dgm:pt modelId="{AD86525F-F620-4EA7-AFC7-37C91B28F7A9}" type="parTrans" cxnId="{32C4D957-4963-45E8-BBD9-411B5F960513}">
      <dgm:prSet/>
      <dgm:spPr/>
      <dgm:t>
        <a:bodyPr/>
        <a:lstStyle/>
        <a:p>
          <a:endParaRPr lang="en-US"/>
        </a:p>
      </dgm:t>
    </dgm:pt>
    <dgm:pt modelId="{A121FEBE-00BC-4B52-BE1C-2152F2B308A4}" type="sibTrans" cxnId="{32C4D957-4963-45E8-BBD9-411B5F960513}">
      <dgm:prSet/>
      <dgm:spPr/>
      <dgm:t>
        <a:bodyPr/>
        <a:lstStyle/>
        <a:p>
          <a:endParaRPr lang="en-US"/>
        </a:p>
      </dgm:t>
    </dgm:pt>
    <dgm:pt modelId="{88CE8F21-FFF1-4803-A48C-9380F0D8DBAC}">
      <dgm:prSet phldrT="[Text]"/>
      <dgm:spPr>
        <a:solidFill>
          <a:srgbClr val="00B050"/>
        </a:solidFill>
      </dgm:spPr>
      <dgm:t>
        <a:bodyPr/>
        <a:lstStyle/>
        <a:p>
          <a:r>
            <a:rPr lang="en-US" dirty="0" smtClean="0"/>
            <a:t>…</a:t>
          </a:r>
          <a:endParaRPr lang="en-US" dirty="0"/>
        </a:p>
      </dgm:t>
    </dgm:pt>
    <dgm:pt modelId="{BE1387D3-9195-486B-A5AF-7B386BA6498F}" type="parTrans" cxnId="{1274514A-B573-419B-96E4-47ECA4141BC5}">
      <dgm:prSet/>
      <dgm:spPr/>
      <dgm:t>
        <a:bodyPr/>
        <a:lstStyle/>
        <a:p>
          <a:endParaRPr lang="en-US"/>
        </a:p>
      </dgm:t>
    </dgm:pt>
    <dgm:pt modelId="{A59F3C59-AA5E-4F19-8448-4A9C324FBD85}" type="sibTrans" cxnId="{1274514A-B573-419B-96E4-47ECA4141BC5}">
      <dgm:prSet/>
      <dgm:spPr/>
      <dgm:t>
        <a:bodyPr/>
        <a:lstStyle/>
        <a:p>
          <a:endParaRPr lang="en-US"/>
        </a:p>
      </dgm:t>
    </dgm:pt>
    <dgm:pt modelId="{AB26A947-C794-4ECD-B8C9-9F0DDA28BF28}">
      <dgm:prSet phldrT="[Text]"/>
      <dgm:spPr>
        <a:solidFill>
          <a:srgbClr val="FFFF00"/>
        </a:solidFill>
      </dgm:spPr>
      <dgm:t>
        <a:bodyPr/>
        <a:lstStyle/>
        <a:p>
          <a:r>
            <a:rPr lang="en-US" dirty="0" smtClean="0"/>
            <a:t>F(x_2)</a:t>
          </a:r>
          <a:endParaRPr lang="en-US" dirty="0"/>
        </a:p>
      </dgm:t>
    </dgm:pt>
    <dgm:pt modelId="{4BC5D0F4-2258-4CA3-B363-53C45711FE6C}" type="parTrans" cxnId="{98457113-ADF9-4BA9-A886-FF1F5ABB6C7E}">
      <dgm:prSet/>
      <dgm:spPr/>
      <dgm:t>
        <a:bodyPr/>
        <a:lstStyle/>
        <a:p>
          <a:endParaRPr lang="en-US"/>
        </a:p>
      </dgm:t>
    </dgm:pt>
    <dgm:pt modelId="{62DCCF07-373E-48ED-A189-FB83927E6004}" type="sibTrans" cxnId="{98457113-ADF9-4BA9-A886-FF1F5ABB6C7E}">
      <dgm:prSet/>
      <dgm:spPr/>
      <dgm:t>
        <a:bodyPr/>
        <a:lstStyle/>
        <a:p>
          <a:endParaRPr lang="en-US"/>
        </a:p>
      </dgm:t>
    </dgm:pt>
    <dgm:pt modelId="{27156695-2558-4DCA-BB9C-5C451FD93B2D}">
      <dgm:prSet phldrT="[Text]"/>
      <dgm:spPr>
        <a:solidFill>
          <a:srgbClr val="0070C0"/>
        </a:solidFill>
      </dgm:spPr>
      <dgm:t>
        <a:bodyPr/>
        <a:lstStyle/>
        <a:p>
          <a:r>
            <a:rPr lang="en-US" dirty="0" smtClean="0"/>
            <a:t>F(x_3)</a:t>
          </a:r>
          <a:endParaRPr lang="en-US" dirty="0"/>
        </a:p>
      </dgm:t>
    </dgm:pt>
    <dgm:pt modelId="{0576858C-1A46-4127-83DA-335D7CE19D16}" type="parTrans" cxnId="{FAF2FA9F-961E-4E0C-BF37-BE3B7C7BE265}">
      <dgm:prSet/>
      <dgm:spPr/>
      <dgm:t>
        <a:bodyPr/>
        <a:lstStyle/>
        <a:p>
          <a:endParaRPr lang="en-US"/>
        </a:p>
      </dgm:t>
    </dgm:pt>
    <dgm:pt modelId="{CE4AD700-90C2-4D63-8BA9-7B4CD6C9495B}" type="sibTrans" cxnId="{FAF2FA9F-961E-4E0C-BF37-BE3B7C7BE265}">
      <dgm:prSet/>
      <dgm:spPr/>
      <dgm:t>
        <a:bodyPr/>
        <a:lstStyle/>
        <a:p>
          <a:endParaRPr lang="en-US"/>
        </a:p>
      </dgm:t>
    </dgm:pt>
    <dgm:pt modelId="{4A3F4F9C-BE5E-4D0A-B74E-D615FD131C28}">
      <dgm:prSet phldrT="[Text]"/>
      <dgm:spPr>
        <a:solidFill>
          <a:srgbClr val="00B050"/>
        </a:solidFill>
      </dgm:spPr>
      <dgm:t>
        <a:bodyPr/>
        <a:lstStyle/>
        <a:p>
          <a:r>
            <a:rPr lang="en-US" dirty="0" smtClean="0"/>
            <a:t>F(x_4)</a:t>
          </a:r>
          <a:endParaRPr lang="en-US" dirty="0"/>
        </a:p>
      </dgm:t>
    </dgm:pt>
    <dgm:pt modelId="{DEE5F64C-095D-4D6A-9063-55CE6AD9A0B0}" type="parTrans" cxnId="{60EFE31F-4B69-43F5-8BBC-7AA69FD4481E}">
      <dgm:prSet/>
      <dgm:spPr/>
      <dgm:t>
        <a:bodyPr/>
        <a:lstStyle/>
        <a:p>
          <a:endParaRPr lang="en-US"/>
        </a:p>
      </dgm:t>
    </dgm:pt>
    <dgm:pt modelId="{9AC8BDB7-0DE4-4BB2-9DF9-8D12B79A9C7C}" type="sibTrans" cxnId="{60EFE31F-4B69-43F5-8BBC-7AA69FD4481E}">
      <dgm:prSet/>
      <dgm:spPr/>
      <dgm:t>
        <a:bodyPr/>
        <a:lstStyle/>
        <a:p>
          <a:endParaRPr lang="en-US"/>
        </a:p>
      </dgm:t>
    </dgm:pt>
    <dgm:pt modelId="{8AA825F8-93C8-47E1-B23D-670493DE742C}">
      <dgm:prSet phldrT="[Text]"/>
      <dgm:spPr>
        <a:solidFill>
          <a:srgbClr val="FF0000"/>
        </a:solidFill>
      </dgm:spPr>
      <dgm:t>
        <a:bodyPr/>
        <a:lstStyle/>
        <a:p>
          <a:r>
            <a:rPr lang="en-US" dirty="0" smtClean="0"/>
            <a:t>F(x_5)</a:t>
          </a:r>
          <a:endParaRPr lang="en-US" dirty="0"/>
        </a:p>
      </dgm:t>
    </dgm:pt>
    <dgm:pt modelId="{B6D18343-BC8F-46D3-B18E-B76C2AF5E64D}" type="parTrans" cxnId="{61747527-B93E-4769-BC6D-483F7D91938D}">
      <dgm:prSet/>
      <dgm:spPr/>
      <dgm:t>
        <a:bodyPr/>
        <a:lstStyle/>
        <a:p>
          <a:endParaRPr lang="en-US"/>
        </a:p>
      </dgm:t>
    </dgm:pt>
    <dgm:pt modelId="{FCF723D5-CBAE-445F-8893-B7498F4CA4F6}" type="sibTrans" cxnId="{61747527-B93E-4769-BC6D-483F7D91938D}">
      <dgm:prSet/>
      <dgm:spPr/>
      <dgm:t>
        <a:bodyPr/>
        <a:lstStyle/>
        <a:p>
          <a:endParaRPr lang="en-US"/>
        </a:p>
      </dgm:t>
    </dgm:pt>
    <dgm:pt modelId="{252AB936-DBA7-4C7B-99EF-E0948B08C140}">
      <dgm:prSet phldrT="[Text]"/>
      <dgm:spPr>
        <a:solidFill>
          <a:srgbClr val="0070C0"/>
        </a:solidFill>
      </dgm:spPr>
      <dgm:t>
        <a:bodyPr/>
        <a:lstStyle/>
        <a:p>
          <a:r>
            <a:rPr lang="en-US" dirty="0" smtClean="0"/>
            <a:t>F(x_6)</a:t>
          </a:r>
          <a:endParaRPr lang="en-US" dirty="0"/>
        </a:p>
      </dgm:t>
    </dgm:pt>
    <dgm:pt modelId="{7619933B-AC0C-4BFC-BD26-CA8C96E0D6DD}" type="parTrans" cxnId="{F64832AC-019D-4989-B441-D6C86DA0C35D}">
      <dgm:prSet/>
      <dgm:spPr/>
      <dgm:t>
        <a:bodyPr/>
        <a:lstStyle/>
        <a:p>
          <a:endParaRPr lang="en-US"/>
        </a:p>
      </dgm:t>
    </dgm:pt>
    <dgm:pt modelId="{F88098AC-8467-45B3-83F4-4E7F4FA6EA7A}" type="sibTrans" cxnId="{F64832AC-019D-4989-B441-D6C86DA0C35D}">
      <dgm:prSet/>
      <dgm:spPr/>
      <dgm:t>
        <a:bodyPr/>
        <a:lstStyle/>
        <a:p>
          <a:endParaRPr lang="en-US"/>
        </a:p>
      </dgm:t>
    </dgm:pt>
    <dgm:pt modelId="{645A3450-1482-4FEE-B7A7-05EDFE4C3615}">
      <dgm:prSet phldrT="[Text]"/>
      <dgm:spPr>
        <a:solidFill>
          <a:srgbClr val="FFFF00"/>
        </a:solidFill>
      </dgm:spPr>
      <dgm:t>
        <a:bodyPr/>
        <a:lstStyle/>
        <a:p>
          <a:r>
            <a:rPr lang="en-US" dirty="0" smtClean="0"/>
            <a:t>F(x_7)</a:t>
          </a:r>
          <a:endParaRPr lang="en-US" dirty="0"/>
        </a:p>
      </dgm:t>
    </dgm:pt>
    <dgm:pt modelId="{13FC4AAB-D643-475A-ACCA-E6AB8A6B7F4C}" type="parTrans" cxnId="{4243D4F1-45B3-4030-9BF1-264F6D79A664}">
      <dgm:prSet/>
      <dgm:spPr/>
      <dgm:t>
        <a:bodyPr/>
        <a:lstStyle/>
        <a:p>
          <a:endParaRPr lang="en-US"/>
        </a:p>
      </dgm:t>
    </dgm:pt>
    <dgm:pt modelId="{8FFB0CC8-8353-40FA-9C3C-962525BFB38A}" type="sibTrans" cxnId="{4243D4F1-45B3-4030-9BF1-264F6D79A664}">
      <dgm:prSet/>
      <dgm:spPr/>
      <dgm:t>
        <a:bodyPr/>
        <a:lstStyle/>
        <a:p>
          <a:endParaRPr lang="en-US"/>
        </a:p>
      </dgm:t>
    </dgm:pt>
    <dgm:pt modelId="{74247236-7932-4462-B642-79EF08ACA2A1}">
      <dgm:prSet phldrT="[Text]"/>
      <dgm:spPr>
        <a:solidFill>
          <a:srgbClr val="00B050"/>
        </a:solidFill>
      </dgm:spPr>
      <dgm:t>
        <a:bodyPr/>
        <a:lstStyle/>
        <a:p>
          <a:r>
            <a:rPr lang="en-US" dirty="0" smtClean="0"/>
            <a:t>F(x_8)</a:t>
          </a:r>
          <a:endParaRPr lang="en-US" dirty="0"/>
        </a:p>
      </dgm:t>
    </dgm:pt>
    <dgm:pt modelId="{0C4802FE-A32A-49BC-8AE8-D4578630D1AD}" type="parTrans" cxnId="{84928413-5CD1-4C33-BFB4-2ACE6B8E7258}">
      <dgm:prSet/>
      <dgm:spPr/>
      <dgm:t>
        <a:bodyPr/>
        <a:lstStyle/>
        <a:p>
          <a:endParaRPr lang="en-US"/>
        </a:p>
      </dgm:t>
    </dgm:pt>
    <dgm:pt modelId="{B2D1CAAA-F7E2-44F9-8AA0-9568C0DD1B1B}" type="sibTrans" cxnId="{84928413-5CD1-4C33-BFB4-2ACE6B8E7258}">
      <dgm:prSet/>
      <dgm:spPr/>
      <dgm:t>
        <a:bodyPr/>
        <a:lstStyle/>
        <a:p>
          <a:endParaRPr lang="en-US"/>
        </a:p>
      </dgm:t>
    </dgm:pt>
    <dgm:pt modelId="{2DAE9BF1-743F-4299-AEB5-EAF0467D07A9}">
      <dgm:prSet phldrT="[Text]"/>
      <dgm:spPr>
        <a:solidFill>
          <a:srgbClr val="0070C0"/>
        </a:solidFill>
      </dgm:spPr>
      <dgm:t>
        <a:bodyPr/>
        <a:lstStyle/>
        <a:p>
          <a:r>
            <a:rPr lang="en-US" dirty="0" smtClean="0"/>
            <a:t>…</a:t>
          </a:r>
          <a:endParaRPr lang="en-US" dirty="0"/>
        </a:p>
      </dgm:t>
    </dgm:pt>
    <dgm:pt modelId="{7AEF573E-473B-40FD-9939-E822F1B82B70}" type="parTrans" cxnId="{36368759-7E05-4C5C-B10D-DCD962BE3BEE}">
      <dgm:prSet/>
      <dgm:spPr/>
      <dgm:t>
        <a:bodyPr/>
        <a:lstStyle/>
        <a:p>
          <a:endParaRPr lang="en-US"/>
        </a:p>
      </dgm:t>
    </dgm:pt>
    <dgm:pt modelId="{798063B7-2727-4F65-97E3-60B0579E5752}" type="sibTrans" cxnId="{36368759-7E05-4C5C-B10D-DCD962BE3BEE}">
      <dgm:prSet/>
      <dgm:spPr/>
      <dgm:t>
        <a:bodyPr/>
        <a:lstStyle/>
        <a:p>
          <a:endParaRPr lang="en-US"/>
        </a:p>
      </dgm:t>
    </dgm:pt>
    <dgm:pt modelId="{143FAE0D-612A-483F-B5C4-7887A7F5B4FF}" type="pres">
      <dgm:prSet presAssocID="{60A3C04D-F13B-479D-8852-D90A478E0DF5}" presName="Name0" presStyleCnt="0">
        <dgm:presLayoutVars>
          <dgm:resizeHandles/>
        </dgm:presLayoutVars>
      </dgm:prSet>
      <dgm:spPr/>
    </dgm:pt>
    <dgm:pt modelId="{CDE8E438-C25B-4076-AE6E-B0F578F8355E}" type="pres">
      <dgm:prSet presAssocID="{6D4BF284-6B8A-436C-9853-0122239D3B59}" presName="text" presStyleLbl="node1" presStyleIdx="0" presStyleCnt="12">
        <dgm:presLayoutVars>
          <dgm:bulletEnabled val="1"/>
        </dgm:presLayoutVars>
      </dgm:prSet>
      <dgm:spPr/>
      <dgm:t>
        <a:bodyPr/>
        <a:lstStyle/>
        <a:p>
          <a:endParaRPr lang="en-US"/>
        </a:p>
      </dgm:t>
    </dgm:pt>
    <dgm:pt modelId="{AC402622-16B2-4367-8599-E623CD4C0020}" type="pres">
      <dgm:prSet presAssocID="{969D8C13-0D9E-4071-970C-6D12C92B6531}" presName="space" presStyleCnt="0"/>
      <dgm:spPr/>
    </dgm:pt>
    <dgm:pt modelId="{64C2D51F-5AEC-42AF-A51F-A41379A37057}" type="pres">
      <dgm:prSet presAssocID="{AB26A947-C794-4ECD-B8C9-9F0DDA28BF28}" presName="text" presStyleLbl="node1" presStyleIdx="1" presStyleCnt="12">
        <dgm:presLayoutVars>
          <dgm:bulletEnabled val="1"/>
        </dgm:presLayoutVars>
      </dgm:prSet>
      <dgm:spPr/>
      <dgm:t>
        <a:bodyPr/>
        <a:lstStyle/>
        <a:p>
          <a:endParaRPr lang="en-US"/>
        </a:p>
      </dgm:t>
    </dgm:pt>
    <dgm:pt modelId="{E74FEFE2-D00F-414C-A889-DFF056789023}" type="pres">
      <dgm:prSet presAssocID="{62DCCF07-373E-48ED-A189-FB83927E6004}" presName="space" presStyleCnt="0"/>
      <dgm:spPr/>
    </dgm:pt>
    <dgm:pt modelId="{1F61CE12-0C14-4572-8FFE-7B4CE87579E8}" type="pres">
      <dgm:prSet presAssocID="{27156695-2558-4DCA-BB9C-5C451FD93B2D}" presName="text" presStyleLbl="node1" presStyleIdx="2" presStyleCnt="12">
        <dgm:presLayoutVars>
          <dgm:bulletEnabled val="1"/>
        </dgm:presLayoutVars>
      </dgm:prSet>
      <dgm:spPr/>
      <dgm:t>
        <a:bodyPr/>
        <a:lstStyle/>
        <a:p>
          <a:endParaRPr lang="en-US"/>
        </a:p>
      </dgm:t>
    </dgm:pt>
    <dgm:pt modelId="{17ADEFA3-44AC-4499-BE51-2A407CA05C92}" type="pres">
      <dgm:prSet presAssocID="{CE4AD700-90C2-4D63-8BA9-7B4CD6C9495B}" presName="space" presStyleCnt="0"/>
      <dgm:spPr/>
    </dgm:pt>
    <dgm:pt modelId="{19DD2D5E-7675-46B1-891C-58F88554DA8D}" type="pres">
      <dgm:prSet presAssocID="{4A3F4F9C-BE5E-4D0A-B74E-D615FD131C28}" presName="text" presStyleLbl="node1" presStyleIdx="3" presStyleCnt="12">
        <dgm:presLayoutVars>
          <dgm:bulletEnabled val="1"/>
        </dgm:presLayoutVars>
      </dgm:prSet>
      <dgm:spPr/>
      <dgm:t>
        <a:bodyPr/>
        <a:lstStyle/>
        <a:p>
          <a:endParaRPr lang="en-US"/>
        </a:p>
      </dgm:t>
    </dgm:pt>
    <dgm:pt modelId="{E6617F9D-0893-4D58-B0B9-6C37F87CE11E}" type="pres">
      <dgm:prSet presAssocID="{9AC8BDB7-0DE4-4BB2-9DF9-8D12B79A9C7C}" presName="space" presStyleCnt="0"/>
      <dgm:spPr/>
    </dgm:pt>
    <dgm:pt modelId="{AC8515A0-D4CB-490B-BBC7-2148238223C3}" type="pres">
      <dgm:prSet presAssocID="{8AA825F8-93C8-47E1-B23D-670493DE742C}" presName="text" presStyleLbl="node1" presStyleIdx="4" presStyleCnt="12">
        <dgm:presLayoutVars>
          <dgm:bulletEnabled val="1"/>
        </dgm:presLayoutVars>
      </dgm:prSet>
      <dgm:spPr/>
      <dgm:t>
        <a:bodyPr/>
        <a:lstStyle/>
        <a:p>
          <a:endParaRPr lang="en-US"/>
        </a:p>
      </dgm:t>
    </dgm:pt>
    <dgm:pt modelId="{8266C357-5201-4972-A2E6-1AA3097CDC08}" type="pres">
      <dgm:prSet presAssocID="{FCF723D5-CBAE-445F-8893-B7498F4CA4F6}" presName="space" presStyleCnt="0"/>
      <dgm:spPr/>
    </dgm:pt>
    <dgm:pt modelId="{098E122C-0891-4D55-8691-C74CBF5801BB}" type="pres">
      <dgm:prSet presAssocID="{252AB936-DBA7-4C7B-99EF-E0948B08C140}" presName="text" presStyleLbl="node1" presStyleIdx="5" presStyleCnt="12">
        <dgm:presLayoutVars>
          <dgm:bulletEnabled val="1"/>
        </dgm:presLayoutVars>
      </dgm:prSet>
      <dgm:spPr/>
      <dgm:t>
        <a:bodyPr/>
        <a:lstStyle/>
        <a:p>
          <a:endParaRPr lang="en-US"/>
        </a:p>
      </dgm:t>
    </dgm:pt>
    <dgm:pt modelId="{A39C7460-6E55-4864-8317-F23C7B0235DB}" type="pres">
      <dgm:prSet presAssocID="{F88098AC-8467-45B3-83F4-4E7F4FA6EA7A}" presName="space" presStyleCnt="0"/>
      <dgm:spPr/>
    </dgm:pt>
    <dgm:pt modelId="{87E19A78-B553-43DA-A585-2A125B82280E}" type="pres">
      <dgm:prSet presAssocID="{645A3450-1482-4FEE-B7A7-05EDFE4C3615}" presName="text" presStyleLbl="node1" presStyleIdx="6" presStyleCnt="12">
        <dgm:presLayoutVars>
          <dgm:bulletEnabled val="1"/>
        </dgm:presLayoutVars>
      </dgm:prSet>
      <dgm:spPr/>
      <dgm:t>
        <a:bodyPr/>
        <a:lstStyle/>
        <a:p>
          <a:endParaRPr lang="en-US"/>
        </a:p>
      </dgm:t>
    </dgm:pt>
    <dgm:pt modelId="{7A419AE4-62A9-4C3F-922F-73278C65E306}" type="pres">
      <dgm:prSet presAssocID="{8FFB0CC8-8353-40FA-9C3C-962525BFB38A}" presName="space" presStyleCnt="0"/>
      <dgm:spPr/>
    </dgm:pt>
    <dgm:pt modelId="{74CF0507-EAC2-48A1-92D9-34CFB899CA83}" type="pres">
      <dgm:prSet presAssocID="{74247236-7932-4462-B642-79EF08ACA2A1}" presName="text" presStyleLbl="node1" presStyleIdx="7" presStyleCnt="12">
        <dgm:presLayoutVars>
          <dgm:bulletEnabled val="1"/>
        </dgm:presLayoutVars>
      </dgm:prSet>
      <dgm:spPr/>
      <dgm:t>
        <a:bodyPr/>
        <a:lstStyle/>
        <a:p>
          <a:endParaRPr lang="en-US"/>
        </a:p>
      </dgm:t>
    </dgm:pt>
    <dgm:pt modelId="{357C5186-0620-4172-91DF-305CB883DC61}" type="pres">
      <dgm:prSet presAssocID="{B2D1CAAA-F7E2-44F9-8AA0-9568C0DD1B1B}" presName="space" presStyleCnt="0"/>
      <dgm:spPr/>
    </dgm:pt>
    <dgm:pt modelId="{D96498F8-383A-4249-BF61-4A088891DA41}" type="pres">
      <dgm:prSet presAssocID="{2DAE9BF1-743F-4299-AEB5-EAF0467D07A9}" presName="text" presStyleLbl="node1" presStyleIdx="8" presStyleCnt="12" custLinFactY="607" custLinFactNeighborY="100000">
        <dgm:presLayoutVars>
          <dgm:bulletEnabled val="1"/>
        </dgm:presLayoutVars>
      </dgm:prSet>
      <dgm:spPr/>
      <dgm:t>
        <a:bodyPr/>
        <a:lstStyle/>
        <a:p>
          <a:endParaRPr lang="en-US"/>
        </a:p>
      </dgm:t>
    </dgm:pt>
    <dgm:pt modelId="{8249686D-5529-4057-A767-DA749206C510}" type="pres">
      <dgm:prSet presAssocID="{798063B7-2727-4F65-97E3-60B0579E5752}" presName="space" presStyleCnt="0"/>
      <dgm:spPr/>
    </dgm:pt>
    <dgm:pt modelId="{B547173C-D662-46BB-8409-EE181EF5DA30}" type="pres">
      <dgm:prSet presAssocID="{88CE8F21-FFF1-4803-A48C-9380F0D8DBAC}" presName="text" presStyleLbl="node1" presStyleIdx="9" presStyleCnt="12">
        <dgm:presLayoutVars>
          <dgm:bulletEnabled val="1"/>
        </dgm:presLayoutVars>
      </dgm:prSet>
      <dgm:spPr/>
      <dgm:t>
        <a:bodyPr/>
        <a:lstStyle/>
        <a:p>
          <a:endParaRPr lang="en-US"/>
        </a:p>
      </dgm:t>
    </dgm:pt>
    <dgm:pt modelId="{7754F831-B9B6-4F17-AE5C-D2C2EF14E2AC}" type="pres">
      <dgm:prSet presAssocID="{A59F3C59-AA5E-4F19-8448-4A9C324FBD85}" presName="space" presStyleCnt="0"/>
      <dgm:spPr/>
    </dgm:pt>
    <dgm:pt modelId="{AE032D15-56F0-4167-9155-37EB84C83AE0}" type="pres">
      <dgm:prSet presAssocID="{A4675102-26ED-43FF-B10D-7ED38BDDABEA}" presName="text" presStyleLbl="node1" presStyleIdx="10" presStyleCnt="12">
        <dgm:presLayoutVars>
          <dgm:bulletEnabled val="1"/>
        </dgm:presLayoutVars>
      </dgm:prSet>
      <dgm:spPr/>
      <dgm:t>
        <a:bodyPr/>
        <a:lstStyle/>
        <a:p>
          <a:endParaRPr lang="en-US"/>
        </a:p>
      </dgm:t>
    </dgm:pt>
    <dgm:pt modelId="{0FF0A892-E021-4B2B-B081-41C2509FDC1C}" type="pres">
      <dgm:prSet presAssocID="{C80DD7DB-11F5-478F-9AD7-811256240D04}" presName="space" presStyleCnt="0"/>
      <dgm:spPr/>
    </dgm:pt>
    <dgm:pt modelId="{B3170004-90C7-452C-B7FE-E43C595BA6EA}" type="pres">
      <dgm:prSet presAssocID="{FAB4D8C7-397F-4232-9C6E-32240D122263}" presName="text" presStyleLbl="node1" presStyleIdx="11" presStyleCnt="12">
        <dgm:presLayoutVars>
          <dgm:bulletEnabled val="1"/>
        </dgm:presLayoutVars>
      </dgm:prSet>
      <dgm:spPr/>
      <dgm:t>
        <a:bodyPr/>
        <a:lstStyle/>
        <a:p>
          <a:endParaRPr lang="en-US"/>
        </a:p>
      </dgm:t>
    </dgm:pt>
  </dgm:ptLst>
  <dgm:cxnLst>
    <dgm:cxn modelId="{D996C935-569F-48E4-800C-306E6C5B73CD}" type="presOf" srcId="{6D4BF284-6B8A-436C-9853-0122239D3B59}" destId="{CDE8E438-C25B-4076-AE6E-B0F578F8355E}" srcOrd="0" destOrd="0" presId="urn:diagrams.loki3.com/VaryingWidthList+Icon"/>
    <dgm:cxn modelId="{32C4D957-4963-45E8-BBD9-411B5F960513}" srcId="{60A3C04D-F13B-479D-8852-D90A478E0DF5}" destId="{FAB4D8C7-397F-4232-9C6E-32240D122263}" srcOrd="11" destOrd="0" parTransId="{AD86525F-F620-4EA7-AFC7-37C91B28F7A9}" sibTransId="{A121FEBE-00BC-4B52-BE1C-2152F2B308A4}"/>
    <dgm:cxn modelId="{60EFE31F-4B69-43F5-8BBC-7AA69FD4481E}" srcId="{60A3C04D-F13B-479D-8852-D90A478E0DF5}" destId="{4A3F4F9C-BE5E-4D0A-B74E-D615FD131C28}" srcOrd="3" destOrd="0" parTransId="{DEE5F64C-095D-4D6A-9063-55CE6AD9A0B0}" sibTransId="{9AC8BDB7-0DE4-4BB2-9DF9-8D12B79A9C7C}"/>
    <dgm:cxn modelId="{5A188033-96CD-4AB6-9F77-9279A8359E81}" type="presOf" srcId="{A4675102-26ED-43FF-B10D-7ED38BDDABEA}" destId="{AE032D15-56F0-4167-9155-37EB84C83AE0}" srcOrd="0" destOrd="0" presId="urn:diagrams.loki3.com/VaryingWidthList+Icon"/>
    <dgm:cxn modelId="{D3846BD0-3F16-4A10-9913-03004A9C41C3}" srcId="{60A3C04D-F13B-479D-8852-D90A478E0DF5}" destId="{6D4BF284-6B8A-436C-9853-0122239D3B59}" srcOrd="0" destOrd="0" parTransId="{4E68E16E-70D5-482E-802D-1A87C3B32512}" sibTransId="{969D8C13-0D9E-4071-970C-6D12C92B6531}"/>
    <dgm:cxn modelId="{35922E1B-A6B3-4C2F-801E-8BD20B665655}" type="presOf" srcId="{645A3450-1482-4FEE-B7A7-05EDFE4C3615}" destId="{87E19A78-B553-43DA-A585-2A125B82280E}" srcOrd="0" destOrd="0" presId="urn:diagrams.loki3.com/VaryingWidthList+Icon"/>
    <dgm:cxn modelId="{1274514A-B573-419B-96E4-47ECA4141BC5}" srcId="{60A3C04D-F13B-479D-8852-D90A478E0DF5}" destId="{88CE8F21-FFF1-4803-A48C-9380F0D8DBAC}" srcOrd="9" destOrd="0" parTransId="{BE1387D3-9195-486B-A5AF-7B386BA6498F}" sibTransId="{A59F3C59-AA5E-4F19-8448-4A9C324FBD85}"/>
    <dgm:cxn modelId="{E7B200E1-D29C-46D1-87EE-60973E8C53B4}" type="presOf" srcId="{FAB4D8C7-397F-4232-9C6E-32240D122263}" destId="{B3170004-90C7-452C-B7FE-E43C595BA6EA}" srcOrd="0" destOrd="0" presId="urn:diagrams.loki3.com/VaryingWidthList+Icon"/>
    <dgm:cxn modelId="{E1C09D55-9C4A-42F2-839B-F192493FFE33}" type="presOf" srcId="{4A3F4F9C-BE5E-4D0A-B74E-D615FD131C28}" destId="{19DD2D5E-7675-46B1-891C-58F88554DA8D}" srcOrd="0" destOrd="0" presId="urn:diagrams.loki3.com/VaryingWidthList+Icon"/>
    <dgm:cxn modelId="{4494E649-0194-4975-BF6A-4541BDA66295}" type="presOf" srcId="{252AB936-DBA7-4C7B-99EF-E0948B08C140}" destId="{098E122C-0891-4D55-8691-C74CBF5801BB}" srcOrd="0" destOrd="0" presId="urn:diagrams.loki3.com/VaryingWidthList+Icon"/>
    <dgm:cxn modelId="{4243D4F1-45B3-4030-9BF1-264F6D79A664}" srcId="{60A3C04D-F13B-479D-8852-D90A478E0DF5}" destId="{645A3450-1482-4FEE-B7A7-05EDFE4C3615}" srcOrd="6" destOrd="0" parTransId="{13FC4AAB-D643-475A-ACCA-E6AB8A6B7F4C}" sibTransId="{8FFB0CC8-8353-40FA-9C3C-962525BFB38A}"/>
    <dgm:cxn modelId="{A1587D93-9E69-4F6A-89C3-3B85E7A982B6}" type="presOf" srcId="{AB26A947-C794-4ECD-B8C9-9F0DDA28BF28}" destId="{64C2D51F-5AEC-42AF-A51F-A41379A37057}" srcOrd="0" destOrd="0" presId="urn:diagrams.loki3.com/VaryingWidthList+Icon"/>
    <dgm:cxn modelId="{61747527-B93E-4769-BC6D-483F7D91938D}" srcId="{60A3C04D-F13B-479D-8852-D90A478E0DF5}" destId="{8AA825F8-93C8-47E1-B23D-670493DE742C}" srcOrd="4" destOrd="0" parTransId="{B6D18343-BC8F-46D3-B18E-B76C2AF5E64D}" sibTransId="{FCF723D5-CBAE-445F-8893-B7498F4CA4F6}"/>
    <dgm:cxn modelId="{6874F68D-0773-4513-848F-A236DE29D2D5}" type="presOf" srcId="{60A3C04D-F13B-479D-8852-D90A478E0DF5}" destId="{143FAE0D-612A-483F-B5C4-7887A7F5B4FF}" srcOrd="0" destOrd="0" presId="urn:diagrams.loki3.com/VaryingWidthList+Icon"/>
    <dgm:cxn modelId="{F64832AC-019D-4989-B441-D6C86DA0C35D}" srcId="{60A3C04D-F13B-479D-8852-D90A478E0DF5}" destId="{252AB936-DBA7-4C7B-99EF-E0948B08C140}" srcOrd="5" destOrd="0" parTransId="{7619933B-AC0C-4BFC-BD26-CA8C96E0D6DD}" sibTransId="{F88098AC-8467-45B3-83F4-4E7F4FA6EA7A}"/>
    <dgm:cxn modelId="{80375DD3-4B02-4603-AAB8-72998B5F220D}" type="presOf" srcId="{27156695-2558-4DCA-BB9C-5C451FD93B2D}" destId="{1F61CE12-0C14-4572-8FFE-7B4CE87579E8}" srcOrd="0" destOrd="0" presId="urn:diagrams.loki3.com/VaryingWidthList+Icon"/>
    <dgm:cxn modelId="{FAF2FA9F-961E-4E0C-BF37-BE3B7C7BE265}" srcId="{60A3C04D-F13B-479D-8852-D90A478E0DF5}" destId="{27156695-2558-4DCA-BB9C-5C451FD93B2D}" srcOrd="2" destOrd="0" parTransId="{0576858C-1A46-4127-83DA-335D7CE19D16}" sibTransId="{CE4AD700-90C2-4D63-8BA9-7B4CD6C9495B}"/>
    <dgm:cxn modelId="{B940080B-9652-4DD2-A6FE-C604EF4BFC18}" type="presOf" srcId="{88CE8F21-FFF1-4803-A48C-9380F0D8DBAC}" destId="{B547173C-D662-46BB-8409-EE181EF5DA30}" srcOrd="0" destOrd="0" presId="urn:diagrams.loki3.com/VaryingWidthList+Icon"/>
    <dgm:cxn modelId="{84928413-5CD1-4C33-BFB4-2ACE6B8E7258}" srcId="{60A3C04D-F13B-479D-8852-D90A478E0DF5}" destId="{74247236-7932-4462-B642-79EF08ACA2A1}" srcOrd="7" destOrd="0" parTransId="{0C4802FE-A32A-49BC-8AE8-D4578630D1AD}" sibTransId="{B2D1CAAA-F7E2-44F9-8AA0-9568C0DD1B1B}"/>
    <dgm:cxn modelId="{474FAD3B-4919-41A6-8A0A-00658880D69B}" srcId="{60A3C04D-F13B-479D-8852-D90A478E0DF5}" destId="{A4675102-26ED-43FF-B10D-7ED38BDDABEA}" srcOrd="10" destOrd="0" parTransId="{F239D40E-15F3-4D9B-B722-207E97D4E462}" sibTransId="{C80DD7DB-11F5-478F-9AD7-811256240D04}"/>
    <dgm:cxn modelId="{36368759-7E05-4C5C-B10D-DCD962BE3BEE}" srcId="{60A3C04D-F13B-479D-8852-D90A478E0DF5}" destId="{2DAE9BF1-743F-4299-AEB5-EAF0467D07A9}" srcOrd="8" destOrd="0" parTransId="{7AEF573E-473B-40FD-9939-E822F1B82B70}" sibTransId="{798063B7-2727-4F65-97E3-60B0579E5752}"/>
    <dgm:cxn modelId="{98457113-ADF9-4BA9-A886-FF1F5ABB6C7E}" srcId="{60A3C04D-F13B-479D-8852-D90A478E0DF5}" destId="{AB26A947-C794-4ECD-B8C9-9F0DDA28BF28}" srcOrd="1" destOrd="0" parTransId="{4BC5D0F4-2258-4CA3-B363-53C45711FE6C}" sibTransId="{62DCCF07-373E-48ED-A189-FB83927E6004}"/>
    <dgm:cxn modelId="{EE8ED195-1970-4320-92F3-0877DB34D24F}" type="presOf" srcId="{74247236-7932-4462-B642-79EF08ACA2A1}" destId="{74CF0507-EAC2-48A1-92D9-34CFB899CA83}" srcOrd="0" destOrd="0" presId="urn:diagrams.loki3.com/VaryingWidthList+Icon"/>
    <dgm:cxn modelId="{66CD42BA-4C3A-4938-A5FD-BB1E4D9AF3A4}" type="presOf" srcId="{2DAE9BF1-743F-4299-AEB5-EAF0467D07A9}" destId="{D96498F8-383A-4249-BF61-4A088891DA41}" srcOrd="0" destOrd="0" presId="urn:diagrams.loki3.com/VaryingWidthList+Icon"/>
    <dgm:cxn modelId="{CC7B2247-5960-4FF2-9A6E-9052A7F34545}" type="presOf" srcId="{8AA825F8-93C8-47E1-B23D-670493DE742C}" destId="{AC8515A0-D4CB-490B-BBC7-2148238223C3}" srcOrd="0" destOrd="0" presId="urn:diagrams.loki3.com/VaryingWidthList+Icon"/>
    <dgm:cxn modelId="{5FF0B67F-61C1-4707-ABE3-D7276064882D}" type="presParOf" srcId="{143FAE0D-612A-483F-B5C4-7887A7F5B4FF}" destId="{CDE8E438-C25B-4076-AE6E-B0F578F8355E}" srcOrd="0" destOrd="0" presId="urn:diagrams.loki3.com/VaryingWidthList+Icon"/>
    <dgm:cxn modelId="{2016AE84-5A5A-40E2-BDD0-9204E0236759}" type="presParOf" srcId="{143FAE0D-612A-483F-B5C4-7887A7F5B4FF}" destId="{AC402622-16B2-4367-8599-E623CD4C0020}" srcOrd="1" destOrd="0" presId="urn:diagrams.loki3.com/VaryingWidthList+Icon"/>
    <dgm:cxn modelId="{AA2D0986-7D1B-441E-AC18-2E744310225E}" type="presParOf" srcId="{143FAE0D-612A-483F-B5C4-7887A7F5B4FF}" destId="{64C2D51F-5AEC-42AF-A51F-A41379A37057}" srcOrd="2" destOrd="0" presId="urn:diagrams.loki3.com/VaryingWidthList+Icon"/>
    <dgm:cxn modelId="{21262EF2-6813-4D06-9A0F-D67A8C7EA08D}" type="presParOf" srcId="{143FAE0D-612A-483F-B5C4-7887A7F5B4FF}" destId="{E74FEFE2-D00F-414C-A889-DFF056789023}" srcOrd="3" destOrd="0" presId="urn:diagrams.loki3.com/VaryingWidthList+Icon"/>
    <dgm:cxn modelId="{844CF357-5B7A-4E38-A7D3-4DAA048D383D}" type="presParOf" srcId="{143FAE0D-612A-483F-B5C4-7887A7F5B4FF}" destId="{1F61CE12-0C14-4572-8FFE-7B4CE87579E8}" srcOrd="4" destOrd="0" presId="urn:diagrams.loki3.com/VaryingWidthList+Icon"/>
    <dgm:cxn modelId="{6DC79A4E-2A8D-4BCF-83D5-84EEF765C993}" type="presParOf" srcId="{143FAE0D-612A-483F-B5C4-7887A7F5B4FF}" destId="{17ADEFA3-44AC-4499-BE51-2A407CA05C92}" srcOrd="5" destOrd="0" presId="urn:diagrams.loki3.com/VaryingWidthList+Icon"/>
    <dgm:cxn modelId="{35B42BB0-7867-4B9E-A5B3-2F7CBCDB9A75}" type="presParOf" srcId="{143FAE0D-612A-483F-B5C4-7887A7F5B4FF}" destId="{19DD2D5E-7675-46B1-891C-58F88554DA8D}" srcOrd="6" destOrd="0" presId="urn:diagrams.loki3.com/VaryingWidthList+Icon"/>
    <dgm:cxn modelId="{16BCD7BD-ABD5-4F40-BFE2-458B7DBF8860}" type="presParOf" srcId="{143FAE0D-612A-483F-B5C4-7887A7F5B4FF}" destId="{E6617F9D-0893-4D58-B0B9-6C37F87CE11E}" srcOrd="7" destOrd="0" presId="urn:diagrams.loki3.com/VaryingWidthList+Icon"/>
    <dgm:cxn modelId="{35F0BF11-B395-4D39-AB39-B5D47A6D265D}" type="presParOf" srcId="{143FAE0D-612A-483F-B5C4-7887A7F5B4FF}" destId="{AC8515A0-D4CB-490B-BBC7-2148238223C3}" srcOrd="8" destOrd="0" presId="urn:diagrams.loki3.com/VaryingWidthList+Icon"/>
    <dgm:cxn modelId="{43C933E1-F044-43EA-84AD-54444686DB8F}" type="presParOf" srcId="{143FAE0D-612A-483F-B5C4-7887A7F5B4FF}" destId="{8266C357-5201-4972-A2E6-1AA3097CDC08}" srcOrd="9" destOrd="0" presId="urn:diagrams.loki3.com/VaryingWidthList+Icon"/>
    <dgm:cxn modelId="{302F7078-D94B-43E2-B2AC-EB9A985FB617}" type="presParOf" srcId="{143FAE0D-612A-483F-B5C4-7887A7F5B4FF}" destId="{098E122C-0891-4D55-8691-C74CBF5801BB}" srcOrd="10" destOrd="0" presId="urn:diagrams.loki3.com/VaryingWidthList+Icon"/>
    <dgm:cxn modelId="{14FE0201-F8E3-4241-A78C-69331EB5CCA4}" type="presParOf" srcId="{143FAE0D-612A-483F-B5C4-7887A7F5B4FF}" destId="{A39C7460-6E55-4864-8317-F23C7B0235DB}" srcOrd="11" destOrd="0" presId="urn:diagrams.loki3.com/VaryingWidthList+Icon"/>
    <dgm:cxn modelId="{7C6696D8-B08D-4C2B-AF71-56E7812C855D}" type="presParOf" srcId="{143FAE0D-612A-483F-B5C4-7887A7F5B4FF}" destId="{87E19A78-B553-43DA-A585-2A125B82280E}" srcOrd="12" destOrd="0" presId="urn:diagrams.loki3.com/VaryingWidthList+Icon"/>
    <dgm:cxn modelId="{882E674C-7518-40EB-AB0C-84D2346970AD}" type="presParOf" srcId="{143FAE0D-612A-483F-B5C4-7887A7F5B4FF}" destId="{7A419AE4-62A9-4C3F-922F-73278C65E306}" srcOrd="13" destOrd="0" presId="urn:diagrams.loki3.com/VaryingWidthList+Icon"/>
    <dgm:cxn modelId="{54D1C224-8245-4BE6-9BA8-C3FF91AE94F0}" type="presParOf" srcId="{143FAE0D-612A-483F-B5C4-7887A7F5B4FF}" destId="{74CF0507-EAC2-48A1-92D9-34CFB899CA83}" srcOrd="14" destOrd="0" presId="urn:diagrams.loki3.com/VaryingWidthList+Icon"/>
    <dgm:cxn modelId="{712D3926-2C2C-4DF9-A2B3-79F47BF63150}" type="presParOf" srcId="{143FAE0D-612A-483F-B5C4-7887A7F5B4FF}" destId="{357C5186-0620-4172-91DF-305CB883DC61}" srcOrd="15" destOrd="0" presId="urn:diagrams.loki3.com/VaryingWidthList+Icon"/>
    <dgm:cxn modelId="{31AA88BA-2793-4616-AD08-77BF67F5E806}" type="presParOf" srcId="{143FAE0D-612A-483F-B5C4-7887A7F5B4FF}" destId="{D96498F8-383A-4249-BF61-4A088891DA41}" srcOrd="16" destOrd="0" presId="urn:diagrams.loki3.com/VaryingWidthList+Icon"/>
    <dgm:cxn modelId="{AA9BB76B-28A8-4127-AA03-EA8A35A3184D}" type="presParOf" srcId="{143FAE0D-612A-483F-B5C4-7887A7F5B4FF}" destId="{8249686D-5529-4057-A767-DA749206C510}" srcOrd="17" destOrd="0" presId="urn:diagrams.loki3.com/VaryingWidthList+Icon"/>
    <dgm:cxn modelId="{2262E587-AC93-4875-8881-8CDFE97C29CA}" type="presParOf" srcId="{143FAE0D-612A-483F-B5C4-7887A7F5B4FF}" destId="{B547173C-D662-46BB-8409-EE181EF5DA30}" srcOrd="18" destOrd="0" presId="urn:diagrams.loki3.com/VaryingWidthList+Icon"/>
    <dgm:cxn modelId="{0465EB92-0BB6-4BA7-8B31-9E5AC3D3306C}" type="presParOf" srcId="{143FAE0D-612A-483F-B5C4-7887A7F5B4FF}" destId="{7754F831-B9B6-4F17-AE5C-D2C2EF14E2AC}" srcOrd="19" destOrd="0" presId="urn:diagrams.loki3.com/VaryingWidthList+Icon"/>
    <dgm:cxn modelId="{9B44AC05-C872-448A-95CD-60C7AB1C1323}" type="presParOf" srcId="{143FAE0D-612A-483F-B5C4-7887A7F5B4FF}" destId="{AE032D15-56F0-4167-9155-37EB84C83AE0}" srcOrd="20" destOrd="0" presId="urn:diagrams.loki3.com/VaryingWidthList+Icon"/>
    <dgm:cxn modelId="{D3325540-7FDC-430C-BB4C-EE9BE2FCFA1E}" type="presParOf" srcId="{143FAE0D-612A-483F-B5C4-7887A7F5B4FF}" destId="{0FF0A892-E021-4B2B-B081-41C2509FDC1C}" srcOrd="21" destOrd="0" presId="urn:diagrams.loki3.com/VaryingWidthList+Icon"/>
    <dgm:cxn modelId="{267A834F-6128-47F1-B894-D224A0FC4E2A}" type="presParOf" srcId="{143FAE0D-612A-483F-B5C4-7887A7F5B4FF}" destId="{B3170004-90C7-452C-B7FE-E43C595BA6EA}" srcOrd="22" destOrd="0" presId="urn:diagrams.loki3.com/VaryingWidth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399"/>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271" y="0"/>
            <a:ext cx="3170255" cy="479399"/>
          </a:xfrm>
          <a:prstGeom prst="rect">
            <a:avLst/>
          </a:prstGeom>
        </p:spPr>
        <p:txBody>
          <a:bodyPr vert="horz" lIns="95747" tIns="47873" rIns="95747" bIns="47873" rtlCol="0"/>
          <a:lstStyle>
            <a:lvl1pPr algn="r">
              <a:defRPr sz="1300"/>
            </a:lvl1pPr>
          </a:lstStyle>
          <a:p>
            <a:fld id="{494109D8-30D1-4C92-8202-E7FB700FBC1A}" type="datetimeFigureOut">
              <a:rPr lang="en-US" smtClean="0"/>
              <a:t>5/8/2011</a:t>
            </a:fld>
            <a:endParaRPr lang="en-US"/>
          </a:p>
        </p:txBody>
      </p:sp>
      <p:sp>
        <p:nvSpPr>
          <p:cNvPr id="4" name="Footer Placeholder 3"/>
          <p:cNvSpPr>
            <a:spLocks noGrp="1"/>
          </p:cNvSpPr>
          <p:nvPr>
            <p:ph type="ftr" sz="quarter" idx="2"/>
          </p:nvPr>
        </p:nvSpPr>
        <p:spPr>
          <a:xfrm>
            <a:off x="0" y="9120149"/>
            <a:ext cx="3170255" cy="479399"/>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271" y="9120149"/>
            <a:ext cx="3170255" cy="479399"/>
          </a:xfrm>
          <a:prstGeom prst="rect">
            <a:avLst/>
          </a:prstGeom>
        </p:spPr>
        <p:txBody>
          <a:bodyPr vert="horz" lIns="95747" tIns="47873" rIns="95747" bIns="47873" rtlCol="0" anchor="b"/>
          <a:lstStyle>
            <a:lvl1pPr algn="r">
              <a:defRPr sz="1300"/>
            </a:lvl1pPr>
          </a:lstStyle>
          <a:p>
            <a:fld id="{D4E11457-D2C6-4C00-BA44-7F8E9C60E1D8}" type="slidenum">
              <a:rPr lang="en-US" smtClean="0"/>
              <a:t>‹#›</a:t>
            </a:fld>
            <a:endParaRPr lang="en-US"/>
          </a:p>
        </p:txBody>
      </p:sp>
    </p:spTree>
    <p:extLst>
      <p:ext uri="{BB962C8B-B14F-4D97-AF65-F5344CB8AC3E}">
        <p14:creationId xmlns:p14="http://schemas.microsoft.com/office/powerpoint/2010/main" val="3280112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784A077F-024B-40D2-8610-30CA90156E59}" type="datetimeFigureOut">
              <a:rPr lang="en-US" smtClean="0"/>
              <a:t>5/8/2011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19EB961D-EA73-40D5-BF85-AB7BBEB0A12B}" type="slidenum">
              <a:rPr lang="en-US" smtClean="0"/>
              <a:t>‹#›</a:t>
            </a:fld>
            <a:endParaRPr lang="en-US"/>
          </a:p>
        </p:txBody>
      </p:sp>
    </p:spTree>
    <p:extLst>
      <p:ext uri="{BB962C8B-B14F-4D97-AF65-F5344CB8AC3E}">
        <p14:creationId xmlns:p14="http://schemas.microsoft.com/office/powerpoint/2010/main" val="37034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ownload.oracle.com/javase/tutorial/essential/concurrency/examples/Deadlock.jav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Fewer</a:t>
            </a:r>
            <a:r>
              <a:rPr lang="en-US" baseline="0" dirty="0" smtClean="0"/>
              <a:t> frequency increases</a:t>
            </a:r>
          </a:p>
          <a:p>
            <a:r>
              <a:rPr lang="en-US" baseline="0" dirty="0" smtClean="0"/>
              <a:t>MIPS: Million instructions per second</a:t>
            </a:r>
          </a:p>
          <a:p>
            <a:endParaRPr lang="en-US" baseline="0" dirty="0" smtClean="0"/>
          </a:p>
          <a:p>
            <a:r>
              <a:rPr lang="en-US" baseline="0" dirty="0" smtClean="0"/>
              <a:t>Source: http://www.intel.com/support/processors/sb/cs-023143.htm</a:t>
            </a:r>
          </a:p>
          <a:p>
            <a:r>
              <a:rPr lang="en-US" dirty="0" smtClean="0"/>
              <a:t>http://www.intel.com/support/processors/sb/CS-028241.htm#3</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4</a:t>
            </a:fld>
            <a:endParaRPr lang="en-US"/>
          </a:p>
        </p:txBody>
      </p:sp>
    </p:spTree>
    <p:extLst>
      <p:ext uri="{BB962C8B-B14F-4D97-AF65-F5344CB8AC3E}">
        <p14:creationId xmlns:p14="http://schemas.microsoft.com/office/powerpoint/2010/main" val="25971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 single processor, behavior is deterministic</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20</a:t>
            </a:fld>
            <a:endParaRPr lang="en-US"/>
          </a:p>
        </p:txBody>
      </p:sp>
    </p:spTree>
    <p:extLst>
      <p:ext uri="{BB962C8B-B14F-4D97-AF65-F5344CB8AC3E}">
        <p14:creationId xmlns:p14="http://schemas.microsoft.com/office/powerpoint/2010/main" val="145035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At its heart, multithreaded programming seems simple enough. Instead of having just one processing unit doing work sequentially, you have two or more executing simultaneously. Because the processors might be real hardware or might be implemented by time-multiplexing a single processor, the term "thread" is used instead of processor. The tricky part of multithreaded programming is how threads communicate with one another.</a:t>
            </a:r>
          </a:p>
          <a:p>
            <a:endParaRPr lang="en-US" dirty="0" smtClean="0">
              <a:effectLst/>
            </a:endParaRPr>
          </a:p>
          <a:p>
            <a:r>
              <a:rPr lang="en-US" sz="1300" dirty="0"/>
              <a:t>A race occurs when two or more threads in a </a:t>
            </a:r>
            <a:r>
              <a:rPr lang="en-US" sz="1300" dirty="0" err="1"/>
              <a:t>mutithreaded</a:t>
            </a:r>
            <a:r>
              <a:rPr lang="en-US" sz="1300" dirty="0"/>
              <a:t> program try to access the same shared data and at least one of the accesses is a write operation. Races are hard to identify. The consequences will be visible at a much later time or even in totally different part of the program itself.</a:t>
            </a:r>
          </a:p>
          <a:p>
            <a:endParaRPr lang="en-US" sz="1300" dirty="0"/>
          </a:p>
          <a:p>
            <a:r>
              <a:rPr lang="en-US" sz="1300" dirty="0"/>
              <a:t>A deadlock occurs when two or more threads wait on each other, forming a cycle and preventing all of them from making any forward progress. Deadlocks are usually introduced by developers trying to solve the race conditions.</a:t>
            </a:r>
            <a:br>
              <a:rPr lang="en-US" sz="1300" dirty="0"/>
            </a:br>
            <a:endParaRPr lang="en-US" sz="1300" dirty="0"/>
          </a:p>
          <a:p>
            <a:pPr defTabSz="957468"/>
            <a:r>
              <a:rPr lang="en-US" dirty="0" smtClean="0"/>
              <a:t>Computational Overhead – Loss of Optimization</a:t>
            </a:r>
          </a:p>
          <a:p>
            <a:endParaRPr lang="en-US" sz="1300" dirty="0"/>
          </a:p>
          <a:p>
            <a:r>
              <a:rPr lang="en-US" sz="1300" dirty="0"/>
              <a:t>Two threads </a:t>
            </a:r>
            <a:r>
              <a:rPr lang="en-US" sz="1300" dirty="0" err="1"/>
              <a:t>lod</a:t>
            </a:r>
            <a:r>
              <a:rPr lang="en-US" sz="1300" dirty="0"/>
              <a:t> </a:t>
            </a:r>
            <a:r>
              <a:rPr lang="en-US" sz="1300" dirty="0" err="1"/>
              <a:t>Tzcost</a:t>
            </a:r>
            <a:r>
              <a:rPr lang="en-US" sz="1300" dirty="0"/>
              <a:t> at the same time and add </a:t>
            </a:r>
            <a:r>
              <a:rPr lang="en-US" sz="1300" dirty="0" err="1"/>
              <a:t>befire</a:t>
            </a:r>
            <a:r>
              <a:rPr lang="en-US" sz="1300" dirty="0"/>
              <a:t> the other is done giving the wrong total system cost</a:t>
            </a:r>
            <a:br>
              <a:rPr lang="en-US" sz="1300" dirty="0"/>
            </a:b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23</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thread runs and locks and breaks is greater than K, meanwhile other threads are waiting for the lock to be released</a:t>
            </a:r>
          </a:p>
          <a:p>
            <a:endParaRPr lang="en-US" sz="1300" dirty="0"/>
          </a:p>
          <a:p>
            <a:r>
              <a:rPr lang="en-US" dirty="0" smtClean="0">
                <a:effectLst/>
              </a:rPr>
              <a:t>Alphonse and Gaston are friends, and great believers in courtesy. A strict rule of courtesy is that when you bow to a friend, you must remain bowed until your friend has a chance to return the bow. Unfortunately, this rule does not account for the possibility that two friends might bow to each other at the same time. This example application, </a:t>
            </a:r>
            <a:r>
              <a:rPr lang="en-US" dirty="0" smtClean="0">
                <a:effectLst/>
                <a:hlinkClick r:id="rId3" action="ppaction://hlinkfile"/>
              </a:rPr>
              <a:t>Deadlock</a:t>
            </a:r>
            <a:r>
              <a:rPr lang="en-US" dirty="0" smtClean="0">
                <a:effectLst/>
              </a:rPr>
              <a:t>, models this possibility</a:t>
            </a:r>
            <a:r>
              <a:rPr lang="en-US" sz="1300" dirty="0"/>
              <a:t/>
            </a:r>
            <a:br>
              <a:rPr lang="en-US" sz="1300" dirty="0"/>
            </a:b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24</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u="sng" dirty="0"/>
              <a:t>Starvation</a:t>
            </a:r>
            <a:r>
              <a:rPr lang="en-US" sz="1300" dirty="0"/>
              <a:t/>
            </a:r>
            <a:br>
              <a:rPr lang="en-US" sz="1300" dirty="0"/>
            </a:br>
            <a:r>
              <a:rPr lang="en-US" sz="1300" dirty="0"/>
              <a:t/>
            </a:r>
            <a:br>
              <a:rPr lang="en-US" sz="1300" dirty="0"/>
            </a:br>
            <a:r>
              <a:rPr lang="en-US" sz="1300" dirty="0"/>
              <a:t/>
            </a:r>
            <a:br>
              <a:rPr lang="en-US" sz="1300" dirty="0"/>
            </a:br>
            <a:endParaRPr lang="en-US" sz="1300" dirty="0"/>
          </a:p>
          <a:p>
            <a:r>
              <a:rPr lang="en-US" i="1" dirty="0" smtClean="0">
                <a:effectLst/>
              </a:rPr>
              <a:t>Starvation</a:t>
            </a:r>
            <a:r>
              <a:rPr lang="en-US" dirty="0" smtClean="0">
                <a:effectLst/>
              </a:rPr>
              <a:t> describes a situation where a thread is unable to gain regular access to shared resources and is unable to make progress. This happens when shared resources are made unavailable for long periods by "greedy" threads. For example, suppose an object provides a synchronized method that often takes a long time to return. If one thread invokes this method frequently, other threads that also need frequent synchronized access to the same object will often be blocked. </a:t>
            </a:r>
            <a:r>
              <a:rPr lang="en-US" sz="1300" dirty="0"/>
              <a:t/>
            </a:r>
            <a:br>
              <a:rPr lang="en-US" sz="1300" dirty="0"/>
            </a:b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25</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u="sng" dirty="0" err="1"/>
              <a:t>Livelock</a:t>
            </a:r>
            <a:r>
              <a:rPr lang="en-US" sz="1300" dirty="0"/>
              <a:t/>
            </a:r>
            <a:br>
              <a:rPr lang="en-US" sz="1300" dirty="0"/>
            </a:br>
            <a:r>
              <a:rPr lang="en-US" sz="1300" dirty="0"/>
              <a:t/>
            </a:r>
            <a:br>
              <a:rPr lang="en-US" sz="1300" dirty="0"/>
            </a:br>
            <a:r>
              <a:rPr lang="en-US" sz="1300" dirty="0" err="1"/>
              <a:t>Livelocks</a:t>
            </a:r>
            <a:r>
              <a:rPr lang="en-US" sz="1300" dirty="0"/>
              <a:t> occur when threads are scheduled but are not making forward progress because they are continuously reacting to each other's state changes. High CPU utilization with no sign of real work being done is a classic warning sign of a </a:t>
            </a:r>
            <a:r>
              <a:rPr lang="en-US" sz="1300" dirty="0" err="1"/>
              <a:t>livelock</a:t>
            </a:r>
            <a:r>
              <a:rPr lang="en-US" sz="1300" dirty="0"/>
              <a:t>. </a:t>
            </a:r>
            <a:r>
              <a:rPr lang="en-US" sz="1300" dirty="0" err="1"/>
              <a:t>Livelocks</a:t>
            </a:r>
            <a:r>
              <a:rPr lang="en-US" sz="1300" dirty="0"/>
              <a:t> are incredibly difficult to detect and diagnose. </a:t>
            </a:r>
          </a:p>
          <a:p>
            <a:endParaRPr lang="en-US" sz="1300" dirty="0"/>
          </a:p>
          <a:p>
            <a:r>
              <a:rPr lang="en-US" sz="1300" dirty="0"/>
              <a:t/>
            </a:r>
            <a:br>
              <a:rPr lang="en-US" sz="1300" dirty="0"/>
            </a:br>
            <a:r>
              <a:rPr lang="en-US" dirty="0" smtClean="0">
                <a:effectLst/>
              </a:rPr>
              <a:t>A thread often acts in response to the action of another thread. If the other thread's action is also a response to the action of another thread, then </a:t>
            </a:r>
            <a:r>
              <a:rPr lang="en-US" i="1" dirty="0" err="1" smtClean="0">
                <a:effectLst/>
              </a:rPr>
              <a:t>livelock</a:t>
            </a:r>
            <a:r>
              <a:rPr lang="en-US" dirty="0" smtClean="0">
                <a:effectLst/>
              </a:rPr>
              <a:t> may result. As with deadlock, </a:t>
            </a:r>
            <a:r>
              <a:rPr lang="en-US" dirty="0" err="1" smtClean="0">
                <a:effectLst/>
              </a:rPr>
              <a:t>livelocked</a:t>
            </a:r>
            <a:r>
              <a:rPr lang="en-US" dirty="0" smtClean="0">
                <a:effectLst/>
              </a:rPr>
              <a:t> threads are unable to make further progress. However, the threads are not blocked — they are simply too busy responding to each other to resume work. This is comparable to two people attempting to pass each other in a corridor: Alphonse moves to his left to let Gaston pass, while Gaston moves to his right to let Alphonse pass. Seeing that they are still blocking each other, </a:t>
            </a:r>
            <a:r>
              <a:rPr lang="en-US" dirty="0" err="1" smtClean="0">
                <a:effectLst/>
              </a:rPr>
              <a:t>Alphone</a:t>
            </a:r>
            <a:r>
              <a:rPr lang="en-US" dirty="0" smtClean="0">
                <a:effectLst/>
              </a:rPr>
              <a:t> moves to his right, while Gaston moves to his left. They're still blocking each other, so</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26</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a:r>
            <a:br>
              <a:rPr lang="en-US" sz="1300" dirty="0"/>
            </a:b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27</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r>
              <a:rPr lang="en-US" dirty="0" smtClean="0"/>
              <a:t>Computational Overhead – Loss of Optimization</a:t>
            </a:r>
          </a:p>
          <a:p>
            <a:pPr defTabSz="957468"/>
            <a:r>
              <a:rPr lang="en-US" dirty="0" smtClean="0"/>
              <a:t>Thread management – work load – each thread should get enough work</a:t>
            </a:r>
          </a:p>
          <a:p>
            <a:r>
              <a:rPr lang="en-US" sz="1300" dirty="0"/>
              <a:t/>
            </a:r>
            <a:br>
              <a:rPr lang="en-US" sz="1300" dirty="0"/>
            </a:b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28</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29</a:t>
            </a:fld>
            <a:endParaRPr lang="en-US"/>
          </a:p>
        </p:txBody>
      </p:sp>
    </p:spTree>
    <p:extLst>
      <p:ext uri="{BB962C8B-B14F-4D97-AF65-F5344CB8AC3E}">
        <p14:creationId xmlns:p14="http://schemas.microsoft.com/office/powerpoint/2010/main" val="268231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10 - 10K matrix exponentiation</a:t>
            </a:r>
          </a:p>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32</a:t>
            </a:fld>
            <a:endParaRPr lang="en-US"/>
          </a:p>
        </p:txBody>
      </p:sp>
    </p:spTree>
    <p:extLst>
      <p:ext uri="{BB962C8B-B14F-4D97-AF65-F5344CB8AC3E}">
        <p14:creationId xmlns:p14="http://schemas.microsoft.com/office/powerpoint/2010/main" val="40717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r>
              <a:rPr lang="en-US" dirty="0" smtClean="0"/>
              <a:t>Seattle Model:  1091 TAZ; 45000 links; 6000 nodes; 28000 Stops </a:t>
            </a:r>
          </a:p>
          <a:p>
            <a:r>
              <a:rPr lang="en-US" dirty="0" smtClean="0"/>
              <a:t>Run on JZ </a:t>
            </a:r>
            <a:r>
              <a:rPr lang="en-US" dirty="0" err="1" smtClean="0"/>
              <a:t>deskto</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33</a:t>
            </a:fld>
            <a:endParaRPr lang="en-US"/>
          </a:p>
        </p:txBody>
      </p:sp>
    </p:spTree>
    <p:extLst>
      <p:ext uri="{BB962C8B-B14F-4D97-AF65-F5344CB8AC3E}">
        <p14:creationId xmlns:p14="http://schemas.microsoft.com/office/powerpoint/2010/main" val="426966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93 and 2000 the average speed clock increased tenfold, then it stopped. </a:t>
            </a:r>
          </a:p>
          <a:p>
            <a:endParaRPr lang="en-US" dirty="0" smtClean="0"/>
          </a:p>
          <a:p>
            <a:r>
              <a:rPr lang="en-US" sz="1200" b="0" i="0" u="none" strike="noStrike" kern="1200" baseline="0" dirty="0" smtClean="0">
                <a:solidFill>
                  <a:schemeClr val="tx1"/>
                </a:solidFill>
                <a:latin typeface="+mn-lt"/>
                <a:ea typeface="+mn-ea"/>
                <a:cs typeface="+mn-cs"/>
              </a:rPr>
              <a:t>Moore’s Law</a:t>
            </a:r>
          </a:p>
          <a:p>
            <a:r>
              <a:rPr lang="en-US" sz="1200" b="0" i="0" u="none" strike="noStrike" kern="1200" baseline="0" dirty="0" smtClean="0">
                <a:solidFill>
                  <a:schemeClr val="tx1"/>
                </a:solidFill>
                <a:latin typeface="+mn-lt"/>
                <a:ea typeface="+mn-ea"/>
                <a:cs typeface="+mn-cs"/>
              </a:rPr>
              <a:t>In 1965, Intel co-founder Gordon Moore predicted that the number of transistors on a chip would double about every two years. Since then, Moore’s Law has fueled a technology revolution as Intel has exponentially increased the number of transistors integrated into it processors for greater performance and energy efficiency.</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5</a:t>
            </a:fld>
            <a:endParaRPr lang="en-US"/>
          </a:p>
        </p:txBody>
      </p:sp>
    </p:spTree>
    <p:extLst>
      <p:ext uri="{BB962C8B-B14F-4D97-AF65-F5344CB8AC3E}">
        <p14:creationId xmlns:p14="http://schemas.microsoft.com/office/powerpoint/2010/main" val="2694393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r>
              <a:rPr lang="en-US" dirty="0" err="1" smtClean="0"/>
              <a:t>PGCounty</a:t>
            </a:r>
            <a:r>
              <a:rPr lang="en-US" dirty="0" smtClean="0"/>
              <a:t> convergence by number of cores on 8</a:t>
            </a:r>
            <a:r>
              <a:rPr lang="en-US" baseline="0" dirty="0" smtClean="0"/>
              <a:t> core (OCHO.caliper.com)</a:t>
            </a:r>
            <a:endParaRPr lang="en-US" dirty="0" smtClean="0"/>
          </a:p>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36</a:t>
            </a:fld>
            <a:endParaRPr lang="en-US"/>
          </a:p>
        </p:txBody>
      </p:sp>
    </p:spTree>
    <p:extLst>
      <p:ext uri="{BB962C8B-B14F-4D97-AF65-F5344CB8AC3E}">
        <p14:creationId xmlns:p14="http://schemas.microsoft.com/office/powerpoint/2010/main" val="239336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model for GPU computing is to use a CPU and GPU together in a heterogeneous co-processing computing model. The sequential part of the application runs on the CPU and the computationally-intensive part is accelerated by the GPU. From the user’s perspective, the application just runs faster because it is using the high-performance of the GPU to boost performance. </a:t>
            </a:r>
          </a:p>
          <a:p>
            <a:endParaRPr lang="en-US" sz="1300" dirty="0"/>
          </a:p>
          <a:p>
            <a:r>
              <a:rPr lang="en-US" sz="1300" dirty="0"/>
              <a:t>The GPU has evolved over the years to have teraflops of floating point performance. NVIDIA revolutionized the GPGPU and accelerated computing world in 2006-2007 by introducing its new massively parallel architecture called “CUDA”. The CUDA architecture consists of 100s of processor cores that operate together to crunch through the data set in the application. </a:t>
            </a:r>
            <a:br>
              <a:rPr lang="en-US" sz="1300" dirty="0"/>
            </a:br>
            <a:endParaRPr lang="en-US" sz="1300" dirty="0"/>
          </a:p>
          <a:p>
            <a:r>
              <a:rPr lang="en-US" sz="1300" dirty="0"/>
              <a:t>The Tesla 20-series GPU is based on the “Fermi” architecture, which is the latest CUDA architecture. Fermi is optimized for scientific applications with key features such as 500+ gigaflops of IEEE standard double precision floating point hardware support, L1 and L2 caches, ECC memory error protection, local user-managed data caches in the form of shared memory dispersed throughout the GPU, coalesced memory accesses and so on.</a:t>
            </a:r>
          </a:p>
          <a:p>
            <a:endParaRPr lang="en-US" sz="1300" dirty="0"/>
          </a:p>
          <a:p>
            <a:r>
              <a:rPr lang="en-US" sz="1300" dirty="0"/>
              <a:t>"GPUs have evolved to the point where many real-world applications are easily implemented on them and run significantly faster than on multi-core systems. Future computing architectures will be hybrid systems with parallel-core GPUs working in tandem with multi-core CPUs."</a:t>
            </a:r>
            <a:br>
              <a:rPr lang="en-US" sz="1300" dirty="0"/>
            </a:br>
            <a:r>
              <a:rPr lang="en-US" sz="1300" dirty="0"/>
              <a:t/>
            </a:r>
            <a:br>
              <a:rPr lang="en-US" sz="1300" dirty="0"/>
            </a:br>
            <a:r>
              <a:rPr lang="en-US" sz="1300" b="1" dirty="0"/>
              <a:t>Prof. Jack </a:t>
            </a:r>
            <a:r>
              <a:rPr lang="en-US" sz="1300" b="1" dirty="0" err="1"/>
              <a:t>Dongarra</a:t>
            </a:r>
            <a:r>
              <a:rPr lang="en-US" sz="1300" dirty="0"/>
              <a:t/>
            </a:r>
            <a:br>
              <a:rPr lang="en-US" sz="1300" dirty="0"/>
            </a:br>
            <a:r>
              <a:rPr lang="en-US" sz="1300" dirty="0"/>
              <a:t>Director of the Innovative Computing Laboratory</a:t>
            </a:r>
            <a:br>
              <a:rPr lang="en-US" sz="1300" dirty="0"/>
            </a:br>
            <a:r>
              <a:rPr lang="en-US" sz="1300" dirty="0"/>
              <a:t>The University of Tennessee</a:t>
            </a:r>
          </a:p>
          <a:p>
            <a:endParaRPr lang="en-US" sz="1300" dirty="0"/>
          </a:p>
          <a:p>
            <a:r>
              <a:rPr lang="en-US" sz="1300" dirty="0"/>
              <a:t>Distance matrix between a set of 11K points -&gt; </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39</a:t>
            </a:fld>
            <a:endParaRPr lang="en-US"/>
          </a:p>
        </p:txBody>
      </p:sp>
    </p:spTree>
    <p:extLst>
      <p:ext uri="{BB962C8B-B14F-4D97-AF65-F5344CB8AC3E}">
        <p14:creationId xmlns:p14="http://schemas.microsoft.com/office/powerpoint/2010/main" val="2677594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42</a:t>
            </a:fld>
            <a:endParaRPr lang="en-US"/>
          </a:p>
        </p:txBody>
      </p:sp>
    </p:spTree>
    <p:extLst>
      <p:ext uri="{BB962C8B-B14F-4D97-AF65-F5344CB8AC3E}">
        <p14:creationId xmlns:p14="http://schemas.microsoft.com/office/powerpoint/2010/main" val="358556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Forecast of the percentage of PC shipping with two or more processor cores. In 2006 only 35% of the computers sold had more than 1 core … nowadays 100% of new computers are multicore</a:t>
            </a:r>
            <a:r>
              <a:rPr lang="en-US" baseline="0" dirty="0" smtClean="0"/>
              <a:t> computers</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7</a:t>
            </a:fld>
            <a:endParaRPr lang="en-US"/>
          </a:p>
        </p:txBody>
      </p:sp>
    </p:spTree>
    <p:extLst>
      <p:ext uri="{BB962C8B-B14F-4D97-AF65-F5344CB8AC3E}">
        <p14:creationId xmlns:p14="http://schemas.microsoft.com/office/powerpoint/2010/main" val="91263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bit has</a:t>
            </a:r>
            <a:r>
              <a:rPr lang="en-US" baseline="0" dirty="0" smtClean="0"/>
              <a:t> limit of 2GB memory access. In 64 bit the </a:t>
            </a:r>
            <a:r>
              <a:rPr lang="en-US" baseline="0" dirty="0" err="1" smtClean="0"/>
              <a:t>mem</a:t>
            </a:r>
            <a:r>
              <a:rPr lang="en-US" baseline="0" dirty="0" smtClean="0"/>
              <a:t> is unlimited. This has a big impact since more can be kept in fast memory rather than being read/written to disks.</a:t>
            </a:r>
          </a:p>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8</a:t>
            </a:fld>
            <a:endParaRPr lang="en-US"/>
          </a:p>
        </p:txBody>
      </p:sp>
    </p:spTree>
    <p:extLst>
      <p:ext uri="{BB962C8B-B14F-4D97-AF65-F5344CB8AC3E}">
        <p14:creationId xmlns:p14="http://schemas.microsoft.com/office/powerpoint/2010/main" val="159165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PGCounty</a:t>
            </a:r>
            <a:r>
              <a:rPr lang="en-US" dirty="0" smtClean="0"/>
              <a:t> convergence by number of cores on 8</a:t>
            </a:r>
            <a:r>
              <a:rPr lang="en-US" baseline="0" dirty="0" smtClean="0"/>
              <a:t> core (OCHO.caliper.com)</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9</a:t>
            </a:fld>
            <a:endParaRPr lang="en-US"/>
          </a:p>
        </p:txBody>
      </p:sp>
    </p:spTree>
    <p:extLst>
      <p:ext uri="{BB962C8B-B14F-4D97-AF65-F5344CB8AC3E}">
        <p14:creationId xmlns:p14="http://schemas.microsoft.com/office/powerpoint/2010/main" val="70648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past, high-performance computing was mainly available to government agencies and big research labs; these were groups that  had the means to purchase supercomputers. A Cray supercomputer available 15 years ago cost about $40 million and provided a performance of about 10 gigaflops. In 1998, a comparable performance from a Sun HPC server cost about $1 million. Today, a four-processor Dell configuration can provide the same level of performance for only $4,000. </a:t>
            </a:r>
            <a:r>
              <a:rPr lang="en-US" smtClean="0"/>
              <a:t>As a result of the price drop and cluster availability, most supercomputers have been now replaced by commercial-off-the-shelf (COTS) computer clusters that provide affordable high-performance distributed environments.</a:t>
            </a:r>
          </a:p>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10</a:t>
            </a:fld>
            <a:endParaRPr lang="en-US"/>
          </a:p>
        </p:txBody>
      </p:sp>
    </p:spTree>
    <p:extLst>
      <p:ext uri="{BB962C8B-B14F-4D97-AF65-F5344CB8AC3E}">
        <p14:creationId xmlns:p14="http://schemas.microsoft.com/office/powerpoint/2010/main" val="386277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http://jonon.gs/blog/computers/gflop-comparison-table-of-cpus-and-gpus/</a:t>
            </a:r>
          </a:p>
          <a:p>
            <a:r>
              <a:rPr lang="en-US" dirty="0" smtClean="0"/>
              <a:t>http://www.intel.com/support/processors/sb/cs-023143.htm</a:t>
            </a:r>
          </a:p>
          <a:p>
            <a:r>
              <a:rPr lang="en-US" dirty="0" smtClean="0"/>
              <a:t>http://en.wikipedia.org/wiki/Comparison_of_Nvidia_graphics_processing_units#Tesla</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11</a:t>
            </a:fld>
            <a:endParaRPr lang="en-US"/>
          </a:p>
        </p:txBody>
      </p:sp>
    </p:spTree>
    <p:extLst>
      <p:ext uri="{BB962C8B-B14F-4D97-AF65-F5344CB8AC3E}">
        <p14:creationId xmlns:p14="http://schemas.microsoft.com/office/powerpoint/2010/main" val="342615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1.16/</a:t>
            </a:r>
            <a:r>
              <a:rPr lang="en-US" dirty="0" err="1" smtClean="0"/>
              <a:t>Hr</a:t>
            </a:r>
            <a:r>
              <a:rPr lang="en-US" dirty="0" smtClean="0"/>
              <a:t> for a High CPU Instance … $2.48</a:t>
            </a:r>
            <a:r>
              <a:rPr lang="en-US" baseline="0" dirty="0" smtClean="0"/>
              <a:t> for a high memory instance. </a:t>
            </a:r>
          </a:p>
          <a:p>
            <a:r>
              <a:rPr lang="en-US" baseline="0" dirty="0" smtClean="0"/>
              <a:t>$1500 for a Dell Workstation</a:t>
            </a:r>
          </a:p>
          <a:p>
            <a:r>
              <a:rPr lang="en-US" baseline="0" dirty="0" smtClean="0"/>
              <a:t>Additional cost for data transfer and storage as well as software leasing not accounted</a:t>
            </a:r>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14</a:t>
            </a:fld>
            <a:endParaRPr lang="en-US"/>
          </a:p>
        </p:txBody>
      </p:sp>
    </p:spTree>
    <p:extLst>
      <p:ext uri="{BB962C8B-B14F-4D97-AF65-F5344CB8AC3E}">
        <p14:creationId xmlns:p14="http://schemas.microsoft.com/office/powerpoint/2010/main" val="1564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in </a:t>
            </a:r>
            <a:r>
              <a:rPr lang="en-US" dirty="0" err="1" smtClean="0"/>
              <a:t>hrs</a:t>
            </a:r>
            <a:r>
              <a:rPr lang="en-US" dirty="0" smtClean="0"/>
              <a:t> @ speed</a:t>
            </a:r>
            <a:r>
              <a:rPr lang="en-US" baseline="0" dirty="0" smtClean="0"/>
              <a:t> of 1.5 Mbps.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NYMTC Reported these speeds May/2011: </a:t>
            </a:r>
            <a:r>
              <a:rPr lang="en-US" sz="1200" kern="1200" dirty="0" smtClean="0">
                <a:solidFill>
                  <a:schemeClr val="tx1"/>
                </a:solidFill>
                <a:effectLst/>
                <a:latin typeface="+mn-lt"/>
                <a:ea typeface="+mn-ea"/>
                <a:cs typeface="+mn-cs"/>
              </a:rPr>
              <a:t>Corporate desktop – Download 0.29 MBPS  Upload 0.48 MBPS ;    sharing Internet via DSL in the BPM Lab  – Download 4.83 MBPS  Upload 0.73 MBPS</a:t>
            </a:r>
          </a:p>
          <a:p>
            <a:endParaRPr lang="en-US" dirty="0"/>
          </a:p>
        </p:txBody>
      </p:sp>
      <p:sp>
        <p:nvSpPr>
          <p:cNvPr id="4" name="Slide Number Placeholder 3"/>
          <p:cNvSpPr>
            <a:spLocks noGrp="1"/>
          </p:cNvSpPr>
          <p:nvPr>
            <p:ph type="sldNum" sz="quarter" idx="10"/>
          </p:nvPr>
        </p:nvSpPr>
        <p:spPr/>
        <p:txBody>
          <a:bodyPr/>
          <a:lstStyle/>
          <a:p>
            <a:fld id="{19EB961D-EA73-40D5-BF85-AB7BBEB0A12B}" type="slidenum">
              <a:rPr lang="en-US" smtClean="0"/>
              <a:t>16</a:t>
            </a:fld>
            <a:endParaRPr lang="en-US"/>
          </a:p>
        </p:txBody>
      </p:sp>
    </p:spTree>
    <p:extLst>
      <p:ext uri="{BB962C8B-B14F-4D97-AF65-F5344CB8AC3E}">
        <p14:creationId xmlns:p14="http://schemas.microsoft.com/office/powerpoint/2010/main" val="362873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0BB411F1-E02A-4A1D-9FE0-6978D92CEF1D}" type="datetime1">
              <a:rPr lang="en-US"/>
              <a:pPr>
                <a:defRPr/>
              </a:pPr>
              <a:t>5/8/2011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0EF970-8D13-4FC9-8FA2-23E7EABECA27}" type="slidenum">
              <a:rPr lang="en-US"/>
              <a:pPr>
                <a:defRPr/>
              </a:pPr>
              <a:t>‹#›</a:t>
            </a:fld>
            <a:endParaRPr lang="en-US" dirty="0"/>
          </a:p>
        </p:txBody>
      </p:sp>
    </p:spTree>
    <p:extLst>
      <p:ext uri="{BB962C8B-B14F-4D97-AF65-F5344CB8AC3E}">
        <p14:creationId xmlns:p14="http://schemas.microsoft.com/office/powerpoint/2010/main" val="60091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5D69DBE-077E-4535-A1B4-85D03D1A97AA}" type="datetime1">
              <a:rPr lang="en-US">
                <a:solidFill>
                  <a:prstClr val="black"/>
                </a:solidFill>
              </a:rPr>
              <a:pPr>
                <a:defRPr/>
              </a:pPr>
              <a:t>5/8/2011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BD2B7B5-A779-4081-8102-ADB01E04C1D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041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1275501-BD99-4C97-9ECA-5C15BB9EADD9}" type="datetime1">
              <a:rPr lang="en-US">
                <a:solidFill>
                  <a:prstClr val="black"/>
                </a:solidFill>
              </a:rPr>
              <a:pPr>
                <a:defRPr/>
              </a:pPr>
              <a:t>5/8/2011</a:t>
            </a:fld>
            <a:endParaRPr lang="en-US" dirty="0">
              <a:solidFill>
                <a:prstClr val="black"/>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5E76C190-E84C-405F-B83C-AFA1577D03B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01140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83719941-C518-4D2A-A902-4C1ECEBBE92E}" type="datetime1">
              <a:rPr lang="en-US">
                <a:solidFill>
                  <a:prstClr val="black"/>
                </a:solidFill>
              </a:rPr>
              <a:pPr>
                <a:defRPr/>
              </a:pPr>
              <a:t>5/8/2011</a:t>
            </a:fld>
            <a:endParaRPr lang="en-US" dirty="0">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88971A3F-9B36-47E5-9DD0-C53BACFA60D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6949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05F7092-C4A0-4DFC-A3A4-96EE3505B98F}" type="datetime1">
              <a:rPr lang="en-US">
                <a:solidFill>
                  <a:prstClr val="black"/>
                </a:solidFill>
              </a:rPr>
              <a:pPr>
                <a:defRPr/>
              </a:pPr>
              <a:t>5/8/2011</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7B670018-EF22-4301-BDF9-8DDCD264256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0917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B3DEAB9-92EF-4539-BA1D-34FA9B340098}" type="datetime1">
              <a:rPr lang="en-US">
                <a:solidFill>
                  <a:prstClr val="black"/>
                </a:solidFill>
              </a:rPr>
              <a:pPr>
                <a:defRPr/>
              </a:pPr>
              <a:t>5/8/2011</a:t>
            </a:fld>
            <a:endParaRPr 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808CE4D5-1041-4156-B7C2-56CEFECD7E4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4971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90A4156-9AB9-43DB-8A9D-0297A9D6DC06}" type="datetime1">
              <a:rPr lang="en-US">
                <a:solidFill>
                  <a:prstClr val="black"/>
                </a:solidFill>
              </a:rPr>
              <a:pPr>
                <a:defRPr/>
              </a:pPr>
              <a:t>5/8/2011</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A6632F7B-1365-4F68-891D-94315D1169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39491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7475D75-FA6C-41EB-8175-556592DA989E}" type="datetime1">
              <a:rPr lang="en-US">
                <a:solidFill>
                  <a:prstClr val="black"/>
                </a:solidFill>
              </a:rPr>
              <a:pPr>
                <a:defRPr/>
              </a:pPr>
              <a:t>5/8/2011</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FFB0BCFD-80A8-4B6B-9DDE-CE24B2C9DD0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719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lvl1pPr>
              <a:defRPr u="none">
                <a:solidFill>
                  <a:srgbClr val="FFFF97"/>
                </a:solidFill>
                <a:latin typeface="Rockwell"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143000"/>
            <a:ext cx="77724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4784F3D-272F-4FB6-9CBB-72AC292F888E}" type="datetime1">
              <a:rPr lang="en-US">
                <a:solidFill>
                  <a:prstClr val="black"/>
                </a:solidFill>
              </a:rPr>
              <a:pPr>
                <a:defRPr/>
              </a:pPr>
              <a:t>5/8/2011</a:t>
            </a:fld>
            <a:endParaRPr lang="en-US" dirty="0">
              <a:solidFill>
                <a:prstClr val="black"/>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solidFill>
                <a:prstClr val="black"/>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BBF0312-12A8-45AA-8F5A-6FF26166926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94512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F841E5-4E7D-40CB-8B2B-5F96EF2B2B9E}" type="datetime1">
              <a:rPr lang="en-US">
                <a:solidFill>
                  <a:prstClr val="black"/>
                </a:solidFill>
              </a:rPr>
              <a:pPr>
                <a:defRPr/>
              </a:pPr>
              <a:t>5/8/2011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03FEB845-82C7-431A-AE82-FDD30D66D00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780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789BFA7-DC1F-4AC6-B691-7667373A6A35}" type="datetime1">
              <a:rPr lang="en-US">
                <a:solidFill>
                  <a:prstClr val="black"/>
                </a:solidFill>
              </a:rPr>
              <a:pPr>
                <a:defRPr/>
              </a:pPr>
              <a:t>5/8/2011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858ECAF-FBA4-4381-B31A-043B63C982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5352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196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44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524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22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2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715962"/>
          </a:xfrm>
        </p:spPr>
        <p:txBody>
          <a:bodyPr/>
          <a:lstStyle>
            <a:lvl1pPr>
              <a:defRPr u="none">
                <a:solidFill>
                  <a:schemeClr val="bg1">
                    <a:lumMod val="9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
            <a:ext cx="8077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914400" y="1143000"/>
            <a:ext cx="8077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extBox 1"/>
          <p:cNvSpPr txBox="1"/>
          <p:nvPr userDrawn="1"/>
        </p:nvSpPr>
        <p:spPr>
          <a:xfrm>
            <a:off x="944880" y="6588770"/>
            <a:ext cx="7543800" cy="215444"/>
          </a:xfrm>
          <a:prstGeom prst="rect">
            <a:avLst/>
          </a:prstGeom>
          <a:noFill/>
        </p:spPr>
        <p:txBody>
          <a:bodyPr wrap="square" rtlCol="0">
            <a:spAutoFit/>
          </a:bodyPr>
          <a:lstStyle/>
          <a:p>
            <a:r>
              <a:rPr lang="en-US" sz="800" dirty="0" smtClean="0">
                <a:solidFill>
                  <a:schemeClr val="bg1">
                    <a:lumMod val="90000"/>
                  </a:schemeClr>
                </a:solidFill>
              </a:rPr>
              <a:t>13</a:t>
            </a:r>
            <a:r>
              <a:rPr lang="en-US" sz="800" baseline="30000" dirty="0" smtClean="0">
                <a:solidFill>
                  <a:schemeClr val="bg1">
                    <a:lumMod val="90000"/>
                  </a:schemeClr>
                </a:solidFill>
              </a:rPr>
              <a:t>th</a:t>
            </a:r>
            <a:r>
              <a:rPr lang="en-US" sz="800" dirty="0" smtClean="0">
                <a:solidFill>
                  <a:schemeClr val="bg1">
                    <a:lumMod val="90000"/>
                  </a:schemeClr>
                </a:solidFill>
              </a:rPr>
              <a:t> TRB Transportation Planning Applications Conference, Reno, NV</a:t>
            </a:r>
            <a:endParaRPr lang="en-US" sz="800" dirty="0">
              <a:solidFill>
                <a:schemeClr val="bg1">
                  <a:lumMod val="9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3200" b="1" u="none">
          <a:solidFill>
            <a:srgbClr val="FFFF97"/>
          </a:solidFill>
          <a:latin typeface="+mj-lt"/>
          <a:ea typeface="+mj-ea"/>
          <a:cs typeface="+mj-cs"/>
        </a:defRPr>
      </a:lvl1pPr>
      <a:lvl2pPr algn="l" rtl="0" fontAlgn="base">
        <a:spcBef>
          <a:spcPct val="0"/>
        </a:spcBef>
        <a:spcAft>
          <a:spcPct val="0"/>
        </a:spcAft>
        <a:defRPr sz="3200" b="1" u="sng">
          <a:solidFill>
            <a:schemeClr val="bg1"/>
          </a:solidFill>
          <a:latin typeface="Tahoma" charset="0"/>
        </a:defRPr>
      </a:lvl2pPr>
      <a:lvl3pPr algn="l" rtl="0" fontAlgn="base">
        <a:spcBef>
          <a:spcPct val="0"/>
        </a:spcBef>
        <a:spcAft>
          <a:spcPct val="0"/>
        </a:spcAft>
        <a:defRPr sz="3200" b="1" u="sng">
          <a:solidFill>
            <a:schemeClr val="bg1"/>
          </a:solidFill>
          <a:latin typeface="Tahoma" charset="0"/>
        </a:defRPr>
      </a:lvl3pPr>
      <a:lvl4pPr algn="l" rtl="0" fontAlgn="base">
        <a:spcBef>
          <a:spcPct val="0"/>
        </a:spcBef>
        <a:spcAft>
          <a:spcPct val="0"/>
        </a:spcAft>
        <a:defRPr sz="3200" b="1" u="sng">
          <a:solidFill>
            <a:schemeClr val="bg1"/>
          </a:solidFill>
          <a:latin typeface="Tahoma" charset="0"/>
        </a:defRPr>
      </a:lvl4pPr>
      <a:lvl5pPr algn="l" rtl="0" fontAlgn="base">
        <a:spcBef>
          <a:spcPct val="0"/>
        </a:spcBef>
        <a:spcAft>
          <a:spcPct val="0"/>
        </a:spcAft>
        <a:defRPr sz="3200" b="1" u="sng">
          <a:solidFill>
            <a:schemeClr val="bg1"/>
          </a:solidFill>
          <a:latin typeface="Tahoma" charset="0"/>
        </a:defRPr>
      </a:lvl5pPr>
      <a:lvl6pPr marL="457200" algn="l" rtl="0" fontAlgn="base">
        <a:spcBef>
          <a:spcPct val="0"/>
        </a:spcBef>
        <a:spcAft>
          <a:spcPct val="0"/>
        </a:spcAft>
        <a:defRPr sz="3200" b="1" u="sng">
          <a:solidFill>
            <a:schemeClr val="bg1"/>
          </a:solidFill>
          <a:latin typeface="Tahoma" charset="0"/>
        </a:defRPr>
      </a:lvl6pPr>
      <a:lvl7pPr marL="914400" algn="l" rtl="0" fontAlgn="base">
        <a:spcBef>
          <a:spcPct val="0"/>
        </a:spcBef>
        <a:spcAft>
          <a:spcPct val="0"/>
        </a:spcAft>
        <a:defRPr sz="3200" b="1" u="sng">
          <a:solidFill>
            <a:schemeClr val="bg1"/>
          </a:solidFill>
          <a:latin typeface="Tahoma" charset="0"/>
        </a:defRPr>
      </a:lvl7pPr>
      <a:lvl8pPr marL="1371600" algn="l" rtl="0" fontAlgn="base">
        <a:spcBef>
          <a:spcPct val="0"/>
        </a:spcBef>
        <a:spcAft>
          <a:spcPct val="0"/>
        </a:spcAft>
        <a:defRPr sz="3200" b="1" u="sng">
          <a:solidFill>
            <a:schemeClr val="bg1"/>
          </a:solidFill>
          <a:latin typeface="Tahoma" charset="0"/>
        </a:defRPr>
      </a:lvl8pPr>
      <a:lvl9pPr marL="1828800" algn="l" rtl="0" fontAlgn="base">
        <a:spcBef>
          <a:spcPct val="0"/>
        </a:spcBef>
        <a:spcAft>
          <a:spcPct val="0"/>
        </a:spcAft>
        <a:defRPr sz="3200" b="1" u="sng">
          <a:solidFill>
            <a:schemeClr val="bg1"/>
          </a:solidFill>
          <a:latin typeface="Tahoma" charset="0"/>
        </a:defRPr>
      </a:lvl9pPr>
    </p:titleStyle>
    <p:body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AAED2AAF-4F78-4D28-9645-9DAF0F552285}" type="datetime1">
              <a:rPr lang="en-US">
                <a:solidFill>
                  <a:prstClr val="black"/>
                </a:solidFill>
              </a:rPr>
              <a:pPr>
                <a:defRPr/>
              </a:pPr>
              <a:t>5/8/2011</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6B2CD63C-8F86-4456-A94B-E0A949BBB89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61555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png"/><Relationship Id="rId7" Type="http://schemas.openxmlformats.org/officeDocument/2006/relationships/diagramData" Target="../diagrams/data1.xml"/><Relationship Id="rId12"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diagramDrawing" Target="../diagrams/drawing1.xml"/><Relationship Id="rId5" Type="http://schemas.openxmlformats.org/officeDocument/2006/relationships/image" Target="../media/image13.png"/><Relationship Id="rId10" Type="http://schemas.openxmlformats.org/officeDocument/2006/relationships/diagramColors" Target="../diagrams/colors1.xml"/><Relationship Id="rId4" Type="http://schemas.openxmlformats.org/officeDocument/2006/relationships/image" Target="../media/image12.png"/><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50.png"/><Relationship Id="rId4" Type="http://schemas.openxmlformats.org/officeDocument/2006/relationships/image" Target="../media/image14.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74638"/>
            <a:ext cx="7772400" cy="1173162"/>
          </a:xfrm>
        </p:spPr>
        <p:txBody>
          <a:bodyPr/>
          <a:lstStyle/>
          <a:p>
            <a:r>
              <a:rPr lang="en-US" dirty="0" smtClean="0">
                <a:solidFill>
                  <a:schemeClr val="bg1">
                    <a:lumMod val="90000"/>
                  </a:schemeClr>
                </a:solidFill>
              </a:rPr>
              <a:t>Computational Challenges and Advances in Transportation Computing</a:t>
            </a:r>
            <a:endParaRPr lang="en-US" dirty="0">
              <a:solidFill>
                <a:schemeClr val="bg1">
                  <a:lumMod val="90000"/>
                </a:schemeClr>
              </a:solidFill>
            </a:endParaRPr>
          </a:p>
        </p:txBody>
      </p:sp>
      <p:sp>
        <p:nvSpPr>
          <p:cNvPr id="3075" name="Rectangle 3"/>
          <p:cNvSpPr>
            <a:spLocks noGrp="1" noChangeArrowheads="1"/>
          </p:cNvSpPr>
          <p:nvPr>
            <p:ph type="body" idx="1"/>
          </p:nvPr>
        </p:nvSpPr>
        <p:spPr>
          <a:xfrm>
            <a:off x="990600" y="1676400"/>
            <a:ext cx="6934200" cy="4419600"/>
          </a:xfrm>
        </p:spPr>
        <p:txBody>
          <a:bodyPr/>
          <a:lstStyle/>
          <a:p>
            <a:endParaRPr lang="en-US" dirty="0"/>
          </a:p>
          <a:p>
            <a:pPr>
              <a:buFontTx/>
              <a:buNone/>
            </a:pPr>
            <a:r>
              <a:rPr lang="en-US" dirty="0" smtClean="0"/>
              <a:t>Andres </a:t>
            </a:r>
            <a:r>
              <a:rPr lang="en-US" dirty="0" err="1" smtClean="0"/>
              <a:t>Rabinowicz</a:t>
            </a:r>
            <a:endParaRPr lang="en-US" dirty="0" smtClean="0"/>
          </a:p>
          <a:p>
            <a:pPr>
              <a:buFontTx/>
              <a:buNone/>
            </a:pPr>
            <a:r>
              <a:rPr lang="en-US" dirty="0" smtClean="0"/>
              <a:t>Howard </a:t>
            </a:r>
            <a:r>
              <a:rPr lang="en-US" dirty="0" err="1" smtClean="0"/>
              <a:t>Slavin</a:t>
            </a:r>
            <a:endParaRPr lang="en-US" dirty="0" smtClean="0"/>
          </a:p>
          <a:p>
            <a:pPr>
              <a:buFontTx/>
              <a:buNone/>
            </a:pPr>
            <a:r>
              <a:rPr lang="en-US" dirty="0" smtClean="0"/>
              <a:t>Jonathan Brandon</a:t>
            </a:r>
          </a:p>
          <a:p>
            <a:pPr>
              <a:buFontTx/>
              <a:buNone/>
            </a:pPr>
            <a:r>
              <a:rPr lang="en-US" dirty="0" err="1" smtClean="0"/>
              <a:t>Srini</a:t>
            </a:r>
            <a:r>
              <a:rPr lang="en-US" dirty="0" smtClean="0"/>
              <a:t> </a:t>
            </a:r>
            <a:r>
              <a:rPr lang="en-US" dirty="0" err="1" smtClean="0"/>
              <a:t>Sundaram</a:t>
            </a:r>
            <a:endParaRPr lang="en-US" dirty="0" smtClean="0"/>
          </a:p>
          <a:p>
            <a:pPr>
              <a:buFontTx/>
              <a:buNone/>
            </a:pPr>
            <a:endParaRPr lang="en-US" dirty="0" smtClean="0"/>
          </a:p>
          <a:p>
            <a:pPr>
              <a:buFontTx/>
              <a:buNone/>
            </a:pPr>
            <a:endParaRPr lang="en-US" dirty="0"/>
          </a:p>
          <a:p>
            <a:pPr>
              <a:buFontTx/>
              <a:buNone/>
            </a:pPr>
            <a:endParaRPr lang="en-US" dirty="0"/>
          </a:p>
          <a:p>
            <a:pPr>
              <a:buFontTx/>
              <a:buNone/>
            </a:pPr>
            <a:r>
              <a:rPr lang="en-US" dirty="0"/>
              <a:t>Caliper </a:t>
            </a:r>
            <a:r>
              <a:rPr lang="en-US" dirty="0" smtClean="0"/>
              <a:t>Corporation</a:t>
            </a:r>
          </a:p>
          <a:p>
            <a:pPr>
              <a:buFontTx/>
              <a:buNone/>
            </a:pPr>
            <a:r>
              <a:rPr lang="en-US" dirty="0" smtClean="0"/>
              <a:t>May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98550" y="0"/>
            <a:ext cx="7772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u="sng">
                <a:solidFill>
                  <a:schemeClr val="bg1"/>
                </a:solidFill>
                <a:latin typeface="+mj-lt"/>
                <a:ea typeface="+mj-ea"/>
                <a:cs typeface="+mj-cs"/>
              </a:defRPr>
            </a:lvl1pPr>
            <a:lvl2pPr algn="l" rtl="0" fontAlgn="base">
              <a:spcBef>
                <a:spcPct val="0"/>
              </a:spcBef>
              <a:spcAft>
                <a:spcPct val="0"/>
              </a:spcAft>
              <a:defRPr sz="3200" b="1" u="sng">
                <a:solidFill>
                  <a:schemeClr val="bg1"/>
                </a:solidFill>
                <a:latin typeface="Tahoma" charset="0"/>
              </a:defRPr>
            </a:lvl2pPr>
            <a:lvl3pPr algn="l" rtl="0" fontAlgn="base">
              <a:spcBef>
                <a:spcPct val="0"/>
              </a:spcBef>
              <a:spcAft>
                <a:spcPct val="0"/>
              </a:spcAft>
              <a:defRPr sz="3200" b="1" u="sng">
                <a:solidFill>
                  <a:schemeClr val="bg1"/>
                </a:solidFill>
                <a:latin typeface="Tahoma" charset="0"/>
              </a:defRPr>
            </a:lvl3pPr>
            <a:lvl4pPr algn="l" rtl="0" fontAlgn="base">
              <a:spcBef>
                <a:spcPct val="0"/>
              </a:spcBef>
              <a:spcAft>
                <a:spcPct val="0"/>
              </a:spcAft>
              <a:defRPr sz="3200" b="1" u="sng">
                <a:solidFill>
                  <a:schemeClr val="bg1"/>
                </a:solidFill>
                <a:latin typeface="Tahoma" charset="0"/>
              </a:defRPr>
            </a:lvl4pPr>
            <a:lvl5pPr algn="l" rtl="0" fontAlgn="base">
              <a:spcBef>
                <a:spcPct val="0"/>
              </a:spcBef>
              <a:spcAft>
                <a:spcPct val="0"/>
              </a:spcAft>
              <a:defRPr sz="3200" b="1" u="sng">
                <a:solidFill>
                  <a:schemeClr val="bg1"/>
                </a:solidFill>
                <a:latin typeface="Tahoma" charset="0"/>
              </a:defRPr>
            </a:lvl5pPr>
            <a:lvl6pPr marL="457200" algn="l" rtl="0" fontAlgn="base">
              <a:spcBef>
                <a:spcPct val="0"/>
              </a:spcBef>
              <a:spcAft>
                <a:spcPct val="0"/>
              </a:spcAft>
              <a:defRPr sz="3200" b="1" u="sng">
                <a:solidFill>
                  <a:schemeClr val="bg1"/>
                </a:solidFill>
                <a:latin typeface="Tahoma" charset="0"/>
              </a:defRPr>
            </a:lvl6pPr>
            <a:lvl7pPr marL="914400" algn="l" rtl="0" fontAlgn="base">
              <a:spcBef>
                <a:spcPct val="0"/>
              </a:spcBef>
              <a:spcAft>
                <a:spcPct val="0"/>
              </a:spcAft>
              <a:defRPr sz="3200" b="1" u="sng">
                <a:solidFill>
                  <a:schemeClr val="bg1"/>
                </a:solidFill>
                <a:latin typeface="Tahoma" charset="0"/>
              </a:defRPr>
            </a:lvl7pPr>
            <a:lvl8pPr marL="1371600" algn="l" rtl="0" fontAlgn="base">
              <a:spcBef>
                <a:spcPct val="0"/>
              </a:spcBef>
              <a:spcAft>
                <a:spcPct val="0"/>
              </a:spcAft>
              <a:defRPr sz="3200" b="1" u="sng">
                <a:solidFill>
                  <a:schemeClr val="bg1"/>
                </a:solidFill>
                <a:latin typeface="Tahoma" charset="0"/>
              </a:defRPr>
            </a:lvl8pPr>
            <a:lvl9pPr marL="1828800" algn="l" rtl="0" fontAlgn="base">
              <a:spcBef>
                <a:spcPct val="0"/>
              </a:spcBef>
              <a:spcAft>
                <a:spcPct val="0"/>
              </a:spcAft>
              <a:defRPr sz="3200" b="1" u="sng">
                <a:solidFill>
                  <a:schemeClr val="bg1"/>
                </a:solidFill>
                <a:latin typeface="Tahoma" charset="0"/>
              </a:defRPr>
            </a:lvl9pPr>
          </a:lstStyle>
          <a:p>
            <a:r>
              <a:rPr lang="en-US" dirty="0" smtClean="0"/>
              <a:t>The 10 </a:t>
            </a:r>
            <a:r>
              <a:rPr lang="en-US" dirty="0" err="1" smtClean="0"/>
              <a:t>GFlop</a:t>
            </a:r>
            <a:r>
              <a:rPr lang="en-US" dirty="0" smtClean="0"/>
              <a:t> Personal Computer</a:t>
            </a:r>
            <a:br>
              <a:rPr lang="en-US" dirty="0" smtClean="0"/>
            </a:br>
            <a:r>
              <a:rPr lang="en-US" sz="2000" dirty="0" smtClean="0"/>
              <a:t>10</a:t>
            </a:r>
            <a:r>
              <a:rPr lang="en-US" sz="2000" baseline="30000" dirty="0" smtClean="0"/>
              <a:t>4</a:t>
            </a:r>
            <a:r>
              <a:rPr lang="en-US" sz="2000" dirty="0" smtClean="0"/>
              <a:t> more power for the money </a:t>
            </a:r>
            <a:r>
              <a:rPr lang="en-US" sz="2000" dirty="0" err="1" smtClean="0"/>
              <a:t>vs</a:t>
            </a:r>
            <a:r>
              <a:rPr lang="en-US" sz="2000" dirty="0" smtClean="0"/>
              <a:t> 1991</a:t>
            </a:r>
          </a:p>
        </p:txBody>
      </p:sp>
      <p:graphicFrame>
        <p:nvGraphicFramePr>
          <p:cNvPr id="18" name="Object 16"/>
          <p:cNvGraphicFramePr>
            <a:graphicFrameLocks noChangeAspect="1"/>
          </p:cNvGraphicFramePr>
          <p:nvPr>
            <p:extLst>
              <p:ext uri="{D42A27DB-BD31-4B8C-83A1-F6EECF244321}">
                <p14:modId xmlns:p14="http://schemas.microsoft.com/office/powerpoint/2010/main" val="3662248989"/>
              </p:ext>
            </p:extLst>
          </p:nvPr>
        </p:nvGraphicFramePr>
        <p:xfrm>
          <a:off x="1265237" y="1219200"/>
          <a:ext cx="7134225" cy="5105400"/>
        </p:xfrm>
        <a:graphic>
          <a:graphicData uri="http://schemas.openxmlformats.org/presentationml/2006/ole">
            <mc:AlternateContent xmlns:mc="http://schemas.openxmlformats.org/markup-compatibility/2006">
              <mc:Choice xmlns:v="urn:schemas-microsoft-com:vml" Requires="v">
                <p:oleObj spid="_x0000_s2153" name="Chart" r:id="rId4" imgW="11791843" imgH="8439120" progId="MSGraph.Chart.8">
                  <p:embed followColorScheme="full"/>
                </p:oleObj>
              </mc:Choice>
              <mc:Fallback>
                <p:oleObj name="Chart" r:id="rId4" imgW="11791843" imgH="8439120" progId="MSGraph.Chart.8">
                  <p:embed followColorScheme="full"/>
                  <p:pic>
                    <p:nvPicPr>
                      <p:cNvPr id="0" name=""/>
                      <p:cNvPicPr>
                        <a:picLocks noChangeAspect="1" noChangeArrowheads="1"/>
                      </p:cNvPicPr>
                      <p:nvPr/>
                    </p:nvPicPr>
                    <p:blipFill>
                      <a:blip r:embed="rId5"/>
                      <a:srcRect/>
                      <a:stretch>
                        <a:fillRect/>
                      </a:stretch>
                    </p:blipFill>
                    <p:spPr bwMode="auto">
                      <a:xfrm>
                        <a:off x="1265237" y="1219200"/>
                        <a:ext cx="7134225" cy="5105400"/>
                      </a:xfrm>
                      <a:prstGeom prst="rect">
                        <a:avLst/>
                      </a:prstGeom>
                      <a:solidFill>
                        <a:schemeClr val="accent5"/>
                      </a:solidFill>
                      <a:ln>
                        <a:noFill/>
                      </a:ln>
                      <a:effectLst/>
                    </p:spPr>
                  </p:pic>
                </p:oleObj>
              </mc:Fallback>
            </mc:AlternateContent>
          </a:graphicData>
        </a:graphic>
      </p:graphicFrame>
      <p:grpSp>
        <p:nvGrpSpPr>
          <p:cNvPr id="11" name="Group 9"/>
          <p:cNvGrpSpPr>
            <a:grpSpLocks/>
          </p:cNvGrpSpPr>
          <p:nvPr/>
        </p:nvGrpSpPr>
        <p:grpSpPr bwMode="auto">
          <a:xfrm>
            <a:off x="6607175" y="1134533"/>
            <a:ext cx="1981200" cy="838200"/>
            <a:chOff x="4416" y="1152"/>
            <a:chExt cx="1248" cy="528"/>
          </a:xfrm>
        </p:grpSpPr>
        <p:grpSp>
          <p:nvGrpSpPr>
            <p:cNvPr id="12" name="Group 10"/>
            <p:cNvGrpSpPr>
              <a:grpSpLocks/>
            </p:cNvGrpSpPr>
            <p:nvPr/>
          </p:nvGrpSpPr>
          <p:grpSpPr bwMode="auto">
            <a:xfrm>
              <a:off x="4416" y="1248"/>
              <a:ext cx="528" cy="293"/>
              <a:chOff x="3312" y="3264"/>
              <a:chExt cx="1038" cy="786"/>
            </a:xfrm>
          </p:grpSpPr>
          <p:pic>
            <p:nvPicPr>
              <p:cNvPr id="14" name="Picture 11" descr="sx280_usf_45degree_131x131"/>
              <p:cNvPicPr>
                <a:picLocks noChangeAspect="1" noChangeArrowheads="1"/>
              </p:cNvPicPr>
              <p:nvPr/>
            </p:nvPicPr>
            <p:blipFill>
              <a:blip r:embed="rId6">
                <a:extLst>
                  <a:ext uri="{28A0092B-C50C-407E-A947-70E740481C1C}">
                    <a14:useLocalDpi xmlns:a14="http://schemas.microsoft.com/office/drawing/2010/main" val="0"/>
                  </a:ext>
                </a:extLst>
              </a:blip>
              <a:srcRect l="21985" r="21985"/>
              <a:stretch>
                <a:fillRect/>
              </a:stretch>
            </p:blipFill>
            <p:spPr bwMode="auto">
              <a:xfrm>
                <a:off x="3910" y="3264"/>
                <a:ext cx="44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sx280_usf_45degree_131x131"/>
              <p:cNvPicPr>
                <a:picLocks noChangeAspect="1" noChangeArrowheads="1"/>
              </p:cNvPicPr>
              <p:nvPr/>
            </p:nvPicPr>
            <p:blipFill>
              <a:blip r:embed="rId6">
                <a:extLst>
                  <a:ext uri="{28A0092B-C50C-407E-A947-70E740481C1C}">
                    <a14:useLocalDpi xmlns:a14="http://schemas.microsoft.com/office/drawing/2010/main" val="0"/>
                  </a:ext>
                </a:extLst>
              </a:blip>
              <a:srcRect l="21985" r="21985"/>
              <a:stretch>
                <a:fillRect/>
              </a:stretch>
            </p:blipFill>
            <p:spPr bwMode="auto">
              <a:xfrm>
                <a:off x="3696" y="3264"/>
                <a:ext cx="44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sx280_usf_45degree_131x131"/>
              <p:cNvPicPr>
                <a:picLocks noChangeAspect="1" noChangeArrowheads="1"/>
              </p:cNvPicPr>
              <p:nvPr/>
            </p:nvPicPr>
            <p:blipFill>
              <a:blip r:embed="rId6">
                <a:extLst>
                  <a:ext uri="{28A0092B-C50C-407E-A947-70E740481C1C}">
                    <a14:useLocalDpi xmlns:a14="http://schemas.microsoft.com/office/drawing/2010/main" val="0"/>
                  </a:ext>
                </a:extLst>
              </a:blip>
              <a:srcRect l="21985" r="21985"/>
              <a:stretch>
                <a:fillRect/>
              </a:stretch>
            </p:blipFill>
            <p:spPr bwMode="auto">
              <a:xfrm>
                <a:off x="3504" y="3264"/>
                <a:ext cx="44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sx280_usf_45degree_131x131"/>
              <p:cNvPicPr>
                <a:picLocks noChangeAspect="1" noChangeArrowheads="1"/>
              </p:cNvPicPr>
              <p:nvPr/>
            </p:nvPicPr>
            <p:blipFill>
              <a:blip r:embed="rId6">
                <a:extLst>
                  <a:ext uri="{28A0092B-C50C-407E-A947-70E740481C1C}">
                    <a14:useLocalDpi xmlns:a14="http://schemas.microsoft.com/office/drawing/2010/main" val="0"/>
                  </a:ext>
                </a:extLst>
              </a:blip>
              <a:srcRect l="21985" r="21985"/>
              <a:stretch>
                <a:fillRect/>
              </a:stretch>
            </p:blipFill>
            <p:spPr bwMode="auto">
              <a:xfrm>
                <a:off x="3312" y="3264"/>
                <a:ext cx="44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5"/>
            <p:cNvSpPr>
              <a:spLocks noChangeArrowheads="1"/>
            </p:cNvSpPr>
            <p:nvPr/>
          </p:nvSpPr>
          <p:spPr bwMode="auto">
            <a:xfrm>
              <a:off x="4896" y="1152"/>
              <a:ext cx="76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0650" lvl="1" eaLnBrk="0" fontAlgn="base" hangingPunct="0">
                <a:spcBef>
                  <a:spcPct val="10000"/>
                </a:spcBef>
                <a:spcAft>
                  <a:spcPct val="0"/>
                </a:spcAft>
                <a:buClr>
                  <a:srgbClr val="154F8F"/>
                </a:buClr>
                <a:buSzPct val="65000"/>
                <a:buFont typeface="Zapf Dingbats" charset="2"/>
                <a:buNone/>
              </a:pPr>
              <a:r>
                <a:rPr lang="en-GB" sz="1500" b="1" dirty="0" smtClean="0">
                  <a:solidFill>
                    <a:srgbClr val="000000"/>
                  </a:solidFill>
                </a:rPr>
                <a:t>2005 </a:t>
              </a:r>
            </a:p>
            <a:p>
              <a:pPr marL="120650" lvl="1" eaLnBrk="0" fontAlgn="base" hangingPunct="0">
                <a:spcBef>
                  <a:spcPct val="10000"/>
                </a:spcBef>
                <a:spcAft>
                  <a:spcPct val="0"/>
                </a:spcAft>
                <a:buClr>
                  <a:srgbClr val="154F8F"/>
                </a:buClr>
                <a:buSzPct val="65000"/>
                <a:buFont typeface="Zapf Dingbats" charset="2"/>
                <a:buNone/>
              </a:pPr>
              <a:r>
                <a:rPr lang="en-GB" sz="1500" i="1" dirty="0" smtClean="0">
                  <a:solidFill>
                    <a:srgbClr val="000000"/>
                  </a:solidFill>
                </a:rPr>
                <a:t>4xShuttle</a:t>
              </a:r>
              <a:r>
                <a:rPr lang="en-GB" sz="1500" b="1" dirty="0" smtClean="0">
                  <a:solidFill>
                    <a:srgbClr val="000000"/>
                  </a:solidFill>
                </a:rPr>
                <a:t>  </a:t>
              </a:r>
            </a:p>
            <a:p>
              <a:pPr marL="120650" lvl="1" eaLnBrk="0" fontAlgn="base" hangingPunct="0">
                <a:spcBef>
                  <a:spcPct val="10000"/>
                </a:spcBef>
                <a:spcAft>
                  <a:spcPct val="0"/>
                </a:spcAft>
                <a:buClr>
                  <a:srgbClr val="154F8F"/>
                </a:buClr>
                <a:buSzPct val="65000"/>
                <a:buFont typeface="Zapf Dingbats" charset="2"/>
                <a:buNone/>
              </a:pPr>
              <a:r>
                <a:rPr lang="en-GB" sz="1500" b="1" dirty="0" smtClean="0">
                  <a:solidFill>
                    <a:srgbClr val="FF3300"/>
                  </a:solidFill>
                </a:rPr>
                <a:t>$4,000</a:t>
              </a:r>
              <a:r>
                <a:rPr lang="en-GB" sz="1500" b="1" dirty="0" smtClean="0">
                  <a:solidFill>
                    <a:srgbClr val="FF0066"/>
                  </a:solidFill>
                </a:rPr>
                <a:t> </a:t>
              </a:r>
            </a:p>
          </p:txBody>
        </p:sp>
      </p:grpSp>
      <p:grpSp>
        <p:nvGrpSpPr>
          <p:cNvPr id="5" name="Group 3"/>
          <p:cNvGrpSpPr>
            <a:grpSpLocks/>
          </p:cNvGrpSpPr>
          <p:nvPr/>
        </p:nvGrpSpPr>
        <p:grpSpPr bwMode="auto">
          <a:xfrm>
            <a:off x="260350" y="3023923"/>
            <a:ext cx="4724400" cy="2661180"/>
            <a:chOff x="-96" y="2736"/>
            <a:chExt cx="3360" cy="1827"/>
          </a:xfrm>
        </p:grpSpPr>
        <p:pic>
          <p:nvPicPr>
            <p:cNvPr id="6" name="Picture 4"/>
            <p:cNvPicPr>
              <a:picLocks noChangeAspect="1" noChangeArrowheads="1"/>
            </p:cNvPicPr>
            <p:nvPr/>
          </p:nvPicPr>
          <p:blipFill>
            <a:blip r:embed="rId7">
              <a:lum bright="36000" contrast="-12000"/>
              <a:extLst>
                <a:ext uri="{28A0092B-C50C-407E-A947-70E740481C1C}">
                  <a14:useLocalDpi xmlns:a14="http://schemas.microsoft.com/office/drawing/2010/main" val="0"/>
                </a:ext>
              </a:extLst>
            </a:blip>
            <a:srcRect/>
            <a:stretch>
              <a:fillRect/>
            </a:stretch>
          </p:blipFill>
          <p:spPr bwMode="auto">
            <a:xfrm>
              <a:off x="-96" y="2736"/>
              <a:ext cx="2352" cy="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920" y="3216"/>
              <a:ext cx="134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0650" lvl="1" eaLnBrk="0" fontAlgn="base" hangingPunct="0">
                <a:spcBef>
                  <a:spcPct val="10000"/>
                </a:spcBef>
                <a:spcAft>
                  <a:spcPct val="0"/>
                </a:spcAft>
                <a:buClr>
                  <a:srgbClr val="154F8F"/>
                </a:buClr>
                <a:buSzPct val="65000"/>
                <a:buFont typeface="Zapf Dingbats" charset="2"/>
                <a:buNone/>
              </a:pPr>
              <a:r>
                <a:rPr lang="en-GB" sz="1500" b="1" smtClean="0">
                  <a:solidFill>
                    <a:srgbClr val="000000"/>
                  </a:solidFill>
                </a:rPr>
                <a:t>1991 </a:t>
              </a:r>
            </a:p>
            <a:p>
              <a:pPr marL="120650" lvl="1" eaLnBrk="0" fontAlgn="base" hangingPunct="0">
                <a:spcBef>
                  <a:spcPct val="10000"/>
                </a:spcBef>
                <a:spcAft>
                  <a:spcPct val="0"/>
                </a:spcAft>
                <a:buClr>
                  <a:srgbClr val="154F8F"/>
                </a:buClr>
                <a:buSzPct val="65000"/>
                <a:buFont typeface="Zapf Dingbats" charset="2"/>
                <a:buNone/>
              </a:pPr>
              <a:r>
                <a:rPr lang="en-GB" sz="1300" i="1" smtClean="0">
                  <a:solidFill>
                    <a:srgbClr val="000000"/>
                  </a:solidFill>
                </a:rPr>
                <a:t>Cray Y-MP C916</a:t>
              </a:r>
              <a:r>
                <a:rPr lang="en-GB" sz="1300" b="1" smtClean="0">
                  <a:solidFill>
                    <a:srgbClr val="FF3300"/>
                  </a:solidFill>
                </a:rPr>
                <a:t> </a:t>
              </a:r>
              <a:r>
                <a:rPr lang="en-GB" sz="1500" b="1" smtClean="0">
                  <a:solidFill>
                    <a:srgbClr val="FF3300"/>
                  </a:solidFill>
                </a:rPr>
                <a:t>$40,000,000</a:t>
              </a:r>
            </a:p>
            <a:p>
              <a:pPr marL="120650" lvl="1" eaLnBrk="0" fontAlgn="base" hangingPunct="0">
                <a:spcBef>
                  <a:spcPct val="10000"/>
                </a:spcBef>
                <a:spcAft>
                  <a:spcPct val="0"/>
                </a:spcAft>
                <a:buClr>
                  <a:srgbClr val="154F8F"/>
                </a:buClr>
                <a:buSzPct val="65000"/>
                <a:buFont typeface="Zapf Dingbats" charset="2"/>
                <a:buNone/>
              </a:pPr>
              <a:endParaRPr lang="en-GB" sz="1500" b="1" smtClean="0">
                <a:solidFill>
                  <a:srgbClr val="000000"/>
                </a:solidFill>
              </a:endParaRPr>
            </a:p>
          </p:txBody>
        </p:sp>
      </p:grpSp>
      <p:grpSp>
        <p:nvGrpSpPr>
          <p:cNvPr id="8" name="Group 6"/>
          <p:cNvGrpSpPr>
            <a:grpSpLocks/>
          </p:cNvGrpSpPr>
          <p:nvPr/>
        </p:nvGrpSpPr>
        <p:grpSpPr bwMode="auto">
          <a:xfrm>
            <a:off x="4655607" y="3206516"/>
            <a:ext cx="2765425" cy="1828800"/>
            <a:chOff x="2386" y="2016"/>
            <a:chExt cx="1742" cy="1152"/>
          </a:xfrm>
        </p:grpSpPr>
        <p:pic>
          <p:nvPicPr>
            <p:cNvPr id="9" name="Picture 7"/>
            <p:cNvPicPr>
              <a:picLocks noChangeAspect="1" noChangeArrowheads="1"/>
            </p:cNvPicPr>
            <p:nvPr/>
          </p:nvPicPr>
          <p:blipFill>
            <a:blip r:embed="rId8">
              <a:clrChange>
                <a:clrFrom>
                  <a:srgbClr val="FEFEFE"/>
                </a:clrFrom>
                <a:clrTo>
                  <a:srgbClr val="FEFEFE">
                    <a:alpha val="0"/>
                  </a:srgbClr>
                </a:clrTo>
              </a:clrChange>
              <a:lum bright="42000"/>
              <a:extLst>
                <a:ext uri="{28A0092B-C50C-407E-A947-70E740481C1C}">
                  <a14:useLocalDpi xmlns:a14="http://schemas.microsoft.com/office/drawing/2010/main" val="0"/>
                </a:ext>
              </a:extLst>
            </a:blip>
            <a:srcRect/>
            <a:stretch>
              <a:fillRect/>
            </a:stretch>
          </p:blipFill>
          <p:spPr bwMode="auto">
            <a:xfrm>
              <a:off x="2386" y="2016"/>
              <a:ext cx="73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3072" y="2496"/>
              <a:ext cx="105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0650" lvl="1" eaLnBrk="0" fontAlgn="base" hangingPunct="0">
                <a:spcBef>
                  <a:spcPct val="10000"/>
                </a:spcBef>
                <a:spcAft>
                  <a:spcPct val="0"/>
                </a:spcAft>
                <a:buClr>
                  <a:srgbClr val="154F8F"/>
                </a:buClr>
                <a:buSzPct val="65000"/>
                <a:buFont typeface="Zapf Dingbats" charset="2"/>
                <a:buNone/>
              </a:pPr>
              <a:r>
                <a:rPr lang="en-GB" sz="1500" b="1" smtClean="0">
                  <a:solidFill>
                    <a:srgbClr val="000000"/>
                  </a:solidFill>
                </a:rPr>
                <a:t>1998 </a:t>
              </a:r>
            </a:p>
            <a:p>
              <a:pPr marL="120650" lvl="1" eaLnBrk="0" fontAlgn="base" hangingPunct="0">
                <a:spcBef>
                  <a:spcPct val="10000"/>
                </a:spcBef>
                <a:spcAft>
                  <a:spcPct val="0"/>
                </a:spcAft>
                <a:buClr>
                  <a:srgbClr val="154F8F"/>
                </a:buClr>
                <a:buSzPct val="65000"/>
                <a:buFont typeface="Zapf Dingbats" charset="2"/>
                <a:buNone/>
              </a:pPr>
              <a:r>
                <a:rPr lang="en-GB" sz="1300" i="1" smtClean="0">
                  <a:solidFill>
                    <a:srgbClr val="000000"/>
                  </a:solidFill>
                </a:rPr>
                <a:t>Sun HPC10000</a:t>
              </a:r>
              <a:r>
                <a:rPr lang="en-GB" sz="1500" b="1" smtClean="0">
                  <a:solidFill>
                    <a:srgbClr val="000000"/>
                  </a:solidFill>
                </a:rPr>
                <a:t> </a:t>
              </a:r>
              <a:br>
                <a:rPr lang="en-GB" sz="1500" b="1" smtClean="0">
                  <a:solidFill>
                    <a:srgbClr val="000000"/>
                  </a:solidFill>
                </a:rPr>
              </a:br>
              <a:r>
                <a:rPr lang="en-GB" sz="1500" b="1" smtClean="0">
                  <a:solidFill>
                    <a:srgbClr val="FF3300"/>
                  </a:solidFill>
                </a:rPr>
                <a:t>$1,000,000</a:t>
              </a:r>
            </a:p>
          </p:txBody>
        </p:sp>
      </p:grpSp>
    </p:spTree>
    <p:extLst>
      <p:ext uri="{BB962C8B-B14F-4D97-AF65-F5344CB8AC3E}">
        <p14:creationId xmlns:p14="http://schemas.microsoft.com/office/powerpoint/2010/main" val="23126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563562"/>
          </a:xfrm>
        </p:spPr>
        <p:txBody>
          <a:bodyPr/>
          <a:lstStyle/>
          <a:p>
            <a:r>
              <a:rPr lang="en-US" dirty="0" smtClean="0"/>
              <a:t>GFLOPS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51000903"/>
              </p:ext>
            </p:extLst>
          </p:nvPr>
        </p:nvGraphicFramePr>
        <p:xfrm>
          <a:off x="914400" y="1143000"/>
          <a:ext cx="7104413" cy="4898184"/>
        </p:xfrm>
        <a:graphic>
          <a:graphicData uri="http://schemas.openxmlformats.org/drawingml/2006/table">
            <a:tbl>
              <a:tblPr firstRow="1" bandRow="1">
                <a:tableStyleId>{073A0DAA-6AF3-43AB-8588-CEC1D06C72B9}</a:tableStyleId>
              </a:tblPr>
              <a:tblGrid>
                <a:gridCol w="1371600"/>
                <a:gridCol w="1295400"/>
                <a:gridCol w="1250009"/>
                <a:gridCol w="1170060"/>
                <a:gridCol w="1008672"/>
                <a:gridCol w="1008672"/>
              </a:tblGrid>
              <a:tr h="262467">
                <a:tc>
                  <a:txBody>
                    <a:bodyPr/>
                    <a:lstStyle/>
                    <a:p>
                      <a:pPr algn="l" fontAlgn="b"/>
                      <a:r>
                        <a:rPr lang="en-US" sz="1400" u="none" strike="noStrike" dirty="0" smtClean="0">
                          <a:effectLst/>
                        </a:rPr>
                        <a:t>Manufacturer</a:t>
                      </a:r>
                      <a:endParaRPr lang="en-US" sz="1400" b="1" i="0" u="none" strike="noStrike" dirty="0">
                        <a:solidFill>
                          <a:srgbClr val="FFFFFF"/>
                        </a:solidFill>
                        <a:effectLst/>
                        <a:latin typeface="Calibri"/>
                      </a:endParaRPr>
                    </a:p>
                  </a:txBody>
                  <a:tcPr marL="9525" marR="9525" marT="9525" marB="0" anchor="b"/>
                </a:tc>
                <a:tc>
                  <a:txBody>
                    <a:bodyPr/>
                    <a:lstStyle/>
                    <a:p>
                      <a:pPr algn="l" fontAlgn="b"/>
                      <a:r>
                        <a:rPr lang="en-US" sz="1400" u="none" strike="noStrike" dirty="0" smtClean="0">
                          <a:effectLst/>
                        </a:rPr>
                        <a:t>Processor</a:t>
                      </a:r>
                      <a:endParaRPr lang="en-US" sz="1400" b="1" i="0" u="none" strike="noStrike" dirty="0">
                        <a:solidFill>
                          <a:srgbClr val="FFFFFF"/>
                        </a:solidFill>
                        <a:effectLst/>
                        <a:latin typeface="Calibri"/>
                      </a:endParaRPr>
                    </a:p>
                  </a:txBody>
                  <a:tcPr marL="9525" marR="9525" marT="9525" marB="0" anchor="b"/>
                </a:tc>
                <a:tc>
                  <a:txBody>
                    <a:bodyPr/>
                    <a:lstStyle/>
                    <a:p>
                      <a:pPr algn="l" fontAlgn="b"/>
                      <a:r>
                        <a:rPr lang="en-US" sz="1400" u="none" strike="noStrike">
                          <a:effectLst/>
                        </a:rPr>
                        <a:t>Model</a:t>
                      </a:r>
                      <a:endParaRPr lang="en-US" sz="1400" b="1" i="0" u="none" strike="noStrike">
                        <a:solidFill>
                          <a:srgbClr val="FFFFFF"/>
                        </a:solidFill>
                        <a:effectLst/>
                        <a:latin typeface="Calibri"/>
                      </a:endParaRPr>
                    </a:p>
                  </a:txBody>
                  <a:tcPr marL="9525" marR="9525" marT="9525" marB="0" anchor="b"/>
                </a:tc>
                <a:tc>
                  <a:txBody>
                    <a:bodyPr/>
                    <a:lstStyle/>
                    <a:p>
                      <a:pPr algn="l" fontAlgn="b"/>
                      <a:r>
                        <a:rPr lang="en-US" sz="1400" u="none" strike="noStrike">
                          <a:effectLst/>
                        </a:rPr>
                        <a:t>Model Number</a:t>
                      </a:r>
                      <a:endParaRPr lang="en-US" sz="1400" b="1" i="0" u="none" strike="noStrike">
                        <a:solidFill>
                          <a:srgbClr val="FFFFFF"/>
                        </a:solidFill>
                        <a:effectLst/>
                        <a:latin typeface="Calibri"/>
                      </a:endParaRPr>
                    </a:p>
                  </a:txBody>
                  <a:tcPr marL="9525" marR="9525" marT="9525" marB="0" anchor="b"/>
                </a:tc>
                <a:tc>
                  <a:txBody>
                    <a:bodyPr/>
                    <a:lstStyle/>
                    <a:p>
                      <a:pPr algn="l" fontAlgn="b"/>
                      <a:r>
                        <a:rPr lang="en-US" sz="1400" u="none" strike="noStrike">
                          <a:effectLst/>
                        </a:rPr>
                        <a:t>GFLOPs FP64</a:t>
                      </a:r>
                      <a:endParaRPr lang="en-US" sz="1400" b="1" i="0" u="none" strike="noStrike">
                        <a:solidFill>
                          <a:srgbClr val="FFFFFF"/>
                        </a:solidFill>
                        <a:effectLst/>
                        <a:latin typeface="Calibri"/>
                      </a:endParaRPr>
                    </a:p>
                  </a:txBody>
                  <a:tcPr marL="9525" marR="9525" marT="9525" marB="0" anchor="b"/>
                </a:tc>
                <a:tc>
                  <a:txBody>
                    <a:bodyPr/>
                    <a:lstStyle/>
                    <a:p>
                      <a:pPr algn="l" fontAlgn="b"/>
                      <a:r>
                        <a:rPr lang="en-US" sz="1400" u="none" strike="noStrike">
                          <a:effectLst/>
                        </a:rPr>
                        <a:t>GFLOPs FP32</a:t>
                      </a:r>
                      <a:endParaRPr lang="en-US" sz="1400" b="1" i="0" u="none" strike="noStrike">
                        <a:solidFill>
                          <a:srgbClr val="FFFFFF"/>
                        </a:solidFill>
                        <a:effectLst/>
                        <a:latin typeface="Calibri"/>
                      </a:endParaRPr>
                    </a:p>
                  </a:txBody>
                  <a:tcPr marL="9525" marR="9525" marT="9525" marB="0" anchor="b"/>
                </a:tc>
              </a:tr>
              <a:tr h="262467">
                <a:tc>
                  <a:txBody>
                    <a:bodyPr/>
                    <a:lstStyle/>
                    <a:p>
                      <a:pPr algn="l" fontAlgn="b"/>
                      <a:r>
                        <a:rPr lang="en-US" sz="1400" u="none" strike="noStrike" dirty="0">
                          <a:effectLst/>
                        </a:rPr>
                        <a:t>AMD</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GPGPU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FireStream</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9270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240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1200</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dirty="0">
                          <a:effectLst/>
                        </a:rPr>
                        <a:t>AMD</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GPU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Radeon HD</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5870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544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2720</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Fujitsu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SPARC64</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VII</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128</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IBM</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POWER7</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264.96</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dirty="0">
                          <a:effectLst/>
                        </a:rPr>
                        <a:t>Intel</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CPU</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Core 2 Duo</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E8600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26.64</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dirty="0">
                          <a:effectLst/>
                        </a:rPr>
                        <a:t>Intel</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Core 2 Extreme</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QX9775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51.2</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dirty="0">
                          <a:effectLst/>
                        </a:rPr>
                        <a:t>Intel</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Core 2 Quad</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Q9650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dirty="0">
                          <a:effectLst/>
                        </a:rPr>
                        <a:t>Intel</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Core i3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540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24.48</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dirty="0">
                          <a:effectLst/>
                        </a:rPr>
                        <a:t>Intel</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Core i5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670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27.68</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Intel</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Core i7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965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51.2</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Intel</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CPU</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Core i7</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980 XE</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107.6</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Intel</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Itanium</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9350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29.76</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Intel</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Xeon</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W5590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53.28</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Intel</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CPU</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Xeon</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X7460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63.84</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nVidia</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GPGPU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Tesla</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C1060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77.76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933.12</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nVidia</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GPGPU</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Tesla</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C2050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515.2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1288</a:t>
                      </a:r>
                      <a:endParaRPr lang="en-US" sz="1400" b="0" i="0" u="none" strike="noStrike">
                        <a:solidFill>
                          <a:srgbClr val="000000"/>
                        </a:solidFill>
                        <a:effectLst/>
                        <a:latin typeface="Calibri"/>
                      </a:endParaRPr>
                    </a:p>
                  </a:txBody>
                  <a:tcPr marL="9525" marR="9525" marT="9525" marB="0" anchor="b"/>
                </a:tc>
              </a:tr>
              <a:tr h="262467">
                <a:tc>
                  <a:txBody>
                    <a:bodyPr/>
                    <a:lstStyle/>
                    <a:p>
                      <a:pPr algn="l" fontAlgn="b"/>
                      <a:r>
                        <a:rPr lang="en-US" sz="1400" u="none" strike="noStrike">
                          <a:effectLst/>
                        </a:rPr>
                        <a:t>nVidia</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GPU</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GeForce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480</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168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1350</a:t>
                      </a:r>
                      <a:endParaRPr lang="en-US"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9189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457200" y="152400"/>
            <a:ext cx="8229600" cy="533400"/>
          </a:xfrm>
          <a:ln>
            <a:solidFill>
              <a:schemeClr val="accent4">
                <a:lumMod val="10000"/>
              </a:schemeClr>
            </a:solidFill>
          </a:ln>
        </p:spPr>
        <p:txBody>
          <a:bodyPr>
            <a:normAutofit fontScale="90000"/>
          </a:bodyPr>
          <a:lstStyle/>
          <a:p>
            <a:pPr algn="ctr" eaLnBrk="1" fontAlgn="auto" hangingPunct="1">
              <a:spcAft>
                <a:spcPts val="0"/>
              </a:spcAft>
              <a:defRPr/>
            </a:pPr>
            <a:r>
              <a:rPr lang="en-US" sz="3600" dirty="0">
                <a:solidFill>
                  <a:srgbClr val="FFFF00"/>
                </a:solidFill>
                <a:effectLst>
                  <a:outerShdw blurRad="38100" dist="38100" dir="2700000" algn="tl">
                    <a:srgbClr val="000000"/>
                  </a:outerShdw>
                </a:effectLst>
                <a:latin typeface="Times New Roman" pitchFamily="18" charset="0"/>
                <a:cs typeface="Times New Roman" pitchFamily="18" charset="0"/>
              </a:rPr>
              <a:t>Processing Time For NYMTC Model Run</a:t>
            </a:r>
          </a:p>
        </p:txBody>
      </p:sp>
      <p:graphicFrame>
        <p:nvGraphicFramePr>
          <p:cNvPr id="9" name="Table 8"/>
          <p:cNvGraphicFramePr>
            <a:graphicFrameLocks noGrp="1"/>
          </p:cNvGraphicFramePr>
          <p:nvPr>
            <p:extLst>
              <p:ext uri="{D42A27DB-BD31-4B8C-83A1-F6EECF244321}">
                <p14:modId xmlns:p14="http://schemas.microsoft.com/office/powerpoint/2010/main" val="4083789690"/>
              </p:ext>
            </p:extLst>
          </p:nvPr>
        </p:nvGraphicFramePr>
        <p:xfrm>
          <a:off x="228600" y="762000"/>
          <a:ext cx="8534400" cy="5687956"/>
        </p:xfrm>
        <a:graphic>
          <a:graphicData uri="http://schemas.openxmlformats.org/drawingml/2006/table">
            <a:tbl>
              <a:tblPr/>
              <a:tblGrid>
                <a:gridCol w="685800"/>
                <a:gridCol w="3656013"/>
                <a:gridCol w="1525587"/>
                <a:gridCol w="1366838"/>
                <a:gridCol w="1300162"/>
              </a:tblGrid>
              <a:tr h="5826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Arial" pitchFamily="34" charset="0"/>
                          <a:cs typeface="Times New Roman" pitchFamily="18" charset="0"/>
                        </a:rPr>
                        <a:t>STEP</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Arial" pitchFamily="34" charset="0"/>
                          <a:cs typeface="Times New Roman" pitchFamily="18" charset="0"/>
                        </a:rPr>
                        <a:t>BPM PROCEDURE</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Arial" pitchFamily="34" charset="0"/>
                          <a:cs typeface="Times New Roman" pitchFamily="18" charset="0"/>
                        </a:rPr>
                        <a:t>1996 BASE</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Arial" pitchFamily="34" charset="0"/>
                          <a:cs typeface="Times New Roman" pitchFamily="18" charset="0"/>
                        </a:rPr>
                        <a:t>2002 BASE</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Arial" pitchFamily="34" charset="0"/>
                          <a:cs typeface="Times New Roman" pitchFamily="18" charset="0"/>
                        </a:rPr>
                        <a:t>2005 BASE (64 bit)</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CREATE NEW SCENARIO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min.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10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RUN HIGHWAY NETWORK BUILDER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min.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NETPREP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min.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11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HIGHWAY PRESKIMS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 hrs 52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hr 16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TRANSIT NETWORK DATABASE &amp; SKIMS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18 hrs 35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 hrs 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ACCESSIBILITY INDICIES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HOUSEHOLD AUTO JOURNEY (HAJ)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7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 DESTINATION STOPS CHOICE (MDSC)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 hrs 20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 hrs 33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TRUCKS/COMMERCIAL VEHICLES MODEL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 hrs.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24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EXTERNAL MODEL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min.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 min.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PRE-ASSIGNMENT PROCESSING/TIME OF DAY (PAP)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hrs.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13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HIGHWAY ASSIGNMENT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16 hrs.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56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TRANSIT ASSIGNMENT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72 hrs.   </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52 hrs 55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 hrs 30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cs typeface="Times New Roman" pitchFamily="18" charset="0"/>
                      </a:endParaRP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173 hrs.</a:t>
                      </a:r>
                    </a:p>
                  </a:txBody>
                  <a:tcPr marL="73006" marR="73006" marT="36503" marB="365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87 hrs.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11 hrs 30 min.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155C1369-C629-4767-81D1-768EE7C6835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654831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6146"/>
                                        </p:tgtEl>
                                        <p:attrNameLst>
                                          <p:attrName>style.visibility</p:attrName>
                                        </p:attrNameLst>
                                      </p:cBhvr>
                                      <p:to>
                                        <p:strVal val="visible"/>
                                      </p:to>
                                    </p:set>
                                    <p:animEffect transition="in" filter="wipe(left)">
                                      <p:cBhvr>
                                        <p:cTn id="7" dur="500"/>
                                        <p:tgtEl>
                                          <p:spTgt spid="6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lstStyle/>
          <a:p>
            <a:r>
              <a:rPr lang="en-US" dirty="0" smtClean="0"/>
              <a:t>Good for parallel applications and distributed processing</a:t>
            </a:r>
          </a:p>
          <a:p>
            <a:r>
              <a:rPr lang="en-US" dirty="0" smtClean="0"/>
              <a:t>Low cost and peak capacity if needed for short periods of time</a:t>
            </a:r>
          </a:p>
          <a:p>
            <a:r>
              <a:rPr lang="en-US" dirty="0" smtClean="0"/>
              <a:t>Limited advantages for very large models with heavy data transfer requirements</a:t>
            </a:r>
          </a:p>
          <a:p>
            <a:r>
              <a:rPr lang="en-US" dirty="0" smtClean="0"/>
              <a:t>Somewhat slower than optimized hardware environments</a:t>
            </a:r>
          </a:p>
          <a:p>
            <a:r>
              <a:rPr lang="en-US" dirty="0" smtClean="0"/>
              <a:t>Potentially more expensive for heavy, continuous computing loads</a:t>
            </a:r>
          </a:p>
          <a:p>
            <a:r>
              <a:rPr lang="en-US" dirty="0" smtClean="0"/>
              <a:t>Private clouds can be optimized for demand models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92162"/>
          </a:xfrm>
        </p:spPr>
        <p:txBody>
          <a:bodyPr/>
          <a:lstStyle/>
          <a:p>
            <a:r>
              <a:rPr lang="en-US" dirty="0" smtClean="0"/>
              <a:t>Cloud Cost vs. Desktop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6955328"/>
              </p:ext>
            </p:extLst>
          </p:nvPr>
        </p:nvGraphicFramePr>
        <p:xfrm>
          <a:off x="914400" y="838200"/>
          <a:ext cx="7772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89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153400" cy="792162"/>
          </a:xfrm>
        </p:spPr>
        <p:txBody>
          <a:bodyPr/>
          <a:lstStyle/>
          <a:p>
            <a:r>
              <a:rPr lang="en-US" dirty="0" smtClean="0"/>
              <a:t>Cloud Computing	(Software as a Service – </a:t>
            </a:r>
            <a:r>
              <a:rPr lang="en-US" dirty="0" err="1" smtClean="0"/>
              <a:t>SaaS</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363590"/>
              </p:ext>
            </p:extLst>
          </p:nvPr>
        </p:nvGraphicFramePr>
        <p:xfrm>
          <a:off x="990600" y="1219200"/>
          <a:ext cx="7696200" cy="5473336"/>
        </p:xfrm>
        <a:graphic>
          <a:graphicData uri="http://schemas.openxmlformats.org/drawingml/2006/table">
            <a:tbl>
              <a:tblPr firstRow="1" bandRow="1">
                <a:tableStyleId>{073A0DAA-6AF3-43AB-8588-CEC1D06C72B9}</a:tableStyleId>
              </a:tblPr>
              <a:tblGrid>
                <a:gridCol w="3733800"/>
                <a:gridCol w="3962400"/>
              </a:tblGrid>
              <a:tr h="827314">
                <a:tc>
                  <a:txBody>
                    <a:bodyPr/>
                    <a:lstStyle/>
                    <a:p>
                      <a:r>
                        <a:rPr lang="en-US" sz="2200" dirty="0" smtClean="0"/>
                        <a:t>Advantages</a:t>
                      </a:r>
                      <a:endParaRPr lang="en-US" sz="2200" dirty="0"/>
                    </a:p>
                  </a:txBody>
                  <a:tcPr/>
                </a:tc>
                <a:tc>
                  <a:txBody>
                    <a:bodyPr/>
                    <a:lstStyle/>
                    <a:p>
                      <a:r>
                        <a:rPr lang="en-US" sz="2200" dirty="0" smtClean="0"/>
                        <a:t>Disadvantages</a:t>
                      </a:r>
                      <a:endParaRPr lang="en-US" sz="2200" dirty="0"/>
                    </a:p>
                  </a:txBody>
                  <a:tcPr/>
                </a:tc>
              </a:tr>
              <a:tr h="674914">
                <a:tc>
                  <a:txBody>
                    <a:bodyPr/>
                    <a:lstStyle/>
                    <a:p>
                      <a:r>
                        <a:rPr lang="en-US" sz="2200" dirty="0" smtClean="0"/>
                        <a:t>Save</a:t>
                      </a:r>
                      <a:r>
                        <a:rPr lang="en-US" sz="2200" baseline="0" dirty="0" smtClean="0"/>
                        <a:t> Hardware Cost</a:t>
                      </a:r>
                      <a:endParaRPr lang="en-US" sz="2200" dirty="0"/>
                    </a:p>
                  </a:txBody>
                  <a:tcPr/>
                </a:tc>
                <a:tc>
                  <a:txBody>
                    <a:bodyPr/>
                    <a:lstStyle/>
                    <a:p>
                      <a:r>
                        <a:rPr lang="en-US" sz="2200" dirty="0" smtClean="0"/>
                        <a:t>Requires Stable Internet Connection</a:t>
                      </a:r>
                      <a:endParaRPr lang="en-US" sz="2200" dirty="0"/>
                    </a:p>
                  </a:txBody>
                  <a:tcPr/>
                </a:tc>
              </a:tr>
              <a:tr h="674914">
                <a:tc>
                  <a:txBody>
                    <a:bodyPr/>
                    <a:lstStyle/>
                    <a:p>
                      <a:r>
                        <a:rPr lang="en-US" sz="2200" dirty="0" smtClean="0"/>
                        <a:t>Easier Maintenance</a:t>
                      </a:r>
                      <a:endParaRPr lang="en-US" sz="2200" dirty="0"/>
                    </a:p>
                  </a:txBody>
                  <a:tcPr/>
                </a:tc>
                <a:tc>
                  <a:txBody>
                    <a:bodyPr/>
                    <a:lstStyle/>
                    <a:p>
                      <a:r>
                        <a:rPr lang="en-US" sz="2200" dirty="0" smtClean="0"/>
                        <a:t>Data Center crashes … all virtual machines will be affected</a:t>
                      </a:r>
                      <a:endParaRPr lang="en-US" sz="2200" dirty="0"/>
                    </a:p>
                  </a:txBody>
                  <a:tcPr/>
                </a:tc>
              </a:tr>
              <a:tr h="674914">
                <a:tc>
                  <a:txBody>
                    <a:bodyPr/>
                    <a:lstStyle/>
                    <a:p>
                      <a:r>
                        <a:rPr lang="en-US" sz="2200" dirty="0" smtClean="0"/>
                        <a:t>Easy to Deploy</a:t>
                      </a:r>
                      <a:endParaRPr lang="en-US" sz="2200" dirty="0"/>
                    </a:p>
                  </a:txBody>
                  <a:tcPr/>
                </a:tc>
                <a:tc>
                  <a:txBody>
                    <a:bodyPr/>
                    <a:lstStyle/>
                    <a:p>
                      <a:r>
                        <a:rPr lang="en-US" sz="2200" dirty="0" smtClean="0"/>
                        <a:t>Data Security</a:t>
                      </a:r>
                      <a:endParaRPr lang="en-US" sz="2200" dirty="0"/>
                    </a:p>
                  </a:txBody>
                  <a:tcPr/>
                </a:tc>
              </a:tr>
              <a:tr h="674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Save Energy</a:t>
                      </a:r>
                    </a:p>
                    <a:p>
                      <a:endParaRPr lang="en-US" sz="2200" dirty="0"/>
                    </a:p>
                  </a:txBody>
                  <a:tcPr/>
                </a:tc>
                <a:tc>
                  <a:txBody>
                    <a:bodyPr/>
                    <a:lstStyle/>
                    <a:p>
                      <a:r>
                        <a:rPr lang="en-US" sz="2200" dirty="0" smtClean="0"/>
                        <a:t>Cost of Data Transfer and Storage</a:t>
                      </a:r>
                      <a:endParaRPr lang="en-US" sz="2200" dirty="0"/>
                    </a:p>
                  </a:txBody>
                  <a:tcPr/>
                </a:tc>
              </a:tr>
              <a:tr h="674914">
                <a:tc>
                  <a:txBody>
                    <a:bodyPr/>
                    <a:lstStyle/>
                    <a:p>
                      <a:r>
                        <a:rPr lang="en-US" sz="2200" dirty="0" smtClean="0"/>
                        <a:t>Space</a:t>
                      </a:r>
                      <a:endParaRPr lang="en-US" sz="2200" dirty="0"/>
                    </a:p>
                  </a:txBody>
                  <a:tcPr/>
                </a:tc>
                <a:tc>
                  <a:txBody>
                    <a:bodyPr/>
                    <a:lstStyle/>
                    <a:p>
                      <a:r>
                        <a:rPr lang="en-US" sz="2200" dirty="0" smtClean="0"/>
                        <a:t>Cost of instances</a:t>
                      </a:r>
                      <a:r>
                        <a:rPr lang="en-US" sz="2200" baseline="0" dirty="0" smtClean="0"/>
                        <a:t> </a:t>
                      </a:r>
                      <a:endParaRPr lang="en-US" sz="2200" dirty="0"/>
                    </a:p>
                  </a:txBody>
                  <a:tcPr/>
                </a:tc>
              </a:tr>
              <a:tr h="674914">
                <a:tc>
                  <a:txBody>
                    <a:bodyPr/>
                    <a:lstStyle/>
                    <a:p>
                      <a:r>
                        <a:rPr lang="en-US" sz="2200" dirty="0" smtClean="0"/>
                        <a:t>Backup</a:t>
                      </a:r>
                      <a:endParaRPr lang="en-US" sz="2200" dirty="0"/>
                    </a:p>
                  </a:txBody>
                  <a:tcPr/>
                </a:tc>
                <a:tc>
                  <a:txBody>
                    <a:bodyPr/>
                    <a:lstStyle/>
                    <a:p>
                      <a:r>
                        <a:rPr lang="en-US" sz="2200" dirty="0" smtClean="0"/>
                        <a:t> No control over hardware</a:t>
                      </a:r>
                      <a:endParaRPr lang="en-US" sz="2200" dirty="0"/>
                    </a:p>
                  </a:txBody>
                  <a:tcPr/>
                </a:tc>
              </a:tr>
            </a:tbl>
          </a:graphicData>
        </a:graphic>
      </p:graphicFrame>
    </p:spTree>
    <p:extLst>
      <p:ext uri="{BB962C8B-B14F-4D97-AF65-F5344CB8AC3E}">
        <p14:creationId xmlns:p14="http://schemas.microsoft.com/office/powerpoint/2010/main" val="2815405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905933"/>
            <a:ext cx="2514600" cy="1223669"/>
          </a:xfrm>
          <a:prstGeom prst="rect">
            <a:avLst/>
          </a:prstGeom>
        </p:spPr>
      </p:pic>
      <p:sp>
        <p:nvSpPr>
          <p:cNvPr id="2" name="Title 1"/>
          <p:cNvSpPr>
            <a:spLocks noGrp="1"/>
          </p:cNvSpPr>
          <p:nvPr>
            <p:ph type="title"/>
          </p:nvPr>
        </p:nvSpPr>
        <p:spPr>
          <a:xfrm>
            <a:off x="914400" y="274638"/>
            <a:ext cx="8153400" cy="792162"/>
          </a:xfrm>
        </p:spPr>
        <p:txBody>
          <a:bodyPr/>
          <a:lstStyle/>
          <a:p>
            <a:r>
              <a:rPr lang="en-US" sz="2800" dirty="0" smtClean="0"/>
              <a:t>Cloud Computing: Data Transfer @ 1.5 Mbps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4448618"/>
              </p:ext>
            </p:extLst>
          </p:nvPr>
        </p:nvGraphicFramePr>
        <p:xfrm>
          <a:off x="457200" y="960878"/>
          <a:ext cx="4724400" cy="3429000"/>
        </p:xfrm>
        <a:graphic>
          <a:graphicData uri="http://schemas.openxmlformats.org/drawingml/2006/table">
            <a:tbl>
              <a:tblPr firstRow="1" bandRow="1">
                <a:tableStyleId>{073A0DAA-6AF3-43AB-8588-CEC1D06C72B9}</a:tableStyleId>
              </a:tblPr>
              <a:tblGrid>
                <a:gridCol w="1829768"/>
                <a:gridCol w="1370632"/>
                <a:gridCol w="1524000"/>
              </a:tblGrid>
              <a:tr h="778623">
                <a:tc>
                  <a:txBody>
                    <a:bodyPr/>
                    <a:lstStyle/>
                    <a:p>
                      <a:r>
                        <a:rPr lang="en-US" dirty="0" smtClean="0"/>
                        <a:t>Model</a:t>
                      </a:r>
                      <a:endParaRPr lang="en-US" dirty="0"/>
                    </a:p>
                  </a:txBody>
                  <a:tcPr/>
                </a:tc>
                <a:tc>
                  <a:txBody>
                    <a:bodyPr/>
                    <a:lstStyle/>
                    <a:p>
                      <a:r>
                        <a:rPr lang="en-US" dirty="0" smtClean="0"/>
                        <a:t>Input</a:t>
                      </a:r>
                      <a:br>
                        <a:rPr lang="en-US" dirty="0" smtClean="0"/>
                      </a:br>
                      <a:r>
                        <a:rPr lang="en-US" dirty="0" smtClean="0"/>
                        <a:t>GB</a:t>
                      </a:r>
                      <a:endParaRPr lang="en-US" dirty="0"/>
                    </a:p>
                  </a:txBody>
                  <a:tcPr/>
                </a:tc>
                <a:tc>
                  <a:txBody>
                    <a:bodyPr/>
                    <a:lstStyle/>
                    <a:p>
                      <a:r>
                        <a:rPr lang="en-US" dirty="0" smtClean="0"/>
                        <a:t>Output</a:t>
                      </a:r>
                      <a:br>
                        <a:rPr lang="en-US" dirty="0" smtClean="0"/>
                      </a:br>
                      <a:r>
                        <a:rPr lang="en-US" dirty="0" smtClean="0"/>
                        <a:t>GB</a:t>
                      </a:r>
                      <a:endParaRPr lang="en-US" dirty="0"/>
                    </a:p>
                  </a:txBody>
                  <a:tcPr/>
                </a:tc>
              </a:tr>
              <a:tr h="741546">
                <a:tc>
                  <a:txBody>
                    <a:bodyPr/>
                    <a:lstStyle/>
                    <a:p>
                      <a:r>
                        <a:rPr lang="en-US" sz="2000" dirty="0" smtClean="0"/>
                        <a:t>PG County</a:t>
                      </a:r>
                      <a:endParaRPr lang="en-US" sz="2000" dirty="0"/>
                    </a:p>
                  </a:txBody>
                  <a:tcPr/>
                </a:tc>
                <a:tc>
                  <a:txBody>
                    <a:bodyPr/>
                    <a:lstStyle/>
                    <a:p>
                      <a:r>
                        <a:rPr lang="en-US" sz="2000" dirty="0" smtClean="0"/>
                        <a:t>1.2 </a:t>
                      </a:r>
                      <a:br>
                        <a:rPr lang="en-US" sz="2000" dirty="0" smtClean="0"/>
                      </a:br>
                      <a:r>
                        <a:rPr lang="en-US" sz="2000" dirty="0" smtClean="0"/>
                        <a:t>(1:42)</a:t>
                      </a:r>
                      <a:endParaRPr lang="en-US" sz="2000" dirty="0"/>
                    </a:p>
                  </a:txBody>
                  <a:tcPr/>
                </a:tc>
                <a:tc>
                  <a:txBody>
                    <a:bodyPr/>
                    <a:lstStyle/>
                    <a:p>
                      <a:r>
                        <a:rPr lang="en-US" sz="2000" dirty="0" smtClean="0"/>
                        <a:t>8.6</a:t>
                      </a:r>
                    </a:p>
                    <a:p>
                      <a:r>
                        <a:rPr lang="en-US" sz="2000" dirty="0" smtClean="0"/>
                        <a:t>(13:17)</a:t>
                      </a:r>
                      <a:endParaRPr lang="en-US" sz="2000" dirty="0"/>
                    </a:p>
                  </a:txBody>
                  <a:tcPr/>
                </a:tc>
              </a:tr>
              <a:tr h="741546">
                <a:tc>
                  <a:txBody>
                    <a:bodyPr/>
                    <a:lstStyle/>
                    <a:p>
                      <a:r>
                        <a:rPr lang="en-US" sz="2000" dirty="0" smtClean="0"/>
                        <a:t>SANDAG</a:t>
                      </a:r>
                      <a:endParaRPr lang="en-US" sz="2000" dirty="0"/>
                    </a:p>
                  </a:txBody>
                  <a:tcPr/>
                </a:tc>
                <a:tc>
                  <a:txBody>
                    <a:bodyPr/>
                    <a:lstStyle/>
                    <a:p>
                      <a:r>
                        <a:rPr lang="en-US" sz="2000" dirty="0" smtClean="0"/>
                        <a:t>5.5</a:t>
                      </a:r>
                      <a:br>
                        <a:rPr lang="en-US" sz="2000" dirty="0" smtClean="0"/>
                      </a:br>
                      <a:r>
                        <a:rPr lang="en-US" sz="2000" dirty="0" smtClean="0"/>
                        <a:t>(7:50)</a:t>
                      </a:r>
                      <a:endParaRPr lang="en-US" sz="2000" dirty="0"/>
                    </a:p>
                  </a:txBody>
                  <a:tcPr/>
                </a:tc>
                <a:tc>
                  <a:txBody>
                    <a:bodyPr/>
                    <a:lstStyle/>
                    <a:p>
                      <a:r>
                        <a:rPr lang="en-US" sz="2000" dirty="0" smtClean="0"/>
                        <a:t>18</a:t>
                      </a:r>
                    </a:p>
                    <a:p>
                      <a:r>
                        <a:rPr lang="en-US" sz="2000" dirty="0" smtClean="0"/>
                        <a:t>(1 day 3:49)</a:t>
                      </a:r>
                      <a:endParaRPr lang="en-US" sz="2000" dirty="0"/>
                    </a:p>
                  </a:txBody>
                  <a:tcPr/>
                </a:tc>
              </a:tr>
              <a:tr h="1167285">
                <a:tc>
                  <a:txBody>
                    <a:bodyPr/>
                    <a:lstStyle/>
                    <a:p>
                      <a:r>
                        <a:rPr lang="en-US" sz="2000" dirty="0" smtClean="0"/>
                        <a:t>NYMTC</a:t>
                      </a:r>
                      <a:endParaRPr lang="en-US" sz="2000" dirty="0"/>
                    </a:p>
                  </a:txBody>
                  <a:tcPr/>
                </a:tc>
                <a:tc>
                  <a:txBody>
                    <a:bodyPr/>
                    <a:lstStyle/>
                    <a:p>
                      <a:r>
                        <a:rPr lang="en-US" sz="2000" dirty="0" smtClean="0"/>
                        <a:t>11</a:t>
                      </a:r>
                    </a:p>
                    <a:p>
                      <a:r>
                        <a:rPr lang="en-US" sz="2000" smtClean="0"/>
                        <a:t>(16:59)</a:t>
                      </a:r>
                      <a:endParaRPr lang="en-US" sz="2000" dirty="0"/>
                    </a:p>
                  </a:txBody>
                  <a:tcPr/>
                </a:tc>
                <a:tc>
                  <a:txBody>
                    <a:bodyPr/>
                    <a:lstStyle/>
                    <a:p>
                      <a:r>
                        <a:rPr lang="en-US" sz="2000" dirty="0" smtClean="0"/>
                        <a:t>34</a:t>
                      </a:r>
                    </a:p>
                    <a:p>
                      <a:r>
                        <a:rPr lang="en-US" sz="2000" dirty="0" smtClean="0"/>
                        <a:t>(2 day 4:32)</a:t>
                      </a:r>
                      <a:endParaRPr lang="en-US" sz="2000" dirty="0"/>
                    </a:p>
                  </a:txBody>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4799975"/>
            <a:ext cx="2514600" cy="1887487"/>
          </a:xfrm>
          <a:prstGeom prst="rect">
            <a:avLst/>
          </a:prstGeom>
        </p:spPr>
      </p:pic>
      <p:sp>
        <p:nvSpPr>
          <p:cNvPr id="3" name="TextBox 2"/>
          <p:cNvSpPr txBox="1"/>
          <p:nvPr/>
        </p:nvSpPr>
        <p:spPr>
          <a:xfrm>
            <a:off x="5486400" y="2209800"/>
            <a:ext cx="3048000" cy="18882092"/>
          </a:xfrm>
          <a:prstGeom prst="rect">
            <a:avLst/>
          </a:prstGeom>
          <a:noFill/>
        </p:spPr>
        <p:txBody>
          <a:bodyPr wrap="square" rtlCol="0">
            <a:spAutoFit/>
          </a:bodyPr>
          <a:lstStyle/>
          <a:p>
            <a:r>
              <a:rPr lang="en-US" sz="1600" b="1" dirty="0">
                <a:solidFill>
                  <a:schemeClr val="bg1">
                    <a:lumMod val="75000"/>
                  </a:schemeClr>
                </a:solidFill>
              </a:rPr>
              <a:t>Rolling Stones Get Off Of My Cloud Lyrics</a:t>
            </a:r>
          </a:p>
          <a:p>
            <a:r>
              <a:rPr lang="en-US" sz="900" dirty="0" smtClean="0">
                <a:solidFill>
                  <a:schemeClr val="bg1">
                    <a:lumMod val="75000"/>
                  </a:schemeClr>
                </a:solidFill>
              </a:rPr>
              <a:t>(</a:t>
            </a:r>
            <a:r>
              <a:rPr lang="en-US" sz="900" dirty="0">
                <a:solidFill>
                  <a:schemeClr val="bg1">
                    <a:lumMod val="75000"/>
                  </a:schemeClr>
                </a:solidFill>
              </a:rPr>
              <a:t>m. </a:t>
            </a:r>
            <a:r>
              <a:rPr lang="en-US" sz="900" dirty="0" err="1">
                <a:solidFill>
                  <a:schemeClr val="bg1">
                    <a:lumMod val="75000"/>
                  </a:schemeClr>
                </a:solidFill>
              </a:rPr>
              <a:t>jagger</a:t>
            </a:r>
            <a:r>
              <a:rPr lang="en-US" sz="900" dirty="0">
                <a:solidFill>
                  <a:schemeClr val="bg1">
                    <a:lumMod val="75000"/>
                  </a:schemeClr>
                </a:solidFill>
              </a:rPr>
              <a:t>/k. </a:t>
            </a:r>
            <a:r>
              <a:rPr lang="en-US" sz="900" dirty="0" err="1">
                <a:solidFill>
                  <a:schemeClr val="bg1">
                    <a:lumMod val="75000"/>
                  </a:schemeClr>
                </a:solidFill>
              </a:rPr>
              <a:t>richards</a:t>
            </a:r>
            <a:r>
              <a:rPr lang="en-US" sz="900" dirty="0">
                <a:solidFill>
                  <a:schemeClr val="bg1">
                    <a:lumMod val="75000"/>
                  </a:schemeClr>
                </a:solidFill>
              </a:rPr>
              <a:t>)</a:t>
            </a:r>
            <a:r>
              <a:rPr lang="en-US" dirty="0"/>
              <a:t/>
            </a:r>
            <a:br>
              <a:rPr lang="en-US" dirty="0"/>
            </a:br>
            <a:r>
              <a:rPr lang="en-US" dirty="0"/>
              <a:t/>
            </a:r>
            <a:br>
              <a:rPr lang="en-US" dirty="0"/>
            </a:br>
            <a:r>
              <a:rPr lang="en-US" sz="1000" dirty="0">
                <a:solidFill>
                  <a:schemeClr val="bg1"/>
                </a:solidFill>
              </a:rPr>
              <a:t>I live in an apartment on the ninety-ninth floor of my block</a:t>
            </a:r>
            <a:br>
              <a:rPr lang="en-US" sz="1000" dirty="0">
                <a:solidFill>
                  <a:schemeClr val="bg1"/>
                </a:solidFill>
              </a:rPr>
            </a:br>
            <a:r>
              <a:rPr lang="en-US" sz="1000" dirty="0">
                <a:solidFill>
                  <a:schemeClr val="bg1"/>
                </a:solidFill>
              </a:rPr>
              <a:t>And I sit at home looking out the window</a:t>
            </a:r>
            <a:br>
              <a:rPr lang="en-US" sz="1000" dirty="0">
                <a:solidFill>
                  <a:schemeClr val="bg1"/>
                </a:solidFill>
              </a:rPr>
            </a:br>
            <a:r>
              <a:rPr lang="en-US" sz="1000" dirty="0">
                <a:solidFill>
                  <a:schemeClr val="bg1"/>
                </a:solidFill>
              </a:rPr>
              <a:t>Imagining the world has stopped</a:t>
            </a:r>
            <a:br>
              <a:rPr lang="en-US" sz="1000" dirty="0">
                <a:solidFill>
                  <a:schemeClr val="bg1"/>
                </a:solidFill>
              </a:rPr>
            </a:br>
            <a:r>
              <a:rPr lang="en-US" sz="1000" dirty="0">
                <a:solidFill>
                  <a:schemeClr val="bg1"/>
                </a:solidFill>
              </a:rPr>
              <a:t>Then in flies a guy </a:t>
            </a:r>
            <a:r>
              <a:rPr lang="en-US" sz="1000" dirty="0" smtClean="0">
                <a:solidFill>
                  <a:schemeClr val="bg1"/>
                </a:solidFill>
              </a:rPr>
              <a:t>who's </a:t>
            </a:r>
            <a:r>
              <a:rPr lang="en-US" sz="1000" dirty="0">
                <a:solidFill>
                  <a:schemeClr val="bg1"/>
                </a:solidFill>
              </a:rPr>
              <a:t>all dressed up like a union jack</a:t>
            </a:r>
            <a:br>
              <a:rPr lang="en-US" sz="1000" dirty="0">
                <a:solidFill>
                  <a:schemeClr val="bg1"/>
                </a:solidFill>
              </a:rPr>
            </a:br>
            <a:r>
              <a:rPr lang="en-US" sz="1000" dirty="0">
                <a:solidFill>
                  <a:schemeClr val="bg1"/>
                </a:solidFill>
              </a:rPr>
              <a:t>And says, </a:t>
            </a:r>
            <a:r>
              <a:rPr lang="en-US" sz="1000" dirty="0" err="1" smtClean="0">
                <a:solidFill>
                  <a:schemeClr val="bg1"/>
                </a:solidFill>
              </a:rPr>
              <a:t>Iive</a:t>
            </a:r>
            <a:r>
              <a:rPr lang="en-US" sz="1000" dirty="0" smtClean="0">
                <a:solidFill>
                  <a:schemeClr val="bg1"/>
                </a:solidFill>
              </a:rPr>
              <a:t> </a:t>
            </a:r>
            <a:r>
              <a:rPr lang="en-US" sz="1000" dirty="0">
                <a:solidFill>
                  <a:schemeClr val="bg1"/>
                </a:solidFill>
              </a:rPr>
              <a:t>won five pounds if I have his kind of detergent pack</a:t>
            </a:r>
            <a:br>
              <a:rPr lang="en-US" sz="1000" dirty="0">
                <a:solidFill>
                  <a:schemeClr val="bg1"/>
                </a:solidFill>
              </a:rPr>
            </a:br>
            <a:r>
              <a:rPr lang="en-US" sz="1000" dirty="0">
                <a:solidFill>
                  <a:schemeClr val="bg1"/>
                </a:solidFill>
              </a:rPr>
              <a:t/>
            </a:r>
            <a:br>
              <a:rPr lang="en-US" sz="1000" dirty="0">
                <a:solidFill>
                  <a:schemeClr val="bg1"/>
                </a:solidFill>
              </a:rPr>
            </a:br>
            <a:r>
              <a:rPr lang="en-US" sz="2400" dirty="0">
                <a:solidFill>
                  <a:srgbClr val="FFC000"/>
                </a:solidFill>
              </a:rPr>
              <a:t>I said, 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Don't hang around cause twos a crowd</a:t>
            </a:r>
            <a:br>
              <a:rPr lang="en-US" sz="2400" dirty="0">
                <a:solidFill>
                  <a:srgbClr val="FFC000"/>
                </a:solidFill>
              </a:rPr>
            </a:br>
            <a:r>
              <a:rPr lang="en-US" sz="2400" dirty="0">
                <a:solidFill>
                  <a:srgbClr val="FFC000"/>
                </a:solidFill>
              </a:rPr>
              <a:t>On my cloud, baby</a:t>
            </a:r>
            <a:r>
              <a:rPr lang="en-US" sz="1000" dirty="0">
                <a:solidFill>
                  <a:schemeClr val="bg1"/>
                </a:solidFill>
              </a:rPr>
              <a:t/>
            </a:r>
            <a:br>
              <a:rPr lang="en-US" sz="1000" dirty="0">
                <a:solidFill>
                  <a:schemeClr val="bg1"/>
                </a:solidFill>
              </a:rPr>
            </a:br>
            <a:r>
              <a:rPr lang="en-US" sz="1000" dirty="0">
                <a:solidFill>
                  <a:schemeClr val="bg1"/>
                </a:solidFill>
              </a:rPr>
              <a:t/>
            </a:r>
            <a:br>
              <a:rPr lang="en-US" sz="1000" dirty="0">
                <a:solidFill>
                  <a:schemeClr val="bg1"/>
                </a:solidFill>
              </a:rPr>
            </a:br>
            <a:r>
              <a:rPr lang="en-US" sz="1000" dirty="0">
                <a:solidFill>
                  <a:schemeClr val="bg1"/>
                </a:solidFill>
              </a:rPr>
              <a:t>The telephone is ringing</a:t>
            </a:r>
            <a:br>
              <a:rPr lang="en-US" sz="1000" dirty="0">
                <a:solidFill>
                  <a:schemeClr val="bg1"/>
                </a:solidFill>
              </a:rPr>
            </a:br>
            <a:r>
              <a:rPr lang="en-US" sz="1000" dirty="0">
                <a:solidFill>
                  <a:schemeClr val="bg1"/>
                </a:solidFill>
              </a:rPr>
              <a:t>I say, hi, it's me. who is it there on the line? </a:t>
            </a:r>
            <a:br>
              <a:rPr lang="en-US" sz="1000" dirty="0">
                <a:solidFill>
                  <a:schemeClr val="bg1"/>
                </a:solidFill>
              </a:rPr>
            </a:br>
            <a:r>
              <a:rPr lang="en-US" sz="1000" dirty="0">
                <a:solidFill>
                  <a:schemeClr val="bg1"/>
                </a:solidFill>
              </a:rPr>
              <a:t>A voice says, hi, hello, how are you</a:t>
            </a:r>
            <a:br>
              <a:rPr lang="en-US" sz="1000" dirty="0">
                <a:solidFill>
                  <a:schemeClr val="bg1"/>
                </a:solidFill>
              </a:rPr>
            </a:br>
            <a:r>
              <a:rPr lang="en-US" sz="1000" dirty="0">
                <a:solidFill>
                  <a:schemeClr val="bg1"/>
                </a:solidFill>
              </a:rPr>
              <a:t>Well, I guess </a:t>
            </a:r>
            <a:r>
              <a:rPr lang="en-US" sz="1000" dirty="0" err="1">
                <a:solidFill>
                  <a:schemeClr val="bg1"/>
                </a:solidFill>
              </a:rPr>
              <a:t>Im</a:t>
            </a:r>
            <a:r>
              <a:rPr lang="en-US" sz="1000" dirty="0">
                <a:solidFill>
                  <a:schemeClr val="bg1"/>
                </a:solidFill>
              </a:rPr>
              <a:t> </a:t>
            </a:r>
            <a:r>
              <a:rPr lang="en-US" sz="1000" dirty="0" err="1">
                <a:solidFill>
                  <a:schemeClr val="bg1"/>
                </a:solidFill>
              </a:rPr>
              <a:t>doin</a:t>
            </a:r>
            <a:r>
              <a:rPr lang="en-US" sz="1000" dirty="0">
                <a:solidFill>
                  <a:schemeClr val="bg1"/>
                </a:solidFill>
              </a:rPr>
              <a:t> fine</a:t>
            </a:r>
            <a:br>
              <a:rPr lang="en-US" sz="1000" dirty="0">
                <a:solidFill>
                  <a:schemeClr val="bg1"/>
                </a:solidFill>
              </a:rPr>
            </a:br>
            <a:r>
              <a:rPr lang="en-US" sz="1000" dirty="0">
                <a:solidFill>
                  <a:schemeClr val="bg1"/>
                </a:solidFill>
              </a:rPr>
              <a:t>He says, it's three a.m., there's too much noise</a:t>
            </a:r>
            <a:br>
              <a:rPr lang="en-US" sz="1000" dirty="0">
                <a:solidFill>
                  <a:schemeClr val="bg1"/>
                </a:solidFill>
              </a:rPr>
            </a:br>
            <a:r>
              <a:rPr lang="en-US" sz="1000" dirty="0">
                <a:solidFill>
                  <a:schemeClr val="bg1"/>
                </a:solidFill>
              </a:rPr>
              <a:t>Don't you people ever </a:t>
            </a:r>
            <a:r>
              <a:rPr lang="en-US" sz="1000" dirty="0" err="1">
                <a:solidFill>
                  <a:schemeClr val="bg1"/>
                </a:solidFill>
              </a:rPr>
              <a:t>wanna</a:t>
            </a:r>
            <a:r>
              <a:rPr lang="en-US" sz="1000" dirty="0">
                <a:solidFill>
                  <a:schemeClr val="bg1"/>
                </a:solidFill>
              </a:rPr>
              <a:t> go to bed? </a:t>
            </a:r>
            <a:br>
              <a:rPr lang="en-US" sz="1000" dirty="0">
                <a:solidFill>
                  <a:schemeClr val="bg1"/>
                </a:solidFill>
              </a:rPr>
            </a:br>
            <a:r>
              <a:rPr lang="en-US" sz="1000" dirty="0">
                <a:solidFill>
                  <a:schemeClr val="bg1"/>
                </a:solidFill>
              </a:rPr>
              <a:t>Just cause you feel so good, do you have</a:t>
            </a:r>
            <a:br>
              <a:rPr lang="en-US" sz="1000" dirty="0">
                <a:solidFill>
                  <a:schemeClr val="bg1"/>
                </a:solidFill>
              </a:rPr>
            </a:br>
            <a:r>
              <a:rPr lang="en-US" sz="1000" dirty="0">
                <a:solidFill>
                  <a:schemeClr val="bg1"/>
                </a:solidFill>
              </a:rPr>
              <a:t>To drive me out of my head? </a:t>
            </a:r>
            <a:br>
              <a:rPr lang="en-US" sz="1000" dirty="0">
                <a:solidFill>
                  <a:schemeClr val="bg1"/>
                </a:solidFill>
              </a:rPr>
            </a:br>
            <a:r>
              <a:rPr lang="en-US" sz="1000" dirty="0">
                <a:solidFill>
                  <a:schemeClr val="bg1"/>
                </a:solidFill>
              </a:rPr>
              <a:t/>
            </a:r>
            <a:br>
              <a:rPr lang="en-US" sz="1000" dirty="0">
                <a:solidFill>
                  <a:schemeClr val="bg1"/>
                </a:solidFill>
              </a:rPr>
            </a:br>
            <a:r>
              <a:rPr lang="en-US" sz="2400" dirty="0">
                <a:solidFill>
                  <a:srgbClr val="FFC000"/>
                </a:solidFill>
              </a:rPr>
              <a:t>I said, 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Don't hang around cause twos a crowd</a:t>
            </a:r>
            <a:br>
              <a:rPr lang="en-US" sz="2400" dirty="0">
                <a:solidFill>
                  <a:srgbClr val="FFC000"/>
                </a:solidFill>
              </a:rPr>
            </a:br>
            <a:r>
              <a:rPr lang="en-US" sz="2400" dirty="0">
                <a:solidFill>
                  <a:srgbClr val="FFC000"/>
                </a:solidFill>
              </a:rPr>
              <a:t>On my cloud baby</a:t>
            </a:r>
            <a:r>
              <a:rPr lang="en-US" sz="1000" dirty="0">
                <a:solidFill>
                  <a:schemeClr val="bg1"/>
                </a:solidFill>
              </a:rPr>
              <a:t/>
            </a:r>
            <a:br>
              <a:rPr lang="en-US" sz="1000" dirty="0">
                <a:solidFill>
                  <a:schemeClr val="bg1"/>
                </a:solidFill>
              </a:rPr>
            </a:br>
            <a:r>
              <a:rPr lang="en-US" sz="1000" dirty="0">
                <a:solidFill>
                  <a:schemeClr val="bg1"/>
                </a:solidFill>
              </a:rPr>
              <a:t/>
            </a:r>
            <a:br>
              <a:rPr lang="en-US" sz="1000" dirty="0">
                <a:solidFill>
                  <a:schemeClr val="bg1"/>
                </a:solidFill>
              </a:rPr>
            </a:br>
            <a:r>
              <a:rPr lang="en-US" sz="1000" dirty="0">
                <a:solidFill>
                  <a:schemeClr val="bg1"/>
                </a:solidFill>
              </a:rPr>
              <a:t>I was sick and tired, fed up with this</a:t>
            </a:r>
            <a:br>
              <a:rPr lang="en-US" sz="1000" dirty="0">
                <a:solidFill>
                  <a:schemeClr val="bg1"/>
                </a:solidFill>
              </a:rPr>
            </a:br>
            <a:r>
              <a:rPr lang="en-US" sz="1000" dirty="0">
                <a:solidFill>
                  <a:schemeClr val="bg1"/>
                </a:solidFill>
              </a:rPr>
              <a:t>And decided to take a drive downtown</a:t>
            </a:r>
            <a:br>
              <a:rPr lang="en-US" sz="1000" dirty="0">
                <a:solidFill>
                  <a:schemeClr val="bg1"/>
                </a:solidFill>
              </a:rPr>
            </a:br>
            <a:r>
              <a:rPr lang="en-US" sz="1000" dirty="0">
                <a:solidFill>
                  <a:schemeClr val="bg1"/>
                </a:solidFill>
              </a:rPr>
              <a:t>It was so very quiet and peaceful</a:t>
            </a:r>
            <a:br>
              <a:rPr lang="en-US" sz="1000" dirty="0">
                <a:solidFill>
                  <a:schemeClr val="bg1"/>
                </a:solidFill>
              </a:rPr>
            </a:br>
            <a:r>
              <a:rPr lang="en-US" sz="1000" dirty="0">
                <a:solidFill>
                  <a:schemeClr val="bg1"/>
                </a:solidFill>
              </a:rPr>
              <a:t>There was nobody, not a soul around</a:t>
            </a:r>
            <a:br>
              <a:rPr lang="en-US" sz="1000" dirty="0">
                <a:solidFill>
                  <a:schemeClr val="bg1"/>
                </a:solidFill>
              </a:rPr>
            </a:br>
            <a:r>
              <a:rPr lang="en-US" sz="1000" dirty="0">
                <a:solidFill>
                  <a:schemeClr val="bg1"/>
                </a:solidFill>
              </a:rPr>
              <a:t>I laid myself out, I was so tired and I started to dream</a:t>
            </a:r>
            <a:br>
              <a:rPr lang="en-US" sz="1000" dirty="0">
                <a:solidFill>
                  <a:schemeClr val="bg1"/>
                </a:solidFill>
              </a:rPr>
            </a:br>
            <a:r>
              <a:rPr lang="en-US" sz="1000" dirty="0">
                <a:solidFill>
                  <a:schemeClr val="bg1"/>
                </a:solidFill>
              </a:rPr>
              <a:t>In the morning the parking tickets were just like</a:t>
            </a:r>
            <a:br>
              <a:rPr lang="en-US" sz="1000" dirty="0">
                <a:solidFill>
                  <a:schemeClr val="bg1"/>
                </a:solidFill>
              </a:rPr>
            </a:br>
            <a:r>
              <a:rPr lang="en-US" sz="1000" dirty="0">
                <a:solidFill>
                  <a:schemeClr val="bg1"/>
                </a:solidFill>
              </a:rPr>
              <a:t>A flag stuck on my window screen</a:t>
            </a:r>
            <a:br>
              <a:rPr lang="en-US" sz="1000" dirty="0">
                <a:solidFill>
                  <a:schemeClr val="bg1"/>
                </a:solidFill>
              </a:rPr>
            </a:br>
            <a:r>
              <a:rPr lang="en-US" sz="1000" dirty="0">
                <a:solidFill>
                  <a:schemeClr val="bg1"/>
                </a:solidFill>
              </a:rPr>
              <a:t/>
            </a:r>
            <a:br>
              <a:rPr lang="en-US" sz="1000" dirty="0">
                <a:solidFill>
                  <a:schemeClr val="bg1"/>
                </a:solidFill>
              </a:rPr>
            </a:br>
            <a:r>
              <a:rPr lang="en-US" sz="2400" dirty="0">
                <a:solidFill>
                  <a:srgbClr val="FFC000"/>
                </a:solidFill>
              </a:rPr>
              <a:t>I said, 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Don't hang around cause twos a crowd</a:t>
            </a:r>
            <a:br>
              <a:rPr lang="en-US" sz="2400" dirty="0">
                <a:solidFill>
                  <a:srgbClr val="FFC000"/>
                </a:solidFill>
              </a:rPr>
            </a:br>
            <a:r>
              <a:rPr lang="en-US" sz="2400" dirty="0">
                <a:solidFill>
                  <a:srgbClr val="FFC000"/>
                </a:solidFill>
              </a:rPr>
              <a:t>On my cloud</a:t>
            </a:r>
            <a:br>
              <a:rPr lang="en-US" sz="2400" dirty="0">
                <a:solidFill>
                  <a:srgbClr val="FFC000"/>
                </a:solidFill>
              </a:rPr>
            </a:br>
            <a:r>
              <a:rPr lang="en-US" sz="2400" dirty="0">
                <a:solidFill>
                  <a:srgbClr val="FFC000"/>
                </a:solidFill>
              </a:rPr>
              <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Hey! you! get off of my cloud</a:t>
            </a:r>
            <a:br>
              <a:rPr lang="en-US" sz="2400" dirty="0">
                <a:solidFill>
                  <a:srgbClr val="FFC000"/>
                </a:solidFill>
              </a:rPr>
            </a:br>
            <a:r>
              <a:rPr lang="en-US" sz="2400" dirty="0">
                <a:solidFill>
                  <a:srgbClr val="FFC000"/>
                </a:solidFill>
              </a:rPr>
              <a:t>Don't hang around, baby, twos a crowd</a:t>
            </a:r>
          </a:p>
          <a:p>
            <a:endParaRPr lang="en-US" dirty="0"/>
          </a:p>
        </p:txBody>
      </p:sp>
    </p:spTree>
    <p:extLst>
      <p:ext uri="{BB962C8B-B14F-4D97-AF65-F5344CB8AC3E}">
        <p14:creationId xmlns:p14="http://schemas.microsoft.com/office/powerpoint/2010/main" val="11050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par>
                                <p:cTn id="10" presetID="0" presetClass="path" presetSubtype="0" accel="17480" decel="17480" fill="hold" nodeType="withEffect">
                                  <p:stCondLst>
                                    <p:cond delay="2000"/>
                                  </p:stCondLst>
                                  <p:childTnLst>
                                    <p:animMotion origin="layout" path="M -3.05556E-6 -4.07407E-6 C 0.27118 0.02385 0.54254 0.04792 0.61563 -0.00856 C 0.68872 -0.06504 0.43872 -0.25231 0.43889 -0.33819 C 0.43907 -0.42407 0.5849 -0.4787 0.61667 -0.52453 C 0.64844 -0.57037 0.63889 -0.59189 0.62952 -0.61342 " pathEditMode="relative" ptsTypes="aaaaA">
                                      <p:cBhvr>
                                        <p:cTn id="11" dur="12300" fill="hold"/>
                                        <p:tgtEl>
                                          <p:spTgt spid="5"/>
                                        </p:tgtEl>
                                        <p:attrNameLst>
                                          <p:attrName>ppt_x</p:attrName>
                                          <p:attrName>ppt_y</p:attrName>
                                        </p:attrNameLst>
                                      </p:cBhvr>
                                    </p:animMotion>
                                  </p:childTnLst>
                                </p:cTn>
                              </p:par>
                            </p:childTnLst>
                          </p:cTn>
                        </p:par>
                        <p:par>
                          <p:cTn id="12" fill="hold">
                            <p:stCondLst>
                              <p:cond delay="14300"/>
                            </p:stCondLst>
                            <p:childTnLst>
                              <p:par>
                                <p:cTn id="13" presetID="28"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00" fill="hold"/>
                                        <p:tgtEl>
                                          <p:spTgt spid="3"/>
                                        </p:tgtEl>
                                        <p:attrNameLst>
                                          <p:attrName>ppt_x</p:attrName>
                                        </p:attrNameLst>
                                      </p:cBhvr>
                                      <p:tavLst>
                                        <p:tav tm="0">
                                          <p:val>
                                            <p:strVal val="#ppt_x"/>
                                          </p:val>
                                        </p:tav>
                                        <p:tav tm="100000">
                                          <p:val>
                                            <p:strVal val="#ppt_x"/>
                                          </p:val>
                                        </p:tav>
                                      </p:tavLst>
                                    </p:anim>
                                    <p:anim calcmode="lin" valueType="num">
                                      <p:cBhvr>
                                        <p:cTn id="16" dur="25000" fill="hold"/>
                                        <p:tgtEl>
                                          <p:spTgt spid="3"/>
                                        </p:tgtEl>
                                        <p:attrNameLst>
                                          <p:attrName>ppt_y</p:attrName>
                                        </p:attrNameLst>
                                      </p:cBhvr>
                                      <p:tavLst>
                                        <p:tav tm="0">
                                          <p:val>
                                            <p:strVal val="#ppt_y+1"/>
                                          </p:val>
                                        </p:tav>
                                        <p:tav tm="100000">
                                          <p:val>
                                            <p:strVal val="#ppt_y-1"/>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020762"/>
          </a:xfrm>
        </p:spPr>
        <p:txBody>
          <a:bodyPr/>
          <a:lstStyle/>
          <a:p>
            <a:r>
              <a:rPr lang="en-US" dirty="0" smtClean="0"/>
              <a:t>Software Strategies for Improved Performance</a:t>
            </a:r>
            <a:endParaRPr lang="en-US" dirty="0"/>
          </a:p>
        </p:txBody>
      </p:sp>
      <p:sp>
        <p:nvSpPr>
          <p:cNvPr id="3" name="Content Placeholder 2"/>
          <p:cNvSpPr>
            <a:spLocks noGrp="1"/>
          </p:cNvSpPr>
          <p:nvPr>
            <p:ph idx="1"/>
          </p:nvPr>
        </p:nvSpPr>
        <p:spPr>
          <a:xfrm>
            <a:off x="914400" y="1295400"/>
            <a:ext cx="8153400" cy="5029200"/>
          </a:xfrm>
        </p:spPr>
        <p:txBody>
          <a:bodyPr/>
          <a:lstStyle/>
          <a:p>
            <a:r>
              <a:rPr lang="en-US" sz="2800" dirty="0" smtClean="0"/>
              <a:t>Distributed Processing-locally or in the cloud</a:t>
            </a:r>
          </a:p>
          <a:p>
            <a:r>
              <a:rPr lang="en-US" sz="2800" dirty="0" smtClean="0"/>
              <a:t>Multi-threaded shared-memory model computing</a:t>
            </a:r>
          </a:p>
          <a:p>
            <a:r>
              <a:rPr lang="en-US" sz="2800" dirty="0" smtClean="0"/>
              <a:t>GPU/APU assisted general computing</a:t>
            </a:r>
          </a:p>
          <a:p>
            <a:r>
              <a:rPr lang="en-US" sz="2800" dirty="0" smtClean="0"/>
              <a:t>All of the above in combination</a:t>
            </a:r>
          </a:p>
          <a:p>
            <a:r>
              <a:rPr lang="en-US" sz="2800" dirty="0" smtClean="0"/>
              <a:t>Of course, better algorithms and better implementation are always good.</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066800"/>
          </a:xfrm>
        </p:spPr>
        <p:txBody>
          <a:bodyPr/>
          <a:lstStyle/>
          <a:p>
            <a:r>
              <a:rPr lang="en-US" dirty="0" smtClean="0"/>
              <a:t>Distributed Processing on Multiple Computers</a:t>
            </a:r>
            <a:endParaRPr lang="en-US" dirty="0"/>
          </a:p>
        </p:txBody>
      </p:sp>
      <p:sp>
        <p:nvSpPr>
          <p:cNvPr id="3" name="Content Placeholder 2"/>
          <p:cNvSpPr>
            <a:spLocks noGrp="1"/>
          </p:cNvSpPr>
          <p:nvPr>
            <p:ph idx="1"/>
          </p:nvPr>
        </p:nvSpPr>
        <p:spPr>
          <a:xfrm>
            <a:off x="914400" y="1092200"/>
            <a:ext cx="7848600" cy="2209800"/>
          </a:xfrm>
        </p:spPr>
        <p:txBody>
          <a:bodyPr/>
          <a:lstStyle/>
          <a:p>
            <a:r>
              <a:rPr lang="en-US" dirty="0" smtClean="0"/>
              <a:t>Very simple to implement for independent processes such as different time periods</a:t>
            </a:r>
          </a:p>
          <a:p>
            <a:r>
              <a:rPr lang="en-US" dirty="0" smtClean="0"/>
              <a:t>Heavy overhead from data transfers</a:t>
            </a:r>
          </a:p>
          <a:p>
            <a:r>
              <a:rPr lang="en-US" dirty="0" smtClean="0"/>
              <a:t>Load balancing essential for good performance</a:t>
            </a:r>
          </a:p>
          <a:p>
            <a:r>
              <a:rPr lang="en-US" dirty="0" smtClean="0"/>
              <a:t>Requires user management</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5715000" cy="348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a:t>
            </a:r>
            <a:endParaRPr lang="en-US" dirty="0"/>
          </a:p>
        </p:txBody>
      </p:sp>
      <p:sp>
        <p:nvSpPr>
          <p:cNvPr id="3" name="Content Placeholder 2"/>
          <p:cNvSpPr>
            <a:spLocks noGrp="1"/>
          </p:cNvSpPr>
          <p:nvPr>
            <p:ph idx="1"/>
          </p:nvPr>
        </p:nvSpPr>
        <p:spPr/>
        <p:txBody>
          <a:bodyPr/>
          <a:lstStyle/>
          <a:p>
            <a:r>
              <a:rPr lang="en-US" sz="2800" dirty="0" smtClean="0"/>
              <a:t>Benefits from shared memory</a:t>
            </a:r>
          </a:p>
          <a:p>
            <a:r>
              <a:rPr lang="en-US" sz="2800" dirty="0" smtClean="0"/>
              <a:t>Enables fine-grain parallelism unavailable from distributed processing</a:t>
            </a:r>
          </a:p>
          <a:p>
            <a:r>
              <a:rPr lang="en-US" sz="2800" dirty="0" smtClean="0"/>
              <a:t>Requires significant re-engineering of software components</a:t>
            </a:r>
          </a:p>
          <a:p>
            <a:r>
              <a:rPr lang="en-US" sz="2800" dirty="0" smtClean="0"/>
              <a:t>Yields enormous upside in performance</a:t>
            </a:r>
          </a:p>
          <a:p>
            <a:r>
              <a:rPr lang="en-US" sz="2800" dirty="0" smtClean="0"/>
              <a:t>Has a dark side if not done properly</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p:spPr>
        <p:txBody>
          <a:bodyPr/>
          <a:lstStyle/>
          <a:p>
            <a:r>
              <a:rPr lang="en-US" dirty="0" smtClean="0"/>
              <a:t>Current Computational Burdens are High and are Getting Higher</a:t>
            </a:r>
            <a:endParaRPr lang="en-US" dirty="0"/>
          </a:p>
        </p:txBody>
      </p:sp>
      <p:sp>
        <p:nvSpPr>
          <p:cNvPr id="3" name="Content Placeholder 2"/>
          <p:cNvSpPr>
            <a:spLocks noGrp="1"/>
          </p:cNvSpPr>
          <p:nvPr>
            <p:ph idx="1"/>
          </p:nvPr>
        </p:nvSpPr>
        <p:spPr>
          <a:xfrm>
            <a:off x="914400" y="1600200"/>
            <a:ext cx="7772400" cy="4343400"/>
          </a:xfrm>
        </p:spPr>
        <p:txBody>
          <a:bodyPr/>
          <a:lstStyle/>
          <a:p>
            <a:r>
              <a:rPr lang="en-US" dirty="0" smtClean="0"/>
              <a:t>Many more zones for conventional models with 5,000-12,000 and up being used.</a:t>
            </a:r>
          </a:p>
          <a:p>
            <a:r>
              <a:rPr lang="en-US" dirty="0" smtClean="0"/>
              <a:t>Dynamic Traffic Assignments can multiply the computing time needed for static assignments by more than an order of magnitude</a:t>
            </a:r>
          </a:p>
          <a:p>
            <a:r>
              <a:rPr lang="en-US" dirty="0" smtClean="0"/>
              <a:t>Numerous complex choice model evaluations</a:t>
            </a:r>
          </a:p>
          <a:p>
            <a:r>
              <a:rPr lang="en-US" dirty="0" smtClean="0"/>
              <a:t>Agent-based models with millions of agents are at the core of activity models and traffic </a:t>
            </a:r>
            <a:r>
              <a:rPr lang="en-US" dirty="0" err="1" smtClean="0"/>
              <a:t>microsimulation</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Non-Threaded Program</a:t>
            </a:r>
            <a:endParaRPr 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593" y="3185604"/>
            <a:ext cx="635357" cy="89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194" y="4080953"/>
            <a:ext cx="14478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440234" y="4083840"/>
            <a:ext cx="1444195" cy="9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995" y="4083172"/>
            <a:ext cx="1447800" cy="90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431" y="4083172"/>
            <a:ext cx="1447801" cy="90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794" y="3185604"/>
            <a:ext cx="635357" cy="89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52" y="3183385"/>
            <a:ext cx="635357" cy="89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2594" y="316877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473966027"/>
              </p:ext>
            </p:extLst>
          </p:nvPr>
        </p:nvGraphicFramePr>
        <p:xfrm>
          <a:off x="685800" y="1067104"/>
          <a:ext cx="1373820" cy="3945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5" name="TextBox 4"/>
              <p:cNvSpPr txBox="1"/>
              <p:nvPr/>
            </p:nvSpPr>
            <p:spPr>
              <a:xfrm>
                <a:off x="1828800" y="1219200"/>
                <a:ext cx="7315200" cy="1569660"/>
              </a:xfrm>
              <a:prstGeom prst="rect">
                <a:avLst/>
              </a:prstGeom>
              <a:noFill/>
            </p:spPr>
            <p:txBody>
              <a:bodyPr wrap="square" rtlCol="0">
                <a:spAutoFit/>
              </a:bodyPr>
              <a:lstStyle/>
              <a:p>
                <a:r>
                  <a:rPr lang="en-US" sz="2400" dirty="0" smtClean="0">
                    <a:solidFill>
                      <a:schemeClr val="bg1"/>
                    </a:solidFill>
                    <a:latin typeface="Miriam Fixed" pitchFamily="49" charset="-79"/>
                    <a:cs typeface="Miriam Fixed" pitchFamily="49" charset="-79"/>
                  </a:rPr>
                  <a:t>for </a:t>
                </a:r>
                <a14:m>
                  <m:oMath xmlns:m="http://schemas.openxmlformats.org/officeDocument/2006/math">
                    <m:r>
                      <a:rPr lang="en-US" sz="2400" i="1" dirty="0" smtClean="0">
                        <a:solidFill>
                          <a:schemeClr val="bg1"/>
                        </a:solidFill>
                        <a:latin typeface="Cambria Math"/>
                        <a:cs typeface="Miriam Fixed" pitchFamily="49" charset="-79"/>
                      </a:rPr>
                      <m:t>𝑖</m:t>
                    </m:r>
                  </m:oMath>
                </a14:m>
                <a:r>
                  <a:rPr lang="en-US" sz="2400" dirty="0" smtClean="0">
                    <a:solidFill>
                      <a:schemeClr val="bg1"/>
                    </a:solidFill>
                    <a:latin typeface="Miriam Fixed" pitchFamily="49" charset="-79"/>
                    <a:cs typeface="Miriam Fixed" pitchFamily="49" charset="-79"/>
                  </a:rPr>
                  <a:t> = 1 to </a:t>
                </a:r>
                <a14:m>
                  <m:oMath xmlns:m="http://schemas.openxmlformats.org/officeDocument/2006/math">
                    <m:r>
                      <a:rPr lang="en-US" sz="2400" i="1" dirty="0" smtClean="0">
                        <a:solidFill>
                          <a:schemeClr val="bg1"/>
                        </a:solidFill>
                        <a:latin typeface="Cambria Math"/>
                        <a:cs typeface="Miriam Fixed" pitchFamily="49" charset="-79"/>
                      </a:rPr>
                      <m:t>𝑛</m:t>
                    </m:r>
                  </m:oMath>
                </a14:m>
                <a:r>
                  <a:rPr lang="en-US" sz="2400" dirty="0" smtClean="0">
                    <a:solidFill>
                      <a:schemeClr val="bg1"/>
                    </a:solidFill>
                    <a:latin typeface="Miriam Fixed" pitchFamily="49" charset="-79"/>
                    <a:cs typeface="Miriam Fixed" pitchFamily="49" charset="-79"/>
                  </a:rPr>
                  <a:t> </a:t>
                </a:r>
              </a:p>
              <a:p>
                <a:r>
                  <a:rPr lang="en-US" sz="2400" dirty="0">
                    <a:solidFill>
                      <a:schemeClr val="bg1"/>
                    </a:solidFill>
                    <a:latin typeface="Miriam Fixed" pitchFamily="49" charset="-79"/>
                    <a:cs typeface="Miriam Fixed" pitchFamily="49" charset="-79"/>
                  </a:rPr>
                  <a:t> </a:t>
                </a:r>
                <a:r>
                  <a:rPr lang="en-US" sz="2400" dirty="0" smtClean="0">
                    <a:solidFill>
                      <a:schemeClr val="bg1"/>
                    </a:solidFill>
                    <a:latin typeface="Miriam Fixed" pitchFamily="49" charset="-79"/>
                    <a:cs typeface="Miriam Fixed" pitchFamily="49" charset="-79"/>
                  </a:rPr>
                  <a:t>  {</a:t>
                </a:r>
              </a:p>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cs typeface="Miriam Fixed" pitchFamily="49" charset="-79"/>
                        </a:rPr>
                        <m:t>𝑉𝐷𝐹</m:t>
                      </m:r>
                      <m:d>
                        <m:dPr>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r>
                        <a:rPr lang="en-US" sz="2400" b="0" i="1" smtClean="0">
                          <a:solidFill>
                            <a:schemeClr val="bg1"/>
                          </a:solidFill>
                          <a:latin typeface="Cambria Math"/>
                          <a:cs typeface="Miriam Fixed" pitchFamily="49" charset="-79"/>
                        </a:rPr>
                        <m:t>𝐵𝑃𝑅</m:t>
                      </m:r>
                      <m:r>
                        <a:rPr lang="en-US" sz="2400" b="0" i="1" smtClean="0">
                          <a:solidFill>
                            <a:schemeClr val="bg1"/>
                          </a:solidFill>
                          <a:latin typeface="Cambria Math"/>
                          <a:cs typeface="Miriam Fixed" pitchFamily="49" charset="-79"/>
                        </a:rPr>
                        <m:t>(</m:t>
                      </m:r>
                      <m:r>
                        <a:rPr lang="en-US" sz="2400" b="0" i="1" smtClean="0">
                          <a:solidFill>
                            <a:schemeClr val="bg1"/>
                          </a:solidFill>
                          <a:latin typeface="Cambria Math"/>
                          <a:cs typeface="Miriam Fixed" pitchFamily="49" charset="-79"/>
                        </a:rPr>
                        <m:t>𝑓𝑙𝑜𝑤</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 </m:t>
                      </m:r>
                      <m:sSub>
                        <m:sSubPr>
                          <m:ctrlPr>
                            <a:rPr lang="en-US" sz="2400" b="0" i="1" smtClean="0">
                              <a:solidFill>
                                <a:schemeClr val="bg1"/>
                              </a:solidFill>
                              <a:latin typeface="Cambria Math"/>
                              <a:cs typeface="Miriam Fixed" pitchFamily="49" charset="-79"/>
                            </a:rPr>
                          </m:ctrlPr>
                        </m:sSubPr>
                        <m:e>
                          <m:r>
                            <a:rPr lang="en-US" sz="2400" b="0" i="1" smtClean="0">
                              <a:solidFill>
                                <a:schemeClr val="bg1"/>
                              </a:solidFill>
                              <a:latin typeface="Cambria Math"/>
                              <a:cs typeface="Miriam Fixed" pitchFamily="49" charset="-79"/>
                            </a:rPr>
                            <m:t>𝐶</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r>
                            <a:rPr lang="en-US" sz="2400" b="0" i="1" smtClean="0">
                              <a:solidFill>
                                <a:schemeClr val="bg1"/>
                              </a:solidFill>
                              <a:latin typeface="Cambria Math"/>
                              <a:cs typeface="Miriam Fixed" pitchFamily="49" charset="-79"/>
                            </a:rPr>
                            <m:t>𝑡</m:t>
                          </m:r>
                        </m:e>
                        <m:sub>
                          <m:r>
                            <a:rPr lang="en-US" sz="2400" b="0" i="1" smtClean="0">
                              <a:solidFill>
                                <a:schemeClr val="bg1"/>
                              </a:solidFill>
                              <a:latin typeface="Cambria Math"/>
                              <a:cs typeface="Miriam Fixed" pitchFamily="49" charset="-79"/>
                            </a:rPr>
                            <m:t>0</m:t>
                          </m:r>
                        </m:sub>
                      </m:sSub>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 </m:t>
                      </m:r>
                      <m:r>
                        <m:rPr>
                          <m:sty m:val="p"/>
                        </m:rPr>
                        <a:rPr lang="el-GR" sz="2400" b="0" i="1" smtClean="0">
                          <a:solidFill>
                            <a:schemeClr val="bg1"/>
                          </a:solidFill>
                          <a:latin typeface="Cambria Math"/>
                          <a:cs typeface="Miriam Fixed" pitchFamily="49" charset="-79"/>
                        </a:rPr>
                        <m:t>α</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r>
                        <m:rPr>
                          <m:sty m:val="p"/>
                        </m:rPr>
                        <a:rPr lang="el-GR" sz="2400" b="0" i="1" smtClean="0">
                          <a:solidFill>
                            <a:schemeClr val="bg1"/>
                          </a:solidFill>
                          <a:latin typeface="Cambria Math"/>
                          <a:cs typeface="Miriam Fixed" pitchFamily="49" charset="-79"/>
                        </a:rPr>
                        <m:t>β</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oMath>
                  </m:oMathPara>
                </a14:m>
                <a:endParaRPr lang="en-US" sz="2400" dirty="0" smtClean="0">
                  <a:solidFill>
                    <a:schemeClr val="bg1"/>
                  </a:solidFill>
                  <a:latin typeface="Miriam Fixed" pitchFamily="49" charset="-79"/>
                  <a:cs typeface="Miriam Fixed" pitchFamily="49" charset="-79"/>
                </a:endParaRPr>
              </a:p>
              <a:p>
                <a:r>
                  <a:rPr lang="en-US" sz="2400" dirty="0" smtClean="0">
                    <a:solidFill>
                      <a:schemeClr val="bg1"/>
                    </a:solidFill>
                    <a:latin typeface="Miriam Fixed" pitchFamily="49" charset="-79"/>
                    <a:cs typeface="Miriam Fixed" pitchFamily="49" charset="-79"/>
                  </a:rPr>
                  <a:t>   }</a:t>
                </a:r>
                <a:endParaRPr lang="en-US" sz="2400" dirty="0">
                  <a:solidFill>
                    <a:schemeClr val="bg1"/>
                  </a:solidFill>
                  <a:latin typeface="Miriam Fixed" pitchFamily="49" charset="-79"/>
                  <a:cs typeface="Miriam Fixed" pitchFamily="49" charset="-79"/>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28800" y="1219200"/>
                <a:ext cx="7315200" cy="1569660"/>
              </a:xfrm>
              <a:prstGeom prst="rect">
                <a:avLst/>
              </a:prstGeom>
              <a:blipFill rotWithShape="1">
                <a:blip r:embed="rId12"/>
                <a:stretch>
                  <a:fillRect l="-1250" t="-2724" b="-8560"/>
                </a:stretch>
              </a:blipFill>
            </p:spPr>
            <p:txBody>
              <a:bodyPr/>
              <a:lstStyle/>
              <a:p>
                <a:r>
                  <a:rPr lang="en-US">
                    <a:noFill/>
                  </a:rPr>
                  <a:t> </a:t>
                </a:r>
              </a:p>
            </p:txBody>
          </p:sp>
        </mc:Fallback>
      </mc:AlternateContent>
    </p:spTree>
    <p:extLst>
      <p:ext uri="{BB962C8B-B14F-4D97-AF65-F5344CB8AC3E}">
        <p14:creationId xmlns:p14="http://schemas.microsoft.com/office/powerpoint/2010/main" val="2752720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90600" y="46038"/>
            <a:ext cx="7772400" cy="792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u="none">
                <a:solidFill>
                  <a:srgbClr val="FFFF97"/>
                </a:solidFill>
                <a:latin typeface="Rockwell" pitchFamily="18" charset="0"/>
                <a:ea typeface="+mj-ea"/>
                <a:cs typeface="+mj-cs"/>
              </a:defRPr>
            </a:lvl1pPr>
            <a:lvl2pPr algn="l" rtl="0" fontAlgn="base">
              <a:spcBef>
                <a:spcPct val="0"/>
              </a:spcBef>
              <a:spcAft>
                <a:spcPct val="0"/>
              </a:spcAft>
              <a:defRPr sz="3200" b="1" u="sng">
                <a:solidFill>
                  <a:schemeClr val="bg1"/>
                </a:solidFill>
                <a:latin typeface="Tahoma" charset="0"/>
              </a:defRPr>
            </a:lvl2pPr>
            <a:lvl3pPr algn="l" rtl="0" fontAlgn="base">
              <a:spcBef>
                <a:spcPct val="0"/>
              </a:spcBef>
              <a:spcAft>
                <a:spcPct val="0"/>
              </a:spcAft>
              <a:defRPr sz="3200" b="1" u="sng">
                <a:solidFill>
                  <a:schemeClr val="bg1"/>
                </a:solidFill>
                <a:latin typeface="Tahoma" charset="0"/>
              </a:defRPr>
            </a:lvl3pPr>
            <a:lvl4pPr algn="l" rtl="0" fontAlgn="base">
              <a:spcBef>
                <a:spcPct val="0"/>
              </a:spcBef>
              <a:spcAft>
                <a:spcPct val="0"/>
              </a:spcAft>
              <a:defRPr sz="3200" b="1" u="sng">
                <a:solidFill>
                  <a:schemeClr val="bg1"/>
                </a:solidFill>
                <a:latin typeface="Tahoma" charset="0"/>
              </a:defRPr>
            </a:lvl4pPr>
            <a:lvl5pPr algn="l" rtl="0" fontAlgn="base">
              <a:spcBef>
                <a:spcPct val="0"/>
              </a:spcBef>
              <a:spcAft>
                <a:spcPct val="0"/>
              </a:spcAft>
              <a:defRPr sz="3200" b="1" u="sng">
                <a:solidFill>
                  <a:schemeClr val="bg1"/>
                </a:solidFill>
                <a:latin typeface="Tahoma" charset="0"/>
              </a:defRPr>
            </a:lvl5pPr>
            <a:lvl6pPr marL="457200" algn="l" rtl="0" fontAlgn="base">
              <a:spcBef>
                <a:spcPct val="0"/>
              </a:spcBef>
              <a:spcAft>
                <a:spcPct val="0"/>
              </a:spcAft>
              <a:defRPr sz="3200" b="1" u="sng">
                <a:solidFill>
                  <a:schemeClr val="bg1"/>
                </a:solidFill>
                <a:latin typeface="Tahoma" charset="0"/>
              </a:defRPr>
            </a:lvl6pPr>
            <a:lvl7pPr marL="914400" algn="l" rtl="0" fontAlgn="base">
              <a:spcBef>
                <a:spcPct val="0"/>
              </a:spcBef>
              <a:spcAft>
                <a:spcPct val="0"/>
              </a:spcAft>
              <a:defRPr sz="3200" b="1" u="sng">
                <a:solidFill>
                  <a:schemeClr val="bg1"/>
                </a:solidFill>
                <a:latin typeface="Tahoma" charset="0"/>
              </a:defRPr>
            </a:lvl7pPr>
            <a:lvl8pPr marL="1371600" algn="l" rtl="0" fontAlgn="base">
              <a:spcBef>
                <a:spcPct val="0"/>
              </a:spcBef>
              <a:spcAft>
                <a:spcPct val="0"/>
              </a:spcAft>
              <a:defRPr sz="3200" b="1" u="sng">
                <a:solidFill>
                  <a:schemeClr val="bg1"/>
                </a:solidFill>
                <a:latin typeface="Tahoma" charset="0"/>
              </a:defRPr>
            </a:lvl8pPr>
            <a:lvl9pPr marL="1828800" algn="l" rtl="0" fontAlgn="base">
              <a:spcBef>
                <a:spcPct val="0"/>
              </a:spcBef>
              <a:spcAft>
                <a:spcPct val="0"/>
              </a:spcAft>
              <a:defRPr sz="3200" b="1" u="sng">
                <a:solidFill>
                  <a:schemeClr val="bg1"/>
                </a:solidFill>
                <a:latin typeface="Tahoma" charset="0"/>
              </a:defRPr>
            </a:lvl9pPr>
          </a:lstStyle>
          <a:p>
            <a:r>
              <a:rPr lang="en-US" dirty="0" smtClean="0"/>
              <a:t>Threaded Program</a:t>
            </a:r>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194" y="4080953"/>
            <a:ext cx="14478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234" y="4083840"/>
            <a:ext cx="1444195" cy="9019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995" y="4083172"/>
            <a:ext cx="1447800" cy="90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431" y="4083172"/>
            <a:ext cx="1447801" cy="90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594" y="3148057"/>
            <a:ext cx="914400" cy="914400"/>
          </a:xfrm>
          <a:prstGeom prst="rect">
            <a:avLst/>
          </a:prstGeom>
          <a:solidFill>
            <a:srgbClr val="FF0000"/>
          </a:solidFill>
          <a:ln w="57150">
            <a:solidFill>
              <a:srgbClr val="FF0000"/>
            </a:solidFill>
          </a:ln>
          <a:effectLst/>
        </p:spPr>
      </p:pic>
      <p:graphicFrame>
        <p:nvGraphicFramePr>
          <p:cNvPr id="13" name="Diagram 12"/>
          <p:cNvGraphicFramePr/>
          <p:nvPr>
            <p:extLst>
              <p:ext uri="{D42A27DB-BD31-4B8C-83A1-F6EECF244321}">
                <p14:modId xmlns:p14="http://schemas.microsoft.com/office/powerpoint/2010/main" val="2454674612"/>
              </p:ext>
            </p:extLst>
          </p:nvPr>
        </p:nvGraphicFramePr>
        <p:xfrm>
          <a:off x="685800" y="1067104"/>
          <a:ext cx="1373820" cy="394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14" name="TextBox 13"/>
              <p:cNvSpPr txBox="1"/>
              <p:nvPr/>
            </p:nvSpPr>
            <p:spPr>
              <a:xfrm>
                <a:off x="1828800" y="1219200"/>
                <a:ext cx="7315200" cy="1569660"/>
              </a:xfrm>
              <a:prstGeom prst="rect">
                <a:avLst/>
              </a:prstGeom>
              <a:noFill/>
            </p:spPr>
            <p:txBody>
              <a:bodyPr wrap="square" rtlCol="0">
                <a:spAutoFit/>
              </a:bodyPr>
              <a:lstStyle/>
              <a:p>
                <a:r>
                  <a:rPr lang="en-US" sz="2400" dirty="0" smtClean="0">
                    <a:solidFill>
                      <a:schemeClr val="bg1"/>
                    </a:solidFill>
                    <a:latin typeface="Miriam Fixed" pitchFamily="49" charset="-79"/>
                    <a:cs typeface="Miriam Fixed" pitchFamily="49" charset="-79"/>
                  </a:rPr>
                  <a:t>for </a:t>
                </a:r>
                <a14:m>
                  <m:oMath xmlns:m="http://schemas.openxmlformats.org/officeDocument/2006/math">
                    <m:r>
                      <a:rPr lang="en-US" sz="2400" i="1" dirty="0" smtClean="0">
                        <a:solidFill>
                          <a:schemeClr val="bg1"/>
                        </a:solidFill>
                        <a:latin typeface="Cambria Math"/>
                        <a:cs typeface="Miriam Fixed" pitchFamily="49" charset="-79"/>
                      </a:rPr>
                      <m:t>𝑖</m:t>
                    </m:r>
                  </m:oMath>
                </a14:m>
                <a:r>
                  <a:rPr lang="en-US" sz="2400" dirty="0" smtClean="0">
                    <a:solidFill>
                      <a:schemeClr val="bg1"/>
                    </a:solidFill>
                    <a:latin typeface="Miriam Fixed" pitchFamily="49" charset="-79"/>
                    <a:cs typeface="Miriam Fixed" pitchFamily="49" charset="-79"/>
                  </a:rPr>
                  <a:t> = 1 to </a:t>
                </a:r>
                <a14:m>
                  <m:oMath xmlns:m="http://schemas.openxmlformats.org/officeDocument/2006/math">
                    <m:r>
                      <a:rPr lang="en-US" sz="2400" i="1" dirty="0" smtClean="0">
                        <a:solidFill>
                          <a:schemeClr val="bg1"/>
                        </a:solidFill>
                        <a:latin typeface="Cambria Math"/>
                        <a:cs typeface="Miriam Fixed" pitchFamily="49" charset="-79"/>
                      </a:rPr>
                      <m:t>𝑛</m:t>
                    </m:r>
                  </m:oMath>
                </a14:m>
                <a:r>
                  <a:rPr lang="en-US" sz="2400" dirty="0" smtClean="0">
                    <a:solidFill>
                      <a:schemeClr val="bg1"/>
                    </a:solidFill>
                    <a:latin typeface="Miriam Fixed" pitchFamily="49" charset="-79"/>
                    <a:cs typeface="Miriam Fixed" pitchFamily="49" charset="-79"/>
                  </a:rPr>
                  <a:t> </a:t>
                </a:r>
              </a:p>
              <a:p>
                <a:r>
                  <a:rPr lang="en-US" sz="2400" dirty="0" smtClean="0">
                    <a:solidFill>
                      <a:schemeClr val="bg1"/>
                    </a:solidFill>
                    <a:latin typeface="Miriam Fixed" pitchFamily="49" charset="-79"/>
                    <a:cs typeface="Miriam Fixed" pitchFamily="49" charset="-79"/>
                  </a:rPr>
                  <a:t>   {</a:t>
                </a:r>
              </a:p>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cs typeface="Miriam Fixed" pitchFamily="49" charset="-79"/>
                        </a:rPr>
                        <m:t>𝑉𝐷𝐹</m:t>
                      </m:r>
                      <m:d>
                        <m:dPr>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r>
                        <a:rPr lang="en-US" sz="2400" b="0" i="1" smtClean="0">
                          <a:solidFill>
                            <a:schemeClr val="bg1"/>
                          </a:solidFill>
                          <a:latin typeface="Cambria Math"/>
                          <a:cs typeface="Miriam Fixed" pitchFamily="49" charset="-79"/>
                        </a:rPr>
                        <m:t>𝐵𝑃𝑅</m:t>
                      </m:r>
                      <m:r>
                        <a:rPr lang="en-US" sz="2400" b="0" i="1" smtClean="0">
                          <a:solidFill>
                            <a:schemeClr val="bg1"/>
                          </a:solidFill>
                          <a:latin typeface="Cambria Math"/>
                          <a:cs typeface="Miriam Fixed" pitchFamily="49" charset="-79"/>
                        </a:rPr>
                        <m:t>(</m:t>
                      </m:r>
                      <m:r>
                        <a:rPr lang="en-US" sz="2400" b="0" i="1" smtClean="0">
                          <a:solidFill>
                            <a:schemeClr val="bg1"/>
                          </a:solidFill>
                          <a:latin typeface="Cambria Math"/>
                          <a:cs typeface="Miriam Fixed" pitchFamily="49" charset="-79"/>
                        </a:rPr>
                        <m:t>𝑓𝑙𝑜𝑤</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 </m:t>
                      </m:r>
                      <m:sSub>
                        <m:sSubPr>
                          <m:ctrlPr>
                            <a:rPr lang="en-US" sz="2400" b="0" i="1" smtClean="0">
                              <a:solidFill>
                                <a:schemeClr val="bg1"/>
                              </a:solidFill>
                              <a:latin typeface="Cambria Math"/>
                              <a:cs typeface="Miriam Fixed" pitchFamily="49" charset="-79"/>
                            </a:rPr>
                          </m:ctrlPr>
                        </m:sSubPr>
                        <m:e>
                          <m:r>
                            <a:rPr lang="en-US" sz="2400" b="0" i="1" smtClean="0">
                              <a:solidFill>
                                <a:schemeClr val="bg1"/>
                              </a:solidFill>
                              <a:latin typeface="Cambria Math"/>
                              <a:cs typeface="Miriam Fixed" pitchFamily="49" charset="-79"/>
                            </a:rPr>
                            <m:t>𝐶</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r>
                            <a:rPr lang="en-US" sz="2400" b="0" i="1" smtClean="0">
                              <a:solidFill>
                                <a:schemeClr val="bg1"/>
                              </a:solidFill>
                              <a:latin typeface="Cambria Math"/>
                              <a:cs typeface="Miriam Fixed" pitchFamily="49" charset="-79"/>
                            </a:rPr>
                            <m:t>𝑡</m:t>
                          </m:r>
                        </m:e>
                        <m:sub>
                          <m:r>
                            <a:rPr lang="en-US" sz="2400" b="0" i="1" smtClean="0">
                              <a:solidFill>
                                <a:schemeClr val="bg1"/>
                              </a:solidFill>
                              <a:latin typeface="Cambria Math"/>
                              <a:cs typeface="Miriam Fixed" pitchFamily="49" charset="-79"/>
                            </a:rPr>
                            <m:t>0</m:t>
                          </m:r>
                        </m:sub>
                      </m:sSub>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 </m:t>
                      </m:r>
                      <m:r>
                        <m:rPr>
                          <m:sty m:val="p"/>
                        </m:rPr>
                        <a:rPr lang="el-GR" sz="2400" b="0" i="1" smtClean="0">
                          <a:solidFill>
                            <a:schemeClr val="bg1"/>
                          </a:solidFill>
                          <a:latin typeface="Cambria Math"/>
                          <a:cs typeface="Miriam Fixed" pitchFamily="49" charset="-79"/>
                        </a:rPr>
                        <m:t>α</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r>
                        <m:rPr>
                          <m:sty m:val="p"/>
                        </m:rPr>
                        <a:rPr lang="el-GR" sz="2400" b="0" i="1" smtClean="0">
                          <a:solidFill>
                            <a:schemeClr val="bg1"/>
                          </a:solidFill>
                          <a:latin typeface="Cambria Math"/>
                          <a:cs typeface="Miriam Fixed" pitchFamily="49" charset="-79"/>
                        </a:rPr>
                        <m:t>β</m:t>
                      </m:r>
                      <m:d>
                        <m:dPr>
                          <m:begChr m:val="["/>
                          <m:endChr m:val="]"/>
                          <m:ctrlPr>
                            <a:rPr lang="en-US" sz="2400" b="0" i="1" smtClean="0">
                              <a:solidFill>
                                <a:schemeClr val="bg1"/>
                              </a:solidFill>
                              <a:latin typeface="Cambria Math"/>
                              <a:cs typeface="Miriam Fixed" pitchFamily="49" charset="-79"/>
                            </a:rPr>
                          </m:ctrlPr>
                        </m:dPr>
                        <m:e>
                          <m:r>
                            <a:rPr lang="en-US" sz="2400" b="0" i="1" smtClean="0">
                              <a:solidFill>
                                <a:schemeClr val="bg1"/>
                              </a:solidFill>
                              <a:latin typeface="Cambria Math"/>
                              <a:cs typeface="Miriam Fixed" pitchFamily="49" charset="-79"/>
                            </a:rPr>
                            <m:t>𝑖</m:t>
                          </m:r>
                        </m:e>
                      </m:d>
                      <m:r>
                        <a:rPr lang="en-US" sz="2400" b="0" i="1" smtClean="0">
                          <a:solidFill>
                            <a:schemeClr val="bg1"/>
                          </a:solidFill>
                          <a:latin typeface="Cambria Math"/>
                          <a:cs typeface="Miriam Fixed" pitchFamily="49" charset="-79"/>
                        </a:rPr>
                        <m:t>)</m:t>
                      </m:r>
                    </m:oMath>
                  </m:oMathPara>
                </a14:m>
                <a:endParaRPr lang="en-US" sz="2400" dirty="0" smtClean="0">
                  <a:solidFill>
                    <a:schemeClr val="bg1"/>
                  </a:solidFill>
                  <a:latin typeface="Miriam Fixed" pitchFamily="49" charset="-79"/>
                  <a:cs typeface="Miriam Fixed" pitchFamily="49" charset="-79"/>
                </a:endParaRPr>
              </a:p>
              <a:p>
                <a:r>
                  <a:rPr lang="en-US" sz="2400" dirty="0" smtClean="0">
                    <a:solidFill>
                      <a:schemeClr val="bg1"/>
                    </a:solidFill>
                    <a:latin typeface="Miriam Fixed" pitchFamily="49" charset="-79"/>
                    <a:cs typeface="Miriam Fixed" pitchFamily="49" charset="-79"/>
                  </a:rPr>
                  <a:t>   }</a:t>
                </a:r>
                <a:endParaRPr lang="en-US" sz="2400" dirty="0">
                  <a:solidFill>
                    <a:schemeClr val="bg1"/>
                  </a:solidFill>
                  <a:latin typeface="Miriam Fixed" pitchFamily="49" charset="-79"/>
                  <a:cs typeface="Miriam Fixed" pitchFamily="49" charset="-79"/>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828800" y="1219200"/>
                <a:ext cx="7315200" cy="1569660"/>
              </a:xfrm>
              <a:prstGeom prst="rect">
                <a:avLst/>
              </a:prstGeom>
              <a:blipFill rotWithShape="1">
                <a:blip r:embed="rId10"/>
                <a:stretch>
                  <a:fillRect l="-1250" t="-2724" b="-8560"/>
                </a:stretch>
              </a:blipFill>
            </p:spPr>
            <p:txBody>
              <a:bodyPr/>
              <a:lstStyle/>
              <a:p>
                <a:r>
                  <a:rPr lang="en-US">
                    <a:noFill/>
                  </a:rPr>
                  <a:t> </a:t>
                </a:r>
              </a:p>
            </p:txBody>
          </p:sp>
        </mc:Fallback>
      </mc:AlternateContent>
      <p:sp>
        <p:nvSpPr>
          <p:cNvPr id="21" name="Freeform 20"/>
          <p:cNvSpPr/>
          <p:nvPr/>
        </p:nvSpPr>
        <p:spPr>
          <a:xfrm>
            <a:off x="2993231" y="4298156"/>
            <a:ext cx="511969" cy="247650"/>
          </a:xfrm>
          <a:custGeom>
            <a:avLst/>
            <a:gdLst>
              <a:gd name="connsiteX0" fmla="*/ 0 w 516732"/>
              <a:gd name="connsiteY0" fmla="*/ 109538 h 247650"/>
              <a:gd name="connsiteX1" fmla="*/ 261938 w 516732"/>
              <a:gd name="connsiteY1" fmla="*/ 0 h 247650"/>
              <a:gd name="connsiteX2" fmla="*/ 516732 w 516732"/>
              <a:gd name="connsiteY2" fmla="*/ 111919 h 247650"/>
              <a:gd name="connsiteX3" fmla="*/ 238125 w 516732"/>
              <a:gd name="connsiteY3" fmla="*/ 247650 h 247650"/>
              <a:gd name="connsiteX4" fmla="*/ 0 w 516732"/>
              <a:gd name="connsiteY4" fmla="*/ 109538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2" h="247650">
                <a:moveTo>
                  <a:pt x="0" y="109538"/>
                </a:moveTo>
                <a:lnTo>
                  <a:pt x="261938" y="0"/>
                </a:lnTo>
                <a:lnTo>
                  <a:pt x="516732" y="111919"/>
                </a:lnTo>
                <a:lnTo>
                  <a:pt x="238125" y="247650"/>
                </a:lnTo>
                <a:lnTo>
                  <a:pt x="0" y="10953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455910" y="4300537"/>
            <a:ext cx="511969" cy="247650"/>
          </a:xfrm>
          <a:custGeom>
            <a:avLst/>
            <a:gdLst>
              <a:gd name="connsiteX0" fmla="*/ 0 w 516732"/>
              <a:gd name="connsiteY0" fmla="*/ 109538 h 247650"/>
              <a:gd name="connsiteX1" fmla="*/ 261938 w 516732"/>
              <a:gd name="connsiteY1" fmla="*/ 0 h 247650"/>
              <a:gd name="connsiteX2" fmla="*/ 516732 w 516732"/>
              <a:gd name="connsiteY2" fmla="*/ 111919 h 247650"/>
              <a:gd name="connsiteX3" fmla="*/ 238125 w 516732"/>
              <a:gd name="connsiteY3" fmla="*/ 247650 h 247650"/>
              <a:gd name="connsiteX4" fmla="*/ 0 w 516732"/>
              <a:gd name="connsiteY4" fmla="*/ 109538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2" h="247650">
                <a:moveTo>
                  <a:pt x="0" y="109538"/>
                </a:moveTo>
                <a:lnTo>
                  <a:pt x="261938" y="0"/>
                </a:lnTo>
                <a:lnTo>
                  <a:pt x="516732" y="111919"/>
                </a:lnTo>
                <a:lnTo>
                  <a:pt x="238125" y="247650"/>
                </a:lnTo>
                <a:lnTo>
                  <a:pt x="0" y="109538"/>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881237" y="4300537"/>
            <a:ext cx="511969" cy="247650"/>
          </a:xfrm>
          <a:custGeom>
            <a:avLst/>
            <a:gdLst>
              <a:gd name="connsiteX0" fmla="*/ 0 w 516732"/>
              <a:gd name="connsiteY0" fmla="*/ 109538 h 247650"/>
              <a:gd name="connsiteX1" fmla="*/ 261938 w 516732"/>
              <a:gd name="connsiteY1" fmla="*/ 0 h 247650"/>
              <a:gd name="connsiteX2" fmla="*/ 516732 w 516732"/>
              <a:gd name="connsiteY2" fmla="*/ 111919 h 247650"/>
              <a:gd name="connsiteX3" fmla="*/ 238125 w 516732"/>
              <a:gd name="connsiteY3" fmla="*/ 247650 h 247650"/>
              <a:gd name="connsiteX4" fmla="*/ 0 w 516732"/>
              <a:gd name="connsiteY4" fmla="*/ 109538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2" h="247650">
                <a:moveTo>
                  <a:pt x="0" y="109538"/>
                </a:moveTo>
                <a:lnTo>
                  <a:pt x="261938" y="0"/>
                </a:lnTo>
                <a:lnTo>
                  <a:pt x="516732" y="111919"/>
                </a:lnTo>
                <a:lnTo>
                  <a:pt x="238125" y="247650"/>
                </a:lnTo>
                <a:lnTo>
                  <a:pt x="0" y="10953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321346" y="4298156"/>
            <a:ext cx="511969" cy="247650"/>
          </a:xfrm>
          <a:custGeom>
            <a:avLst/>
            <a:gdLst>
              <a:gd name="connsiteX0" fmla="*/ 0 w 516732"/>
              <a:gd name="connsiteY0" fmla="*/ 109538 h 247650"/>
              <a:gd name="connsiteX1" fmla="*/ 261938 w 516732"/>
              <a:gd name="connsiteY1" fmla="*/ 0 h 247650"/>
              <a:gd name="connsiteX2" fmla="*/ 516732 w 516732"/>
              <a:gd name="connsiteY2" fmla="*/ 111919 h 247650"/>
              <a:gd name="connsiteX3" fmla="*/ 238125 w 516732"/>
              <a:gd name="connsiteY3" fmla="*/ 247650 h 247650"/>
              <a:gd name="connsiteX4" fmla="*/ 0 w 516732"/>
              <a:gd name="connsiteY4" fmla="*/ 109538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2" h="247650">
                <a:moveTo>
                  <a:pt x="0" y="109538"/>
                </a:moveTo>
                <a:lnTo>
                  <a:pt x="261938" y="0"/>
                </a:lnTo>
                <a:lnTo>
                  <a:pt x="516732" y="111919"/>
                </a:lnTo>
                <a:lnTo>
                  <a:pt x="238125" y="247650"/>
                </a:lnTo>
                <a:lnTo>
                  <a:pt x="0" y="109538"/>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149685"/>
            <a:ext cx="914400" cy="914400"/>
          </a:xfrm>
          <a:prstGeom prst="rect">
            <a:avLst/>
          </a:prstGeom>
          <a:solidFill>
            <a:srgbClr val="FF0000"/>
          </a:solidFill>
          <a:ln w="57150">
            <a:solidFill>
              <a:schemeClr val="accent1">
                <a:lumMod val="50000"/>
              </a:schemeClr>
            </a:solidFill>
          </a:ln>
          <a:effectLst/>
        </p:spPr>
      </p:pic>
      <p:pic>
        <p:nvPicPr>
          <p:cNvPr id="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021" y="3124200"/>
            <a:ext cx="914400" cy="914400"/>
          </a:xfrm>
          <a:prstGeom prst="rect">
            <a:avLst/>
          </a:prstGeom>
          <a:solidFill>
            <a:srgbClr val="FF0000"/>
          </a:solidFill>
          <a:ln w="57150">
            <a:solidFill>
              <a:srgbClr val="0070C0"/>
            </a:solidFill>
          </a:ln>
          <a:effectLst/>
        </p:spPr>
      </p:pic>
      <p:pic>
        <p:nvPicPr>
          <p:cNvPr id="2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122572"/>
            <a:ext cx="914400" cy="914400"/>
          </a:xfrm>
          <a:prstGeom prst="rect">
            <a:avLst/>
          </a:prstGeom>
          <a:solidFill>
            <a:srgbClr val="FF0000"/>
          </a:solidFill>
          <a:ln w="57150">
            <a:solidFill>
              <a:srgbClr val="00B050"/>
            </a:solidFill>
          </a:ln>
          <a:effectLst/>
        </p:spPr>
      </p:pic>
    </p:spTree>
    <p:extLst>
      <p:ext uri="{BB962C8B-B14F-4D97-AF65-F5344CB8AC3E}">
        <p14:creationId xmlns:p14="http://schemas.microsoft.com/office/powerpoint/2010/main" val="391040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Issues in Multi-threading</a:t>
            </a:r>
            <a:endParaRPr lang="en-US" dirty="0"/>
          </a:p>
        </p:txBody>
      </p:sp>
      <p:sp>
        <p:nvSpPr>
          <p:cNvPr id="3" name="Content Placeholder 2"/>
          <p:cNvSpPr>
            <a:spLocks noGrp="1"/>
          </p:cNvSpPr>
          <p:nvPr>
            <p:ph idx="1"/>
          </p:nvPr>
        </p:nvSpPr>
        <p:spPr/>
        <p:txBody>
          <a:bodyPr/>
          <a:lstStyle/>
          <a:p>
            <a:r>
              <a:rPr lang="en-US" dirty="0" smtClean="0"/>
              <a:t>Correctness of computations</a:t>
            </a:r>
          </a:p>
          <a:p>
            <a:r>
              <a:rPr lang="en-US" dirty="0" smtClean="0"/>
              <a:t>Consistency of floating point calculations</a:t>
            </a:r>
          </a:p>
          <a:p>
            <a:r>
              <a:rPr lang="en-US" dirty="0" smtClean="0"/>
              <a:t>Consistency of results irrespective of the hardware used and the number of cores</a:t>
            </a:r>
          </a:p>
          <a:p>
            <a:r>
              <a:rPr lang="en-US" dirty="0" smtClean="0"/>
              <a:t>Data Races </a:t>
            </a:r>
          </a:p>
          <a:p>
            <a:r>
              <a:rPr lang="en-US" dirty="0" smtClean="0"/>
              <a:t>Memory Requirements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276600"/>
          </a:xfrm>
        </p:spPr>
        <p:txBody>
          <a:bodyPr/>
          <a:lstStyle/>
          <a:p>
            <a:r>
              <a:rPr lang="en-US" dirty="0"/>
              <a:t>Data racing</a:t>
            </a:r>
          </a:p>
          <a:p>
            <a:r>
              <a:rPr lang="en-US" dirty="0" smtClean="0">
                <a:solidFill>
                  <a:schemeClr val="bg2">
                    <a:lumMod val="75000"/>
                  </a:schemeClr>
                </a:solidFill>
              </a:rPr>
              <a:t>Deadlocks </a:t>
            </a:r>
          </a:p>
          <a:p>
            <a:r>
              <a:rPr lang="en-US" dirty="0" smtClean="0">
                <a:solidFill>
                  <a:schemeClr val="bg2">
                    <a:lumMod val="75000"/>
                  </a:schemeClr>
                </a:solidFill>
              </a:rPr>
              <a:t>Starvation</a:t>
            </a:r>
          </a:p>
          <a:p>
            <a:r>
              <a:rPr lang="en-US" dirty="0" err="1" smtClean="0">
                <a:solidFill>
                  <a:schemeClr val="bg2">
                    <a:lumMod val="75000"/>
                  </a:schemeClr>
                </a:solidFill>
              </a:rPr>
              <a:t>Livelock</a:t>
            </a:r>
            <a:endParaRPr lang="en-US" dirty="0" smtClean="0">
              <a:solidFill>
                <a:schemeClr val="bg2">
                  <a:lumMod val="75000"/>
                </a:schemeClr>
              </a:solidFill>
            </a:endParaRPr>
          </a:p>
          <a:p>
            <a:r>
              <a:rPr lang="en-US" dirty="0" smtClean="0">
                <a:solidFill>
                  <a:schemeClr val="bg2">
                    <a:lumMod val="75000"/>
                  </a:schemeClr>
                </a:solidFill>
              </a:rPr>
              <a:t>Order Dependency</a:t>
            </a:r>
          </a:p>
          <a:p>
            <a:r>
              <a:rPr lang="en-US" dirty="0" smtClean="0">
                <a:solidFill>
                  <a:schemeClr val="bg2">
                    <a:lumMod val="75000"/>
                  </a:schemeClr>
                </a:solidFill>
              </a:rPr>
              <a:t>Computational Overhead </a:t>
            </a:r>
          </a:p>
          <a:p>
            <a:r>
              <a:rPr lang="en-US" dirty="0" smtClean="0">
                <a:solidFill>
                  <a:schemeClr val="bg2">
                    <a:lumMod val="75000"/>
                  </a:schemeClr>
                </a:solidFill>
              </a:rPr>
              <a:t>Memory Overhead</a:t>
            </a:r>
          </a:p>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3"/>
              <p:cNvSpPr txBox="1">
                <a:spLocks/>
              </p:cNvSpPr>
              <p:nvPr/>
            </p:nvSpPr>
            <p:spPr bwMode="auto">
              <a:xfrm>
                <a:off x="3352800" y="1143000"/>
                <a:ext cx="5638800" cy="181588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a:lstStyle>
              <a:p>
                <a:pPr marL="0" indent="0">
                  <a:buNone/>
                </a:pPr>
                <a:r>
                  <a:rPr lang="en-US" sz="2000" dirty="0" smtClean="0">
                    <a:latin typeface="Miriam Fixed" pitchFamily="49" charset="-79"/>
                    <a:cs typeface="Miriam Fixed" pitchFamily="49" charset="-79"/>
                  </a:rPr>
                  <a:t>for </a:t>
                </a:r>
                <a14:m>
                  <m:oMath xmlns:m="http://schemas.openxmlformats.org/officeDocument/2006/math">
                    <m:r>
                      <a:rPr lang="en-US" sz="2000" i="1" dirty="0" smtClean="0">
                        <a:latin typeface="Cambria Math"/>
                        <a:cs typeface="Miriam Fixed" pitchFamily="49" charset="-79"/>
                      </a:rPr>
                      <m:t>𝑖</m:t>
                    </m:r>
                  </m:oMath>
                </a14:m>
                <a:r>
                  <a:rPr lang="en-US" sz="2000" dirty="0" smtClean="0">
                    <a:latin typeface="Miriam Fixed" pitchFamily="49" charset="-79"/>
                    <a:cs typeface="Miriam Fixed" pitchFamily="49" charset="-79"/>
                  </a:rPr>
                  <a:t> = 1 to </a:t>
                </a:r>
                <a14:m>
                  <m:oMath xmlns:m="http://schemas.openxmlformats.org/officeDocument/2006/math">
                    <m:r>
                      <a:rPr lang="en-US" sz="2000" i="1" dirty="0" smtClean="0">
                        <a:latin typeface="Cambria Math"/>
                        <a:cs typeface="Miriam Fixed" pitchFamily="49" charset="-79"/>
                      </a:rPr>
                      <m:t>𝑛</m:t>
                    </m:r>
                  </m:oMath>
                </a14:m>
                <a:r>
                  <a:rPr lang="en-US" sz="2000" dirty="0" smtClean="0">
                    <a:latin typeface="Miriam Fixed" pitchFamily="49" charset="-79"/>
                    <a:cs typeface="Miriam Fixed" pitchFamily="49" charset="-79"/>
                  </a:rPr>
                  <a:t> </a:t>
                </a:r>
              </a:p>
              <a:p>
                <a:pPr marL="0" indent="0">
                  <a:buNone/>
                </a:pPr>
                <a:r>
                  <a:rPr lang="en-US" sz="2000" dirty="0" smtClean="0">
                    <a:latin typeface="Miriam Fixed" pitchFamily="49" charset="-79"/>
                    <a:cs typeface="Miriam Fixed" pitchFamily="49" charset="-79"/>
                  </a:rPr>
                  <a:t> {</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Miriam Fixed" pitchFamily="49" charset="-79"/>
                        </a:rPr>
                        <m:t>    </m:t>
                      </m:r>
                      <m:r>
                        <a:rPr lang="en-US" sz="2000" b="0" i="1" smtClean="0">
                          <a:latin typeface="Cambria Math"/>
                          <a:cs typeface="Miriam Fixed" pitchFamily="49" charset="-79"/>
                        </a:rPr>
                        <m:t>𝑉𝐷𝐹</m:t>
                      </m:r>
                      <m:d>
                        <m:dPr>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m:t>
                      </m:r>
                      <m:r>
                        <a:rPr lang="en-US" sz="2000" b="0" i="1" smtClean="0">
                          <a:latin typeface="Cambria Math"/>
                          <a:cs typeface="Miriam Fixed" pitchFamily="49" charset="-79"/>
                        </a:rPr>
                        <m:t>𝐵𝑃𝑅</m:t>
                      </m:r>
                      <m:d>
                        <m:dPr>
                          <m:ctrlPr>
                            <a:rPr lang="en-US" sz="2000" b="0" i="1" smtClean="0">
                              <a:latin typeface="Cambria Math"/>
                              <a:cs typeface="Miriam Fixed" pitchFamily="49" charset="-79"/>
                            </a:rPr>
                          </m:ctrlPr>
                        </m:dPr>
                        <m:e>
                          <m:r>
                            <a:rPr lang="en-US" sz="2000" b="0" i="1" smtClean="0">
                              <a:latin typeface="Cambria Math"/>
                              <a:cs typeface="Miriam Fixed" pitchFamily="49" charset="-79"/>
                            </a:rPr>
                            <m:t>𝑓𝑙𝑜𝑤</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 </m:t>
                          </m:r>
                          <m:sSub>
                            <m:sSubPr>
                              <m:ctrlPr>
                                <a:rPr lang="en-US" sz="2000" b="0" i="1" smtClean="0">
                                  <a:latin typeface="Cambria Math"/>
                                  <a:cs typeface="Miriam Fixed" pitchFamily="49" charset="-79"/>
                                </a:rPr>
                              </m:ctrlPr>
                            </m:sSubPr>
                            <m:e>
                              <m:r>
                                <a:rPr lang="en-US" sz="2000" b="0" i="1" smtClean="0">
                                  <a:latin typeface="Cambria Math"/>
                                  <a:cs typeface="Miriam Fixed" pitchFamily="49" charset="-79"/>
                                </a:rPr>
                                <m:t>𝐶</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m:t>
                              </m:r>
                              <m:r>
                                <a:rPr lang="en-US" sz="2000" b="0" i="1" smtClean="0">
                                  <a:latin typeface="Cambria Math"/>
                                  <a:cs typeface="Miriam Fixed" pitchFamily="49" charset="-79"/>
                                </a:rPr>
                                <m:t>𝑡</m:t>
                              </m:r>
                            </m:e>
                            <m:sub>
                              <m:r>
                                <a:rPr lang="en-US" sz="2000" b="0" i="1" smtClean="0">
                                  <a:latin typeface="Cambria Math"/>
                                  <a:cs typeface="Miriam Fixed" pitchFamily="49" charset="-79"/>
                                </a:rPr>
                                <m:t>0</m:t>
                              </m:r>
                            </m:sub>
                          </m:sSub>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 </m:t>
                          </m:r>
                          <m:r>
                            <m:rPr>
                              <m:sty m:val="p"/>
                            </m:rPr>
                            <a:rPr lang="el-GR" sz="2000" b="0" i="1" smtClean="0">
                              <a:latin typeface="Cambria Math"/>
                              <a:cs typeface="Miriam Fixed" pitchFamily="49" charset="-79"/>
                            </a:rPr>
                            <m:t>α</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m:t>
                          </m:r>
                          <m:r>
                            <m:rPr>
                              <m:sty m:val="p"/>
                            </m:rPr>
                            <a:rPr lang="el-GR" sz="2000" b="0" i="1" smtClean="0">
                              <a:latin typeface="Cambria Math"/>
                              <a:cs typeface="Miriam Fixed" pitchFamily="49" charset="-79"/>
                            </a:rPr>
                            <m:t>β</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e>
                      </m:d>
                    </m:oMath>
                  </m:oMathPara>
                </a14:m>
                <a:endParaRPr lang="en-US" sz="2000" b="0" dirty="0" smtClean="0">
                  <a:latin typeface="Miriam Fixed" pitchFamily="49" charset="-79"/>
                  <a:cs typeface="Miriam Fixed" pitchFamily="49" charset="-79"/>
                </a:endParaRPr>
              </a:p>
              <a:p>
                <a:pPr marL="0" indent="0">
                  <a:buNone/>
                </a:pPr>
                <a:r>
                  <a:rPr lang="en-US" sz="2000" b="0" dirty="0" smtClean="0">
                    <a:latin typeface="Miriam Fixed" pitchFamily="49" charset="-79"/>
                    <a:cs typeface="Miriam Fixed" pitchFamily="49" charset="-79"/>
                  </a:rPr>
                  <a:t>  </a:t>
                </a:r>
                <a:r>
                  <a:rPr lang="en-US" sz="2000" b="0" dirty="0" err="1" smtClean="0">
                    <a:latin typeface="Miriam Fixed" pitchFamily="49" charset="-79"/>
                    <a:cs typeface="Miriam Fixed" pitchFamily="49" charset="-79"/>
                  </a:rPr>
                  <a:t>Tcost</a:t>
                </a:r>
                <a:r>
                  <a:rPr lang="en-US" sz="2000" b="0" dirty="0" smtClean="0">
                    <a:latin typeface="Miriam Fixed" pitchFamily="49" charset="-79"/>
                    <a:cs typeface="Miriam Fixed" pitchFamily="49" charset="-79"/>
                  </a:rPr>
                  <a:t> = </a:t>
                </a:r>
                <a:r>
                  <a:rPr lang="en-US" sz="2000" b="0" dirty="0" err="1" smtClean="0">
                    <a:latin typeface="Miriam Fixed" pitchFamily="49" charset="-79"/>
                    <a:cs typeface="Miriam Fixed" pitchFamily="49" charset="-79"/>
                  </a:rPr>
                  <a:t>Tcost</a:t>
                </a:r>
                <a:r>
                  <a:rPr lang="en-US" sz="2000" b="0" dirty="0" smtClean="0">
                    <a:latin typeface="Miriam Fixed" pitchFamily="49" charset="-79"/>
                    <a:cs typeface="Miriam Fixed" pitchFamily="49" charset="-79"/>
                  </a:rPr>
                  <a:t> + VDF(i) * flow(i)</a:t>
                </a:r>
              </a:p>
              <a:p>
                <a:pPr marL="0" indent="0">
                  <a:buNone/>
                </a:pPr>
                <a:r>
                  <a:rPr lang="en-US" sz="2000" dirty="0" smtClean="0">
                    <a:latin typeface="Miriam Fixed" pitchFamily="49" charset="-79"/>
                    <a:cs typeface="Miriam Fixed" pitchFamily="49" charset="-79"/>
                  </a:rPr>
                  <a:t> }</a:t>
                </a:r>
                <a:endParaRPr lang="en-US" sz="2000" dirty="0">
                  <a:latin typeface="Miriam Fixed" pitchFamily="49" charset="-79"/>
                  <a:cs typeface="Miriam Fixed" pitchFamily="49" charset="-79"/>
                </a:endParaRPr>
              </a:p>
            </p:txBody>
          </p:sp>
        </mc:Choice>
        <mc:Fallback xmlns="">
          <p:sp>
            <p:nvSpPr>
              <p:cNvPr id="4" name="Content Placeholder 3"/>
              <p:cNvSpPr txBox="1">
                <a:spLocks noRot="1" noChangeAspect="1" noMove="1" noResize="1" noEditPoints="1" noAdjustHandles="1" noChangeArrowheads="1" noChangeShapeType="1" noTextEdit="1"/>
              </p:cNvSpPr>
              <p:nvPr/>
            </p:nvSpPr>
            <p:spPr bwMode="auto">
              <a:xfrm>
                <a:off x="3352800" y="1143000"/>
                <a:ext cx="5638800" cy="1815882"/>
              </a:xfrm>
              <a:prstGeom prst="rect">
                <a:avLst/>
              </a:prstGeom>
              <a:blipFill rotWithShape="1">
                <a:blip r:embed="rId3"/>
                <a:stretch>
                  <a:fillRect l="-1081" t="-1347" b="-5051"/>
                </a:stretch>
              </a:blipFill>
              <a:ln w="9525">
                <a:noFill/>
                <a:miter lim="800000"/>
                <a:headEnd/>
                <a:tailEnd/>
              </a:ln>
              <a:effectLst/>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4399961"/>
            <a:ext cx="5181600" cy="1620363"/>
          </a:xfrm>
          <a:prstGeom prst="rect">
            <a:avLst/>
          </a:prstGeom>
        </p:spPr>
      </p:pic>
    </p:spTree>
    <p:extLst>
      <p:ext uri="{BB962C8B-B14F-4D97-AF65-F5344CB8AC3E}">
        <p14:creationId xmlns:p14="http://schemas.microsoft.com/office/powerpoint/2010/main" val="80841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276600"/>
          </a:xfrm>
        </p:spPr>
        <p:txBody>
          <a:bodyPr/>
          <a:lstStyle/>
          <a:p>
            <a:r>
              <a:rPr lang="en-US" dirty="0">
                <a:solidFill>
                  <a:schemeClr val="bg2">
                    <a:lumMod val="75000"/>
                  </a:schemeClr>
                </a:solidFill>
              </a:rPr>
              <a:t>Data racing</a:t>
            </a:r>
          </a:p>
          <a:p>
            <a:r>
              <a:rPr lang="en-US" dirty="0" smtClean="0"/>
              <a:t>Deadlocks </a:t>
            </a:r>
          </a:p>
          <a:p>
            <a:r>
              <a:rPr lang="en-US" dirty="0" smtClean="0">
                <a:solidFill>
                  <a:schemeClr val="bg2">
                    <a:lumMod val="75000"/>
                  </a:schemeClr>
                </a:solidFill>
              </a:rPr>
              <a:t>Starvation</a:t>
            </a:r>
          </a:p>
          <a:p>
            <a:r>
              <a:rPr lang="en-US" dirty="0" err="1" smtClean="0">
                <a:solidFill>
                  <a:schemeClr val="bg2">
                    <a:lumMod val="75000"/>
                  </a:schemeClr>
                </a:solidFill>
              </a:rPr>
              <a:t>Livelock</a:t>
            </a:r>
            <a:endParaRPr lang="en-US" dirty="0" smtClean="0">
              <a:solidFill>
                <a:schemeClr val="bg2">
                  <a:lumMod val="75000"/>
                </a:schemeClr>
              </a:solidFill>
            </a:endParaRPr>
          </a:p>
          <a:p>
            <a:r>
              <a:rPr lang="en-US" dirty="0" smtClean="0">
                <a:solidFill>
                  <a:schemeClr val="bg2">
                    <a:lumMod val="75000"/>
                  </a:schemeClr>
                </a:solidFill>
              </a:rPr>
              <a:t>Order Dependency</a:t>
            </a:r>
          </a:p>
          <a:p>
            <a:r>
              <a:rPr lang="en-US" dirty="0" smtClean="0">
                <a:solidFill>
                  <a:schemeClr val="bg2">
                    <a:lumMod val="75000"/>
                  </a:schemeClr>
                </a:solidFill>
              </a:rPr>
              <a:t>Computational Overhead </a:t>
            </a:r>
          </a:p>
          <a:p>
            <a:r>
              <a:rPr lang="en-US" dirty="0" smtClean="0">
                <a:solidFill>
                  <a:schemeClr val="bg2">
                    <a:lumMod val="75000"/>
                  </a:schemeClr>
                </a:solidFill>
              </a:rPr>
              <a:t>Memory Overhead</a:t>
            </a:r>
          </a:p>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3"/>
              <p:cNvSpPr txBox="1">
                <a:spLocks/>
              </p:cNvSpPr>
              <p:nvPr/>
            </p:nvSpPr>
            <p:spPr bwMode="auto">
              <a:xfrm>
                <a:off x="3352800" y="1143000"/>
                <a:ext cx="5638800" cy="292387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a:lstStyle>
              <a:p>
                <a:pPr marL="0" indent="0">
                  <a:buNone/>
                </a:pPr>
                <a:r>
                  <a:rPr lang="en-US" sz="2000" dirty="0" smtClean="0">
                    <a:latin typeface="Miriam Fixed" pitchFamily="49" charset="-79"/>
                    <a:cs typeface="Miriam Fixed" pitchFamily="49" charset="-79"/>
                  </a:rPr>
                  <a:t>for </a:t>
                </a:r>
                <a14:m>
                  <m:oMath xmlns:m="http://schemas.openxmlformats.org/officeDocument/2006/math">
                    <m:r>
                      <a:rPr lang="en-US" sz="2000" i="1" dirty="0" smtClean="0">
                        <a:latin typeface="Cambria Math"/>
                        <a:cs typeface="Miriam Fixed" pitchFamily="49" charset="-79"/>
                      </a:rPr>
                      <m:t>𝑖</m:t>
                    </m:r>
                  </m:oMath>
                </a14:m>
                <a:r>
                  <a:rPr lang="en-US" sz="2000" dirty="0" smtClean="0">
                    <a:latin typeface="Miriam Fixed" pitchFamily="49" charset="-79"/>
                    <a:cs typeface="Miriam Fixed" pitchFamily="49" charset="-79"/>
                  </a:rPr>
                  <a:t> = 1 to </a:t>
                </a:r>
                <a14:m>
                  <m:oMath xmlns:m="http://schemas.openxmlformats.org/officeDocument/2006/math">
                    <m:r>
                      <a:rPr lang="en-US" sz="2000" i="1" dirty="0" smtClean="0">
                        <a:latin typeface="Cambria Math"/>
                        <a:cs typeface="Miriam Fixed" pitchFamily="49" charset="-79"/>
                      </a:rPr>
                      <m:t>𝑛</m:t>
                    </m:r>
                  </m:oMath>
                </a14:m>
                <a:r>
                  <a:rPr lang="en-US" sz="2000" dirty="0" smtClean="0">
                    <a:latin typeface="Miriam Fixed" pitchFamily="49" charset="-79"/>
                    <a:cs typeface="Miriam Fixed" pitchFamily="49" charset="-79"/>
                  </a:rPr>
                  <a:t> </a:t>
                </a:r>
              </a:p>
              <a:p>
                <a:pPr marL="0" indent="0">
                  <a:buNone/>
                </a:pPr>
                <a:r>
                  <a:rPr lang="en-US" sz="2000" dirty="0" smtClean="0">
                    <a:latin typeface="Miriam Fixed" pitchFamily="49" charset="-79"/>
                    <a:cs typeface="Miriam Fixed" pitchFamily="49" charset="-79"/>
                  </a:rPr>
                  <a:t> {</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Miriam Fixed" pitchFamily="49" charset="-79"/>
                        </a:rPr>
                        <m:t>    </m:t>
                      </m:r>
                      <m:r>
                        <a:rPr lang="en-US" sz="2000" b="0" i="1" smtClean="0">
                          <a:latin typeface="Cambria Math"/>
                          <a:cs typeface="Miriam Fixed" pitchFamily="49" charset="-79"/>
                        </a:rPr>
                        <m:t>𝑉𝐷𝐹</m:t>
                      </m:r>
                      <m:d>
                        <m:dPr>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m:t>
                      </m:r>
                      <m:r>
                        <a:rPr lang="en-US" sz="2000" b="0" i="1" smtClean="0">
                          <a:latin typeface="Cambria Math"/>
                          <a:cs typeface="Miriam Fixed" pitchFamily="49" charset="-79"/>
                        </a:rPr>
                        <m:t>𝐵𝑃𝑅</m:t>
                      </m:r>
                      <m:d>
                        <m:dPr>
                          <m:ctrlPr>
                            <a:rPr lang="en-US" sz="2000" b="0" i="1" smtClean="0">
                              <a:latin typeface="Cambria Math"/>
                              <a:cs typeface="Miriam Fixed" pitchFamily="49" charset="-79"/>
                            </a:rPr>
                          </m:ctrlPr>
                        </m:dPr>
                        <m:e>
                          <m:r>
                            <a:rPr lang="en-US" sz="2000" b="0" i="1" smtClean="0">
                              <a:latin typeface="Cambria Math"/>
                              <a:cs typeface="Miriam Fixed" pitchFamily="49" charset="-79"/>
                            </a:rPr>
                            <m:t>𝑓𝑙𝑜𝑤</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 </m:t>
                          </m:r>
                          <m:sSub>
                            <m:sSubPr>
                              <m:ctrlPr>
                                <a:rPr lang="en-US" sz="2000" b="0" i="1" smtClean="0">
                                  <a:latin typeface="Cambria Math"/>
                                  <a:cs typeface="Miriam Fixed" pitchFamily="49" charset="-79"/>
                                </a:rPr>
                              </m:ctrlPr>
                            </m:sSubPr>
                            <m:e>
                              <m:r>
                                <a:rPr lang="en-US" sz="2000" b="0" i="1" smtClean="0">
                                  <a:latin typeface="Cambria Math"/>
                                  <a:cs typeface="Miriam Fixed" pitchFamily="49" charset="-79"/>
                                </a:rPr>
                                <m:t>𝐶</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m:t>
                              </m:r>
                              <m:r>
                                <a:rPr lang="en-US" sz="2000" b="0" i="1" smtClean="0">
                                  <a:latin typeface="Cambria Math"/>
                                  <a:cs typeface="Miriam Fixed" pitchFamily="49" charset="-79"/>
                                </a:rPr>
                                <m:t>𝑡</m:t>
                              </m:r>
                            </m:e>
                            <m:sub>
                              <m:r>
                                <a:rPr lang="en-US" sz="2000" b="0" i="1" smtClean="0">
                                  <a:latin typeface="Cambria Math"/>
                                  <a:cs typeface="Miriam Fixed" pitchFamily="49" charset="-79"/>
                                </a:rPr>
                                <m:t>0</m:t>
                              </m:r>
                            </m:sub>
                          </m:sSub>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 </m:t>
                          </m:r>
                          <m:r>
                            <m:rPr>
                              <m:sty m:val="p"/>
                            </m:rPr>
                            <a:rPr lang="el-GR" sz="2000" b="0" i="1" smtClean="0">
                              <a:latin typeface="Cambria Math"/>
                              <a:cs typeface="Miriam Fixed" pitchFamily="49" charset="-79"/>
                            </a:rPr>
                            <m:t>α</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r>
                            <a:rPr lang="en-US" sz="2000" b="0" i="1" smtClean="0">
                              <a:latin typeface="Cambria Math"/>
                              <a:cs typeface="Miriam Fixed" pitchFamily="49" charset="-79"/>
                            </a:rPr>
                            <m:t>,</m:t>
                          </m:r>
                          <m:r>
                            <m:rPr>
                              <m:sty m:val="p"/>
                            </m:rPr>
                            <a:rPr lang="el-GR" sz="2000" b="0" i="1" smtClean="0">
                              <a:latin typeface="Cambria Math"/>
                              <a:cs typeface="Miriam Fixed" pitchFamily="49" charset="-79"/>
                            </a:rPr>
                            <m:t>β</m:t>
                          </m:r>
                          <m:d>
                            <m:dPr>
                              <m:begChr m:val="["/>
                              <m:endChr m:val="]"/>
                              <m:ctrlPr>
                                <a:rPr lang="en-US" sz="2000" b="0" i="1" smtClean="0">
                                  <a:latin typeface="Cambria Math"/>
                                  <a:cs typeface="Miriam Fixed" pitchFamily="49" charset="-79"/>
                                </a:rPr>
                              </m:ctrlPr>
                            </m:dPr>
                            <m:e>
                              <m:r>
                                <a:rPr lang="en-US" sz="2000" b="0" i="1" smtClean="0">
                                  <a:latin typeface="Cambria Math"/>
                                  <a:cs typeface="Miriam Fixed" pitchFamily="49" charset="-79"/>
                                </a:rPr>
                                <m:t>𝑖</m:t>
                              </m:r>
                            </m:e>
                          </m:d>
                        </m:e>
                      </m:d>
                    </m:oMath>
                  </m:oMathPara>
                </a14:m>
                <a:endParaRPr lang="en-US" sz="2000" b="0" dirty="0" smtClean="0">
                  <a:latin typeface="Miriam Fixed" pitchFamily="49" charset="-79"/>
                  <a:cs typeface="Miriam Fixed" pitchFamily="49" charset="-79"/>
                </a:endParaRPr>
              </a:p>
              <a:p>
                <a:pPr marL="0" indent="0">
                  <a:buNone/>
                </a:pPr>
                <a:endParaRPr lang="en-US" sz="2000" b="0" dirty="0" smtClean="0">
                  <a:latin typeface="Miriam Fixed" pitchFamily="49" charset="-79"/>
                  <a:cs typeface="Miriam Fixed" pitchFamily="49" charset="-79"/>
                </a:endParaRPr>
              </a:p>
              <a:p>
                <a:pPr marL="0" indent="0">
                  <a:buNone/>
                </a:pPr>
                <a:r>
                  <a:rPr lang="en-US" sz="2000" b="0" dirty="0" smtClean="0">
                    <a:latin typeface="Miriam Fixed" pitchFamily="49" charset="-79"/>
                    <a:cs typeface="Miriam Fixed" pitchFamily="49" charset="-79"/>
                  </a:rPr>
                  <a:t>  </a:t>
                </a:r>
                <a:r>
                  <a:rPr lang="en-US" sz="2000" b="0" dirty="0" err="1" smtClean="0">
                    <a:latin typeface="Miriam Fixed" pitchFamily="49" charset="-79"/>
                    <a:cs typeface="Miriam Fixed" pitchFamily="49" charset="-79"/>
                  </a:rPr>
                  <a:t>Tcost</a:t>
                </a:r>
                <a:r>
                  <a:rPr lang="en-US" sz="2000" b="0" dirty="0" smtClean="0">
                    <a:latin typeface="Miriam Fixed" pitchFamily="49" charset="-79"/>
                    <a:cs typeface="Miriam Fixed" pitchFamily="49" charset="-79"/>
                  </a:rPr>
                  <a:t> = </a:t>
                </a:r>
                <a:r>
                  <a:rPr lang="en-US" sz="2000" b="0" dirty="0" err="1" smtClean="0">
                    <a:latin typeface="Miriam Fixed" pitchFamily="49" charset="-79"/>
                    <a:cs typeface="Miriam Fixed" pitchFamily="49" charset="-79"/>
                  </a:rPr>
                  <a:t>Tcost</a:t>
                </a:r>
                <a:r>
                  <a:rPr lang="en-US" sz="2000" b="0" dirty="0" smtClean="0">
                    <a:latin typeface="Miriam Fixed" pitchFamily="49" charset="-79"/>
                    <a:cs typeface="Miriam Fixed" pitchFamily="49" charset="-79"/>
                  </a:rPr>
                  <a:t> + VDF(i) * flow(i)</a:t>
                </a:r>
              </a:p>
              <a:p>
                <a:pPr marL="0" indent="0">
                  <a:buNone/>
                </a:pPr>
                <a:r>
                  <a:rPr lang="en-US" sz="2000" b="0" dirty="0" smtClean="0">
                    <a:latin typeface="Miriam Fixed" pitchFamily="49" charset="-79"/>
                    <a:cs typeface="Miriam Fixed" pitchFamily="49" charset="-79"/>
                  </a:rPr>
                  <a:t>  if </a:t>
                </a:r>
                <a:r>
                  <a:rPr lang="en-US" sz="2000" b="0" dirty="0" err="1" smtClean="0">
                    <a:latin typeface="Miriam Fixed" pitchFamily="49" charset="-79"/>
                    <a:cs typeface="Miriam Fixed" pitchFamily="49" charset="-79"/>
                  </a:rPr>
                  <a:t>Tcost</a:t>
                </a:r>
                <a:r>
                  <a:rPr lang="en-US" sz="2000" b="0" dirty="0" smtClean="0">
                    <a:latin typeface="Miriam Fixed" pitchFamily="49" charset="-79"/>
                    <a:cs typeface="Miriam Fixed" pitchFamily="49" charset="-79"/>
                  </a:rPr>
                  <a:t> &gt; K then break </a:t>
                </a:r>
              </a:p>
              <a:p>
                <a:pPr marL="0" indent="0">
                  <a:buNone/>
                </a:pPr>
                <a:endParaRPr lang="en-US" sz="2000" b="0" dirty="0" smtClean="0">
                  <a:latin typeface="Miriam Fixed" pitchFamily="49" charset="-79"/>
                  <a:cs typeface="Miriam Fixed" pitchFamily="49" charset="-79"/>
                </a:endParaRPr>
              </a:p>
              <a:p>
                <a:pPr marL="0" indent="0">
                  <a:buNone/>
                </a:pPr>
                <a:r>
                  <a:rPr lang="en-US" sz="2000" dirty="0" smtClean="0">
                    <a:latin typeface="Miriam Fixed" pitchFamily="49" charset="-79"/>
                    <a:cs typeface="Miriam Fixed" pitchFamily="49" charset="-79"/>
                  </a:rPr>
                  <a:t> }</a:t>
                </a:r>
                <a:endParaRPr lang="en-US" sz="2000" dirty="0">
                  <a:latin typeface="Miriam Fixed" pitchFamily="49" charset="-79"/>
                  <a:cs typeface="Miriam Fixed" pitchFamily="49" charset="-79"/>
                </a:endParaRPr>
              </a:p>
            </p:txBody>
          </p:sp>
        </mc:Choice>
        <mc:Fallback xmlns="">
          <p:sp>
            <p:nvSpPr>
              <p:cNvPr id="4" name="Content Placeholder 3"/>
              <p:cNvSpPr txBox="1">
                <a:spLocks noRot="1" noChangeAspect="1" noMove="1" noResize="1" noEditPoints="1" noAdjustHandles="1" noChangeArrowheads="1" noChangeShapeType="1" noTextEdit="1"/>
              </p:cNvSpPr>
              <p:nvPr/>
            </p:nvSpPr>
            <p:spPr bwMode="auto">
              <a:xfrm>
                <a:off x="3352800" y="1143000"/>
                <a:ext cx="5638800" cy="2923877"/>
              </a:xfrm>
              <a:prstGeom prst="rect">
                <a:avLst/>
              </a:prstGeom>
              <a:blipFill rotWithShape="1">
                <a:blip r:embed="rId3"/>
                <a:stretch>
                  <a:fillRect l="-1081" t="-835" b="-2714"/>
                </a:stretch>
              </a:blipFill>
              <a:ln w="9525">
                <a:noFill/>
                <a:miter lim="800000"/>
                <a:headEnd/>
                <a:tailEnd/>
              </a:ln>
              <a:effectLst/>
            </p:spPr>
            <p:txBody>
              <a:bodyPr/>
              <a:lstStyle/>
              <a:p>
                <a:r>
                  <a:rPr lang="en-US">
                    <a:noFill/>
                  </a:rPr>
                  <a:t> </a:t>
                </a:r>
              </a:p>
            </p:txBody>
          </p:sp>
        </mc:Fallback>
      </mc:AlternateContent>
      <p:sp>
        <p:nvSpPr>
          <p:cNvPr id="5" name="Lock"/>
          <p:cNvSpPr>
            <a:spLocks noEditPoints="1" noChangeArrowheads="1"/>
          </p:cNvSpPr>
          <p:nvPr/>
        </p:nvSpPr>
        <p:spPr bwMode="auto">
          <a:xfrm>
            <a:off x="3901440" y="2330758"/>
            <a:ext cx="152400" cy="215283"/>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andres\AppData\Local\Microsoft\Windows\Temporary Internet Files\Content.IE5\P7FP2Y1B\MC90035604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974" y="3276600"/>
            <a:ext cx="387026"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1440" y="4419600"/>
            <a:ext cx="2194560" cy="219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755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276600"/>
          </a:xfrm>
        </p:spPr>
        <p:txBody>
          <a:bodyPr/>
          <a:lstStyle/>
          <a:p>
            <a:r>
              <a:rPr lang="en-US" dirty="0">
                <a:solidFill>
                  <a:schemeClr val="bg2">
                    <a:lumMod val="75000"/>
                  </a:schemeClr>
                </a:solidFill>
              </a:rPr>
              <a:t>Data racing</a:t>
            </a:r>
          </a:p>
          <a:p>
            <a:r>
              <a:rPr lang="en-US" dirty="0" smtClean="0">
                <a:solidFill>
                  <a:schemeClr val="bg2">
                    <a:lumMod val="75000"/>
                  </a:schemeClr>
                </a:solidFill>
              </a:rPr>
              <a:t>Deadlocks </a:t>
            </a:r>
          </a:p>
          <a:p>
            <a:r>
              <a:rPr lang="en-US" dirty="0" smtClean="0"/>
              <a:t>Starvation</a:t>
            </a:r>
          </a:p>
          <a:p>
            <a:r>
              <a:rPr lang="en-US" dirty="0" err="1" smtClean="0">
                <a:solidFill>
                  <a:schemeClr val="bg2">
                    <a:lumMod val="75000"/>
                  </a:schemeClr>
                </a:solidFill>
              </a:rPr>
              <a:t>Livelock</a:t>
            </a:r>
            <a:endParaRPr lang="en-US" dirty="0" smtClean="0">
              <a:solidFill>
                <a:schemeClr val="bg2">
                  <a:lumMod val="75000"/>
                </a:schemeClr>
              </a:solidFill>
            </a:endParaRPr>
          </a:p>
          <a:p>
            <a:r>
              <a:rPr lang="en-US" dirty="0" smtClean="0">
                <a:solidFill>
                  <a:schemeClr val="bg2">
                    <a:lumMod val="75000"/>
                  </a:schemeClr>
                </a:solidFill>
              </a:rPr>
              <a:t>Order Dependency</a:t>
            </a:r>
          </a:p>
          <a:p>
            <a:r>
              <a:rPr lang="en-US" dirty="0" smtClean="0">
                <a:solidFill>
                  <a:schemeClr val="bg2">
                    <a:lumMod val="75000"/>
                  </a:schemeClr>
                </a:solidFill>
              </a:rPr>
              <a:t>Computational Overhead </a:t>
            </a:r>
          </a:p>
          <a:p>
            <a:r>
              <a:rPr lang="en-US" dirty="0" smtClean="0">
                <a:solidFill>
                  <a:schemeClr val="bg2">
                    <a:lumMod val="75000"/>
                  </a:schemeClr>
                </a:solidFill>
              </a:rPr>
              <a:t>Memory Overhead</a:t>
            </a:r>
          </a:p>
          <a:p>
            <a:endParaRPr lang="en-US" dirty="0"/>
          </a:p>
          <a:p>
            <a:endParaRPr lang="en-US" dirty="0"/>
          </a:p>
        </p:txBody>
      </p:sp>
    </p:spTree>
    <p:extLst>
      <p:ext uri="{BB962C8B-B14F-4D97-AF65-F5344CB8AC3E}">
        <p14:creationId xmlns:p14="http://schemas.microsoft.com/office/powerpoint/2010/main" val="1141755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276600"/>
          </a:xfrm>
        </p:spPr>
        <p:txBody>
          <a:bodyPr/>
          <a:lstStyle/>
          <a:p>
            <a:r>
              <a:rPr lang="en-US" dirty="0">
                <a:solidFill>
                  <a:schemeClr val="bg2">
                    <a:lumMod val="75000"/>
                  </a:schemeClr>
                </a:solidFill>
              </a:rPr>
              <a:t>Data racing</a:t>
            </a:r>
          </a:p>
          <a:p>
            <a:r>
              <a:rPr lang="en-US" dirty="0" smtClean="0">
                <a:solidFill>
                  <a:schemeClr val="bg2">
                    <a:lumMod val="75000"/>
                  </a:schemeClr>
                </a:solidFill>
              </a:rPr>
              <a:t>Deadlocks </a:t>
            </a:r>
          </a:p>
          <a:p>
            <a:r>
              <a:rPr lang="en-US" dirty="0" smtClean="0">
                <a:solidFill>
                  <a:schemeClr val="bg2">
                    <a:lumMod val="75000"/>
                  </a:schemeClr>
                </a:solidFill>
              </a:rPr>
              <a:t>Starvation</a:t>
            </a:r>
          </a:p>
          <a:p>
            <a:r>
              <a:rPr lang="en-US" dirty="0" err="1" smtClean="0"/>
              <a:t>Livelock</a:t>
            </a:r>
            <a:endParaRPr lang="en-US" dirty="0" smtClean="0"/>
          </a:p>
          <a:p>
            <a:r>
              <a:rPr lang="en-US" dirty="0" smtClean="0">
                <a:solidFill>
                  <a:schemeClr val="bg2">
                    <a:lumMod val="75000"/>
                  </a:schemeClr>
                </a:solidFill>
              </a:rPr>
              <a:t>Order Dependency</a:t>
            </a:r>
          </a:p>
          <a:p>
            <a:r>
              <a:rPr lang="en-US" dirty="0" smtClean="0">
                <a:solidFill>
                  <a:schemeClr val="bg2">
                    <a:lumMod val="75000"/>
                  </a:schemeClr>
                </a:solidFill>
              </a:rPr>
              <a:t>Computational Overhead </a:t>
            </a:r>
          </a:p>
          <a:p>
            <a:r>
              <a:rPr lang="en-US" dirty="0" smtClean="0">
                <a:solidFill>
                  <a:schemeClr val="bg2">
                    <a:lumMod val="75000"/>
                  </a:schemeClr>
                </a:solidFill>
              </a:rPr>
              <a:t>Memory Overhead</a:t>
            </a:r>
          </a:p>
          <a:p>
            <a:endParaRPr lang="en-US" dirty="0"/>
          </a:p>
          <a:p>
            <a:endParaRPr lang="en-US" dirty="0"/>
          </a:p>
        </p:txBody>
      </p:sp>
    </p:spTree>
    <p:extLst>
      <p:ext uri="{BB962C8B-B14F-4D97-AF65-F5344CB8AC3E}">
        <p14:creationId xmlns:p14="http://schemas.microsoft.com/office/powerpoint/2010/main" val="1141755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276600"/>
          </a:xfrm>
        </p:spPr>
        <p:txBody>
          <a:bodyPr/>
          <a:lstStyle/>
          <a:p>
            <a:r>
              <a:rPr lang="en-US" dirty="0">
                <a:solidFill>
                  <a:schemeClr val="bg2">
                    <a:lumMod val="75000"/>
                  </a:schemeClr>
                </a:solidFill>
              </a:rPr>
              <a:t>Data racing</a:t>
            </a:r>
          </a:p>
          <a:p>
            <a:r>
              <a:rPr lang="en-US" dirty="0" smtClean="0">
                <a:solidFill>
                  <a:schemeClr val="bg2">
                    <a:lumMod val="75000"/>
                  </a:schemeClr>
                </a:solidFill>
              </a:rPr>
              <a:t>Deadlocks </a:t>
            </a:r>
          </a:p>
          <a:p>
            <a:r>
              <a:rPr lang="en-US" dirty="0" smtClean="0">
                <a:solidFill>
                  <a:schemeClr val="bg2">
                    <a:lumMod val="75000"/>
                  </a:schemeClr>
                </a:solidFill>
              </a:rPr>
              <a:t>Starvation</a:t>
            </a:r>
          </a:p>
          <a:p>
            <a:r>
              <a:rPr lang="en-US" dirty="0" err="1" smtClean="0">
                <a:solidFill>
                  <a:schemeClr val="bg2">
                    <a:lumMod val="75000"/>
                  </a:schemeClr>
                </a:solidFill>
              </a:rPr>
              <a:t>Livelock</a:t>
            </a:r>
            <a:endParaRPr lang="en-US" dirty="0" smtClean="0">
              <a:solidFill>
                <a:schemeClr val="bg2">
                  <a:lumMod val="75000"/>
                </a:schemeClr>
              </a:solidFill>
            </a:endParaRPr>
          </a:p>
          <a:p>
            <a:r>
              <a:rPr lang="en-US" dirty="0" smtClean="0"/>
              <a:t>Order Dependency</a:t>
            </a:r>
          </a:p>
          <a:p>
            <a:r>
              <a:rPr lang="en-US" dirty="0" smtClean="0">
                <a:solidFill>
                  <a:schemeClr val="bg2">
                    <a:lumMod val="75000"/>
                  </a:schemeClr>
                </a:solidFill>
              </a:rPr>
              <a:t>Computational Overhead </a:t>
            </a:r>
          </a:p>
          <a:p>
            <a:r>
              <a:rPr lang="en-US" dirty="0" smtClean="0">
                <a:solidFill>
                  <a:schemeClr val="bg2">
                    <a:lumMod val="75000"/>
                  </a:schemeClr>
                </a:solidFill>
              </a:rPr>
              <a:t>Memory Overhead</a:t>
            </a:r>
          </a:p>
          <a:p>
            <a:endParaRPr lang="en-US" dirty="0"/>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3581400" y="2052012"/>
                <a:ext cx="4572000" cy="461665"/>
              </a:xfrm>
              <a:prstGeom prst="rect">
                <a:avLst/>
              </a:prstGeom>
            </p:spPr>
            <p:txBody>
              <a:bodyPr wrap="square">
                <a:spAutoFit/>
              </a:bodyPr>
              <a:lstStyle/>
              <a:p>
                <a:r>
                  <a:rPr lang="en-US" sz="2400" dirty="0" smtClean="0">
                    <a:solidFill>
                      <a:schemeClr val="accent1"/>
                    </a:solidFill>
                    <a:cs typeface="Miriam Fixed" pitchFamily="49" charset="-79"/>
                  </a:rPr>
                  <a:t>A + B + C + D </a:t>
                </a:r>
                <a14:m>
                  <m:oMath xmlns:m="http://schemas.openxmlformats.org/officeDocument/2006/math">
                    <m:r>
                      <a:rPr lang="en-US" sz="2400" i="1" smtClean="0">
                        <a:solidFill>
                          <a:schemeClr val="accent1"/>
                        </a:solidFill>
                        <a:latin typeface="Cambria Math"/>
                        <a:cs typeface="Miriam Fixed" pitchFamily="49" charset="-79"/>
                      </a:rPr>
                      <m:t>≈</m:t>
                    </m:r>
                    <m:r>
                      <m:rPr>
                        <m:nor/>
                      </m:rPr>
                      <a:rPr lang="en-US" sz="2400" dirty="0">
                        <a:solidFill>
                          <a:schemeClr val="accent1"/>
                        </a:solidFill>
                        <a:cs typeface="Miriam Fixed" pitchFamily="49" charset="-79"/>
                      </a:rPr>
                      <m:t>D</m:t>
                    </m:r>
                    <m:r>
                      <m:rPr>
                        <m:nor/>
                      </m:rPr>
                      <a:rPr lang="en-US" sz="2400" b="0" i="0" dirty="0" smtClean="0">
                        <a:solidFill>
                          <a:schemeClr val="accent1"/>
                        </a:solidFill>
                        <a:cs typeface="Miriam Fixed" pitchFamily="49" charset="-79"/>
                      </a:rPr>
                      <m:t> + </m:t>
                    </m:r>
                    <m:r>
                      <m:rPr>
                        <m:nor/>
                      </m:rPr>
                      <a:rPr lang="en-US" sz="2400" b="0" i="0" dirty="0" smtClean="0">
                        <a:solidFill>
                          <a:schemeClr val="accent1"/>
                        </a:solidFill>
                        <a:cs typeface="Miriam Fixed" pitchFamily="49" charset="-79"/>
                      </a:rPr>
                      <m:t>C</m:t>
                    </m:r>
                    <m:r>
                      <m:rPr>
                        <m:nor/>
                      </m:rPr>
                      <a:rPr lang="en-US" sz="2400" b="0" i="0" dirty="0" smtClean="0">
                        <a:solidFill>
                          <a:schemeClr val="accent1"/>
                        </a:solidFill>
                        <a:cs typeface="Miriam Fixed" pitchFamily="49" charset="-79"/>
                      </a:rPr>
                      <m:t> + </m:t>
                    </m:r>
                    <m:r>
                      <m:rPr>
                        <m:nor/>
                      </m:rPr>
                      <a:rPr lang="en-US" sz="2400" b="0" i="0" dirty="0" smtClean="0">
                        <a:solidFill>
                          <a:schemeClr val="accent1"/>
                        </a:solidFill>
                        <a:cs typeface="Miriam Fixed" pitchFamily="49" charset="-79"/>
                      </a:rPr>
                      <m:t>B</m:t>
                    </m:r>
                    <m:r>
                      <m:rPr>
                        <m:nor/>
                      </m:rPr>
                      <a:rPr lang="en-US" sz="2400" b="0" i="0" dirty="0" smtClean="0">
                        <a:solidFill>
                          <a:schemeClr val="accent1"/>
                        </a:solidFill>
                        <a:cs typeface="Miriam Fixed" pitchFamily="49" charset="-79"/>
                      </a:rPr>
                      <m:t> + </m:t>
                    </m:r>
                    <m:r>
                      <m:rPr>
                        <m:nor/>
                      </m:rPr>
                      <a:rPr lang="en-US" sz="2400" b="0" i="0" dirty="0" smtClean="0">
                        <a:solidFill>
                          <a:schemeClr val="accent1"/>
                        </a:solidFill>
                        <a:cs typeface="Miriam Fixed" pitchFamily="49" charset="-79"/>
                      </a:rPr>
                      <m:t>A</m:t>
                    </m:r>
                  </m:oMath>
                </a14:m>
                <a:endParaRPr lang="en-US" sz="2400" dirty="0">
                  <a:solidFill>
                    <a:schemeClr val="accent1"/>
                  </a:solidFill>
                  <a:latin typeface="Miriam Fixed" pitchFamily="49" charset="-79"/>
                  <a:cs typeface="Miriam Fixed" pitchFamily="49" charset="-79"/>
                </a:endParaRPr>
              </a:p>
            </p:txBody>
          </p:sp>
        </mc:Choice>
        <mc:Fallback xmlns="">
          <p:sp>
            <p:nvSpPr>
              <p:cNvPr id="5" name="Rectangle 4"/>
              <p:cNvSpPr>
                <a:spLocks noRot="1" noChangeAspect="1" noMove="1" noResize="1" noEditPoints="1" noAdjustHandles="1" noChangeArrowheads="1" noChangeShapeType="1" noTextEdit="1"/>
              </p:cNvSpPr>
              <p:nvPr/>
            </p:nvSpPr>
            <p:spPr>
              <a:xfrm>
                <a:off x="3581400" y="2052012"/>
                <a:ext cx="4572000" cy="461665"/>
              </a:xfrm>
              <a:prstGeom prst="rect">
                <a:avLst/>
              </a:prstGeom>
              <a:blipFill rotWithShape="1">
                <a:blip r:embed="rId3"/>
                <a:stretch>
                  <a:fillRect l="-2133" t="-13333" b="-28000"/>
                </a:stretch>
              </a:blipFill>
            </p:spPr>
            <p:txBody>
              <a:bodyPr/>
              <a:lstStyle/>
              <a:p>
                <a:r>
                  <a:rPr lang="en-US">
                    <a:noFill/>
                  </a:rPr>
                  <a:t> </a:t>
                </a:r>
              </a:p>
            </p:txBody>
          </p:sp>
        </mc:Fallback>
      </mc:AlternateContent>
    </p:spTree>
    <p:extLst>
      <p:ext uri="{BB962C8B-B14F-4D97-AF65-F5344CB8AC3E}">
        <p14:creationId xmlns:p14="http://schemas.microsoft.com/office/powerpoint/2010/main" val="1141755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505200"/>
          </a:xfrm>
        </p:spPr>
        <p:txBody>
          <a:bodyPr/>
          <a:lstStyle/>
          <a:p>
            <a:r>
              <a:rPr lang="en-US" dirty="0">
                <a:solidFill>
                  <a:schemeClr val="bg2">
                    <a:lumMod val="75000"/>
                  </a:schemeClr>
                </a:solidFill>
              </a:rPr>
              <a:t>Data racing</a:t>
            </a:r>
          </a:p>
          <a:p>
            <a:r>
              <a:rPr lang="en-US" dirty="0" smtClean="0">
                <a:solidFill>
                  <a:schemeClr val="bg2">
                    <a:lumMod val="75000"/>
                  </a:schemeClr>
                </a:solidFill>
              </a:rPr>
              <a:t>Deadlocks </a:t>
            </a:r>
          </a:p>
          <a:p>
            <a:r>
              <a:rPr lang="en-US" dirty="0" smtClean="0">
                <a:solidFill>
                  <a:schemeClr val="bg2">
                    <a:lumMod val="75000"/>
                  </a:schemeClr>
                </a:solidFill>
              </a:rPr>
              <a:t>Starvation</a:t>
            </a:r>
          </a:p>
          <a:p>
            <a:r>
              <a:rPr lang="en-US" dirty="0" err="1" smtClean="0">
                <a:solidFill>
                  <a:schemeClr val="bg2">
                    <a:lumMod val="75000"/>
                  </a:schemeClr>
                </a:solidFill>
              </a:rPr>
              <a:t>Livelock</a:t>
            </a:r>
            <a:endParaRPr lang="en-US" dirty="0" smtClean="0">
              <a:solidFill>
                <a:schemeClr val="bg2">
                  <a:lumMod val="75000"/>
                </a:schemeClr>
              </a:solidFill>
            </a:endParaRPr>
          </a:p>
          <a:p>
            <a:r>
              <a:rPr lang="en-US" dirty="0" smtClean="0">
                <a:solidFill>
                  <a:schemeClr val="bg2">
                    <a:lumMod val="75000"/>
                  </a:schemeClr>
                </a:solidFill>
              </a:rPr>
              <a:t>Order Dependency</a:t>
            </a:r>
          </a:p>
          <a:p>
            <a:r>
              <a:rPr lang="en-US" dirty="0" smtClean="0"/>
              <a:t>Computational Overhead </a:t>
            </a:r>
          </a:p>
          <a:p>
            <a:r>
              <a:rPr lang="en-US" dirty="0" smtClean="0">
                <a:solidFill>
                  <a:schemeClr val="bg2">
                    <a:lumMod val="75000"/>
                  </a:schemeClr>
                </a:solidFill>
              </a:rPr>
              <a:t>Memory Overhead</a:t>
            </a:r>
          </a:p>
          <a:p>
            <a:endParaRPr lang="en-US" dirty="0"/>
          </a:p>
          <a:p>
            <a:endParaRPr lang="en-US" dirty="0"/>
          </a:p>
        </p:txBody>
      </p:sp>
    </p:spTree>
    <p:extLst>
      <p:ext uri="{BB962C8B-B14F-4D97-AF65-F5344CB8AC3E}">
        <p14:creationId xmlns:p14="http://schemas.microsoft.com/office/powerpoint/2010/main" val="1141755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dirty="0" smtClean="0"/>
              <a:t>Multithreading Principal Challenges</a:t>
            </a:r>
            <a:endParaRPr lang="en-US" dirty="0"/>
          </a:p>
        </p:txBody>
      </p:sp>
      <p:sp>
        <p:nvSpPr>
          <p:cNvPr id="3" name="Content Placeholder 2"/>
          <p:cNvSpPr>
            <a:spLocks noGrp="1"/>
          </p:cNvSpPr>
          <p:nvPr>
            <p:ph idx="1"/>
          </p:nvPr>
        </p:nvSpPr>
        <p:spPr>
          <a:xfrm>
            <a:off x="304800" y="914400"/>
            <a:ext cx="3505200" cy="3276600"/>
          </a:xfrm>
        </p:spPr>
        <p:txBody>
          <a:bodyPr/>
          <a:lstStyle/>
          <a:p>
            <a:r>
              <a:rPr lang="en-US" dirty="0">
                <a:solidFill>
                  <a:schemeClr val="bg2">
                    <a:lumMod val="75000"/>
                  </a:schemeClr>
                </a:solidFill>
              </a:rPr>
              <a:t>Data racing</a:t>
            </a:r>
          </a:p>
          <a:p>
            <a:r>
              <a:rPr lang="en-US" dirty="0" smtClean="0">
                <a:solidFill>
                  <a:schemeClr val="bg2">
                    <a:lumMod val="75000"/>
                  </a:schemeClr>
                </a:solidFill>
              </a:rPr>
              <a:t>Deadlocks </a:t>
            </a:r>
          </a:p>
          <a:p>
            <a:r>
              <a:rPr lang="en-US" dirty="0" smtClean="0">
                <a:solidFill>
                  <a:schemeClr val="bg2">
                    <a:lumMod val="75000"/>
                  </a:schemeClr>
                </a:solidFill>
              </a:rPr>
              <a:t>Starvation</a:t>
            </a:r>
          </a:p>
          <a:p>
            <a:r>
              <a:rPr lang="en-US" dirty="0" err="1" smtClean="0">
                <a:solidFill>
                  <a:schemeClr val="bg2">
                    <a:lumMod val="75000"/>
                  </a:schemeClr>
                </a:solidFill>
              </a:rPr>
              <a:t>Livelock</a:t>
            </a:r>
            <a:endParaRPr lang="en-US" dirty="0" smtClean="0">
              <a:solidFill>
                <a:schemeClr val="bg2">
                  <a:lumMod val="75000"/>
                </a:schemeClr>
              </a:solidFill>
            </a:endParaRPr>
          </a:p>
          <a:p>
            <a:r>
              <a:rPr lang="en-US" dirty="0" smtClean="0">
                <a:solidFill>
                  <a:schemeClr val="bg2">
                    <a:lumMod val="75000"/>
                  </a:schemeClr>
                </a:solidFill>
              </a:rPr>
              <a:t>Order Dependency</a:t>
            </a:r>
          </a:p>
          <a:p>
            <a:r>
              <a:rPr lang="en-US" dirty="0" smtClean="0">
                <a:solidFill>
                  <a:schemeClr val="bg2">
                    <a:lumMod val="75000"/>
                  </a:schemeClr>
                </a:solidFill>
              </a:rPr>
              <a:t>Computational Overhead </a:t>
            </a:r>
          </a:p>
          <a:p>
            <a:r>
              <a:rPr lang="en-US" dirty="0" smtClean="0"/>
              <a:t>Memory Overhead</a:t>
            </a:r>
          </a:p>
          <a:p>
            <a:endParaRPr lang="en-US" dirty="0"/>
          </a:p>
          <a:p>
            <a:endParaRPr lang="en-US" dirty="0"/>
          </a:p>
        </p:txBody>
      </p:sp>
    </p:spTree>
    <p:extLst>
      <p:ext uri="{BB962C8B-B14F-4D97-AF65-F5344CB8AC3E}">
        <p14:creationId xmlns:p14="http://schemas.microsoft.com/office/powerpoint/2010/main" val="1141755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Demands Keep Increasing</a:t>
            </a:r>
            <a:endParaRPr lang="en-US" dirty="0"/>
          </a:p>
        </p:txBody>
      </p:sp>
      <p:sp>
        <p:nvSpPr>
          <p:cNvPr id="3" name="Content Placeholder 2"/>
          <p:cNvSpPr>
            <a:spLocks noGrp="1"/>
          </p:cNvSpPr>
          <p:nvPr>
            <p:ph idx="1"/>
          </p:nvPr>
        </p:nvSpPr>
        <p:spPr>
          <a:xfrm>
            <a:off x="914400" y="1600200"/>
            <a:ext cx="7772400" cy="4191000"/>
          </a:xfrm>
        </p:spPr>
        <p:txBody>
          <a:bodyPr/>
          <a:lstStyle/>
          <a:p>
            <a:r>
              <a:rPr lang="en-US" dirty="0" smtClean="0"/>
              <a:t>Feedback Loops</a:t>
            </a:r>
          </a:p>
          <a:p>
            <a:r>
              <a:rPr lang="en-US" dirty="0" smtClean="0"/>
              <a:t>Calibration Runs</a:t>
            </a:r>
          </a:p>
          <a:p>
            <a:r>
              <a:rPr lang="en-US" dirty="0" smtClean="0"/>
              <a:t>Large numbers of scenarios</a:t>
            </a:r>
          </a:p>
          <a:p>
            <a:r>
              <a:rPr lang="en-US" dirty="0" smtClean="0"/>
              <a:t>Equilibrium Convergence Issues</a:t>
            </a:r>
          </a:p>
          <a:p>
            <a:r>
              <a:rPr lang="en-US" dirty="0" smtClean="0"/>
              <a:t>More complex and interdependent choices in disaggregate models of all types</a:t>
            </a:r>
          </a:p>
          <a:p>
            <a:r>
              <a:rPr lang="en-US" dirty="0" smtClean="0"/>
              <a:t>But run times need to be acceptable or compromises are made…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153400" cy="792162"/>
          </a:xfrm>
        </p:spPr>
        <p:txBody>
          <a:bodyPr/>
          <a:lstStyle/>
          <a:p>
            <a:r>
              <a:rPr lang="en-US" sz="3000" dirty="0" smtClean="0"/>
              <a:t>Favorable Candidates for Multi-Threading</a:t>
            </a:r>
            <a:endParaRPr lang="en-US" sz="3000" dirty="0"/>
          </a:p>
        </p:txBody>
      </p:sp>
      <p:sp>
        <p:nvSpPr>
          <p:cNvPr id="3" name="Content Placeholder 2"/>
          <p:cNvSpPr>
            <a:spLocks noGrp="1"/>
          </p:cNvSpPr>
          <p:nvPr>
            <p:ph idx="1"/>
          </p:nvPr>
        </p:nvSpPr>
        <p:spPr>
          <a:xfrm>
            <a:off x="914400" y="1295400"/>
            <a:ext cx="7772400" cy="4191000"/>
          </a:xfrm>
        </p:spPr>
        <p:txBody>
          <a:bodyPr/>
          <a:lstStyle/>
          <a:p>
            <a:r>
              <a:rPr lang="en-US" sz="2800" dirty="0" smtClean="0"/>
              <a:t>Network Skims</a:t>
            </a:r>
          </a:p>
          <a:p>
            <a:r>
              <a:rPr lang="en-US" sz="2800" dirty="0" smtClean="0"/>
              <a:t>Traffic Assignments</a:t>
            </a:r>
          </a:p>
          <a:p>
            <a:r>
              <a:rPr lang="en-US" sz="2800" dirty="0" smtClean="0"/>
              <a:t>Matrix computations</a:t>
            </a:r>
          </a:p>
          <a:p>
            <a:r>
              <a:rPr lang="en-US" sz="2800" dirty="0" smtClean="0"/>
              <a:t>Nested </a:t>
            </a:r>
            <a:r>
              <a:rPr lang="en-US" sz="2800" dirty="0" err="1" smtClean="0"/>
              <a:t>Logit</a:t>
            </a:r>
            <a:r>
              <a:rPr lang="en-US" sz="2800" dirty="0" smtClean="0"/>
              <a:t> and more complex models</a:t>
            </a:r>
          </a:p>
          <a:p>
            <a:r>
              <a:rPr lang="en-US" sz="2800" dirty="0" smtClean="0"/>
              <a:t>Certain other activity model components</a:t>
            </a:r>
          </a:p>
          <a:p>
            <a:r>
              <a:rPr lang="en-US" sz="2800" dirty="0" smtClean="0"/>
              <a:t>Traffic micro-simulation</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Running times for selected procedures over time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sz="3000" dirty="0" smtClean="0"/>
              <a:t>Multithreading: Matrix Operations</a:t>
            </a:r>
            <a:endParaRPr lang="en-US" sz="3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63121177"/>
              </p:ext>
            </p:extLst>
          </p:nvPr>
        </p:nvGraphicFramePr>
        <p:xfrm>
          <a:off x="1143000" y="1295400"/>
          <a:ext cx="7086600" cy="48768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TextBox 8"/>
              <p:cNvSpPr txBox="1"/>
              <p:nvPr/>
            </p:nvSpPr>
            <p:spPr>
              <a:xfrm>
                <a:off x="4648200" y="2057400"/>
                <a:ext cx="2743200" cy="386068"/>
              </a:xfrm>
              <a:prstGeom prst="rect">
                <a:avLst/>
              </a:prstGeom>
              <a:noFill/>
            </p:spPr>
            <p:txBody>
              <a:bodyPr wrap="square" rtlCol="0">
                <a:spAutoFit/>
              </a:bodyPr>
              <a:lstStyle/>
              <a:p>
                <a:r>
                  <a:rPr lang="en-US" dirty="0" smtClean="0"/>
                  <a:t>Tot=</a:t>
                </a:r>
                <a14:m>
                  <m:oMath xmlns:m="http://schemas.openxmlformats.org/officeDocument/2006/math">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10</m:t>
                        </m:r>
                      </m:sup>
                      <m:e>
                        <m:sSup>
                          <m:sSupPr>
                            <m:ctrlPr>
                              <a:rPr lang="en-US" i="1" smtClean="0">
                                <a:latin typeface="Cambria Math"/>
                              </a:rPr>
                            </m:ctrlPr>
                          </m:sSupPr>
                          <m:e>
                            <m:r>
                              <a:rPr lang="en-US" i="1" smtClean="0">
                                <a:latin typeface="Cambria Math"/>
                              </a:rPr>
                              <m:t>𝑒</m:t>
                            </m:r>
                          </m:e>
                          <m:sup>
                            <m:r>
                              <a:rPr lang="en-US" b="0" i="1" smtClean="0">
                                <a:latin typeface="Cambria Math"/>
                              </a:rPr>
                              <m:t>𝑀</m:t>
                            </m:r>
                            <m:r>
                              <a:rPr lang="en-US" b="0" i="1" baseline="-25000" smtClean="0">
                                <a:latin typeface="Cambria Math"/>
                              </a:rPr>
                              <m:t>𝑖</m:t>
                            </m:r>
                          </m:sup>
                        </m:sSup>
                      </m:e>
                    </m:nary>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48200" y="2057400"/>
                <a:ext cx="2743200" cy="386068"/>
              </a:xfrm>
              <a:prstGeom prst="rect">
                <a:avLst/>
              </a:prstGeom>
              <a:blipFill rotWithShape="1">
                <a:blip r:embed="rId4"/>
                <a:stretch>
                  <a:fillRect l="-2000" t="-111111" b="-17777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Transit Skims</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195785042"/>
              </p:ext>
            </p:extLst>
          </p:nvPr>
        </p:nvGraphicFramePr>
        <p:xfrm>
          <a:off x="838200" y="914400"/>
          <a:ext cx="7772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6477000"/>
            <a:ext cx="8001000" cy="369332"/>
          </a:xfrm>
          <a:prstGeom prst="rect">
            <a:avLst/>
          </a:prstGeom>
          <a:noFill/>
        </p:spPr>
        <p:txBody>
          <a:bodyPr wrap="square" rtlCol="0">
            <a:spAutoFit/>
          </a:bodyPr>
          <a:lstStyle/>
          <a:p>
            <a:r>
              <a:rPr lang="en-US" dirty="0" smtClean="0">
                <a:solidFill>
                  <a:schemeClr val="accent1"/>
                </a:solidFill>
              </a:rPr>
              <a:t>Seattle Model:  1091 TAZ; 45000 links; 6000 nodes; 850 Routes; 28000 Stops </a:t>
            </a:r>
            <a:endParaRPr lang="en-US" dirty="0">
              <a:solidFill>
                <a:schemeClr val="accent1"/>
              </a:solidFill>
            </a:endParaRPr>
          </a:p>
        </p:txBody>
      </p:sp>
    </p:spTree>
    <p:extLst>
      <p:ext uri="{BB962C8B-B14F-4D97-AF65-F5344CB8AC3E}">
        <p14:creationId xmlns:p14="http://schemas.microsoft.com/office/powerpoint/2010/main" val="3247785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038"/>
            <a:ext cx="7772400" cy="792162"/>
          </a:xfrm>
        </p:spPr>
        <p:txBody>
          <a:bodyPr/>
          <a:lstStyle/>
          <a:p>
            <a:r>
              <a:rPr lang="en-US" dirty="0" smtClean="0"/>
              <a:t>Multithreading: Nested </a:t>
            </a:r>
            <a:r>
              <a:rPr lang="en-US" dirty="0" err="1" smtClean="0"/>
              <a:t>Logit</a:t>
            </a:r>
            <a:endParaRPr lang="en-US" dirty="0"/>
          </a:p>
        </p:txBody>
      </p:sp>
      <p:pic>
        <p:nvPicPr>
          <p:cNvPr id="7170"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799" y="1295400"/>
            <a:ext cx="8534399" cy="192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400" y="3581400"/>
            <a:ext cx="6172200" cy="1200329"/>
          </a:xfrm>
          <a:prstGeom prst="rect">
            <a:avLst/>
          </a:prstGeom>
          <a:noFill/>
        </p:spPr>
        <p:txBody>
          <a:bodyPr wrap="square" rtlCol="0">
            <a:spAutoFit/>
          </a:bodyPr>
          <a:lstStyle/>
          <a:p>
            <a:r>
              <a:rPr lang="en-US" sz="2400" dirty="0" smtClean="0">
                <a:solidFill>
                  <a:schemeClr val="bg1"/>
                </a:solidFill>
              </a:rPr>
              <a:t>SCAG Nested </a:t>
            </a:r>
            <a:r>
              <a:rPr lang="en-US" sz="2400" dirty="0" err="1" smtClean="0">
                <a:solidFill>
                  <a:schemeClr val="bg1"/>
                </a:solidFill>
              </a:rPr>
              <a:t>logit</a:t>
            </a:r>
            <a:r>
              <a:rPr lang="en-US" sz="2400" dirty="0" smtClean="0">
                <a:solidFill>
                  <a:schemeClr val="bg1"/>
                </a:solidFill>
              </a:rPr>
              <a:t> choice model (HBW)</a:t>
            </a:r>
          </a:p>
          <a:p>
            <a:r>
              <a:rPr lang="en-US" sz="2400" dirty="0" smtClean="0">
                <a:solidFill>
                  <a:schemeClr val="bg1"/>
                </a:solidFill>
              </a:rPr>
              <a:t>4109 Zones</a:t>
            </a:r>
          </a:p>
          <a:p>
            <a:r>
              <a:rPr lang="en-US" sz="2400" dirty="0" smtClean="0">
                <a:solidFill>
                  <a:schemeClr val="bg1"/>
                </a:solidFill>
              </a:rPr>
              <a:t>12 Modes</a:t>
            </a:r>
            <a:endParaRPr lang="en-US" sz="2400" dirty="0">
              <a:solidFill>
                <a:schemeClr val="bg1"/>
              </a:solidFill>
            </a:endParaRPr>
          </a:p>
        </p:txBody>
      </p:sp>
    </p:spTree>
    <p:extLst>
      <p:ext uri="{BB962C8B-B14F-4D97-AF65-F5344CB8AC3E}">
        <p14:creationId xmlns:p14="http://schemas.microsoft.com/office/powerpoint/2010/main" val="966269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Nested </a:t>
            </a:r>
            <a:r>
              <a:rPr lang="en-US" dirty="0" err="1" smtClean="0"/>
              <a:t>Logit</a:t>
            </a:r>
            <a:r>
              <a:rPr lang="en-US" dirty="0" smtClean="0"/>
              <a:t> Model</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034754243"/>
              </p:ext>
            </p:extLst>
          </p:nvPr>
        </p:nvGraphicFramePr>
        <p:xfrm>
          <a:off x="914400" y="1143000"/>
          <a:ext cx="7772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Traffic Assignment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6704066"/>
              </p:ext>
            </p:extLst>
          </p:nvPr>
        </p:nvGraphicFramePr>
        <p:xfrm>
          <a:off x="914400" y="1143000"/>
          <a:ext cx="7772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149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76200"/>
            <a:ext cx="8229600" cy="715962"/>
          </a:xfrm>
        </p:spPr>
        <p:txBody>
          <a:bodyPr/>
          <a:lstStyle/>
          <a:p>
            <a:r>
              <a:rPr lang="en-US" dirty="0" smtClean="0"/>
              <a:t>Multithreading: Large Scale Simulation</a:t>
            </a:r>
            <a:endParaRPr lang="en-US" dirty="0"/>
          </a:p>
        </p:txBody>
      </p:sp>
      <p:pic>
        <p:nvPicPr>
          <p:cNvPr id="7" name="Picture 2" descr="C:\Users\andres\AppData\Local\Microsoft\Windows\Temporary Internet Files\Content.Outlook\OZJ4LIP3\Downtown Phoenix 3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 y="838200"/>
            <a:ext cx="6892276"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4264045"/>
            <a:ext cx="7315200" cy="1200329"/>
          </a:xfrm>
          <a:prstGeom prst="rect">
            <a:avLst/>
          </a:prstGeom>
          <a:noFill/>
        </p:spPr>
        <p:txBody>
          <a:bodyPr wrap="square" rtlCol="0">
            <a:spAutoFit/>
          </a:bodyPr>
          <a:lstStyle/>
          <a:p>
            <a:r>
              <a:rPr lang="en-US" sz="2400" dirty="0" smtClean="0">
                <a:solidFill>
                  <a:schemeClr val="bg1"/>
                </a:solidFill>
              </a:rPr>
              <a:t>15 min period; 25,000 Trips; 80 square miles (downtown Phoenix and parts </a:t>
            </a:r>
            <a:r>
              <a:rPr lang="en-US" sz="2400" smtClean="0">
                <a:solidFill>
                  <a:schemeClr val="bg1"/>
                </a:solidFill>
              </a:rPr>
              <a:t>of Tempe</a:t>
            </a:r>
            <a:r>
              <a:rPr lang="en-US" sz="2400" dirty="0" smtClean="0">
                <a:solidFill>
                  <a:schemeClr val="bg1"/>
                </a:solidFill>
              </a:rPr>
              <a:t>; 634 miles of Freeway and Arterial links; 447 Signalized Intersections </a:t>
            </a:r>
            <a:endParaRPr lang="en-US" sz="2400" dirty="0">
              <a:solidFill>
                <a:schemeClr val="bg1"/>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43000"/>
            <a:ext cx="2283081"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88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Multithreading: Large Scale Simulation</a:t>
            </a:r>
          </a:p>
        </p:txBody>
      </p:sp>
      <p:graphicFrame>
        <p:nvGraphicFramePr>
          <p:cNvPr id="3" name="Content Placeholder 7"/>
          <p:cNvGraphicFramePr>
            <a:graphicFrameLocks/>
          </p:cNvGraphicFramePr>
          <p:nvPr>
            <p:extLst>
              <p:ext uri="{D42A27DB-BD31-4B8C-83A1-F6EECF244321}">
                <p14:modId xmlns:p14="http://schemas.microsoft.com/office/powerpoint/2010/main" val="1919212736"/>
              </p:ext>
            </p:extLst>
          </p:nvPr>
        </p:nvGraphicFramePr>
        <p:xfrm>
          <a:off x="914400" y="1143000"/>
          <a:ext cx="7772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1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with CUDA</a:t>
            </a:r>
            <a:endParaRPr lang="en-US" dirty="0"/>
          </a:p>
        </p:txBody>
      </p:sp>
      <p:sp>
        <p:nvSpPr>
          <p:cNvPr id="3" name="Content Placeholder 2"/>
          <p:cNvSpPr>
            <a:spLocks noGrp="1"/>
          </p:cNvSpPr>
          <p:nvPr>
            <p:ph idx="1"/>
          </p:nvPr>
        </p:nvSpPr>
        <p:spPr>
          <a:xfrm>
            <a:off x="914400" y="914400"/>
            <a:ext cx="7772400" cy="5638800"/>
          </a:xfrm>
        </p:spPr>
        <p:txBody>
          <a:bodyPr/>
          <a:lstStyle/>
          <a:p>
            <a:r>
              <a:rPr lang="en-US" dirty="0" smtClean="0"/>
              <a:t>Advanced GPU architectures provide hundreds of light weight threads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9220"/>
            <a:ext cx="3124200" cy="19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table"/>
          <p:cNvPicPr>
            <a:picLocks noChangeAspect="1"/>
          </p:cNvPicPr>
          <p:nvPr/>
        </p:nvPicPr>
        <p:blipFill>
          <a:blip r:embed="rId4"/>
          <a:stretch>
            <a:fillRect/>
          </a:stretch>
        </p:blipFill>
        <p:spPr>
          <a:xfrm>
            <a:off x="1524000" y="3505200"/>
            <a:ext cx="6096000" cy="29670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780" y="76200"/>
            <a:ext cx="8229600" cy="715962"/>
          </a:xfrm>
        </p:spPr>
        <p:txBody>
          <a:bodyPr/>
          <a:lstStyle/>
          <a:p>
            <a:r>
              <a:rPr lang="en-US" dirty="0" smtClean="0"/>
              <a:t>Progression of Intel Architecture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06022263"/>
              </p:ext>
            </p:extLst>
          </p:nvPr>
        </p:nvGraphicFramePr>
        <p:xfrm>
          <a:off x="914400" y="914400"/>
          <a:ext cx="7391399" cy="5419725"/>
        </p:xfrm>
        <a:graphic>
          <a:graphicData uri="http://schemas.openxmlformats.org/drawingml/2006/table">
            <a:tbl>
              <a:tblPr firstRow="1" bandRow="1">
                <a:tableStyleId>{00A15C55-8517-42AA-B614-E9B94910E393}</a:tableStyleId>
              </a:tblPr>
              <a:tblGrid>
                <a:gridCol w="2819400"/>
                <a:gridCol w="1219200"/>
                <a:gridCol w="1676400"/>
                <a:gridCol w="1676399"/>
              </a:tblGrid>
              <a:tr h="390525">
                <a:tc>
                  <a:txBody>
                    <a:bodyPr/>
                    <a:lstStyle/>
                    <a:p>
                      <a:pPr algn="l" fontAlgn="b"/>
                      <a:r>
                        <a:rPr lang="en-US" sz="2000" u="sng" strike="noStrike" dirty="0">
                          <a:effectLst/>
                        </a:rPr>
                        <a:t>Processor</a:t>
                      </a:r>
                      <a:endParaRPr lang="en-US" sz="2000" b="1" i="0" u="sng" strike="noStrike" dirty="0">
                        <a:solidFill>
                          <a:srgbClr val="0000FF"/>
                        </a:solidFill>
                        <a:effectLst/>
                        <a:latin typeface="+mn-lt"/>
                      </a:endParaRPr>
                    </a:p>
                  </a:txBody>
                  <a:tcPr marL="9525" marR="9525" marT="9525" marB="0" anchor="b"/>
                </a:tc>
                <a:tc>
                  <a:txBody>
                    <a:bodyPr/>
                    <a:lstStyle/>
                    <a:p>
                      <a:pPr algn="r" fontAlgn="b"/>
                      <a:r>
                        <a:rPr lang="en-US" sz="2000" u="none" strike="noStrike" dirty="0">
                          <a:effectLst/>
                        </a:rPr>
                        <a:t>Year</a:t>
                      </a:r>
                      <a:endParaRPr lang="en-US" sz="2000" b="1" i="0" u="none" strike="noStrike" dirty="0">
                        <a:solidFill>
                          <a:srgbClr val="FFFFFF"/>
                        </a:solidFill>
                        <a:effectLst/>
                        <a:latin typeface="+mn-lt"/>
                      </a:endParaRPr>
                    </a:p>
                  </a:txBody>
                  <a:tcPr marL="9525" marR="9525" marT="9525" marB="0" anchor="b"/>
                </a:tc>
                <a:tc>
                  <a:txBody>
                    <a:bodyPr/>
                    <a:lstStyle/>
                    <a:p>
                      <a:pPr algn="r" fontAlgn="b"/>
                      <a:r>
                        <a:rPr lang="en-US" sz="2000" b="1" i="0" u="none" strike="noStrike" dirty="0" smtClean="0">
                          <a:solidFill>
                            <a:schemeClr val="lt1"/>
                          </a:solidFill>
                          <a:effectLst/>
                          <a:latin typeface="+mn-lt"/>
                        </a:rPr>
                        <a:t>GFLOP</a:t>
                      </a:r>
                      <a:endParaRPr lang="en-US" sz="2000" b="1" i="0" u="none" strike="noStrike" dirty="0">
                        <a:solidFill>
                          <a:srgbClr val="FFFFFF"/>
                        </a:solidFill>
                        <a:effectLst/>
                        <a:latin typeface="+mn-lt"/>
                      </a:endParaRPr>
                    </a:p>
                  </a:txBody>
                  <a:tcPr marL="9525" marR="9525" marT="9525" marB="0" anchor="b"/>
                </a:tc>
                <a:tc>
                  <a:txBody>
                    <a:bodyPr/>
                    <a:lstStyle/>
                    <a:p>
                      <a:pPr algn="r" fontAlgn="b"/>
                      <a:r>
                        <a:rPr lang="en-US" sz="2000" u="none" strike="noStrike" dirty="0">
                          <a:effectLst/>
                        </a:rPr>
                        <a:t>MHZ</a:t>
                      </a:r>
                      <a:endParaRPr lang="en-US" sz="2000" b="1" i="0" u="none" strike="noStrike" dirty="0">
                        <a:solidFill>
                          <a:srgbClr val="FFFFFF"/>
                        </a:solidFill>
                        <a:effectLst/>
                        <a:latin typeface="+mn-lt"/>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8080</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a:effectLst/>
                          <a:latin typeface="Verdana" pitchFamily="34" charset="0"/>
                          <a:ea typeface="Verdana" pitchFamily="34" charset="0"/>
                          <a:cs typeface="Verdana" pitchFamily="34" charset="0"/>
                        </a:rPr>
                        <a:t>1974</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a:effectLst/>
                          <a:latin typeface="Verdana" pitchFamily="34" charset="0"/>
                          <a:ea typeface="Verdana" pitchFamily="34" charset="0"/>
                          <a:cs typeface="Verdana" pitchFamily="34" charset="0"/>
                        </a:rPr>
                        <a:t>2</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8086</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a:effectLst/>
                          <a:latin typeface="Verdana" pitchFamily="34" charset="0"/>
                          <a:ea typeface="Verdana" pitchFamily="34" charset="0"/>
                          <a:cs typeface="Verdana" pitchFamily="34" charset="0"/>
                        </a:rPr>
                        <a:t>1978</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5</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i="0" u="none" strike="noStrike" dirty="0" smtClean="0">
                          <a:solidFill>
                            <a:schemeClr val="tx1"/>
                          </a:solidFill>
                          <a:effectLst/>
                          <a:latin typeface="Verdana" pitchFamily="34" charset="0"/>
                          <a:ea typeface="Verdana" pitchFamily="34" charset="0"/>
                          <a:cs typeface="Verdana" pitchFamily="34" charset="0"/>
                        </a:rPr>
                        <a:t>8088</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1979</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5</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80286</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a:effectLst/>
                          <a:latin typeface="Verdana" pitchFamily="34" charset="0"/>
                          <a:ea typeface="Verdana" pitchFamily="34" charset="0"/>
                          <a:cs typeface="Verdana" pitchFamily="34" charset="0"/>
                        </a:rPr>
                        <a:t>1982</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6</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80386</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1985</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16</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80486</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1989</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25</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smtClean="0">
                          <a:solidFill>
                            <a:schemeClr val="tx1"/>
                          </a:solidFill>
                          <a:effectLst/>
                          <a:latin typeface="Verdana" pitchFamily="34" charset="0"/>
                          <a:ea typeface="Verdana" pitchFamily="34" charset="0"/>
                          <a:cs typeface="Verdana" pitchFamily="34" charset="0"/>
                        </a:rPr>
                        <a:t>Pentium</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1993</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66</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Pentium Pro</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1995</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a:effectLst/>
                          <a:latin typeface="Verdana" pitchFamily="34" charset="0"/>
                          <a:ea typeface="Verdana" pitchFamily="34" charset="0"/>
                          <a:cs typeface="Verdana" pitchFamily="34" charset="0"/>
                        </a:rPr>
                        <a:t>200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Pentium </a:t>
                      </a:r>
                      <a:r>
                        <a:rPr lang="en-US" sz="2000" b="0" u="none" strike="noStrike" dirty="0" smtClean="0">
                          <a:solidFill>
                            <a:schemeClr val="tx1"/>
                          </a:solidFill>
                          <a:effectLst/>
                          <a:latin typeface="Verdana" pitchFamily="34" charset="0"/>
                          <a:ea typeface="Verdana" pitchFamily="34" charset="0"/>
                          <a:cs typeface="Verdana" pitchFamily="34" charset="0"/>
                        </a:rPr>
                        <a:t>II</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1997</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300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i="0" u="none" strike="noStrike" dirty="0" smtClean="0">
                          <a:solidFill>
                            <a:schemeClr val="tx1"/>
                          </a:solidFill>
                          <a:effectLst/>
                          <a:latin typeface="Verdana" pitchFamily="34" charset="0"/>
                          <a:ea typeface="Verdana" pitchFamily="34" charset="0"/>
                          <a:cs typeface="Verdana" pitchFamily="34" charset="0"/>
                        </a:rPr>
                        <a:t>Pentium III</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1999</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500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a:solidFill>
                            <a:schemeClr val="tx1"/>
                          </a:solidFill>
                          <a:effectLst/>
                          <a:latin typeface="Verdana" pitchFamily="34" charset="0"/>
                          <a:ea typeface="Verdana" pitchFamily="34" charset="0"/>
                          <a:cs typeface="Verdana" pitchFamily="34" charset="0"/>
                        </a:rPr>
                        <a:t>Pentium </a:t>
                      </a:r>
                      <a:r>
                        <a:rPr lang="en-US" sz="2000" b="0" u="none" strike="noStrike" dirty="0" smtClean="0">
                          <a:solidFill>
                            <a:schemeClr val="tx1"/>
                          </a:solidFill>
                          <a:effectLst/>
                          <a:latin typeface="Verdana" pitchFamily="34" charset="0"/>
                          <a:ea typeface="Verdana" pitchFamily="34" charset="0"/>
                          <a:cs typeface="Verdana" pitchFamily="34" charset="0"/>
                        </a:rPr>
                        <a:t>4/Xeon</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2001</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1" u="none" strike="noStrike" dirty="0" smtClean="0">
                          <a:solidFill>
                            <a:srgbClr val="000000"/>
                          </a:solidFill>
                          <a:effectLst/>
                          <a:latin typeface="Verdana" pitchFamily="34" charset="0"/>
                          <a:ea typeface="Verdana" pitchFamily="34" charset="0"/>
                          <a:cs typeface="Verdana" pitchFamily="34" charset="0"/>
                        </a:rPr>
                        <a:t>7</a:t>
                      </a:r>
                      <a:endParaRPr lang="en-US" sz="2000" b="0" i="1"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1500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smtClean="0">
                          <a:solidFill>
                            <a:schemeClr val="tx1"/>
                          </a:solidFill>
                          <a:effectLst/>
                          <a:latin typeface="Verdana" pitchFamily="34" charset="0"/>
                          <a:ea typeface="Verdana" pitchFamily="34" charset="0"/>
                          <a:cs typeface="Verdana" pitchFamily="34" charset="0"/>
                        </a:rPr>
                        <a:t>Pentium M</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2002</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2</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1700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u="none" strike="noStrike" dirty="0" smtClean="0">
                          <a:solidFill>
                            <a:schemeClr val="tx1"/>
                          </a:solidFill>
                          <a:effectLst/>
                          <a:latin typeface="Verdana" pitchFamily="34" charset="0"/>
                          <a:ea typeface="Verdana" pitchFamily="34" charset="0"/>
                          <a:cs typeface="Verdana" pitchFamily="34" charset="0"/>
                        </a:rPr>
                        <a:t>Core Duo</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2006</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23</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2930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algn="l" fontAlgn="b"/>
                      <a:r>
                        <a:rPr lang="en-US" sz="2000" b="0" i="0" u="none" strike="noStrike" dirty="0" err="1" smtClean="0">
                          <a:solidFill>
                            <a:schemeClr val="tx1"/>
                          </a:solidFill>
                          <a:effectLst/>
                          <a:latin typeface="Verdana" pitchFamily="34" charset="0"/>
                          <a:ea typeface="Verdana" pitchFamily="34" charset="0"/>
                          <a:cs typeface="Verdana" pitchFamily="34" charset="0"/>
                        </a:rPr>
                        <a:t>QuadCore</a:t>
                      </a:r>
                      <a:endParaRPr lang="en-US" sz="2000" b="0" i="0"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2007</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42</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2660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marL="0" algn="l" defTabSz="914400" rtl="0" eaLnBrk="1" fontAlgn="b" latinLnBrk="0" hangingPunct="1"/>
                      <a:r>
                        <a:rPr lang="it-IT" sz="2000" b="0" u="none" strike="noStrike" kern="1200" dirty="0" smtClean="0">
                          <a:solidFill>
                            <a:schemeClr val="tx1"/>
                          </a:solidFill>
                          <a:effectLst/>
                          <a:latin typeface="Verdana" pitchFamily="34" charset="0"/>
                          <a:ea typeface="Verdana" pitchFamily="34" charset="0"/>
                          <a:cs typeface="Verdana" pitchFamily="34" charset="0"/>
                        </a:rPr>
                        <a:t>I5 650</a:t>
                      </a:r>
                      <a:endParaRPr lang="it-IT" sz="2000" b="0" u="none" strike="noStrike" kern="1200"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2010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u="none" strike="noStrike" dirty="0" smtClean="0">
                          <a:effectLst/>
                          <a:latin typeface="Verdana" pitchFamily="34" charset="0"/>
                          <a:ea typeface="Verdana" pitchFamily="34" charset="0"/>
                          <a:cs typeface="Verdana" pitchFamily="34" charset="0"/>
                        </a:rPr>
                        <a:t>26</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chemeClr val="dk1"/>
                          </a:solidFill>
                          <a:effectLst/>
                          <a:latin typeface="Verdana" pitchFamily="34" charset="0"/>
                          <a:ea typeface="Verdana" pitchFamily="34" charset="0"/>
                          <a:cs typeface="Verdana" pitchFamily="34" charset="0"/>
                        </a:rPr>
                        <a:t>3200</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304800">
                <a:tc>
                  <a:txBody>
                    <a:bodyPr/>
                    <a:lstStyle/>
                    <a:p>
                      <a:pPr marL="0" algn="l" defTabSz="914400" rtl="0" eaLnBrk="1" fontAlgn="b" latinLnBrk="0" hangingPunct="1"/>
                      <a:r>
                        <a:rPr lang="it-IT" sz="2000" b="0" u="none" strike="noStrike" kern="1200" dirty="0" smtClean="0">
                          <a:solidFill>
                            <a:schemeClr val="tx1"/>
                          </a:solidFill>
                          <a:effectLst/>
                          <a:latin typeface="Verdana" pitchFamily="34" charset="0"/>
                          <a:ea typeface="Verdana" pitchFamily="34" charset="0"/>
                          <a:cs typeface="Verdana" pitchFamily="34" charset="0"/>
                        </a:rPr>
                        <a:t>I7 965</a:t>
                      </a:r>
                      <a:endParaRPr lang="it-IT" sz="2000" b="0" u="none" strike="noStrike" kern="1200" dirty="0">
                        <a:solidFill>
                          <a:schemeClr val="tx1"/>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2011</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52</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r>
                        <a:rPr lang="en-US" sz="2000" b="0" i="0" u="none" strike="noStrike" dirty="0" smtClean="0">
                          <a:solidFill>
                            <a:srgbClr val="000000"/>
                          </a:solidFill>
                          <a:effectLst/>
                          <a:latin typeface="Verdana" pitchFamily="34" charset="0"/>
                          <a:ea typeface="Verdana" pitchFamily="34" charset="0"/>
                          <a:cs typeface="Verdana" pitchFamily="34" charset="0"/>
                        </a:rPr>
                        <a:t>3333</a:t>
                      </a:r>
                      <a:endParaRPr lang="en-US" sz="20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bl>
          </a:graphicData>
        </a:graphic>
      </p:graphicFrame>
      <p:sp>
        <p:nvSpPr>
          <p:cNvPr id="5" name="TextBox 4"/>
          <p:cNvSpPr txBox="1"/>
          <p:nvPr/>
        </p:nvSpPr>
        <p:spPr>
          <a:xfrm>
            <a:off x="889000" y="6477001"/>
            <a:ext cx="7315200" cy="553998"/>
          </a:xfrm>
          <a:prstGeom prst="rect">
            <a:avLst/>
          </a:prstGeom>
          <a:noFill/>
        </p:spPr>
        <p:txBody>
          <a:bodyPr wrap="square" rtlCol="0">
            <a:spAutoFit/>
          </a:bodyPr>
          <a:lstStyle/>
          <a:p>
            <a:r>
              <a:rPr lang="en-US" sz="1200" dirty="0" smtClean="0">
                <a:solidFill>
                  <a:schemeClr val="bg1"/>
                </a:solidFill>
              </a:rPr>
              <a:t>Source: </a:t>
            </a:r>
            <a:r>
              <a:rPr lang="en-US" sz="1200" dirty="0">
                <a:solidFill>
                  <a:schemeClr val="bg1"/>
                </a:solidFill>
              </a:rPr>
              <a:t>http://www.intel.com/support/processors/sb/cs-023143.htm</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8229600" cy="639762"/>
          </a:xfrm>
        </p:spPr>
        <p:txBody>
          <a:bodyPr/>
          <a:lstStyle/>
          <a:p>
            <a:r>
              <a:rPr lang="en-US" dirty="0" smtClean="0"/>
              <a:t>Multithreading with CUDA</a:t>
            </a:r>
            <a:endParaRPr lang="en-US" dirty="0"/>
          </a:p>
        </p:txBody>
      </p:sp>
      <p:sp>
        <p:nvSpPr>
          <p:cNvPr id="5" name="Text Placeholder 4"/>
          <p:cNvSpPr>
            <a:spLocks noGrp="1"/>
          </p:cNvSpPr>
          <p:nvPr>
            <p:ph type="body" idx="1"/>
          </p:nvPr>
        </p:nvSpPr>
        <p:spPr>
          <a:xfrm>
            <a:off x="914400" y="914400"/>
            <a:ext cx="4040188" cy="639762"/>
          </a:xfrm>
        </p:spPr>
        <p:txBody>
          <a:bodyPr/>
          <a:lstStyle/>
          <a:p>
            <a:r>
              <a:rPr lang="en-US" u="sng" dirty="0" smtClean="0"/>
              <a:t>Pros</a:t>
            </a:r>
            <a:r>
              <a:rPr lang="en-US" dirty="0" smtClean="0"/>
              <a:t>	</a:t>
            </a:r>
            <a:endParaRPr lang="en-US" dirty="0"/>
          </a:p>
        </p:txBody>
      </p:sp>
      <p:sp>
        <p:nvSpPr>
          <p:cNvPr id="6" name="Content Placeholder 5"/>
          <p:cNvSpPr>
            <a:spLocks noGrp="1"/>
          </p:cNvSpPr>
          <p:nvPr>
            <p:ph sz="half" idx="2"/>
          </p:nvPr>
        </p:nvSpPr>
        <p:spPr>
          <a:xfrm>
            <a:off x="914400" y="1554162"/>
            <a:ext cx="4040188" cy="3951288"/>
          </a:xfrm>
        </p:spPr>
        <p:txBody>
          <a:bodyPr/>
          <a:lstStyle/>
          <a:p>
            <a:r>
              <a:rPr lang="en-US" dirty="0" smtClean="0"/>
              <a:t>More cores than on CPU</a:t>
            </a:r>
          </a:p>
          <a:p>
            <a:r>
              <a:rPr lang="en-US" dirty="0" smtClean="0"/>
              <a:t>Designed for Math</a:t>
            </a:r>
          </a:p>
          <a:p>
            <a:r>
              <a:rPr lang="en-US" dirty="0" smtClean="0"/>
              <a:t>Includes a Linear Algebra library</a:t>
            </a:r>
          </a:p>
          <a:p>
            <a:pPr marL="0" indent="0">
              <a:buNone/>
            </a:pPr>
            <a:endParaRPr lang="en-US" dirty="0"/>
          </a:p>
        </p:txBody>
      </p:sp>
      <p:sp>
        <p:nvSpPr>
          <p:cNvPr id="7" name="Text Placeholder 6"/>
          <p:cNvSpPr>
            <a:spLocks noGrp="1"/>
          </p:cNvSpPr>
          <p:nvPr>
            <p:ph type="body" sz="quarter" idx="3"/>
          </p:nvPr>
        </p:nvSpPr>
        <p:spPr>
          <a:xfrm>
            <a:off x="5102225" y="838200"/>
            <a:ext cx="4041775" cy="639762"/>
          </a:xfrm>
        </p:spPr>
        <p:txBody>
          <a:bodyPr/>
          <a:lstStyle/>
          <a:p>
            <a:r>
              <a:rPr lang="en-US" u="sng" dirty="0" smtClean="0"/>
              <a:t>Cons</a:t>
            </a:r>
            <a:endParaRPr lang="en-US" u="sng" dirty="0"/>
          </a:p>
        </p:txBody>
      </p:sp>
      <p:sp>
        <p:nvSpPr>
          <p:cNvPr id="8" name="Content Placeholder 7"/>
          <p:cNvSpPr>
            <a:spLocks noGrp="1"/>
          </p:cNvSpPr>
          <p:nvPr>
            <p:ph sz="quarter" idx="4"/>
          </p:nvPr>
        </p:nvSpPr>
        <p:spPr>
          <a:xfrm>
            <a:off x="5102225" y="1524000"/>
            <a:ext cx="4041775" cy="3200400"/>
          </a:xfrm>
        </p:spPr>
        <p:txBody>
          <a:bodyPr/>
          <a:lstStyle/>
          <a:p>
            <a:r>
              <a:rPr lang="en-US" dirty="0" smtClean="0"/>
              <a:t>All data has to be copied</a:t>
            </a:r>
          </a:p>
          <a:p>
            <a:r>
              <a:rPr lang="en-US" dirty="0" smtClean="0"/>
              <a:t>Memory is limited</a:t>
            </a:r>
          </a:p>
          <a:p>
            <a:r>
              <a:rPr lang="en-US" dirty="0" smtClean="0"/>
              <a:t>All code resides on device</a:t>
            </a:r>
          </a:p>
          <a:p>
            <a:endParaRPr lang="en-US" dirty="0"/>
          </a:p>
        </p:txBody>
      </p:sp>
    </p:spTree>
    <p:extLst>
      <p:ext uri="{BB962C8B-B14F-4D97-AF65-F5344CB8AC3E}">
        <p14:creationId xmlns:p14="http://schemas.microsoft.com/office/powerpoint/2010/main" val="3274622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8229600" cy="715962"/>
          </a:xfrm>
        </p:spPr>
        <p:txBody>
          <a:bodyPr/>
          <a:lstStyle/>
          <a:p>
            <a:r>
              <a:rPr lang="en-US" dirty="0" smtClean="0"/>
              <a:t>CUDA: Spherical Euclidian Distance</a:t>
            </a:r>
            <a:endParaRPr lang="en-US" dirty="0"/>
          </a:p>
        </p:txBody>
      </p:sp>
      <p:pic>
        <p:nvPicPr>
          <p:cNvPr id="8" name="table"/>
          <p:cNvPicPr>
            <a:picLocks noChangeAspect="1"/>
          </p:cNvPicPr>
          <p:nvPr/>
        </p:nvPicPr>
        <p:blipFill>
          <a:blip r:embed="rId2"/>
          <a:stretch>
            <a:fillRect/>
          </a:stretch>
        </p:blipFill>
        <p:spPr>
          <a:xfrm>
            <a:off x="1219199" y="1524000"/>
            <a:ext cx="6708913" cy="3429000"/>
          </a:xfrm>
          <a:prstGeom prst="rect">
            <a:avLst/>
          </a:prstGeom>
        </p:spPr>
      </p:pic>
      <p:sp>
        <p:nvSpPr>
          <p:cNvPr id="9" name="TextBox 8"/>
          <p:cNvSpPr txBox="1"/>
          <p:nvPr/>
        </p:nvSpPr>
        <p:spPr>
          <a:xfrm>
            <a:off x="1219200" y="914400"/>
            <a:ext cx="5943600" cy="369332"/>
          </a:xfrm>
          <a:prstGeom prst="rect">
            <a:avLst/>
          </a:prstGeom>
          <a:noFill/>
        </p:spPr>
        <p:txBody>
          <a:bodyPr wrap="square" rtlCol="0">
            <a:spAutoFit/>
          </a:bodyPr>
          <a:lstStyle/>
          <a:p>
            <a:r>
              <a:rPr lang="en-US" dirty="0" smtClean="0">
                <a:solidFill>
                  <a:schemeClr val="bg1"/>
                </a:solidFill>
              </a:rPr>
              <a:t>Matrix Size: 6585 x 6585 on a 6 Core Computer</a:t>
            </a:r>
            <a:endParaRPr lang="en-US" dirty="0">
              <a:solidFill>
                <a:schemeClr val="bg1"/>
              </a:solidFill>
            </a:endParaRPr>
          </a:p>
        </p:txBody>
      </p:sp>
    </p:spTree>
    <p:extLst>
      <p:ext uri="{BB962C8B-B14F-4D97-AF65-F5344CB8AC3E}">
        <p14:creationId xmlns:p14="http://schemas.microsoft.com/office/powerpoint/2010/main" val="946880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935162"/>
          </a:xfrm>
        </p:spPr>
        <p:txBody>
          <a:bodyPr/>
          <a:lstStyle/>
          <a:p>
            <a:r>
              <a:rPr lang="en-US" dirty="0" smtClean="0"/>
              <a:t>New Frontier Transportation Modeling Problems will </a:t>
            </a:r>
            <a:r>
              <a:rPr lang="en-US" dirty="0"/>
              <a:t>a</a:t>
            </a:r>
            <a:r>
              <a:rPr lang="en-US" dirty="0" smtClean="0"/>
              <a:t>bsorb any new computing power that we are given</a:t>
            </a:r>
            <a:br>
              <a:rPr lang="en-US" dirty="0" smtClean="0"/>
            </a:br>
            <a:endParaRPr lang="en-US" dirty="0"/>
          </a:p>
        </p:txBody>
      </p:sp>
      <p:sp>
        <p:nvSpPr>
          <p:cNvPr id="3" name="Content Placeholder 2"/>
          <p:cNvSpPr>
            <a:spLocks noGrp="1"/>
          </p:cNvSpPr>
          <p:nvPr>
            <p:ph idx="1"/>
          </p:nvPr>
        </p:nvSpPr>
        <p:spPr>
          <a:xfrm>
            <a:off x="1219200" y="2667000"/>
            <a:ext cx="7086600" cy="3581400"/>
          </a:xfrm>
        </p:spPr>
        <p:txBody>
          <a:bodyPr/>
          <a:lstStyle/>
          <a:p>
            <a:r>
              <a:rPr lang="en-US" dirty="0" smtClean="0"/>
              <a:t>Regional High Fidelity </a:t>
            </a:r>
            <a:r>
              <a:rPr lang="en-US" dirty="0" err="1" smtClean="0"/>
              <a:t>Microsimulation</a:t>
            </a:r>
            <a:r>
              <a:rPr lang="en-US" dirty="0" smtClean="0"/>
              <a:t> faster than real-time for prediction</a:t>
            </a:r>
          </a:p>
          <a:p>
            <a:r>
              <a:rPr lang="en-US" dirty="0" smtClean="0"/>
              <a:t>Dynamic O-D Estimation from counts</a:t>
            </a:r>
          </a:p>
          <a:p>
            <a:r>
              <a:rPr lang="en-US" dirty="0" smtClean="0"/>
              <a:t>Activity and Tour Re-optimization</a:t>
            </a:r>
          </a:p>
          <a:p>
            <a:r>
              <a:rPr lang="en-US" dirty="0" smtClean="0"/>
              <a:t>Full equilibration of activity models</a:t>
            </a:r>
          </a:p>
          <a:p>
            <a:r>
              <a:rPr lang="en-US" dirty="0" smtClean="0"/>
              <a:t>Network Traffic Signal Optimization(needed for forecasting the future with traffic simulation)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914400" y="990600"/>
            <a:ext cx="7772400" cy="5562600"/>
          </a:xfrm>
        </p:spPr>
        <p:txBody>
          <a:bodyPr/>
          <a:lstStyle/>
          <a:p>
            <a:r>
              <a:rPr lang="en-US" dirty="0" smtClean="0"/>
              <a:t>Improvement to run times cannot exclusively rely on hardware</a:t>
            </a:r>
          </a:p>
          <a:p>
            <a:r>
              <a:rPr lang="en-US" dirty="0" smtClean="0"/>
              <a:t>Software needs to adapt to multi-core chips</a:t>
            </a:r>
          </a:p>
          <a:p>
            <a:r>
              <a:rPr lang="en-US" dirty="0" smtClean="0"/>
              <a:t>Multithreading algorithms is more complex and prone to problems than single-threaded ones</a:t>
            </a:r>
          </a:p>
          <a:p>
            <a:r>
              <a:rPr lang="en-US" dirty="0" smtClean="0"/>
              <a:t>Cloud computing is not </a:t>
            </a:r>
            <a:r>
              <a:rPr lang="en-US" i="1" dirty="0" smtClean="0"/>
              <a:t>Utopia</a:t>
            </a:r>
          </a:p>
          <a:p>
            <a:r>
              <a:rPr lang="en-US" i="1" dirty="0" smtClean="0"/>
              <a:t>New GPU computing can further improve run times </a:t>
            </a:r>
          </a:p>
          <a:p>
            <a:endParaRPr lang="en-US" i="1" dirty="0"/>
          </a:p>
          <a:p>
            <a:endParaRPr lang="en-US" dirty="0"/>
          </a:p>
        </p:txBody>
      </p:sp>
    </p:spTree>
    <p:extLst>
      <p:ext uri="{BB962C8B-B14F-4D97-AF65-F5344CB8AC3E}">
        <p14:creationId xmlns:p14="http://schemas.microsoft.com/office/powerpoint/2010/main" val="113836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058095" cy="585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110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Multi-Core Processor</a:t>
            </a:r>
            <a:endParaRPr lang="en-US" dirty="0"/>
          </a:p>
        </p:txBody>
      </p:sp>
      <p:sp>
        <p:nvSpPr>
          <p:cNvPr id="3" name="Content Placeholder 2"/>
          <p:cNvSpPr>
            <a:spLocks noGrp="1"/>
          </p:cNvSpPr>
          <p:nvPr>
            <p:ph idx="1"/>
          </p:nvPr>
        </p:nvSpPr>
        <p:spPr>
          <a:xfrm>
            <a:off x="914400" y="1066800"/>
            <a:ext cx="7543800" cy="5181600"/>
          </a:xfrm>
        </p:spPr>
        <p:txBody>
          <a:bodyPr/>
          <a:lstStyle/>
          <a:p>
            <a:r>
              <a:rPr lang="en-US" sz="2800" dirty="0" smtClean="0"/>
              <a:t>Dual core chips introduced in 2005</a:t>
            </a:r>
          </a:p>
          <a:p>
            <a:r>
              <a:rPr lang="en-US" sz="2800" dirty="0" smtClean="0"/>
              <a:t>Cores are like multiple CPU with some shared components</a:t>
            </a:r>
          </a:p>
          <a:p>
            <a:r>
              <a:rPr lang="en-US" sz="2800" dirty="0" smtClean="0"/>
              <a:t>Currently chips with 6-10 physical cores are available</a:t>
            </a:r>
          </a:p>
          <a:p>
            <a:r>
              <a:rPr lang="en-US" sz="2800" dirty="0" smtClean="0"/>
              <a:t>PCs can have multiple chips with multiple cores</a:t>
            </a:r>
          </a:p>
          <a:p>
            <a:r>
              <a:rPr lang="en-US" sz="2800" dirty="0" smtClean="0"/>
              <a:t>Expectations are that the number of cores per chip will keep growing</a:t>
            </a:r>
          </a:p>
          <a:p>
            <a:r>
              <a:rPr lang="en-US" sz="2800" dirty="0" smtClean="0"/>
              <a:t>Speculation is that by 2017, computers will have 100s of cores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Desktop Computer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4307114"/>
              </p:ext>
            </p:extLst>
          </p:nvPr>
        </p:nvGraphicFramePr>
        <p:xfrm>
          <a:off x="838200" y="990600"/>
          <a:ext cx="7772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6440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44562"/>
          </a:xfrm>
        </p:spPr>
        <p:txBody>
          <a:bodyPr/>
          <a:lstStyle/>
          <a:p>
            <a:r>
              <a:rPr lang="en-US" dirty="0" smtClean="0"/>
              <a:t>Hardware Improvements Keep Coming</a:t>
            </a:r>
            <a:endParaRPr lang="en-US" dirty="0"/>
          </a:p>
        </p:txBody>
      </p:sp>
      <p:sp>
        <p:nvSpPr>
          <p:cNvPr id="3" name="Content Placeholder 2"/>
          <p:cNvSpPr>
            <a:spLocks noGrp="1"/>
          </p:cNvSpPr>
          <p:nvPr>
            <p:ph idx="1"/>
          </p:nvPr>
        </p:nvSpPr>
        <p:spPr>
          <a:xfrm>
            <a:off x="914400" y="1295400"/>
            <a:ext cx="7772400" cy="5105400"/>
          </a:xfrm>
        </p:spPr>
        <p:txBody>
          <a:bodyPr/>
          <a:lstStyle/>
          <a:p>
            <a:r>
              <a:rPr lang="en-US" dirty="0" smtClean="0"/>
              <a:t>Multi-core chips now in low-end machines</a:t>
            </a:r>
          </a:p>
          <a:p>
            <a:r>
              <a:rPr lang="en-US" dirty="0" smtClean="0"/>
              <a:t>Hyper-threading—2 threads per physical core is standard</a:t>
            </a:r>
          </a:p>
          <a:p>
            <a:r>
              <a:rPr lang="en-US" dirty="0" smtClean="0"/>
              <a:t>Turbo-boost increases the clock speed when some cores are unused</a:t>
            </a:r>
          </a:p>
          <a:p>
            <a:r>
              <a:rPr lang="en-US" dirty="0" smtClean="0"/>
              <a:t>64-bit hardware commonplace</a:t>
            </a:r>
          </a:p>
          <a:p>
            <a:r>
              <a:rPr lang="en-US" dirty="0" smtClean="0"/>
              <a:t>Memory constraints of less importance</a:t>
            </a:r>
          </a:p>
          <a:p>
            <a:r>
              <a:rPr lang="en-US" dirty="0" smtClean="0"/>
              <a:t>There are more cores per chip each year, but multiple cores are not used unless the software is designed to use them.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119"/>
            <a:ext cx="8229600" cy="715962"/>
          </a:xfrm>
        </p:spPr>
        <p:txBody>
          <a:bodyPr/>
          <a:lstStyle/>
          <a:p>
            <a:r>
              <a:rPr lang="en-US" dirty="0" smtClean="0"/>
              <a:t>Effect of CPU Cores on Traffic Assignment</a:t>
            </a:r>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564569391"/>
              </p:ext>
            </p:extLst>
          </p:nvPr>
        </p:nvGraphicFramePr>
        <p:xfrm>
          <a:off x="304800" y="838199"/>
          <a:ext cx="8666807" cy="6001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63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TotalTime>
  <Words>2477</Words>
  <Application>Microsoft Office PowerPoint</Application>
  <PresentationFormat>On-screen Show (4:3)</PresentationFormat>
  <Paragraphs>593</Paragraphs>
  <Slides>43</Slides>
  <Notes>22</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Default Design</vt:lpstr>
      <vt:lpstr>Concourse</vt:lpstr>
      <vt:lpstr>Chart</vt:lpstr>
      <vt:lpstr>Computational Challenges and Advances in Transportation Computing</vt:lpstr>
      <vt:lpstr>Current Computational Burdens are High and are Getting Higher</vt:lpstr>
      <vt:lpstr>Computing Demands Keep Increasing</vt:lpstr>
      <vt:lpstr>Progression of Intel Architecture</vt:lpstr>
      <vt:lpstr>PowerPoint Presentation</vt:lpstr>
      <vt:lpstr>History of the Multi-Core Processor</vt:lpstr>
      <vt:lpstr>Multi-core Desktop Computer</vt:lpstr>
      <vt:lpstr>Hardware Improvements Keep Coming</vt:lpstr>
      <vt:lpstr>Effect of CPU Cores on Traffic Assignment</vt:lpstr>
      <vt:lpstr>PowerPoint Presentation</vt:lpstr>
      <vt:lpstr>GFLOPS</vt:lpstr>
      <vt:lpstr>Processing Time For NYMTC Model Run</vt:lpstr>
      <vt:lpstr>Cloud Computing</vt:lpstr>
      <vt:lpstr>Cloud Cost vs. Desktop Cost</vt:lpstr>
      <vt:lpstr>Cloud Computing (Software as a Service – SaaS)</vt:lpstr>
      <vt:lpstr>Cloud Computing: Data Transfer @ 1.5 Mbps</vt:lpstr>
      <vt:lpstr>Software Strategies for Improved Performance</vt:lpstr>
      <vt:lpstr>Distributed Processing on Multiple Computers</vt:lpstr>
      <vt:lpstr>Multi-threading</vt:lpstr>
      <vt:lpstr>Non-Threaded Program</vt:lpstr>
      <vt:lpstr>PowerPoint Presentation</vt:lpstr>
      <vt:lpstr>Software Issues in Multi-threading</vt:lpstr>
      <vt:lpstr>Multithreading Principal Challenges</vt:lpstr>
      <vt:lpstr>Multithreading Principal Challenges</vt:lpstr>
      <vt:lpstr>Multithreading Principal Challenges</vt:lpstr>
      <vt:lpstr>Multithreading Principal Challenges</vt:lpstr>
      <vt:lpstr>Multithreading Principal Challenges</vt:lpstr>
      <vt:lpstr>Multithreading Principal Challenges</vt:lpstr>
      <vt:lpstr>Multithreading Principal Challenges</vt:lpstr>
      <vt:lpstr>Favorable Candidates for Multi-Threading</vt:lpstr>
      <vt:lpstr>Running times for selected procedures over time</vt:lpstr>
      <vt:lpstr>Multithreading: Matrix Operations</vt:lpstr>
      <vt:lpstr>Multithreading: Transit Skims</vt:lpstr>
      <vt:lpstr>Multithreading: Nested Logit</vt:lpstr>
      <vt:lpstr>Multithreading: Nested Logit Model</vt:lpstr>
      <vt:lpstr>Multithreading: Traffic Assignment</vt:lpstr>
      <vt:lpstr>Multithreading: Large Scale Simulation</vt:lpstr>
      <vt:lpstr>Multithreading: Large Scale Simulation</vt:lpstr>
      <vt:lpstr>Threading with CUDA</vt:lpstr>
      <vt:lpstr>Multithreading with CUDA</vt:lpstr>
      <vt:lpstr>CUDA: Spherical Euclidian Distance</vt:lpstr>
      <vt:lpstr>New Frontier Transportation Modeling Problems will absorb any new computing power that we are given </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TRB2011 Computational Challanges in Transportation Modelling</dc:title>
  <dc:creator>Andres Rabinowicz</dc:creator>
  <cp:keywords>Caliper Corporation, TRB, TransCAD, TransModeler</cp:keywords>
  <cp:lastModifiedBy>Andres Rabinowicz</cp:lastModifiedBy>
  <cp:revision>225</cp:revision>
  <cp:lastPrinted>2011-05-05T19:50:54Z</cp:lastPrinted>
  <dcterms:created xsi:type="dcterms:W3CDTF">2011-03-18T14:43:55Z</dcterms:created>
  <dcterms:modified xsi:type="dcterms:W3CDTF">2011-05-08T15:37:34Z</dcterms:modified>
</cp:coreProperties>
</file>