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56" r:id="rId3"/>
    <p:sldId id="257" r:id="rId4"/>
    <p:sldId id="261" r:id="rId5"/>
    <p:sldId id="275" r:id="rId6"/>
    <p:sldId id="297" r:id="rId7"/>
    <p:sldId id="291" r:id="rId8"/>
    <p:sldId id="303" r:id="rId9"/>
    <p:sldId id="307" r:id="rId10"/>
    <p:sldId id="298" r:id="rId11"/>
    <p:sldId id="259" r:id="rId12"/>
    <p:sldId id="295" r:id="rId13"/>
    <p:sldId id="281" r:id="rId14"/>
    <p:sldId id="287" r:id="rId15"/>
    <p:sldId id="282" r:id="rId16"/>
    <p:sldId id="283" r:id="rId17"/>
    <p:sldId id="294" r:id="rId18"/>
    <p:sldId id="301" r:id="rId19"/>
    <p:sldId id="272" r:id="rId20"/>
    <p:sldId id="312" r:id="rId21"/>
    <p:sldId id="313" r:id="rId22"/>
    <p:sldId id="315" r:id="rId23"/>
    <p:sldId id="314" r:id="rId24"/>
    <p:sldId id="292" r:id="rId25"/>
    <p:sldId id="293" r:id="rId26"/>
    <p:sldId id="271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9CC00"/>
    <a:srgbClr val="9A445D"/>
    <a:srgbClr val="C9F1AD"/>
    <a:srgbClr val="DCAEF0"/>
  </p:clrMru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9882" autoAdjust="0"/>
  </p:normalViewPr>
  <p:slideViewPr>
    <p:cSldViewPr>
      <p:cViewPr>
        <p:scale>
          <a:sx n="110" d="100"/>
          <a:sy n="110" d="100"/>
        </p:scale>
        <p:origin x="-1716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tx-dall-dc-001\test01\projects\tft\TRB_APPConf\Presentation\2030-Risk%20Analysis%20v5%20tes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bar"/>
        <c:grouping val="clustered"/>
        <c:ser>
          <c:idx val="0"/>
          <c:order val="0"/>
          <c:spPr>
            <a:solidFill>
              <a:srgbClr val="800000"/>
            </a:solidFill>
            <a:ln>
              <a:solidFill>
                <a:schemeClr val="tx1"/>
              </a:solidFill>
            </a:ln>
            <a:effectLst>
              <a:outerShdw blurRad="50800" dist="50800" dir="5400000" algn="ctr" rotWithShape="0">
                <a:srgbClr val="000000">
                  <a:alpha val="56000"/>
                </a:srgbClr>
              </a:outerShdw>
            </a:effectLst>
          </c:spPr>
          <c:dLbls>
            <c:dLbl>
              <c:idx val="0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1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2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dLbl>
              <c:idx val="4"/>
              <c:layout>
                <c:manualLayout>
                  <c:x val="-1.4563320209973822E-2"/>
                  <c:y val="3.5460992907801569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3.9970472440945077E-3"/>
                  <c:y val="7.0921985815603121E-3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outEnd"/>
              <c:showVal val="1"/>
            </c:dLbl>
            <c:dLbl>
              <c:idx val="6"/>
              <c:numFmt formatCode="#,##0.0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numFmt formatCode="#,##0.00" sourceLinked="0"/>
            <c:dLblPos val="inEnd"/>
            <c:showVal val="1"/>
          </c:dLbls>
          <c:cat>
            <c:strRef>
              <c:f>'Rev output-2A with cons toll'!$L$42:$L$47</c:f>
              <c:strCache>
                <c:ptCount val="6"/>
                <c:pt idx="0">
                  <c:v>Variable 1</c:v>
                </c:pt>
                <c:pt idx="1">
                  <c:v>Variable 2</c:v>
                </c:pt>
                <c:pt idx="2">
                  <c:v>Variable 3</c:v>
                </c:pt>
                <c:pt idx="3">
                  <c:v>Variable 4</c:v>
                </c:pt>
                <c:pt idx="4">
                  <c:v>Variable 5</c:v>
                </c:pt>
                <c:pt idx="5">
                  <c:v>Variable 6</c:v>
                </c:pt>
              </c:strCache>
            </c:strRef>
          </c:cat>
          <c:val>
            <c:numRef>
              <c:f>'Rev output-2A with cons toll'!$M$42:$M$47</c:f>
              <c:numCache>
                <c:formatCode>0.000</c:formatCode>
                <c:ptCount val="6"/>
                <c:pt idx="0">
                  <c:v>-0.60000000000000064</c:v>
                </c:pt>
                <c:pt idx="1">
                  <c:v>0.54663298508511549</c:v>
                </c:pt>
                <c:pt idx="2">
                  <c:v>0.33919111933512242</c:v>
                </c:pt>
                <c:pt idx="3">
                  <c:v>-0.30000000000000032</c:v>
                </c:pt>
                <c:pt idx="4">
                  <c:v>0.2</c:v>
                </c:pt>
                <c:pt idx="5">
                  <c:v>9.7980948156003805E-2</c:v>
                </c:pt>
              </c:numCache>
            </c:numRef>
          </c:val>
        </c:ser>
        <c:gapWidth val="147"/>
        <c:overlap val="57"/>
        <c:axId val="80265984"/>
        <c:axId val="80267520"/>
      </c:barChart>
      <c:catAx>
        <c:axId val="80265984"/>
        <c:scaling>
          <c:orientation val="minMax"/>
        </c:scaling>
        <c:axPos val="l"/>
        <c:majorGridlines/>
        <c:numFmt formatCode="General" sourceLinked="1"/>
        <c:tickLblPos val="low"/>
        <c:crossAx val="80267520"/>
        <c:crosses val="autoZero"/>
        <c:auto val="1"/>
        <c:lblAlgn val="ctr"/>
        <c:lblOffset val="100"/>
      </c:catAx>
      <c:valAx>
        <c:axId val="80267520"/>
        <c:scaling>
          <c:orientation val="minMax"/>
        </c:scaling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Elasticity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0400098425196582"/>
              <c:y val="0.9135502875970285"/>
            </c:manualLayout>
          </c:layout>
        </c:title>
        <c:numFmt formatCode="0.0" sourceLinked="0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0265984"/>
        <c:crosses val="autoZero"/>
        <c:crossBetween val="between"/>
      </c:valAx>
      <c:spPr>
        <a:solidFill>
          <a:schemeClr val="bg1">
            <a:lumMod val="95000"/>
          </a:schemeClr>
        </a:solidFill>
      </c:spPr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4661A0-64AD-4977-ABFC-B9B4265E8D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46ACB8-8137-4093-B199-D3EE8D0CDC6D}">
      <dgm:prSet phldrT="[Text]" custT="1"/>
      <dgm:spPr>
        <a:solidFill>
          <a:srgbClr val="9A445D"/>
        </a:solidFill>
        <a:ln>
          <a:solidFill>
            <a:schemeClr val="bg1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Develop Sub area Model</a:t>
          </a:r>
          <a:endParaRPr lang="en-US" sz="1600" dirty="0">
            <a:latin typeface="Calibri" pitchFamily="34" charset="0"/>
          </a:endParaRPr>
        </a:p>
      </dgm:t>
    </dgm:pt>
    <dgm:pt modelId="{B2759A84-B005-465F-B3AF-37A0BB0408D8}" type="parTrans" cxnId="{DA6922DF-FE7F-47E9-99B9-D44BB13C36AE}">
      <dgm:prSet/>
      <dgm:spPr/>
      <dgm:t>
        <a:bodyPr/>
        <a:lstStyle/>
        <a:p>
          <a:endParaRPr lang="en-US"/>
        </a:p>
      </dgm:t>
    </dgm:pt>
    <dgm:pt modelId="{C56E07DD-540D-4073-B495-BF7ED4AF1BA0}" type="sibTrans" cxnId="{DA6922DF-FE7F-47E9-99B9-D44BB13C36AE}">
      <dgm:prSet/>
      <dgm:spPr/>
      <dgm:t>
        <a:bodyPr/>
        <a:lstStyle/>
        <a:p>
          <a:endParaRPr lang="en-US"/>
        </a:p>
      </dgm:t>
    </dgm:pt>
    <dgm:pt modelId="{149ED909-B578-48D0-85A4-EF5E70F2C029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Trip Generation</a:t>
          </a:r>
          <a:endParaRPr lang="en-US" dirty="0">
            <a:latin typeface="Calibri" pitchFamily="34" charset="0"/>
          </a:endParaRPr>
        </a:p>
      </dgm:t>
    </dgm:pt>
    <dgm:pt modelId="{9ACBBD01-6484-4236-8F7B-92D3E17A97CD}" type="parTrans" cxnId="{CEC0C655-0723-494D-8DF3-EAD7CC846CD5}">
      <dgm:prSet/>
      <dgm:spPr/>
      <dgm:t>
        <a:bodyPr/>
        <a:lstStyle/>
        <a:p>
          <a:endParaRPr lang="en-US"/>
        </a:p>
      </dgm:t>
    </dgm:pt>
    <dgm:pt modelId="{B0AB7D52-A873-4442-9F19-D92A0EC721D6}" type="sibTrans" cxnId="{CEC0C655-0723-494D-8DF3-EAD7CC846CD5}">
      <dgm:prSet/>
      <dgm:spPr/>
      <dgm:t>
        <a:bodyPr/>
        <a:lstStyle/>
        <a:p>
          <a:endParaRPr lang="en-US"/>
        </a:p>
      </dgm:t>
    </dgm:pt>
    <dgm:pt modelId="{C8D2FF25-02E2-4365-9498-459CB303AF35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Trip Distribution</a:t>
          </a:r>
          <a:endParaRPr lang="en-US" dirty="0">
            <a:latin typeface="Calibri" pitchFamily="34" charset="0"/>
          </a:endParaRPr>
        </a:p>
      </dgm:t>
    </dgm:pt>
    <dgm:pt modelId="{A6896C77-6D83-4F15-94F7-5B89768554E7}" type="parTrans" cxnId="{B2F4F986-BBD1-4F3D-BB8D-DED3F1BC326D}">
      <dgm:prSet/>
      <dgm:spPr/>
      <dgm:t>
        <a:bodyPr/>
        <a:lstStyle/>
        <a:p>
          <a:endParaRPr lang="en-US"/>
        </a:p>
      </dgm:t>
    </dgm:pt>
    <dgm:pt modelId="{2D5BB270-3F47-43C8-B703-7DB95A72F391}" type="sibTrans" cxnId="{B2F4F986-BBD1-4F3D-BB8D-DED3F1BC326D}">
      <dgm:prSet/>
      <dgm:spPr/>
      <dgm:t>
        <a:bodyPr/>
        <a:lstStyle/>
        <a:p>
          <a:endParaRPr lang="en-US"/>
        </a:p>
      </dgm:t>
    </dgm:pt>
    <dgm:pt modelId="{77214DA7-60C5-43D9-ACD8-A79CF1970DE6}">
      <dgm:prSet phldrT="[Text]" custT="1"/>
      <dgm:spPr>
        <a:solidFill>
          <a:srgbClr val="92D050"/>
        </a:solidFill>
        <a:ln>
          <a:solidFill>
            <a:schemeClr val="bg1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Transaction Probability Analysis</a:t>
          </a:r>
          <a:endParaRPr lang="en-US" sz="1600" dirty="0">
            <a:latin typeface="Calibri" pitchFamily="34" charset="0"/>
          </a:endParaRPr>
        </a:p>
      </dgm:t>
    </dgm:pt>
    <dgm:pt modelId="{7C922C33-7629-47B4-9F0D-D3B8732BBD2B}" type="parTrans" cxnId="{62D8A330-D995-4C48-844E-996A0B6F6BF6}">
      <dgm:prSet/>
      <dgm:spPr/>
      <dgm:t>
        <a:bodyPr/>
        <a:lstStyle/>
        <a:p>
          <a:endParaRPr lang="en-US"/>
        </a:p>
      </dgm:t>
    </dgm:pt>
    <dgm:pt modelId="{9A51AF64-D54A-4FF8-8253-9443EABFC516}" type="sibTrans" cxnId="{62D8A330-D995-4C48-844E-996A0B6F6BF6}">
      <dgm:prSet/>
      <dgm:spPr/>
      <dgm:t>
        <a:bodyPr/>
        <a:lstStyle/>
        <a:p>
          <a:endParaRPr lang="en-US"/>
        </a:p>
      </dgm:t>
    </dgm:pt>
    <dgm:pt modelId="{EFD1B3B1-10DA-4A40-ADA8-8CC45EAE1C8D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Regression model to forecast daily traffic/transactions</a:t>
          </a:r>
          <a:endParaRPr lang="en-US" dirty="0">
            <a:latin typeface="Calibri" pitchFamily="34" charset="0"/>
          </a:endParaRPr>
        </a:p>
      </dgm:t>
    </dgm:pt>
    <dgm:pt modelId="{E382CD86-E2C1-42D6-BEDA-54614C2908FB}" type="parTrans" cxnId="{7722E702-5B1C-4A11-8385-5FCCB5F2B739}">
      <dgm:prSet/>
      <dgm:spPr/>
      <dgm:t>
        <a:bodyPr/>
        <a:lstStyle/>
        <a:p>
          <a:endParaRPr lang="en-US"/>
        </a:p>
      </dgm:t>
    </dgm:pt>
    <dgm:pt modelId="{311278E8-32A8-4654-A662-7C31C474B0A0}" type="sibTrans" cxnId="{7722E702-5B1C-4A11-8385-5FCCB5F2B739}">
      <dgm:prSet/>
      <dgm:spPr/>
      <dgm:t>
        <a:bodyPr/>
        <a:lstStyle/>
        <a:p>
          <a:endParaRPr lang="en-US"/>
        </a:p>
      </dgm:t>
    </dgm:pt>
    <dgm:pt modelId="{090245C3-C06E-42A2-A9B9-689703F2ACF8}">
      <dgm:prSet phldrT="[Text]" custT="1"/>
      <dgm:spPr>
        <a:solidFill>
          <a:srgbClr val="0033CC"/>
        </a:solidFill>
        <a:ln>
          <a:solidFill>
            <a:srgbClr val="0033CC"/>
          </a:solidFill>
        </a:ln>
      </dgm:spPr>
      <dgm:t>
        <a:bodyPr/>
        <a:lstStyle/>
        <a:p>
          <a:endParaRPr lang="en-US" sz="1600" dirty="0" smtClean="0"/>
        </a:p>
        <a:p>
          <a:r>
            <a:rPr lang="en-US" sz="1600" dirty="0" smtClean="0">
              <a:latin typeface="Calibri" pitchFamily="34" charset="0"/>
            </a:rPr>
            <a:t>Revenue Probability Analysis</a:t>
          </a:r>
          <a:endParaRPr lang="en-US" sz="1600" dirty="0">
            <a:latin typeface="Calibri" pitchFamily="34" charset="0"/>
          </a:endParaRPr>
        </a:p>
      </dgm:t>
    </dgm:pt>
    <dgm:pt modelId="{7365C4BA-9A6C-4F9C-B259-353DBFBB2189}" type="parTrans" cxnId="{57FC6932-2753-4784-9539-39EBA6D4B86A}">
      <dgm:prSet/>
      <dgm:spPr/>
      <dgm:t>
        <a:bodyPr/>
        <a:lstStyle/>
        <a:p>
          <a:endParaRPr lang="en-US"/>
        </a:p>
      </dgm:t>
    </dgm:pt>
    <dgm:pt modelId="{57E85ECA-51D7-4885-894D-0D03AEFC6C91}" type="sibTrans" cxnId="{57FC6932-2753-4784-9539-39EBA6D4B86A}">
      <dgm:prSet/>
      <dgm:spPr/>
      <dgm:t>
        <a:bodyPr/>
        <a:lstStyle/>
        <a:p>
          <a:endParaRPr lang="en-US"/>
        </a:p>
      </dgm:t>
    </dgm:pt>
    <dgm:pt modelId="{F972B90F-52E1-4ED6-9418-ABDD15D04B70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Develop distributions for input variables (Revenue days, Truck shares, Transponder shares, Toll rates)</a:t>
          </a:r>
          <a:endParaRPr lang="en-US" dirty="0">
            <a:latin typeface="Calibri" pitchFamily="34" charset="0"/>
          </a:endParaRPr>
        </a:p>
      </dgm:t>
    </dgm:pt>
    <dgm:pt modelId="{B0E6083A-7B1E-4DFD-A4B5-D19DC1EE90E3}" type="parTrans" cxnId="{DA6361F6-31EA-485B-9EA8-D111812E11C1}">
      <dgm:prSet/>
      <dgm:spPr/>
      <dgm:t>
        <a:bodyPr/>
        <a:lstStyle/>
        <a:p>
          <a:endParaRPr lang="en-US"/>
        </a:p>
      </dgm:t>
    </dgm:pt>
    <dgm:pt modelId="{A104EE7F-BE44-40AA-A6B9-94C378C1CCBD}" type="sibTrans" cxnId="{DA6361F6-31EA-485B-9EA8-D111812E11C1}">
      <dgm:prSet/>
      <dgm:spPr/>
      <dgm:t>
        <a:bodyPr/>
        <a:lstStyle/>
        <a:p>
          <a:endParaRPr lang="en-US"/>
        </a:p>
      </dgm:t>
    </dgm:pt>
    <dgm:pt modelId="{56DE9C3F-F880-4A86-92F6-DADD3BE7B5D0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Monte Carlo simulation (1000 runs) to obtain revenue distribution</a:t>
          </a:r>
          <a:endParaRPr lang="en-US" dirty="0">
            <a:latin typeface="Calibri" pitchFamily="34" charset="0"/>
          </a:endParaRPr>
        </a:p>
      </dgm:t>
    </dgm:pt>
    <dgm:pt modelId="{6979B8ED-E30B-4DB7-BC31-B059C10D9DCE}" type="parTrans" cxnId="{02DEA5BC-20F6-40A3-BBF6-4B48652FADD2}">
      <dgm:prSet/>
      <dgm:spPr/>
      <dgm:t>
        <a:bodyPr/>
        <a:lstStyle/>
        <a:p>
          <a:endParaRPr lang="en-US"/>
        </a:p>
      </dgm:t>
    </dgm:pt>
    <dgm:pt modelId="{7ECCB0A2-AEBC-4B55-8216-0F47452E0B8F}" type="sibTrans" cxnId="{02DEA5BC-20F6-40A3-BBF6-4B48652FADD2}">
      <dgm:prSet/>
      <dgm:spPr/>
      <dgm:t>
        <a:bodyPr/>
        <a:lstStyle/>
        <a:p>
          <a:endParaRPr lang="en-US"/>
        </a:p>
      </dgm:t>
    </dgm:pt>
    <dgm:pt modelId="{E539609E-C931-42F9-A93F-072F55FFE65D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Toll Assignment</a:t>
          </a:r>
          <a:endParaRPr lang="en-US" dirty="0">
            <a:latin typeface="Calibri" pitchFamily="34" charset="0"/>
          </a:endParaRPr>
        </a:p>
      </dgm:t>
    </dgm:pt>
    <dgm:pt modelId="{218F2197-3997-4316-9564-A5D1D85312EA}" type="parTrans" cxnId="{E3F920F1-2A5E-4AE2-8B3E-D993DDF7CBB0}">
      <dgm:prSet/>
      <dgm:spPr/>
      <dgm:t>
        <a:bodyPr/>
        <a:lstStyle/>
        <a:p>
          <a:endParaRPr lang="en-US"/>
        </a:p>
      </dgm:t>
    </dgm:pt>
    <dgm:pt modelId="{454E6EAE-8E7E-4777-948B-5ED2430EB203}" type="sibTrans" cxnId="{E3F920F1-2A5E-4AE2-8B3E-D993DDF7CBB0}">
      <dgm:prSet/>
      <dgm:spPr/>
      <dgm:t>
        <a:bodyPr/>
        <a:lstStyle/>
        <a:p>
          <a:endParaRPr lang="en-US"/>
        </a:p>
      </dgm:t>
    </dgm:pt>
    <dgm:pt modelId="{861937DE-7379-4471-8606-6141AC9DC955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Develop input distributions (Population, Employment, Value of time, Toll rates, Vehicle operating costs)</a:t>
          </a:r>
          <a:endParaRPr lang="en-US" dirty="0">
            <a:latin typeface="Calibri" pitchFamily="34" charset="0"/>
          </a:endParaRPr>
        </a:p>
      </dgm:t>
    </dgm:pt>
    <dgm:pt modelId="{1EF3820F-A8B1-477B-9497-F5BEC2768CD2}" type="parTrans" cxnId="{1F903A73-6FAB-4D86-A435-39974A6DB167}">
      <dgm:prSet/>
      <dgm:spPr/>
      <dgm:t>
        <a:bodyPr/>
        <a:lstStyle/>
        <a:p>
          <a:endParaRPr lang="en-US"/>
        </a:p>
      </dgm:t>
    </dgm:pt>
    <dgm:pt modelId="{77D3223A-EEA2-404E-9C91-40E0B1792E28}" type="sibTrans" cxnId="{1F903A73-6FAB-4D86-A435-39974A6DB167}">
      <dgm:prSet/>
      <dgm:spPr/>
      <dgm:t>
        <a:bodyPr/>
        <a:lstStyle/>
        <a:p>
          <a:endParaRPr lang="en-US"/>
        </a:p>
      </dgm:t>
    </dgm:pt>
    <dgm:pt modelId="{65E33AC4-B270-49CA-A09A-73B0F5412E58}">
      <dgm:prSet phldrT="[Text]"/>
      <dgm:spPr>
        <a:ln>
          <a:solidFill>
            <a:srgbClr val="99CC00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Monte Carlo simulation (1000 runs) to obtain traffic/transaction distribution</a:t>
          </a:r>
          <a:endParaRPr lang="en-US" dirty="0">
            <a:latin typeface="Calibri" pitchFamily="34" charset="0"/>
          </a:endParaRPr>
        </a:p>
      </dgm:t>
    </dgm:pt>
    <dgm:pt modelId="{FB041FC2-7ED2-4E70-8D5E-5601A010CFD3}" type="parTrans" cxnId="{6AFCA9E1-21F4-4738-8E24-F9373BE7385F}">
      <dgm:prSet/>
      <dgm:spPr/>
      <dgm:t>
        <a:bodyPr/>
        <a:lstStyle/>
        <a:p>
          <a:endParaRPr lang="en-US"/>
        </a:p>
      </dgm:t>
    </dgm:pt>
    <dgm:pt modelId="{A8293A52-1713-438D-A606-D1D06A6E4C73}" type="sibTrans" cxnId="{6AFCA9E1-21F4-4738-8E24-F9373BE7385F}">
      <dgm:prSet/>
      <dgm:spPr/>
      <dgm:t>
        <a:bodyPr/>
        <a:lstStyle/>
        <a:p>
          <a:endParaRPr lang="en-US"/>
        </a:p>
      </dgm:t>
    </dgm:pt>
    <dgm:pt modelId="{8A7E88F9-3EC3-419D-AE5B-7BCB80291F85}">
      <dgm:prSet phldrT="[Text]"/>
      <dgm:spPr>
        <a:ln>
          <a:solidFill>
            <a:srgbClr val="0033CC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Regression model to forecast revenue</a:t>
          </a:r>
          <a:endParaRPr lang="en-US" dirty="0">
            <a:latin typeface="Calibri" pitchFamily="34" charset="0"/>
          </a:endParaRPr>
        </a:p>
      </dgm:t>
    </dgm:pt>
    <dgm:pt modelId="{F8907812-B2B9-47F8-A0F5-9B2B2E0B6E44}" type="parTrans" cxnId="{CD452278-1463-4021-A954-B57C42E11D2C}">
      <dgm:prSet/>
      <dgm:spPr/>
      <dgm:t>
        <a:bodyPr/>
        <a:lstStyle/>
        <a:p>
          <a:endParaRPr lang="en-US"/>
        </a:p>
      </dgm:t>
    </dgm:pt>
    <dgm:pt modelId="{301399DB-1945-446B-9720-E8894779C42C}" type="sibTrans" cxnId="{CD452278-1463-4021-A954-B57C42E11D2C}">
      <dgm:prSet/>
      <dgm:spPr/>
      <dgm:t>
        <a:bodyPr/>
        <a:lstStyle/>
        <a:p>
          <a:endParaRPr lang="en-US"/>
        </a:p>
      </dgm:t>
    </dgm:pt>
    <dgm:pt modelId="{C7A74491-FE18-4675-9EC6-0E9BA17AB302}">
      <dgm:prSet phldrT="[Text]"/>
      <dgm:spPr>
        <a:ln>
          <a:solidFill>
            <a:srgbClr val="9A445D"/>
          </a:solidFill>
        </a:ln>
      </dgm:spPr>
      <dgm:t>
        <a:bodyPr/>
        <a:lstStyle/>
        <a:p>
          <a:r>
            <a:rPr lang="en-US" dirty="0" smtClean="0">
              <a:latin typeface="Calibri" pitchFamily="34" charset="0"/>
            </a:rPr>
            <a:t>Modal Split</a:t>
          </a:r>
          <a:endParaRPr lang="en-US" dirty="0">
            <a:latin typeface="Calibri" pitchFamily="34" charset="0"/>
          </a:endParaRPr>
        </a:p>
      </dgm:t>
    </dgm:pt>
    <dgm:pt modelId="{50092A96-49D9-491E-BDDB-91B6C5DADFD0}" type="parTrans" cxnId="{AB956C3A-7314-4022-B7EA-C4FC7F80BBBB}">
      <dgm:prSet/>
      <dgm:spPr/>
      <dgm:t>
        <a:bodyPr/>
        <a:lstStyle/>
        <a:p>
          <a:endParaRPr lang="en-US"/>
        </a:p>
      </dgm:t>
    </dgm:pt>
    <dgm:pt modelId="{5AF78DC1-B6C9-411F-8047-CF68F9F27278}" type="sibTrans" cxnId="{AB956C3A-7314-4022-B7EA-C4FC7F80BBBB}">
      <dgm:prSet/>
      <dgm:spPr/>
      <dgm:t>
        <a:bodyPr/>
        <a:lstStyle/>
        <a:p>
          <a:endParaRPr lang="en-US"/>
        </a:p>
      </dgm:t>
    </dgm:pt>
    <dgm:pt modelId="{1B108A0E-AFFC-4692-A53E-ACE231216FF4}" type="pres">
      <dgm:prSet presAssocID="{D44661A0-64AD-4977-ABFC-B9B4265E8D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7F2B78-A178-4001-A1B5-9C0A6DAE5F1B}" type="pres">
      <dgm:prSet presAssocID="{9346ACB8-8137-4093-B199-D3EE8D0CDC6D}" presName="composite" presStyleCnt="0"/>
      <dgm:spPr/>
    </dgm:pt>
    <dgm:pt modelId="{276FDE4E-10A7-4B93-9FFE-D974AF4548C4}" type="pres">
      <dgm:prSet presAssocID="{9346ACB8-8137-4093-B199-D3EE8D0CDC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9D743-A442-4743-BA4B-5C3232ECBCE5}" type="pres">
      <dgm:prSet presAssocID="{9346ACB8-8137-4093-B199-D3EE8D0CDC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9C89E-08D5-43BC-BB4E-9F4F63C91624}" type="pres">
      <dgm:prSet presAssocID="{C56E07DD-540D-4073-B495-BF7ED4AF1BA0}" presName="sp" presStyleCnt="0"/>
      <dgm:spPr/>
    </dgm:pt>
    <dgm:pt modelId="{6486F2BF-F446-4284-AEAA-B6F127B7151B}" type="pres">
      <dgm:prSet presAssocID="{77214DA7-60C5-43D9-ACD8-A79CF1970DE6}" presName="composite" presStyleCnt="0"/>
      <dgm:spPr/>
    </dgm:pt>
    <dgm:pt modelId="{27E869EE-E3B2-454E-A3E1-F1C94F095449}" type="pres">
      <dgm:prSet presAssocID="{77214DA7-60C5-43D9-ACD8-A79CF1970DE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0DFF-0410-4B94-8891-54E15786E4DC}" type="pres">
      <dgm:prSet presAssocID="{77214DA7-60C5-43D9-ACD8-A79CF1970DE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E2A0EE-CA1C-4732-889D-A76B4806DA18}" type="pres">
      <dgm:prSet presAssocID="{9A51AF64-D54A-4FF8-8253-9443EABFC516}" presName="sp" presStyleCnt="0"/>
      <dgm:spPr/>
    </dgm:pt>
    <dgm:pt modelId="{74CE9B34-8CDB-4F17-A77A-5A4DBE10FFD2}" type="pres">
      <dgm:prSet presAssocID="{090245C3-C06E-42A2-A9B9-689703F2ACF8}" presName="composite" presStyleCnt="0"/>
      <dgm:spPr/>
    </dgm:pt>
    <dgm:pt modelId="{7CA73466-ED7A-408A-A3B3-34AFF631508F}" type="pres">
      <dgm:prSet presAssocID="{090245C3-C06E-42A2-A9B9-689703F2ACF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7B7508-7457-44BE-A91E-840A3B6ABDF2}" type="pres">
      <dgm:prSet presAssocID="{090245C3-C06E-42A2-A9B9-689703F2ACF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0FBC3-705C-4051-9E8D-E1F25D4924E8}" type="presOf" srcId="{090245C3-C06E-42A2-A9B9-689703F2ACF8}" destId="{7CA73466-ED7A-408A-A3B3-34AFF631508F}" srcOrd="0" destOrd="0" presId="urn:microsoft.com/office/officeart/2005/8/layout/chevron2"/>
    <dgm:cxn modelId="{62D8A330-D995-4C48-844E-996A0B6F6BF6}" srcId="{D44661A0-64AD-4977-ABFC-B9B4265E8D3D}" destId="{77214DA7-60C5-43D9-ACD8-A79CF1970DE6}" srcOrd="1" destOrd="0" parTransId="{7C922C33-7629-47B4-9F0D-D3B8732BBD2B}" sibTransId="{9A51AF64-D54A-4FF8-8253-9443EABFC516}"/>
    <dgm:cxn modelId="{32876118-5F2E-46FB-9399-7C05E4638E4F}" type="presOf" srcId="{C7A74491-FE18-4675-9EC6-0E9BA17AB302}" destId="{C2D9D743-A442-4743-BA4B-5C3232ECBCE5}" srcOrd="0" destOrd="2" presId="urn:microsoft.com/office/officeart/2005/8/layout/chevron2"/>
    <dgm:cxn modelId="{CEC0C655-0723-494D-8DF3-EAD7CC846CD5}" srcId="{9346ACB8-8137-4093-B199-D3EE8D0CDC6D}" destId="{149ED909-B578-48D0-85A4-EF5E70F2C029}" srcOrd="0" destOrd="0" parTransId="{9ACBBD01-6484-4236-8F7B-92D3E17A97CD}" sibTransId="{B0AB7D52-A873-4442-9F19-D92A0EC721D6}"/>
    <dgm:cxn modelId="{E10598CC-81DE-4B19-B013-EE3D7A28B2EF}" type="presOf" srcId="{77214DA7-60C5-43D9-ACD8-A79CF1970DE6}" destId="{27E869EE-E3B2-454E-A3E1-F1C94F095449}" srcOrd="0" destOrd="0" presId="urn:microsoft.com/office/officeart/2005/8/layout/chevron2"/>
    <dgm:cxn modelId="{02DEA5BC-20F6-40A3-BBF6-4B48652FADD2}" srcId="{090245C3-C06E-42A2-A9B9-689703F2ACF8}" destId="{56DE9C3F-F880-4A86-92F6-DADD3BE7B5D0}" srcOrd="2" destOrd="0" parTransId="{6979B8ED-E30B-4DB7-BC31-B059C10D9DCE}" sibTransId="{7ECCB0A2-AEBC-4B55-8216-0F47452E0B8F}"/>
    <dgm:cxn modelId="{2BC729F4-3E0C-4CC0-AD9F-6BDD99644A9A}" type="presOf" srcId="{EFD1B3B1-10DA-4A40-ADA8-8CC45EAE1C8D}" destId="{13C20DFF-0410-4B94-8891-54E15786E4DC}" srcOrd="0" destOrd="1" presId="urn:microsoft.com/office/officeart/2005/8/layout/chevron2"/>
    <dgm:cxn modelId="{C8017718-C77E-4A2B-B1A3-FB99FE640F29}" type="presOf" srcId="{D44661A0-64AD-4977-ABFC-B9B4265E8D3D}" destId="{1B108A0E-AFFC-4692-A53E-ACE231216FF4}" srcOrd="0" destOrd="0" presId="urn:microsoft.com/office/officeart/2005/8/layout/chevron2"/>
    <dgm:cxn modelId="{DA6361F6-31EA-485B-9EA8-D111812E11C1}" srcId="{090245C3-C06E-42A2-A9B9-689703F2ACF8}" destId="{F972B90F-52E1-4ED6-9418-ABDD15D04B70}" srcOrd="0" destOrd="0" parTransId="{B0E6083A-7B1E-4DFD-A4B5-D19DC1EE90E3}" sibTransId="{A104EE7F-BE44-40AA-A6B9-94C378C1CCBD}"/>
    <dgm:cxn modelId="{04C61CC8-A92D-4B27-907A-D08C7A085092}" type="presOf" srcId="{9346ACB8-8137-4093-B199-D3EE8D0CDC6D}" destId="{276FDE4E-10A7-4B93-9FFE-D974AF4548C4}" srcOrd="0" destOrd="0" presId="urn:microsoft.com/office/officeart/2005/8/layout/chevron2"/>
    <dgm:cxn modelId="{6FDDEB6B-2475-43CD-A1C6-6C9E03CD7550}" type="presOf" srcId="{861937DE-7379-4471-8606-6141AC9DC955}" destId="{13C20DFF-0410-4B94-8891-54E15786E4DC}" srcOrd="0" destOrd="0" presId="urn:microsoft.com/office/officeart/2005/8/layout/chevron2"/>
    <dgm:cxn modelId="{1F903A73-6FAB-4D86-A435-39974A6DB167}" srcId="{77214DA7-60C5-43D9-ACD8-A79CF1970DE6}" destId="{861937DE-7379-4471-8606-6141AC9DC955}" srcOrd="0" destOrd="0" parTransId="{1EF3820F-A8B1-477B-9497-F5BEC2768CD2}" sibTransId="{77D3223A-EEA2-404E-9C91-40E0B1792E28}"/>
    <dgm:cxn modelId="{57FC6932-2753-4784-9539-39EBA6D4B86A}" srcId="{D44661A0-64AD-4977-ABFC-B9B4265E8D3D}" destId="{090245C3-C06E-42A2-A9B9-689703F2ACF8}" srcOrd="2" destOrd="0" parTransId="{7365C4BA-9A6C-4F9C-B259-353DBFBB2189}" sibTransId="{57E85ECA-51D7-4885-894D-0D03AEFC6C91}"/>
    <dgm:cxn modelId="{CD452278-1463-4021-A954-B57C42E11D2C}" srcId="{090245C3-C06E-42A2-A9B9-689703F2ACF8}" destId="{8A7E88F9-3EC3-419D-AE5B-7BCB80291F85}" srcOrd="1" destOrd="0" parTransId="{F8907812-B2B9-47F8-A0F5-9B2B2E0B6E44}" sibTransId="{301399DB-1945-446B-9720-E8894779C42C}"/>
    <dgm:cxn modelId="{3030191A-6F20-4CAB-8443-B6FC244D8C66}" type="presOf" srcId="{C8D2FF25-02E2-4365-9498-459CB303AF35}" destId="{C2D9D743-A442-4743-BA4B-5C3232ECBCE5}" srcOrd="0" destOrd="1" presId="urn:microsoft.com/office/officeart/2005/8/layout/chevron2"/>
    <dgm:cxn modelId="{E3F920F1-2A5E-4AE2-8B3E-D993DDF7CBB0}" srcId="{9346ACB8-8137-4093-B199-D3EE8D0CDC6D}" destId="{E539609E-C931-42F9-A93F-072F55FFE65D}" srcOrd="3" destOrd="0" parTransId="{218F2197-3997-4316-9564-A5D1D85312EA}" sibTransId="{454E6EAE-8E7E-4777-948B-5ED2430EB203}"/>
    <dgm:cxn modelId="{B2F4F986-BBD1-4F3D-BB8D-DED3F1BC326D}" srcId="{9346ACB8-8137-4093-B199-D3EE8D0CDC6D}" destId="{C8D2FF25-02E2-4365-9498-459CB303AF35}" srcOrd="1" destOrd="0" parTransId="{A6896C77-6D83-4F15-94F7-5B89768554E7}" sibTransId="{2D5BB270-3F47-43C8-B703-7DB95A72F391}"/>
    <dgm:cxn modelId="{BFE24A9C-76AD-48E1-B120-6690E587F952}" type="presOf" srcId="{149ED909-B578-48D0-85A4-EF5E70F2C029}" destId="{C2D9D743-A442-4743-BA4B-5C3232ECBCE5}" srcOrd="0" destOrd="0" presId="urn:microsoft.com/office/officeart/2005/8/layout/chevron2"/>
    <dgm:cxn modelId="{0CF4E45A-75AC-40E1-9629-2EC9902759A0}" type="presOf" srcId="{56DE9C3F-F880-4A86-92F6-DADD3BE7B5D0}" destId="{157B7508-7457-44BE-A91E-840A3B6ABDF2}" srcOrd="0" destOrd="2" presId="urn:microsoft.com/office/officeart/2005/8/layout/chevron2"/>
    <dgm:cxn modelId="{19C8A1EF-9F6F-460E-B5FC-30BD7B363CBE}" type="presOf" srcId="{E539609E-C931-42F9-A93F-072F55FFE65D}" destId="{C2D9D743-A442-4743-BA4B-5C3232ECBCE5}" srcOrd="0" destOrd="3" presId="urn:microsoft.com/office/officeart/2005/8/layout/chevron2"/>
    <dgm:cxn modelId="{6AFCA9E1-21F4-4738-8E24-F9373BE7385F}" srcId="{77214DA7-60C5-43D9-ACD8-A79CF1970DE6}" destId="{65E33AC4-B270-49CA-A09A-73B0F5412E58}" srcOrd="2" destOrd="0" parTransId="{FB041FC2-7ED2-4E70-8D5E-5601A010CFD3}" sibTransId="{A8293A52-1713-438D-A606-D1D06A6E4C73}"/>
    <dgm:cxn modelId="{7722E702-5B1C-4A11-8385-5FCCB5F2B739}" srcId="{77214DA7-60C5-43D9-ACD8-A79CF1970DE6}" destId="{EFD1B3B1-10DA-4A40-ADA8-8CC45EAE1C8D}" srcOrd="1" destOrd="0" parTransId="{E382CD86-E2C1-42D6-BEDA-54614C2908FB}" sibTransId="{311278E8-32A8-4654-A662-7C31C474B0A0}"/>
    <dgm:cxn modelId="{0C8C8013-09D9-4104-89E9-B3F76C8C175B}" type="presOf" srcId="{65E33AC4-B270-49CA-A09A-73B0F5412E58}" destId="{13C20DFF-0410-4B94-8891-54E15786E4DC}" srcOrd="0" destOrd="2" presId="urn:microsoft.com/office/officeart/2005/8/layout/chevron2"/>
    <dgm:cxn modelId="{DA6922DF-FE7F-47E9-99B9-D44BB13C36AE}" srcId="{D44661A0-64AD-4977-ABFC-B9B4265E8D3D}" destId="{9346ACB8-8137-4093-B199-D3EE8D0CDC6D}" srcOrd="0" destOrd="0" parTransId="{B2759A84-B005-465F-B3AF-37A0BB0408D8}" sibTransId="{C56E07DD-540D-4073-B495-BF7ED4AF1BA0}"/>
    <dgm:cxn modelId="{AB956C3A-7314-4022-B7EA-C4FC7F80BBBB}" srcId="{9346ACB8-8137-4093-B199-D3EE8D0CDC6D}" destId="{C7A74491-FE18-4675-9EC6-0E9BA17AB302}" srcOrd="2" destOrd="0" parTransId="{50092A96-49D9-491E-BDDB-91B6C5DADFD0}" sibTransId="{5AF78DC1-B6C9-411F-8047-CF68F9F27278}"/>
    <dgm:cxn modelId="{1D70B6A8-59BE-415C-9FFF-A113C7CA56C9}" type="presOf" srcId="{F972B90F-52E1-4ED6-9418-ABDD15D04B70}" destId="{157B7508-7457-44BE-A91E-840A3B6ABDF2}" srcOrd="0" destOrd="0" presId="urn:microsoft.com/office/officeart/2005/8/layout/chevron2"/>
    <dgm:cxn modelId="{D0FC3C3F-4BC2-4D8B-980A-9C4787C957F3}" type="presOf" srcId="{8A7E88F9-3EC3-419D-AE5B-7BCB80291F85}" destId="{157B7508-7457-44BE-A91E-840A3B6ABDF2}" srcOrd="0" destOrd="1" presId="urn:microsoft.com/office/officeart/2005/8/layout/chevron2"/>
    <dgm:cxn modelId="{500A179E-9DB7-44E6-B735-648FBA9DF50C}" type="presParOf" srcId="{1B108A0E-AFFC-4692-A53E-ACE231216FF4}" destId="{F47F2B78-A178-4001-A1B5-9C0A6DAE5F1B}" srcOrd="0" destOrd="0" presId="urn:microsoft.com/office/officeart/2005/8/layout/chevron2"/>
    <dgm:cxn modelId="{6C9AEDCA-4588-4BA3-8B3C-CB850052A714}" type="presParOf" srcId="{F47F2B78-A178-4001-A1B5-9C0A6DAE5F1B}" destId="{276FDE4E-10A7-4B93-9FFE-D974AF4548C4}" srcOrd="0" destOrd="0" presId="urn:microsoft.com/office/officeart/2005/8/layout/chevron2"/>
    <dgm:cxn modelId="{F438D93F-C003-4E14-BEDF-58DE43A02433}" type="presParOf" srcId="{F47F2B78-A178-4001-A1B5-9C0A6DAE5F1B}" destId="{C2D9D743-A442-4743-BA4B-5C3232ECBCE5}" srcOrd="1" destOrd="0" presId="urn:microsoft.com/office/officeart/2005/8/layout/chevron2"/>
    <dgm:cxn modelId="{26379EE1-A2A9-473D-A785-E895D4318E52}" type="presParOf" srcId="{1B108A0E-AFFC-4692-A53E-ACE231216FF4}" destId="{C599C89E-08D5-43BC-BB4E-9F4F63C91624}" srcOrd="1" destOrd="0" presId="urn:microsoft.com/office/officeart/2005/8/layout/chevron2"/>
    <dgm:cxn modelId="{30B3FECF-E634-492D-80CC-7B0525257A0E}" type="presParOf" srcId="{1B108A0E-AFFC-4692-A53E-ACE231216FF4}" destId="{6486F2BF-F446-4284-AEAA-B6F127B7151B}" srcOrd="2" destOrd="0" presId="urn:microsoft.com/office/officeart/2005/8/layout/chevron2"/>
    <dgm:cxn modelId="{67D7C3E5-81DC-466D-8F78-04FFAC7FA1E7}" type="presParOf" srcId="{6486F2BF-F446-4284-AEAA-B6F127B7151B}" destId="{27E869EE-E3B2-454E-A3E1-F1C94F095449}" srcOrd="0" destOrd="0" presId="urn:microsoft.com/office/officeart/2005/8/layout/chevron2"/>
    <dgm:cxn modelId="{D3A3FF58-EC75-4FC8-B50C-F5E122ADCAC7}" type="presParOf" srcId="{6486F2BF-F446-4284-AEAA-B6F127B7151B}" destId="{13C20DFF-0410-4B94-8891-54E15786E4DC}" srcOrd="1" destOrd="0" presId="urn:microsoft.com/office/officeart/2005/8/layout/chevron2"/>
    <dgm:cxn modelId="{1FE59935-3179-478A-821E-5C28734E4AB6}" type="presParOf" srcId="{1B108A0E-AFFC-4692-A53E-ACE231216FF4}" destId="{F0E2A0EE-CA1C-4732-889D-A76B4806DA18}" srcOrd="3" destOrd="0" presId="urn:microsoft.com/office/officeart/2005/8/layout/chevron2"/>
    <dgm:cxn modelId="{C9CB3130-1B92-47A0-AA8E-3E1B6F1CFA05}" type="presParOf" srcId="{1B108A0E-AFFC-4692-A53E-ACE231216FF4}" destId="{74CE9B34-8CDB-4F17-A77A-5A4DBE10FFD2}" srcOrd="4" destOrd="0" presId="urn:microsoft.com/office/officeart/2005/8/layout/chevron2"/>
    <dgm:cxn modelId="{EBC77FC3-5EED-44BD-AA29-EBBC2B7BF0AD}" type="presParOf" srcId="{74CE9B34-8CDB-4F17-A77A-5A4DBE10FFD2}" destId="{7CA73466-ED7A-408A-A3B3-34AFF631508F}" srcOrd="0" destOrd="0" presId="urn:microsoft.com/office/officeart/2005/8/layout/chevron2"/>
    <dgm:cxn modelId="{26AB4ADA-0822-42E4-9035-CB68055A4F13}" type="presParOf" srcId="{74CE9B34-8CDB-4F17-A77A-5A4DBE10FFD2}" destId="{157B7508-7457-44BE-A91E-840A3B6ABD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6FDE4E-10A7-4B93-9FFE-D974AF4548C4}">
      <dsp:nvSpPr>
        <dsp:cNvPr id="0" name=""/>
        <dsp:cNvSpPr/>
      </dsp:nvSpPr>
      <dsp:spPr>
        <a:xfrm rot="5400000">
          <a:off x="-247556" y="251355"/>
          <a:ext cx="1650378" cy="1155265"/>
        </a:xfrm>
        <a:prstGeom prst="chevron">
          <a:avLst/>
        </a:prstGeom>
        <a:solidFill>
          <a:srgbClr val="9A445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Develop Sub area Model</a:t>
          </a:r>
          <a:endParaRPr lang="en-US" sz="1600" kern="1200" dirty="0">
            <a:latin typeface="Calibri" pitchFamily="34" charset="0"/>
          </a:endParaRPr>
        </a:p>
      </dsp:txBody>
      <dsp:txXfrm rot="5400000">
        <a:off x="-247556" y="251355"/>
        <a:ext cx="1650378" cy="1155265"/>
      </dsp:txXfrm>
    </dsp:sp>
    <dsp:sp modelId="{C2D9D743-A442-4743-BA4B-5C3232ECBCE5}">
      <dsp:nvSpPr>
        <dsp:cNvPr id="0" name=""/>
        <dsp:cNvSpPr/>
      </dsp:nvSpPr>
      <dsp:spPr>
        <a:xfrm rot="5400000">
          <a:off x="4536777" y="-3377713"/>
          <a:ext cx="1073310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A445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Trip Generation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Trip Distribution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Modal Split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Toll Assignment</a:t>
          </a:r>
          <a:endParaRPr lang="en-US" sz="1500" kern="1200" dirty="0">
            <a:latin typeface="Calibri" pitchFamily="34" charset="0"/>
          </a:endParaRPr>
        </a:p>
      </dsp:txBody>
      <dsp:txXfrm rot="5400000">
        <a:off x="4536777" y="-3377713"/>
        <a:ext cx="1073310" cy="7836334"/>
      </dsp:txXfrm>
    </dsp:sp>
    <dsp:sp modelId="{27E869EE-E3B2-454E-A3E1-F1C94F095449}">
      <dsp:nvSpPr>
        <dsp:cNvPr id="0" name=""/>
        <dsp:cNvSpPr/>
      </dsp:nvSpPr>
      <dsp:spPr>
        <a:xfrm rot="5400000">
          <a:off x="-247556" y="1708367"/>
          <a:ext cx="1650378" cy="1155265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Transaction Probability Analysis</a:t>
          </a:r>
          <a:endParaRPr lang="en-US" sz="1600" kern="1200" dirty="0">
            <a:latin typeface="Calibri" pitchFamily="34" charset="0"/>
          </a:endParaRPr>
        </a:p>
      </dsp:txBody>
      <dsp:txXfrm rot="5400000">
        <a:off x="-247556" y="1708367"/>
        <a:ext cx="1650378" cy="1155265"/>
      </dsp:txXfrm>
    </dsp:sp>
    <dsp:sp modelId="{13C20DFF-0410-4B94-8891-54E15786E4DC}">
      <dsp:nvSpPr>
        <dsp:cNvPr id="0" name=""/>
        <dsp:cNvSpPr/>
      </dsp:nvSpPr>
      <dsp:spPr>
        <a:xfrm rot="5400000">
          <a:off x="4537059" y="-1920983"/>
          <a:ext cx="1072746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Develop input distributions (Population, Employment, Value of time, Toll rates, Vehicle operating costs)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Regression model to forecast daily traffic/transactions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Monte Carlo simulation (1000 runs) to obtain traffic/transaction distribution</a:t>
          </a:r>
          <a:endParaRPr lang="en-US" sz="1500" kern="1200" dirty="0">
            <a:latin typeface="Calibri" pitchFamily="34" charset="0"/>
          </a:endParaRPr>
        </a:p>
      </dsp:txBody>
      <dsp:txXfrm rot="5400000">
        <a:off x="4537059" y="-1920983"/>
        <a:ext cx="1072746" cy="7836334"/>
      </dsp:txXfrm>
    </dsp:sp>
    <dsp:sp modelId="{7CA73466-ED7A-408A-A3B3-34AFF631508F}">
      <dsp:nvSpPr>
        <dsp:cNvPr id="0" name=""/>
        <dsp:cNvSpPr/>
      </dsp:nvSpPr>
      <dsp:spPr>
        <a:xfrm rot="5400000">
          <a:off x="-247556" y="3165379"/>
          <a:ext cx="1650378" cy="1155265"/>
        </a:xfrm>
        <a:prstGeom prst="chevron">
          <a:avLst/>
        </a:prstGeom>
        <a:solidFill>
          <a:srgbClr val="0033CC"/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Calibri" pitchFamily="34" charset="0"/>
            </a:rPr>
            <a:t>Revenue Probability Analysis</a:t>
          </a:r>
          <a:endParaRPr lang="en-US" sz="1600" kern="1200" dirty="0">
            <a:latin typeface="Calibri" pitchFamily="34" charset="0"/>
          </a:endParaRPr>
        </a:p>
      </dsp:txBody>
      <dsp:txXfrm rot="5400000">
        <a:off x="-247556" y="3165379"/>
        <a:ext cx="1650378" cy="1155265"/>
      </dsp:txXfrm>
    </dsp:sp>
    <dsp:sp modelId="{157B7508-7457-44BE-A91E-840A3B6ABDF2}">
      <dsp:nvSpPr>
        <dsp:cNvPr id="0" name=""/>
        <dsp:cNvSpPr/>
      </dsp:nvSpPr>
      <dsp:spPr>
        <a:xfrm rot="5400000">
          <a:off x="4537059" y="-463972"/>
          <a:ext cx="1072746" cy="78363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33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Develop distributions for input variables (Revenue days, Truck shares, Transponder shares, Toll rates)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Regression model to forecast revenue</a:t>
          </a:r>
          <a:endParaRPr lang="en-US" sz="1500" kern="1200" dirty="0">
            <a:latin typeface="Calibri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>
              <a:latin typeface="Calibri" pitchFamily="34" charset="0"/>
            </a:rPr>
            <a:t>Monte Carlo simulation (1000 runs) to obtain revenue distribution</a:t>
          </a:r>
          <a:endParaRPr lang="en-US" sz="1500" kern="1200" dirty="0">
            <a:latin typeface="Calibri" pitchFamily="34" charset="0"/>
          </a:endParaRPr>
        </a:p>
      </dsp:txBody>
      <dsp:txXfrm rot="5400000">
        <a:off x="4537059" y="-463972"/>
        <a:ext cx="1072746" cy="78363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F2B6DCC-63FB-4510-89A5-C077DAD8936C}" type="datetimeFigureOut">
              <a:rPr lang="en-US" smtClean="0"/>
              <a:pPr/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B912BB5-FC5E-4347-9F0C-F557FACB38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sz="13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912BB5-FC5E-4347-9F0C-F557FACB38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26446A-ADD1-479B-A0B8-334CF23602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1600200"/>
            <a:ext cx="2068512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56313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263" y="1828800"/>
            <a:ext cx="4054475" cy="366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828800"/>
            <a:ext cx="4056062" cy="3668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5275" y="414338"/>
            <a:ext cx="2073275" cy="5083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863" y="414338"/>
            <a:ext cx="6069012" cy="5083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iscMultiModalPP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4763"/>
            <a:ext cx="9158288" cy="6867526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2286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56313" y="6392863"/>
            <a:ext cx="2895600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1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iscMultiModalPPTchart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6350" y="-4763"/>
            <a:ext cx="9158288" cy="6867526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3863" y="414338"/>
            <a:ext cx="82946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9263" y="1828800"/>
            <a:ext cx="8262937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nmokkapati@wilbursmith.com" TargetMode="External"/><Relationship Id="rId4" Type="http://schemas.openxmlformats.org/officeDocument/2006/relationships/hyperlink" Target="mailto:pjammalamadaka@wilbursmith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Documents and Settings\nmokkapati\Desktop\PNG_transparency_demonstration_1.png"/>
          <p:cNvPicPr>
            <a:picLocks noChangeAspect="1" noChangeArrowheads="1"/>
          </p:cNvPicPr>
          <p:nvPr/>
        </p:nvPicPr>
        <p:blipFill>
          <a:blip r:embed="rId3" cstate="print">
            <a:lum bright="-10000" contrast="-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886200"/>
          </a:xfrm>
        </p:spPr>
        <p:txBody>
          <a:bodyPr/>
          <a:lstStyle/>
          <a:p>
            <a:r>
              <a:rPr lang="en-US" dirty="0" smtClean="0">
                <a:latin typeface="Calibri" pitchFamily="34" charset="0"/>
              </a:rPr>
              <a:t>13</a:t>
            </a:r>
            <a:r>
              <a:rPr lang="en-US" baseline="30000" dirty="0" smtClean="0">
                <a:latin typeface="Calibri" pitchFamily="34" charset="0"/>
              </a:rPr>
              <a:t>th</a:t>
            </a:r>
            <a:r>
              <a:rPr lang="en-US" dirty="0" smtClean="0">
                <a:latin typeface="Calibri" pitchFamily="34" charset="0"/>
              </a:rPr>
              <a:t> TRB Transportation Planning Applications Conference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May 11, 2011</a:t>
            </a: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dirty="0" smtClean="0">
                <a:latin typeface="Calibri" pitchFamily="34" charset="0"/>
              </a:rPr>
              <a:t/>
            </a:r>
            <a:br>
              <a:rPr lang="en-US" sz="3600" dirty="0" smtClean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/>
            </a:r>
            <a:br>
              <a:rPr lang="en-US" sz="3600" b="1" dirty="0" smtClean="0">
                <a:latin typeface="Calibri" pitchFamily="34" charset="0"/>
              </a:rPr>
            </a:br>
            <a:r>
              <a:rPr lang="en-US" sz="3600" b="1" dirty="0" smtClean="0">
                <a:latin typeface="Calibri" pitchFamily="34" charset="0"/>
              </a:rPr>
              <a:t>Risk Assessment &amp; Sensitivity Analysis of Traffic and Revenue Projections for Toll Facilities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14478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Phani </a:t>
            </a: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Jammalamadaka</a:t>
            </a:r>
            <a:endParaRPr lang="en-US" sz="2200" dirty="0" smtClean="0">
              <a:solidFill>
                <a:schemeClr val="bg1"/>
              </a:solidFill>
              <a:latin typeface="Calibri" pitchFamily="34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Yagnesh Jarmarwala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Worapong Hirunyanitiwattana, PE</a:t>
            </a:r>
          </a:p>
          <a:p>
            <a:pPr>
              <a:spcBef>
                <a:spcPct val="0"/>
              </a:spcBef>
            </a:pPr>
            <a:r>
              <a:rPr lang="en-US" sz="2200" dirty="0" smtClean="0">
                <a:solidFill>
                  <a:schemeClr val="bg1"/>
                </a:solidFill>
                <a:latin typeface="Calibri" pitchFamily="34" charset="0"/>
                <a:ea typeface="+mj-ea"/>
                <a:cs typeface="+mj-cs"/>
              </a:rPr>
              <a:t>Naveen Mokkapati, 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T&amp;R Risk Analysis Process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1143000"/>
            <a:ext cx="8001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6200" y="11049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10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Uncertainties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in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Input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Variables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11828" y="1304278"/>
          <a:ext cx="3886200" cy="27804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886200"/>
              </a:tblGrid>
              <a:tr h="373119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</a:rPr>
                        <a:t>Transaction</a:t>
                      </a:r>
                      <a:r>
                        <a:rPr lang="en-US" sz="2400" baseline="0" dirty="0" smtClean="0">
                          <a:latin typeface="Calibri" pitchFamily="34" charset="0"/>
                        </a:rPr>
                        <a:t> Variables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Population (Census vs. Forecast)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56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Employment (Census vs. Forecast)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34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VOT (SP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Survey, CPI)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Toll Rates, Vehicle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Operating Costs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dirty="0" smtClean="0">
                          <a:latin typeface="Calibri" pitchFamily="34" charset="0"/>
                        </a:rPr>
                        <a:t>(AAA, CPI</a:t>
                      </a:r>
                      <a:r>
                        <a:rPr lang="en-US" dirty="0" smtClean="0">
                          <a:latin typeface="Calibri" pitchFamily="34" charset="0"/>
                        </a:rPr>
                        <a:t>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311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General Uncertainty/Safety Factor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648200" y="1295402"/>
          <a:ext cx="4267200" cy="25145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67200"/>
              </a:tblGrid>
              <a:tr h="465856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Calibri" pitchFamily="34" charset="0"/>
                        </a:rPr>
                        <a:t>Revenue Variables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65219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Truck Shares  (based 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observed trends on similar toll facilities)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52198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Revenue Days  (based 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observed trends on similar toll facilities)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74434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libri" pitchFamily="34" charset="0"/>
                        </a:rPr>
                        <a:t>Transponder 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Shares</a:t>
                      </a:r>
                      <a:r>
                        <a:rPr lang="en-US" dirty="0" smtClean="0">
                          <a:latin typeface="Calibri" pitchFamily="34" charset="0"/>
                        </a:rPr>
                        <a:t>  (based on</a:t>
                      </a:r>
                      <a:r>
                        <a:rPr lang="en-US" baseline="0" dirty="0" smtClean="0">
                          <a:latin typeface="Calibri" pitchFamily="34" charset="0"/>
                        </a:rPr>
                        <a:t> observed trends on similar toll facilities)</a:t>
                      </a:r>
                      <a:endParaRPr lang="en-US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" name="Picture 10" descr="normal-distributi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1236" y="4267200"/>
            <a:ext cx="2302764" cy="16370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67600" y="4267200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781800" y="42672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Impacts of Population on Toll Traffic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1"/>
            <a:ext cx="6400800" cy="33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Impacts of Employment on Toll Traffic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6400800" cy="3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Impacts of Value of Time on Toll Traffic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048" y="1527048"/>
            <a:ext cx="6414017" cy="33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Impacts of Vehicle Operating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 Cost 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on Toll Traffic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15</a:t>
            </a:fld>
            <a:endParaRPr lang="en-US" sz="1200" dirty="0"/>
          </a:p>
        </p:txBody>
      </p:sp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9" y="1524000"/>
            <a:ext cx="6404378" cy="3310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atin typeface="Calibri" pitchFamily="34" charset="0"/>
                <a:ea typeface="+mj-ea"/>
                <a:cs typeface="+mj-cs"/>
              </a:rPr>
              <a:t>Traffic Sensitivity Analysis Summary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16</a:t>
            </a:fld>
            <a:endParaRPr lang="en-US" sz="1200" dirty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2108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0550" y="1828800"/>
            <a:ext cx="459105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atin typeface="Calibri" pitchFamily="34" charset="0"/>
                <a:ea typeface="+mj-ea"/>
                <a:cs typeface="+mj-cs"/>
              </a:rPr>
              <a:t>Revenue Sensitivity Analysis Summary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11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11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9620" y="1744980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57325" y="3438525"/>
          <a:ext cx="6391275" cy="204152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150190"/>
                <a:gridCol w="1888285"/>
                <a:gridCol w="1524000"/>
                <a:gridCol w="1828800"/>
              </a:tblGrid>
              <a:tr h="5095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Year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Revenue Distributions</a:t>
                      </a:r>
                      <a:endParaRPr kumimoji="0" lang="en-US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5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Lower Bound (P5)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Mean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Upper Bound (P95)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2011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83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111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2030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69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141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447800" y="990600"/>
          <a:ext cx="6400800" cy="204152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212597"/>
                <a:gridCol w="1835403"/>
                <a:gridCol w="1517072"/>
                <a:gridCol w="1835728"/>
              </a:tblGrid>
              <a:tr h="50958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Year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gridSpan="3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Traffic Distributions</a:t>
                      </a:r>
                      <a:endParaRPr kumimoji="0" lang="en-US" altLang="zh-CN" sz="2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9588">
                <a:tc vMerge="1"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Lower Bound (P5)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Mean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Upper Bound (P95)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2011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96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104</a:t>
                      </a:r>
                      <a:endParaRPr kumimoji="0" lang="en-US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2030</a:t>
                      </a:r>
                      <a:endParaRPr kumimoji="0" lang="en-US" altLang="zh-CN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80</a:t>
                      </a:r>
                      <a:endParaRPr kumimoji="0" lang="en-US" altLang="zh-CN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100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122</a:t>
                      </a:r>
                      <a:endParaRPr kumimoji="0" lang="en-US" sz="16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宋体" pitchFamily="2" charset="-122"/>
                        <a:cs typeface="Arial" pitchFamily="34" charset="0"/>
                      </a:endParaRPr>
                    </a:p>
                  </a:txBody>
                  <a:tcPr anchor="ctr" horzOverflow="overflow">
                    <a:noFill/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0" y="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T&amp;R Uncertainties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44112" y="1524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Sensitivity &amp; Traffic/Transaction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 Probabilities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287" y="1375094"/>
            <a:ext cx="8503920" cy="331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ular Callout 15"/>
          <p:cNvSpPr/>
          <p:nvPr/>
        </p:nvSpPr>
        <p:spPr>
          <a:xfrm>
            <a:off x="1905000" y="1637144"/>
            <a:ext cx="1334880" cy="344056"/>
          </a:xfrm>
          <a:prstGeom prst="wedgeRectCallout">
            <a:avLst>
              <a:gd name="adj1" fmla="val 89399"/>
              <a:gd name="adj2" fmla="val 65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 year Demographic Lag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246520" y="2286000"/>
            <a:ext cx="1182480" cy="457200"/>
          </a:xfrm>
          <a:prstGeom prst="wedgeRectCallout">
            <a:avLst>
              <a:gd name="adj1" fmla="val 93137"/>
              <a:gd name="adj2" fmla="val 6597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Toll Rates inflation of 5% per year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906880" y="2286000"/>
            <a:ext cx="1066800" cy="304800"/>
          </a:xfrm>
          <a:prstGeom prst="wedgeRectCallout">
            <a:avLst>
              <a:gd name="adj1" fmla="val -59199"/>
              <a:gd name="adj2" fmla="val 968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P95 of Population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ular Callout 20"/>
          <p:cNvSpPr/>
          <p:nvPr/>
        </p:nvSpPr>
        <p:spPr>
          <a:xfrm>
            <a:off x="5218771" y="3546764"/>
            <a:ext cx="1066800" cy="304800"/>
          </a:xfrm>
          <a:prstGeom prst="wedgeRectCallout">
            <a:avLst>
              <a:gd name="adj1" fmla="val -59199"/>
              <a:gd name="adj2" fmla="val 968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P95 of  VOC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-123156" y="2755865"/>
            <a:ext cx="9500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21492" y="3573780"/>
            <a:ext cx="3017520" cy="762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3516959" y="2898099"/>
            <a:ext cx="25345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693292" y="3512820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9112" y="3276600"/>
            <a:ext cx="23188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Probability ~ 23%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4306680" y="1676400"/>
            <a:ext cx="1066800" cy="304800"/>
          </a:xfrm>
          <a:prstGeom prst="wedgeRectCallout">
            <a:avLst>
              <a:gd name="adj1" fmla="val -59199"/>
              <a:gd name="adj2" fmla="val 9681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P5 of Population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3999579" y="3583710"/>
            <a:ext cx="905164" cy="304800"/>
          </a:xfrm>
          <a:prstGeom prst="wedgeRectCallout">
            <a:avLst>
              <a:gd name="adj1" fmla="val -325"/>
              <a:gd name="adj2" fmla="val 1089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P5 of VOC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19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1" grpId="0" animBg="1"/>
      <p:bldP spid="29" grpId="0" animBg="1"/>
      <p:bldP spid="30" grpId="0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Outline</a:t>
            </a:r>
            <a:endParaRPr lang="en-US" sz="40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524000"/>
            <a:ext cx="9067800" cy="4876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Background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Traffic/Transactions and Revenue (T&amp;R) process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Sensitivity analysis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Risk analysis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Discussion on uncertainty in T&amp;R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Case study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Summary/next steps</a:t>
            </a:r>
          </a:p>
          <a:p>
            <a:pPr algn="l"/>
            <a:endParaRPr lang="en-US" dirty="0" smtClean="0">
              <a:latin typeface="Calibri" pitchFamily="34" charset="0"/>
            </a:endParaRPr>
          </a:p>
          <a:p>
            <a:endParaRPr lang="en-US" dirty="0"/>
          </a:p>
        </p:txBody>
      </p:sp>
      <p:pic>
        <p:nvPicPr>
          <p:cNvPr id="1026" name="Picture 2" descr="C:\Documents and Settings\yjarmarwala\Desktop\outlin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4510" y="152401"/>
            <a:ext cx="1989490" cy="1981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686800" y="6324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52400" y="1524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Sensitivity &amp; Revenue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 Probabilities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412" y="1405842"/>
            <a:ext cx="7955280" cy="3097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ctangular Callout 13"/>
          <p:cNvSpPr/>
          <p:nvPr/>
        </p:nvSpPr>
        <p:spPr>
          <a:xfrm>
            <a:off x="5345546" y="1692562"/>
            <a:ext cx="1055254" cy="304800"/>
          </a:xfrm>
          <a:prstGeom prst="wedgeRectCallout">
            <a:avLst>
              <a:gd name="adj1" fmla="val -52725"/>
              <a:gd name="adj2" fmla="val 13893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10% increase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Revenue days</a:t>
            </a:r>
          </a:p>
        </p:txBody>
      </p:sp>
      <p:sp>
        <p:nvSpPr>
          <p:cNvPr id="16" name="Rectangular Callout 15"/>
          <p:cNvSpPr/>
          <p:nvPr/>
        </p:nvSpPr>
        <p:spPr>
          <a:xfrm>
            <a:off x="5523346" y="2630053"/>
            <a:ext cx="914400" cy="304800"/>
          </a:xfrm>
          <a:prstGeom prst="wedgeRectCallout">
            <a:avLst>
              <a:gd name="adj1" fmla="val -78825"/>
              <a:gd name="adj2" fmla="val 11363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P95 for Revenue days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1496097" y="3048000"/>
            <a:ext cx="1551903" cy="304800"/>
          </a:xfrm>
          <a:prstGeom prst="wedgeRectCallout">
            <a:avLst>
              <a:gd name="adj1" fmla="val 87628"/>
              <a:gd name="adj2" fmla="val 4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P5 for Revenue days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1630217" y="1898073"/>
            <a:ext cx="960581" cy="390237"/>
          </a:xfrm>
          <a:prstGeom prst="wedgeRectCallout">
            <a:avLst>
              <a:gd name="adj1" fmla="val 87628"/>
              <a:gd name="adj2" fmla="val 4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P5 for Toll Rates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7065817" y="2170546"/>
            <a:ext cx="960581" cy="390237"/>
          </a:xfrm>
          <a:prstGeom prst="wedgeRectCallout">
            <a:avLst>
              <a:gd name="adj1" fmla="val -63334"/>
              <a:gd name="adj2" fmla="val 7667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P95 for Toll Rates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56494" y="2722528"/>
            <a:ext cx="10167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Probability</a:t>
            </a:r>
            <a:endParaRPr lang="en-US" sz="1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876300" y="2949766"/>
            <a:ext cx="3467100" cy="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4325589" y="2884583"/>
            <a:ext cx="137160" cy="13716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914400" y="2618601"/>
            <a:ext cx="148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Probability ~ 44%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2399145" y="2426855"/>
            <a:ext cx="1447800" cy="304800"/>
          </a:xfrm>
          <a:prstGeom prst="wedgeRectCallout">
            <a:avLst>
              <a:gd name="adj1" fmla="val 87628"/>
              <a:gd name="adj2" fmla="val 4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50% decrease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Revenue Recovery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5400000">
            <a:off x="3490607" y="2838991"/>
            <a:ext cx="23650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ular Callout 26"/>
          <p:cNvSpPr/>
          <p:nvPr/>
        </p:nvSpPr>
        <p:spPr>
          <a:xfrm>
            <a:off x="2800927" y="1701800"/>
            <a:ext cx="1447800" cy="304800"/>
          </a:xfrm>
          <a:prstGeom prst="wedgeRectCallout">
            <a:avLst>
              <a:gd name="adj1" fmla="val 87628"/>
              <a:gd name="adj2" fmla="val 4354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increase in Truck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Shares</a:t>
            </a:r>
            <a:endParaRPr lang="en-US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20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0" grpId="0" animBg="1"/>
      <p:bldP spid="25" grpId="0" animBg="1"/>
      <p:bldP spid="26" grpId="0"/>
      <p:bldP spid="28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Revenue Forecast Stream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525" y="1239838"/>
            <a:ext cx="83629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21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152401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宋体" pitchFamily="2" charset="-122"/>
                <a:cs typeface="+mj-cs"/>
              </a:rPr>
              <a:t>Revenue Forecast Stream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066800"/>
            <a:ext cx="7571026" cy="439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22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Summary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6200" y="1600200"/>
            <a:ext cx="90678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latin typeface="Calibri" pitchFamily="34" charset="0"/>
              </a:rPr>
              <a:t>Quantification of T&amp;R uncertainties very important given the inherent uncertainties/imperfections in inputs and models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Possible ways to quantify T&amp;R uncertainties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Discrete sensitivity analysis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Risk analysis to create probability ranges for the outputs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Combined sensitivity analysis, risk analysis and extreme event impacts (recommended)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Case study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Subarea model to enable multiple Monte Carlo simulations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Estimation of input variable uncertainties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Estimation of T&amp;R uncertainties using Monte Carlo simulations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Sensitivity analyses, including extreme event impacts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23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Next Steps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6200" y="1447800"/>
            <a:ext cx="9067800" cy="4191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Quantification of T&amp;R risks associated with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Trip rates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Modal splits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Trip distribution parameters</a:t>
            </a:r>
            <a:endParaRPr lang="en-US" sz="1400" dirty="0" smtClean="0">
              <a:latin typeface="Calibri" pitchFamily="34" charset="0"/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Volume delay functions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Revenue recovery rates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Toll facility “ramp-up” factors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Toll diversion algorithm impacts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Extent of sub-area model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Managed lane facilities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1800" dirty="0" smtClean="0">
                <a:latin typeface="Calibri" pitchFamily="34" charset="0"/>
              </a:rPr>
              <a:t> Greenfield facilities</a:t>
            </a:r>
          </a:p>
          <a:p>
            <a:pPr algn="l">
              <a:buFont typeface="Arial" pitchFamily="34" charset="0"/>
              <a:buChar char="•"/>
            </a:pPr>
            <a:r>
              <a:rPr lang="en-US" sz="2200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Correlation impacts of input variables</a:t>
            </a:r>
          </a:p>
        </p:txBody>
      </p:sp>
      <p:pic>
        <p:nvPicPr>
          <p:cNvPr id="12" name="Picture 11" descr="ste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1930400" cy="144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24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 descr="C:\Documents and Settings\nmokkapati\Desktop\PNG_transparency_demonstration_1.png"/>
          <p:cNvPicPr>
            <a:picLocks noChangeAspect="1" noChangeArrowheads="1"/>
          </p:cNvPicPr>
          <p:nvPr/>
        </p:nvPicPr>
        <p:blipFill>
          <a:blip r:embed="rId2" cstate="print">
            <a:lum contrast="-6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2920"/>
            <a:ext cx="8991600" cy="1143000"/>
          </a:xfrm>
        </p:spPr>
        <p:txBody>
          <a:bodyPr/>
          <a:lstStyle/>
          <a:p>
            <a:r>
              <a:rPr lang="en-US" sz="5000" b="1" dirty="0" smtClean="0">
                <a:solidFill>
                  <a:schemeClr val="tx1"/>
                </a:solidFill>
                <a:latin typeface="Calibri" pitchFamily="34" charset="0"/>
              </a:rPr>
              <a:t>Questions?</a:t>
            </a:r>
            <a:endParaRPr lang="en-US" sz="5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6" name="Picture 5" descr="pic_question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6318" y="4061460"/>
            <a:ext cx="2647682" cy="1777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1944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Phani </a:t>
            </a:r>
            <a:r>
              <a:rPr lang="en-US" dirty="0" smtClean="0"/>
              <a:t>Jammalamadaka</a:t>
            </a:r>
            <a:endParaRPr lang="en-US" dirty="0" smtClean="0"/>
          </a:p>
          <a:p>
            <a:pPr algn="ctr"/>
            <a:r>
              <a:rPr lang="en-US" dirty="0" smtClean="0">
                <a:hlinkClick r:id="rId4"/>
              </a:rPr>
              <a:t>pjammalamadaka@wilbursmith.com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667000" y="28588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Yagnesh Jarmarwala</a:t>
            </a:r>
          </a:p>
          <a:p>
            <a:pPr algn="ctr"/>
            <a:r>
              <a:rPr lang="en-US" dirty="0" smtClean="0">
                <a:hlinkClick r:id="rId4"/>
              </a:rPr>
              <a:t>yjarmarwala@wilbursmith.com</a:t>
            </a:r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667000" y="37732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Worapong Hirunyanitiwattana, PE</a:t>
            </a:r>
          </a:p>
          <a:p>
            <a:pPr algn="ctr"/>
            <a:r>
              <a:rPr lang="en-US" dirty="0" smtClean="0">
                <a:hlinkClick r:id="rId4"/>
              </a:rPr>
              <a:t>whirunyan@wilbursmith.com</a:t>
            </a: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2667000" y="46876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Naveen Mokkapati, PE</a:t>
            </a:r>
          </a:p>
          <a:p>
            <a:pPr algn="ctr"/>
            <a:r>
              <a:rPr lang="en-US" dirty="0" smtClean="0">
                <a:hlinkClick r:id="rId5"/>
              </a:rPr>
              <a:t>nmokkapati@wilbursmith.com</a:t>
            </a:r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8686800" y="6324600"/>
            <a:ext cx="38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25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altLang="zh-CN" sz="40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Background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434340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Traffic and revenue (T&amp;R) forecasts - typically point estimates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Bond investors, rating agencies, etc. prefer rigorous sensitivity/risk assessments in toll road T&amp;R forecasts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Risk analysis helps to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Quantify uncertainties in inputs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Determine impacts of inputs on output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Analyze output sensitivities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Quantify uncertainties of the output 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Multi-agency toll project financing negotiations</a:t>
            </a:r>
          </a:p>
          <a:p>
            <a:pPr algn="l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Evolving risk analysis processes in T&amp;R estimation</a:t>
            </a:r>
          </a:p>
          <a:p>
            <a:pPr lvl="1" algn="l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9" name="Picture 8" descr="Six%20great%20secrets%20to%20boost%20blog%20traffic%20and%20social%20media%20influen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43927"/>
            <a:ext cx="2057400" cy="140387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6800" y="6324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3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91"/>
          <p:cNvSpPr>
            <a:spLocks noChangeArrowheads="1"/>
          </p:cNvSpPr>
          <p:nvPr/>
        </p:nvSpPr>
        <p:spPr bwMode="auto">
          <a:xfrm>
            <a:off x="3886200" y="3354177"/>
            <a:ext cx="1533525" cy="5127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Typical T&amp;R Process</a:t>
            </a:r>
          </a:p>
        </p:txBody>
      </p:sp>
      <p:sp>
        <p:nvSpPr>
          <p:cNvPr id="4" name="Line 102"/>
          <p:cNvSpPr>
            <a:spLocks noChangeShapeType="1"/>
          </p:cNvSpPr>
          <p:nvPr/>
        </p:nvSpPr>
        <p:spPr bwMode="auto">
          <a:xfrm>
            <a:off x="3729038" y="1527175"/>
            <a:ext cx="0" cy="255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5" name="Line 101"/>
          <p:cNvSpPr>
            <a:spLocks noChangeShapeType="1"/>
          </p:cNvSpPr>
          <p:nvPr/>
        </p:nvSpPr>
        <p:spPr bwMode="auto">
          <a:xfrm>
            <a:off x="2487613" y="1527175"/>
            <a:ext cx="0" cy="255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3" name="Rectangle 38"/>
          <p:cNvSpPr>
            <a:spLocks noChangeArrowheads="1"/>
          </p:cNvSpPr>
          <p:nvPr/>
        </p:nvSpPr>
        <p:spPr bwMode="auto">
          <a:xfrm>
            <a:off x="2068513" y="1014413"/>
            <a:ext cx="976313" cy="5127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4" name="Rectangle 39"/>
          <p:cNvSpPr>
            <a:spLocks noChangeArrowheads="1"/>
          </p:cNvSpPr>
          <p:nvPr/>
        </p:nvSpPr>
        <p:spPr bwMode="auto">
          <a:xfrm>
            <a:off x="2314575" y="1136593"/>
            <a:ext cx="5734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Existing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5" name="Rectangle 41"/>
          <p:cNvSpPr>
            <a:spLocks noChangeArrowheads="1"/>
          </p:cNvSpPr>
          <p:nvPr/>
        </p:nvSpPr>
        <p:spPr bwMode="auto">
          <a:xfrm>
            <a:off x="3324225" y="1014413"/>
            <a:ext cx="976313" cy="512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6" name="Rectangle 42"/>
          <p:cNvSpPr>
            <a:spLocks noChangeArrowheads="1"/>
          </p:cNvSpPr>
          <p:nvPr/>
        </p:nvSpPr>
        <p:spPr bwMode="auto">
          <a:xfrm>
            <a:off x="3324225" y="1012137"/>
            <a:ext cx="976313" cy="5127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7" name="Rectangle 43"/>
          <p:cNvSpPr>
            <a:spLocks noChangeArrowheads="1"/>
          </p:cNvSpPr>
          <p:nvPr/>
        </p:nvSpPr>
        <p:spPr bwMode="auto">
          <a:xfrm>
            <a:off x="3404556" y="1136651"/>
            <a:ext cx="80656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Forecasted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2200275" y="1793875"/>
            <a:ext cx="1960563" cy="512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2200275" y="1793875"/>
            <a:ext cx="1960563" cy="5127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2813050" y="1941512"/>
            <a:ext cx="62998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Demand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27" name="Rectangle 57"/>
          <p:cNvSpPr>
            <a:spLocks noChangeArrowheads="1"/>
          </p:cNvSpPr>
          <p:nvPr/>
        </p:nvSpPr>
        <p:spPr bwMode="auto">
          <a:xfrm>
            <a:off x="4997450" y="1793875"/>
            <a:ext cx="1960563" cy="512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8" name="Rectangle 58"/>
          <p:cNvSpPr>
            <a:spLocks noChangeArrowheads="1"/>
          </p:cNvSpPr>
          <p:nvPr/>
        </p:nvSpPr>
        <p:spPr bwMode="auto">
          <a:xfrm>
            <a:off x="4997450" y="1793875"/>
            <a:ext cx="1960563" cy="5127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29" name="Rectangle 59"/>
          <p:cNvSpPr>
            <a:spLocks noChangeArrowheads="1"/>
          </p:cNvSpPr>
          <p:nvPr/>
        </p:nvSpPr>
        <p:spPr bwMode="auto">
          <a:xfrm>
            <a:off x="5665788" y="1941512"/>
            <a:ext cx="50334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Supply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0" name="Rectangle 61"/>
          <p:cNvSpPr>
            <a:spLocks noChangeArrowheads="1"/>
          </p:cNvSpPr>
          <p:nvPr/>
        </p:nvSpPr>
        <p:spPr bwMode="auto">
          <a:xfrm>
            <a:off x="4857750" y="1025525"/>
            <a:ext cx="976313" cy="512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1" name="Rectangle 62"/>
          <p:cNvSpPr>
            <a:spLocks noChangeArrowheads="1"/>
          </p:cNvSpPr>
          <p:nvPr/>
        </p:nvSpPr>
        <p:spPr bwMode="auto">
          <a:xfrm>
            <a:off x="4857750" y="1025525"/>
            <a:ext cx="976313" cy="5127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2" name="Rectangle 63"/>
          <p:cNvSpPr>
            <a:spLocks noChangeArrowheads="1"/>
          </p:cNvSpPr>
          <p:nvPr/>
        </p:nvSpPr>
        <p:spPr bwMode="auto">
          <a:xfrm>
            <a:off x="5103813" y="1208087"/>
            <a:ext cx="57349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Existing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3" name="Rectangle 65"/>
          <p:cNvSpPr>
            <a:spLocks noChangeArrowheads="1"/>
          </p:cNvSpPr>
          <p:nvPr/>
        </p:nvSpPr>
        <p:spPr bwMode="auto">
          <a:xfrm>
            <a:off x="6113463" y="1025525"/>
            <a:ext cx="976313" cy="512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4" name="Rectangle 66"/>
          <p:cNvSpPr>
            <a:spLocks noChangeArrowheads="1"/>
          </p:cNvSpPr>
          <p:nvPr/>
        </p:nvSpPr>
        <p:spPr bwMode="auto">
          <a:xfrm>
            <a:off x="6113463" y="1025525"/>
            <a:ext cx="976313" cy="5127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5" name="Rectangle 67"/>
          <p:cNvSpPr>
            <a:spLocks noChangeArrowheads="1"/>
          </p:cNvSpPr>
          <p:nvPr/>
        </p:nvSpPr>
        <p:spPr bwMode="auto">
          <a:xfrm>
            <a:off x="6359525" y="1128712"/>
            <a:ext cx="86677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400" b="1">
                <a:solidFill>
                  <a:srgbClr val="000000"/>
                </a:solidFill>
                <a:latin typeface="Calibri" pitchFamily="34" charset="0"/>
              </a:rPr>
              <a:t>Planned                                  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36" name="Rectangle 68"/>
          <p:cNvSpPr>
            <a:spLocks noChangeArrowheads="1"/>
          </p:cNvSpPr>
          <p:nvPr/>
        </p:nvSpPr>
        <p:spPr bwMode="auto">
          <a:xfrm>
            <a:off x="6248400" y="1285875"/>
            <a:ext cx="81592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b="1" dirty="0">
                <a:solidFill>
                  <a:srgbClr val="000000"/>
                </a:solidFill>
                <a:latin typeface="Calibri" pitchFamily="34" charset="0"/>
              </a:rPr>
              <a:t>(MTP, CIP, </a:t>
            </a:r>
            <a:r>
              <a:rPr lang="en-US" sz="1000" b="1" dirty="0" smtClean="0">
                <a:solidFill>
                  <a:srgbClr val="000000"/>
                </a:solidFill>
                <a:latin typeface="Calibri" pitchFamily="34" charset="0"/>
              </a:rPr>
              <a:t>etc.)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4021138" y="2563812"/>
            <a:ext cx="1116013" cy="1025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9" name="Rectangle 72"/>
          <p:cNvSpPr>
            <a:spLocks noChangeArrowheads="1"/>
          </p:cNvSpPr>
          <p:nvPr/>
        </p:nvSpPr>
        <p:spPr bwMode="auto">
          <a:xfrm>
            <a:off x="4090923" y="3434907"/>
            <a:ext cx="168302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Toll Diversion                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0" name="Rectangle 73"/>
          <p:cNvSpPr>
            <a:spLocks noChangeArrowheads="1"/>
          </p:cNvSpPr>
          <p:nvPr/>
        </p:nvSpPr>
        <p:spPr bwMode="auto">
          <a:xfrm>
            <a:off x="4310808" y="3629003"/>
            <a:ext cx="4841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Model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2" name="Rectangle 76"/>
          <p:cNvSpPr>
            <a:spLocks noChangeArrowheads="1"/>
          </p:cNvSpPr>
          <p:nvPr/>
        </p:nvSpPr>
        <p:spPr bwMode="auto">
          <a:xfrm>
            <a:off x="3603625" y="4129087"/>
            <a:ext cx="1960563" cy="5127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43" name="Rectangle 77"/>
          <p:cNvSpPr>
            <a:spLocks noChangeArrowheads="1"/>
          </p:cNvSpPr>
          <p:nvPr/>
        </p:nvSpPr>
        <p:spPr bwMode="auto">
          <a:xfrm>
            <a:off x="3754179" y="4275137"/>
            <a:ext cx="17652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Toll Traffic/Transactions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48" name="Rectangle 84"/>
          <p:cNvSpPr>
            <a:spLocks noChangeArrowheads="1"/>
          </p:cNvSpPr>
          <p:nvPr/>
        </p:nvSpPr>
        <p:spPr bwMode="auto">
          <a:xfrm>
            <a:off x="3603625" y="4897437"/>
            <a:ext cx="1958975" cy="4365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49" name="Rectangle 85"/>
          <p:cNvSpPr>
            <a:spLocks noChangeArrowheads="1"/>
          </p:cNvSpPr>
          <p:nvPr/>
        </p:nvSpPr>
        <p:spPr bwMode="auto">
          <a:xfrm>
            <a:off x="4152879" y="5019496"/>
            <a:ext cx="9410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Toll Revenue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54" name="Rectangle 92"/>
          <p:cNvSpPr>
            <a:spLocks noChangeArrowheads="1"/>
          </p:cNvSpPr>
          <p:nvPr/>
        </p:nvSpPr>
        <p:spPr bwMode="auto">
          <a:xfrm>
            <a:off x="5956511" y="4343400"/>
            <a:ext cx="2654089" cy="762000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2" name="Line 103"/>
          <p:cNvSpPr>
            <a:spLocks noChangeShapeType="1"/>
          </p:cNvSpPr>
          <p:nvPr/>
        </p:nvSpPr>
        <p:spPr bwMode="auto">
          <a:xfrm>
            <a:off x="5276850" y="1538287"/>
            <a:ext cx="0" cy="255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3" name="Line 104"/>
          <p:cNvSpPr>
            <a:spLocks noChangeShapeType="1"/>
          </p:cNvSpPr>
          <p:nvPr/>
        </p:nvSpPr>
        <p:spPr bwMode="auto">
          <a:xfrm>
            <a:off x="6530975" y="1538287"/>
            <a:ext cx="0" cy="255588"/>
          </a:xfrm>
          <a:prstGeom prst="line">
            <a:avLst/>
          </a:prstGeom>
          <a:noFill/>
          <a:ln w="7938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6" name="Freeform 107"/>
          <p:cNvSpPr>
            <a:spLocks noEditPoints="1"/>
          </p:cNvSpPr>
          <p:nvPr/>
        </p:nvSpPr>
        <p:spPr bwMode="auto">
          <a:xfrm>
            <a:off x="4548188" y="3870325"/>
            <a:ext cx="61913" cy="261938"/>
          </a:xfrm>
          <a:custGeom>
            <a:avLst/>
            <a:gdLst>
              <a:gd name="T0" fmla="*/ 2 w 400"/>
              <a:gd name="T1" fmla="*/ 0 h 1681"/>
              <a:gd name="T2" fmla="*/ 2 w 400"/>
              <a:gd name="T3" fmla="*/ 13 h 1681"/>
              <a:gd name="T4" fmla="*/ 2 w 400"/>
              <a:gd name="T5" fmla="*/ 13 h 1681"/>
              <a:gd name="T6" fmla="*/ 2 w 400"/>
              <a:gd name="T7" fmla="*/ 13 h 1681"/>
              <a:gd name="T8" fmla="*/ 2 w 400"/>
              <a:gd name="T9" fmla="*/ 0 h 1681"/>
              <a:gd name="T10" fmla="*/ 2 w 400"/>
              <a:gd name="T11" fmla="*/ 0 h 1681"/>
              <a:gd name="T12" fmla="*/ 2 w 400"/>
              <a:gd name="T13" fmla="*/ 0 h 1681"/>
              <a:gd name="T14" fmla="*/ 4 w 400"/>
              <a:gd name="T15" fmla="*/ 12 h 1681"/>
              <a:gd name="T16" fmla="*/ 2 w 400"/>
              <a:gd name="T17" fmla="*/ 16 h 1681"/>
              <a:gd name="T18" fmla="*/ 0 w 400"/>
              <a:gd name="T19" fmla="*/ 12 h 1681"/>
              <a:gd name="T20" fmla="*/ 4 w 400"/>
              <a:gd name="T21" fmla="*/ 12 h 16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1681"/>
              <a:gd name="T35" fmla="*/ 400 w 400"/>
              <a:gd name="T36" fmla="*/ 1681 h 16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1681">
                <a:moveTo>
                  <a:pt x="234" y="33"/>
                </a:moveTo>
                <a:lnTo>
                  <a:pt x="234" y="1348"/>
                </a:lnTo>
                <a:cubicBezTo>
                  <a:pt x="234" y="1367"/>
                  <a:pt x="219" y="1381"/>
                  <a:pt x="200" y="1381"/>
                </a:cubicBezTo>
                <a:cubicBezTo>
                  <a:pt x="182" y="1381"/>
                  <a:pt x="167" y="1367"/>
                  <a:pt x="167" y="1348"/>
                </a:cubicBezTo>
                <a:lnTo>
                  <a:pt x="167" y="33"/>
                </a:lnTo>
                <a:cubicBezTo>
                  <a:pt x="167" y="15"/>
                  <a:pt x="182" y="0"/>
                  <a:pt x="200" y="0"/>
                </a:cubicBezTo>
                <a:cubicBezTo>
                  <a:pt x="219" y="0"/>
                  <a:pt x="234" y="15"/>
                  <a:pt x="234" y="33"/>
                </a:cubicBezTo>
                <a:close/>
                <a:moveTo>
                  <a:pt x="400" y="1281"/>
                </a:moveTo>
                <a:lnTo>
                  <a:pt x="200" y="1681"/>
                </a:lnTo>
                <a:lnTo>
                  <a:pt x="0" y="1281"/>
                </a:lnTo>
                <a:lnTo>
                  <a:pt x="400" y="1281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67" name="Freeform 108"/>
          <p:cNvSpPr>
            <a:spLocks noEditPoints="1"/>
          </p:cNvSpPr>
          <p:nvPr/>
        </p:nvSpPr>
        <p:spPr bwMode="auto">
          <a:xfrm>
            <a:off x="4548188" y="4635500"/>
            <a:ext cx="61913" cy="261938"/>
          </a:xfrm>
          <a:custGeom>
            <a:avLst/>
            <a:gdLst>
              <a:gd name="T0" fmla="*/ 2 w 400"/>
              <a:gd name="T1" fmla="*/ 0 h 1681"/>
              <a:gd name="T2" fmla="*/ 2 w 400"/>
              <a:gd name="T3" fmla="*/ 13 h 1681"/>
              <a:gd name="T4" fmla="*/ 2 w 400"/>
              <a:gd name="T5" fmla="*/ 13 h 1681"/>
              <a:gd name="T6" fmla="*/ 2 w 400"/>
              <a:gd name="T7" fmla="*/ 13 h 1681"/>
              <a:gd name="T8" fmla="*/ 2 w 400"/>
              <a:gd name="T9" fmla="*/ 0 h 1681"/>
              <a:gd name="T10" fmla="*/ 2 w 400"/>
              <a:gd name="T11" fmla="*/ 0 h 1681"/>
              <a:gd name="T12" fmla="*/ 2 w 400"/>
              <a:gd name="T13" fmla="*/ 0 h 1681"/>
              <a:gd name="T14" fmla="*/ 4 w 400"/>
              <a:gd name="T15" fmla="*/ 12 h 1681"/>
              <a:gd name="T16" fmla="*/ 2 w 400"/>
              <a:gd name="T17" fmla="*/ 16 h 1681"/>
              <a:gd name="T18" fmla="*/ 0 w 400"/>
              <a:gd name="T19" fmla="*/ 12 h 1681"/>
              <a:gd name="T20" fmla="*/ 4 w 400"/>
              <a:gd name="T21" fmla="*/ 12 h 16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1681"/>
              <a:gd name="T35" fmla="*/ 400 w 400"/>
              <a:gd name="T36" fmla="*/ 1681 h 16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1681">
                <a:moveTo>
                  <a:pt x="234" y="33"/>
                </a:moveTo>
                <a:lnTo>
                  <a:pt x="234" y="1348"/>
                </a:lnTo>
                <a:cubicBezTo>
                  <a:pt x="234" y="1367"/>
                  <a:pt x="219" y="1381"/>
                  <a:pt x="200" y="1381"/>
                </a:cubicBezTo>
                <a:cubicBezTo>
                  <a:pt x="182" y="1381"/>
                  <a:pt x="167" y="1367"/>
                  <a:pt x="167" y="1348"/>
                </a:cubicBezTo>
                <a:lnTo>
                  <a:pt x="167" y="33"/>
                </a:lnTo>
                <a:cubicBezTo>
                  <a:pt x="167" y="15"/>
                  <a:pt x="182" y="0"/>
                  <a:pt x="200" y="0"/>
                </a:cubicBezTo>
                <a:cubicBezTo>
                  <a:pt x="219" y="0"/>
                  <a:pt x="234" y="15"/>
                  <a:pt x="234" y="33"/>
                </a:cubicBezTo>
                <a:close/>
                <a:moveTo>
                  <a:pt x="400" y="1281"/>
                </a:moveTo>
                <a:lnTo>
                  <a:pt x="200" y="1681"/>
                </a:lnTo>
                <a:lnTo>
                  <a:pt x="0" y="1281"/>
                </a:lnTo>
                <a:lnTo>
                  <a:pt x="400" y="1281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72" name="Rectangle 114"/>
          <p:cNvSpPr>
            <a:spLocks noChangeArrowheads="1"/>
          </p:cNvSpPr>
          <p:nvPr/>
        </p:nvSpPr>
        <p:spPr bwMode="auto">
          <a:xfrm>
            <a:off x="6019800" y="44196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Transponder Shares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 Revenue Recovery, Truck Shares,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 Revenue Days, Toll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Rates                                              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786187" y="2582652"/>
            <a:ext cx="1700213" cy="512763"/>
            <a:chOff x="2303463" y="1751012"/>
            <a:chExt cx="1700213" cy="512763"/>
          </a:xfrm>
        </p:grpSpPr>
        <p:grpSp>
          <p:nvGrpSpPr>
            <p:cNvPr id="6" name="Group 115"/>
            <p:cNvGrpSpPr>
              <a:grpSpLocks/>
            </p:cNvGrpSpPr>
            <p:nvPr/>
          </p:nvGrpSpPr>
          <p:grpSpPr bwMode="auto">
            <a:xfrm>
              <a:off x="2303463" y="1751012"/>
              <a:ext cx="1700213" cy="512763"/>
              <a:chOff x="1087" y="659"/>
              <a:chExt cx="615" cy="323"/>
            </a:xfrm>
          </p:grpSpPr>
          <p:sp>
            <p:nvSpPr>
              <p:cNvPr id="9" name="Rectangle 116"/>
              <p:cNvSpPr>
                <a:spLocks noChangeArrowheads="1"/>
              </p:cNvSpPr>
              <p:nvPr/>
            </p:nvSpPr>
            <p:spPr bwMode="auto">
              <a:xfrm>
                <a:off x="1087" y="659"/>
                <a:ext cx="615" cy="32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  <p:sp>
            <p:nvSpPr>
              <p:cNvPr id="10" name="Rectangle 117"/>
              <p:cNvSpPr>
                <a:spLocks noChangeArrowheads="1"/>
              </p:cNvSpPr>
              <p:nvPr/>
            </p:nvSpPr>
            <p:spPr bwMode="auto">
              <a:xfrm>
                <a:off x="1087" y="659"/>
                <a:ext cx="615" cy="323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400">
                  <a:latin typeface="Calibri" pitchFamily="34" charset="0"/>
                </a:endParaRPr>
              </a:p>
            </p:txBody>
          </p:sp>
        </p:grpSp>
        <p:sp>
          <p:nvSpPr>
            <p:cNvPr id="73" name="Rectangle 118"/>
            <p:cNvSpPr>
              <a:spLocks noChangeArrowheads="1"/>
            </p:cNvSpPr>
            <p:nvPr/>
          </p:nvSpPr>
          <p:spPr bwMode="auto">
            <a:xfrm>
              <a:off x="2320925" y="1893466"/>
              <a:ext cx="164147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dirty="0">
                  <a:latin typeface="Calibri" pitchFamily="34" charset="0"/>
                </a:rPr>
                <a:t>Regional </a:t>
              </a:r>
              <a:r>
                <a:rPr lang="en-US" sz="1400" b="1" dirty="0" smtClean="0">
                  <a:latin typeface="Calibri" pitchFamily="34" charset="0"/>
                </a:rPr>
                <a:t>TDM</a:t>
              </a:r>
              <a:endParaRPr lang="en-US" sz="1400" b="1" dirty="0">
                <a:latin typeface="Calibri" pitchFamily="34" charset="0"/>
              </a:endParaRPr>
            </a:p>
          </p:txBody>
        </p:sp>
      </p:grpSp>
      <p:sp>
        <p:nvSpPr>
          <p:cNvPr id="79" name="Freeform 107"/>
          <p:cNvSpPr>
            <a:spLocks noEditPoints="1"/>
          </p:cNvSpPr>
          <p:nvPr/>
        </p:nvSpPr>
        <p:spPr bwMode="auto">
          <a:xfrm>
            <a:off x="4547556" y="3095415"/>
            <a:ext cx="61913" cy="261938"/>
          </a:xfrm>
          <a:custGeom>
            <a:avLst/>
            <a:gdLst>
              <a:gd name="T0" fmla="*/ 2 w 400"/>
              <a:gd name="T1" fmla="*/ 0 h 1681"/>
              <a:gd name="T2" fmla="*/ 2 w 400"/>
              <a:gd name="T3" fmla="*/ 13 h 1681"/>
              <a:gd name="T4" fmla="*/ 2 w 400"/>
              <a:gd name="T5" fmla="*/ 13 h 1681"/>
              <a:gd name="T6" fmla="*/ 2 w 400"/>
              <a:gd name="T7" fmla="*/ 13 h 1681"/>
              <a:gd name="T8" fmla="*/ 2 w 400"/>
              <a:gd name="T9" fmla="*/ 0 h 1681"/>
              <a:gd name="T10" fmla="*/ 2 w 400"/>
              <a:gd name="T11" fmla="*/ 0 h 1681"/>
              <a:gd name="T12" fmla="*/ 2 w 400"/>
              <a:gd name="T13" fmla="*/ 0 h 1681"/>
              <a:gd name="T14" fmla="*/ 4 w 400"/>
              <a:gd name="T15" fmla="*/ 12 h 1681"/>
              <a:gd name="T16" fmla="*/ 2 w 400"/>
              <a:gd name="T17" fmla="*/ 16 h 1681"/>
              <a:gd name="T18" fmla="*/ 0 w 400"/>
              <a:gd name="T19" fmla="*/ 12 h 1681"/>
              <a:gd name="T20" fmla="*/ 4 w 400"/>
              <a:gd name="T21" fmla="*/ 12 h 168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0"/>
              <a:gd name="T34" fmla="*/ 0 h 1681"/>
              <a:gd name="T35" fmla="*/ 400 w 400"/>
              <a:gd name="T36" fmla="*/ 1681 h 168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0" h="1681">
                <a:moveTo>
                  <a:pt x="234" y="33"/>
                </a:moveTo>
                <a:lnTo>
                  <a:pt x="234" y="1348"/>
                </a:lnTo>
                <a:cubicBezTo>
                  <a:pt x="234" y="1367"/>
                  <a:pt x="219" y="1381"/>
                  <a:pt x="200" y="1381"/>
                </a:cubicBezTo>
                <a:cubicBezTo>
                  <a:pt x="182" y="1381"/>
                  <a:pt x="167" y="1367"/>
                  <a:pt x="167" y="1348"/>
                </a:cubicBezTo>
                <a:lnTo>
                  <a:pt x="167" y="33"/>
                </a:lnTo>
                <a:cubicBezTo>
                  <a:pt x="167" y="15"/>
                  <a:pt x="182" y="0"/>
                  <a:pt x="200" y="0"/>
                </a:cubicBezTo>
                <a:cubicBezTo>
                  <a:pt x="219" y="0"/>
                  <a:pt x="234" y="15"/>
                  <a:pt x="234" y="33"/>
                </a:cubicBezTo>
                <a:close/>
                <a:moveTo>
                  <a:pt x="400" y="1281"/>
                </a:moveTo>
                <a:lnTo>
                  <a:pt x="200" y="1681"/>
                </a:lnTo>
                <a:lnTo>
                  <a:pt x="0" y="1281"/>
                </a:lnTo>
                <a:lnTo>
                  <a:pt x="400" y="1281"/>
                </a:lnTo>
                <a:close/>
              </a:path>
            </a:pathLst>
          </a:custGeom>
          <a:solidFill>
            <a:srgbClr val="000000"/>
          </a:solidFill>
          <a:ln w="1588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80" name="Rectangle 76"/>
          <p:cNvSpPr>
            <a:spLocks noChangeArrowheads="1"/>
          </p:cNvSpPr>
          <p:nvPr/>
        </p:nvSpPr>
        <p:spPr bwMode="auto">
          <a:xfrm>
            <a:off x="3657600" y="3352801"/>
            <a:ext cx="1884363" cy="514140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rot="10800000">
            <a:off x="4572000" y="4743029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84"/>
          <p:cNvSpPr>
            <a:spLocks noChangeArrowheads="1"/>
          </p:cNvSpPr>
          <p:nvPr/>
        </p:nvSpPr>
        <p:spPr bwMode="auto">
          <a:xfrm>
            <a:off x="1143000" y="4495800"/>
            <a:ext cx="1958975" cy="436563"/>
          </a:xfrm>
          <a:prstGeom prst="rect">
            <a:avLst/>
          </a:prstGeom>
          <a:noFill/>
          <a:ln w="7938" cap="rnd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55" name="Rectangle 85"/>
          <p:cNvSpPr>
            <a:spLocks noChangeArrowheads="1"/>
          </p:cNvSpPr>
          <p:nvPr/>
        </p:nvSpPr>
        <p:spPr bwMode="auto">
          <a:xfrm>
            <a:off x="1447800" y="4591050"/>
            <a:ext cx="14239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Sensitivity Analysis</a:t>
            </a:r>
            <a:endParaRPr lang="en-US" sz="1400" dirty="0">
              <a:latin typeface="Calibri" pitchFamily="34" charset="0"/>
            </a:endParaRPr>
          </a:p>
        </p:txBody>
      </p:sp>
      <p:cxnSp>
        <p:nvCxnSpPr>
          <p:cNvPr id="58" name="Straight Arrow Connector 57"/>
          <p:cNvCxnSpPr>
            <a:stCxn id="42" idx="1"/>
            <a:endCxn id="52" idx="3"/>
          </p:cNvCxnSpPr>
          <p:nvPr/>
        </p:nvCxnSpPr>
        <p:spPr>
          <a:xfrm rot="10800000" flipV="1">
            <a:off x="3101975" y="4385468"/>
            <a:ext cx="501650" cy="3286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1"/>
            <a:endCxn id="52" idx="3"/>
          </p:cNvCxnSpPr>
          <p:nvPr/>
        </p:nvCxnSpPr>
        <p:spPr>
          <a:xfrm rot="10800000">
            <a:off x="3101975" y="4714083"/>
            <a:ext cx="501650" cy="4016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25" idx="2"/>
          </p:cNvCxnSpPr>
          <p:nvPr/>
        </p:nvCxnSpPr>
        <p:spPr>
          <a:xfrm rot="16200000" flipH="1">
            <a:off x="3353197" y="2133997"/>
            <a:ext cx="284162" cy="6294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28" idx="2"/>
          </p:cNvCxnSpPr>
          <p:nvPr/>
        </p:nvCxnSpPr>
        <p:spPr>
          <a:xfrm rot="5400000">
            <a:off x="5589985" y="2203053"/>
            <a:ext cx="284162" cy="4913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8686800" y="6324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4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Sensitivity Analysis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0" y="3886200"/>
            <a:ext cx="59436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dirty="0" smtClean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en-US" sz="2000" i="1" dirty="0" smtClean="0">
                <a:latin typeface="Calibri" pitchFamily="34" charset="0"/>
              </a:rPr>
              <a:t>A relatively common and reasonably effective method for accommodating risk in demand and revenue</a:t>
            </a:r>
          </a:p>
          <a:p>
            <a:r>
              <a:rPr lang="en-US" sz="2000" i="1" dirty="0" smtClean="0">
                <a:latin typeface="Calibri" pitchFamily="34" charset="0"/>
              </a:rPr>
              <a:t>forecasts is the use of sensitivity analyses or “stress tests” </a:t>
            </a:r>
            <a:r>
              <a:rPr lang="en-US" sz="2000" dirty="0" smtClean="0">
                <a:latin typeface="Calibri" pitchFamily="34" charset="0"/>
              </a:rPr>
              <a:t>(</a:t>
            </a:r>
            <a:r>
              <a:rPr lang="en-US" sz="2000" dirty="0" err="1" smtClean="0">
                <a:latin typeface="Calibri" pitchFamily="34" charset="0"/>
              </a:rPr>
              <a:t>Kriger</a:t>
            </a:r>
            <a:r>
              <a:rPr lang="en-US" sz="2000" dirty="0" smtClean="0">
                <a:latin typeface="Calibri" pitchFamily="34" charset="0"/>
              </a:rPr>
              <a:t> et al., 2006)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6553200" cy="30480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latin typeface="Calibri" pitchFamily="34" charset="0"/>
              </a:rPr>
              <a:t> Demonstrate impacts of changes to inputs</a:t>
            </a:r>
          </a:p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latin typeface="Calibri" pitchFamily="34" charset="0"/>
              </a:rPr>
              <a:t> Determine most and least influential inputs</a:t>
            </a:r>
          </a:p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latin typeface="Calibri" pitchFamily="34" charset="0"/>
              </a:rPr>
              <a:t> Test impacts of extreme events</a:t>
            </a:r>
          </a:p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latin typeface="Calibri" pitchFamily="34" charset="0"/>
              </a:rPr>
              <a:t> Estimate reasonable high and low</a:t>
            </a:r>
          </a:p>
          <a:p>
            <a:pPr algn="l">
              <a:buFont typeface="Arial" pitchFamily="34" charset="0"/>
              <a:buChar char="•"/>
            </a:pPr>
            <a:r>
              <a:rPr lang="en-US" sz="2700" dirty="0" smtClean="0">
                <a:latin typeface="Calibri" pitchFamily="34" charset="0"/>
              </a:rPr>
              <a:t> Typically not a time-intensive process</a:t>
            </a:r>
          </a:p>
          <a:p>
            <a:pPr algn="l">
              <a:buFont typeface="Arial" pitchFamily="34" charset="0"/>
              <a:buChar char="•"/>
            </a:pPr>
            <a:endParaRPr lang="en-US" sz="2800" dirty="0" smtClean="0">
              <a:latin typeface="Calibri" pitchFamily="34" charset="0"/>
            </a:endParaRPr>
          </a:p>
          <a:p>
            <a:endParaRPr lang="en-US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6096000" y="2209800"/>
          <a:ext cx="30480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686800" y="6324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5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Risk Analysis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6200" y="1371600"/>
            <a:ext cx="9067800" cy="4191000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Typical Process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Determine uncertainty distributions of inputs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Model relationship between inputs and outputs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Estimate output ranges/probabilities using multiple simulations (Monte Carlo)</a:t>
            </a:r>
          </a:p>
          <a:p>
            <a:pPr algn="l">
              <a:buFont typeface="Arial" pitchFamily="34" charset="0"/>
              <a:buChar char="•"/>
            </a:pPr>
            <a:r>
              <a:rPr lang="en-US" sz="3000" dirty="0" smtClean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Sensitivities/</a:t>
            </a:r>
            <a:r>
              <a:rPr lang="en-US" sz="2800" dirty="0" err="1" smtClean="0">
                <a:latin typeface="Calibri" pitchFamily="34" charset="0"/>
              </a:rPr>
              <a:t>elasticities</a:t>
            </a:r>
            <a:r>
              <a:rPr lang="en-US" sz="2800" dirty="0" smtClean="0">
                <a:latin typeface="Calibri" pitchFamily="34" charset="0"/>
              </a:rPr>
              <a:t> are a by-product of risk analysis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Challenges (in T&amp;R risk analysis)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Variables to include in risk analysis and correlations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Quantification of uncertainty of inputs not easy  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</a:rPr>
              <a:t> Could lead to misleading conclusions</a:t>
            </a:r>
            <a:r>
              <a:rPr lang="en-US" dirty="0"/>
              <a:t> </a:t>
            </a:r>
            <a:endParaRPr lang="en-US" dirty="0" smtClean="0"/>
          </a:p>
          <a:p>
            <a:pPr lvl="2" algn="l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Variables used for risk analysis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000" dirty="0" smtClean="0">
                <a:latin typeface="Calibri" pitchFamily="34" charset="0"/>
              </a:rPr>
              <a:t> Extreme events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10400" y="3637544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83968" y="34290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324600" y="457200"/>
            <a:ext cx="2590800" cy="1828800"/>
            <a:chOff x="6083968" y="3637544"/>
            <a:chExt cx="3048000" cy="2182092"/>
          </a:xfrm>
        </p:grpSpPr>
        <p:pic>
          <p:nvPicPr>
            <p:cNvPr id="15" name="Picture 14" descr="facts2modelwi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9880" y="3886200"/>
              <a:ext cx="2867920" cy="19050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7010400" y="3637544"/>
              <a:ext cx="1143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3968" y="5450304"/>
              <a:ext cx="3048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686800" y="6324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6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Select Uncertainty Factors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143000"/>
            <a:ext cx="9067800" cy="5257800"/>
          </a:xfrm>
        </p:spPr>
        <p:txBody>
          <a:bodyPr>
            <a:normAutofit/>
          </a:bodyPr>
          <a:lstStyle/>
          <a:p>
            <a:pPr algn="l"/>
            <a:endParaRPr lang="en-US" sz="240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143000"/>
          <a:ext cx="8839200" cy="4572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62358"/>
                <a:gridCol w="3876842"/>
              </a:tblGrid>
              <a:tr h="50800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Demographics (Population, Employment)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b="0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Weather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Value of time (Income)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Accidents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Vehicle operating cost (Gas prices)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Construction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activity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Toll rates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Feeder/Competing routes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Trip generation rates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Congestion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management</a:t>
                      </a:r>
                      <a:r>
                        <a:rPr lang="en-US" sz="2000" dirty="0" smtClean="0">
                          <a:latin typeface="Calibri" pitchFamily="34" charset="0"/>
                        </a:rPr>
                        <a:t> policies</a:t>
                      </a: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Revenue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days (Weekend/Weekday traffic)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Travel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Demand Modeling Factors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Toll revenue</a:t>
                      </a:r>
                      <a:r>
                        <a:rPr lang="en-US" sz="2000" baseline="0" dirty="0" smtClean="0">
                          <a:latin typeface="Calibri" pitchFamily="34" charset="0"/>
                        </a:rPr>
                        <a:t> recovery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Truck traffic shares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itchFamily="34" charset="0"/>
                        </a:rPr>
                        <a:t>Toll transponder usage</a:t>
                      </a:r>
                      <a:endParaRPr lang="en-US" sz="2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echnical-risk-analysis-800X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05600" y="4133850"/>
            <a:ext cx="2209800" cy="1657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686800" y="6324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7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ea typeface="宋体" pitchFamily="2" charset="-122"/>
              </a:rPr>
              <a:t>Uncertainty Propagation Through TDM</a:t>
            </a:r>
            <a:endParaRPr lang="en-US" sz="40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12192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>
                <a:latin typeface="Calibri" pitchFamily="34" charset="0"/>
              </a:rPr>
              <a:t>According to Zhao and </a:t>
            </a:r>
            <a:r>
              <a:rPr lang="en-US" sz="2800" dirty="0" err="1" smtClean="0">
                <a:latin typeface="Calibri" pitchFamily="34" charset="0"/>
              </a:rPr>
              <a:t>Kockelman</a:t>
            </a:r>
            <a:r>
              <a:rPr lang="en-US" sz="2800" dirty="0" smtClean="0">
                <a:latin typeface="Calibri" pitchFamily="34" charset="0"/>
              </a:rPr>
              <a:t> (2002)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kern="1200" dirty="0" smtClean="0">
                <a:latin typeface="Calibri" pitchFamily="34" charset="0"/>
              </a:rPr>
              <a:t>Uncertainty grows through trip generation, trip distribution   </a:t>
            </a:r>
          </a:p>
          <a:p>
            <a:pPr algn="l">
              <a:spcBef>
                <a:spcPts val="0"/>
              </a:spcBef>
            </a:pPr>
            <a:r>
              <a:rPr lang="en-US" sz="2800" kern="1200" dirty="0" smtClean="0">
                <a:latin typeface="Calibri" pitchFamily="34" charset="0"/>
              </a:rPr>
              <a:t>   and mode choice models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45108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Uncertainty drops at the traffic assignment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>
                <a:latin typeface="Calibri" pitchFamily="34" charset="0"/>
              </a:rPr>
              <a:t>Final flow uncertainties higher than levels of input uncertainties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</a:rPr>
              <a:t> More difficult to anticipate flows on uncongested networks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0" y="6324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8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 smtClean="0"/>
          </a:p>
          <a:p>
            <a:endParaRPr lang="en-US" dirty="0" smtClean="0"/>
          </a:p>
        </p:txBody>
      </p:sp>
      <p:sp>
        <p:nvSpPr>
          <p:cNvPr id="25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</a:rPr>
              <a:t>Case Study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066800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Sub Area Network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Urban area highway model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AM, PM and OP time periods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741 Zones (including 116 External Zones)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4667 Roadway Links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3106 Nodes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816 Zone Connectors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124200"/>
            <a:ext cx="556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Assumptions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Validated travel demand model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Commuter corridor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High toll transponder participation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Market share based toll diversion algorithm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No congestion pricing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Mostly developed corridor (Brownfield corridor)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Growth in trips to 2030 (1.6% annual growth)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</a:rPr>
              <a:t> No transportation improvements through 2030</a:t>
            </a:r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5"/>
          <p:cNvGrpSpPr/>
          <p:nvPr/>
        </p:nvGrpSpPr>
        <p:grpSpPr>
          <a:xfrm>
            <a:off x="6248400" y="1676400"/>
            <a:ext cx="2667762" cy="3067062"/>
            <a:chOff x="6248400" y="1676400"/>
            <a:chExt cx="2667762" cy="3067062"/>
          </a:xfrm>
        </p:grpSpPr>
        <p:grpSp>
          <p:nvGrpSpPr>
            <p:cNvPr id="3" name="Group 28"/>
            <p:cNvGrpSpPr/>
            <p:nvPr/>
          </p:nvGrpSpPr>
          <p:grpSpPr>
            <a:xfrm>
              <a:off x="6248400" y="1676400"/>
              <a:ext cx="2438400" cy="2667000"/>
              <a:chOff x="5715000" y="2057400"/>
              <a:chExt cx="2438400" cy="2667000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rot="5400000">
                <a:off x="5580328" y="3352800"/>
                <a:ext cx="2590800" cy="0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V="1">
                <a:off x="5715000" y="2590800"/>
                <a:ext cx="2362200" cy="76200"/>
              </a:xfrm>
              <a:prstGeom prst="line">
                <a:avLst/>
              </a:prstGeom>
              <a:ln w="317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5400000">
                <a:off x="4762500" y="3543300"/>
                <a:ext cx="2362200" cy="0"/>
              </a:xfrm>
              <a:prstGeom prst="line">
                <a:avLst/>
              </a:prstGeom>
              <a:ln w="317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5791200" y="3505200"/>
                <a:ext cx="2362200" cy="990600"/>
              </a:xfrm>
              <a:prstGeom prst="line">
                <a:avLst/>
              </a:prstGeom>
              <a:ln w="317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7048500" y="3086100"/>
                <a:ext cx="1752600" cy="304800"/>
              </a:xfrm>
              <a:prstGeom prst="line">
                <a:avLst/>
              </a:prstGeom>
              <a:ln w="31750">
                <a:solidFill>
                  <a:srgbClr val="00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48"/>
            <p:cNvGrpSpPr>
              <a:grpSpLocks/>
            </p:cNvGrpSpPr>
            <p:nvPr/>
          </p:nvGrpSpPr>
          <p:grpSpPr bwMode="auto">
            <a:xfrm>
              <a:off x="7772400" y="4267211"/>
              <a:ext cx="1143762" cy="476251"/>
              <a:chOff x="720" y="3312"/>
              <a:chExt cx="1223" cy="300"/>
            </a:xfrm>
          </p:grpSpPr>
          <p:sp>
            <p:nvSpPr>
              <p:cNvPr id="42" name="Line 49"/>
              <p:cNvSpPr>
                <a:spLocks noChangeShapeType="1"/>
              </p:cNvSpPr>
              <p:nvPr/>
            </p:nvSpPr>
            <p:spPr bwMode="auto">
              <a:xfrm>
                <a:off x="720" y="3390"/>
                <a:ext cx="288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50"/>
              <p:cNvSpPr>
                <a:spLocks noChangeShapeType="1"/>
              </p:cNvSpPr>
              <p:nvPr/>
            </p:nvSpPr>
            <p:spPr bwMode="auto">
              <a:xfrm>
                <a:off x="720" y="3529"/>
                <a:ext cx="288" cy="0"/>
              </a:xfrm>
              <a:prstGeom prst="line">
                <a:avLst/>
              </a:prstGeom>
              <a:noFill/>
              <a:ln w="50800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51"/>
              <p:cNvSpPr txBox="1">
                <a:spLocks noChangeArrowheads="1"/>
              </p:cNvSpPr>
              <p:nvPr/>
            </p:nvSpPr>
            <p:spPr bwMode="auto">
              <a:xfrm>
                <a:off x="768" y="3312"/>
                <a:ext cx="1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dirty="0" smtClean="0"/>
                  <a:t>Toll Road</a:t>
                </a:r>
                <a:endParaRPr lang="en-US" sz="1000" dirty="0"/>
              </a:p>
            </p:txBody>
          </p:sp>
          <p:sp>
            <p:nvSpPr>
              <p:cNvPr id="45" name="Text Box 52"/>
              <p:cNvSpPr txBox="1">
                <a:spLocks noChangeArrowheads="1"/>
              </p:cNvSpPr>
              <p:nvPr/>
            </p:nvSpPr>
            <p:spPr bwMode="auto">
              <a:xfrm>
                <a:off x="791" y="3458"/>
                <a:ext cx="115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000" dirty="0" smtClean="0"/>
                  <a:t>Freeways</a:t>
                </a:r>
                <a:endParaRPr lang="en-US" sz="1000" dirty="0"/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 rot="16200000" flipH="1">
            <a:off x="5829300" y="3086100"/>
            <a:ext cx="2133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6819900" y="2933700"/>
            <a:ext cx="2133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48400" y="2667000"/>
            <a:ext cx="243840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Line 50"/>
          <p:cNvSpPr>
            <a:spLocks noChangeShapeType="1"/>
          </p:cNvSpPr>
          <p:nvPr/>
        </p:nvSpPr>
        <p:spPr bwMode="auto">
          <a:xfrm>
            <a:off x="7780416" y="4825044"/>
            <a:ext cx="26934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Text Box 52"/>
          <p:cNvSpPr txBox="1">
            <a:spLocks noChangeArrowheads="1"/>
          </p:cNvSpPr>
          <p:nvPr/>
        </p:nvSpPr>
        <p:spPr bwMode="auto">
          <a:xfrm>
            <a:off x="7846816" y="4708524"/>
            <a:ext cx="1077362" cy="24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000" dirty="0" smtClean="0"/>
              <a:t>Arterials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8686800" y="6324600"/>
            <a:ext cx="304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876272D-5EB2-446B-A7EE-EB1EE1A13FE3}" type="slidenum">
              <a:rPr lang="en-US" sz="1200" smtClean="0"/>
              <a:pPr/>
              <a:t>9</a:t>
            </a:fld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ulti-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Multi-1</Template>
  <TotalTime>2666</TotalTime>
  <Words>1053</Words>
  <Application>Microsoft Office PowerPoint</Application>
  <PresentationFormat>On-screen Show (4:3)</PresentationFormat>
  <Paragraphs>734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Multi-1</vt:lpstr>
      <vt:lpstr>1_Default Design</vt:lpstr>
      <vt:lpstr>13th TRB Transportation Planning Applications Conference May 11, 2011   Risk Assessment &amp; Sensitivity Analysis of Traffic and Revenue Projections for Toll Facilities </vt:lpstr>
      <vt:lpstr>Outline</vt:lpstr>
      <vt:lpstr>Background</vt:lpstr>
      <vt:lpstr>Typical T&amp;R Process</vt:lpstr>
      <vt:lpstr>Sensitivity Analysis</vt:lpstr>
      <vt:lpstr>Risk Analysis</vt:lpstr>
      <vt:lpstr>Select Uncertainty Factors</vt:lpstr>
      <vt:lpstr>Uncertainty Propagation Through TDM</vt:lpstr>
      <vt:lpstr>Case Study Model</vt:lpstr>
      <vt:lpstr>T&amp;R Risk Analysis Process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Summary</vt:lpstr>
      <vt:lpstr>Next Steps</vt:lpstr>
      <vt:lpstr>Questions?</vt:lpstr>
    </vt:vector>
  </TitlesOfParts>
  <Company>Wilbur Smith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&amp; Sensitivity Analysis of Traffic and Revenue Projections for Toll facilities </dc:title>
  <dc:creator>nmokkapati</dc:creator>
  <cp:lastModifiedBy>pjammalamadaka</cp:lastModifiedBy>
  <cp:revision>424</cp:revision>
  <dcterms:created xsi:type="dcterms:W3CDTF">2011-03-31T23:08:02Z</dcterms:created>
  <dcterms:modified xsi:type="dcterms:W3CDTF">2011-05-11T17:18:17Z</dcterms:modified>
</cp:coreProperties>
</file>