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1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69" r:id="rId4"/>
    <p:sldId id="270" r:id="rId5"/>
    <p:sldId id="258" r:id="rId6"/>
    <p:sldId id="260" r:id="rId7"/>
    <p:sldId id="266" r:id="rId8"/>
    <p:sldId id="283" r:id="rId9"/>
    <p:sldId id="265" r:id="rId10"/>
    <p:sldId id="284" r:id="rId11"/>
    <p:sldId id="268" r:id="rId12"/>
    <p:sldId id="267" r:id="rId13"/>
    <p:sldId id="285" r:id="rId14"/>
    <p:sldId id="288" r:id="rId15"/>
    <p:sldId id="259" r:id="rId16"/>
    <p:sldId id="286" r:id="rId17"/>
    <p:sldId id="276" r:id="rId18"/>
    <p:sldId id="287" r:id="rId19"/>
    <p:sldId id="261" r:id="rId20"/>
    <p:sldId id="279" r:id="rId21"/>
    <p:sldId id="271" r:id="rId22"/>
    <p:sldId id="262" r:id="rId23"/>
    <p:sldId id="280" r:id="rId24"/>
    <p:sldId id="277" r:id="rId25"/>
    <p:sldId id="281" r:id="rId26"/>
    <p:sldId id="282" r:id="rId27"/>
    <p:sldId id="289" r:id="rId28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376"/>
    <a:srgbClr val="FFCC00"/>
    <a:srgbClr val="F4950A"/>
    <a:srgbClr val="FFFFFF"/>
    <a:srgbClr val="FFCC66"/>
    <a:srgbClr val="558558"/>
    <a:srgbClr val="BDD5BF"/>
    <a:srgbClr val="9F9FFF"/>
    <a:srgbClr val="002060"/>
    <a:srgbClr val="003A7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0" d="100"/>
          <a:sy n="70" d="100"/>
        </p:scale>
        <p:origin x="-2814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153E5-D430-41B8-8489-B769BA98E671}" type="datetimeFigureOut">
              <a:rPr lang="en-US" smtClean="0"/>
              <a:pPr/>
              <a:t>5/11/2011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7B84C-A6FF-4427-AEE1-D17BD754F5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FAACAD1-A664-4A19-8585-7F1F26DB1F51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13C6E5E-92EB-4B05-8BCB-996B3B02D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600" dirty="0" smtClean="0"/>
              <a:t>The MI Travel Counts II (MTC II) program during the Fall of 2009 updated information on statewide household travel characteristics.</a:t>
            </a:r>
          </a:p>
          <a:p>
            <a:pPr eaLnBrk="1" hangingPunct="1"/>
            <a:r>
              <a:rPr lang="en-US" sz="1600" dirty="0" smtClean="0"/>
              <a:t>Changes in household travel behavior</a:t>
            </a:r>
          </a:p>
          <a:p>
            <a:pPr eaLnBrk="1" hangingPunct="1"/>
            <a:r>
              <a:rPr lang="en-US" sz="1600" dirty="0" smtClean="0"/>
              <a:t>Evidence to support the recent reduction traffic volumes, and </a:t>
            </a:r>
          </a:p>
          <a:p>
            <a:pPr eaLnBrk="1" hangingPunct="1"/>
            <a:r>
              <a:rPr lang="en-US" sz="1600" dirty="0" smtClean="0"/>
              <a:t>Impacts of changes in household socioeconomic characteristics on travel behavior.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1300" dirty="0" smtClean="0"/>
              <a:t>MTC II study design allowed to build a panel data at the household level.</a:t>
            </a:r>
          </a:p>
          <a:p>
            <a:pPr eaLnBrk="1" hangingPunct="1"/>
            <a:r>
              <a:rPr lang="en-US" sz="1300" dirty="0" smtClean="0"/>
              <a:t>Observed differences in household trip rates were compared statistically.</a:t>
            </a:r>
          </a:p>
          <a:p>
            <a:pPr lvl="1" eaLnBrk="1" hangingPunct="1"/>
            <a:r>
              <a:rPr lang="en-US" sz="1400" dirty="0" smtClean="0"/>
              <a:t>There is a  statistically significant reduction in households trip rates across waves (1.34 trips/</a:t>
            </a:r>
            <a:r>
              <a:rPr lang="en-US" sz="1400" dirty="0" err="1" smtClean="0"/>
              <a:t>hh</a:t>
            </a:r>
            <a:r>
              <a:rPr lang="en-US" sz="1400" dirty="0" smtClean="0"/>
              <a:t>).</a:t>
            </a:r>
          </a:p>
          <a:p>
            <a:pPr lvl="1" eaLnBrk="1" hangingPunct="1"/>
            <a:r>
              <a:rPr lang="en-US" sz="1400" dirty="0" smtClean="0"/>
              <a:t>Trip distribution by time of day and purpose were equivalent.</a:t>
            </a:r>
          </a:p>
          <a:p>
            <a:pPr eaLnBrk="1" hangingPunct="1"/>
            <a:r>
              <a:rPr lang="en-US" sz="1400" dirty="0" smtClean="0"/>
              <a:t>Is the observed changes due to sampling bias, changes in household structure, or in economic climate?</a:t>
            </a:r>
            <a:endParaRPr lang="en-US" sz="1300" dirty="0" smtClean="0"/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Sampling bias hypotheses is rejected since respondents to both waves exhibited similar behavior to the rest of the MTC I respondents. </a:t>
            </a:r>
          </a:p>
          <a:p>
            <a:r>
              <a:rPr lang="en-US" dirty="0" smtClean="0"/>
              <a:t>Comparison of socioeconomic characteristics across the waves showed that MTC II had a slight increase in the shares of </a:t>
            </a:r>
          </a:p>
          <a:p>
            <a:pPr lvl="1"/>
            <a:r>
              <a:rPr lang="en-US" dirty="0" smtClean="0"/>
              <a:t>small households </a:t>
            </a:r>
          </a:p>
          <a:p>
            <a:pPr lvl="1"/>
            <a:r>
              <a:rPr lang="en-US" dirty="0" smtClean="0"/>
              <a:t>households with higher levels of vehicle ownership. </a:t>
            </a:r>
          </a:p>
          <a:p>
            <a:r>
              <a:rPr lang="en-US" dirty="0" smtClean="0"/>
              <a:t>The MTC II and 2009 </a:t>
            </a:r>
            <a:r>
              <a:rPr lang="en-US" dirty="0" err="1" smtClean="0"/>
              <a:t>NHTS</a:t>
            </a:r>
            <a:r>
              <a:rPr lang="en-US" dirty="0" smtClean="0"/>
              <a:t> household profiles with respect to size, number of vehicles and workers were very similar.</a:t>
            </a:r>
          </a:p>
          <a:p>
            <a:r>
              <a:rPr lang="en-US" dirty="0" smtClean="0"/>
              <a:t>Distribution of age groups in MTC II showed higher shares for older age groups, while school age children and young adults were underrepresented when compared to MTC I.  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Tests that accounted for changes in socioeconomic characteristics of households revealed that differences in trip rates across waves can be primarily explained by changes in household size. </a:t>
            </a:r>
          </a:p>
          <a:p>
            <a:r>
              <a:rPr lang="en-US" dirty="0" smtClean="0"/>
              <a:t>Inclusion of changes household life cycles improved the explanatory power of the statistical models. </a:t>
            </a:r>
          </a:p>
          <a:p>
            <a:r>
              <a:rPr lang="en-US" dirty="0" smtClean="0"/>
              <a:t>“Retired Couples” seems was only household life cycle group that had a statistically significant difference in household trip rates across the MTC waves.</a:t>
            </a:r>
          </a:p>
          <a:p>
            <a:r>
              <a:rPr lang="en-US" dirty="0" smtClean="0"/>
              <a:t> While changes in the economic condition may have contributed this observation, other changes at person level such as health can be among potential reasons. </a:t>
            </a:r>
          </a:p>
          <a:p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-9525" y="6053138"/>
            <a:ext cx="3852863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3937000" y="6053138"/>
            <a:ext cx="5207000" cy="712787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21" descr="CS_logo_BW_No tag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8750" y="6184900"/>
            <a:ext cx="1690688" cy="411163"/>
          </a:xfrm>
          <a:prstGeom prst="rect">
            <a:avLst/>
          </a:prstGeom>
          <a:noFill/>
          <a:ln w="9525">
            <a:solidFill>
              <a:srgbClr val="002E56"/>
            </a:solidFill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936740" y="6050037"/>
            <a:ext cx="448817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0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D745E0C-56AB-42D2-AFE0-03DDF76739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779F4-E5BA-427A-84D9-9F75D935A018}" type="datetimeFigureOut">
              <a:rPr lang="en-US"/>
              <a:pPr>
                <a:defRPr/>
              </a:pPr>
              <a:t>5/11/2011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2C4DA-AA34-48A9-8880-88C32FC62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B5B14E-2897-4E9F-834C-ACA0EDD7ECE7}" type="datetimeFigureOut">
              <a:rPr lang="en-US"/>
              <a:pPr>
                <a:defRPr/>
              </a:pPr>
              <a:t>5/11/2011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17C-4ACE-48F3-BDBD-1FA1FF1E43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1" descr="CS_logo_BW_No tag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1225" y="6248400"/>
            <a:ext cx="1501775" cy="365125"/>
          </a:xfrm>
          <a:prstGeom prst="rect">
            <a:avLst/>
          </a:prstGeom>
          <a:noFill/>
          <a:ln w="9525">
            <a:solidFill>
              <a:srgbClr val="002E56"/>
            </a:solidFill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7595A90-C4BB-4B7B-9691-5028658E0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5E750F-6AB1-46B3-A913-1519E3CBE19B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B9C9E8-28E4-4EF4-836E-B220894340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83908F9-DCC5-4DA6-B0B9-3F3685D39A68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2F9522-F997-4EE6-8B2B-D4A3E50CD9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1E05C20-4156-40F3-8803-96A0DD599D8E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1F0BCBE-58F1-4CAF-BD7A-D792E8EC36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1355D-BC95-491F-907B-CD37CED7EC3B}" type="datetimeFigureOut">
              <a:rPr lang="en-US"/>
              <a:pPr>
                <a:defRPr/>
              </a:pPr>
              <a:t>5/11/2011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F0E4E-E36B-45AB-9C0D-1708DB76BC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6AF0F-2262-4296-A733-84CD22A5B3D1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4450EFF-11F5-471C-8FB3-0DBEB471D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16122-39D4-471C-9EF5-CED9411273ED}" type="datetimeFigureOut">
              <a:rPr lang="en-US"/>
              <a:pPr>
                <a:defRPr/>
              </a:pPr>
              <a:t>5/11/2011</a:t>
            </a:fld>
            <a:endParaRPr lang="en-US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EF486-2A65-49F4-9CC2-66F075E356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0D9C778-1E92-40A8-942C-21A0F9FFBACF}" type="datetimeFigureOut">
              <a:rPr lang="en-US"/>
              <a:pPr>
                <a:defRPr/>
              </a:pPr>
              <a:t>5/11/2011</a:t>
            </a:fld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DEA719D7-C5A5-46BA-9E0F-68786A624B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14F0D1E-BF04-4A5F-A89B-667FE1C85395}" type="datetimeFigureOut">
              <a:rPr lang="en-US"/>
              <a:pPr>
                <a:defRPr/>
              </a:pPr>
              <a:t>5/11/2011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B33F70B5-786B-4E7D-8BBD-A2055FBC6FA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2" r:id="rId6"/>
    <p:sldLayoutId id="2147483728" r:id="rId7"/>
    <p:sldLayoutId id="2147483721" r:id="rId8"/>
    <p:sldLayoutId id="2147483729" r:id="rId9"/>
    <p:sldLayoutId id="2147483720" r:id="rId10"/>
    <p:sldLayoutId id="21474837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8CDD7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C0BEAF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5038" y="1597025"/>
            <a:ext cx="6634162" cy="1828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/>
              <a:t>Effects of Household Life Cycle Changes on Travel Behavior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5038" y="3422650"/>
            <a:ext cx="6862762" cy="685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cap="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Evidence from Michigan Statewide Household Travel Surveys</a:t>
            </a:r>
          </a:p>
        </p:txBody>
      </p:sp>
      <p:sp>
        <p:nvSpPr>
          <p:cNvPr id="14339" name="TextBox 9"/>
          <p:cNvSpPr txBox="1">
            <a:spLocks noChangeArrowheads="1"/>
          </p:cNvSpPr>
          <p:nvPr/>
        </p:nvSpPr>
        <p:spPr bwMode="auto">
          <a:xfrm>
            <a:off x="4763" y="6108700"/>
            <a:ext cx="39131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143160"/>
                </a:solidFill>
                <a:latin typeface="Tw Cen MT"/>
              </a:rPr>
              <a:t>13th TRB National Transportation Planning Applications Conference, Reno 2011</a:t>
            </a:r>
            <a:endParaRPr lang="en-US" sz="1400" i="1">
              <a:solidFill>
                <a:srgbClr val="143160"/>
              </a:solidFill>
              <a:latin typeface="Tw Cen MT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2301875" y="4479925"/>
            <a:ext cx="6862763" cy="1131888"/>
          </a:xfrm>
          <a:prstGeom prst="rect">
            <a:avLst/>
          </a:prstGeom>
        </p:spPr>
        <p:txBody>
          <a:bodyPr anchor="ctr">
            <a:normAutofit fontScale="92500" lnSpcReduction="20000"/>
          </a:bodyPr>
          <a:lstStyle/>
          <a:p>
            <a:pPr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Ayvalik, C., Proussaloglou, K., </a:t>
            </a:r>
            <a:r>
              <a:rPr lang="en-US" sz="2400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Cambridge Systematics </a:t>
            </a:r>
          </a:p>
          <a:p>
            <a:pPr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Faussett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K., </a:t>
            </a:r>
            <a:r>
              <a:rPr lang="en-US" sz="2400" i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MDOT</a:t>
            </a:r>
            <a:r>
              <a:rPr lang="en-US" sz="2400" i="1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Bureau of Transportation Planning</a:t>
            </a:r>
          </a:p>
          <a:p>
            <a:pPr fontAlgn="auto"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defRPr/>
            </a:pP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Wargelin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  <a:latin typeface="+mn-lt"/>
              </a:rPr>
              <a:t>, L., </a:t>
            </a:r>
            <a:r>
              <a:rPr lang="en-US" sz="2400" i="1" dirty="0" err="1">
                <a:solidFill>
                  <a:schemeClr val="accent6">
                    <a:lumMod val="50000"/>
                  </a:schemeClr>
                </a:solidFill>
                <a:latin typeface="+mn-lt"/>
              </a:rPr>
              <a:t>AbtSRBI</a:t>
            </a:r>
            <a:endParaRPr lang="en-US" sz="2400" i="1" dirty="0">
              <a:solidFill>
                <a:schemeClr val="accent6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14341" name="Picture 2486" descr="SRBI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0888" y="6188075"/>
            <a:ext cx="1466850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5"/>
          <p:cNvPicPr>
            <a:picLocks noChangeAspect="1" noChangeArrowheads="1"/>
          </p:cNvPicPr>
          <p:nvPr/>
        </p:nvPicPr>
        <p:blipFill>
          <a:blip r:embed="rId3" cstate="print"/>
          <a:srcRect l="22307" b="23024"/>
          <a:stretch>
            <a:fillRect/>
          </a:stretch>
        </p:blipFill>
        <p:spPr bwMode="auto">
          <a:xfrm>
            <a:off x="7432675" y="6181725"/>
            <a:ext cx="156686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1" descr="MIDOT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663" y="63500"/>
            <a:ext cx="2201862" cy="164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A160723-97E6-4EED-BC7F-5E4331541E75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21565" name="Group 61"/>
          <p:cNvGraphicFramePr>
            <a:graphicFrameLocks noGrp="1"/>
          </p:cNvGraphicFramePr>
          <p:nvPr/>
        </p:nvGraphicFramePr>
        <p:xfrm>
          <a:off x="619127" y="2498725"/>
          <a:ext cx="6552640" cy="2333627"/>
        </p:xfrm>
        <a:graphic>
          <a:graphicData uri="http://schemas.openxmlformats.org/drawingml/2006/table">
            <a:tbl>
              <a:tblPr/>
              <a:tblGrid>
                <a:gridCol w="2347722"/>
                <a:gridCol w="1871373"/>
                <a:gridCol w="2333545"/>
              </a:tblGrid>
              <a:tr h="5238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Trip Purpose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MTC I Only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Both MTC Waves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Home Based Work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16.00%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16.40%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Home Based School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9.60%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7.90%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Home Based Other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41.30%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41.30%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492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Non-Home Based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33.20%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34.40%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sp>
        <p:nvSpPr>
          <p:cNvPr id="48179" name="TextBox 8"/>
          <p:cNvSpPr txBox="1">
            <a:spLocks noChangeArrowheads="1"/>
          </p:cNvSpPr>
          <p:nvPr/>
        </p:nvSpPr>
        <p:spPr bwMode="auto">
          <a:xfrm>
            <a:off x="2835275" y="5205413"/>
            <a:ext cx="31908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990000"/>
                </a:solidFill>
                <a:latin typeface="Tw Cen MT"/>
              </a:rPr>
              <a:t>Chi-Square </a:t>
            </a:r>
            <a:r>
              <a:rPr lang="en-US" b="1" dirty="0">
                <a:solidFill>
                  <a:srgbClr val="990000"/>
                </a:solidFill>
                <a:latin typeface="Tw Cen MT"/>
              </a:rPr>
              <a:t>Test </a:t>
            </a:r>
          </a:p>
          <a:p>
            <a:pPr algn="ctr"/>
            <a:r>
              <a:rPr lang="en-US" b="1" dirty="0">
                <a:solidFill>
                  <a:srgbClr val="990000"/>
                </a:solidFill>
                <a:latin typeface="Tw Cen MT"/>
              </a:rPr>
              <a:t>No Substantial Difference</a:t>
            </a:r>
          </a:p>
        </p:txBody>
      </p:sp>
      <p:sp>
        <p:nvSpPr>
          <p:cNvPr id="48180" name="Text Box 62"/>
          <p:cNvSpPr txBox="1">
            <a:spLocks noChangeArrowheads="1"/>
          </p:cNvSpPr>
          <p:nvPr/>
        </p:nvSpPr>
        <p:spPr bwMode="auto">
          <a:xfrm>
            <a:off x="619126" y="1697038"/>
            <a:ext cx="6552640" cy="427037"/>
          </a:xfrm>
          <a:prstGeom prst="rect">
            <a:avLst/>
          </a:prstGeom>
          <a:solidFill>
            <a:srgbClr val="9F9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+mn-lt"/>
              </a:rPr>
              <a:t>Comparison of Trips by Purpose and MTC II Participation </a:t>
            </a:r>
          </a:p>
        </p:txBody>
      </p:sp>
      <p:sp>
        <p:nvSpPr>
          <p:cNvPr id="48181" name="Title 1"/>
          <p:cNvSpPr>
            <a:spLocks/>
          </p:cNvSpPr>
          <p:nvPr/>
        </p:nvSpPr>
        <p:spPr bwMode="auto">
          <a:xfrm>
            <a:off x="603250" y="239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Tw Cen MT"/>
              </a:rPr>
              <a:t>Bias – Trip Purposes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8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7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MTC Waves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A2A12B7-F3EA-4F27-9AC7-1D2EB9F18C48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2531" name="Content Placeholder 3"/>
          <p:cNvSpPr>
            <a:spLocks noGrp="1"/>
          </p:cNvSpPr>
          <p:nvPr>
            <p:ph sz="quarter" idx="1"/>
          </p:nvPr>
        </p:nvSpPr>
        <p:spPr>
          <a:xfrm>
            <a:off x="533400" y="2065106"/>
            <a:ext cx="8232775" cy="4164653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Are trip rates in the MTC I similar to the MTC II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Are trip length distributions in the MTC I similar to the MTC II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Can changes in the household socioeconomics explain the observed changes in trip rates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Focus is on the changes across waves.</a:t>
            </a:r>
          </a:p>
          <a:p>
            <a:pPr eaLnBrk="1" hangingPunct="1">
              <a:spcBef>
                <a:spcPts val="1800"/>
              </a:spcBef>
            </a:pPr>
            <a:endParaRPr lang="en-US" dirty="0" smtClean="0">
              <a:latin typeface="AvantGar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MTC Waves - Trip Rates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2B92DCBF-9E5E-4F2F-9C6F-691B340559B3}" type="slidenum">
              <a:rPr lang="en-US"/>
              <a:pPr>
                <a:defRPr/>
              </a:pPr>
              <a:t>12</a:t>
            </a:fld>
            <a:endParaRPr lang="en-US"/>
          </a:p>
        </p:txBody>
      </p:sp>
      <p:graphicFrame>
        <p:nvGraphicFramePr>
          <p:cNvPr id="23594" name="Group 42"/>
          <p:cNvGraphicFramePr>
            <a:graphicFrameLocks noGrp="1"/>
          </p:cNvGraphicFramePr>
          <p:nvPr>
            <p:ph sz="quarter" idx="1"/>
          </p:nvPr>
        </p:nvGraphicFramePr>
        <p:xfrm>
          <a:off x="670208" y="2348750"/>
          <a:ext cx="4556125" cy="1228165"/>
        </p:xfrm>
        <a:graphic>
          <a:graphicData uri="http://schemas.openxmlformats.org/drawingml/2006/table">
            <a:tbl>
              <a:tblPr/>
              <a:tblGrid>
                <a:gridCol w="2557462"/>
                <a:gridCol w="1047750"/>
                <a:gridCol w="950913"/>
              </a:tblGrid>
              <a:tr h="3767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Household Trip Rates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Std Dev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9.17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6.92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  <a:tr h="3879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II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7.82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6.51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</a:tbl>
          </a:graphicData>
        </a:graphic>
      </p:graphicFrame>
      <p:sp>
        <p:nvSpPr>
          <p:cNvPr id="23582" name="TextBox 8"/>
          <p:cNvSpPr txBox="1">
            <a:spLocks noChangeArrowheads="1"/>
          </p:cNvSpPr>
          <p:nvPr/>
        </p:nvSpPr>
        <p:spPr bwMode="auto">
          <a:xfrm>
            <a:off x="5664200" y="2649538"/>
            <a:ext cx="31019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990000"/>
                </a:solidFill>
                <a:latin typeface="Tw Cen MT"/>
              </a:rPr>
              <a:t>Paired t-test</a:t>
            </a:r>
          </a:p>
          <a:p>
            <a:pPr algn="ctr"/>
            <a:r>
              <a:rPr lang="en-US" b="1" dirty="0">
                <a:solidFill>
                  <a:srgbClr val="990000"/>
                </a:solidFill>
                <a:latin typeface="Tw Cen MT"/>
              </a:rPr>
              <a:t>Significant Difference</a:t>
            </a:r>
          </a:p>
          <a:p>
            <a:pPr algn="ctr"/>
            <a:r>
              <a:rPr lang="en-US" b="1" dirty="0">
                <a:solidFill>
                  <a:srgbClr val="990000"/>
                </a:solidFill>
                <a:latin typeface="Symbol" pitchFamily="18" charset="2"/>
              </a:rPr>
              <a:t>D</a:t>
            </a:r>
            <a:r>
              <a:rPr lang="en-US" b="1" dirty="0">
                <a:solidFill>
                  <a:srgbClr val="990000"/>
                </a:solidFill>
                <a:latin typeface="Tw Cen MT"/>
              </a:rPr>
              <a:t> = 1.34 trips/</a:t>
            </a:r>
            <a:r>
              <a:rPr lang="en-US" b="1" dirty="0" err="1">
                <a:solidFill>
                  <a:srgbClr val="990000"/>
                </a:solidFill>
                <a:latin typeface="Tw Cen MT"/>
              </a:rPr>
              <a:t>hh</a:t>
            </a:r>
            <a:endParaRPr lang="en-US" b="1" dirty="0">
              <a:solidFill>
                <a:srgbClr val="990000"/>
              </a:solidFill>
              <a:latin typeface="Tw Cen MT"/>
            </a:endParaRPr>
          </a:p>
        </p:txBody>
      </p:sp>
      <p:sp>
        <p:nvSpPr>
          <p:cNvPr id="23584" name="Text Box 40"/>
          <p:cNvSpPr txBox="1">
            <a:spLocks noChangeArrowheads="1"/>
          </p:cNvSpPr>
          <p:nvPr/>
        </p:nvSpPr>
        <p:spPr bwMode="auto">
          <a:xfrm>
            <a:off x="619124" y="1687513"/>
            <a:ext cx="5225864" cy="430887"/>
          </a:xfrm>
          <a:prstGeom prst="rect">
            <a:avLst/>
          </a:prstGeom>
          <a:solidFill>
            <a:srgbClr val="F4950A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+mn-lt"/>
              </a:rPr>
              <a:t>Comparison of Trip Rates Across MTC Waves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75530" y="3778250"/>
            <a:ext cx="8090645" cy="2838450"/>
            <a:chOff x="675530" y="3778250"/>
            <a:chExt cx="8090645" cy="2838450"/>
          </a:xfrm>
        </p:grpSpPr>
        <p:pic>
          <p:nvPicPr>
            <p:cNvPr id="23568" name="Picture 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5530" y="3778250"/>
              <a:ext cx="4535488" cy="2838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TextBox 7"/>
            <p:cNvSpPr txBox="1"/>
            <p:nvPr/>
          </p:nvSpPr>
          <p:spPr>
            <a:xfrm>
              <a:off x="5664200" y="4733365"/>
              <a:ext cx="31019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+mn-lt"/>
                </a:rPr>
                <a:t>Consistent changes across geography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B6A3BDA9-4F21-4408-B999-2A9D1DA16388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49187" name="Group 35"/>
          <p:cNvGraphicFramePr>
            <a:graphicFrameLocks noGrp="1"/>
          </p:cNvGraphicFramePr>
          <p:nvPr/>
        </p:nvGraphicFramePr>
        <p:xfrm>
          <a:off x="663575" y="2484438"/>
          <a:ext cx="4859338" cy="1666875"/>
        </p:xfrm>
        <a:graphic>
          <a:graphicData uri="http://schemas.openxmlformats.org/drawingml/2006/table">
            <a:tbl>
              <a:tblPr/>
              <a:tblGrid>
                <a:gridCol w="2813050"/>
                <a:gridCol w="965200"/>
                <a:gridCol w="1081088"/>
              </a:tblGrid>
              <a:tr h="590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Average Travel Times (minutes)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Std Dev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  <a:tr h="593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11.17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13.86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II Survey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10.74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8.00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AC8AD"/>
                    </a:solidFill>
                  </a:tcPr>
                </a:tc>
              </a:tr>
            </a:tbl>
          </a:graphicData>
        </a:graphic>
      </p:graphicFrame>
      <p:sp>
        <p:nvSpPr>
          <p:cNvPr id="49184" name="TextBox 9"/>
          <p:cNvSpPr txBox="1">
            <a:spLocks noChangeArrowheads="1"/>
          </p:cNvSpPr>
          <p:nvPr/>
        </p:nvSpPr>
        <p:spPr bwMode="auto">
          <a:xfrm>
            <a:off x="1568450" y="4673600"/>
            <a:ext cx="31464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990000"/>
                </a:solidFill>
                <a:latin typeface="Tw Cen MT"/>
              </a:rPr>
              <a:t>Paired t-test</a:t>
            </a:r>
          </a:p>
          <a:p>
            <a:pPr algn="ctr"/>
            <a:r>
              <a:rPr lang="en-US" b="1" dirty="0">
                <a:solidFill>
                  <a:srgbClr val="990000"/>
                </a:solidFill>
                <a:latin typeface="Tw Cen MT"/>
              </a:rPr>
              <a:t>Non Significant Difference</a:t>
            </a:r>
          </a:p>
        </p:txBody>
      </p:sp>
      <p:sp>
        <p:nvSpPr>
          <p:cNvPr id="49185" name="Text Box 40"/>
          <p:cNvSpPr txBox="1">
            <a:spLocks noChangeArrowheads="1"/>
          </p:cNvSpPr>
          <p:nvPr/>
        </p:nvSpPr>
        <p:spPr bwMode="auto">
          <a:xfrm>
            <a:off x="619125" y="1687513"/>
            <a:ext cx="5997432" cy="430887"/>
          </a:xfrm>
          <a:prstGeom prst="rect">
            <a:avLst/>
          </a:prstGeom>
          <a:solidFill>
            <a:srgbClr val="F4950A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+mn-lt"/>
              </a:rPr>
              <a:t>Comparison of Travel Distances Across MTC Waves </a:t>
            </a:r>
          </a:p>
        </p:txBody>
      </p:sp>
      <p:sp>
        <p:nvSpPr>
          <p:cNvPr id="49186" name="Title 1"/>
          <p:cNvSpPr>
            <a:spLocks/>
          </p:cNvSpPr>
          <p:nvPr/>
        </p:nvSpPr>
        <p:spPr bwMode="auto">
          <a:xfrm>
            <a:off x="60325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 dirty="0">
                <a:solidFill>
                  <a:schemeClr val="tx2"/>
                </a:solidFill>
                <a:latin typeface="Tw Cen MT"/>
              </a:rPr>
              <a:t>MTC Waves – Travel Distances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Changes in Socioeconomics</a:t>
            </a:r>
          </a:p>
        </p:txBody>
      </p:sp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96FF967-12B9-4484-99C8-59AF38DDB40F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0660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12774" y="1920451"/>
            <a:ext cx="4120159" cy="4197274"/>
          </a:xfrm>
        </p:spPr>
        <p:txBody>
          <a:bodyPr/>
          <a:lstStyle/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Survey sampling cell definitions are a function of household socioeconomic characteristics.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The sample was divided into two groups based on whether the survey sampling cell has changed across waves. 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These groups analyzed separately.</a:t>
            </a:r>
          </a:p>
          <a:p>
            <a:pPr eaLnBrk="1" hangingPunct="1">
              <a:buClr>
                <a:schemeClr val="accent1"/>
              </a:buClr>
            </a:pPr>
            <a:endParaRPr lang="en-US" sz="2400" dirty="0" smtClean="0"/>
          </a:p>
          <a:p>
            <a:pPr eaLnBrk="1" hangingPunct="1">
              <a:buClr>
                <a:schemeClr val="accent1"/>
              </a:buClr>
            </a:pPr>
            <a:endParaRPr lang="en-US" sz="2400" dirty="0" smtClean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981650" y="2213051"/>
          <a:ext cx="381853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137"/>
                <a:gridCol w="737319"/>
                <a:gridCol w="752367"/>
                <a:gridCol w="789074"/>
                <a:gridCol w="444808"/>
                <a:gridCol w="733831"/>
              </a:tblGrid>
              <a:tr h="370840">
                <a:tc rowSpan="2" gridSpan="2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MTC II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</a:tr>
              <a:tr h="370840">
                <a:tc gridSpan="2" v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 1 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</a:t>
                      </a:r>
                      <a:r>
                        <a:rPr lang="en-US" b="1" baseline="0" dirty="0" smtClean="0">
                          <a:solidFill>
                            <a:sysClr val="windowText" lastClr="000000"/>
                          </a:solidFill>
                        </a:rPr>
                        <a:t> 2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 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MTC I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 1 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 2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…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ysClr val="windowText" lastClr="000000"/>
                          </a:solidFill>
                        </a:rPr>
                        <a:t>Cell</a:t>
                      </a:r>
                      <a:r>
                        <a:rPr lang="en-US" b="1" baseline="0" dirty="0" smtClean="0">
                          <a:solidFill>
                            <a:sysClr val="windowText" lastClr="000000"/>
                          </a:solidFill>
                        </a:rPr>
                        <a:t> n</a:t>
                      </a:r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58558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pSp>
        <p:nvGrpSpPr>
          <p:cNvPr id="18" name="Group 17"/>
          <p:cNvGrpSpPr/>
          <p:nvPr/>
        </p:nvGrpSpPr>
        <p:grpSpPr>
          <a:xfrm>
            <a:off x="6394468" y="3138221"/>
            <a:ext cx="1711959" cy="753240"/>
            <a:chOff x="6153067" y="2787091"/>
            <a:chExt cx="1711959" cy="753240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6153067" y="2787091"/>
              <a:ext cx="1711959" cy="1090"/>
            </a:xfrm>
            <a:prstGeom prst="straightConnector1">
              <a:avLst/>
            </a:prstGeom>
            <a:ln w="57150">
              <a:solidFill>
                <a:srgbClr val="FFFFFF"/>
              </a:solidFill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5400000">
              <a:off x="5806524" y="3163936"/>
              <a:ext cx="751606" cy="1184"/>
            </a:xfrm>
            <a:prstGeom prst="straightConnector1">
              <a:avLst/>
            </a:prstGeom>
            <a:ln w="57150">
              <a:solidFill>
                <a:srgbClr val="FFFFFF"/>
              </a:solidFill>
              <a:tailEnd type="stealth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15592" y="1914781"/>
            <a:ext cx="4120159" cy="4018012"/>
          </a:xfrm>
        </p:spPr>
        <p:txBody>
          <a:bodyPr/>
          <a:lstStyle/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There is a significant difference in trip rates. 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Can changes in socioeconomics explain these changes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?</a:t>
            </a:r>
            <a:r>
              <a:rPr lang="en-US" sz="2400" dirty="0" smtClean="0"/>
              <a:t> 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400" dirty="0" smtClean="0"/>
              <a:t>How can we control socioeconomic characteristics</a:t>
            </a:r>
            <a:r>
              <a:rPr lang="en-US" sz="2400" dirty="0" smtClean="0">
                <a:latin typeface="Tahoma" pitchFamily="34" charset="0"/>
                <a:cs typeface="Tahoma" pitchFamily="34" charset="0"/>
              </a:rPr>
              <a:t>?</a:t>
            </a:r>
            <a:r>
              <a:rPr lang="en-US" sz="2400" dirty="0" smtClean="0"/>
              <a:t> </a:t>
            </a:r>
          </a:p>
          <a:p>
            <a:pPr eaLnBrk="1" hangingPunct="1">
              <a:buClr>
                <a:schemeClr val="accent1"/>
              </a:buClr>
            </a:pPr>
            <a:endParaRPr lang="en-US" sz="2400" dirty="0" smtClean="0"/>
          </a:p>
          <a:p>
            <a:pPr eaLnBrk="1" hangingPunct="1">
              <a:buClr>
                <a:schemeClr val="accent1"/>
              </a:buClr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0" grpId="0"/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Household Sizes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7B13C66-0A6A-403D-AF7D-643CB6D8BE99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4579" name="Content Placeholder 3"/>
          <p:cNvSpPr>
            <a:spLocks noGrp="1"/>
          </p:cNvSpPr>
          <p:nvPr>
            <p:ph sz="quarter" idx="1"/>
          </p:nvPr>
        </p:nvSpPr>
        <p:spPr>
          <a:xfrm>
            <a:off x="6248401" y="2121066"/>
            <a:ext cx="2895600" cy="3006761"/>
          </a:xfrm>
        </p:spPr>
        <p:txBody>
          <a:bodyPr/>
          <a:lstStyle/>
          <a:p>
            <a:pPr eaLnBrk="1" hangingPunct="1"/>
            <a:r>
              <a:rPr lang="en-US" sz="2100" dirty="0" smtClean="0"/>
              <a:t>27 percent of the households had a change in size</a:t>
            </a:r>
          </a:p>
          <a:p>
            <a:pPr eaLnBrk="1" hangingPunct="1"/>
            <a:r>
              <a:rPr lang="en-US" sz="2100" dirty="0" smtClean="0"/>
              <a:t>The average household size was reduced by about 8.5 percent (2.44 vs. 2.23).</a:t>
            </a:r>
          </a:p>
          <a:p>
            <a:pPr eaLnBrk="1" hangingPunct="1"/>
            <a:endParaRPr lang="en-US" sz="2100" dirty="0" smtClean="0"/>
          </a:p>
          <a:p>
            <a:pPr eaLnBrk="1" hangingPunct="1"/>
            <a:endParaRPr lang="en-US" sz="2100" dirty="0" smtClean="0"/>
          </a:p>
        </p:txBody>
      </p:sp>
      <p:graphicFrame>
        <p:nvGraphicFramePr>
          <p:cNvPr id="24700" name="Group 124"/>
          <p:cNvGraphicFramePr>
            <a:graphicFrameLocks noGrp="1"/>
          </p:cNvGraphicFramePr>
          <p:nvPr/>
        </p:nvGraphicFramePr>
        <p:xfrm>
          <a:off x="200397" y="1834186"/>
          <a:ext cx="5940425" cy="3670150"/>
        </p:xfrm>
        <a:graphic>
          <a:graphicData uri="http://schemas.openxmlformats.org/drawingml/2006/table">
            <a:tbl>
              <a:tblPr/>
              <a:tblGrid>
                <a:gridCol w="1606227"/>
                <a:gridCol w="828999"/>
                <a:gridCol w="842682"/>
                <a:gridCol w="860612"/>
                <a:gridCol w="1089762"/>
                <a:gridCol w="712143"/>
              </a:tblGrid>
              <a:tr h="4969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II - Household Sizes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6074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 - Household Sizes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One-Person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Two-Person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Three-Person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Four-Person  or More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One-Person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472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522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Two-Person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560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686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Three-Person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Four-Person  or More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438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79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599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788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1973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4123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 Changed in MTC II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21.2%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28.9%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47.5%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16.2%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27.0%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F"/>
                    </a:solidFill>
                  </a:tcPr>
                </a:tc>
              </a:tr>
            </a:tbl>
          </a:graphicData>
        </a:graphic>
      </p:graphicFrame>
      <p:sp>
        <p:nvSpPr>
          <p:cNvPr id="6" name="Oval 5"/>
          <p:cNvSpPr/>
          <p:nvPr/>
        </p:nvSpPr>
        <p:spPr>
          <a:xfrm>
            <a:off x="1767155" y="3739795"/>
            <a:ext cx="934949" cy="441788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Household Workers and Vehicles</a:t>
            </a:r>
          </a:p>
        </p:txBody>
      </p:sp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B7A4E53-F192-4D8A-9FD2-3DA58AC18230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0180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194612" y="1778307"/>
            <a:ext cx="2949387" cy="4147364"/>
          </a:xfrm>
        </p:spPr>
        <p:txBody>
          <a:bodyPr/>
          <a:lstStyle/>
          <a:p>
            <a:pPr eaLnBrk="1" hangingPunct="1">
              <a:buClr>
                <a:schemeClr val="accent1"/>
              </a:buClr>
            </a:pPr>
            <a:r>
              <a:rPr lang="en-US" sz="2100" dirty="0" smtClean="0"/>
              <a:t>39 percent of the households had a change.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100" dirty="0" smtClean="0"/>
              <a:t>Zero-worker households grew substantially. </a:t>
            </a:r>
          </a:p>
          <a:p>
            <a:pPr eaLnBrk="1" hangingPunct="1">
              <a:buClr>
                <a:schemeClr val="accent1"/>
              </a:buClr>
            </a:pPr>
            <a:r>
              <a:rPr lang="en-US" sz="2100" dirty="0" smtClean="0"/>
              <a:t>One-third of the households had a change in vehicle ownership level; no net gain or loss in the sample. </a:t>
            </a:r>
          </a:p>
          <a:p>
            <a:pPr eaLnBrk="1" hangingPunct="1"/>
            <a:endParaRPr lang="en-US" sz="2100" dirty="0" smtClean="0"/>
          </a:p>
          <a:p>
            <a:pPr eaLnBrk="1" hangingPunct="1"/>
            <a:endParaRPr lang="en-US" sz="2100" dirty="0" smtClean="0"/>
          </a:p>
        </p:txBody>
      </p:sp>
      <p:graphicFrame>
        <p:nvGraphicFramePr>
          <p:cNvPr id="24701" name="Group 125"/>
          <p:cNvGraphicFramePr>
            <a:graphicFrameLocks noGrp="1"/>
          </p:cNvGraphicFramePr>
          <p:nvPr/>
        </p:nvGraphicFramePr>
        <p:xfrm>
          <a:off x="165100" y="2002433"/>
          <a:ext cx="5886076" cy="3703987"/>
        </p:xfrm>
        <a:graphic>
          <a:graphicData uri="http://schemas.openxmlformats.org/drawingml/2006/table">
            <a:tbl>
              <a:tblPr/>
              <a:tblGrid>
                <a:gridCol w="1493371"/>
                <a:gridCol w="806823"/>
                <a:gridCol w="896471"/>
                <a:gridCol w="824753"/>
                <a:gridCol w="1159739"/>
                <a:gridCol w="704919"/>
              </a:tblGrid>
              <a:tr h="406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II - Workers in the Household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368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 - Workers in the Household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Zero-Worker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One-Worker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Two-Worker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Three-Worker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or More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Zero-Worker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426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463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One-Worker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221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422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753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Two-Worker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165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344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622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3623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Three-Worker or More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69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4117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718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657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522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76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1973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</a:tr>
              <a:tr h="5797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 Change in MTC II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40.7%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35.8%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34.1%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73.7%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E0D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38.6%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5E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Trip Rate Comparison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B5A79F6-AB34-41AD-9C53-49CCD87FA5DE}" type="slidenum">
              <a:rPr lang="en-US"/>
              <a:pPr>
                <a:defRPr/>
              </a:pPr>
              <a:t>17</a:t>
            </a:fld>
            <a:endParaRPr lang="en-US"/>
          </a:p>
        </p:txBody>
      </p:sp>
      <p:graphicFrame>
        <p:nvGraphicFramePr>
          <p:cNvPr id="25821" name="Group 221"/>
          <p:cNvGraphicFramePr>
            <a:graphicFrameLocks noGrp="1"/>
          </p:cNvGraphicFramePr>
          <p:nvPr>
            <p:ph sz="quarter" idx="1"/>
          </p:nvPr>
        </p:nvGraphicFramePr>
        <p:xfrm>
          <a:off x="533400" y="2572871"/>
          <a:ext cx="4459941" cy="1631576"/>
        </p:xfrm>
        <a:graphic>
          <a:graphicData uri="http://schemas.openxmlformats.org/drawingml/2006/table">
            <a:tbl>
              <a:tblPr/>
              <a:tblGrid>
                <a:gridCol w="2230348"/>
                <a:gridCol w="1279334"/>
                <a:gridCol w="950259"/>
              </a:tblGrid>
              <a:tr h="620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Trip Rates for Same-Cell Households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Mean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Std Dev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</a:tr>
              <a:tr h="490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7.98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6.97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</a:tr>
              <a:tr h="519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MTC II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7.47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6.83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C6A6"/>
                    </a:solidFill>
                  </a:tcPr>
                </a:tc>
              </a:tr>
            </a:tbl>
          </a:graphicData>
        </a:graphic>
      </p:graphicFrame>
      <p:sp>
        <p:nvSpPr>
          <p:cNvPr id="25641" name="Text Box 207"/>
          <p:cNvSpPr txBox="1">
            <a:spLocks noChangeArrowheads="1"/>
          </p:cNvSpPr>
          <p:nvPr/>
        </p:nvSpPr>
        <p:spPr bwMode="auto">
          <a:xfrm>
            <a:off x="612776" y="1852643"/>
            <a:ext cx="2469471" cy="400110"/>
          </a:xfrm>
          <a:prstGeom prst="rect">
            <a:avLst/>
          </a:prstGeom>
          <a:solidFill>
            <a:srgbClr val="FF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+mn-lt"/>
              </a:rPr>
              <a:t>Same Cell Households</a:t>
            </a:r>
            <a:endParaRPr lang="en-US" sz="2000" dirty="0">
              <a:latin typeface="+mn-l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1130766" y="2871622"/>
            <a:ext cx="7833940" cy="2503734"/>
            <a:chOff x="1130766" y="2871622"/>
            <a:chExt cx="7833940" cy="2503734"/>
          </a:xfrm>
        </p:grpSpPr>
        <p:sp>
          <p:nvSpPr>
            <p:cNvPr id="25640" name="Text Box 195"/>
            <p:cNvSpPr txBox="1">
              <a:spLocks noChangeArrowheads="1"/>
            </p:cNvSpPr>
            <p:nvPr/>
          </p:nvSpPr>
          <p:spPr bwMode="auto">
            <a:xfrm>
              <a:off x="1130766" y="4544359"/>
              <a:ext cx="3629493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 b="1" dirty="0">
                  <a:solidFill>
                    <a:srgbClr val="C00000"/>
                  </a:solidFill>
                </a:rPr>
                <a:t>Paired t-test </a:t>
              </a:r>
            </a:p>
            <a:p>
              <a:pPr algn="ctr"/>
              <a:r>
                <a:rPr lang="en-US" sz="1600" b="1" dirty="0">
                  <a:solidFill>
                    <a:srgbClr val="C00000"/>
                  </a:solidFill>
                </a:rPr>
                <a:t>Statistically Significant Difference </a:t>
              </a:r>
            </a:p>
            <a:p>
              <a:pPr algn="ctr"/>
              <a:r>
                <a:rPr lang="en-US" sz="1600" b="1" dirty="0">
                  <a:solidFill>
                    <a:srgbClr val="C00000"/>
                  </a:solidFill>
                </a:rPr>
                <a:t>(N=922, p=0.001)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136776" y="2871622"/>
              <a:ext cx="3827930" cy="1332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319088" indent="-319088">
                <a:spcBef>
                  <a:spcPts val="700"/>
                </a:spcBef>
                <a:buClr>
                  <a:schemeClr val="accent1"/>
                </a:buClr>
                <a:buSzPct val="60000"/>
                <a:buFont typeface="Wingdings" pitchFamily="2" charset="2"/>
                <a:buChar char=""/>
              </a:pPr>
              <a:r>
                <a:rPr lang="en-US" sz="2100" dirty="0" smtClean="0">
                  <a:latin typeface="+mn-lt"/>
                </a:rPr>
                <a:t>Small but detectable level difference between the MTC waves still exists.</a:t>
              </a:r>
            </a:p>
            <a:p>
              <a:pPr marL="319088" indent="-319088">
                <a:spcBef>
                  <a:spcPts val="700"/>
                </a:spcBef>
                <a:buClr>
                  <a:schemeClr val="accent2"/>
                </a:buClr>
                <a:buSzPct val="60000"/>
                <a:buFont typeface="Wingdings" pitchFamily="2" charset="2"/>
                <a:buChar char=""/>
              </a:pPr>
              <a:endParaRPr lang="en-US" sz="2100" dirty="0" smtClean="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47C5BC7C-098F-4C2B-A18F-2A0C604DA05B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25825" name="Group 225"/>
          <p:cNvGraphicFramePr>
            <a:graphicFrameLocks noGrp="1"/>
          </p:cNvGraphicFramePr>
          <p:nvPr/>
        </p:nvGraphicFramePr>
        <p:xfrm>
          <a:off x="612775" y="2402541"/>
          <a:ext cx="4262438" cy="2513052"/>
        </p:xfrm>
        <a:graphic>
          <a:graphicData uri="http://schemas.openxmlformats.org/drawingml/2006/table">
            <a:tbl>
              <a:tblPr/>
              <a:tblGrid>
                <a:gridCol w="2184213"/>
                <a:gridCol w="905436"/>
                <a:gridCol w="1172789"/>
              </a:tblGrid>
              <a:tr h="663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Source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 Value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 &gt; F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48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HHSIZE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+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120.5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&lt;.0001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400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HHSIZE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-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95.6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&lt;.0001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48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HHWRKR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-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2.66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0.103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5124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HHSIZE</a:t>
                      </a: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- * </a:t>
                      </a:r>
                      <a:r>
                        <a:rPr kumimoji="0" lang="en-US" sz="16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HHWRKR</a:t>
                      </a:r>
                      <a:r>
                        <a:rPr kumimoji="0" lang="en-US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-</a:t>
                      </a:r>
                      <a:endParaRPr kumimoji="0" lang="en-US" sz="16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5.53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4316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0.019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1431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sp>
        <p:nvSpPr>
          <p:cNvPr id="51243" name="Text Box 208"/>
          <p:cNvSpPr txBox="1">
            <a:spLocks noChangeArrowheads="1"/>
          </p:cNvSpPr>
          <p:nvPr/>
        </p:nvSpPr>
        <p:spPr bwMode="auto">
          <a:xfrm>
            <a:off x="612775" y="1819835"/>
            <a:ext cx="2859890" cy="40011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latin typeface="+mn-lt"/>
              </a:rPr>
              <a:t>Different Cell Households</a:t>
            </a:r>
            <a:endParaRPr lang="en-US" sz="2000" dirty="0">
              <a:latin typeface="+mn-lt"/>
            </a:endParaRPr>
          </a:p>
        </p:txBody>
      </p:sp>
      <p:sp>
        <p:nvSpPr>
          <p:cNvPr id="51244" name="Text Box 220"/>
          <p:cNvSpPr txBox="1">
            <a:spLocks noChangeArrowheads="1"/>
          </p:cNvSpPr>
          <p:nvPr/>
        </p:nvSpPr>
        <p:spPr bwMode="auto">
          <a:xfrm>
            <a:off x="1037378" y="5234641"/>
            <a:ext cx="300513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</a:rPr>
              <a:t>ANOVA </a:t>
            </a:r>
          </a:p>
          <a:p>
            <a:pPr algn="ctr"/>
            <a:r>
              <a:rPr lang="en-US" sz="1600" b="1" dirty="0">
                <a:solidFill>
                  <a:srgbClr val="C00000"/>
                </a:solidFill>
              </a:rPr>
              <a:t>Statistically Significant Model (N=1018, R</a:t>
            </a:r>
            <a:r>
              <a:rPr lang="en-US" sz="1600" b="1" baseline="30000" dirty="0">
                <a:solidFill>
                  <a:srgbClr val="C00000"/>
                </a:solidFill>
              </a:rPr>
              <a:t>2</a:t>
            </a:r>
            <a:r>
              <a:rPr lang="en-US" sz="1600" b="1" dirty="0">
                <a:solidFill>
                  <a:srgbClr val="C00000"/>
                </a:solidFill>
              </a:rPr>
              <a:t> = 0.18)  </a:t>
            </a:r>
          </a:p>
        </p:txBody>
      </p:sp>
      <p:sp>
        <p:nvSpPr>
          <p:cNvPr id="51245" name="Rectangle 226"/>
          <p:cNvSpPr>
            <a:spLocks noChangeArrowheads="1"/>
          </p:cNvSpPr>
          <p:nvPr/>
        </p:nvSpPr>
        <p:spPr bwMode="auto">
          <a:xfrm>
            <a:off x="5199063" y="2285996"/>
            <a:ext cx="3756678" cy="3180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19088" indent="-319088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100" dirty="0" smtClean="0">
                <a:latin typeface="+mn-lt"/>
              </a:rPr>
              <a:t>Changes in the household size was a significant contributor.</a:t>
            </a:r>
          </a:p>
          <a:p>
            <a:pPr marL="319088" indent="-319088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100" dirty="0" smtClean="0">
                <a:latin typeface="+mn-lt"/>
              </a:rPr>
              <a:t>Reduction in number of workers also had a marginal effect.</a:t>
            </a:r>
          </a:p>
          <a:p>
            <a:pPr marL="319088" indent="-319088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100" dirty="0" smtClean="0">
                <a:latin typeface="+mn-lt"/>
              </a:rPr>
              <a:t>The effect was more prominent when coupled  with reduction in the household size.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Trip Rate Comparison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Life Cycle Cohorts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1F56A35-E7F2-4033-9E46-B15CB59A54ED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26627" name="Content Placeholder 3"/>
          <p:cNvSpPr>
            <a:spLocks noGrp="1"/>
          </p:cNvSpPr>
          <p:nvPr>
            <p:ph sz="quarter" idx="1"/>
          </p:nvPr>
        </p:nvSpPr>
        <p:spPr>
          <a:xfrm>
            <a:off x="533400" y="1976718"/>
            <a:ext cx="8435939" cy="4164106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 2" pitchFamily="18" charset="2"/>
              <a:buChar char=""/>
            </a:pPr>
            <a:r>
              <a:rPr lang="en-US" sz="2800" dirty="0" smtClean="0"/>
              <a:t>Sampling cell as a proxy still showed a detectable difference.</a:t>
            </a:r>
          </a:p>
          <a:p>
            <a:pPr eaLnBrk="1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 2" pitchFamily="18" charset="2"/>
              <a:buChar char=""/>
            </a:pPr>
            <a:r>
              <a:rPr lang="en-US" sz="2800" dirty="0" smtClean="0"/>
              <a:t>Household life cycle – to account for differences in trip rates.</a:t>
            </a:r>
          </a:p>
          <a:p>
            <a:pPr eaLnBrk="1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 2" pitchFamily="18" charset="2"/>
              <a:buChar char=""/>
            </a:pPr>
            <a:r>
              <a:rPr lang="en-US" sz="2800" dirty="0" smtClean="0"/>
              <a:t>13 distinct household level cohorts – to reflect various life cycle characteristics.</a:t>
            </a:r>
          </a:p>
          <a:p>
            <a:pPr eaLnBrk="1" hangingPunct="1">
              <a:spcBef>
                <a:spcPts val="1800"/>
              </a:spcBef>
              <a:buClr>
                <a:schemeClr val="accent1">
                  <a:lumMod val="75000"/>
                </a:schemeClr>
              </a:buClr>
              <a:buFont typeface="Wingdings 2" pitchFamily="18" charset="2"/>
              <a:buChar char=""/>
            </a:pPr>
            <a:r>
              <a:rPr lang="en-US" sz="2800" dirty="0" smtClean="0"/>
              <a:t>Sample divided into two groups – changes in life cycle.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8319E2D6-40D2-4AEC-9CFC-0C4AD54A3E73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15364" name="Content Placeholder 3"/>
          <p:cNvSpPr>
            <a:spLocks noGrp="1"/>
          </p:cNvSpPr>
          <p:nvPr>
            <p:ph sz="quarter" idx="1"/>
          </p:nvPr>
        </p:nvSpPr>
        <p:spPr>
          <a:xfrm>
            <a:off x="287338" y="1887538"/>
            <a:ext cx="8505825" cy="4110037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dirty="0" smtClean="0"/>
              <a:t>MI Travel Counts II in 2009 (</a:t>
            </a:r>
            <a:r>
              <a:rPr lang="en-US" dirty="0" err="1" smtClean="0"/>
              <a:t>MTC</a:t>
            </a:r>
            <a:r>
              <a:rPr lang="en-US" dirty="0" smtClean="0"/>
              <a:t> II)</a:t>
            </a:r>
          </a:p>
          <a:p>
            <a:pPr eaLnBrk="1" hangingPunct="1">
              <a:lnSpc>
                <a:spcPct val="140000"/>
              </a:lnSpc>
            </a:pPr>
            <a:r>
              <a:rPr lang="en-US" dirty="0" smtClean="0"/>
              <a:t>Earlier survey in 2005 (</a:t>
            </a:r>
            <a:r>
              <a:rPr lang="en-US" dirty="0" err="1" smtClean="0"/>
              <a:t>MTC</a:t>
            </a:r>
            <a:r>
              <a:rPr lang="en-US" dirty="0" smtClean="0"/>
              <a:t> I)</a:t>
            </a:r>
          </a:p>
          <a:p>
            <a:pPr eaLnBrk="1" hangingPunct="1">
              <a:lnSpc>
                <a:spcPct val="140000"/>
              </a:lnSpc>
            </a:pPr>
            <a:r>
              <a:rPr lang="en-US" dirty="0" smtClean="0"/>
              <a:t>Changes in household travel behavior</a:t>
            </a:r>
          </a:p>
          <a:p>
            <a:pPr eaLnBrk="1" hangingPunct="1">
              <a:lnSpc>
                <a:spcPct val="140000"/>
              </a:lnSpc>
            </a:pPr>
            <a:r>
              <a:rPr lang="en-US" dirty="0" smtClean="0"/>
              <a:t>Evidence for reduction </a:t>
            </a:r>
            <a:r>
              <a:rPr lang="en-US" dirty="0" smtClean="0"/>
              <a:t>in traffic </a:t>
            </a:r>
            <a:r>
              <a:rPr lang="en-US" dirty="0" smtClean="0"/>
              <a:t>volumes, and </a:t>
            </a:r>
          </a:p>
          <a:p>
            <a:pPr eaLnBrk="1" hangingPunct="1">
              <a:lnSpc>
                <a:spcPct val="140000"/>
              </a:lnSpc>
            </a:pPr>
            <a:r>
              <a:rPr lang="en-US" dirty="0" smtClean="0"/>
              <a:t>Impacts of changes in household socioeconomic characteristics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Life Cycle Cohorts</a:t>
            </a:r>
          </a:p>
        </p:txBody>
      </p:sp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5AC9128F-BEE6-46BB-82B5-81DADE49611B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8675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33399" y="1828800"/>
            <a:ext cx="8232775" cy="4365812"/>
          </a:xfrm>
        </p:spPr>
        <p:txBody>
          <a:bodyPr/>
          <a:lstStyle/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1	Unemployed Singles	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2	Professional Singles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3	Professional Young Couples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4	Professional Couples with Kids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5	Traditional Family – (One Worker Couples with Kids)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6 	Professional Seasoned Couples (Two Worker Couples older than 55)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7	Homemaker-Breadwinner Couples (One Worker Couples)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8	Retired Couples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9	Retired Singles 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10	Non-Traditional Structure with Kids (Single parents and/or presence other relatives)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11	Non-Traditional Structure with Kids No Workers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12	Non-Traditional Structure with Workers No Kids </a:t>
            </a:r>
          </a:p>
          <a:p>
            <a:pPr marL="400050" indent="-40005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13	Non-Traditional Structure No Workers No Kids	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95044" y="2753474"/>
            <a:ext cx="7377701" cy="2151101"/>
            <a:chOff x="595044" y="2753474"/>
            <a:chExt cx="7377701" cy="2151101"/>
          </a:xfrm>
        </p:grpSpPr>
        <p:sp>
          <p:nvSpPr>
            <p:cNvPr id="5" name="Rounded Rectangle 4"/>
            <p:cNvSpPr/>
            <p:nvPr/>
          </p:nvSpPr>
          <p:spPr>
            <a:xfrm>
              <a:off x="612775" y="2753474"/>
              <a:ext cx="3301679" cy="301752"/>
            </a:xfrm>
            <a:prstGeom prst="roundRect">
              <a:avLst/>
            </a:prstGeom>
            <a:solidFill>
              <a:srgbClr val="72A376">
                <a:alpha val="34118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95044" y="3678149"/>
              <a:ext cx="5528353" cy="301752"/>
            </a:xfrm>
            <a:prstGeom prst="roundRect">
              <a:avLst/>
            </a:prstGeom>
            <a:solidFill>
              <a:srgbClr val="72A376">
                <a:alpha val="34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625866" y="4602823"/>
              <a:ext cx="7346879" cy="301752"/>
            </a:xfrm>
            <a:prstGeom prst="roundRect">
              <a:avLst/>
            </a:prstGeom>
            <a:solidFill>
              <a:srgbClr val="72A376">
                <a:alpha val="34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Analysis with Life Cycle Cohorts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C9AA570-8DD0-473B-BB43-36C0D556E885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27651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2087900"/>
            <a:ext cx="8153400" cy="3542338"/>
          </a:xfrm>
        </p:spPr>
        <p:txBody>
          <a:bodyPr/>
          <a:lstStyle/>
          <a:p>
            <a:pPr eaLnBrk="1" hangingPunct="1">
              <a:spcBef>
                <a:spcPts val="24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"/>
            </a:pPr>
            <a:r>
              <a:rPr lang="en-US" dirty="0" smtClean="0"/>
              <a:t>Are the levels of change in trip rates equivalent across the life cycle cohorts</a:t>
            </a:r>
            <a:r>
              <a:rPr lang="en-US" dirty="0" smtClean="0">
                <a:latin typeface="AvantGarde"/>
              </a:rPr>
              <a:t> ?</a:t>
            </a:r>
            <a:endParaRPr lang="en-US" dirty="0" smtClean="0"/>
          </a:p>
          <a:p>
            <a:pPr eaLnBrk="1" hangingPunct="1">
              <a:spcBef>
                <a:spcPts val="24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"/>
            </a:pPr>
            <a:r>
              <a:rPr lang="en-US" dirty="0" smtClean="0"/>
              <a:t>Can changes in life cycle cohorts explain differences in trip rates</a:t>
            </a:r>
            <a:r>
              <a:rPr lang="en-US" dirty="0" smtClean="0">
                <a:latin typeface="AvantGarde"/>
              </a:rPr>
              <a:t> ?</a:t>
            </a:r>
            <a:r>
              <a:rPr lang="en-US" dirty="0" smtClean="0"/>
              <a:t>  </a:t>
            </a:r>
          </a:p>
          <a:p>
            <a:pPr eaLnBrk="1" hangingPunct="1">
              <a:spcBef>
                <a:spcPts val="24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"/>
            </a:pPr>
            <a:r>
              <a:rPr lang="en-US" dirty="0" smtClean="0"/>
              <a:t>What types of life cycle changes have the highest impact on household travel behavior</a:t>
            </a:r>
            <a:r>
              <a:rPr lang="en-US" dirty="0" smtClean="0">
                <a:latin typeface="AvantGarde"/>
              </a:rPr>
              <a:t> ?</a:t>
            </a:r>
            <a:r>
              <a:rPr lang="en-US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Same Life Cycle Households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FABADC4-8A24-4A45-886F-11260409C002}" type="slidenum">
              <a:rPr lang="en-US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2775" y="1819835"/>
          <a:ext cx="6466169" cy="1054152"/>
        </p:xfrm>
        <a:graphic>
          <a:graphicData uri="http://schemas.openxmlformats.org/drawingml/2006/table">
            <a:tbl>
              <a:tblPr/>
              <a:tblGrid>
                <a:gridCol w="5533839"/>
                <a:gridCol w="932330"/>
              </a:tblGrid>
              <a:tr h="6096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Life Cycle and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Demographic Variables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283" marR="8283" marT="82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P-values MTC Only</a:t>
                      </a:r>
                    </a:p>
                  </a:txBody>
                  <a:tcPr marL="8283" marR="8283" marT="82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552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MTC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Wave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0.0002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2775" y="4670606"/>
            <a:ext cx="7335745" cy="1720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9088" indent="-319088">
              <a:lnSpc>
                <a:spcPct val="125000"/>
              </a:lnSpc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000" dirty="0" smtClean="0">
                <a:latin typeface="+mn-lt"/>
              </a:rPr>
              <a:t>Changes in household sizes and vehicle ownership explained substantial amount of the difference in rates.</a:t>
            </a:r>
          </a:p>
          <a:p>
            <a:pPr marL="319088" indent="-319088">
              <a:lnSpc>
                <a:spcPct val="125000"/>
              </a:lnSpc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000" dirty="0" smtClean="0">
                <a:latin typeface="+mn-lt"/>
              </a:rPr>
              <a:t>For retired couples trips were reduced significantly potentially due to changes in mobility levels.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2775" y="1818529"/>
          <a:ext cx="7335745" cy="2489868"/>
        </p:xfrm>
        <a:graphic>
          <a:graphicData uri="http://schemas.openxmlformats.org/drawingml/2006/table">
            <a:tbl>
              <a:tblPr/>
              <a:tblGrid>
                <a:gridCol w="5533839"/>
                <a:gridCol w="932330"/>
                <a:gridCol w="869576"/>
              </a:tblGrid>
              <a:tr h="6096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Life Cycle and</a:t>
                      </a:r>
                      <a:r>
                        <a:rPr lang="en-US" sz="1600" b="1" i="0" u="none" strike="noStrike" baseline="0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Demographic Variables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283" marR="8283" marT="82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P-values MTC Only</a:t>
                      </a:r>
                    </a:p>
                  </a:txBody>
                  <a:tcPr marL="8283" marR="8283" marT="82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b="1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P-values Full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283" marR="8283" marT="828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44552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1" i="0" u="none" strike="noStrike" dirty="0" err="1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MTC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 Wave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0.0002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Arial Narrow" pitchFamily="34" charset="0"/>
                        </a:rPr>
                        <a:t>0.159</a:t>
                      </a:r>
                    </a:p>
                  </a:txBody>
                  <a:tcPr marL="8546" marR="8546" marT="854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358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u="none" strike="noStrike" dirty="0" err="1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MTC</a:t>
                      </a:r>
                      <a:r>
                        <a:rPr lang="en-US" sz="1600" b="0" i="1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*Non-Traditional </a:t>
                      </a:r>
                      <a:r>
                        <a:rPr lang="en-US" sz="1600" b="0" i="1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Structure with Workers No Kids*Increase in </a:t>
                      </a:r>
                      <a:r>
                        <a:rPr lang="en-US" sz="1600" b="0" i="1" u="none" strike="noStrike" dirty="0" err="1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HH</a:t>
                      </a:r>
                      <a:r>
                        <a:rPr lang="en-US" sz="1600" b="0" i="1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Size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0.001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</a:tr>
              <a:tr h="358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0" u="none" strike="noStrike" dirty="0" err="1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MTC</a:t>
                      </a:r>
                      <a:r>
                        <a:rPr lang="en-US" sz="1600" b="0" i="0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*Retired </a:t>
                      </a:r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Couples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0.009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</a:tr>
              <a:tr h="358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u="none" strike="noStrike" dirty="0" err="1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MTC</a:t>
                      </a:r>
                      <a:r>
                        <a:rPr lang="en-US" sz="1600" b="0" i="1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*Non-Traditional </a:t>
                      </a:r>
                      <a:r>
                        <a:rPr lang="en-US" sz="1600" b="0" i="1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Structure with Kids*Decrease in </a:t>
                      </a:r>
                      <a:r>
                        <a:rPr lang="en-US" sz="1600" b="0" i="1" u="none" strike="noStrike" dirty="0" err="1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HH</a:t>
                      </a:r>
                      <a:r>
                        <a:rPr lang="en-US" sz="1600" b="0" i="1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Size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0.028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</a:tr>
              <a:tr h="358929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b="0" i="1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MTC*Retired </a:t>
                      </a:r>
                      <a:r>
                        <a:rPr lang="en-US" sz="1600" b="0" i="1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Singles*Decrease in </a:t>
                      </a:r>
                      <a:r>
                        <a:rPr lang="en-US" sz="1600" b="0" i="1" u="none" strike="noStrike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Vehicle</a:t>
                      </a:r>
                      <a:r>
                        <a:rPr lang="en-US" sz="1600" b="0" i="1" u="none" strike="noStrike" baseline="0" dirty="0" smtClean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 Ownership</a:t>
                      </a:r>
                      <a:endParaRPr lang="en-US" sz="1600" b="0" i="1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2060"/>
                        </a:solidFill>
                        <a:latin typeface="Arial Narrow" pitchFamily="34" charset="0"/>
                      </a:endParaRP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2060"/>
                          </a:solidFill>
                          <a:latin typeface="Arial Narrow" pitchFamily="34" charset="0"/>
                        </a:rPr>
                        <a:t>0.081</a:t>
                      </a:r>
                    </a:p>
                  </a:txBody>
                  <a:tcPr marL="8546" marR="8546" marT="8546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>
          <a:xfrm>
            <a:off x="576915" y="237565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Households with Life Cycle Change</a:t>
            </a:r>
            <a:endParaRPr lang="en-US" sz="28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B0342AFE-A584-4E20-ABFC-24E50E37324C}" type="slidenum">
              <a:rPr lang="en-US"/>
              <a:pPr>
                <a:defRPr/>
              </a:pPr>
              <a:t>23</a:t>
            </a:fld>
            <a:endParaRPr lang="en-US"/>
          </a:p>
        </p:txBody>
      </p:sp>
      <p:graphicFrame>
        <p:nvGraphicFramePr>
          <p:cNvPr id="34170" name="Group 378"/>
          <p:cNvGraphicFramePr>
            <a:graphicFrameLocks noGrp="1"/>
          </p:cNvGraphicFramePr>
          <p:nvPr/>
        </p:nvGraphicFramePr>
        <p:xfrm>
          <a:off x="259977" y="1864659"/>
          <a:ext cx="4911869" cy="1025659"/>
        </p:xfrm>
        <a:graphic>
          <a:graphicData uri="http://schemas.openxmlformats.org/drawingml/2006/table">
            <a:tbl>
              <a:tblPr/>
              <a:tblGrid>
                <a:gridCol w="4078942"/>
                <a:gridCol w="832927"/>
              </a:tblGrid>
              <a:tr h="70419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Life Cycle and Demographic Variables</a:t>
                      </a:r>
                    </a:p>
                  </a:txBody>
                  <a:tcPr marL="9274" marR="9274" marT="9274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A74"/>
                          </a:solidFill>
                          <a:effectLst/>
                          <a:latin typeface="Arial Narrow" pitchFamily="34" charset="0"/>
                        </a:rPr>
                        <a:t>P-values MTC Only</a:t>
                      </a:r>
                    </a:p>
                  </a:txBody>
                  <a:tcPr marL="9274" marR="9274" marT="9274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146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MTC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 Waves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73D2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&lt;.0001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73D29"/>
                    </a:solidFill>
                  </a:tcPr>
                </a:tc>
              </a:tr>
            </a:tbl>
          </a:graphicData>
        </a:graphic>
      </p:graphicFrame>
      <p:sp>
        <p:nvSpPr>
          <p:cNvPr id="33821" name="Text Box 288"/>
          <p:cNvSpPr txBox="1">
            <a:spLocks noChangeArrowheads="1"/>
          </p:cNvSpPr>
          <p:nvPr/>
        </p:nvSpPr>
        <p:spPr bwMode="auto">
          <a:xfrm>
            <a:off x="6287784" y="1720823"/>
            <a:ext cx="2856216" cy="449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19088" indent="-319088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000" dirty="0">
                <a:latin typeface="+mn-lt"/>
              </a:rPr>
              <a:t>Life cycle changes indicating variations in household size and workers explained differences in in trip rates across MTC waves.</a:t>
            </a:r>
          </a:p>
          <a:p>
            <a:pPr marL="319088" indent="-319088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000" dirty="0">
                <a:latin typeface="+mn-lt"/>
              </a:rPr>
              <a:t>Changes in non-traditional households had significant interaction effects with changes in household size and number of workers</a:t>
            </a:r>
            <a:r>
              <a:rPr lang="en-US" dirty="0"/>
              <a:t>.</a:t>
            </a:r>
          </a:p>
        </p:txBody>
      </p:sp>
      <p:graphicFrame>
        <p:nvGraphicFramePr>
          <p:cNvPr id="6" name="Group 378"/>
          <p:cNvGraphicFramePr>
            <a:graphicFrameLocks noGrp="1"/>
          </p:cNvGraphicFramePr>
          <p:nvPr/>
        </p:nvGraphicFramePr>
        <p:xfrm>
          <a:off x="267124" y="1844111"/>
          <a:ext cx="5755341" cy="4609921"/>
        </p:xfrm>
        <a:graphic>
          <a:graphicData uri="http://schemas.openxmlformats.org/drawingml/2006/table">
            <a:tbl>
              <a:tblPr/>
              <a:tblGrid>
                <a:gridCol w="4078942"/>
                <a:gridCol w="832927"/>
                <a:gridCol w="843472"/>
              </a:tblGrid>
              <a:tr h="76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Life Cycle and Demographic Variables</a:t>
                      </a:r>
                    </a:p>
                  </a:txBody>
                  <a:tcPr marL="9274" marR="9274" marT="9274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A74"/>
                          </a:solidFill>
                          <a:effectLst/>
                          <a:latin typeface="Arial Narrow" pitchFamily="34" charset="0"/>
                        </a:rPr>
                        <a:t>P-values MTC Only</a:t>
                      </a:r>
                    </a:p>
                  </a:txBody>
                  <a:tcPr marL="9274" marR="9274" marT="9274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A74"/>
                          </a:solidFill>
                          <a:effectLst/>
                          <a:latin typeface="Arial Narrow" pitchFamily="34" charset="0"/>
                        </a:rPr>
                        <a:t>P-values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A74"/>
                          </a:solidFill>
                          <a:effectLst/>
                          <a:latin typeface="Arial Narrow" pitchFamily="34" charset="0"/>
                        </a:rPr>
                        <a:t>Full</a:t>
                      </a:r>
                    </a:p>
                  </a:txBody>
                  <a:tcPr marL="9274" marR="9274" marT="9274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MTC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 Waves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73D2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&lt;.0001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73D2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Narrow" pitchFamily="34" charset="0"/>
                        </a:rPr>
                        <a:t>0.429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73D29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MTC*Kids Moving Out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&lt;.0001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MTC*Separation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&lt;.0001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MTC*Complex Changes*Increase in the </a:t>
                      </a:r>
                      <a:r>
                        <a:rPr kumimoji="0" lang="en-US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HH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 Size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0.0002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MTC*Complex Changes*Decrease in the </a:t>
                      </a:r>
                      <a:r>
                        <a:rPr kumimoji="0" lang="en-US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HH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 Size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0.005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MTC*Complex Changes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0.011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MTC*Retirement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0.017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MTC*Complex Changes*Decrease in the </a:t>
                      </a:r>
                      <a:r>
                        <a:rPr kumimoji="0" lang="en-US" sz="1600" b="0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HH</a:t>
                      </a: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 Workers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0.019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MTC*Marriage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0.034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MTC*Complex Changes*Kids Moving Out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0.045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34948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MTC*Lose Job</a:t>
                      </a:r>
                    </a:p>
                  </a:txBody>
                  <a:tcPr marL="9274" marR="9274" marT="9274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 Narrow" pitchFamily="34" charset="0"/>
                      </a:endParaRP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Arial Narrow" pitchFamily="34" charset="0"/>
                        </a:rPr>
                        <a:t>0.059</a:t>
                      </a:r>
                    </a:p>
                  </a:txBody>
                  <a:tcPr marL="9274" marR="9274" marT="9274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grpSp>
        <p:nvGrpSpPr>
          <p:cNvPr id="12" name="Group 11"/>
          <p:cNvGrpSpPr/>
          <p:nvPr/>
        </p:nvGrpSpPr>
        <p:grpSpPr>
          <a:xfrm>
            <a:off x="258267" y="2979506"/>
            <a:ext cx="5757050" cy="2126750"/>
            <a:chOff x="258267" y="2979506"/>
            <a:chExt cx="5757050" cy="2126750"/>
          </a:xfrm>
        </p:grpSpPr>
        <p:sp>
          <p:nvSpPr>
            <p:cNvPr id="7" name="Rectangle 6"/>
            <p:cNvSpPr/>
            <p:nvPr/>
          </p:nvSpPr>
          <p:spPr>
            <a:xfrm>
              <a:off x="259977" y="2979506"/>
              <a:ext cx="5755340" cy="636998"/>
            </a:xfrm>
            <a:prstGeom prst="rect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58267" y="4705564"/>
              <a:ext cx="5755340" cy="400692"/>
            </a:xfrm>
            <a:prstGeom prst="rect">
              <a:avLst/>
            </a:prstGeom>
            <a:noFill/>
            <a:ln w="28575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34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Conclusions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9C4EFC5A-0A70-4912-8BE4-05A0E077524F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34819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797424"/>
            <a:ext cx="8153400" cy="3877235"/>
          </a:xfrm>
        </p:spPr>
        <p:txBody>
          <a:bodyPr/>
          <a:lstStyle/>
          <a:p>
            <a:pPr eaLnBrk="1" hangingPunct="1">
              <a:spcBef>
                <a:spcPts val="1800"/>
              </a:spcBef>
              <a:spcAft>
                <a:spcPts val="1200"/>
              </a:spcAft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MTC II study design allowed to build a panel data at the household level.</a:t>
            </a:r>
          </a:p>
          <a:p>
            <a:pPr eaLnBrk="1" hangingPunct="1">
              <a:spcBef>
                <a:spcPts val="1800"/>
              </a:spcBef>
              <a:spcAft>
                <a:spcPts val="1200"/>
              </a:spcAft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There is a  statistically significant reduction in household trip rates across waves (1.34 trips/</a:t>
            </a:r>
            <a:r>
              <a:rPr lang="en-US" sz="2800" dirty="0" err="1" smtClean="0"/>
              <a:t>hh</a:t>
            </a:r>
            <a:r>
              <a:rPr lang="en-US" sz="2800" dirty="0" smtClean="0"/>
              <a:t>).</a:t>
            </a:r>
          </a:p>
          <a:p>
            <a:pPr eaLnBrk="1" hangingPunct="1">
              <a:spcBef>
                <a:spcPts val="1800"/>
              </a:spcBef>
              <a:spcAft>
                <a:spcPts val="1200"/>
              </a:spcAft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Are the observed changes due to sampling bias, changes in household structure, or in economic climate</a:t>
            </a:r>
            <a:r>
              <a:rPr lang="en-US" sz="2800" dirty="0" smtClean="0">
                <a:latin typeface="AvantGarde"/>
              </a:rPr>
              <a:t>?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Conclusions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595E0148-6069-475F-AD7D-2519AF60AEF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35843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199965"/>
          </a:xfrm>
        </p:spPr>
        <p:txBody>
          <a:bodyPr/>
          <a:lstStyle/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No sampling bias found. </a:t>
            </a:r>
          </a:p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Main socioeconomic changes across the waves included slight increases in the shares of </a:t>
            </a:r>
          </a:p>
          <a:p>
            <a:pPr marL="742950" lvl="1" indent="-285750">
              <a:spcBef>
                <a:spcPts val="1200"/>
              </a:spcBef>
              <a:buFont typeface="Wingdings" pitchFamily="2" charset="2"/>
              <a:buChar char=""/>
            </a:pPr>
            <a:r>
              <a:rPr lang="en-US" sz="2800" dirty="0" smtClean="0"/>
              <a:t>smaller households </a:t>
            </a:r>
          </a:p>
          <a:p>
            <a:pPr marL="742950" lvl="1" indent="-285750">
              <a:spcBef>
                <a:spcPts val="1200"/>
              </a:spcBef>
              <a:buFont typeface="Wingdings" pitchFamily="2" charset="2"/>
              <a:buChar char=""/>
            </a:pPr>
            <a:r>
              <a:rPr lang="en-US" sz="2800" dirty="0" smtClean="0"/>
              <a:t>households with higher levels of vehicle ownership. </a:t>
            </a:r>
          </a:p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Higher shares for older age groups in MTC II.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 idx="4294967295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Conclusions</a:t>
            </a:r>
          </a:p>
        </p:txBody>
      </p:sp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D6A41CD7-5293-498D-B989-5B70CD4B5D26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6867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533400" y="1528480"/>
            <a:ext cx="8232775" cy="4892868"/>
          </a:xfrm>
          <a:noFill/>
        </p:spPr>
        <p:txBody>
          <a:bodyPr/>
          <a:lstStyle/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600" dirty="0" smtClean="0"/>
              <a:t>When changes in socioeconomics are accounted for, differences in trip rates were </a:t>
            </a:r>
            <a:r>
              <a:rPr lang="en-US" sz="2600" dirty="0" smtClean="0"/>
              <a:t>partially explained.</a:t>
            </a:r>
            <a:endParaRPr lang="en-US" sz="2600" dirty="0" smtClean="0"/>
          </a:p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600" dirty="0" smtClean="0"/>
              <a:t>“</a:t>
            </a:r>
            <a:r>
              <a:rPr lang="en-US" sz="2600" dirty="0" smtClean="0"/>
              <a:t>Retired Couples” had a statistically significant difference in household trip rates across the MTC waves.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 smtClean="0"/>
              <a:t>changes in the economic conditions, 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 smtClean="0"/>
              <a:t>deteriorating health, or </a:t>
            </a:r>
          </a:p>
          <a:p>
            <a:pPr lvl="1">
              <a:buFont typeface="Wingdings" pitchFamily="2" charset="2"/>
              <a:buChar char="§"/>
            </a:pPr>
            <a:r>
              <a:rPr lang="en-US" sz="2200" dirty="0" smtClean="0"/>
              <a:t>restrictions in mobility. </a:t>
            </a:r>
            <a:endParaRPr lang="en-US" sz="2200" dirty="0" smtClean="0"/>
          </a:p>
          <a:p>
            <a:pPr>
              <a:spcBef>
                <a:spcPts val="2400"/>
              </a:spcBef>
              <a:buClr>
                <a:schemeClr val="accent1"/>
              </a:buClr>
              <a:buFont typeface="Wingdings 2" pitchFamily="18" charset="2"/>
              <a:buChar char=""/>
            </a:pPr>
            <a:r>
              <a:rPr lang="en-US" sz="2800" dirty="0" smtClean="0"/>
              <a:t>Changes in household life cycles improved the explanatory power. </a:t>
            </a:r>
          </a:p>
          <a:p>
            <a:pPr lvl="1">
              <a:buFont typeface="Wingdings" pitchFamily="2" charset="2"/>
              <a:buChar char="§"/>
            </a:pPr>
            <a:endParaRPr lang="en-US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3269" y="2936838"/>
            <a:ext cx="3281620" cy="990600"/>
          </a:xfrm>
        </p:spPr>
        <p:txBody>
          <a:bodyPr/>
          <a:lstStyle/>
          <a:p>
            <a:pPr algn="ctr"/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7595A90-C4BB-4B7B-9691-5028658E0BA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39362AC6-EF91-4650-B2B3-D122F265C1C1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"/>
          </p:nvPr>
        </p:nvSpPr>
        <p:spPr>
          <a:xfrm>
            <a:off x="549275" y="1860550"/>
            <a:ext cx="5465763" cy="44958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sz="2700" dirty="0" smtClean="0"/>
              <a:t>Panel design.</a:t>
            </a:r>
          </a:p>
          <a:p>
            <a:pPr eaLnBrk="1" hangingPunct="1">
              <a:lnSpc>
                <a:spcPct val="120000"/>
              </a:lnSpc>
            </a:pPr>
            <a:r>
              <a:rPr lang="en-US" sz="2700" dirty="0" smtClean="0"/>
              <a:t>Nearly 2,000 households. </a:t>
            </a:r>
          </a:p>
          <a:p>
            <a:pPr eaLnBrk="1" hangingPunct="1">
              <a:lnSpc>
                <a:spcPct val="120000"/>
              </a:lnSpc>
            </a:pPr>
            <a:r>
              <a:rPr lang="en-US" sz="2700" dirty="0" err="1" smtClean="0"/>
              <a:t>MTC</a:t>
            </a:r>
            <a:r>
              <a:rPr lang="en-US" sz="2700" dirty="0" smtClean="0"/>
              <a:t> I and </a:t>
            </a:r>
            <a:r>
              <a:rPr lang="en-US" sz="2700" dirty="0" err="1" smtClean="0"/>
              <a:t>MTC</a:t>
            </a:r>
            <a:r>
              <a:rPr lang="en-US" sz="2700" dirty="0" smtClean="0"/>
              <a:t> II participants.</a:t>
            </a:r>
          </a:p>
          <a:p>
            <a:pPr eaLnBrk="1" hangingPunct="1">
              <a:lnSpc>
                <a:spcPct val="120000"/>
              </a:lnSpc>
            </a:pPr>
            <a:r>
              <a:rPr lang="en-US" sz="2700" dirty="0" smtClean="0"/>
              <a:t>Sampling cells considered </a:t>
            </a:r>
          </a:p>
          <a:p>
            <a:pPr marL="742950" lvl="1" indent="-285750" eaLnBrk="1" hangingPunct="1">
              <a:lnSpc>
                <a:spcPct val="120000"/>
              </a:lnSpc>
            </a:pPr>
            <a:r>
              <a:rPr lang="en-US" sz="2200" dirty="0" smtClean="0"/>
              <a:t>geography, </a:t>
            </a:r>
          </a:p>
          <a:p>
            <a:pPr marL="742950" lvl="1" indent="-285750" eaLnBrk="1" hangingPunct="1">
              <a:lnSpc>
                <a:spcPct val="120000"/>
              </a:lnSpc>
            </a:pPr>
            <a:r>
              <a:rPr lang="en-US" sz="2200" dirty="0" smtClean="0"/>
              <a:t>household size, </a:t>
            </a:r>
          </a:p>
          <a:p>
            <a:pPr marL="742950" lvl="1" indent="-285750" eaLnBrk="1" hangingPunct="1">
              <a:lnSpc>
                <a:spcPct val="120000"/>
              </a:lnSpc>
            </a:pPr>
            <a:r>
              <a:rPr lang="en-US" sz="2200" dirty="0" smtClean="0"/>
              <a:t>number </a:t>
            </a:r>
            <a:r>
              <a:rPr lang="en-US" sz="2200" dirty="0" smtClean="0"/>
              <a:t>of </a:t>
            </a:r>
            <a:r>
              <a:rPr lang="en-US" sz="2200" dirty="0" smtClean="0"/>
              <a:t>workers and </a:t>
            </a:r>
          </a:p>
          <a:p>
            <a:pPr marL="742950" lvl="1" indent="-285750" eaLnBrk="1" hangingPunct="1">
              <a:lnSpc>
                <a:spcPct val="120000"/>
              </a:lnSpc>
            </a:pPr>
            <a:r>
              <a:rPr lang="en-US" sz="2200" dirty="0" smtClean="0"/>
              <a:t>vehicles available.</a:t>
            </a:r>
          </a:p>
        </p:txBody>
      </p:sp>
      <p:grpSp>
        <p:nvGrpSpPr>
          <p:cNvPr id="16388" name="Group 38"/>
          <p:cNvGrpSpPr>
            <a:grpSpLocks/>
          </p:cNvGrpSpPr>
          <p:nvPr/>
        </p:nvGrpSpPr>
        <p:grpSpPr bwMode="auto">
          <a:xfrm>
            <a:off x="4864608" y="1762124"/>
            <a:ext cx="4290505" cy="4294861"/>
            <a:chOff x="5136779" y="1761564"/>
            <a:chExt cx="4018684" cy="4078941"/>
          </a:xfrm>
        </p:grpSpPr>
        <p:pic>
          <p:nvPicPr>
            <p:cNvPr id="16389" name="Picture 4" descr="MI_Weights PPT.png"/>
            <p:cNvPicPr>
              <a:picLocks noChangeAspect="1"/>
            </p:cNvPicPr>
            <p:nvPr/>
          </p:nvPicPr>
          <p:blipFill>
            <a:blip r:embed="rId2" cstate="print"/>
            <a:srcRect t="12157" b="9412"/>
            <a:stretch>
              <a:fillRect/>
            </a:stretch>
          </p:blipFill>
          <p:spPr bwMode="auto">
            <a:xfrm>
              <a:off x="5136779" y="1761564"/>
              <a:ext cx="4018684" cy="4078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6390" name="TextBox 5"/>
            <p:cNvSpPr txBox="1">
              <a:spLocks noChangeArrowheads="1"/>
            </p:cNvSpPr>
            <p:nvPr/>
          </p:nvSpPr>
          <p:spPr bwMode="auto">
            <a:xfrm>
              <a:off x="6015315" y="2554941"/>
              <a:ext cx="145228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Tw Cen MT"/>
                </a:rPr>
                <a:t>Upper Peninsula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8094823" y="5227632"/>
              <a:ext cx="1030472" cy="27626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+mn-lt"/>
                </a:rPr>
                <a:t>SEMCOG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endParaRPr>
            </a:p>
          </p:txBody>
        </p:sp>
        <p:sp>
          <p:nvSpPr>
            <p:cNvPr id="16392" name="TextBox 7"/>
            <p:cNvSpPr txBox="1">
              <a:spLocks noChangeArrowheads="1"/>
            </p:cNvSpPr>
            <p:nvPr/>
          </p:nvSpPr>
          <p:spPr bwMode="auto">
            <a:xfrm>
              <a:off x="6176685" y="4559474"/>
              <a:ext cx="1281947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Tw Cen MT"/>
                </a:rPr>
                <a:t>Small Urban Model Areas</a:t>
              </a:r>
            </a:p>
          </p:txBody>
        </p:sp>
        <p:sp>
          <p:nvSpPr>
            <p:cNvPr id="16393" name="TextBox 8"/>
            <p:cNvSpPr txBox="1">
              <a:spLocks noChangeArrowheads="1"/>
            </p:cNvSpPr>
            <p:nvPr/>
          </p:nvSpPr>
          <p:spPr bwMode="auto">
            <a:xfrm>
              <a:off x="7651374" y="5003209"/>
              <a:ext cx="69028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Tw Cen MT"/>
                </a:rPr>
                <a:t>TMAs</a:t>
              </a:r>
            </a:p>
          </p:txBody>
        </p:sp>
        <p:sp>
          <p:nvSpPr>
            <p:cNvPr id="16394" name="TextBox 9"/>
            <p:cNvSpPr txBox="1">
              <a:spLocks noChangeArrowheads="1"/>
            </p:cNvSpPr>
            <p:nvPr/>
          </p:nvSpPr>
          <p:spPr bwMode="auto">
            <a:xfrm>
              <a:off x="6221509" y="3568431"/>
              <a:ext cx="78889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Tw Cen MT"/>
                </a:rPr>
                <a:t>Small Cities</a:t>
              </a:r>
            </a:p>
          </p:txBody>
        </p:sp>
        <p:sp>
          <p:nvSpPr>
            <p:cNvPr id="16395" name="TextBox 10"/>
            <p:cNvSpPr txBox="1">
              <a:spLocks noChangeArrowheads="1"/>
            </p:cNvSpPr>
            <p:nvPr/>
          </p:nvSpPr>
          <p:spPr bwMode="auto">
            <a:xfrm>
              <a:off x="7243472" y="3742789"/>
              <a:ext cx="130885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dirty="0">
                  <a:latin typeface="Tw Cen MT"/>
                </a:rPr>
                <a:t>Northern Lower Peninsula</a:t>
              </a:r>
            </a:p>
          </p:txBody>
        </p:sp>
        <p:sp>
          <p:nvSpPr>
            <p:cNvPr id="16396" name="TextBox 12"/>
            <p:cNvSpPr txBox="1">
              <a:spLocks noChangeArrowheads="1"/>
            </p:cNvSpPr>
            <p:nvPr/>
          </p:nvSpPr>
          <p:spPr bwMode="auto">
            <a:xfrm>
              <a:off x="6965578" y="4273916"/>
              <a:ext cx="1147483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>
                  <a:latin typeface="Tw Cen MT"/>
                </a:rPr>
                <a:t>Southern Lower Peninsula</a:t>
              </a:r>
            </a:p>
          </p:txBody>
        </p:sp>
        <p:cxnSp>
          <p:nvCxnSpPr>
            <p:cNvPr id="15" name="Straight Connector 14"/>
            <p:cNvCxnSpPr>
              <a:endCxn id="16392" idx="2"/>
            </p:cNvCxnSpPr>
            <p:nvPr/>
          </p:nvCxnSpPr>
          <p:spPr>
            <a:xfrm rot="10800000">
              <a:off x="6818244" y="5021224"/>
              <a:ext cx="649404" cy="420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endCxn id="16392" idx="2"/>
            </p:cNvCxnSpPr>
            <p:nvPr/>
          </p:nvCxnSpPr>
          <p:spPr>
            <a:xfrm rot="10800000">
              <a:off x="6818244" y="5021224"/>
              <a:ext cx="1232121" cy="420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endCxn id="16392" idx="0"/>
            </p:cNvCxnSpPr>
            <p:nvPr/>
          </p:nvCxnSpPr>
          <p:spPr>
            <a:xfrm rot="5400000">
              <a:off x="6730129" y="3831196"/>
              <a:ext cx="816106" cy="6398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>
              <a:stCxn id="16394" idx="0"/>
            </p:cNvCxnSpPr>
            <p:nvPr/>
          </p:nvCxnSpPr>
          <p:spPr>
            <a:xfrm rot="16200000" flipV="1">
              <a:off x="6158526" y="3110358"/>
              <a:ext cx="646215" cy="26992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16394" idx="0"/>
            </p:cNvCxnSpPr>
            <p:nvPr/>
          </p:nvCxnSpPr>
          <p:spPr>
            <a:xfrm rot="5400000" flipH="1" flipV="1">
              <a:off x="6416539" y="3212770"/>
              <a:ext cx="555714" cy="1556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0800000">
              <a:off x="6818244" y="3917734"/>
              <a:ext cx="263572" cy="1301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0800000">
              <a:off x="6818244" y="3917734"/>
              <a:ext cx="768488" cy="13019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>
              <a:stCxn id="16394" idx="0"/>
            </p:cNvCxnSpPr>
            <p:nvPr/>
          </p:nvCxnSpPr>
          <p:spPr>
            <a:xfrm rot="5400000" flipH="1" flipV="1">
              <a:off x="6804758" y="2268837"/>
              <a:ext cx="1111428" cy="148775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Background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6DE85ABE-B1CD-4496-8A5A-87A58F70E8E2}" type="slidenum">
              <a:rPr lang="en-US"/>
              <a:pPr>
                <a:defRPr/>
              </a:pPr>
              <a:t>4</a:t>
            </a:fld>
            <a:endParaRPr lang="en-US"/>
          </a:p>
        </p:txBody>
      </p:sp>
      <p:grpSp>
        <p:nvGrpSpPr>
          <p:cNvPr id="17411" name="Group 8"/>
          <p:cNvGrpSpPr>
            <a:grpSpLocks/>
          </p:cNvGrpSpPr>
          <p:nvPr/>
        </p:nvGrpSpPr>
        <p:grpSpPr bwMode="auto">
          <a:xfrm>
            <a:off x="612775" y="1600200"/>
            <a:ext cx="5057775" cy="2290763"/>
            <a:chOff x="612648" y="1600200"/>
            <a:chExt cx="6075455" cy="2808671"/>
          </a:xfrm>
        </p:grpSpPr>
        <p:pic>
          <p:nvPicPr>
            <p:cNvPr id="17415" name="Picture 269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12648" y="1600200"/>
              <a:ext cx="6075455" cy="2808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5669806" y="2446889"/>
              <a:ext cx="722724" cy="1605788"/>
            </a:xfrm>
            <a:prstGeom prst="rect">
              <a:avLst/>
            </a:prstGeom>
            <a:noFill/>
            <a:ln w="38100">
              <a:solidFill>
                <a:schemeClr val="accent6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7412" name="TextBox 7"/>
          <p:cNvSpPr txBox="1">
            <a:spLocks noChangeArrowheads="1"/>
          </p:cNvSpPr>
          <p:nvPr/>
        </p:nvSpPr>
        <p:spPr bwMode="auto">
          <a:xfrm>
            <a:off x="5849938" y="2138363"/>
            <a:ext cx="3025775" cy="110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>
                <a:latin typeface="Tw Cen MT"/>
              </a:rPr>
              <a:t>Changes in household sizes</a:t>
            </a:r>
          </a:p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>
                <a:latin typeface="Tw Cen MT"/>
              </a:rPr>
              <a:t>Age distribution</a:t>
            </a:r>
          </a:p>
          <a:p>
            <a:pPr marL="319088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en-US">
                <a:latin typeface="Tw Cen MT"/>
              </a:rPr>
              <a:t>Employment Status</a:t>
            </a:r>
          </a:p>
        </p:txBody>
      </p:sp>
      <p:pic>
        <p:nvPicPr>
          <p:cNvPr id="17413" name="Picture 260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2775" y="3929063"/>
            <a:ext cx="3860800" cy="231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260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73575" y="3929063"/>
            <a:ext cx="3867150" cy="2319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Research Objectives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0153DCBF-4A31-4A6D-804C-BE1B52A46A67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18435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851025"/>
            <a:ext cx="8153400" cy="4198645"/>
          </a:xfrm>
        </p:spPr>
        <p:txBody>
          <a:bodyPr/>
          <a:lstStyle/>
          <a:p>
            <a:pPr eaLnBrk="1" hangingPunct="1"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dirty="0" smtClean="0"/>
              <a:t>Comparison of travel behavior:  </a:t>
            </a:r>
            <a:r>
              <a:rPr lang="en-US" dirty="0" err="1" smtClean="0"/>
              <a:t>MTC</a:t>
            </a:r>
            <a:r>
              <a:rPr lang="en-US" dirty="0" smtClean="0"/>
              <a:t> I vs. </a:t>
            </a:r>
            <a:r>
              <a:rPr lang="en-US" dirty="0" err="1" smtClean="0"/>
              <a:t>MTC</a:t>
            </a:r>
            <a:r>
              <a:rPr lang="en-US" dirty="0" smtClean="0"/>
              <a:t> II</a:t>
            </a:r>
          </a:p>
          <a:p>
            <a:pPr marL="593725" lvl="2" indent="-319088" eaLnBrk="1" hangingPunct="1">
              <a:spcBef>
                <a:spcPts val="700"/>
              </a:spcBef>
              <a:buClr>
                <a:schemeClr val="accent1"/>
              </a:buClr>
              <a:buSzPct val="60000"/>
              <a:buFont typeface="Wingdings" pitchFamily="2" charset="2"/>
              <a:buChar char=""/>
            </a:pPr>
            <a:r>
              <a:rPr lang="en-US" sz="2400" dirty="0" smtClean="0"/>
              <a:t>Evaluate the significance of observed changes </a:t>
            </a:r>
          </a:p>
          <a:p>
            <a:pPr eaLnBrk="1" hangingPunct="1"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dirty="0" smtClean="0"/>
              <a:t>Nature of changes in travel behavior</a:t>
            </a:r>
          </a:p>
          <a:p>
            <a:pPr lvl="1" eaLnBrk="1" hangingPunct="1">
              <a:buSzPct val="60000"/>
              <a:buFont typeface="Wingdings" pitchFamily="2" charset="2"/>
              <a:buChar char=""/>
            </a:pPr>
            <a:r>
              <a:rPr lang="en-US" sz="2400" dirty="0" smtClean="0"/>
              <a:t>Trip rates, trip lengths, peaking, and purpose</a:t>
            </a:r>
            <a:endParaRPr lang="en-US" sz="2900" dirty="0" smtClean="0"/>
          </a:p>
          <a:p>
            <a:pPr eaLnBrk="1" hangingPunct="1">
              <a:buClr>
                <a:schemeClr val="accent1"/>
              </a:buClr>
              <a:buFont typeface="Wingdings 2" pitchFamily="18" charset="2"/>
              <a:buChar char=""/>
            </a:pPr>
            <a:r>
              <a:rPr lang="en-US" dirty="0" smtClean="0"/>
              <a:t>Factors that affect changes in travel behavior</a:t>
            </a:r>
          </a:p>
          <a:p>
            <a:pPr lvl="1" eaLnBrk="1" hangingPunct="1">
              <a:buSzPct val="60000"/>
              <a:buFont typeface="Wingdings" pitchFamily="2" charset="2"/>
              <a:buChar char=""/>
            </a:pPr>
            <a:r>
              <a:rPr lang="en-US" sz="2400" dirty="0" smtClean="0"/>
              <a:t>Identify bias due to MTC II survey participation </a:t>
            </a:r>
          </a:p>
          <a:p>
            <a:pPr lvl="1" eaLnBrk="1" hangingPunct="1">
              <a:buSzPct val="60000"/>
              <a:buFont typeface="Wingdings" pitchFamily="2" charset="2"/>
              <a:buChar char=""/>
            </a:pPr>
            <a:r>
              <a:rPr lang="en-US" sz="2400" dirty="0" smtClean="0"/>
              <a:t>Examine the explanatory power of key household level socioeconomic parameters.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Assessment of Bias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744C70C1-84E4-40CB-B9B9-413B686496B0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19459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2676745"/>
            <a:ext cx="8153400" cy="3358286"/>
          </a:xfrm>
        </p:spPr>
        <p:txBody>
          <a:bodyPr/>
          <a:lstStyle/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Are trip rates of the MTC II respondents in 2005 representative of the MTC I participants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Are trip lengths of the MTC II respondents in 2005 similar to the rest of the MTC I participants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>
              <a:spcBef>
                <a:spcPts val="1800"/>
              </a:spcBef>
              <a:buClr>
                <a:schemeClr val="accent1"/>
              </a:buClr>
            </a:pPr>
            <a:r>
              <a:rPr lang="en-US" dirty="0" smtClean="0"/>
              <a:t>Do the distributions of trips by time of day and purpose differ</a:t>
            </a:r>
            <a:r>
              <a:rPr lang="en-US" dirty="0" smtClean="0">
                <a:latin typeface="AvantGarde"/>
              </a:rPr>
              <a:t>?</a:t>
            </a:r>
          </a:p>
          <a:p>
            <a:pPr eaLnBrk="1" hangingPunct="1"/>
            <a:endParaRPr lang="en-US" dirty="0" smtClean="0">
              <a:latin typeface="AvantGarde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20360" y="1712353"/>
            <a:ext cx="6382614" cy="519112"/>
          </a:xfrm>
          <a:prstGeom prst="rect">
            <a:avLst/>
          </a:prstGeom>
          <a:solidFill>
            <a:srgbClr val="9F9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Comparisons focus </a:t>
            </a:r>
            <a:r>
              <a:rPr lang="en-US" sz="2800" dirty="0" smtClean="0">
                <a:latin typeface="+mn-lt"/>
              </a:rPr>
              <a:t>travel behavior in 2005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smtClean="0"/>
              <a:t>Bias – Trip Rates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DB9591D7-808D-4DD2-AEF5-42B6F5D7EB95}" type="slidenum">
              <a:rPr lang="en-US"/>
              <a:pPr>
                <a:defRPr/>
              </a:pPr>
              <a:t>7</a:t>
            </a:fld>
            <a:endParaRPr lang="en-US"/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>
            <p:ph sz="quarter" idx="1"/>
          </p:nvPr>
        </p:nvGraphicFramePr>
        <p:xfrm>
          <a:off x="1024308" y="2749550"/>
          <a:ext cx="6508750" cy="1866900"/>
        </p:xfrm>
        <a:graphic>
          <a:graphicData uri="http://schemas.openxmlformats.org/drawingml/2006/table">
            <a:tbl>
              <a:tblPr/>
              <a:tblGrid>
                <a:gridCol w="2058987"/>
                <a:gridCol w="2035175"/>
                <a:gridCol w="1325563"/>
                <a:gridCol w="1089025"/>
              </a:tblGrid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Survey Participation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Mean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Std Dev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MTC I Only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12,845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9.12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7.51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Both Surveys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1,973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9.49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7.43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All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14,818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9.17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7.50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sp>
        <p:nvSpPr>
          <p:cNvPr id="20527" name="TextBox 6"/>
          <p:cNvSpPr txBox="1">
            <a:spLocks noChangeArrowheads="1"/>
          </p:cNvSpPr>
          <p:nvPr/>
        </p:nvSpPr>
        <p:spPr bwMode="auto">
          <a:xfrm>
            <a:off x="2541588" y="5129213"/>
            <a:ext cx="3670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990000"/>
                </a:solidFill>
                <a:latin typeface="Tw Cen MT"/>
              </a:rPr>
              <a:t>ANOVA</a:t>
            </a:r>
          </a:p>
          <a:p>
            <a:pPr algn="ctr"/>
            <a:r>
              <a:rPr lang="en-US" sz="2000" b="1" dirty="0">
                <a:solidFill>
                  <a:srgbClr val="990000"/>
                </a:solidFill>
                <a:latin typeface="Tw Cen MT"/>
              </a:rPr>
              <a:t>No Substantial Difference</a:t>
            </a:r>
          </a:p>
        </p:txBody>
      </p:sp>
      <p:sp>
        <p:nvSpPr>
          <p:cNvPr id="20529" name="Text Box 52"/>
          <p:cNvSpPr txBox="1">
            <a:spLocks noChangeArrowheads="1"/>
          </p:cNvSpPr>
          <p:nvPr/>
        </p:nvSpPr>
        <p:spPr bwMode="auto">
          <a:xfrm>
            <a:off x="992188" y="1792288"/>
            <a:ext cx="6116824" cy="457200"/>
          </a:xfrm>
          <a:prstGeom prst="rect">
            <a:avLst/>
          </a:prstGeom>
          <a:solidFill>
            <a:srgbClr val="9F9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+mn-lt"/>
              </a:rPr>
              <a:t>Comparison of Trip Rates by MTC II Participation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 noGrp="1"/>
          </p:cNvSpPr>
          <p:nvPr/>
        </p:nvSpPr>
        <p:spPr>
          <a:xfrm>
            <a:off x="0" y="1271588"/>
            <a:ext cx="533400" cy="244475"/>
          </a:xfrm>
          <a:prstGeom prst="rect">
            <a:avLst/>
          </a:prstGeom>
          <a:noFill/>
        </p:spPr>
        <p:txBody>
          <a:bodyPr anchor="ctr">
            <a:normAutofit fontScale="85000" lnSpcReduction="20000"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94097631-5269-4369-A5AB-257B361CE5D4}" type="slidenum">
              <a:rPr lang="en-US" sz="1400" b="1">
                <a:solidFill>
                  <a:srgbClr val="FFFFFF"/>
                </a:solidFill>
                <a:latin typeface="+mn-lt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en-US" sz="1400" b="1">
              <a:solidFill>
                <a:srgbClr val="FFFFFF"/>
              </a:solidFill>
              <a:latin typeface="+mn-lt"/>
            </a:endParaRPr>
          </a:p>
        </p:txBody>
      </p:sp>
      <p:graphicFrame>
        <p:nvGraphicFramePr>
          <p:cNvPr id="47163" name="Group 59"/>
          <p:cNvGraphicFramePr>
            <a:graphicFrameLocks noGrp="1"/>
          </p:cNvGraphicFramePr>
          <p:nvPr/>
        </p:nvGraphicFramePr>
        <p:xfrm>
          <a:off x="619125" y="2622550"/>
          <a:ext cx="6902450" cy="2162176"/>
        </p:xfrm>
        <a:graphic>
          <a:graphicData uri="http://schemas.openxmlformats.org/drawingml/2006/table">
            <a:tbl>
              <a:tblPr/>
              <a:tblGrid>
                <a:gridCol w="2184400"/>
                <a:gridCol w="2157413"/>
                <a:gridCol w="1406525"/>
                <a:gridCol w="1154112"/>
              </a:tblGrid>
              <a:tr h="465138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Average Travel  Distances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Survey Participation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Mean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Std Dev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MTC I Only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10,975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12.18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26.8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Both Surveys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1,783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12.88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34.1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22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All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12,758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12.27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26.0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sp>
        <p:nvSpPr>
          <p:cNvPr id="47153" name="TextBox 7"/>
          <p:cNvSpPr txBox="1">
            <a:spLocks noChangeArrowheads="1"/>
          </p:cNvSpPr>
          <p:nvPr/>
        </p:nvSpPr>
        <p:spPr bwMode="auto">
          <a:xfrm>
            <a:off x="2686050" y="5165725"/>
            <a:ext cx="3678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>
                <a:solidFill>
                  <a:srgbClr val="990000"/>
                </a:solidFill>
                <a:latin typeface="Tw Cen MT"/>
              </a:rPr>
              <a:t>ANOVA</a:t>
            </a:r>
          </a:p>
          <a:p>
            <a:pPr algn="ctr"/>
            <a:r>
              <a:rPr lang="en-US" sz="2000" b="1" dirty="0">
                <a:solidFill>
                  <a:srgbClr val="990000"/>
                </a:solidFill>
                <a:latin typeface="Tw Cen MT"/>
              </a:rPr>
              <a:t>No Substantial Difference</a:t>
            </a:r>
          </a:p>
        </p:txBody>
      </p:sp>
      <p:sp>
        <p:nvSpPr>
          <p:cNvPr id="47154" name="Text Box 52"/>
          <p:cNvSpPr txBox="1">
            <a:spLocks noChangeArrowheads="1"/>
          </p:cNvSpPr>
          <p:nvPr/>
        </p:nvSpPr>
        <p:spPr bwMode="auto">
          <a:xfrm>
            <a:off x="619125" y="1792288"/>
            <a:ext cx="6821581" cy="457200"/>
          </a:xfrm>
          <a:prstGeom prst="rect">
            <a:avLst/>
          </a:prstGeom>
          <a:solidFill>
            <a:srgbClr val="9F9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latin typeface="+mn-lt"/>
              </a:rPr>
              <a:t>Comparison of Travel Distances by MTC II Participation </a:t>
            </a:r>
          </a:p>
        </p:txBody>
      </p:sp>
      <p:sp>
        <p:nvSpPr>
          <p:cNvPr id="47156" name="Title 1"/>
          <p:cNvSpPr>
            <a:spLocks/>
          </p:cNvSpPr>
          <p:nvPr/>
        </p:nvSpPr>
        <p:spPr bwMode="auto">
          <a:xfrm>
            <a:off x="612775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Tw Cen MT"/>
              </a:rPr>
              <a:t>Bias – Travel Distances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5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fld id="{FC3FC360-27FB-44C8-A829-F84A1AB0A7B4}" type="slidenum">
              <a:rPr lang="en-US"/>
              <a:pPr>
                <a:defRPr/>
              </a:pPr>
              <a:t>9</a:t>
            </a:fld>
            <a:endParaRPr lang="en-US"/>
          </a:p>
        </p:txBody>
      </p:sp>
      <p:graphicFrame>
        <p:nvGraphicFramePr>
          <p:cNvPr id="21561" name="Group 57"/>
          <p:cNvGraphicFramePr>
            <a:graphicFrameLocks noGrp="1"/>
          </p:cNvGraphicFramePr>
          <p:nvPr>
            <p:ph sz="quarter" idx="1"/>
          </p:nvPr>
        </p:nvGraphicFramePr>
        <p:xfrm>
          <a:off x="619125" y="2359025"/>
          <a:ext cx="7329488" cy="2778127"/>
        </p:xfrm>
        <a:graphic>
          <a:graphicData uri="http://schemas.openxmlformats.org/drawingml/2006/table">
            <a:tbl>
              <a:tblPr/>
              <a:tblGrid>
                <a:gridCol w="1506538"/>
                <a:gridCol w="2300287"/>
                <a:gridCol w="1479550"/>
                <a:gridCol w="2043113"/>
              </a:tblGrid>
              <a:tr h="5603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TOD Periods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MTC I Only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Both MTC Waves</a:t>
                      </a:r>
                    </a:p>
                  </a:txBody>
                  <a:tcPr marL="9525" marR="9525" marT="9525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AM Peak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6:00 AM – 8:59 AM 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19.40%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18.60%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Mid-Day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9:00 AM – 2:59 PM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33.60%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33.80%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PM Peak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3:00 PM – 5:59 PM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26.50%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26.90%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Evening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6:00 PM – 8:59 PM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15.10%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15.70%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Late Night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9:00 PM – 5:59 AM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5.50%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</a:rPr>
                        <a:t>5.00%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DD5BF"/>
                    </a:solidFill>
                  </a:tcPr>
                </a:tc>
              </a:tr>
            </a:tbl>
          </a:graphicData>
        </a:graphic>
      </p:graphicFrame>
      <p:sp>
        <p:nvSpPr>
          <p:cNvPr id="21553" name="TextBox 7"/>
          <p:cNvSpPr txBox="1">
            <a:spLocks noChangeArrowheads="1"/>
          </p:cNvSpPr>
          <p:nvPr/>
        </p:nvSpPr>
        <p:spPr bwMode="auto">
          <a:xfrm>
            <a:off x="2455849" y="5446713"/>
            <a:ext cx="41132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 dirty="0" smtClean="0">
                <a:solidFill>
                  <a:srgbClr val="990000"/>
                </a:solidFill>
                <a:latin typeface="Tw Cen MT"/>
              </a:rPr>
              <a:t>Chi-Square </a:t>
            </a:r>
            <a:r>
              <a:rPr lang="en-US" sz="2000" b="1" dirty="0">
                <a:solidFill>
                  <a:srgbClr val="990000"/>
                </a:solidFill>
                <a:latin typeface="Tw Cen MT"/>
              </a:rPr>
              <a:t>Test </a:t>
            </a:r>
          </a:p>
          <a:p>
            <a:pPr algn="ctr"/>
            <a:r>
              <a:rPr lang="en-US" sz="2000" b="1" dirty="0">
                <a:solidFill>
                  <a:srgbClr val="990000"/>
                </a:solidFill>
                <a:latin typeface="Tw Cen MT"/>
              </a:rPr>
              <a:t>No Substantial Difference</a:t>
            </a:r>
          </a:p>
        </p:txBody>
      </p:sp>
      <p:sp>
        <p:nvSpPr>
          <p:cNvPr id="21555" name="Text Box 62"/>
          <p:cNvSpPr txBox="1">
            <a:spLocks noChangeArrowheads="1"/>
          </p:cNvSpPr>
          <p:nvPr/>
        </p:nvSpPr>
        <p:spPr bwMode="auto">
          <a:xfrm>
            <a:off x="619125" y="1697038"/>
            <a:ext cx="7108451" cy="427037"/>
          </a:xfrm>
          <a:prstGeom prst="rect">
            <a:avLst/>
          </a:prstGeom>
          <a:solidFill>
            <a:srgbClr val="9F9FFF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>
                <a:latin typeface="+mn-lt"/>
              </a:rPr>
              <a:t>Comparison of Trips by Time of Day and MTC II Participation </a:t>
            </a:r>
          </a:p>
        </p:txBody>
      </p:sp>
      <p:sp>
        <p:nvSpPr>
          <p:cNvPr id="21557" name="Title 1"/>
          <p:cNvSpPr>
            <a:spLocks/>
          </p:cNvSpPr>
          <p:nvPr/>
        </p:nvSpPr>
        <p:spPr bwMode="auto">
          <a:xfrm>
            <a:off x="603250" y="239713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400">
                <a:solidFill>
                  <a:schemeClr val="tx2"/>
                </a:solidFill>
                <a:latin typeface="Tw Cen MT"/>
              </a:rPr>
              <a:t>Bias – Peaking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6035</TotalTime>
  <Words>1802</Words>
  <Application>Microsoft Office PowerPoint</Application>
  <PresentationFormat>On-screen Show (4:3)</PresentationFormat>
  <Paragraphs>455</Paragraphs>
  <Slides>27</Slides>
  <Notes>19</Notes>
  <HiddenSlides>2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Median</vt:lpstr>
      <vt:lpstr>Effects of Household Life Cycle Changes on Travel Behavior</vt:lpstr>
      <vt:lpstr>Introduction</vt:lpstr>
      <vt:lpstr>Introduction</vt:lpstr>
      <vt:lpstr>Background</vt:lpstr>
      <vt:lpstr>Research Objectives</vt:lpstr>
      <vt:lpstr>Assessment of Bias</vt:lpstr>
      <vt:lpstr>Bias – Trip Rates</vt:lpstr>
      <vt:lpstr>Slide 8</vt:lpstr>
      <vt:lpstr>Slide 9</vt:lpstr>
      <vt:lpstr>Slide 10</vt:lpstr>
      <vt:lpstr>MTC Waves</vt:lpstr>
      <vt:lpstr>MTC Waves - Trip Rates</vt:lpstr>
      <vt:lpstr>Slide 13</vt:lpstr>
      <vt:lpstr>Changes in Socioeconomics</vt:lpstr>
      <vt:lpstr>Household Sizes</vt:lpstr>
      <vt:lpstr>Household Workers and Vehicles</vt:lpstr>
      <vt:lpstr>Trip Rate Comparison</vt:lpstr>
      <vt:lpstr>Trip Rate Comparison</vt:lpstr>
      <vt:lpstr>Life Cycle Cohorts</vt:lpstr>
      <vt:lpstr>Life Cycle Cohorts</vt:lpstr>
      <vt:lpstr>Analysis with Life Cycle Cohorts</vt:lpstr>
      <vt:lpstr>Same Life Cycle Households</vt:lpstr>
      <vt:lpstr>Households with Life Cycle Change</vt:lpstr>
      <vt:lpstr>Conclusions</vt:lpstr>
      <vt:lpstr>Conclusions</vt:lpstr>
      <vt:lpstr>Conclusions</vt:lpstr>
      <vt:lpstr>QUESTIONS</vt:lpstr>
    </vt:vector>
  </TitlesOfParts>
  <Company>Cambridge Systematics,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Cemal Ayvalik</dc:creator>
  <cp:lastModifiedBy>CAYVALIK</cp:lastModifiedBy>
  <cp:revision>185</cp:revision>
  <dcterms:created xsi:type="dcterms:W3CDTF">2011-04-06T15:55:57Z</dcterms:created>
  <dcterms:modified xsi:type="dcterms:W3CDTF">2011-05-11T17:50:18Z</dcterms:modified>
</cp:coreProperties>
</file>