
<file path=[Content_Types].xml><?xml version="1.0" encoding="utf-8"?>
<Types xmlns="http://schemas.openxmlformats.org/package/2006/content-types">
  <Default Extension="png" ContentType="image/png"/>
  <Default Extension="wmf" ContentType="image/x-w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701" r:id="rId1"/>
  </p:sldMasterIdLst>
  <p:notesMasterIdLst>
    <p:notesMasterId r:id="rId35"/>
  </p:notesMasterIdLst>
  <p:handoutMasterIdLst>
    <p:handoutMasterId r:id="rId36"/>
  </p:handoutMasterIdLst>
  <p:sldIdLst>
    <p:sldId id="287" r:id="rId2"/>
    <p:sldId id="288" r:id="rId3"/>
    <p:sldId id="317" r:id="rId4"/>
    <p:sldId id="346" r:id="rId5"/>
    <p:sldId id="345" r:id="rId6"/>
    <p:sldId id="291" r:id="rId7"/>
    <p:sldId id="352" r:id="rId8"/>
    <p:sldId id="294" r:id="rId9"/>
    <p:sldId id="342" r:id="rId10"/>
    <p:sldId id="293" r:id="rId11"/>
    <p:sldId id="295" r:id="rId12"/>
    <p:sldId id="315" r:id="rId13"/>
    <p:sldId id="300" r:id="rId14"/>
    <p:sldId id="302" r:id="rId15"/>
    <p:sldId id="303" r:id="rId16"/>
    <p:sldId id="318" r:id="rId17"/>
    <p:sldId id="351" r:id="rId18"/>
    <p:sldId id="305" r:id="rId19"/>
    <p:sldId id="349" r:id="rId20"/>
    <p:sldId id="327" r:id="rId21"/>
    <p:sldId id="328" r:id="rId22"/>
    <p:sldId id="306" r:id="rId23"/>
    <p:sldId id="347" r:id="rId24"/>
    <p:sldId id="348" r:id="rId25"/>
    <p:sldId id="319" r:id="rId26"/>
    <p:sldId id="310" r:id="rId27"/>
    <p:sldId id="321" r:id="rId28"/>
    <p:sldId id="312" r:id="rId29"/>
    <p:sldId id="311" r:id="rId30"/>
    <p:sldId id="313" r:id="rId31"/>
    <p:sldId id="314" r:id="rId32"/>
    <p:sldId id="335" r:id="rId33"/>
    <p:sldId id="336" r:id="rId34"/>
  </p:sldIdLst>
  <p:sldSz cx="9144000" cy="6858000" type="screen4x3"/>
  <p:notesSz cx="6858000" cy="9144000"/>
  <p:defaultTextStyle>
    <a:defPPr>
      <a:defRPr lang="en-US"/>
    </a:defPPr>
    <a:lvl1pPr algn="l" rtl="0" eaLnBrk="0" fontAlgn="base" hangingPunct="0">
      <a:lnSpc>
        <a:spcPct val="90000"/>
      </a:lnSpc>
      <a:spcBef>
        <a:spcPct val="20000"/>
      </a:spcBef>
      <a:spcAft>
        <a:spcPct val="0"/>
      </a:spcAft>
      <a:buChar char="•"/>
      <a:defRPr kern="1200">
        <a:solidFill>
          <a:schemeClr val="tx1"/>
        </a:solidFill>
        <a:effectLst>
          <a:outerShdw blurRad="38100" dist="38100" dir="2700000" algn="tl">
            <a:srgbClr val="000000">
              <a:alpha val="43137"/>
            </a:srgbClr>
          </a:outerShdw>
        </a:effectLst>
        <a:latin typeface="Arial" charset="0"/>
        <a:ea typeface="宋体" pitchFamily="2" charset="-122"/>
        <a:cs typeface="+mn-cs"/>
      </a:defRPr>
    </a:lvl1pPr>
    <a:lvl2pPr marL="457200" algn="l" rtl="0" eaLnBrk="0" fontAlgn="base" hangingPunct="0">
      <a:lnSpc>
        <a:spcPct val="90000"/>
      </a:lnSpc>
      <a:spcBef>
        <a:spcPct val="20000"/>
      </a:spcBef>
      <a:spcAft>
        <a:spcPct val="0"/>
      </a:spcAft>
      <a:buChar char="•"/>
      <a:defRPr kern="1200">
        <a:solidFill>
          <a:schemeClr val="tx1"/>
        </a:solidFill>
        <a:effectLst>
          <a:outerShdw blurRad="38100" dist="38100" dir="2700000" algn="tl">
            <a:srgbClr val="000000">
              <a:alpha val="43137"/>
            </a:srgbClr>
          </a:outerShdw>
        </a:effectLst>
        <a:latin typeface="Arial" charset="0"/>
        <a:ea typeface="宋体" pitchFamily="2" charset="-122"/>
        <a:cs typeface="+mn-cs"/>
      </a:defRPr>
    </a:lvl2pPr>
    <a:lvl3pPr marL="914400" algn="l" rtl="0" eaLnBrk="0" fontAlgn="base" hangingPunct="0">
      <a:lnSpc>
        <a:spcPct val="90000"/>
      </a:lnSpc>
      <a:spcBef>
        <a:spcPct val="20000"/>
      </a:spcBef>
      <a:spcAft>
        <a:spcPct val="0"/>
      </a:spcAft>
      <a:buChar char="•"/>
      <a:defRPr kern="1200">
        <a:solidFill>
          <a:schemeClr val="tx1"/>
        </a:solidFill>
        <a:effectLst>
          <a:outerShdw blurRad="38100" dist="38100" dir="2700000" algn="tl">
            <a:srgbClr val="000000">
              <a:alpha val="43137"/>
            </a:srgbClr>
          </a:outerShdw>
        </a:effectLst>
        <a:latin typeface="Arial" charset="0"/>
        <a:ea typeface="宋体" pitchFamily="2" charset="-122"/>
        <a:cs typeface="+mn-cs"/>
      </a:defRPr>
    </a:lvl3pPr>
    <a:lvl4pPr marL="1371600" algn="l" rtl="0" eaLnBrk="0" fontAlgn="base" hangingPunct="0">
      <a:lnSpc>
        <a:spcPct val="90000"/>
      </a:lnSpc>
      <a:spcBef>
        <a:spcPct val="20000"/>
      </a:spcBef>
      <a:spcAft>
        <a:spcPct val="0"/>
      </a:spcAft>
      <a:buChar char="•"/>
      <a:defRPr kern="1200">
        <a:solidFill>
          <a:schemeClr val="tx1"/>
        </a:solidFill>
        <a:effectLst>
          <a:outerShdw blurRad="38100" dist="38100" dir="2700000" algn="tl">
            <a:srgbClr val="000000">
              <a:alpha val="43137"/>
            </a:srgbClr>
          </a:outerShdw>
        </a:effectLst>
        <a:latin typeface="Arial" charset="0"/>
        <a:ea typeface="宋体" pitchFamily="2" charset="-122"/>
        <a:cs typeface="+mn-cs"/>
      </a:defRPr>
    </a:lvl4pPr>
    <a:lvl5pPr marL="1828800" algn="l" rtl="0" eaLnBrk="0" fontAlgn="base" hangingPunct="0">
      <a:lnSpc>
        <a:spcPct val="90000"/>
      </a:lnSpc>
      <a:spcBef>
        <a:spcPct val="20000"/>
      </a:spcBef>
      <a:spcAft>
        <a:spcPct val="0"/>
      </a:spcAft>
      <a:buChar char="•"/>
      <a:defRPr kern="1200">
        <a:solidFill>
          <a:schemeClr val="tx1"/>
        </a:solidFill>
        <a:effectLst>
          <a:outerShdw blurRad="38100" dist="38100" dir="2700000" algn="tl">
            <a:srgbClr val="000000">
              <a:alpha val="43137"/>
            </a:srgbClr>
          </a:outerShdw>
        </a:effectLst>
        <a:latin typeface="Arial" charset="0"/>
        <a:ea typeface="宋体" pitchFamily="2" charset="-122"/>
        <a:cs typeface="+mn-cs"/>
      </a:defRPr>
    </a:lvl5pPr>
    <a:lvl6pPr marL="2286000" algn="l" defTabSz="914400" rtl="0" eaLnBrk="1" latinLnBrk="0" hangingPunct="1">
      <a:defRPr kern="1200">
        <a:solidFill>
          <a:schemeClr val="tx1"/>
        </a:solidFill>
        <a:effectLst>
          <a:outerShdw blurRad="38100" dist="38100" dir="2700000" algn="tl">
            <a:srgbClr val="000000">
              <a:alpha val="43137"/>
            </a:srgbClr>
          </a:outerShdw>
        </a:effectLst>
        <a:latin typeface="Arial" charset="0"/>
        <a:ea typeface="宋体" pitchFamily="2" charset="-122"/>
        <a:cs typeface="+mn-cs"/>
      </a:defRPr>
    </a:lvl6pPr>
    <a:lvl7pPr marL="2743200" algn="l" defTabSz="914400" rtl="0" eaLnBrk="1" latinLnBrk="0" hangingPunct="1">
      <a:defRPr kern="1200">
        <a:solidFill>
          <a:schemeClr val="tx1"/>
        </a:solidFill>
        <a:effectLst>
          <a:outerShdw blurRad="38100" dist="38100" dir="2700000" algn="tl">
            <a:srgbClr val="000000">
              <a:alpha val="43137"/>
            </a:srgbClr>
          </a:outerShdw>
        </a:effectLst>
        <a:latin typeface="Arial" charset="0"/>
        <a:ea typeface="宋体" pitchFamily="2" charset="-122"/>
        <a:cs typeface="+mn-cs"/>
      </a:defRPr>
    </a:lvl7pPr>
    <a:lvl8pPr marL="3200400" algn="l" defTabSz="914400" rtl="0" eaLnBrk="1" latinLnBrk="0" hangingPunct="1">
      <a:defRPr kern="1200">
        <a:solidFill>
          <a:schemeClr val="tx1"/>
        </a:solidFill>
        <a:effectLst>
          <a:outerShdw blurRad="38100" dist="38100" dir="2700000" algn="tl">
            <a:srgbClr val="000000">
              <a:alpha val="43137"/>
            </a:srgbClr>
          </a:outerShdw>
        </a:effectLst>
        <a:latin typeface="Arial" charset="0"/>
        <a:ea typeface="宋体" pitchFamily="2" charset="-122"/>
        <a:cs typeface="+mn-cs"/>
      </a:defRPr>
    </a:lvl8pPr>
    <a:lvl9pPr marL="3657600" algn="l" defTabSz="914400" rtl="0" eaLnBrk="1" latinLnBrk="0" hangingPunct="1">
      <a:defRPr kern="1200">
        <a:solidFill>
          <a:schemeClr val="tx1"/>
        </a:solidFill>
        <a:effectLst>
          <a:outerShdw blurRad="38100" dist="38100" dir="2700000" algn="tl">
            <a:srgbClr val="000000">
              <a:alpha val="43137"/>
            </a:srgbClr>
          </a:outerShdw>
        </a:effectLst>
        <a:latin typeface="Arial" charset="0"/>
        <a:ea typeface="宋体" pitchFamily="2" charset="-122"/>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FF9933"/>
    <a:srgbClr val="FF9900"/>
    <a:srgbClr val="000000"/>
    <a:srgbClr val="000066"/>
    <a:srgbClr val="1174BF"/>
    <a:srgbClr val="000099"/>
    <a:srgbClr val="127CCC"/>
    <a:srgbClr val="0033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202B0CA-FC54-4496-8BCA-5EF66A818D29}" styleName="Dark Style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dk1">
              <a:tint val="20000"/>
            </a:schemeClr>
          </a:solidFill>
        </a:fill>
      </a:tcStyle>
    </a:lastRow>
    <a:firstRow>
      <a:tcTxStyle b="on">
        <a:fontRef idx="minor">
          <a:scrgbClr r="0" g="0" b="0"/>
        </a:fontRef>
        <a:schemeClr val="lt1"/>
      </a:tcTxStyle>
      <a:tcStyle>
        <a:tcBdr/>
        <a:fill>
          <a:solidFill>
            <a:schemeClr val="dk1"/>
          </a:solidFill>
        </a:fill>
      </a:tcStyle>
    </a:firstRow>
  </a:tblStyle>
  <a:tblStyle styleId="{37CE84F3-28C3-443E-9E96-99CF82512B78}" styleName="Dark Style 1 - Accent 2">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2"/>
          </a:solidFill>
        </a:fill>
      </a:tcStyle>
    </a:wholeTbl>
    <a:band1H>
      <a:tcStyle>
        <a:tcBdr/>
        <a:fill>
          <a:solidFill>
            <a:schemeClr val="accent2">
              <a:shade val="60000"/>
            </a:schemeClr>
          </a:solidFill>
        </a:fill>
      </a:tcStyle>
    </a:band1H>
    <a:band1V>
      <a:tcStyle>
        <a:tcBdr/>
        <a:fill>
          <a:solidFill>
            <a:schemeClr val="accent2">
              <a:shade val="60000"/>
            </a:schemeClr>
          </a:solidFill>
        </a:fill>
      </a:tcStyle>
    </a:band1V>
    <a:lastCol>
      <a:tcTxStyle b="on"/>
      <a:tcStyle>
        <a:tcBdr>
          <a:left>
            <a:ln w="25400" cmpd="sng">
              <a:solidFill>
                <a:schemeClr val="lt1"/>
              </a:solidFill>
            </a:ln>
          </a:left>
        </a:tcBdr>
        <a:fill>
          <a:solidFill>
            <a:schemeClr val="accent2">
              <a:shade val="60000"/>
            </a:schemeClr>
          </a:solidFill>
        </a:fill>
      </a:tcStyle>
    </a:lastCol>
    <a:firstCol>
      <a:tcTxStyle b="on"/>
      <a:tcStyle>
        <a:tcBdr>
          <a:right>
            <a:ln w="25400" cmpd="sng">
              <a:solidFill>
                <a:schemeClr val="lt1"/>
              </a:solidFill>
            </a:ln>
          </a:right>
        </a:tcBdr>
        <a:fill>
          <a:solidFill>
            <a:schemeClr val="accent2">
              <a:shade val="60000"/>
            </a:schemeClr>
          </a:solidFill>
        </a:fill>
      </a:tcStyle>
    </a:firstCol>
    <a:lastRow>
      <a:tcTxStyle b="on"/>
      <a:tcStyle>
        <a:tcBdr>
          <a:top>
            <a:ln w="25400" cmpd="sng">
              <a:solidFill>
                <a:schemeClr val="lt1"/>
              </a:solidFill>
            </a:ln>
          </a:top>
        </a:tcBdr>
        <a:fill>
          <a:solidFill>
            <a:schemeClr val="accent2">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18603FDC-E32A-4AB5-989C-0864C3EAD2B8}" styleName="Themed Style 2 - Accent 2">
    <a:tblBg>
      <a:fillRef idx="3">
        <a:schemeClr val="accent2"/>
      </a:fillRef>
      <a:effectRef idx="3">
        <a:schemeClr val="accent2"/>
      </a:effectRef>
    </a:tblBg>
    <a:wholeTbl>
      <a:tcTxStyle>
        <a:fontRef idx="minor">
          <a:scrgbClr r="0" g="0" b="0"/>
        </a:fontRef>
        <a:schemeClr val="lt1"/>
      </a:tcTxStyle>
      <a:tcStyle>
        <a:tcBdr>
          <a:left>
            <a:lnRef idx="1">
              <a:schemeClr val="accent2">
                <a:tint val="50000"/>
              </a:schemeClr>
            </a:lnRef>
          </a:left>
          <a:right>
            <a:lnRef idx="1">
              <a:schemeClr val="accent2">
                <a:tint val="50000"/>
              </a:schemeClr>
            </a:lnRef>
          </a:right>
          <a:top>
            <a:lnRef idx="1">
              <a:schemeClr val="accent2">
                <a:tint val="50000"/>
              </a:schemeClr>
            </a:lnRef>
          </a:top>
          <a:bottom>
            <a:lnRef idx="1">
              <a:schemeClr val="accent2">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2540" autoAdjust="0"/>
    <p:restoredTop sz="75761" autoAdjust="0"/>
  </p:normalViewPr>
  <p:slideViewPr>
    <p:cSldViewPr>
      <p:cViewPr>
        <p:scale>
          <a:sx n="75" d="100"/>
          <a:sy n="75" d="100"/>
        </p:scale>
        <p:origin x="-720" y="-9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p:cViewPr varScale="1">
        <p:scale>
          <a:sx n="76" d="100"/>
          <a:sy n="76" d="100"/>
        </p:scale>
        <p:origin x="-2106" y="-78"/>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notesMaster" Target="notesMasters/notes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2706" name="Rectangle 2"/>
          <p:cNvSpPr>
            <a:spLocks noGrp="1" noChangeArrowheads="1"/>
          </p:cNvSpPr>
          <p:nvPr>
            <p:ph type="hdr" sz="quarter"/>
          </p:nvPr>
        </p:nvSpPr>
        <p:spPr bwMode="auto">
          <a:xfrm>
            <a:off x="0" y="0"/>
            <a:ext cx="2971800" cy="457200"/>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eaLnBrk="1" hangingPunct="1">
              <a:lnSpc>
                <a:spcPct val="100000"/>
              </a:lnSpc>
              <a:spcBef>
                <a:spcPct val="0"/>
              </a:spcBef>
              <a:buFontTx/>
              <a:buNone/>
              <a:defRPr sz="1200">
                <a:effectLst/>
              </a:defRPr>
            </a:lvl1pPr>
          </a:lstStyle>
          <a:p>
            <a:endParaRPr lang="zh-CN" altLang="en-US"/>
          </a:p>
        </p:txBody>
      </p:sp>
      <p:sp>
        <p:nvSpPr>
          <p:cNvPr id="72707" name="Rectangle 3"/>
          <p:cNvSpPr>
            <a:spLocks noGrp="1" noChangeArrowheads="1"/>
          </p:cNvSpPr>
          <p:nvPr>
            <p:ph type="dt" sz="quarter" idx="1"/>
          </p:nvPr>
        </p:nvSpPr>
        <p:spPr bwMode="auto">
          <a:xfrm>
            <a:off x="3884613" y="0"/>
            <a:ext cx="2971800" cy="457200"/>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algn="r" eaLnBrk="1" hangingPunct="1">
              <a:lnSpc>
                <a:spcPct val="100000"/>
              </a:lnSpc>
              <a:spcBef>
                <a:spcPct val="0"/>
              </a:spcBef>
              <a:buFontTx/>
              <a:buNone/>
              <a:defRPr sz="1200">
                <a:effectLst/>
              </a:defRPr>
            </a:lvl1pPr>
          </a:lstStyle>
          <a:p>
            <a:fld id="{05EECF05-2C14-49D2-A54D-990DEF4EC58B}" type="datetime1">
              <a:rPr lang="zh-CN" altLang="en-US"/>
              <a:pPr/>
              <a:t>2011-5-7</a:t>
            </a:fld>
            <a:endParaRPr lang="en-US" altLang="zh-CN"/>
          </a:p>
        </p:txBody>
      </p:sp>
      <p:sp>
        <p:nvSpPr>
          <p:cNvPr id="72708" name="Rectangle 4"/>
          <p:cNvSpPr>
            <a:spLocks noGrp="1" noChangeArrowheads="1"/>
          </p:cNvSpPr>
          <p:nvPr>
            <p:ph type="ftr" sz="quarter" idx="2"/>
          </p:nvPr>
        </p:nvSpPr>
        <p:spPr bwMode="auto">
          <a:xfrm>
            <a:off x="0" y="8685213"/>
            <a:ext cx="2971800" cy="457200"/>
          </a:xfrm>
          <a:prstGeom prst="rect">
            <a:avLst/>
          </a:prstGeom>
          <a:noFill/>
          <a:ln>
            <a:noFill/>
          </a:ln>
          <a:effectLst/>
          <a:extLst/>
        </p:spPr>
        <p:txBody>
          <a:bodyPr vert="horz" wrap="square" lIns="91440" tIns="45720" rIns="91440" bIns="45720" numCol="1" anchor="b" anchorCtr="0" compatLnSpc="1">
            <a:prstTxWarp prst="textNoShape">
              <a:avLst/>
            </a:prstTxWarp>
          </a:bodyPr>
          <a:lstStyle>
            <a:lvl1pPr eaLnBrk="1" hangingPunct="1">
              <a:lnSpc>
                <a:spcPct val="100000"/>
              </a:lnSpc>
              <a:spcBef>
                <a:spcPct val="0"/>
              </a:spcBef>
              <a:buFontTx/>
              <a:buNone/>
              <a:defRPr sz="1200" smtClean="0">
                <a:effectLst/>
                <a:ea typeface="+mn-ea"/>
              </a:defRPr>
            </a:lvl1pPr>
          </a:lstStyle>
          <a:p>
            <a:pPr>
              <a:defRPr/>
            </a:pPr>
            <a:r>
              <a:rPr lang="en-US"/>
              <a:t>ABM Project Update</a:t>
            </a:r>
          </a:p>
        </p:txBody>
      </p:sp>
      <p:sp>
        <p:nvSpPr>
          <p:cNvPr id="72709" name="Rectangle 5"/>
          <p:cNvSpPr>
            <a:spLocks noGrp="1" noChangeArrowheads="1"/>
          </p:cNvSpPr>
          <p:nvPr>
            <p:ph type="sldNum" sz="quarter" idx="3"/>
          </p:nvPr>
        </p:nvSpPr>
        <p:spPr bwMode="auto">
          <a:xfrm>
            <a:off x="3884613" y="8685213"/>
            <a:ext cx="2971800" cy="457200"/>
          </a:xfrm>
          <a:prstGeom prst="rect">
            <a:avLst/>
          </a:prstGeom>
          <a:noFill/>
          <a:ln>
            <a:noFill/>
          </a:ln>
          <a:effectLst/>
          <a:extLst/>
        </p:spPr>
        <p:txBody>
          <a:bodyPr vert="horz" wrap="square" lIns="91440" tIns="45720" rIns="91440" bIns="45720" numCol="1" anchor="b" anchorCtr="0" compatLnSpc="1">
            <a:prstTxWarp prst="textNoShape">
              <a:avLst/>
            </a:prstTxWarp>
          </a:bodyPr>
          <a:lstStyle>
            <a:lvl1pPr algn="r" eaLnBrk="1" hangingPunct="1">
              <a:lnSpc>
                <a:spcPct val="100000"/>
              </a:lnSpc>
              <a:spcBef>
                <a:spcPct val="0"/>
              </a:spcBef>
              <a:buFontTx/>
              <a:buNone/>
              <a:defRPr sz="1200">
                <a:effectLst/>
              </a:defRPr>
            </a:lvl1pPr>
          </a:lstStyle>
          <a:p>
            <a:fld id="{01C4DA3D-62D0-4960-A410-33CAAAB4A586}" type="slidenum">
              <a:rPr lang="zh-CN" altLang="en-US"/>
              <a:pPr/>
              <a:t>‹#›</a:t>
            </a:fld>
            <a:endParaRPr lang="en-US" altLang="zh-CN"/>
          </a:p>
        </p:txBody>
      </p:sp>
    </p:spTree>
    <p:extLst>
      <p:ext uri="{BB962C8B-B14F-4D97-AF65-F5344CB8AC3E}">
        <p14:creationId xmlns:p14="http://schemas.microsoft.com/office/powerpoint/2010/main" val="2748428522"/>
      </p:ext>
    </p:extLst>
  </p:cSld>
  <p:clrMap bg1="lt1" tx1="dk1" bg2="lt2" tx2="dk2" accent1="accent1" accent2="accent2" accent3="accent3" accent4="accent4" accent5="accent5" accent6="accent6" hlink="hlink" folHlink="folHlink"/>
  <p:hf hd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9634" name="Rectangle 2"/>
          <p:cNvSpPr>
            <a:spLocks noGrp="1" noChangeArrowheads="1"/>
          </p:cNvSpPr>
          <p:nvPr>
            <p:ph type="hdr" sz="quarter"/>
          </p:nvPr>
        </p:nvSpPr>
        <p:spPr bwMode="auto">
          <a:xfrm>
            <a:off x="0" y="0"/>
            <a:ext cx="2971800" cy="457200"/>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eaLnBrk="1" hangingPunct="1">
              <a:lnSpc>
                <a:spcPct val="100000"/>
              </a:lnSpc>
              <a:spcBef>
                <a:spcPct val="0"/>
              </a:spcBef>
              <a:buFontTx/>
              <a:buNone/>
              <a:defRPr sz="1200">
                <a:effectLst/>
              </a:defRPr>
            </a:lvl1pPr>
          </a:lstStyle>
          <a:p>
            <a:endParaRPr lang="zh-CN" altLang="en-US"/>
          </a:p>
        </p:txBody>
      </p:sp>
      <p:sp>
        <p:nvSpPr>
          <p:cNvPr id="69635" name="Rectangle 3"/>
          <p:cNvSpPr>
            <a:spLocks noGrp="1" noChangeArrowheads="1"/>
          </p:cNvSpPr>
          <p:nvPr>
            <p:ph type="dt" idx="1"/>
          </p:nvPr>
        </p:nvSpPr>
        <p:spPr bwMode="auto">
          <a:xfrm>
            <a:off x="3884613" y="0"/>
            <a:ext cx="2971800" cy="457200"/>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algn="r" eaLnBrk="1" hangingPunct="1">
              <a:lnSpc>
                <a:spcPct val="100000"/>
              </a:lnSpc>
              <a:spcBef>
                <a:spcPct val="0"/>
              </a:spcBef>
              <a:buFontTx/>
              <a:buNone/>
              <a:defRPr sz="1200">
                <a:effectLst/>
              </a:defRPr>
            </a:lvl1pPr>
          </a:lstStyle>
          <a:p>
            <a:fld id="{8156CFA5-091B-4F48-949F-50BE455886B9}" type="datetime1">
              <a:rPr lang="zh-CN" altLang="en-US"/>
              <a:pPr/>
              <a:t>2011-5-7</a:t>
            </a:fld>
            <a:endParaRPr lang="en-US" altLang="zh-CN"/>
          </a:p>
        </p:txBody>
      </p:sp>
      <p:sp>
        <p:nvSpPr>
          <p:cNvPr id="13316"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9637" name="Rectangle 5"/>
          <p:cNvSpPr>
            <a:spLocks noGrp="1" noChangeArrowheads="1"/>
          </p:cNvSpPr>
          <p:nvPr>
            <p:ph type="body" sz="quarter" idx="3"/>
          </p:nvPr>
        </p:nvSpPr>
        <p:spPr bwMode="auto">
          <a:xfrm>
            <a:off x="685800" y="4343400"/>
            <a:ext cx="5486400" cy="4114800"/>
          </a:xfrm>
          <a:prstGeom prst="rect">
            <a:avLst/>
          </a:prstGeom>
          <a:noFill/>
          <a:ln>
            <a:noFill/>
          </a:ln>
          <a:effectLst/>
          <a:extLst/>
        </p:spPr>
        <p:txBody>
          <a:bodyPr vert="horz" wrap="square" lIns="91440" tIns="45720" rIns="91440" bIns="45720"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69638" name="Rectangle 6"/>
          <p:cNvSpPr>
            <a:spLocks noGrp="1" noChangeArrowheads="1"/>
          </p:cNvSpPr>
          <p:nvPr>
            <p:ph type="ftr" sz="quarter" idx="4"/>
          </p:nvPr>
        </p:nvSpPr>
        <p:spPr bwMode="auto">
          <a:xfrm>
            <a:off x="0" y="8685213"/>
            <a:ext cx="2971800" cy="457200"/>
          </a:xfrm>
          <a:prstGeom prst="rect">
            <a:avLst/>
          </a:prstGeom>
          <a:noFill/>
          <a:ln>
            <a:noFill/>
          </a:ln>
          <a:effectLst/>
          <a:extLst/>
        </p:spPr>
        <p:txBody>
          <a:bodyPr vert="horz" wrap="square" lIns="91440" tIns="45720" rIns="91440" bIns="45720" numCol="1" anchor="b" anchorCtr="0" compatLnSpc="1">
            <a:prstTxWarp prst="textNoShape">
              <a:avLst/>
            </a:prstTxWarp>
          </a:bodyPr>
          <a:lstStyle>
            <a:lvl1pPr eaLnBrk="1" hangingPunct="1">
              <a:lnSpc>
                <a:spcPct val="100000"/>
              </a:lnSpc>
              <a:spcBef>
                <a:spcPct val="0"/>
              </a:spcBef>
              <a:buFontTx/>
              <a:buNone/>
              <a:defRPr sz="1200" smtClean="0">
                <a:effectLst/>
                <a:ea typeface="+mn-ea"/>
              </a:defRPr>
            </a:lvl1pPr>
          </a:lstStyle>
          <a:p>
            <a:pPr>
              <a:defRPr/>
            </a:pPr>
            <a:r>
              <a:rPr lang="en-US"/>
              <a:t>ABM Project Update</a:t>
            </a:r>
          </a:p>
        </p:txBody>
      </p:sp>
      <p:sp>
        <p:nvSpPr>
          <p:cNvPr id="69639" name="Rectangle 7"/>
          <p:cNvSpPr>
            <a:spLocks noGrp="1" noChangeArrowheads="1"/>
          </p:cNvSpPr>
          <p:nvPr>
            <p:ph type="sldNum" sz="quarter" idx="5"/>
          </p:nvPr>
        </p:nvSpPr>
        <p:spPr bwMode="auto">
          <a:xfrm>
            <a:off x="3884613" y="8685213"/>
            <a:ext cx="2971800" cy="457200"/>
          </a:xfrm>
          <a:prstGeom prst="rect">
            <a:avLst/>
          </a:prstGeom>
          <a:noFill/>
          <a:ln>
            <a:noFill/>
          </a:ln>
          <a:effectLst/>
          <a:extLst/>
        </p:spPr>
        <p:txBody>
          <a:bodyPr vert="horz" wrap="square" lIns="91440" tIns="45720" rIns="91440" bIns="45720" numCol="1" anchor="b" anchorCtr="0" compatLnSpc="1">
            <a:prstTxWarp prst="textNoShape">
              <a:avLst/>
            </a:prstTxWarp>
          </a:bodyPr>
          <a:lstStyle>
            <a:lvl1pPr algn="r" eaLnBrk="1" hangingPunct="1">
              <a:lnSpc>
                <a:spcPct val="100000"/>
              </a:lnSpc>
              <a:spcBef>
                <a:spcPct val="0"/>
              </a:spcBef>
              <a:buFontTx/>
              <a:buNone/>
              <a:defRPr sz="1200">
                <a:effectLst/>
              </a:defRPr>
            </a:lvl1pPr>
          </a:lstStyle>
          <a:p>
            <a:fld id="{F02DA632-DEE7-476B-B155-2F48F50A2215}" type="slidenum">
              <a:rPr lang="zh-CN" altLang="en-US"/>
              <a:pPr/>
              <a:t>‹#›</a:t>
            </a:fld>
            <a:endParaRPr lang="en-US" altLang="zh-CN"/>
          </a:p>
        </p:txBody>
      </p:sp>
    </p:spTree>
    <p:extLst>
      <p:ext uri="{BB962C8B-B14F-4D97-AF65-F5344CB8AC3E}">
        <p14:creationId xmlns:p14="http://schemas.microsoft.com/office/powerpoint/2010/main" val="2782273547"/>
      </p:ext>
    </p:extLst>
  </p:cSld>
  <p:clrMap bg1="lt1" tx1="dk1" bg2="lt2" tx2="dk2" accent1="accent1" accent2="accent2" accent3="accent3" accent4="accent4" accent5="accent5" accent6="accent6" hlink="hlink" folHlink="folHlink"/>
  <p:hf hdr="0"/>
  <p:notesStyle>
    <a:lvl1pPr algn="l" rtl="0" eaLnBrk="0" fontAlgn="base" hangingPunct="0">
      <a:spcBef>
        <a:spcPct val="30000"/>
      </a:spcBef>
      <a:spcAft>
        <a:spcPct val="0"/>
      </a:spcAft>
      <a:defRPr sz="1100" kern="1200">
        <a:solidFill>
          <a:schemeClr val="tx1"/>
        </a:solidFill>
        <a:latin typeface="Arial" charset="0"/>
        <a:ea typeface="+mn-ea"/>
        <a:cs typeface="+mn-cs"/>
      </a:defRPr>
    </a:lvl1pPr>
    <a:lvl2pPr marL="457200" algn="l" rtl="0" eaLnBrk="0" fontAlgn="base" hangingPunct="0">
      <a:spcBef>
        <a:spcPct val="30000"/>
      </a:spcBef>
      <a:spcAft>
        <a:spcPct val="0"/>
      </a:spcAft>
      <a:defRPr sz="1100" kern="1200">
        <a:solidFill>
          <a:schemeClr val="tx1"/>
        </a:solidFill>
        <a:latin typeface="Arial" charset="0"/>
        <a:ea typeface="+mn-ea"/>
        <a:cs typeface="+mn-cs"/>
      </a:defRPr>
    </a:lvl2pPr>
    <a:lvl3pPr marL="914400" algn="l" rtl="0" eaLnBrk="0" fontAlgn="base" hangingPunct="0">
      <a:spcBef>
        <a:spcPct val="30000"/>
      </a:spcBef>
      <a:spcAft>
        <a:spcPct val="0"/>
      </a:spcAft>
      <a:defRPr sz="1100" kern="1200">
        <a:solidFill>
          <a:schemeClr val="tx1"/>
        </a:solidFill>
        <a:latin typeface="Arial" charset="0"/>
        <a:ea typeface="+mn-ea"/>
        <a:cs typeface="+mn-cs"/>
      </a:defRPr>
    </a:lvl3pPr>
    <a:lvl4pPr marL="1371600" algn="l" rtl="0" eaLnBrk="0" fontAlgn="base" hangingPunct="0">
      <a:spcBef>
        <a:spcPct val="30000"/>
      </a:spcBef>
      <a:spcAft>
        <a:spcPct val="0"/>
      </a:spcAft>
      <a:defRPr sz="1100" kern="1200">
        <a:solidFill>
          <a:schemeClr val="tx1"/>
        </a:solidFill>
        <a:latin typeface="Arial" charset="0"/>
        <a:ea typeface="+mn-ea"/>
        <a:cs typeface="+mn-cs"/>
      </a:defRPr>
    </a:lvl4pPr>
    <a:lvl5pPr marL="1828800" algn="l" rtl="0" eaLnBrk="0" fontAlgn="base" hangingPunct="0">
      <a:spcBef>
        <a:spcPct val="30000"/>
      </a:spcBef>
      <a:spcAft>
        <a:spcPct val="0"/>
      </a:spcAft>
      <a:defRPr sz="11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Slide Image Placeholder 1"/>
          <p:cNvSpPr>
            <a:spLocks noGrp="1" noRot="1" noChangeAspect="1"/>
          </p:cNvSpPr>
          <p:nvPr>
            <p:ph type="sldImg"/>
          </p:nvPr>
        </p:nvSpPr>
        <p:spPr>
          <a:ln/>
        </p:spPr>
      </p:sp>
      <p:sp>
        <p:nvSpPr>
          <p:cNvPr id="16386" name="Notes Placehold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zh-CN" smtClean="0"/>
              <a:t>Authors include team members from SANDAG and PB.</a:t>
            </a:r>
          </a:p>
        </p:txBody>
      </p:sp>
      <p:sp>
        <p:nvSpPr>
          <p:cNvPr id="16387" name="Date Placeholder 3"/>
          <p:cNvSpPr>
            <a:spLocks noGrp="1"/>
          </p:cNvSpPr>
          <p:nvPr>
            <p:ph type="dt" sz="quarter"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0"/>
              </a:spcBef>
              <a:defRPr>
                <a:solidFill>
                  <a:schemeClr val="tx1"/>
                </a:solidFill>
                <a:latin typeface="Arial" charset="0"/>
              </a:defRPr>
            </a:lvl1pPr>
            <a:lvl2pPr marL="742950" indent="-285750">
              <a:spcBef>
                <a:spcPct val="0"/>
              </a:spcBef>
              <a:defRPr>
                <a:solidFill>
                  <a:schemeClr val="tx1"/>
                </a:solidFill>
                <a:latin typeface="Arial" charset="0"/>
              </a:defRPr>
            </a:lvl2pPr>
            <a:lvl3pPr marL="1143000" indent="-228600">
              <a:spcBef>
                <a:spcPct val="0"/>
              </a:spcBef>
              <a:defRPr>
                <a:solidFill>
                  <a:schemeClr val="tx1"/>
                </a:solidFill>
                <a:latin typeface="Arial" charset="0"/>
              </a:defRPr>
            </a:lvl3pPr>
            <a:lvl4pPr marL="1600200" indent="-228600">
              <a:spcBef>
                <a:spcPct val="0"/>
              </a:spcBef>
              <a:defRPr>
                <a:solidFill>
                  <a:schemeClr val="tx1"/>
                </a:solidFill>
                <a:latin typeface="Arial" charset="0"/>
              </a:defRPr>
            </a:lvl4pPr>
            <a:lvl5pPr marL="2057400" indent="-228600">
              <a:spcBef>
                <a:spcPct val="0"/>
              </a:spcBef>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fld id="{72B4253A-C1A0-4BA2-BF57-0B73C47C9B9E}" type="datetime1">
              <a:rPr lang="zh-CN" altLang="en-US"/>
              <a:pPr/>
              <a:t>2011-5-7</a:t>
            </a:fld>
            <a:endParaRPr lang="en-US" altLang="zh-CN"/>
          </a:p>
        </p:txBody>
      </p:sp>
      <p:sp>
        <p:nvSpPr>
          <p:cNvPr id="16388" name="Footer Placeholder 4"/>
          <p:cNvSpPr>
            <a:spLocks noGrp="1"/>
          </p:cNvSpPr>
          <p:nvPr>
            <p:ph type="ftr" sz="quarter" idx="4"/>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0"/>
              </a:spcBef>
              <a:defRPr>
                <a:solidFill>
                  <a:schemeClr val="tx1"/>
                </a:solidFill>
                <a:latin typeface="Arial" charset="0"/>
              </a:defRPr>
            </a:lvl1pPr>
            <a:lvl2pPr marL="742950" indent="-285750">
              <a:spcBef>
                <a:spcPct val="0"/>
              </a:spcBef>
              <a:defRPr>
                <a:solidFill>
                  <a:schemeClr val="tx1"/>
                </a:solidFill>
                <a:latin typeface="Arial" charset="0"/>
              </a:defRPr>
            </a:lvl2pPr>
            <a:lvl3pPr marL="1143000" indent="-228600">
              <a:spcBef>
                <a:spcPct val="0"/>
              </a:spcBef>
              <a:defRPr>
                <a:solidFill>
                  <a:schemeClr val="tx1"/>
                </a:solidFill>
                <a:latin typeface="Arial" charset="0"/>
              </a:defRPr>
            </a:lvl3pPr>
            <a:lvl4pPr marL="1600200" indent="-228600">
              <a:spcBef>
                <a:spcPct val="0"/>
              </a:spcBef>
              <a:defRPr>
                <a:solidFill>
                  <a:schemeClr val="tx1"/>
                </a:solidFill>
                <a:latin typeface="Arial" charset="0"/>
              </a:defRPr>
            </a:lvl4pPr>
            <a:lvl5pPr marL="2057400" indent="-228600">
              <a:spcBef>
                <a:spcPct val="0"/>
              </a:spcBef>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r>
              <a:rPr lang="en-US" altLang="zh-CN"/>
              <a:t>ABM Project Update</a:t>
            </a:r>
          </a:p>
        </p:txBody>
      </p:sp>
      <p:sp>
        <p:nvSpPr>
          <p:cNvPr id="16389" name="Slide Number Placeholder 5"/>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0"/>
              </a:spcBef>
              <a:defRPr>
                <a:solidFill>
                  <a:schemeClr val="tx1"/>
                </a:solidFill>
                <a:latin typeface="Arial" charset="0"/>
              </a:defRPr>
            </a:lvl1pPr>
            <a:lvl2pPr marL="742950" indent="-285750">
              <a:spcBef>
                <a:spcPct val="0"/>
              </a:spcBef>
              <a:defRPr>
                <a:solidFill>
                  <a:schemeClr val="tx1"/>
                </a:solidFill>
                <a:latin typeface="Arial" charset="0"/>
              </a:defRPr>
            </a:lvl2pPr>
            <a:lvl3pPr marL="1143000" indent="-228600">
              <a:spcBef>
                <a:spcPct val="0"/>
              </a:spcBef>
              <a:defRPr>
                <a:solidFill>
                  <a:schemeClr val="tx1"/>
                </a:solidFill>
                <a:latin typeface="Arial" charset="0"/>
              </a:defRPr>
            </a:lvl3pPr>
            <a:lvl4pPr marL="1600200" indent="-228600">
              <a:spcBef>
                <a:spcPct val="0"/>
              </a:spcBef>
              <a:defRPr>
                <a:solidFill>
                  <a:schemeClr val="tx1"/>
                </a:solidFill>
                <a:latin typeface="Arial" charset="0"/>
              </a:defRPr>
            </a:lvl4pPr>
            <a:lvl5pPr marL="2057400" indent="-228600">
              <a:spcBef>
                <a:spcPct val="0"/>
              </a:spcBef>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fld id="{4279A8EF-8353-4794-9071-E95FED95BD4D}" type="slidenum">
              <a:rPr lang="zh-CN" altLang="en-US"/>
              <a:pPr/>
              <a:t>1</a:t>
            </a:fld>
            <a:endParaRPr lang="en-US" altLang="zh-CN"/>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7" name="Slide Image Placeholder 1"/>
          <p:cNvSpPr>
            <a:spLocks noGrp="1" noRot="1" noChangeAspect="1"/>
          </p:cNvSpPr>
          <p:nvPr>
            <p:ph type="sldImg"/>
          </p:nvPr>
        </p:nvSpPr>
        <p:spPr>
          <a:ln/>
        </p:spPr>
      </p:sp>
      <p:sp>
        <p:nvSpPr>
          <p:cNvPr id="34818" name="Notes Placehold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zh-CN" smtClean="0"/>
              <a:t>Total of 39 controls, 22 household, 17 person</a:t>
            </a:r>
          </a:p>
          <a:p>
            <a:r>
              <a:rPr lang="en-US" altLang="zh-CN" smtClean="0"/>
              <a:t>Income: &lt;$30k,  $30to60k, $60kto100k, $100to150k, and &gt;=$150k</a:t>
            </a:r>
          </a:p>
          <a:p>
            <a:r>
              <a:rPr lang="en-US" altLang="zh-CN" smtClean="0"/>
              <a:t>Single family, multi Family and mobile home</a:t>
            </a:r>
          </a:p>
          <a:p>
            <a:r>
              <a:rPr lang="en-US" altLang="zh-CN" smtClean="0"/>
              <a:t>gqInst, gqCollege, gqMilitary, gqNonInstOther</a:t>
            </a:r>
          </a:p>
          <a:p>
            <a:r>
              <a:rPr lang="en-US" altLang="zh-CN" smtClean="0"/>
              <a:t>AGE0TO17, AGE18TO24, AGE25TO34,AGE35TO49, AGE50TO64,AGE65TO79, AGE80PLUS</a:t>
            </a:r>
          </a:p>
          <a:p>
            <a:r>
              <a:rPr lang="en-US" altLang="zh-CN" smtClean="0"/>
              <a:t>HISPANIC, WHITE, BLACK, NINDIAN, ASIAN, ISLANDER, RACEOTHER, MIXED</a:t>
            </a:r>
          </a:p>
          <a:p>
            <a:endParaRPr lang="en-US" altLang="zh-CN" smtClean="0"/>
          </a:p>
        </p:txBody>
      </p:sp>
      <p:sp>
        <p:nvSpPr>
          <p:cNvPr id="34819" name="Slide Number Placeholder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0"/>
              </a:spcBef>
              <a:defRPr>
                <a:solidFill>
                  <a:schemeClr val="tx1"/>
                </a:solidFill>
                <a:latin typeface="Arial" charset="0"/>
              </a:defRPr>
            </a:lvl1pPr>
            <a:lvl2pPr marL="742950" indent="-285750">
              <a:spcBef>
                <a:spcPct val="0"/>
              </a:spcBef>
              <a:defRPr>
                <a:solidFill>
                  <a:schemeClr val="tx1"/>
                </a:solidFill>
                <a:latin typeface="Arial" charset="0"/>
              </a:defRPr>
            </a:lvl2pPr>
            <a:lvl3pPr marL="1143000" indent="-228600">
              <a:spcBef>
                <a:spcPct val="0"/>
              </a:spcBef>
              <a:defRPr>
                <a:solidFill>
                  <a:schemeClr val="tx1"/>
                </a:solidFill>
                <a:latin typeface="Arial" charset="0"/>
              </a:defRPr>
            </a:lvl3pPr>
            <a:lvl4pPr marL="1600200" indent="-228600">
              <a:spcBef>
                <a:spcPct val="0"/>
              </a:spcBef>
              <a:defRPr>
                <a:solidFill>
                  <a:schemeClr val="tx1"/>
                </a:solidFill>
                <a:latin typeface="Arial" charset="0"/>
              </a:defRPr>
            </a:lvl4pPr>
            <a:lvl5pPr marL="2057400" indent="-228600">
              <a:spcBef>
                <a:spcPct val="0"/>
              </a:spcBef>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fld id="{5B7F4C44-2F15-494B-B757-8FD948FFE743}" type="slidenum">
              <a:rPr lang="zh-CN" altLang="en-US"/>
              <a:pPr/>
              <a:t>10</a:t>
            </a:fld>
            <a:endParaRPr lang="en-US" altLang="zh-CN"/>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5" name="Slide Image Placeholder 1"/>
          <p:cNvSpPr>
            <a:spLocks noGrp="1" noRot="1" noChangeAspect="1"/>
          </p:cNvSpPr>
          <p:nvPr>
            <p:ph type="sldImg"/>
          </p:nvPr>
        </p:nvSpPr>
        <p:spPr>
          <a:ln/>
        </p:spPr>
      </p:sp>
      <p:sp>
        <p:nvSpPr>
          <p:cNvPr id="36866" name="Notes Placehold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zh-CN" smtClean="0"/>
              <a:t>Talk a little about Census PUMS, SF1, SF3</a:t>
            </a:r>
          </a:p>
          <a:p>
            <a:r>
              <a:rPr lang="en-US" altLang="zh-CN" smtClean="0"/>
              <a:t>Focus on ACS PUMS, and summary tables</a:t>
            </a:r>
          </a:p>
          <a:p>
            <a:r>
              <a:rPr lang="en-US" altLang="zh-CN" smtClean="0"/>
              <a:t>ACS summary are estimates of household and pop</a:t>
            </a:r>
          </a:p>
          <a:p>
            <a:endParaRPr lang="en-US" altLang="zh-CN" smtClean="0"/>
          </a:p>
          <a:p>
            <a:r>
              <a:rPr lang="en-US" altLang="zh-CN" smtClean="0"/>
              <a:t>Everyone probably is very familiar with Census decennial data. So I will mainly focus on ACS.</a:t>
            </a:r>
          </a:p>
          <a:p>
            <a:endParaRPr lang="en-US" altLang="zh-CN" smtClean="0"/>
          </a:p>
          <a:p>
            <a:endParaRPr lang="zh-CN" altLang="en-US" smtClean="0"/>
          </a:p>
        </p:txBody>
      </p:sp>
      <p:sp>
        <p:nvSpPr>
          <p:cNvPr id="36867" name="Date Placeholder 3"/>
          <p:cNvSpPr>
            <a:spLocks noGrp="1"/>
          </p:cNvSpPr>
          <p:nvPr>
            <p:ph type="dt" sz="quarter"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0"/>
              </a:spcBef>
              <a:defRPr>
                <a:solidFill>
                  <a:schemeClr val="tx1"/>
                </a:solidFill>
                <a:latin typeface="Arial" charset="0"/>
              </a:defRPr>
            </a:lvl1pPr>
            <a:lvl2pPr marL="742950" indent="-285750">
              <a:spcBef>
                <a:spcPct val="0"/>
              </a:spcBef>
              <a:defRPr>
                <a:solidFill>
                  <a:schemeClr val="tx1"/>
                </a:solidFill>
                <a:latin typeface="Arial" charset="0"/>
              </a:defRPr>
            </a:lvl2pPr>
            <a:lvl3pPr marL="1143000" indent="-228600">
              <a:spcBef>
                <a:spcPct val="0"/>
              </a:spcBef>
              <a:defRPr>
                <a:solidFill>
                  <a:schemeClr val="tx1"/>
                </a:solidFill>
                <a:latin typeface="Arial" charset="0"/>
              </a:defRPr>
            </a:lvl3pPr>
            <a:lvl4pPr marL="1600200" indent="-228600">
              <a:spcBef>
                <a:spcPct val="0"/>
              </a:spcBef>
              <a:defRPr>
                <a:solidFill>
                  <a:schemeClr val="tx1"/>
                </a:solidFill>
                <a:latin typeface="Arial" charset="0"/>
              </a:defRPr>
            </a:lvl4pPr>
            <a:lvl5pPr marL="2057400" indent="-228600">
              <a:spcBef>
                <a:spcPct val="0"/>
              </a:spcBef>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fld id="{AB9EA175-6400-4ADC-8B17-546C86C3EC25}" type="datetime1">
              <a:rPr lang="zh-CN" altLang="en-US"/>
              <a:pPr/>
              <a:t>2011-5-7</a:t>
            </a:fld>
            <a:endParaRPr lang="en-US" altLang="zh-CN"/>
          </a:p>
        </p:txBody>
      </p:sp>
      <p:sp>
        <p:nvSpPr>
          <p:cNvPr id="36868" name="Footer Placeholder 4"/>
          <p:cNvSpPr>
            <a:spLocks noGrp="1"/>
          </p:cNvSpPr>
          <p:nvPr>
            <p:ph type="ftr" sz="quarter" idx="4"/>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0"/>
              </a:spcBef>
              <a:defRPr>
                <a:solidFill>
                  <a:schemeClr val="tx1"/>
                </a:solidFill>
                <a:latin typeface="Arial" charset="0"/>
              </a:defRPr>
            </a:lvl1pPr>
            <a:lvl2pPr marL="742950" indent="-285750">
              <a:spcBef>
                <a:spcPct val="0"/>
              </a:spcBef>
              <a:defRPr>
                <a:solidFill>
                  <a:schemeClr val="tx1"/>
                </a:solidFill>
                <a:latin typeface="Arial" charset="0"/>
              </a:defRPr>
            </a:lvl2pPr>
            <a:lvl3pPr marL="1143000" indent="-228600">
              <a:spcBef>
                <a:spcPct val="0"/>
              </a:spcBef>
              <a:defRPr>
                <a:solidFill>
                  <a:schemeClr val="tx1"/>
                </a:solidFill>
                <a:latin typeface="Arial" charset="0"/>
              </a:defRPr>
            </a:lvl3pPr>
            <a:lvl4pPr marL="1600200" indent="-228600">
              <a:spcBef>
                <a:spcPct val="0"/>
              </a:spcBef>
              <a:defRPr>
                <a:solidFill>
                  <a:schemeClr val="tx1"/>
                </a:solidFill>
                <a:latin typeface="Arial" charset="0"/>
              </a:defRPr>
            </a:lvl4pPr>
            <a:lvl5pPr marL="2057400" indent="-228600">
              <a:spcBef>
                <a:spcPct val="0"/>
              </a:spcBef>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r>
              <a:rPr lang="en-US" altLang="zh-CN"/>
              <a:t>ABM Project Update</a:t>
            </a:r>
          </a:p>
        </p:txBody>
      </p:sp>
      <p:sp>
        <p:nvSpPr>
          <p:cNvPr id="36869" name="Slide Number Placeholder 5"/>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0"/>
              </a:spcBef>
              <a:defRPr>
                <a:solidFill>
                  <a:schemeClr val="tx1"/>
                </a:solidFill>
                <a:latin typeface="Arial" charset="0"/>
              </a:defRPr>
            </a:lvl1pPr>
            <a:lvl2pPr marL="742950" indent="-285750">
              <a:spcBef>
                <a:spcPct val="0"/>
              </a:spcBef>
              <a:defRPr>
                <a:solidFill>
                  <a:schemeClr val="tx1"/>
                </a:solidFill>
                <a:latin typeface="Arial" charset="0"/>
              </a:defRPr>
            </a:lvl2pPr>
            <a:lvl3pPr marL="1143000" indent="-228600">
              <a:spcBef>
                <a:spcPct val="0"/>
              </a:spcBef>
              <a:defRPr>
                <a:solidFill>
                  <a:schemeClr val="tx1"/>
                </a:solidFill>
                <a:latin typeface="Arial" charset="0"/>
              </a:defRPr>
            </a:lvl3pPr>
            <a:lvl4pPr marL="1600200" indent="-228600">
              <a:spcBef>
                <a:spcPct val="0"/>
              </a:spcBef>
              <a:defRPr>
                <a:solidFill>
                  <a:schemeClr val="tx1"/>
                </a:solidFill>
                <a:latin typeface="Arial" charset="0"/>
              </a:defRPr>
            </a:lvl4pPr>
            <a:lvl5pPr marL="2057400" indent="-228600">
              <a:spcBef>
                <a:spcPct val="0"/>
              </a:spcBef>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fld id="{52437F7E-3ECF-430C-9EE3-2C229F37954F}" type="slidenum">
              <a:rPr lang="zh-CN" altLang="en-US"/>
              <a:pPr/>
              <a:t>11</a:t>
            </a:fld>
            <a:endParaRPr lang="en-US" altLang="zh-CN"/>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3" name="Slide Image Placeholder 1"/>
          <p:cNvSpPr>
            <a:spLocks noGrp="1" noRot="1" noChangeAspect="1"/>
          </p:cNvSpPr>
          <p:nvPr>
            <p:ph type="sldImg"/>
          </p:nvPr>
        </p:nvSpPr>
        <p:spPr>
          <a:ln/>
        </p:spPr>
      </p:sp>
      <p:sp>
        <p:nvSpPr>
          <p:cNvPr id="38914" name="Notes Placehold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zh-CN" smtClean="0"/>
              <a:t>The short form collects basic demographic information only. The long form collects basic demographic information plus more detailed housing and socioeconomic information. </a:t>
            </a:r>
          </a:p>
          <a:p>
            <a:r>
              <a:rPr lang="en-US" altLang="zh-CN" smtClean="0"/>
              <a:t>Long form from Census 2010 no longer available, instead it is replaced by ACS. </a:t>
            </a:r>
            <a:r>
              <a:rPr lang="en-US" altLang="zh-CN" i="1" smtClean="0"/>
              <a:t>ACS data are not the same as Census 2000 long form data</a:t>
            </a:r>
            <a:r>
              <a:rPr lang="en-US" altLang="zh-CN" smtClean="0"/>
              <a:t>. While some ACS items are comparable to those from the Census 2000 long form, many are not. </a:t>
            </a:r>
          </a:p>
          <a:p>
            <a:r>
              <a:rPr lang="en-US" altLang="zh-CN" smtClean="0"/>
              <a:t/>
            </a:r>
            <a:br>
              <a:rPr lang="en-US" altLang="zh-CN" smtClean="0"/>
            </a:br>
            <a:r>
              <a:rPr lang="en-US" altLang="zh-CN" sz="1200" smtClean="0"/>
              <a:t>What is ACS?</a:t>
            </a:r>
          </a:p>
          <a:p>
            <a:pPr lvl="1"/>
            <a:r>
              <a:rPr lang="en-US" altLang="zh-CN" sz="1200" smtClean="0"/>
              <a:t>Ongoing survey that provides data every year</a:t>
            </a:r>
          </a:p>
          <a:p>
            <a:pPr lvl="1"/>
            <a:r>
              <a:rPr lang="en-US" altLang="zh-CN" sz="1200" smtClean="0"/>
              <a:t>Collect demographic, socioeconomic and housing characteristics</a:t>
            </a:r>
          </a:p>
          <a:p>
            <a:pPr lvl="1"/>
            <a:r>
              <a:rPr lang="en-US" altLang="zh-CN" sz="1200" smtClean="0"/>
              <a:t>Estimates with margin of error (MOE)</a:t>
            </a:r>
          </a:p>
          <a:p>
            <a:pPr lvl="1"/>
            <a:r>
              <a:rPr lang="en-US" altLang="zh-CN" sz="1200" smtClean="0"/>
              <a:t>Releases: 1-, 3-, and 5-year estimates</a:t>
            </a:r>
          </a:p>
          <a:p>
            <a:pPr lvl="1"/>
            <a:r>
              <a:rPr lang="en-US" altLang="zh-CN" sz="1200" smtClean="0"/>
              <a:t>ACS PUMS</a:t>
            </a:r>
          </a:p>
          <a:p>
            <a:pPr lvl="2"/>
            <a:r>
              <a:rPr lang="en-US" altLang="zh-CN" sz="1200" smtClean="0"/>
              <a:t>Microdata</a:t>
            </a:r>
          </a:p>
          <a:p>
            <a:pPr lvl="2"/>
            <a:r>
              <a:rPr lang="en-US" altLang="zh-CN" sz="1200" smtClean="0"/>
              <a:t>1%, 3%, and 5% samples</a:t>
            </a:r>
          </a:p>
          <a:p>
            <a:endParaRPr lang="en-US" altLang="zh-CN" sz="1200" smtClean="0"/>
          </a:p>
        </p:txBody>
      </p:sp>
      <p:sp>
        <p:nvSpPr>
          <p:cNvPr id="38915" name="Slide Number Placeholder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0"/>
              </a:spcBef>
              <a:defRPr>
                <a:solidFill>
                  <a:schemeClr val="tx1"/>
                </a:solidFill>
                <a:latin typeface="Arial" charset="0"/>
              </a:defRPr>
            </a:lvl1pPr>
            <a:lvl2pPr marL="742950" indent="-285750">
              <a:spcBef>
                <a:spcPct val="0"/>
              </a:spcBef>
              <a:defRPr>
                <a:solidFill>
                  <a:schemeClr val="tx1"/>
                </a:solidFill>
                <a:latin typeface="Arial" charset="0"/>
              </a:defRPr>
            </a:lvl2pPr>
            <a:lvl3pPr marL="1143000" indent="-228600">
              <a:spcBef>
                <a:spcPct val="0"/>
              </a:spcBef>
              <a:defRPr>
                <a:solidFill>
                  <a:schemeClr val="tx1"/>
                </a:solidFill>
                <a:latin typeface="Arial" charset="0"/>
              </a:defRPr>
            </a:lvl3pPr>
            <a:lvl4pPr marL="1600200" indent="-228600">
              <a:spcBef>
                <a:spcPct val="0"/>
              </a:spcBef>
              <a:defRPr>
                <a:solidFill>
                  <a:schemeClr val="tx1"/>
                </a:solidFill>
                <a:latin typeface="Arial" charset="0"/>
              </a:defRPr>
            </a:lvl4pPr>
            <a:lvl5pPr marL="2057400" indent="-228600">
              <a:spcBef>
                <a:spcPct val="0"/>
              </a:spcBef>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fld id="{BC4A53BB-AD8A-4012-B795-39CC335555EE}" type="slidenum">
              <a:rPr lang="zh-CN" altLang="en-US"/>
              <a:pPr/>
              <a:t>12</a:t>
            </a:fld>
            <a:endParaRPr lang="en-US" altLang="zh-CN"/>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1" name="Slide Image Placeholder 1"/>
          <p:cNvSpPr>
            <a:spLocks noGrp="1" noRot="1" noChangeAspect="1"/>
          </p:cNvSpPr>
          <p:nvPr>
            <p:ph type="sldImg"/>
          </p:nvPr>
        </p:nvSpPr>
        <p:spPr>
          <a:ln/>
        </p:spPr>
      </p:sp>
      <p:sp>
        <p:nvSpPr>
          <p:cNvPr id="40962" name="Notes Placehold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zh-CN" smtClean="0"/>
              <a:t>No need to rely on 10 year old data.</a:t>
            </a:r>
          </a:p>
          <a:p>
            <a:r>
              <a:rPr lang="en-US" altLang="zh-CN" smtClean="0"/>
              <a:t>Present a challenge </a:t>
            </a:r>
          </a:p>
        </p:txBody>
      </p:sp>
      <p:sp>
        <p:nvSpPr>
          <p:cNvPr id="40963" name="Date Placeholder 3"/>
          <p:cNvSpPr>
            <a:spLocks noGrp="1"/>
          </p:cNvSpPr>
          <p:nvPr>
            <p:ph type="dt" sz="quarter"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0"/>
              </a:spcBef>
              <a:defRPr>
                <a:solidFill>
                  <a:schemeClr val="tx1"/>
                </a:solidFill>
                <a:latin typeface="Arial" charset="0"/>
              </a:defRPr>
            </a:lvl1pPr>
            <a:lvl2pPr marL="742950" indent="-285750">
              <a:spcBef>
                <a:spcPct val="0"/>
              </a:spcBef>
              <a:defRPr>
                <a:solidFill>
                  <a:schemeClr val="tx1"/>
                </a:solidFill>
                <a:latin typeface="Arial" charset="0"/>
              </a:defRPr>
            </a:lvl2pPr>
            <a:lvl3pPr marL="1143000" indent="-228600">
              <a:spcBef>
                <a:spcPct val="0"/>
              </a:spcBef>
              <a:defRPr>
                <a:solidFill>
                  <a:schemeClr val="tx1"/>
                </a:solidFill>
                <a:latin typeface="Arial" charset="0"/>
              </a:defRPr>
            </a:lvl3pPr>
            <a:lvl4pPr marL="1600200" indent="-228600">
              <a:spcBef>
                <a:spcPct val="0"/>
              </a:spcBef>
              <a:defRPr>
                <a:solidFill>
                  <a:schemeClr val="tx1"/>
                </a:solidFill>
                <a:latin typeface="Arial" charset="0"/>
              </a:defRPr>
            </a:lvl4pPr>
            <a:lvl5pPr marL="2057400" indent="-228600">
              <a:spcBef>
                <a:spcPct val="0"/>
              </a:spcBef>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fld id="{5723C6F3-4EA3-4804-9E0E-4F5196FB230A}" type="datetime1">
              <a:rPr lang="zh-CN" altLang="en-US"/>
              <a:pPr/>
              <a:t>2011-5-7</a:t>
            </a:fld>
            <a:endParaRPr lang="en-US" altLang="zh-CN"/>
          </a:p>
        </p:txBody>
      </p:sp>
      <p:sp>
        <p:nvSpPr>
          <p:cNvPr id="40964" name="Footer Placeholder 4"/>
          <p:cNvSpPr>
            <a:spLocks noGrp="1"/>
          </p:cNvSpPr>
          <p:nvPr>
            <p:ph type="ftr" sz="quarter" idx="4"/>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0"/>
              </a:spcBef>
              <a:defRPr>
                <a:solidFill>
                  <a:schemeClr val="tx1"/>
                </a:solidFill>
                <a:latin typeface="Arial" charset="0"/>
              </a:defRPr>
            </a:lvl1pPr>
            <a:lvl2pPr marL="742950" indent="-285750">
              <a:spcBef>
                <a:spcPct val="0"/>
              </a:spcBef>
              <a:defRPr>
                <a:solidFill>
                  <a:schemeClr val="tx1"/>
                </a:solidFill>
                <a:latin typeface="Arial" charset="0"/>
              </a:defRPr>
            </a:lvl2pPr>
            <a:lvl3pPr marL="1143000" indent="-228600">
              <a:spcBef>
                <a:spcPct val="0"/>
              </a:spcBef>
              <a:defRPr>
                <a:solidFill>
                  <a:schemeClr val="tx1"/>
                </a:solidFill>
                <a:latin typeface="Arial" charset="0"/>
              </a:defRPr>
            </a:lvl3pPr>
            <a:lvl4pPr marL="1600200" indent="-228600">
              <a:spcBef>
                <a:spcPct val="0"/>
              </a:spcBef>
              <a:defRPr>
                <a:solidFill>
                  <a:schemeClr val="tx1"/>
                </a:solidFill>
                <a:latin typeface="Arial" charset="0"/>
              </a:defRPr>
            </a:lvl4pPr>
            <a:lvl5pPr marL="2057400" indent="-228600">
              <a:spcBef>
                <a:spcPct val="0"/>
              </a:spcBef>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r>
              <a:rPr lang="en-US" altLang="zh-CN"/>
              <a:t>ABM Project Update</a:t>
            </a:r>
          </a:p>
        </p:txBody>
      </p:sp>
      <p:sp>
        <p:nvSpPr>
          <p:cNvPr id="40965" name="Slide Number Placeholder 5"/>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0"/>
              </a:spcBef>
              <a:defRPr>
                <a:solidFill>
                  <a:schemeClr val="tx1"/>
                </a:solidFill>
                <a:latin typeface="Arial" charset="0"/>
              </a:defRPr>
            </a:lvl1pPr>
            <a:lvl2pPr marL="742950" indent="-285750">
              <a:spcBef>
                <a:spcPct val="0"/>
              </a:spcBef>
              <a:defRPr>
                <a:solidFill>
                  <a:schemeClr val="tx1"/>
                </a:solidFill>
                <a:latin typeface="Arial" charset="0"/>
              </a:defRPr>
            </a:lvl2pPr>
            <a:lvl3pPr marL="1143000" indent="-228600">
              <a:spcBef>
                <a:spcPct val="0"/>
              </a:spcBef>
              <a:defRPr>
                <a:solidFill>
                  <a:schemeClr val="tx1"/>
                </a:solidFill>
                <a:latin typeface="Arial" charset="0"/>
              </a:defRPr>
            </a:lvl3pPr>
            <a:lvl4pPr marL="1600200" indent="-228600">
              <a:spcBef>
                <a:spcPct val="0"/>
              </a:spcBef>
              <a:defRPr>
                <a:solidFill>
                  <a:schemeClr val="tx1"/>
                </a:solidFill>
                <a:latin typeface="Arial" charset="0"/>
              </a:defRPr>
            </a:lvl4pPr>
            <a:lvl5pPr marL="2057400" indent="-228600">
              <a:spcBef>
                <a:spcPct val="0"/>
              </a:spcBef>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fld id="{78825E8C-5D5D-4B4E-AE24-B0D827A9F726}" type="slidenum">
              <a:rPr lang="zh-CN" altLang="en-US"/>
              <a:pPr/>
              <a:t>13</a:t>
            </a:fld>
            <a:endParaRPr lang="en-US" altLang="zh-CN"/>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09" name="Slide Image Placeholder 1"/>
          <p:cNvSpPr>
            <a:spLocks noGrp="1" noRot="1" noChangeAspect="1"/>
          </p:cNvSpPr>
          <p:nvPr>
            <p:ph type="sldImg"/>
          </p:nvPr>
        </p:nvSpPr>
        <p:spPr>
          <a:ln/>
        </p:spPr>
      </p:sp>
      <p:sp>
        <p:nvSpPr>
          <p:cNvPr id="43010" name="Notes Placehold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zh-CN" smtClean="0"/>
              <a:t>All controlled variables included in validation measures</a:t>
            </a:r>
          </a:p>
          <a:p>
            <a:r>
              <a:rPr lang="en-US" altLang="zh-CN" sz="1200" smtClean="0"/>
              <a:t>Many non-controlled variables are included in the validation measures such as family &amp; marital status, School enrollment, Employment status</a:t>
            </a:r>
          </a:p>
          <a:p>
            <a:r>
              <a:rPr lang="en-US" altLang="zh-CN" sz="1200" smtClean="0"/>
              <a:t>Expect better performance for controlled variables</a:t>
            </a:r>
          </a:p>
        </p:txBody>
      </p:sp>
      <p:sp>
        <p:nvSpPr>
          <p:cNvPr id="43011" name="Slide Number Placeholder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0"/>
              </a:spcBef>
              <a:defRPr>
                <a:solidFill>
                  <a:schemeClr val="tx1"/>
                </a:solidFill>
                <a:latin typeface="Arial" charset="0"/>
              </a:defRPr>
            </a:lvl1pPr>
            <a:lvl2pPr marL="742950" indent="-285750">
              <a:spcBef>
                <a:spcPct val="0"/>
              </a:spcBef>
              <a:defRPr>
                <a:solidFill>
                  <a:schemeClr val="tx1"/>
                </a:solidFill>
                <a:latin typeface="Arial" charset="0"/>
              </a:defRPr>
            </a:lvl2pPr>
            <a:lvl3pPr marL="1143000" indent="-228600">
              <a:spcBef>
                <a:spcPct val="0"/>
              </a:spcBef>
              <a:defRPr>
                <a:solidFill>
                  <a:schemeClr val="tx1"/>
                </a:solidFill>
                <a:latin typeface="Arial" charset="0"/>
              </a:defRPr>
            </a:lvl3pPr>
            <a:lvl4pPr marL="1600200" indent="-228600">
              <a:spcBef>
                <a:spcPct val="0"/>
              </a:spcBef>
              <a:defRPr>
                <a:solidFill>
                  <a:schemeClr val="tx1"/>
                </a:solidFill>
                <a:latin typeface="Arial" charset="0"/>
              </a:defRPr>
            </a:lvl4pPr>
            <a:lvl5pPr marL="2057400" indent="-228600">
              <a:spcBef>
                <a:spcPct val="0"/>
              </a:spcBef>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fld id="{5FE0F963-9BA1-4111-83A0-06D22CF3AEEA}" type="slidenum">
              <a:rPr lang="zh-CN" altLang="en-US"/>
              <a:pPr/>
              <a:t>14</a:t>
            </a:fld>
            <a:endParaRPr lang="en-US" altLang="zh-CN"/>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7" name="Slide Image Placeholder 1"/>
          <p:cNvSpPr>
            <a:spLocks noGrp="1" noRot="1" noChangeAspect="1"/>
          </p:cNvSpPr>
          <p:nvPr>
            <p:ph type="sldImg"/>
          </p:nvPr>
        </p:nvSpPr>
        <p:spPr>
          <a:ln/>
        </p:spPr>
      </p:sp>
      <p:sp>
        <p:nvSpPr>
          <p:cNvPr id="45058" name="Notes Placehold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zh-CN" smtClean="0"/>
              <a:t>Universe validation uses absolute values</a:t>
            </a:r>
          </a:p>
          <a:p>
            <a:r>
              <a:rPr lang="en-US" altLang="zh-CN" smtClean="0"/>
              <a:t>Non-universe validation uses percentage values</a:t>
            </a:r>
          </a:p>
          <a:p>
            <a:endParaRPr lang="zh-CN" altLang="en-US" smtClean="0"/>
          </a:p>
        </p:txBody>
      </p:sp>
      <p:sp>
        <p:nvSpPr>
          <p:cNvPr id="45059" name="Slide Number Placeholder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0"/>
              </a:spcBef>
              <a:defRPr>
                <a:solidFill>
                  <a:schemeClr val="tx1"/>
                </a:solidFill>
                <a:latin typeface="Arial" charset="0"/>
              </a:defRPr>
            </a:lvl1pPr>
            <a:lvl2pPr marL="742950" indent="-285750">
              <a:spcBef>
                <a:spcPct val="0"/>
              </a:spcBef>
              <a:defRPr>
                <a:solidFill>
                  <a:schemeClr val="tx1"/>
                </a:solidFill>
                <a:latin typeface="Arial" charset="0"/>
              </a:defRPr>
            </a:lvl2pPr>
            <a:lvl3pPr marL="1143000" indent="-228600">
              <a:spcBef>
                <a:spcPct val="0"/>
              </a:spcBef>
              <a:defRPr>
                <a:solidFill>
                  <a:schemeClr val="tx1"/>
                </a:solidFill>
                <a:latin typeface="Arial" charset="0"/>
              </a:defRPr>
            </a:lvl3pPr>
            <a:lvl4pPr marL="1600200" indent="-228600">
              <a:spcBef>
                <a:spcPct val="0"/>
              </a:spcBef>
              <a:defRPr>
                <a:solidFill>
                  <a:schemeClr val="tx1"/>
                </a:solidFill>
                <a:latin typeface="Arial" charset="0"/>
              </a:defRPr>
            </a:lvl4pPr>
            <a:lvl5pPr marL="2057400" indent="-228600">
              <a:spcBef>
                <a:spcPct val="0"/>
              </a:spcBef>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fld id="{440F0A86-59B4-4091-8915-7B8279AF86BD}" type="slidenum">
              <a:rPr lang="zh-CN" altLang="en-US"/>
              <a:pPr/>
              <a:t>15</a:t>
            </a:fld>
            <a:endParaRPr lang="en-US" altLang="zh-CN"/>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5" name="Slide Image Placeholder 1"/>
          <p:cNvSpPr>
            <a:spLocks noGrp="1" noRot="1" noChangeAspect="1"/>
          </p:cNvSpPr>
          <p:nvPr>
            <p:ph type="sldImg"/>
          </p:nvPr>
        </p:nvSpPr>
        <p:spPr>
          <a:ln/>
        </p:spPr>
      </p:sp>
      <p:sp>
        <p:nvSpPr>
          <p:cNvPr id="47106" name="Notes Placehold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zh-CN" altLang="en-US" smtClean="0"/>
              <a:t/>
            </a:r>
            <a:br>
              <a:rPr lang="zh-CN" altLang="en-US" smtClean="0"/>
            </a:br>
            <a:r>
              <a:rPr lang="en-US" altLang="zh-CN" smtClean="0"/>
              <a:t>Final results are a list of allocated households that can be linked back to PUMS household and person tables</a:t>
            </a:r>
          </a:p>
          <a:p>
            <a:r>
              <a:rPr lang="en-US" altLang="zh-CN" smtClean="0"/>
              <a:t>All tables in SQL Server dB</a:t>
            </a:r>
          </a:p>
          <a:p>
            <a:r>
              <a:rPr lang="en-US" altLang="zh-CN" smtClean="0"/>
              <a:t>Linked together through HH serial number</a:t>
            </a:r>
          </a:p>
          <a:p>
            <a:endParaRPr lang="en-US" altLang="zh-CN" smtClean="0"/>
          </a:p>
          <a:p>
            <a:r>
              <a:rPr lang="en-US" altLang="zh-CN" smtClean="0"/>
              <a:t>Year 2008, 1.07 mil households, 3 mil persons</a:t>
            </a:r>
          </a:p>
          <a:p>
            <a:endParaRPr lang="en-US" altLang="zh-CN" smtClean="0"/>
          </a:p>
          <a:p>
            <a:endParaRPr lang="zh-CN" altLang="en-US" smtClean="0"/>
          </a:p>
        </p:txBody>
      </p:sp>
      <p:sp>
        <p:nvSpPr>
          <p:cNvPr id="47107" name="Slide Number Placeholder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0"/>
              </a:spcBef>
              <a:defRPr>
                <a:solidFill>
                  <a:schemeClr val="tx1"/>
                </a:solidFill>
                <a:latin typeface="Arial" charset="0"/>
              </a:defRPr>
            </a:lvl1pPr>
            <a:lvl2pPr marL="742950" indent="-285750">
              <a:spcBef>
                <a:spcPct val="0"/>
              </a:spcBef>
              <a:defRPr>
                <a:solidFill>
                  <a:schemeClr val="tx1"/>
                </a:solidFill>
                <a:latin typeface="Arial" charset="0"/>
              </a:defRPr>
            </a:lvl2pPr>
            <a:lvl3pPr marL="1143000" indent="-228600">
              <a:spcBef>
                <a:spcPct val="0"/>
              </a:spcBef>
              <a:defRPr>
                <a:solidFill>
                  <a:schemeClr val="tx1"/>
                </a:solidFill>
                <a:latin typeface="Arial" charset="0"/>
              </a:defRPr>
            </a:lvl3pPr>
            <a:lvl4pPr marL="1600200" indent="-228600">
              <a:spcBef>
                <a:spcPct val="0"/>
              </a:spcBef>
              <a:defRPr>
                <a:solidFill>
                  <a:schemeClr val="tx1"/>
                </a:solidFill>
                <a:latin typeface="Arial" charset="0"/>
              </a:defRPr>
            </a:lvl4pPr>
            <a:lvl5pPr marL="2057400" indent="-228600">
              <a:spcBef>
                <a:spcPct val="0"/>
              </a:spcBef>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fld id="{11BC30D0-A4C2-4227-976F-BC98583889D0}" type="slidenum">
              <a:rPr lang="zh-CN" altLang="en-US"/>
              <a:pPr/>
              <a:t>16</a:t>
            </a:fld>
            <a:endParaRPr lang="en-US" altLang="zh-CN"/>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3" name="Slide Image Placeholder 1"/>
          <p:cNvSpPr>
            <a:spLocks noGrp="1" noRot="1" noChangeAspect="1"/>
          </p:cNvSpPr>
          <p:nvPr>
            <p:ph type="sldImg"/>
          </p:nvPr>
        </p:nvSpPr>
        <p:spPr>
          <a:ln/>
        </p:spPr>
      </p:sp>
      <p:sp>
        <p:nvSpPr>
          <p:cNvPr id="49154" name="Notes Placehold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zh-CN" altLang="en-US" smtClean="0"/>
              <a:t/>
            </a:r>
            <a:br>
              <a:rPr lang="zh-CN" altLang="en-US" smtClean="0"/>
            </a:br>
            <a:endParaRPr lang="zh-CN" altLang="en-US" smtClean="0"/>
          </a:p>
        </p:txBody>
      </p:sp>
      <p:sp>
        <p:nvSpPr>
          <p:cNvPr id="49155" name="Slide Number Placeholder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0"/>
              </a:spcBef>
              <a:defRPr>
                <a:solidFill>
                  <a:schemeClr val="tx1"/>
                </a:solidFill>
                <a:latin typeface="Arial" charset="0"/>
              </a:defRPr>
            </a:lvl1pPr>
            <a:lvl2pPr marL="742950" indent="-285750">
              <a:spcBef>
                <a:spcPct val="0"/>
              </a:spcBef>
              <a:defRPr>
                <a:solidFill>
                  <a:schemeClr val="tx1"/>
                </a:solidFill>
                <a:latin typeface="Arial" charset="0"/>
              </a:defRPr>
            </a:lvl2pPr>
            <a:lvl3pPr marL="1143000" indent="-228600">
              <a:spcBef>
                <a:spcPct val="0"/>
              </a:spcBef>
              <a:defRPr>
                <a:solidFill>
                  <a:schemeClr val="tx1"/>
                </a:solidFill>
                <a:latin typeface="Arial" charset="0"/>
              </a:defRPr>
            </a:lvl3pPr>
            <a:lvl4pPr marL="1600200" indent="-228600">
              <a:spcBef>
                <a:spcPct val="0"/>
              </a:spcBef>
              <a:defRPr>
                <a:solidFill>
                  <a:schemeClr val="tx1"/>
                </a:solidFill>
                <a:latin typeface="Arial" charset="0"/>
              </a:defRPr>
            </a:lvl4pPr>
            <a:lvl5pPr marL="2057400" indent="-228600">
              <a:spcBef>
                <a:spcPct val="0"/>
              </a:spcBef>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fld id="{79EB7A09-2233-412E-8B75-04B93B4D409C}" type="slidenum">
              <a:rPr lang="zh-CN" altLang="en-US"/>
              <a:pPr/>
              <a:t>17</a:t>
            </a:fld>
            <a:endParaRPr lang="en-US" altLang="zh-CN"/>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5" name="Slide Image Placeholder 1"/>
          <p:cNvSpPr>
            <a:spLocks noGrp="1" noRot="1" noChangeAspect="1"/>
          </p:cNvSpPr>
          <p:nvPr>
            <p:ph type="sldImg"/>
          </p:nvPr>
        </p:nvSpPr>
        <p:spPr>
          <a:ln/>
        </p:spPr>
      </p:sp>
      <p:sp>
        <p:nvSpPr>
          <p:cNvPr id="52226" name="Notes Placehold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smtClean="0"/>
          </a:p>
        </p:txBody>
      </p:sp>
      <p:sp>
        <p:nvSpPr>
          <p:cNvPr id="52227" name="Date Placeholder 3"/>
          <p:cNvSpPr>
            <a:spLocks noGrp="1"/>
          </p:cNvSpPr>
          <p:nvPr>
            <p:ph type="dt" sz="quarter"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0"/>
              </a:spcBef>
              <a:defRPr>
                <a:solidFill>
                  <a:schemeClr val="tx1"/>
                </a:solidFill>
                <a:latin typeface="Arial" charset="0"/>
              </a:defRPr>
            </a:lvl1pPr>
            <a:lvl2pPr marL="742950" indent="-285750">
              <a:spcBef>
                <a:spcPct val="0"/>
              </a:spcBef>
              <a:defRPr>
                <a:solidFill>
                  <a:schemeClr val="tx1"/>
                </a:solidFill>
                <a:latin typeface="Arial" charset="0"/>
              </a:defRPr>
            </a:lvl2pPr>
            <a:lvl3pPr marL="1143000" indent="-228600">
              <a:spcBef>
                <a:spcPct val="0"/>
              </a:spcBef>
              <a:defRPr>
                <a:solidFill>
                  <a:schemeClr val="tx1"/>
                </a:solidFill>
                <a:latin typeface="Arial" charset="0"/>
              </a:defRPr>
            </a:lvl3pPr>
            <a:lvl4pPr marL="1600200" indent="-228600">
              <a:spcBef>
                <a:spcPct val="0"/>
              </a:spcBef>
              <a:defRPr>
                <a:solidFill>
                  <a:schemeClr val="tx1"/>
                </a:solidFill>
                <a:latin typeface="Arial" charset="0"/>
              </a:defRPr>
            </a:lvl4pPr>
            <a:lvl5pPr marL="2057400" indent="-228600">
              <a:spcBef>
                <a:spcPct val="0"/>
              </a:spcBef>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fld id="{9A0EE62B-6ADB-4933-B063-A4B6BC54F057}" type="datetime1">
              <a:rPr lang="zh-CN" altLang="en-US"/>
              <a:pPr/>
              <a:t>2011-5-7</a:t>
            </a:fld>
            <a:endParaRPr lang="en-US" altLang="zh-CN"/>
          </a:p>
        </p:txBody>
      </p:sp>
      <p:sp>
        <p:nvSpPr>
          <p:cNvPr id="52228" name="Footer Placeholder 4"/>
          <p:cNvSpPr>
            <a:spLocks noGrp="1"/>
          </p:cNvSpPr>
          <p:nvPr>
            <p:ph type="ftr" sz="quarter" idx="4"/>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0"/>
              </a:spcBef>
              <a:defRPr>
                <a:solidFill>
                  <a:schemeClr val="tx1"/>
                </a:solidFill>
                <a:latin typeface="Arial" charset="0"/>
              </a:defRPr>
            </a:lvl1pPr>
            <a:lvl2pPr marL="742950" indent="-285750">
              <a:spcBef>
                <a:spcPct val="0"/>
              </a:spcBef>
              <a:defRPr>
                <a:solidFill>
                  <a:schemeClr val="tx1"/>
                </a:solidFill>
                <a:latin typeface="Arial" charset="0"/>
              </a:defRPr>
            </a:lvl2pPr>
            <a:lvl3pPr marL="1143000" indent="-228600">
              <a:spcBef>
                <a:spcPct val="0"/>
              </a:spcBef>
              <a:defRPr>
                <a:solidFill>
                  <a:schemeClr val="tx1"/>
                </a:solidFill>
                <a:latin typeface="Arial" charset="0"/>
              </a:defRPr>
            </a:lvl3pPr>
            <a:lvl4pPr marL="1600200" indent="-228600">
              <a:spcBef>
                <a:spcPct val="0"/>
              </a:spcBef>
              <a:defRPr>
                <a:solidFill>
                  <a:schemeClr val="tx1"/>
                </a:solidFill>
                <a:latin typeface="Arial" charset="0"/>
              </a:defRPr>
            </a:lvl4pPr>
            <a:lvl5pPr marL="2057400" indent="-228600">
              <a:spcBef>
                <a:spcPct val="0"/>
              </a:spcBef>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r>
              <a:rPr lang="en-US" altLang="zh-CN"/>
              <a:t>ABM Project Update</a:t>
            </a:r>
          </a:p>
        </p:txBody>
      </p:sp>
      <p:sp>
        <p:nvSpPr>
          <p:cNvPr id="52229" name="Slide Number Placeholder 5"/>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0"/>
              </a:spcBef>
              <a:defRPr>
                <a:solidFill>
                  <a:schemeClr val="tx1"/>
                </a:solidFill>
                <a:latin typeface="Arial" charset="0"/>
              </a:defRPr>
            </a:lvl1pPr>
            <a:lvl2pPr marL="742950" indent="-285750">
              <a:spcBef>
                <a:spcPct val="0"/>
              </a:spcBef>
              <a:defRPr>
                <a:solidFill>
                  <a:schemeClr val="tx1"/>
                </a:solidFill>
                <a:latin typeface="Arial" charset="0"/>
              </a:defRPr>
            </a:lvl2pPr>
            <a:lvl3pPr marL="1143000" indent="-228600">
              <a:spcBef>
                <a:spcPct val="0"/>
              </a:spcBef>
              <a:defRPr>
                <a:solidFill>
                  <a:schemeClr val="tx1"/>
                </a:solidFill>
                <a:latin typeface="Arial" charset="0"/>
              </a:defRPr>
            </a:lvl3pPr>
            <a:lvl4pPr marL="1600200" indent="-228600">
              <a:spcBef>
                <a:spcPct val="0"/>
              </a:spcBef>
              <a:defRPr>
                <a:solidFill>
                  <a:schemeClr val="tx1"/>
                </a:solidFill>
                <a:latin typeface="Arial" charset="0"/>
              </a:defRPr>
            </a:lvl4pPr>
            <a:lvl5pPr marL="2057400" indent="-228600">
              <a:spcBef>
                <a:spcPct val="0"/>
              </a:spcBef>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fld id="{163E2FB6-33F5-4AFA-B670-C9093048D571}" type="slidenum">
              <a:rPr lang="zh-CN" altLang="en-US"/>
              <a:pPr/>
              <a:t>19</a:t>
            </a:fld>
            <a:endParaRPr lang="en-US" altLang="zh-CN"/>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Only 4% of age 35~49 pop in puma 8102. </a:t>
            </a:r>
            <a:endParaRPr lang="en-US" dirty="0"/>
          </a:p>
        </p:txBody>
      </p:sp>
      <p:sp>
        <p:nvSpPr>
          <p:cNvPr id="4" name="Date Placeholder 3"/>
          <p:cNvSpPr>
            <a:spLocks noGrp="1"/>
          </p:cNvSpPr>
          <p:nvPr>
            <p:ph type="dt" idx="10"/>
          </p:nvPr>
        </p:nvSpPr>
        <p:spPr/>
        <p:txBody>
          <a:bodyPr/>
          <a:lstStyle/>
          <a:p>
            <a:fld id="{8156CFA5-091B-4F48-949F-50BE455886B9}" type="datetime1">
              <a:rPr lang="zh-CN" altLang="en-US" smtClean="0"/>
              <a:pPr/>
              <a:t>2011-5-7</a:t>
            </a:fld>
            <a:endParaRPr lang="en-US" altLang="zh-CN"/>
          </a:p>
        </p:txBody>
      </p:sp>
      <p:sp>
        <p:nvSpPr>
          <p:cNvPr id="5" name="Footer Placeholder 4"/>
          <p:cNvSpPr>
            <a:spLocks noGrp="1"/>
          </p:cNvSpPr>
          <p:nvPr>
            <p:ph type="ftr" sz="quarter" idx="11"/>
          </p:nvPr>
        </p:nvSpPr>
        <p:spPr/>
        <p:txBody>
          <a:bodyPr/>
          <a:lstStyle/>
          <a:p>
            <a:pPr>
              <a:defRPr/>
            </a:pPr>
            <a:r>
              <a:rPr lang="en-US" smtClean="0"/>
              <a:t>ABM Project Update</a:t>
            </a:r>
            <a:endParaRPr lang="en-US"/>
          </a:p>
        </p:txBody>
      </p:sp>
      <p:sp>
        <p:nvSpPr>
          <p:cNvPr id="6" name="Slide Number Placeholder 5"/>
          <p:cNvSpPr>
            <a:spLocks noGrp="1"/>
          </p:cNvSpPr>
          <p:nvPr>
            <p:ph type="sldNum" sz="quarter" idx="12"/>
          </p:nvPr>
        </p:nvSpPr>
        <p:spPr/>
        <p:txBody>
          <a:bodyPr/>
          <a:lstStyle/>
          <a:p>
            <a:fld id="{F02DA632-DEE7-476B-B155-2F48F50A2215}" type="slidenum">
              <a:rPr lang="zh-CN" altLang="en-US" smtClean="0"/>
              <a:pPr/>
              <a:t>21</a:t>
            </a:fld>
            <a:endParaRPr lang="en-US" altLang="zh-CN"/>
          </a:p>
        </p:txBody>
      </p:sp>
    </p:spTree>
    <p:extLst>
      <p:ext uri="{BB962C8B-B14F-4D97-AF65-F5344CB8AC3E}">
        <p14:creationId xmlns:p14="http://schemas.microsoft.com/office/powerpoint/2010/main" val="220251535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Slide Image Placeholder 1"/>
          <p:cNvSpPr>
            <a:spLocks noGrp="1" noRot="1" noChangeAspect="1"/>
          </p:cNvSpPr>
          <p:nvPr>
            <p:ph type="sldImg"/>
          </p:nvPr>
        </p:nvSpPr>
        <p:spPr>
          <a:ln/>
        </p:spPr>
      </p:sp>
      <p:sp>
        <p:nvSpPr>
          <p:cNvPr id="18434" name="Notes Placehold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zh-CN" smtClean="0"/>
              <a:t>My presentation will focus on the data source, validations and result analysis after briefly going over project background and general topics of popsyn.</a:t>
            </a:r>
          </a:p>
        </p:txBody>
      </p:sp>
      <p:sp>
        <p:nvSpPr>
          <p:cNvPr id="18435" name="Slide Number Placeholder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0"/>
              </a:spcBef>
              <a:defRPr>
                <a:solidFill>
                  <a:schemeClr val="tx1"/>
                </a:solidFill>
                <a:latin typeface="Arial" charset="0"/>
              </a:defRPr>
            </a:lvl1pPr>
            <a:lvl2pPr marL="742950" indent="-285750">
              <a:spcBef>
                <a:spcPct val="0"/>
              </a:spcBef>
              <a:defRPr>
                <a:solidFill>
                  <a:schemeClr val="tx1"/>
                </a:solidFill>
                <a:latin typeface="Arial" charset="0"/>
              </a:defRPr>
            </a:lvl2pPr>
            <a:lvl3pPr marL="1143000" indent="-228600">
              <a:spcBef>
                <a:spcPct val="0"/>
              </a:spcBef>
              <a:defRPr>
                <a:solidFill>
                  <a:schemeClr val="tx1"/>
                </a:solidFill>
                <a:latin typeface="Arial" charset="0"/>
              </a:defRPr>
            </a:lvl3pPr>
            <a:lvl4pPr marL="1600200" indent="-228600">
              <a:spcBef>
                <a:spcPct val="0"/>
              </a:spcBef>
              <a:defRPr>
                <a:solidFill>
                  <a:schemeClr val="tx1"/>
                </a:solidFill>
                <a:latin typeface="Arial" charset="0"/>
              </a:defRPr>
            </a:lvl4pPr>
            <a:lvl5pPr marL="2057400" indent="-228600">
              <a:spcBef>
                <a:spcPct val="0"/>
              </a:spcBef>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fld id="{23A25F06-97B5-436A-9081-DE5477D7848C}" type="slidenum">
              <a:rPr lang="zh-CN" altLang="en-US"/>
              <a:pPr/>
              <a:t>2</a:t>
            </a:fld>
            <a:endParaRPr lang="en-US" altLang="zh-CN"/>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1" name="Slide Image Placeholder 1"/>
          <p:cNvSpPr>
            <a:spLocks noGrp="1" noRot="1" noChangeAspect="1"/>
          </p:cNvSpPr>
          <p:nvPr>
            <p:ph type="sldImg"/>
          </p:nvPr>
        </p:nvSpPr>
        <p:spPr>
          <a:ln/>
        </p:spPr>
      </p:sp>
      <p:sp>
        <p:nvSpPr>
          <p:cNvPr id="56322" name="Notes Placehold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zh-CN" dirty="0" smtClean="0"/>
              <a:t>Explain why perform not that well.  Reasons:</a:t>
            </a:r>
          </a:p>
          <a:p>
            <a:endParaRPr lang="en-US" altLang="zh-CN" dirty="0" smtClean="0"/>
          </a:p>
          <a:p>
            <a:r>
              <a:rPr lang="en-US" altLang="zh-CN" dirty="0" smtClean="0"/>
              <a:t>South bay not high income </a:t>
            </a:r>
            <a:r>
              <a:rPr lang="en-US" altLang="zh-CN" dirty="0" smtClean="0"/>
              <a:t>area, total of 11% in the 4 puma,</a:t>
            </a:r>
            <a:r>
              <a:rPr lang="en-US" altLang="zh-CN" baseline="0" dirty="0" smtClean="0"/>
              <a:t> range from</a:t>
            </a:r>
            <a:r>
              <a:rPr lang="en-US" altLang="zh-CN" dirty="0" smtClean="0"/>
              <a:t>  only 0.9% at puma 8102  to 4.5% in puma 8108</a:t>
            </a:r>
            <a:r>
              <a:rPr lang="en-US" altLang="zh-CN" baseline="0" dirty="0" smtClean="0"/>
              <a:t> </a:t>
            </a:r>
            <a:endParaRPr lang="en-US" altLang="zh-CN" dirty="0" smtClean="0"/>
          </a:p>
          <a:p>
            <a:r>
              <a:rPr lang="en-US" altLang="zh-CN" dirty="0" smtClean="0"/>
              <a:t>Oceanside not high income </a:t>
            </a:r>
            <a:r>
              <a:rPr lang="en-US" altLang="zh-CN" dirty="0" smtClean="0"/>
              <a:t>area only 3% high income</a:t>
            </a:r>
            <a:r>
              <a:rPr lang="en-US" altLang="zh-CN" baseline="0" dirty="0" smtClean="0"/>
              <a:t> from census</a:t>
            </a:r>
            <a:endParaRPr lang="en-US" altLang="zh-CN" dirty="0" smtClean="0"/>
          </a:p>
          <a:p>
            <a:r>
              <a:rPr lang="en-US" altLang="zh-CN" dirty="0" smtClean="0"/>
              <a:t>Puma 8110,</a:t>
            </a:r>
            <a:r>
              <a:rPr lang="en-US" altLang="zh-CN" baseline="0" dirty="0" smtClean="0"/>
              <a:t> to 8113 is where </a:t>
            </a:r>
            <a:r>
              <a:rPr lang="en-US" altLang="zh-CN" dirty="0" smtClean="0"/>
              <a:t>La </a:t>
            </a:r>
            <a:r>
              <a:rPr lang="en-US" altLang="zh-CN" dirty="0" smtClean="0"/>
              <a:t>Jolla </a:t>
            </a:r>
            <a:r>
              <a:rPr lang="en-US" altLang="zh-CN" dirty="0" smtClean="0"/>
              <a:t> and Ranch Santa</a:t>
            </a:r>
            <a:r>
              <a:rPr lang="en-US" altLang="zh-CN" baseline="0" dirty="0" smtClean="0"/>
              <a:t> Fe are located,</a:t>
            </a:r>
            <a:r>
              <a:rPr lang="en-US" altLang="zh-CN" dirty="0" smtClean="0"/>
              <a:t> 50% </a:t>
            </a:r>
            <a:r>
              <a:rPr lang="en-US" altLang="zh-CN" dirty="0" smtClean="0"/>
              <a:t>high income </a:t>
            </a:r>
            <a:r>
              <a:rPr lang="en-US" altLang="zh-CN" dirty="0" smtClean="0"/>
              <a:t>are located in the area</a:t>
            </a:r>
            <a:r>
              <a:rPr lang="en-US" altLang="zh-CN" dirty="0" smtClean="0"/>
              <a:t>.  Program performs well in these areas.</a:t>
            </a:r>
          </a:p>
        </p:txBody>
      </p:sp>
      <p:sp>
        <p:nvSpPr>
          <p:cNvPr id="56323" name="Slide Number Placeholder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0"/>
              </a:spcBef>
              <a:defRPr>
                <a:solidFill>
                  <a:schemeClr val="tx1"/>
                </a:solidFill>
                <a:latin typeface="Arial" charset="0"/>
              </a:defRPr>
            </a:lvl1pPr>
            <a:lvl2pPr marL="742950" indent="-285750">
              <a:spcBef>
                <a:spcPct val="0"/>
              </a:spcBef>
              <a:defRPr>
                <a:solidFill>
                  <a:schemeClr val="tx1"/>
                </a:solidFill>
                <a:latin typeface="Arial" charset="0"/>
              </a:defRPr>
            </a:lvl2pPr>
            <a:lvl3pPr marL="1143000" indent="-228600">
              <a:spcBef>
                <a:spcPct val="0"/>
              </a:spcBef>
              <a:defRPr>
                <a:solidFill>
                  <a:schemeClr val="tx1"/>
                </a:solidFill>
                <a:latin typeface="Arial" charset="0"/>
              </a:defRPr>
            </a:lvl3pPr>
            <a:lvl4pPr marL="1600200" indent="-228600">
              <a:spcBef>
                <a:spcPct val="0"/>
              </a:spcBef>
              <a:defRPr>
                <a:solidFill>
                  <a:schemeClr val="tx1"/>
                </a:solidFill>
                <a:latin typeface="Arial" charset="0"/>
              </a:defRPr>
            </a:lvl4pPr>
            <a:lvl5pPr marL="2057400" indent="-228600">
              <a:spcBef>
                <a:spcPct val="0"/>
              </a:spcBef>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fld id="{DD0E4F40-5D34-4F32-99EF-61D2CCE580CA}" type="slidenum">
              <a:rPr lang="zh-CN" altLang="en-US"/>
              <a:pPr/>
              <a:t>22</a:t>
            </a:fld>
            <a:endParaRPr lang="en-US" altLang="zh-CN"/>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69" name="Slide Image Placeholder 1"/>
          <p:cNvSpPr>
            <a:spLocks noGrp="1" noRot="1" noChangeAspect="1"/>
          </p:cNvSpPr>
          <p:nvPr>
            <p:ph type="sldImg"/>
          </p:nvPr>
        </p:nvSpPr>
        <p:spPr>
          <a:ln/>
        </p:spPr>
      </p:sp>
      <p:sp>
        <p:nvSpPr>
          <p:cNvPr id="58370" name="Notes Placehold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zh-CN" smtClean="0"/>
              <a:t>To things to look at on this chart:</a:t>
            </a:r>
          </a:p>
          <a:p>
            <a:r>
              <a:rPr lang="en-US" altLang="zh-CN" smtClean="0"/>
              <a:t>0 line and the range.</a:t>
            </a:r>
          </a:p>
          <a:p>
            <a:endParaRPr lang="en-US" altLang="zh-CN" smtClean="0"/>
          </a:p>
          <a:p>
            <a:r>
              <a:rPr lang="en-US" altLang="zh-CN" smtClean="0"/>
              <a:t>If all validation measures fall exactly on 0 line, and there is no range, the it is perfect (an impossible)</a:t>
            </a:r>
          </a:p>
          <a:p>
            <a:r>
              <a:rPr lang="en-US" altLang="zh-CN" smtClean="0"/>
              <a:t>If validation measures are closer to 0 line, and range is narrow then they are good results.</a:t>
            </a:r>
          </a:p>
        </p:txBody>
      </p:sp>
      <p:sp>
        <p:nvSpPr>
          <p:cNvPr id="58371" name="Date Placeholder 3"/>
          <p:cNvSpPr>
            <a:spLocks noGrp="1"/>
          </p:cNvSpPr>
          <p:nvPr>
            <p:ph type="dt" sz="quarter"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0"/>
              </a:spcBef>
              <a:defRPr>
                <a:solidFill>
                  <a:schemeClr val="tx1"/>
                </a:solidFill>
                <a:latin typeface="Arial" charset="0"/>
              </a:defRPr>
            </a:lvl1pPr>
            <a:lvl2pPr marL="742950" indent="-285750">
              <a:spcBef>
                <a:spcPct val="0"/>
              </a:spcBef>
              <a:defRPr>
                <a:solidFill>
                  <a:schemeClr val="tx1"/>
                </a:solidFill>
                <a:latin typeface="Arial" charset="0"/>
              </a:defRPr>
            </a:lvl2pPr>
            <a:lvl3pPr marL="1143000" indent="-228600">
              <a:spcBef>
                <a:spcPct val="0"/>
              </a:spcBef>
              <a:defRPr>
                <a:solidFill>
                  <a:schemeClr val="tx1"/>
                </a:solidFill>
                <a:latin typeface="Arial" charset="0"/>
              </a:defRPr>
            </a:lvl3pPr>
            <a:lvl4pPr marL="1600200" indent="-228600">
              <a:spcBef>
                <a:spcPct val="0"/>
              </a:spcBef>
              <a:defRPr>
                <a:solidFill>
                  <a:schemeClr val="tx1"/>
                </a:solidFill>
                <a:latin typeface="Arial" charset="0"/>
              </a:defRPr>
            </a:lvl4pPr>
            <a:lvl5pPr marL="2057400" indent="-228600">
              <a:spcBef>
                <a:spcPct val="0"/>
              </a:spcBef>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fld id="{645AFA36-CB2E-4F1F-8B9D-8EB78B72DC94}" type="datetime1">
              <a:rPr lang="zh-CN" altLang="en-US"/>
              <a:pPr/>
              <a:t>2011-5-7</a:t>
            </a:fld>
            <a:endParaRPr lang="en-US" altLang="zh-CN"/>
          </a:p>
        </p:txBody>
      </p:sp>
      <p:sp>
        <p:nvSpPr>
          <p:cNvPr id="58372" name="Footer Placeholder 4"/>
          <p:cNvSpPr>
            <a:spLocks noGrp="1"/>
          </p:cNvSpPr>
          <p:nvPr>
            <p:ph type="ftr" sz="quarter" idx="4"/>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0"/>
              </a:spcBef>
              <a:defRPr>
                <a:solidFill>
                  <a:schemeClr val="tx1"/>
                </a:solidFill>
                <a:latin typeface="Arial" charset="0"/>
              </a:defRPr>
            </a:lvl1pPr>
            <a:lvl2pPr marL="742950" indent="-285750">
              <a:spcBef>
                <a:spcPct val="0"/>
              </a:spcBef>
              <a:defRPr>
                <a:solidFill>
                  <a:schemeClr val="tx1"/>
                </a:solidFill>
                <a:latin typeface="Arial" charset="0"/>
              </a:defRPr>
            </a:lvl2pPr>
            <a:lvl3pPr marL="1143000" indent="-228600">
              <a:spcBef>
                <a:spcPct val="0"/>
              </a:spcBef>
              <a:defRPr>
                <a:solidFill>
                  <a:schemeClr val="tx1"/>
                </a:solidFill>
                <a:latin typeface="Arial" charset="0"/>
              </a:defRPr>
            </a:lvl3pPr>
            <a:lvl4pPr marL="1600200" indent="-228600">
              <a:spcBef>
                <a:spcPct val="0"/>
              </a:spcBef>
              <a:defRPr>
                <a:solidFill>
                  <a:schemeClr val="tx1"/>
                </a:solidFill>
                <a:latin typeface="Arial" charset="0"/>
              </a:defRPr>
            </a:lvl4pPr>
            <a:lvl5pPr marL="2057400" indent="-228600">
              <a:spcBef>
                <a:spcPct val="0"/>
              </a:spcBef>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r>
              <a:rPr lang="en-US" altLang="zh-CN"/>
              <a:t>ABM Project Update</a:t>
            </a:r>
          </a:p>
        </p:txBody>
      </p:sp>
      <p:sp>
        <p:nvSpPr>
          <p:cNvPr id="58373" name="Slide Number Placeholder 5"/>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0"/>
              </a:spcBef>
              <a:defRPr>
                <a:solidFill>
                  <a:schemeClr val="tx1"/>
                </a:solidFill>
                <a:latin typeface="Arial" charset="0"/>
              </a:defRPr>
            </a:lvl1pPr>
            <a:lvl2pPr marL="742950" indent="-285750">
              <a:spcBef>
                <a:spcPct val="0"/>
              </a:spcBef>
              <a:defRPr>
                <a:solidFill>
                  <a:schemeClr val="tx1"/>
                </a:solidFill>
                <a:latin typeface="Arial" charset="0"/>
              </a:defRPr>
            </a:lvl2pPr>
            <a:lvl3pPr marL="1143000" indent="-228600">
              <a:spcBef>
                <a:spcPct val="0"/>
              </a:spcBef>
              <a:defRPr>
                <a:solidFill>
                  <a:schemeClr val="tx1"/>
                </a:solidFill>
                <a:latin typeface="Arial" charset="0"/>
              </a:defRPr>
            </a:lvl3pPr>
            <a:lvl4pPr marL="1600200" indent="-228600">
              <a:spcBef>
                <a:spcPct val="0"/>
              </a:spcBef>
              <a:defRPr>
                <a:solidFill>
                  <a:schemeClr val="tx1"/>
                </a:solidFill>
                <a:latin typeface="Arial" charset="0"/>
              </a:defRPr>
            </a:lvl4pPr>
            <a:lvl5pPr marL="2057400" indent="-228600">
              <a:spcBef>
                <a:spcPct val="0"/>
              </a:spcBef>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fld id="{CADAEB88-5378-4637-9D6D-7F26E05EE321}" type="slidenum">
              <a:rPr lang="zh-CN" altLang="en-US"/>
              <a:pPr/>
              <a:t>23</a:t>
            </a:fld>
            <a:endParaRPr lang="en-US" altLang="zh-CN"/>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1" name="Slide Image Placeholder 1"/>
          <p:cNvSpPr>
            <a:spLocks noGrp="1" noRot="1" noChangeAspect="1"/>
          </p:cNvSpPr>
          <p:nvPr>
            <p:ph type="sldImg"/>
          </p:nvPr>
        </p:nvSpPr>
        <p:spPr>
          <a:ln/>
        </p:spPr>
      </p:sp>
      <p:sp>
        <p:nvSpPr>
          <p:cNvPr id="61442" name="Notes Placehold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zh-CN" altLang="en-US" smtClean="0"/>
              <a:t/>
            </a:r>
            <a:br>
              <a:rPr lang="zh-CN" altLang="en-US" smtClean="0"/>
            </a:br>
            <a:endParaRPr lang="zh-CN" altLang="en-US" smtClean="0"/>
          </a:p>
        </p:txBody>
      </p:sp>
      <p:sp>
        <p:nvSpPr>
          <p:cNvPr id="61443" name="Slide Number Placeholder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0"/>
              </a:spcBef>
              <a:defRPr>
                <a:solidFill>
                  <a:schemeClr val="tx1"/>
                </a:solidFill>
                <a:latin typeface="Arial" charset="0"/>
              </a:defRPr>
            </a:lvl1pPr>
            <a:lvl2pPr marL="742950" indent="-285750">
              <a:spcBef>
                <a:spcPct val="0"/>
              </a:spcBef>
              <a:defRPr>
                <a:solidFill>
                  <a:schemeClr val="tx1"/>
                </a:solidFill>
                <a:latin typeface="Arial" charset="0"/>
              </a:defRPr>
            </a:lvl2pPr>
            <a:lvl3pPr marL="1143000" indent="-228600">
              <a:spcBef>
                <a:spcPct val="0"/>
              </a:spcBef>
              <a:defRPr>
                <a:solidFill>
                  <a:schemeClr val="tx1"/>
                </a:solidFill>
                <a:latin typeface="Arial" charset="0"/>
              </a:defRPr>
            </a:lvl3pPr>
            <a:lvl4pPr marL="1600200" indent="-228600">
              <a:spcBef>
                <a:spcPct val="0"/>
              </a:spcBef>
              <a:defRPr>
                <a:solidFill>
                  <a:schemeClr val="tx1"/>
                </a:solidFill>
                <a:latin typeface="Arial" charset="0"/>
              </a:defRPr>
            </a:lvl4pPr>
            <a:lvl5pPr marL="2057400" indent="-228600">
              <a:spcBef>
                <a:spcPct val="0"/>
              </a:spcBef>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fld id="{14E5B258-CA54-4645-BFB6-04DCB85C518F}" type="slidenum">
              <a:rPr lang="zh-CN" altLang="en-US"/>
              <a:pPr/>
              <a:t>25</a:t>
            </a:fld>
            <a:endParaRPr lang="en-US" altLang="zh-CN"/>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89" name="Slide Image Placeholder 1"/>
          <p:cNvSpPr>
            <a:spLocks noGrp="1" noRot="1" noChangeAspect="1"/>
          </p:cNvSpPr>
          <p:nvPr>
            <p:ph type="sldImg"/>
          </p:nvPr>
        </p:nvSpPr>
        <p:spPr>
          <a:ln/>
        </p:spPr>
      </p:sp>
      <p:sp>
        <p:nvSpPr>
          <p:cNvPr id="63490" name="Notes Placehold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zh-CN" smtClean="0"/>
              <a:t>A) Both are acceptable.</a:t>
            </a:r>
          </a:p>
          <a:p>
            <a:r>
              <a:rPr lang="en-US" altLang="zh-CN" smtClean="0"/>
              <a:t>B) Census better in terms of validation measures</a:t>
            </a:r>
          </a:p>
          <a:p>
            <a:r>
              <a:rPr lang="en-US" altLang="zh-CN" smtClean="0"/>
              <a:t>Reasons: 1) In-consistency between target and validation data source; 2) With the improvement of targets  (if estimated from ACS summary data), then we expect the performance should be better.</a:t>
            </a:r>
          </a:p>
          <a:p>
            <a:endParaRPr lang="en-US" altLang="zh-CN" smtClean="0"/>
          </a:p>
        </p:txBody>
      </p:sp>
      <p:sp>
        <p:nvSpPr>
          <p:cNvPr id="63491" name="Date Placeholder 3"/>
          <p:cNvSpPr>
            <a:spLocks noGrp="1"/>
          </p:cNvSpPr>
          <p:nvPr>
            <p:ph type="dt" sz="quarter"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0"/>
              </a:spcBef>
              <a:defRPr>
                <a:solidFill>
                  <a:schemeClr val="tx1"/>
                </a:solidFill>
                <a:latin typeface="Arial" charset="0"/>
              </a:defRPr>
            </a:lvl1pPr>
            <a:lvl2pPr marL="742950" indent="-285750">
              <a:spcBef>
                <a:spcPct val="0"/>
              </a:spcBef>
              <a:defRPr>
                <a:solidFill>
                  <a:schemeClr val="tx1"/>
                </a:solidFill>
                <a:latin typeface="Arial" charset="0"/>
              </a:defRPr>
            </a:lvl2pPr>
            <a:lvl3pPr marL="1143000" indent="-228600">
              <a:spcBef>
                <a:spcPct val="0"/>
              </a:spcBef>
              <a:defRPr>
                <a:solidFill>
                  <a:schemeClr val="tx1"/>
                </a:solidFill>
                <a:latin typeface="Arial" charset="0"/>
              </a:defRPr>
            </a:lvl3pPr>
            <a:lvl4pPr marL="1600200" indent="-228600">
              <a:spcBef>
                <a:spcPct val="0"/>
              </a:spcBef>
              <a:defRPr>
                <a:solidFill>
                  <a:schemeClr val="tx1"/>
                </a:solidFill>
                <a:latin typeface="Arial" charset="0"/>
              </a:defRPr>
            </a:lvl4pPr>
            <a:lvl5pPr marL="2057400" indent="-228600">
              <a:spcBef>
                <a:spcPct val="0"/>
              </a:spcBef>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fld id="{370028F9-801F-4C0D-9D5E-D5DF99B94793}" type="datetime1">
              <a:rPr lang="zh-CN" altLang="en-US"/>
              <a:pPr/>
              <a:t>2011-5-7</a:t>
            </a:fld>
            <a:endParaRPr lang="en-US" altLang="zh-CN"/>
          </a:p>
        </p:txBody>
      </p:sp>
      <p:sp>
        <p:nvSpPr>
          <p:cNvPr id="63492" name="Footer Placeholder 4"/>
          <p:cNvSpPr>
            <a:spLocks noGrp="1"/>
          </p:cNvSpPr>
          <p:nvPr>
            <p:ph type="ftr" sz="quarter" idx="4"/>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0"/>
              </a:spcBef>
              <a:defRPr>
                <a:solidFill>
                  <a:schemeClr val="tx1"/>
                </a:solidFill>
                <a:latin typeface="Arial" charset="0"/>
              </a:defRPr>
            </a:lvl1pPr>
            <a:lvl2pPr marL="742950" indent="-285750">
              <a:spcBef>
                <a:spcPct val="0"/>
              </a:spcBef>
              <a:defRPr>
                <a:solidFill>
                  <a:schemeClr val="tx1"/>
                </a:solidFill>
                <a:latin typeface="Arial" charset="0"/>
              </a:defRPr>
            </a:lvl2pPr>
            <a:lvl3pPr marL="1143000" indent="-228600">
              <a:spcBef>
                <a:spcPct val="0"/>
              </a:spcBef>
              <a:defRPr>
                <a:solidFill>
                  <a:schemeClr val="tx1"/>
                </a:solidFill>
                <a:latin typeface="Arial" charset="0"/>
              </a:defRPr>
            </a:lvl3pPr>
            <a:lvl4pPr marL="1600200" indent="-228600">
              <a:spcBef>
                <a:spcPct val="0"/>
              </a:spcBef>
              <a:defRPr>
                <a:solidFill>
                  <a:schemeClr val="tx1"/>
                </a:solidFill>
                <a:latin typeface="Arial" charset="0"/>
              </a:defRPr>
            </a:lvl4pPr>
            <a:lvl5pPr marL="2057400" indent="-228600">
              <a:spcBef>
                <a:spcPct val="0"/>
              </a:spcBef>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r>
              <a:rPr lang="en-US" altLang="zh-CN"/>
              <a:t>ABM Project Update</a:t>
            </a:r>
          </a:p>
        </p:txBody>
      </p:sp>
      <p:sp>
        <p:nvSpPr>
          <p:cNvPr id="63493" name="Slide Number Placeholder 5"/>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0"/>
              </a:spcBef>
              <a:defRPr>
                <a:solidFill>
                  <a:schemeClr val="tx1"/>
                </a:solidFill>
                <a:latin typeface="Arial" charset="0"/>
              </a:defRPr>
            </a:lvl1pPr>
            <a:lvl2pPr marL="742950" indent="-285750">
              <a:spcBef>
                <a:spcPct val="0"/>
              </a:spcBef>
              <a:defRPr>
                <a:solidFill>
                  <a:schemeClr val="tx1"/>
                </a:solidFill>
                <a:latin typeface="Arial" charset="0"/>
              </a:defRPr>
            </a:lvl2pPr>
            <a:lvl3pPr marL="1143000" indent="-228600">
              <a:spcBef>
                <a:spcPct val="0"/>
              </a:spcBef>
              <a:defRPr>
                <a:solidFill>
                  <a:schemeClr val="tx1"/>
                </a:solidFill>
                <a:latin typeface="Arial" charset="0"/>
              </a:defRPr>
            </a:lvl3pPr>
            <a:lvl4pPr marL="1600200" indent="-228600">
              <a:spcBef>
                <a:spcPct val="0"/>
              </a:spcBef>
              <a:defRPr>
                <a:solidFill>
                  <a:schemeClr val="tx1"/>
                </a:solidFill>
                <a:latin typeface="Arial" charset="0"/>
              </a:defRPr>
            </a:lvl4pPr>
            <a:lvl5pPr marL="2057400" indent="-228600">
              <a:spcBef>
                <a:spcPct val="0"/>
              </a:spcBef>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fld id="{B2E605CA-9BD6-4A07-A4A2-92EDC71E88A0}" type="slidenum">
              <a:rPr lang="zh-CN" altLang="en-US"/>
              <a:pPr/>
              <a:t>26</a:t>
            </a:fld>
            <a:endParaRPr lang="en-US" altLang="zh-CN"/>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7" name="Slide Image Placeholder 1"/>
          <p:cNvSpPr>
            <a:spLocks noGrp="1" noRot="1" noChangeAspect="1"/>
          </p:cNvSpPr>
          <p:nvPr>
            <p:ph type="sldImg"/>
          </p:nvPr>
        </p:nvSpPr>
        <p:spPr>
          <a:ln/>
        </p:spPr>
      </p:sp>
      <p:sp>
        <p:nvSpPr>
          <p:cNvPr id="65538" name="Notes Placehold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zh-CN" smtClean="0"/>
              <a:t>Performed well.  Run time is within 10 to 15 minutes.</a:t>
            </a:r>
          </a:p>
          <a:p>
            <a:endParaRPr lang="en-US" altLang="zh-CN" smtClean="0"/>
          </a:p>
          <a:p>
            <a:r>
              <a:rPr lang="en-US" altLang="zh-CN" smtClean="0"/>
              <a:t>Total HHs and Population affects run time.</a:t>
            </a:r>
          </a:p>
          <a:p>
            <a:r>
              <a:rPr lang="en-US" altLang="zh-CN" smtClean="0"/>
              <a:t>Total number of TAZs also affects run time.</a:t>
            </a:r>
          </a:p>
        </p:txBody>
      </p:sp>
      <p:sp>
        <p:nvSpPr>
          <p:cNvPr id="65539" name="Date Placeholder 3"/>
          <p:cNvSpPr>
            <a:spLocks noGrp="1"/>
          </p:cNvSpPr>
          <p:nvPr>
            <p:ph type="dt" sz="quarter"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0"/>
              </a:spcBef>
              <a:defRPr>
                <a:solidFill>
                  <a:schemeClr val="tx1"/>
                </a:solidFill>
                <a:latin typeface="Arial" charset="0"/>
              </a:defRPr>
            </a:lvl1pPr>
            <a:lvl2pPr marL="742950" indent="-285750">
              <a:spcBef>
                <a:spcPct val="0"/>
              </a:spcBef>
              <a:defRPr>
                <a:solidFill>
                  <a:schemeClr val="tx1"/>
                </a:solidFill>
                <a:latin typeface="Arial" charset="0"/>
              </a:defRPr>
            </a:lvl2pPr>
            <a:lvl3pPr marL="1143000" indent="-228600">
              <a:spcBef>
                <a:spcPct val="0"/>
              </a:spcBef>
              <a:defRPr>
                <a:solidFill>
                  <a:schemeClr val="tx1"/>
                </a:solidFill>
                <a:latin typeface="Arial" charset="0"/>
              </a:defRPr>
            </a:lvl3pPr>
            <a:lvl4pPr marL="1600200" indent="-228600">
              <a:spcBef>
                <a:spcPct val="0"/>
              </a:spcBef>
              <a:defRPr>
                <a:solidFill>
                  <a:schemeClr val="tx1"/>
                </a:solidFill>
                <a:latin typeface="Arial" charset="0"/>
              </a:defRPr>
            </a:lvl4pPr>
            <a:lvl5pPr marL="2057400" indent="-228600">
              <a:spcBef>
                <a:spcPct val="0"/>
              </a:spcBef>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fld id="{86433773-0C93-4B7E-B541-132C55E4805A}" type="datetime1">
              <a:rPr lang="zh-CN" altLang="en-US"/>
              <a:pPr/>
              <a:t>2011-5-7</a:t>
            </a:fld>
            <a:endParaRPr lang="en-US" altLang="zh-CN"/>
          </a:p>
        </p:txBody>
      </p:sp>
      <p:sp>
        <p:nvSpPr>
          <p:cNvPr id="65540" name="Footer Placeholder 4"/>
          <p:cNvSpPr>
            <a:spLocks noGrp="1"/>
          </p:cNvSpPr>
          <p:nvPr>
            <p:ph type="ftr" sz="quarter" idx="4"/>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0"/>
              </a:spcBef>
              <a:defRPr>
                <a:solidFill>
                  <a:schemeClr val="tx1"/>
                </a:solidFill>
                <a:latin typeface="Arial" charset="0"/>
              </a:defRPr>
            </a:lvl1pPr>
            <a:lvl2pPr marL="742950" indent="-285750">
              <a:spcBef>
                <a:spcPct val="0"/>
              </a:spcBef>
              <a:defRPr>
                <a:solidFill>
                  <a:schemeClr val="tx1"/>
                </a:solidFill>
                <a:latin typeface="Arial" charset="0"/>
              </a:defRPr>
            </a:lvl2pPr>
            <a:lvl3pPr marL="1143000" indent="-228600">
              <a:spcBef>
                <a:spcPct val="0"/>
              </a:spcBef>
              <a:defRPr>
                <a:solidFill>
                  <a:schemeClr val="tx1"/>
                </a:solidFill>
                <a:latin typeface="Arial" charset="0"/>
              </a:defRPr>
            </a:lvl3pPr>
            <a:lvl4pPr marL="1600200" indent="-228600">
              <a:spcBef>
                <a:spcPct val="0"/>
              </a:spcBef>
              <a:defRPr>
                <a:solidFill>
                  <a:schemeClr val="tx1"/>
                </a:solidFill>
                <a:latin typeface="Arial" charset="0"/>
              </a:defRPr>
            </a:lvl4pPr>
            <a:lvl5pPr marL="2057400" indent="-228600">
              <a:spcBef>
                <a:spcPct val="0"/>
              </a:spcBef>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r>
              <a:rPr lang="en-US" altLang="zh-CN"/>
              <a:t>ABM Project Update</a:t>
            </a:r>
          </a:p>
        </p:txBody>
      </p:sp>
      <p:sp>
        <p:nvSpPr>
          <p:cNvPr id="65541" name="Slide Number Placeholder 5"/>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0"/>
              </a:spcBef>
              <a:defRPr>
                <a:solidFill>
                  <a:schemeClr val="tx1"/>
                </a:solidFill>
                <a:latin typeface="Arial" charset="0"/>
              </a:defRPr>
            </a:lvl1pPr>
            <a:lvl2pPr marL="742950" indent="-285750">
              <a:spcBef>
                <a:spcPct val="0"/>
              </a:spcBef>
              <a:defRPr>
                <a:solidFill>
                  <a:schemeClr val="tx1"/>
                </a:solidFill>
                <a:latin typeface="Arial" charset="0"/>
              </a:defRPr>
            </a:lvl2pPr>
            <a:lvl3pPr marL="1143000" indent="-228600">
              <a:spcBef>
                <a:spcPct val="0"/>
              </a:spcBef>
              <a:defRPr>
                <a:solidFill>
                  <a:schemeClr val="tx1"/>
                </a:solidFill>
                <a:latin typeface="Arial" charset="0"/>
              </a:defRPr>
            </a:lvl3pPr>
            <a:lvl4pPr marL="1600200" indent="-228600">
              <a:spcBef>
                <a:spcPct val="0"/>
              </a:spcBef>
              <a:defRPr>
                <a:solidFill>
                  <a:schemeClr val="tx1"/>
                </a:solidFill>
                <a:latin typeface="Arial" charset="0"/>
              </a:defRPr>
            </a:lvl4pPr>
            <a:lvl5pPr marL="2057400" indent="-228600">
              <a:spcBef>
                <a:spcPct val="0"/>
              </a:spcBef>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fld id="{F5386CE6-FC05-431F-BF91-0DBA8E9E660D}" type="slidenum">
              <a:rPr lang="zh-CN" altLang="en-US"/>
              <a:pPr/>
              <a:t>27</a:t>
            </a:fld>
            <a:endParaRPr lang="en-US" altLang="zh-CN"/>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1" name="Slide Image Placeholder 1"/>
          <p:cNvSpPr>
            <a:spLocks noGrp="1" noRot="1" noChangeAspect="1"/>
          </p:cNvSpPr>
          <p:nvPr>
            <p:ph type="sldImg"/>
          </p:nvPr>
        </p:nvSpPr>
        <p:spPr>
          <a:ln/>
        </p:spPr>
      </p:sp>
      <p:sp>
        <p:nvSpPr>
          <p:cNvPr id="71682" name="Notes Placehold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zh-CN" smtClean="0"/>
              <a:t>American Community Survey 1-, 3-, and 5-year estimates are </a:t>
            </a:r>
            <a:r>
              <a:rPr lang="en-US" altLang="zh-CN" b="1" smtClean="0"/>
              <a:t>period estimates</a:t>
            </a:r>
            <a:r>
              <a:rPr lang="en-US" altLang="zh-CN" smtClean="0"/>
              <a:t>, which means they represent the characteristics of the population and housing over a specific data collection period. Data are combined to produce 12 months, 36 months or 60 months of data. These are called 1-year, 3-year and 5-year data.</a:t>
            </a:r>
          </a:p>
          <a:p>
            <a:r>
              <a:rPr lang="en-US" altLang="zh-CN" smtClean="0"/>
              <a:t/>
            </a:r>
            <a:br>
              <a:rPr lang="en-US" altLang="zh-CN" smtClean="0"/>
            </a:br>
            <a:endParaRPr lang="en-US" altLang="zh-CN" smtClean="0"/>
          </a:p>
        </p:txBody>
      </p:sp>
      <p:sp>
        <p:nvSpPr>
          <p:cNvPr id="71683" name="Slide Number Placeholder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0"/>
              </a:spcBef>
              <a:defRPr>
                <a:solidFill>
                  <a:schemeClr val="tx1"/>
                </a:solidFill>
                <a:latin typeface="Arial" charset="0"/>
              </a:defRPr>
            </a:lvl1pPr>
            <a:lvl2pPr marL="742950" indent="-285750">
              <a:spcBef>
                <a:spcPct val="0"/>
              </a:spcBef>
              <a:defRPr>
                <a:solidFill>
                  <a:schemeClr val="tx1"/>
                </a:solidFill>
                <a:latin typeface="Arial" charset="0"/>
              </a:defRPr>
            </a:lvl2pPr>
            <a:lvl3pPr marL="1143000" indent="-228600">
              <a:spcBef>
                <a:spcPct val="0"/>
              </a:spcBef>
              <a:defRPr>
                <a:solidFill>
                  <a:schemeClr val="tx1"/>
                </a:solidFill>
                <a:latin typeface="Arial" charset="0"/>
              </a:defRPr>
            </a:lvl3pPr>
            <a:lvl4pPr marL="1600200" indent="-228600">
              <a:spcBef>
                <a:spcPct val="0"/>
              </a:spcBef>
              <a:defRPr>
                <a:solidFill>
                  <a:schemeClr val="tx1"/>
                </a:solidFill>
                <a:latin typeface="Arial" charset="0"/>
              </a:defRPr>
            </a:lvl4pPr>
            <a:lvl5pPr marL="2057400" indent="-228600">
              <a:spcBef>
                <a:spcPct val="0"/>
              </a:spcBef>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fld id="{18BE03A5-69A9-4814-A2D2-99211905D83F}" type="slidenum">
              <a:rPr lang="zh-CN" altLang="en-US"/>
              <a:pPr/>
              <a:t>32</a:t>
            </a:fld>
            <a:endParaRPr lang="en-US" altLang="zh-CN"/>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29" name="Slide Image Placeholder 1"/>
          <p:cNvSpPr>
            <a:spLocks noGrp="1" noRot="1" noChangeAspect="1"/>
          </p:cNvSpPr>
          <p:nvPr>
            <p:ph type="sldImg"/>
          </p:nvPr>
        </p:nvSpPr>
        <p:spPr>
          <a:ln/>
        </p:spPr>
      </p:sp>
      <p:sp>
        <p:nvSpPr>
          <p:cNvPr id="73730" name="Notes Placehold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zh-CN" smtClean="0"/>
              <a:t>Roughly 5% sample</a:t>
            </a:r>
            <a:br>
              <a:rPr lang="en-US" altLang="zh-CN" smtClean="0"/>
            </a:br>
            <a:endParaRPr lang="en-US" altLang="zh-CN" smtClean="0"/>
          </a:p>
        </p:txBody>
      </p:sp>
      <p:sp>
        <p:nvSpPr>
          <p:cNvPr id="73731" name="Slide Number Placeholder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0"/>
              </a:spcBef>
              <a:defRPr>
                <a:solidFill>
                  <a:schemeClr val="tx1"/>
                </a:solidFill>
                <a:latin typeface="Arial" charset="0"/>
              </a:defRPr>
            </a:lvl1pPr>
            <a:lvl2pPr marL="742950" indent="-285750">
              <a:spcBef>
                <a:spcPct val="0"/>
              </a:spcBef>
              <a:defRPr>
                <a:solidFill>
                  <a:schemeClr val="tx1"/>
                </a:solidFill>
                <a:latin typeface="Arial" charset="0"/>
              </a:defRPr>
            </a:lvl2pPr>
            <a:lvl3pPr marL="1143000" indent="-228600">
              <a:spcBef>
                <a:spcPct val="0"/>
              </a:spcBef>
              <a:defRPr>
                <a:solidFill>
                  <a:schemeClr val="tx1"/>
                </a:solidFill>
                <a:latin typeface="Arial" charset="0"/>
              </a:defRPr>
            </a:lvl3pPr>
            <a:lvl4pPr marL="1600200" indent="-228600">
              <a:spcBef>
                <a:spcPct val="0"/>
              </a:spcBef>
              <a:defRPr>
                <a:solidFill>
                  <a:schemeClr val="tx1"/>
                </a:solidFill>
                <a:latin typeface="Arial" charset="0"/>
              </a:defRPr>
            </a:lvl4pPr>
            <a:lvl5pPr marL="2057400" indent="-228600">
              <a:spcBef>
                <a:spcPct val="0"/>
              </a:spcBef>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fld id="{B39D97A2-5AC6-43C5-AD1B-642D983A4DC9}" type="slidenum">
              <a:rPr lang="zh-CN" altLang="en-US"/>
              <a:pPr/>
              <a:t>33</a:t>
            </a:fld>
            <a:endParaRPr lang="en-US" altLang="zh-CN"/>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Slide Image Placeholder 1"/>
          <p:cNvSpPr>
            <a:spLocks noGrp="1" noRot="1" noChangeAspect="1"/>
          </p:cNvSpPr>
          <p:nvPr>
            <p:ph type="sldImg"/>
          </p:nvPr>
        </p:nvSpPr>
        <p:spPr>
          <a:ln/>
        </p:spPr>
      </p:sp>
      <p:sp>
        <p:nvSpPr>
          <p:cNvPr id="20482" name="Notes Placehold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zh-CN" smtClean="0"/>
              <a:t>SANDAG is a regional metropolitan planning org (MPO), one of the 4 large MPOs in California</a:t>
            </a:r>
          </a:p>
          <a:p>
            <a:r>
              <a:rPr lang="en-US" altLang="zh-CN" smtClean="0"/>
              <a:t>Like many MPOs, sandag uses a 4-step transportation model to conduct RTP, RTIP… </a:t>
            </a:r>
          </a:p>
          <a:p>
            <a:r>
              <a:rPr lang="en-US" altLang="zh-CN" smtClean="0"/>
              <a:t>In 2009, SANDAG started to develop activity-based model.  An ABM relies on micro-data to represent individual activities and decisions at the household and person level.  </a:t>
            </a:r>
          </a:p>
          <a:p>
            <a:r>
              <a:rPr lang="en-US" altLang="zh-CN" smtClean="0"/>
              <a:t>Popsyn creates a synthetic population to predict individual and household travel activities. PopSyn is the first model component in the ABM modeling chain</a:t>
            </a:r>
          </a:p>
          <a:p>
            <a:endParaRPr lang="zh-CN" altLang="en-US" smtClean="0"/>
          </a:p>
        </p:txBody>
      </p:sp>
      <p:sp>
        <p:nvSpPr>
          <p:cNvPr id="20483" name="Date Placeholder 3"/>
          <p:cNvSpPr>
            <a:spLocks noGrp="1"/>
          </p:cNvSpPr>
          <p:nvPr>
            <p:ph type="dt" sz="quarter"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0"/>
              </a:spcBef>
              <a:defRPr>
                <a:solidFill>
                  <a:schemeClr val="tx1"/>
                </a:solidFill>
                <a:latin typeface="Arial" charset="0"/>
              </a:defRPr>
            </a:lvl1pPr>
            <a:lvl2pPr marL="742950" indent="-285750">
              <a:spcBef>
                <a:spcPct val="0"/>
              </a:spcBef>
              <a:defRPr>
                <a:solidFill>
                  <a:schemeClr val="tx1"/>
                </a:solidFill>
                <a:latin typeface="Arial" charset="0"/>
              </a:defRPr>
            </a:lvl2pPr>
            <a:lvl3pPr marL="1143000" indent="-228600">
              <a:spcBef>
                <a:spcPct val="0"/>
              </a:spcBef>
              <a:defRPr>
                <a:solidFill>
                  <a:schemeClr val="tx1"/>
                </a:solidFill>
                <a:latin typeface="Arial" charset="0"/>
              </a:defRPr>
            </a:lvl3pPr>
            <a:lvl4pPr marL="1600200" indent="-228600">
              <a:spcBef>
                <a:spcPct val="0"/>
              </a:spcBef>
              <a:defRPr>
                <a:solidFill>
                  <a:schemeClr val="tx1"/>
                </a:solidFill>
                <a:latin typeface="Arial" charset="0"/>
              </a:defRPr>
            </a:lvl4pPr>
            <a:lvl5pPr marL="2057400" indent="-228600">
              <a:spcBef>
                <a:spcPct val="0"/>
              </a:spcBef>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fld id="{71088FD2-0B5C-4DDA-9FD0-010F28EA5614}" type="datetime1">
              <a:rPr lang="zh-CN" altLang="en-US"/>
              <a:pPr/>
              <a:t>2011-5-7</a:t>
            </a:fld>
            <a:endParaRPr lang="en-US" altLang="zh-CN"/>
          </a:p>
        </p:txBody>
      </p:sp>
      <p:sp>
        <p:nvSpPr>
          <p:cNvPr id="20484" name="Footer Placeholder 4"/>
          <p:cNvSpPr>
            <a:spLocks noGrp="1"/>
          </p:cNvSpPr>
          <p:nvPr>
            <p:ph type="ftr" sz="quarter" idx="4"/>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0"/>
              </a:spcBef>
              <a:defRPr>
                <a:solidFill>
                  <a:schemeClr val="tx1"/>
                </a:solidFill>
                <a:latin typeface="Arial" charset="0"/>
              </a:defRPr>
            </a:lvl1pPr>
            <a:lvl2pPr marL="742950" indent="-285750">
              <a:spcBef>
                <a:spcPct val="0"/>
              </a:spcBef>
              <a:defRPr>
                <a:solidFill>
                  <a:schemeClr val="tx1"/>
                </a:solidFill>
                <a:latin typeface="Arial" charset="0"/>
              </a:defRPr>
            </a:lvl2pPr>
            <a:lvl3pPr marL="1143000" indent="-228600">
              <a:spcBef>
                <a:spcPct val="0"/>
              </a:spcBef>
              <a:defRPr>
                <a:solidFill>
                  <a:schemeClr val="tx1"/>
                </a:solidFill>
                <a:latin typeface="Arial" charset="0"/>
              </a:defRPr>
            </a:lvl3pPr>
            <a:lvl4pPr marL="1600200" indent="-228600">
              <a:spcBef>
                <a:spcPct val="0"/>
              </a:spcBef>
              <a:defRPr>
                <a:solidFill>
                  <a:schemeClr val="tx1"/>
                </a:solidFill>
                <a:latin typeface="Arial" charset="0"/>
              </a:defRPr>
            </a:lvl4pPr>
            <a:lvl5pPr marL="2057400" indent="-228600">
              <a:spcBef>
                <a:spcPct val="0"/>
              </a:spcBef>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r>
              <a:rPr lang="en-US" altLang="zh-CN"/>
              <a:t>ABM Project Update</a:t>
            </a:r>
          </a:p>
        </p:txBody>
      </p:sp>
      <p:sp>
        <p:nvSpPr>
          <p:cNvPr id="20485" name="Slide Number Placeholder 5"/>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0"/>
              </a:spcBef>
              <a:defRPr>
                <a:solidFill>
                  <a:schemeClr val="tx1"/>
                </a:solidFill>
                <a:latin typeface="Arial" charset="0"/>
              </a:defRPr>
            </a:lvl1pPr>
            <a:lvl2pPr marL="742950" indent="-285750">
              <a:spcBef>
                <a:spcPct val="0"/>
              </a:spcBef>
              <a:defRPr>
                <a:solidFill>
                  <a:schemeClr val="tx1"/>
                </a:solidFill>
                <a:latin typeface="Arial" charset="0"/>
              </a:defRPr>
            </a:lvl2pPr>
            <a:lvl3pPr marL="1143000" indent="-228600">
              <a:spcBef>
                <a:spcPct val="0"/>
              </a:spcBef>
              <a:defRPr>
                <a:solidFill>
                  <a:schemeClr val="tx1"/>
                </a:solidFill>
                <a:latin typeface="Arial" charset="0"/>
              </a:defRPr>
            </a:lvl3pPr>
            <a:lvl4pPr marL="1600200" indent="-228600">
              <a:spcBef>
                <a:spcPct val="0"/>
              </a:spcBef>
              <a:defRPr>
                <a:solidFill>
                  <a:schemeClr val="tx1"/>
                </a:solidFill>
                <a:latin typeface="Arial" charset="0"/>
              </a:defRPr>
            </a:lvl4pPr>
            <a:lvl5pPr marL="2057400" indent="-228600">
              <a:spcBef>
                <a:spcPct val="0"/>
              </a:spcBef>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fld id="{071C76D4-9C86-4AD5-8534-906730C2D50B}" type="slidenum">
              <a:rPr lang="zh-CN" altLang="en-US"/>
              <a:pPr/>
              <a:t>3</a:t>
            </a:fld>
            <a:endParaRPr lang="en-US" altLang="zh-CN"/>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Rectangle 3"/>
          <p:cNvSpPr>
            <a:spLocks noGrp="1" noChangeArrowheads="1"/>
          </p:cNvSpPr>
          <p:nvPr>
            <p:ph type="dt" sz="quarter"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0"/>
              </a:spcBef>
              <a:defRPr>
                <a:solidFill>
                  <a:schemeClr val="tx1"/>
                </a:solidFill>
                <a:latin typeface="Arial" charset="0"/>
              </a:defRPr>
            </a:lvl1pPr>
            <a:lvl2pPr marL="742950" indent="-285750">
              <a:spcBef>
                <a:spcPct val="0"/>
              </a:spcBef>
              <a:defRPr>
                <a:solidFill>
                  <a:schemeClr val="tx1"/>
                </a:solidFill>
                <a:latin typeface="Arial" charset="0"/>
              </a:defRPr>
            </a:lvl2pPr>
            <a:lvl3pPr marL="1143000" indent="-228600">
              <a:spcBef>
                <a:spcPct val="0"/>
              </a:spcBef>
              <a:defRPr>
                <a:solidFill>
                  <a:schemeClr val="tx1"/>
                </a:solidFill>
                <a:latin typeface="Arial" charset="0"/>
              </a:defRPr>
            </a:lvl3pPr>
            <a:lvl4pPr marL="1600200" indent="-228600">
              <a:spcBef>
                <a:spcPct val="0"/>
              </a:spcBef>
              <a:defRPr>
                <a:solidFill>
                  <a:schemeClr val="tx1"/>
                </a:solidFill>
                <a:latin typeface="Arial" charset="0"/>
              </a:defRPr>
            </a:lvl4pPr>
            <a:lvl5pPr marL="2057400" indent="-228600">
              <a:spcBef>
                <a:spcPct val="0"/>
              </a:spcBef>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fld id="{E59568C8-75B1-4279-9D89-836B1875CF15}" type="datetime1">
              <a:rPr lang="zh-CN" altLang="en-US"/>
              <a:pPr/>
              <a:t>2011-5-7</a:t>
            </a:fld>
            <a:endParaRPr lang="en-US" altLang="zh-CN"/>
          </a:p>
        </p:txBody>
      </p:sp>
      <p:sp>
        <p:nvSpPr>
          <p:cNvPr id="22530"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0"/>
              </a:spcBef>
              <a:defRPr>
                <a:solidFill>
                  <a:schemeClr val="tx1"/>
                </a:solidFill>
                <a:latin typeface="Arial" charset="0"/>
              </a:defRPr>
            </a:lvl1pPr>
            <a:lvl2pPr marL="742950" indent="-285750">
              <a:spcBef>
                <a:spcPct val="0"/>
              </a:spcBef>
              <a:defRPr>
                <a:solidFill>
                  <a:schemeClr val="tx1"/>
                </a:solidFill>
                <a:latin typeface="Arial" charset="0"/>
              </a:defRPr>
            </a:lvl2pPr>
            <a:lvl3pPr marL="1143000" indent="-228600">
              <a:spcBef>
                <a:spcPct val="0"/>
              </a:spcBef>
              <a:defRPr>
                <a:solidFill>
                  <a:schemeClr val="tx1"/>
                </a:solidFill>
                <a:latin typeface="Arial" charset="0"/>
              </a:defRPr>
            </a:lvl3pPr>
            <a:lvl4pPr marL="1600200" indent="-228600">
              <a:spcBef>
                <a:spcPct val="0"/>
              </a:spcBef>
              <a:defRPr>
                <a:solidFill>
                  <a:schemeClr val="tx1"/>
                </a:solidFill>
                <a:latin typeface="Arial" charset="0"/>
              </a:defRPr>
            </a:lvl4pPr>
            <a:lvl5pPr marL="2057400" indent="-228600">
              <a:spcBef>
                <a:spcPct val="0"/>
              </a:spcBef>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fld id="{B11326D3-9831-4D88-9BCA-F2F477E856A1}" type="slidenum">
              <a:rPr lang="zh-CN" altLang="en-US"/>
              <a:pPr/>
              <a:t>4</a:t>
            </a:fld>
            <a:endParaRPr lang="en-US" altLang="zh-CN"/>
          </a:p>
        </p:txBody>
      </p:sp>
      <p:sp>
        <p:nvSpPr>
          <p:cNvPr id="22531" name="Rectangle 2"/>
          <p:cNvSpPr>
            <a:spLocks noGrp="1" noRot="1" noChangeAspect="1" noChangeArrowheads="1" noTextEdit="1"/>
          </p:cNvSpPr>
          <p:nvPr>
            <p:ph type="sldImg"/>
          </p:nvPr>
        </p:nvSpPr>
        <p:spPr>
          <a:ln/>
        </p:spPr>
      </p:sp>
      <p:sp>
        <p:nvSpPr>
          <p:cNvPr id="22532"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zh-CN" smtClean="0"/>
              <a:t>Development includes two stages.</a:t>
            </a:r>
          </a:p>
          <a:p>
            <a:r>
              <a:rPr lang="en-US" altLang="zh-CN" smtClean="0"/>
              <a:t>PopSyn I is based on Atlanta PopSyn, with  more household control categories , and only balance at household level.</a:t>
            </a:r>
          </a:p>
          <a:p>
            <a:r>
              <a:rPr lang="en-US" altLang="zh-CN" smtClean="0"/>
              <a:t>In PopSyn II we add many more new features.</a:t>
            </a:r>
          </a:p>
          <a:p>
            <a:endParaRPr lang="zh-CN" altLang="en-US" smtClean="0"/>
          </a:p>
        </p:txBody>
      </p:sp>
      <p:sp>
        <p:nvSpPr>
          <p:cNvPr id="22533" name="Footer Placeholder 1"/>
          <p:cNvSpPr>
            <a:spLocks noGrp="1"/>
          </p:cNvSpPr>
          <p:nvPr>
            <p:ph type="ftr" sz="quarter" idx="4"/>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0"/>
              </a:spcBef>
              <a:defRPr>
                <a:solidFill>
                  <a:schemeClr val="tx1"/>
                </a:solidFill>
                <a:latin typeface="Arial" charset="0"/>
              </a:defRPr>
            </a:lvl1pPr>
            <a:lvl2pPr marL="742950" indent="-285750">
              <a:spcBef>
                <a:spcPct val="0"/>
              </a:spcBef>
              <a:defRPr>
                <a:solidFill>
                  <a:schemeClr val="tx1"/>
                </a:solidFill>
                <a:latin typeface="Arial" charset="0"/>
              </a:defRPr>
            </a:lvl2pPr>
            <a:lvl3pPr marL="1143000" indent="-228600">
              <a:spcBef>
                <a:spcPct val="0"/>
              </a:spcBef>
              <a:defRPr>
                <a:solidFill>
                  <a:schemeClr val="tx1"/>
                </a:solidFill>
                <a:latin typeface="Arial" charset="0"/>
              </a:defRPr>
            </a:lvl3pPr>
            <a:lvl4pPr marL="1600200" indent="-228600">
              <a:spcBef>
                <a:spcPct val="0"/>
              </a:spcBef>
              <a:defRPr>
                <a:solidFill>
                  <a:schemeClr val="tx1"/>
                </a:solidFill>
                <a:latin typeface="Arial" charset="0"/>
              </a:defRPr>
            </a:lvl4pPr>
            <a:lvl5pPr marL="2057400" indent="-228600">
              <a:spcBef>
                <a:spcPct val="0"/>
              </a:spcBef>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r>
              <a:rPr lang="en-US" altLang="zh-CN"/>
              <a:t>PopSyn</a:t>
            </a: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Slide Image Placeholder 1"/>
          <p:cNvSpPr>
            <a:spLocks noGrp="1" noRot="1" noChangeAspect="1"/>
          </p:cNvSpPr>
          <p:nvPr>
            <p:ph type="sldImg"/>
          </p:nvPr>
        </p:nvSpPr>
        <p:spPr>
          <a:ln/>
        </p:spPr>
      </p:sp>
      <p:sp>
        <p:nvSpPr>
          <p:cNvPr id="24578" name="Notes Placehold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zh-CN" dirty="0" err="1" smtClean="0"/>
              <a:t>PopSyn</a:t>
            </a:r>
            <a:r>
              <a:rPr lang="en-US" altLang="zh-CN" dirty="0" smtClean="0"/>
              <a:t> II is formulated as an entropy-maximization problem</a:t>
            </a:r>
          </a:p>
          <a:p>
            <a:endParaRPr lang="en-US" altLang="zh-CN" dirty="0" smtClean="0"/>
          </a:p>
          <a:p>
            <a:r>
              <a:rPr lang="en-US" altLang="zh-CN" dirty="0" smtClean="0"/>
              <a:t>In </a:t>
            </a:r>
            <a:r>
              <a:rPr lang="en-US" altLang="zh-CN" dirty="0" err="1" smtClean="0"/>
              <a:t>PopSyn</a:t>
            </a:r>
            <a:r>
              <a:rPr lang="en-US" altLang="zh-CN" dirty="0" smtClean="0"/>
              <a:t> II, </a:t>
            </a:r>
            <a:endParaRPr lang="en-US" altLang="zh-CN" dirty="0" smtClean="0"/>
          </a:p>
          <a:p>
            <a:r>
              <a:rPr lang="en-US" altLang="zh-CN" dirty="0" smtClean="0"/>
              <a:t>All input and out are</a:t>
            </a:r>
            <a:r>
              <a:rPr lang="en-US" altLang="zh-CN" baseline="0" dirty="0" smtClean="0"/>
              <a:t> in SQL database</a:t>
            </a:r>
            <a:endParaRPr lang="en-US" altLang="zh-CN" dirty="0" smtClean="0"/>
          </a:p>
          <a:p>
            <a:endParaRPr lang="en-US" altLang="zh-CN" dirty="0" smtClean="0"/>
          </a:p>
        </p:txBody>
      </p:sp>
      <p:sp>
        <p:nvSpPr>
          <p:cNvPr id="24579" name="Date Placeholder 3"/>
          <p:cNvSpPr>
            <a:spLocks noGrp="1"/>
          </p:cNvSpPr>
          <p:nvPr>
            <p:ph type="dt" sz="quarter"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0"/>
              </a:spcBef>
              <a:defRPr>
                <a:solidFill>
                  <a:schemeClr val="tx1"/>
                </a:solidFill>
                <a:latin typeface="Arial" charset="0"/>
              </a:defRPr>
            </a:lvl1pPr>
            <a:lvl2pPr marL="742950" indent="-285750">
              <a:spcBef>
                <a:spcPct val="0"/>
              </a:spcBef>
              <a:defRPr>
                <a:solidFill>
                  <a:schemeClr val="tx1"/>
                </a:solidFill>
                <a:latin typeface="Arial" charset="0"/>
              </a:defRPr>
            </a:lvl2pPr>
            <a:lvl3pPr marL="1143000" indent="-228600">
              <a:spcBef>
                <a:spcPct val="0"/>
              </a:spcBef>
              <a:defRPr>
                <a:solidFill>
                  <a:schemeClr val="tx1"/>
                </a:solidFill>
                <a:latin typeface="Arial" charset="0"/>
              </a:defRPr>
            </a:lvl3pPr>
            <a:lvl4pPr marL="1600200" indent="-228600">
              <a:spcBef>
                <a:spcPct val="0"/>
              </a:spcBef>
              <a:defRPr>
                <a:solidFill>
                  <a:schemeClr val="tx1"/>
                </a:solidFill>
                <a:latin typeface="Arial" charset="0"/>
              </a:defRPr>
            </a:lvl4pPr>
            <a:lvl5pPr marL="2057400" indent="-228600">
              <a:spcBef>
                <a:spcPct val="0"/>
              </a:spcBef>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fld id="{197903AA-FD7A-4D11-843B-2E64275AA6CB}" type="datetime1">
              <a:rPr lang="zh-CN" altLang="en-US"/>
              <a:pPr/>
              <a:t>2011-5-7</a:t>
            </a:fld>
            <a:endParaRPr lang="en-US" altLang="zh-CN"/>
          </a:p>
        </p:txBody>
      </p:sp>
      <p:sp>
        <p:nvSpPr>
          <p:cNvPr id="24580" name="Footer Placeholder 4"/>
          <p:cNvSpPr>
            <a:spLocks noGrp="1"/>
          </p:cNvSpPr>
          <p:nvPr>
            <p:ph type="ftr" sz="quarter" idx="4"/>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0"/>
              </a:spcBef>
              <a:defRPr>
                <a:solidFill>
                  <a:schemeClr val="tx1"/>
                </a:solidFill>
                <a:latin typeface="Arial" charset="0"/>
              </a:defRPr>
            </a:lvl1pPr>
            <a:lvl2pPr marL="742950" indent="-285750">
              <a:spcBef>
                <a:spcPct val="0"/>
              </a:spcBef>
              <a:defRPr>
                <a:solidFill>
                  <a:schemeClr val="tx1"/>
                </a:solidFill>
                <a:latin typeface="Arial" charset="0"/>
              </a:defRPr>
            </a:lvl2pPr>
            <a:lvl3pPr marL="1143000" indent="-228600">
              <a:spcBef>
                <a:spcPct val="0"/>
              </a:spcBef>
              <a:defRPr>
                <a:solidFill>
                  <a:schemeClr val="tx1"/>
                </a:solidFill>
                <a:latin typeface="Arial" charset="0"/>
              </a:defRPr>
            </a:lvl3pPr>
            <a:lvl4pPr marL="1600200" indent="-228600">
              <a:spcBef>
                <a:spcPct val="0"/>
              </a:spcBef>
              <a:defRPr>
                <a:solidFill>
                  <a:schemeClr val="tx1"/>
                </a:solidFill>
                <a:latin typeface="Arial" charset="0"/>
              </a:defRPr>
            </a:lvl4pPr>
            <a:lvl5pPr marL="2057400" indent="-228600">
              <a:spcBef>
                <a:spcPct val="0"/>
              </a:spcBef>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r>
              <a:rPr lang="en-US" altLang="zh-CN"/>
              <a:t>ABM Project Update</a:t>
            </a:r>
          </a:p>
        </p:txBody>
      </p:sp>
      <p:sp>
        <p:nvSpPr>
          <p:cNvPr id="24581" name="Slide Number Placeholder 5"/>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0"/>
              </a:spcBef>
              <a:defRPr>
                <a:solidFill>
                  <a:schemeClr val="tx1"/>
                </a:solidFill>
                <a:latin typeface="Arial" charset="0"/>
              </a:defRPr>
            </a:lvl1pPr>
            <a:lvl2pPr marL="742950" indent="-285750">
              <a:spcBef>
                <a:spcPct val="0"/>
              </a:spcBef>
              <a:defRPr>
                <a:solidFill>
                  <a:schemeClr val="tx1"/>
                </a:solidFill>
                <a:latin typeface="Arial" charset="0"/>
              </a:defRPr>
            </a:lvl2pPr>
            <a:lvl3pPr marL="1143000" indent="-228600">
              <a:spcBef>
                <a:spcPct val="0"/>
              </a:spcBef>
              <a:defRPr>
                <a:solidFill>
                  <a:schemeClr val="tx1"/>
                </a:solidFill>
                <a:latin typeface="Arial" charset="0"/>
              </a:defRPr>
            </a:lvl3pPr>
            <a:lvl4pPr marL="1600200" indent="-228600">
              <a:spcBef>
                <a:spcPct val="0"/>
              </a:spcBef>
              <a:defRPr>
                <a:solidFill>
                  <a:schemeClr val="tx1"/>
                </a:solidFill>
                <a:latin typeface="Arial" charset="0"/>
              </a:defRPr>
            </a:lvl4pPr>
            <a:lvl5pPr marL="2057400" indent="-228600">
              <a:spcBef>
                <a:spcPct val="0"/>
              </a:spcBef>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fld id="{97F23EA7-8DE4-4CA2-9A37-A63EA8FAA14D}" type="slidenum">
              <a:rPr lang="zh-CN" altLang="en-US"/>
              <a:pPr/>
              <a:t>5</a:t>
            </a:fld>
            <a:endParaRPr lang="en-US" altLang="zh-CN"/>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Slide Image Placeholder 1"/>
          <p:cNvSpPr>
            <a:spLocks noGrp="1" noRot="1" noChangeAspect="1"/>
          </p:cNvSpPr>
          <p:nvPr>
            <p:ph type="sldImg"/>
          </p:nvPr>
        </p:nvSpPr>
        <p:spPr>
          <a:ln/>
        </p:spPr>
      </p:sp>
      <p:sp>
        <p:nvSpPr>
          <p:cNvPr id="26626" name="Notes Placehold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zh-CN" smtClean="0"/>
              <a:t>Two base year popsyn scenarios depending on the data source and the forecast series.</a:t>
            </a:r>
          </a:p>
          <a:p>
            <a:r>
              <a:rPr lang="en-US" altLang="zh-CN" smtClean="0"/>
              <a:t>Many future year popsyns based on the planning study needs</a:t>
            </a:r>
          </a:p>
        </p:txBody>
      </p:sp>
      <p:sp>
        <p:nvSpPr>
          <p:cNvPr id="26627" name="Date Placeholder 3"/>
          <p:cNvSpPr>
            <a:spLocks noGrp="1"/>
          </p:cNvSpPr>
          <p:nvPr>
            <p:ph type="dt" sz="quarter"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0"/>
              </a:spcBef>
              <a:defRPr>
                <a:solidFill>
                  <a:schemeClr val="tx1"/>
                </a:solidFill>
                <a:latin typeface="Arial" charset="0"/>
              </a:defRPr>
            </a:lvl1pPr>
            <a:lvl2pPr marL="742950" indent="-285750">
              <a:spcBef>
                <a:spcPct val="0"/>
              </a:spcBef>
              <a:defRPr>
                <a:solidFill>
                  <a:schemeClr val="tx1"/>
                </a:solidFill>
                <a:latin typeface="Arial" charset="0"/>
              </a:defRPr>
            </a:lvl2pPr>
            <a:lvl3pPr marL="1143000" indent="-228600">
              <a:spcBef>
                <a:spcPct val="0"/>
              </a:spcBef>
              <a:defRPr>
                <a:solidFill>
                  <a:schemeClr val="tx1"/>
                </a:solidFill>
                <a:latin typeface="Arial" charset="0"/>
              </a:defRPr>
            </a:lvl3pPr>
            <a:lvl4pPr marL="1600200" indent="-228600">
              <a:spcBef>
                <a:spcPct val="0"/>
              </a:spcBef>
              <a:defRPr>
                <a:solidFill>
                  <a:schemeClr val="tx1"/>
                </a:solidFill>
                <a:latin typeface="Arial" charset="0"/>
              </a:defRPr>
            </a:lvl4pPr>
            <a:lvl5pPr marL="2057400" indent="-228600">
              <a:spcBef>
                <a:spcPct val="0"/>
              </a:spcBef>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fld id="{C4E645C4-6AC6-4C13-9DA7-7F412DE546DC}" type="datetime1">
              <a:rPr lang="zh-CN" altLang="en-US"/>
              <a:pPr/>
              <a:t>2011-5-7</a:t>
            </a:fld>
            <a:endParaRPr lang="en-US" altLang="zh-CN"/>
          </a:p>
        </p:txBody>
      </p:sp>
      <p:sp>
        <p:nvSpPr>
          <p:cNvPr id="26628" name="Footer Placeholder 4"/>
          <p:cNvSpPr>
            <a:spLocks noGrp="1"/>
          </p:cNvSpPr>
          <p:nvPr>
            <p:ph type="ftr" sz="quarter" idx="4"/>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0"/>
              </a:spcBef>
              <a:defRPr>
                <a:solidFill>
                  <a:schemeClr val="tx1"/>
                </a:solidFill>
                <a:latin typeface="Arial" charset="0"/>
              </a:defRPr>
            </a:lvl1pPr>
            <a:lvl2pPr marL="742950" indent="-285750">
              <a:spcBef>
                <a:spcPct val="0"/>
              </a:spcBef>
              <a:defRPr>
                <a:solidFill>
                  <a:schemeClr val="tx1"/>
                </a:solidFill>
                <a:latin typeface="Arial" charset="0"/>
              </a:defRPr>
            </a:lvl2pPr>
            <a:lvl3pPr marL="1143000" indent="-228600">
              <a:spcBef>
                <a:spcPct val="0"/>
              </a:spcBef>
              <a:defRPr>
                <a:solidFill>
                  <a:schemeClr val="tx1"/>
                </a:solidFill>
                <a:latin typeface="Arial" charset="0"/>
              </a:defRPr>
            </a:lvl3pPr>
            <a:lvl4pPr marL="1600200" indent="-228600">
              <a:spcBef>
                <a:spcPct val="0"/>
              </a:spcBef>
              <a:defRPr>
                <a:solidFill>
                  <a:schemeClr val="tx1"/>
                </a:solidFill>
                <a:latin typeface="Arial" charset="0"/>
              </a:defRPr>
            </a:lvl4pPr>
            <a:lvl5pPr marL="2057400" indent="-228600">
              <a:spcBef>
                <a:spcPct val="0"/>
              </a:spcBef>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r>
              <a:rPr lang="en-US" altLang="zh-CN"/>
              <a:t>ABM Project Update</a:t>
            </a:r>
          </a:p>
        </p:txBody>
      </p:sp>
      <p:sp>
        <p:nvSpPr>
          <p:cNvPr id="26629" name="Slide Number Placeholder 5"/>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0"/>
              </a:spcBef>
              <a:defRPr>
                <a:solidFill>
                  <a:schemeClr val="tx1"/>
                </a:solidFill>
                <a:latin typeface="Arial" charset="0"/>
              </a:defRPr>
            </a:lvl1pPr>
            <a:lvl2pPr marL="742950" indent="-285750">
              <a:spcBef>
                <a:spcPct val="0"/>
              </a:spcBef>
              <a:defRPr>
                <a:solidFill>
                  <a:schemeClr val="tx1"/>
                </a:solidFill>
                <a:latin typeface="Arial" charset="0"/>
              </a:defRPr>
            </a:lvl2pPr>
            <a:lvl3pPr marL="1143000" indent="-228600">
              <a:spcBef>
                <a:spcPct val="0"/>
              </a:spcBef>
              <a:defRPr>
                <a:solidFill>
                  <a:schemeClr val="tx1"/>
                </a:solidFill>
                <a:latin typeface="Arial" charset="0"/>
              </a:defRPr>
            </a:lvl3pPr>
            <a:lvl4pPr marL="1600200" indent="-228600">
              <a:spcBef>
                <a:spcPct val="0"/>
              </a:spcBef>
              <a:defRPr>
                <a:solidFill>
                  <a:schemeClr val="tx1"/>
                </a:solidFill>
                <a:latin typeface="Arial" charset="0"/>
              </a:defRPr>
            </a:lvl4pPr>
            <a:lvl5pPr marL="2057400" indent="-228600">
              <a:spcBef>
                <a:spcPct val="0"/>
              </a:spcBef>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fld id="{E63E674E-A310-440C-AF9B-FC6DD64BE6B7}" type="slidenum">
              <a:rPr lang="zh-CN" altLang="en-US"/>
              <a:pPr/>
              <a:t>6</a:t>
            </a:fld>
            <a:endParaRPr lang="en-US" altLang="zh-CN"/>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Ask peter</a:t>
            </a:r>
            <a:r>
              <a:rPr lang="en-US" baseline="0" dirty="0" smtClean="0"/>
              <a:t> if you have any questions.</a:t>
            </a:r>
            <a:endParaRPr lang="en-US" dirty="0"/>
          </a:p>
        </p:txBody>
      </p:sp>
      <p:sp>
        <p:nvSpPr>
          <p:cNvPr id="4" name="Date Placeholder 3"/>
          <p:cNvSpPr>
            <a:spLocks noGrp="1"/>
          </p:cNvSpPr>
          <p:nvPr>
            <p:ph type="dt" idx="10"/>
          </p:nvPr>
        </p:nvSpPr>
        <p:spPr/>
        <p:txBody>
          <a:bodyPr/>
          <a:lstStyle/>
          <a:p>
            <a:pPr>
              <a:defRPr/>
            </a:pPr>
            <a:fld id="{6CFA91D7-18F4-46D2-AB6B-DB88350132DA}" type="datetime1">
              <a:rPr lang="en-US" smtClean="0"/>
              <a:pPr>
                <a:defRPr/>
              </a:pPr>
              <a:t>05/07/2011</a:t>
            </a:fld>
            <a:endParaRPr lang="en-US"/>
          </a:p>
        </p:txBody>
      </p:sp>
      <p:sp>
        <p:nvSpPr>
          <p:cNvPr id="5" name="Footer Placeholder 4"/>
          <p:cNvSpPr>
            <a:spLocks noGrp="1"/>
          </p:cNvSpPr>
          <p:nvPr>
            <p:ph type="ftr" sz="quarter" idx="11"/>
          </p:nvPr>
        </p:nvSpPr>
        <p:spPr/>
        <p:txBody>
          <a:bodyPr/>
          <a:lstStyle/>
          <a:p>
            <a:pPr>
              <a:defRPr/>
            </a:pPr>
            <a:r>
              <a:rPr lang="en-US" smtClean="0"/>
              <a:t>ABM Project Update</a:t>
            </a:r>
            <a:endParaRPr lang="en-US"/>
          </a:p>
        </p:txBody>
      </p:sp>
      <p:sp>
        <p:nvSpPr>
          <p:cNvPr id="6" name="Slide Number Placeholder 5"/>
          <p:cNvSpPr>
            <a:spLocks noGrp="1"/>
          </p:cNvSpPr>
          <p:nvPr>
            <p:ph type="sldNum" sz="quarter" idx="12"/>
          </p:nvPr>
        </p:nvSpPr>
        <p:spPr/>
        <p:txBody>
          <a:bodyPr/>
          <a:lstStyle/>
          <a:p>
            <a:pPr>
              <a:defRPr/>
            </a:pPr>
            <a:fld id="{3C681ACB-2607-47A8-8B23-795152E4BDAA}" type="slidenum">
              <a:rPr lang="en-US" smtClean="0"/>
              <a:pPr>
                <a:defRPr/>
              </a:pPr>
              <a:t>7</a:t>
            </a:fld>
            <a:endParaRPr lang="en-US"/>
          </a:p>
        </p:txBody>
      </p:sp>
    </p:spTree>
    <p:extLst>
      <p:ext uri="{BB962C8B-B14F-4D97-AF65-F5344CB8AC3E}">
        <p14:creationId xmlns:p14="http://schemas.microsoft.com/office/powerpoint/2010/main" val="353332746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Slide Image Placeholder 1"/>
          <p:cNvSpPr>
            <a:spLocks noGrp="1" noRot="1" noChangeAspect="1"/>
          </p:cNvSpPr>
          <p:nvPr>
            <p:ph type="sldImg"/>
          </p:nvPr>
        </p:nvSpPr>
        <p:spPr>
          <a:ln/>
        </p:spPr>
      </p:sp>
      <p:sp>
        <p:nvSpPr>
          <p:cNvPr id="30722" name="Notes Placehold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zh-CN" dirty="0" err="1" smtClean="0"/>
              <a:t>PopSyn</a:t>
            </a:r>
            <a:r>
              <a:rPr lang="en-US" altLang="zh-CN" dirty="0" smtClean="0"/>
              <a:t> uses</a:t>
            </a:r>
            <a:r>
              <a:rPr lang="en-US" altLang="zh-CN" baseline="0" dirty="0" smtClean="0"/>
              <a:t> various </a:t>
            </a:r>
            <a:r>
              <a:rPr lang="en-US" altLang="zh-CN" dirty="0" smtClean="0"/>
              <a:t>geographies </a:t>
            </a:r>
            <a:endParaRPr lang="en-US" altLang="zh-CN" dirty="0" smtClean="0"/>
          </a:p>
          <a:p>
            <a:r>
              <a:rPr lang="en-US" altLang="zh-CN" dirty="0" smtClean="0"/>
              <a:t>At small geography</a:t>
            </a:r>
            <a:r>
              <a:rPr lang="en-US" altLang="zh-CN" baseline="0" dirty="0" smtClean="0"/>
              <a:t> level, </a:t>
            </a:r>
            <a:r>
              <a:rPr lang="en-US" altLang="zh-CN" dirty="0" smtClean="0"/>
              <a:t>33k MGRA.  </a:t>
            </a:r>
            <a:r>
              <a:rPr lang="en-US" altLang="zh-CN" dirty="0" smtClean="0"/>
              <a:t>is census block like geography shown in grey color </a:t>
            </a:r>
            <a:r>
              <a:rPr lang="en-US" altLang="zh-CN" dirty="0" smtClean="0"/>
              <a:t>line.</a:t>
            </a:r>
            <a:endParaRPr lang="en-US" altLang="zh-CN" dirty="0" smtClean="0"/>
          </a:p>
          <a:p>
            <a:r>
              <a:rPr lang="en-US" altLang="zh-CN" dirty="0" smtClean="0"/>
              <a:t>The next level up is TAZ in tan color, and 16 PUMA in blue </a:t>
            </a:r>
          </a:p>
          <a:p>
            <a:endParaRPr lang="zh-CN" altLang="en-US" dirty="0" smtClean="0"/>
          </a:p>
        </p:txBody>
      </p:sp>
      <p:sp>
        <p:nvSpPr>
          <p:cNvPr id="30723" name="Slide Number Placeholder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0"/>
              </a:spcBef>
              <a:defRPr>
                <a:solidFill>
                  <a:schemeClr val="tx1"/>
                </a:solidFill>
                <a:latin typeface="Arial" charset="0"/>
              </a:defRPr>
            </a:lvl1pPr>
            <a:lvl2pPr marL="742950" indent="-285750">
              <a:spcBef>
                <a:spcPct val="0"/>
              </a:spcBef>
              <a:defRPr>
                <a:solidFill>
                  <a:schemeClr val="tx1"/>
                </a:solidFill>
                <a:latin typeface="Arial" charset="0"/>
              </a:defRPr>
            </a:lvl2pPr>
            <a:lvl3pPr marL="1143000" indent="-228600">
              <a:spcBef>
                <a:spcPct val="0"/>
              </a:spcBef>
              <a:defRPr>
                <a:solidFill>
                  <a:schemeClr val="tx1"/>
                </a:solidFill>
                <a:latin typeface="Arial" charset="0"/>
              </a:defRPr>
            </a:lvl3pPr>
            <a:lvl4pPr marL="1600200" indent="-228600">
              <a:spcBef>
                <a:spcPct val="0"/>
              </a:spcBef>
              <a:defRPr>
                <a:solidFill>
                  <a:schemeClr val="tx1"/>
                </a:solidFill>
                <a:latin typeface="Arial" charset="0"/>
              </a:defRPr>
            </a:lvl4pPr>
            <a:lvl5pPr marL="2057400" indent="-228600">
              <a:spcBef>
                <a:spcPct val="0"/>
              </a:spcBef>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fld id="{C7349C4D-966B-4DE9-A395-8FEB64AE4991}" type="slidenum">
              <a:rPr lang="zh-CN" altLang="en-US"/>
              <a:pPr/>
              <a:t>8</a:t>
            </a:fld>
            <a:endParaRPr lang="en-US" altLang="zh-CN"/>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Rectangle 3"/>
          <p:cNvSpPr>
            <a:spLocks noGrp="1" noChangeArrowheads="1"/>
          </p:cNvSpPr>
          <p:nvPr>
            <p:ph type="dt" sz="quarter"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0"/>
              </a:spcBef>
              <a:defRPr>
                <a:solidFill>
                  <a:schemeClr val="tx1"/>
                </a:solidFill>
                <a:latin typeface="Arial" charset="0"/>
              </a:defRPr>
            </a:lvl1pPr>
            <a:lvl2pPr marL="742950" indent="-285750">
              <a:spcBef>
                <a:spcPct val="0"/>
              </a:spcBef>
              <a:defRPr>
                <a:solidFill>
                  <a:schemeClr val="tx1"/>
                </a:solidFill>
                <a:latin typeface="Arial" charset="0"/>
              </a:defRPr>
            </a:lvl2pPr>
            <a:lvl3pPr marL="1143000" indent="-228600">
              <a:spcBef>
                <a:spcPct val="0"/>
              </a:spcBef>
              <a:defRPr>
                <a:solidFill>
                  <a:schemeClr val="tx1"/>
                </a:solidFill>
                <a:latin typeface="Arial" charset="0"/>
              </a:defRPr>
            </a:lvl3pPr>
            <a:lvl4pPr marL="1600200" indent="-228600">
              <a:spcBef>
                <a:spcPct val="0"/>
              </a:spcBef>
              <a:defRPr>
                <a:solidFill>
                  <a:schemeClr val="tx1"/>
                </a:solidFill>
                <a:latin typeface="Arial" charset="0"/>
              </a:defRPr>
            </a:lvl4pPr>
            <a:lvl5pPr marL="2057400" indent="-228600">
              <a:spcBef>
                <a:spcPct val="0"/>
              </a:spcBef>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fld id="{774585C9-5112-4CF0-9683-0377CF5AAB3A}" type="datetime1">
              <a:rPr lang="zh-CN" altLang="en-US"/>
              <a:pPr/>
              <a:t>2011-5-7</a:t>
            </a:fld>
            <a:endParaRPr lang="en-US" altLang="zh-CN"/>
          </a:p>
        </p:txBody>
      </p:sp>
      <p:sp>
        <p:nvSpPr>
          <p:cNvPr id="32770"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0"/>
              </a:spcBef>
              <a:defRPr>
                <a:solidFill>
                  <a:schemeClr val="tx1"/>
                </a:solidFill>
                <a:latin typeface="Arial" charset="0"/>
              </a:defRPr>
            </a:lvl1pPr>
            <a:lvl2pPr marL="742950" indent="-285750">
              <a:spcBef>
                <a:spcPct val="0"/>
              </a:spcBef>
              <a:defRPr>
                <a:solidFill>
                  <a:schemeClr val="tx1"/>
                </a:solidFill>
                <a:latin typeface="Arial" charset="0"/>
              </a:defRPr>
            </a:lvl2pPr>
            <a:lvl3pPr marL="1143000" indent="-228600">
              <a:spcBef>
                <a:spcPct val="0"/>
              </a:spcBef>
              <a:defRPr>
                <a:solidFill>
                  <a:schemeClr val="tx1"/>
                </a:solidFill>
                <a:latin typeface="Arial" charset="0"/>
              </a:defRPr>
            </a:lvl3pPr>
            <a:lvl4pPr marL="1600200" indent="-228600">
              <a:spcBef>
                <a:spcPct val="0"/>
              </a:spcBef>
              <a:defRPr>
                <a:solidFill>
                  <a:schemeClr val="tx1"/>
                </a:solidFill>
                <a:latin typeface="Arial" charset="0"/>
              </a:defRPr>
            </a:lvl4pPr>
            <a:lvl5pPr marL="2057400" indent="-228600">
              <a:spcBef>
                <a:spcPct val="0"/>
              </a:spcBef>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fld id="{C9842C2F-B5A1-4C6A-8D15-EAE7FD73B442}" type="slidenum">
              <a:rPr lang="zh-CN" altLang="en-US"/>
              <a:pPr/>
              <a:t>9</a:t>
            </a:fld>
            <a:endParaRPr lang="en-US" altLang="zh-CN"/>
          </a:p>
        </p:txBody>
      </p:sp>
      <p:sp>
        <p:nvSpPr>
          <p:cNvPr id="32771" name="Rectangle 2"/>
          <p:cNvSpPr>
            <a:spLocks noGrp="1" noRot="1" noChangeAspect="1" noChangeArrowheads="1" noTextEdit="1"/>
          </p:cNvSpPr>
          <p:nvPr>
            <p:ph type="sldImg"/>
          </p:nvPr>
        </p:nvSpPr>
        <p:spPr>
          <a:ln/>
        </p:spPr>
      </p:sp>
      <p:sp>
        <p:nvSpPr>
          <p:cNvPr id="32772"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zh-CN" dirty="0" smtClean="0"/>
              <a:t>created targets </a:t>
            </a:r>
            <a:r>
              <a:rPr lang="en-US" altLang="zh-CN" dirty="0" smtClean="0"/>
              <a:t>by </a:t>
            </a:r>
            <a:r>
              <a:rPr lang="en-US" altLang="zh-CN" dirty="0" err="1" smtClean="0"/>
              <a:t>hh</a:t>
            </a:r>
            <a:r>
              <a:rPr lang="en-US" altLang="zh-CN" dirty="0" smtClean="0"/>
              <a:t> and pop control</a:t>
            </a:r>
            <a:r>
              <a:rPr lang="en-US" altLang="zh-CN" baseline="0" dirty="0" smtClean="0"/>
              <a:t> categories </a:t>
            </a:r>
            <a:r>
              <a:rPr lang="en-US" altLang="zh-CN" dirty="0" smtClean="0"/>
              <a:t>at </a:t>
            </a:r>
            <a:r>
              <a:rPr lang="en-US" altLang="zh-CN" dirty="0" smtClean="0"/>
              <a:t>TAZ level, and validation measures at PUMA level as input data to </a:t>
            </a:r>
            <a:r>
              <a:rPr lang="en-US" altLang="zh-CN" dirty="0" err="1" smtClean="0"/>
              <a:t>popsyn</a:t>
            </a:r>
            <a:endParaRPr lang="en-US" altLang="zh-CN" dirty="0" smtClean="0"/>
          </a:p>
          <a:p>
            <a:r>
              <a:rPr lang="en-US" altLang="zh-CN" dirty="0" smtClean="0"/>
              <a:t>Key steps</a:t>
            </a:r>
          </a:p>
          <a:p>
            <a:pPr lvl="1"/>
            <a:r>
              <a:rPr lang="en-US" altLang="zh-CN" dirty="0" smtClean="0"/>
              <a:t>Create a sample of households in each TAZ from the correspondent PUMA</a:t>
            </a:r>
          </a:p>
          <a:p>
            <a:pPr lvl="1"/>
            <a:r>
              <a:rPr lang="en-US" altLang="zh-CN" dirty="0" smtClean="0"/>
              <a:t>Balance sample household weights to ensure the controlled totals across all person and household dimensions at TAZ level</a:t>
            </a:r>
          </a:p>
          <a:p>
            <a:pPr marL="457200" marR="0" lvl="1" indent="0" algn="l" defTabSz="914400" rtl="0" eaLnBrk="0" fontAlgn="base" latinLnBrk="0" hangingPunct="0">
              <a:lnSpc>
                <a:spcPct val="100000"/>
              </a:lnSpc>
              <a:spcBef>
                <a:spcPct val="30000"/>
              </a:spcBef>
              <a:spcAft>
                <a:spcPct val="0"/>
              </a:spcAft>
              <a:buClrTx/>
              <a:buSzTx/>
              <a:buFontTx/>
              <a:buNone/>
              <a:tabLst/>
              <a:defRPr/>
            </a:pPr>
            <a:r>
              <a:rPr lang="en-US" altLang="zh-CN" dirty="0" smtClean="0"/>
              <a:t>Discretized the  </a:t>
            </a:r>
            <a:r>
              <a:rPr lang="en-US" altLang="zh-CN" dirty="0" smtClean="0"/>
              <a:t>balanced household weights </a:t>
            </a:r>
            <a:r>
              <a:rPr lang="en-US" altLang="zh-CN" dirty="0" smtClean="0"/>
              <a:t> by</a:t>
            </a:r>
            <a:r>
              <a:rPr lang="en-US" altLang="zh-CN" baseline="0" dirty="0" smtClean="0"/>
              <a:t> </a:t>
            </a:r>
            <a:r>
              <a:rPr lang="en-US" altLang="zh-CN" i="1" dirty="0" smtClean="0"/>
              <a:t>a Monte Carlo-based algorithm that uses the distribution of fractional values of the household balanced weights, and eliminated the bias toward large fractional values (although they still have better chances to be selected).</a:t>
            </a:r>
          </a:p>
          <a:p>
            <a:pPr lvl="1"/>
            <a:endParaRPr lang="en-US" altLang="zh-CN" dirty="0" smtClean="0"/>
          </a:p>
          <a:p>
            <a:pPr lvl="1"/>
            <a:r>
              <a:rPr lang="en-US" altLang="zh-CN" dirty="0" smtClean="0"/>
              <a:t>Allocate households from TAZ to MGRA</a:t>
            </a:r>
          </a:p>
          <a:p>
            <a:r>
              <a:rPr lang="en-US" altLang="zh-CN" dirty="0" smtClean="0"/>
              <a:t>Since the ABM is operated at MGRA level, Households/group quarters in a TAZ are randomly allocated to MGRAs contained in the TAZ by distributions of numbers of households /group quarters in each MGRA. </a:t>
            </a:r>
          </a:p>
          <a:p>
            <a:pPr lvl="1"/>
            <a:endParaRPr lang="en-US" altLang="zh-CN" dirty="0"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gradFill rotWithShape="0">
          <a:gsLst>
            <a:gs pos="0">
              <a:srgbClr val="000066"/>
            </a:gs>
            <a:gs pos="100000">
              <a:srgbClr val="127CCC"/>
            </a:gs>
          </a:gsLst>
          <a:lin ang="5400000" scaled="1"/>
        </a:gradFill>
        <a:effectLst/>
      </p:bgPr>
    </p:bg>
    <p:spTree>
      <p:nvGrpSpPr>
        <p:cNvPr id="1" name=""/>
        <p:cNvGrpSpPr/>
        <p:nvPr/>
      </p:nvGrpSpPr>
      <p:grpSpPr>
        <a:xfrm>
          <a:off x="0" y="0"/>
          <a:ext cx="0" cy="0"/>
          <a:chOff x="0" y="0"/>
          <a:chExt cx="0" cy="0"/>
        </a:xfrm>
      </p:grpSpPr>
      <p:sp>
        <p:nvSpPr>
          <p:cNvPr id="4" name="Freeform 5"/>
          <p:cNvSpPr>
            <a:spLocks/>
          </p:cNvSpPr>
          <p:nvPr userDrawn="1"/>
        </p:nvSpPr>
        <p:spPr bwMode="gray">
          <a:xfrm>
            <a:off x="-15875" y="5249863"/>
            <a:ext cx="9166225" cy="1614487"/>
          </a:xfrm>
          <a:custGeom>
            <a:avLst/>
            <a:gdLst>
              <a:gd name="T0" fmla="*/ 14288 w 5774"/>
              <a:gd name="T1" fmla="*/ 698500 h 1017"/>
              <a:gd name="T2" fmla="*/ 2808288 w 5774"/>
              <a:gd name="T3" fmla="*/ 1143000 h 1017"/>
              <a:gd name="T4" fmla="*/ 9166225 w 5774"/>
              <a:gd name="T5" fmla="*/ 0 h 1017"/>
              <a:gd name="T6" fmla="*/ 9166225 w 5774"/>
              <a:gd name="T7" fmla="*/ 1614487 h 1017"/>
              <a:gd name="T8" fmla="*/ 0 w 5774"/>
              <a:gd name="T9" fmla="*/ 1608137 h 1017"/>
              <a:gd name="T10" fmla="*/ 14288 w 5774"/>
              <a:gd name="T11" fmla="*/ 698500 h 1017"/>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5774" h="1017">
                <a:moveTo>
                  <a:pt x="9" y="440"/>
                </a:moveTo>
                <a:cubicBezTo>
                  <a:pt x="27" y="414"/>
                  <a:pt x="757" y="672"/>
                  <a:pt x="1769" y="720"/>
                </a:cubicBezTo>
                <a:cubicBezTo>
                  <a:pt x="2781" y="767"/>
                  <a:pt x="4179" y="613"/>
                  <a:pt x="5774" y="0"/>
                </a:cubicBezTo>
                <a:lnTo>
                  <a:pt x="5774" y="1017"/>
                </a:lnTo>
                <a:lnTo>
                  <a:pt x="0" y="1013"/>
                </a:lnTo>
                <a:lnTo>
                  <a:pt x="9" y="440"/>
                </a:lnTo>
                <a:close/>
              </a:path>
            </a:pathLst>
          </a:custGeom>
          <a:gradFill rotWithShape="1">
            <a:gsLst>
              <a:gs pos="0">
                <a:schemeClr val="bg1"/>
              </a:gs>
              <a:gs pos="100000">
                <a:schemeClr val="hlink"/>
              </a:gs>
            </a:gsLst>
            <a:lin ang="0" scaled="1"/>
          </a:gradFill>
          <a:ln w="9525">
            <a:noFill/>
            <a:round/>
            <a:headEnd/>
            <a:tailEnd/>
          </a:ln>
          <a:effectLst/>
        </p:spPr>
        <p:txBody>
          <a:bodyPr/>
          <a:lstStyle/>
          <a:p>
            <a:pPr eaLnBrk="1" hangingPunct="1">
              <a:lnSpc>
                <a:spcPct val="100000"/>
              </a:lnSpc>
              <a:spcBef>
                <a:spcPct val="0"/>
              </a:spcBef>
              <a:buFontTx/>
              <a:buNone/>
              <a:defRPr/>
            </a:pPr>
            <a:endParaRPr lang="en-US">
              <a:effectLst/>
              <a:ea typeface="+mn-ea"/>
            </a:endParaRPr>
          </a:p>
        </p:txBody>
      </p:sp>
      <p:grpSp>
        <p:nvGrpSpPr>
          <p:cNvPr id="5" name="Group 24"/>
          <p:cNvGrpSpPr>
            <a:grpSpLocks/>
          </p:cNvGrpSpPr>
          <p:nvPr/>
        </p:nvGrpSpPr>
        <p:grpSpPr bwMode="auto">
          <a:xfrm>
            <a:off x="457200" y="6172200"/>
            <a:ext cx="1524000" cy="266700"/>
            <a:chOff x="523" y="2653"/>
            <a:chExt cx="4752" cy="832"/>
          </a:xfrm>
        </p:grpSpPr>
        <p:sp>
          <p:nvSpPr>
            <p:cNvPr id="6" name="Freeform 25"/>
            <p:cNvSpPr>
              <a:spLocks/>
            </p:cNvSpPr>
            <p:nvPr/>
          </p:nvSpPr>
          <p:spPr bwMode="auto">
            <a:xfrm>
              <a:off x="523" y="2653"/>
              <a:ext cx="4752" cy="832"/>
            </a:xfrm>
            <a:custGeom>
              <a:avLst/>
              <a:gdLst>
                <a:gd name="T0" fmla="*/ 755 w 8188"/>
                <a:gd name="T1" fmla="*/ 783 h 1430"/>
                <a:gd name="T2" fmla="*/ 572 w 8188"/>
                <a:gd name="T3" fmla="*/ 751 h 1430"/>
                <a:gd name="T4" fmla="*/ 387 w 8188"/>
                <a:gd name="T5" fmla="*/ 704 h 1430"/>
                <a:gd name="T6" fmla="*/ 234 w 8188"/>
                <a:gd name="T7" fmla="*/ 653 h 1430"/>
                <a:gd name="T8" fmla="*/ 140 w 8188"/>
                <a:gd name="T9" fmla="*/ 604 h 1430"/>
                <a:gd name="T10" fmla="*/ 70 w 8188"/>
                <a:gd name="T11" fmla="*/ 546 h 1430"/>
                <a:gd name="T12" fmla="*/ 28 w 8188"/>
                <a:gd name="T13" fmla="*/ 493 h 1430"/>
                <a:gd name="T14" fmla="*/ 8 w 8188"/>
                <a:gd name="T15" fmla="*/ 448 h 1430"/>
                <a:gd name="T16" fmla="*/ 0 w 8188"/>
                <a:gd name="T17" fmla="*/ 401 h 1430"/>
                <a:gd name="T18" fmla="*/ 3 w 8188"/>
                <a:gd name="T19" fmla="*/ 354 h 1430"/>
                <a:gd name="T20" fmla="*/ 22 w 8188"/>
                <a:gd name="T21" fmla="*/ 306 h 1430"/>
                <a:gd name="T22" fmla="*/ 53 w 8188"/>
                <a:gd name="T23" fmla="*/ 261 h 1430"/>
                <a:gd name="T24" fmla="*/ 121 w 8188"/>
                <a:gd name="T25" fmla="*/ 197 h 1430"/>
                <a:gd name="T26" fmla="*/ 190 w 8188"/>
                <a:gd name="T27" fmla="*/ 150 h 1430"/>
                <a:gd name="T28" fmla="*/ 311 w 8188"/>
                <a:gd name="T29" fmla="*/ 89 h 1430"/>
                <a:gd name="T30" fmla="*/ 430 w 8188"/>
                <a:gd name="T31" fmla="*/ 49 h 1430"/>
                <a:gd name="T32" fmla="*/ 593 w 8188"/>
                <a:gd name="T33" fmla="*/ 14 h 1430"/>
                <a:gd name="T34" fmla="*/ 695 w 8188"/>
                <a:gd name="T35" fmla="*/ 0 h 1430"/>
                <a:gd name="T36" fmla="*/ 554 w 8188"/>
                <a:gd name="T37" fmla="*/ 37 h 1430"/>
                <a:gd name="T38" fmla="*/ 423 w 8188"/>
                <a:gd name="T39" fmla="*/ 81 h 1430"/>
                <a:gd name="T40" fmla="*/ 312 w 8188"/>
                <a:gd name="T41" fmla="*/ 132 h 1430"/>
                <a:gd name="T42" fmla="*/ 237 w 8188"/>
                <a:gd name="T43" fmla="*/ 179 h 1430"/>
                <a:gd name="T44" fmla="*/ 193 w 8188"/>
                <a:gd name="T45" fmla="*/ 219 h 1430"/>
                <a:gd name="T46" fmla="*/ 164 w 8188"/>
                <a:gd name="T47" fmla="*/ 262 h 1430"/>
                <a:gd name="T48" fmla="*/ 145 w 8188"/>
                <a:gd name="T49" fmla="*/ 307 h 1430"/>
                <a:gd name="T50" fmla="*/ 135 w 8188"/>
                <a:gd name="T51" fmla="*/ 353 h 1430"/>
                <a:gd name="T52" fmla="*/ 136 w 8188"/>
                <a:gd name="T53" fmla="*/ 382 h 1430"/>
                <a:gd name="T54" fmla="*/ 142 w 8188"/>
                <a:gd name="T55" fmla="*/ 412 h 1430"/>
                <a:gd name="T56" fmla="*/ 161 w 8188"/>
                <a:gd name="T57" fmla="*/ 449 h 1430"/>
                <a:gd name="T58" fmla="*/ 201 w 8188"/>
                <a:gd name="T59" fmla="*/ 491 h 1430"/>
                <a:gd name="T60" fmla="*/ 262 w 8188"/>
                <a:gd name="T61" fmla="*/ 531 h 1430"/>
                <a:gd name="T62" fmla="*/ 347 w 8188"/>
                <a:gd name="T63" fmla="*/ 568 h 1430"/>
                <a:gd name="T64" fmla="*/ 458 w 8188"/>
                <a:gd name="T65" fmla="*/ 602 h 1430"/>
                <a:gd name="T66" fmla="*/ 653 w 8188"/>
                <a:gd name="T67" fmla="*/ 641 h 1430"/>
                <a:gd name="T68" fmla="*/ 870 w 8188"/>
                <a:gd name="T69" fmla="*/ 667 h 1430"/>
                <a:gd name="T70" fmla="*/ 1128 w 8188"/>
                <a:gd name="T71" fmla="*/ 685 h 1430"/>
                <a:gd name="T72" fmla="*/ 1385 w 8188"/>
                <a:gd name="T73" fmla="*/ 689 h 1430"/>
                <a:gd name="T74" fmla="*/ 1642 w 8188"/>
                <a:gd name="T75" fmla="*/ 684 h 1430"/>
                <a:gd name="T76" fmla="*/ 2038 w 8188"/>
                <a:gd name="T77" fmla="*/ 655 h 1430"/>
                <a:gd name="T78" fmla="*/ 2454 w 8188"/>
                <a:gd name="T79" fmla="*/ 607 h 1430"/>
                <a:gd name="T80" fmla="*/ 3024 w 8188"/>
                <a:gd name="T81" fmla="*/ 528 h 1430"/>
                <a:gd name="T82" fmla="*/ 3416 w 8188"/>
                <a:gd name="T83" fmla="*/ 464 h 1430"/>
                <a:gd name="T84" fmla="*/ 3638 w 8188"/>
                <a:gd name="T85" fmla="*/ 417 h 1430"/>
                <a:gd name="T86" fmla="*/ 3921 w 8188"/>
                <a:gd name="T87" fmla="*/ 340 h 1430"/>
                <a:gd name="T88" fmla="*/ 3941 w 8188"/>
                <a:gd name="T89" fmla="*/ 168 h 1430"/>
                <a:gd name="T90" fmla="*/ 4119 w 8188"/>
                <a:gd name="T91" fmla="*/ 684 h 1430"/>
                <a:gd name="T92" fmla="*/ 3941 w 8188"/>
                <a:gd name="T93" fmla="*/ 570 h 1430"/>
                <a:gd name="T94" fmla="*/ 3505 w 8188"/>
                <a:gd name="T95" fmla="*/ 662 h 1430"/>
                <a:gd name="T96" fmla="*/ 3084 w 8188"/>
                <a:gd name="T97" fmla="*/ 734 h 1430"/>
                <a:gd name="T98" fmla="*/ 2782 w 8188"/>
                <a:gd name="T99" fmla="*/ 775 h 1430"/>
                <a:gd name="T100" fmla="*/ 2479 w 8188"/>
                <a:gd name="T101" fmla="*/ 804 h 1430"/>
                <a:gd name="T102" fmla="*/ 2054 w 8188"/>
                <a:gd name="T103" fmla="*/ 824 h 1430"/>
                <a:gd name="T104" fmla="*/ 1635 w 8188"/>
                <a:gd name="T105" fmla="*/ 832 h 1430"/>
                <a:gd name="T106" fmla="*/ 1259 w 8188"/>
                <a:gd name="T107" fmla="*/ 827 h 1430"/>
                <a:gd name="T108" fmla="*/ 994 w 8188"/>
                <a:gd name="T109" fmla="*/ 812 h 1430"/>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0" t="0" r="r" b="b"/>
              <a:pathLst>
                <a:path w="8188" h="1430">
                  <a:moveTo>
                    <a:pt x="1557" y="1381"/>
                  </a:moveTo>
                  <a:lnTo>
                    <a:pt x="1301" y="1346"/>
                  </a:lnTo>
                  <a:lnTo>
                    <a:pt x="1175" y="1327"/>
                  </a:lnTo>
                  <a:lnTo>
                    <a:pt x="986" y="1291"/>
                  </a:lnTo>
                  <a:lnTo>
                    <a:pt x="860" y="1262"/>
                  </a:lnTo>
                  <a:lnTo>
                    <a:pt x="666" y="1210"/>
                  </a:lnTo>
                  <a:lnTo>
                    <a:pt x="499" y="1158"/>
                  </a:lnTo>
                  <a:lnTo>
                    <a:pt x="403" y="1123"/>
                  </a:lnTo>
                  <a:lnTo>
                    <a:pt x="318" y="1081"/>
                  </a:lnTo>
                  <a:lnTo>
                    <a:pt x="242" y="1038"/>
                  </a:lnTo>
                  <a:lnTo>
                    <a:pt x="176" y="989"/>
                  </a:lnTo>
                  <a:lnTo>
                    <a:pt x="120" y="938"/>
                  </a:lnTo>
                  <a:lnTo>
                    <a:pt x="73" y="884"/>
                  </a:lnTo>
                  <a:lnTo>
                    <a:pt x="48" y="847"/>
                  </a:lnTo>
                  <a:lnTo>
                    <a:pt x="29" y="809"/>
                  </a:lnTo>
                  <a:lnTo>
                    <a:pt x="14" y="770"/>
                  </a:lnTo>
                  <a:lnTo>
                    <a:pt x="4" y="731"/>
                  </a:lnTo>
                  <a:lnTo>
                    <a:pt x="0" y="690"/>
                  </a:lnTo>
                  <a:lnTo>
                    <a:pt x="0" y="649"/>
                  </a:lnTo>
                  <a:lnTo>
                    <a:pt x="6" y="608"/>
                  </a:lnTo>
                  <a:lnTo>
                    <a:pt x="18" y="566"/>
                  </a:lnTo>
                  <a:lnTo>
                    <a:pt x="38" y="526"/>
                  </a:lnTo>
                  <a:lnTo>
                    <a:pt x="62" y="487"/>
                  </a:lnTo>
                  <a:lnTo>
                    <a:pt x="92" y="448"/>
                  </a:lnTo>
                  <a:lnTo>
                    <a:pt x="146" y="393"/>
                  </a:lnTo>
                  <a:lnTo>
                    <a:pt x="208" y="338"/>
                  </a:lnTo>
                  <a:lnTo>
                    <a:pt x="277" y="289"/>
                  </a:lnTo>
                  <a:lnTo>
                    <a:pt x="327" y="258"/>
                  </a:lnTo>
                  <a:lnTo>
                    <a:pt x="430" y="201"/>
                  </a:lnTo>
                  <a:lnTo>
                    <a:pt x="536" y="153"/>
                  </a:lnTo>
                  <a:lnTo>
                    <a:pt x="639" y="114"/>
                  </a:lnTo>
                  <a:lnTo>
                    <a:pt x="741" y="84"/>
                  </a:lnTo>
                  <a:lnTo>
                    <a:pt x="889" y="48"/>
                  </a:lnTo>
                  <a:lnTo>
                    <a:pt x="1021" y="24"/>
                  </a:lnTo>
                  <a:lnTo>
                    <a:pt x="1185" y="1"/>
                  </a:lnTo>
                  <a:lnTo>
                    <a:pt x="1198" y="0"/>
                  </a:lnTo>
                  <a:lnTo>
                    <a:pt x="1079" y="27"/>
                  </a:lnTo>
                  <a:lnTo>
                    <a:pt x="954" y="63"/>
                  </a:lnTo>
                  <a:lnTo>
                    <a:pt x="805" y="111"/>
                  </a:lnTo>
                  <a:lnTo>
                    <a:pt x="728" y="140"/>
                  </a:lnTo>
                  <a:lnTo>
                    <a:pt x="612" y="190"/>
                  </a:lnTo>
                  <a:lnTo>
                    <a:pt x="538" y="227"/>
                  </a:lnTo>
                  <a:lnTo>
                    <a:pt x="470" y="266"/>
                  </a:lnTo>
                  <a:lnTo>
                    <a:pt x="408" y="307"/>
                  </a:lnTo>
                  <a:lnTo>
                    <a:pt x="355" y="352"/>
                  </a:lnTo>
                  <a:lnTo>
                    <a:pt x="332" y="376"/>
                  </a:lnTo>
                  <a:lnTo>
                    <a:pt x="312" y="401"/>
                  </a:lnTo>
                  <a:lnTo>
                    <a:pt x="282" y="451"/>
                  </a:lnTo>
                  <a:lnTo>
                    <a:pt x="258" y="502"/>
                  </a:lnTo>
                  <a:lnTo>
                    <a:pt x="249" y="527"/>
                  </a:lnTo>
                  <a:lnTo>
                    <a:pt x="236" y="580"/>
                  </a:lnTo>
                  <a:lnTo>
                    <a:pt x="232" y="606"/>
                  </a:lnTo>
                  <a:lnTo>
                    <a:pt x="231" y="632"/>
                  </a:lnTo>
                  <a:lnTo>
                    <a:pt x="234" y="657"/>
                  </a:lnTo>
                  <a:lnTo>
                    <a:pt x="238" y="683"/>
                  </a:lnTo>
                  <a:lnTo>
                    <a:pt x="245" y="708"/>
                  </a:lnTo>
                  <a:lnTo>
                    <a:pt x="256" y="733"/>
                  </a:lnTo>
                  <a:lnTo>
                    <a:pt x="277" y="771"/>
                  </a:lnTo>
                  <a:lnTo>
                    <a:pt x="307" y="808"/>
                  </a:lnTo>
                  <a:lnTo>
                    <a:pt x="347" y="844"/>
                  </a:lnTo>
                  <a:lnTo>
                    <a:pt x="394" y="880"/>
                  </a:lnTo>
                  <a:lnTo>
                    <a:pt x="451" y="913"/>
                  </a:lnTo>
                  <a:lnTo>
                    <a:pt x="518" y="945"/>
                  </a:lnTo>
                  <a:lnTo>
                    <a:pt x="598" y="976"/>
                  </a:lnTo>
                  <a:lnTo>
                    <a:pt x="688" y="1006"/>
                  </a:lnTo>
                  <a:lnTo>
                    <a:pt x="790" y="1035"/>
                  </a:lnTo>
                  <a:lnTo>
                    <a:pt x="946" y="1070"/>
                  </a:lnTo>
                  <a:lnTo>
                    <a:pt x="1125" y="1101"/>
                  </a:lnTo>
                  <a:lnTo>
                    <a:pt x="1278" y="1122"/>
                  </a:lnTo>
                  <a:lnTo>
                    <a:pt x="1499" y="1146"/>
                  </a:lnTo>
                  <a:lnTo>
                    <a:pt x="1721" y="1164"/>
                  </a:lnTo>
                  <a:lnTo>
                    <a:pt x="1943" y="1177"/>
                  </a:lnTo>
                  <a:lnTo>
                    <a:pt x="2165" y="1184"/>
                  </a:lnTo>
                  <a:lnTo>
                    <a:pt x="2386" y="1185"/>
                  </a:lnTo>
                  <a:lnTo>
                    <a:pt x="2607" y="1183"/>
                  </a:lnTo>
                  <a:lnTo>
                    <a:pt x="2829" y="1175"/>
                  </a:lnTo>
                  <a:lnTo>
                    <a:pt x="3168" y="1154"/>
                  </a:lnTo>
                  <a:lnTo>
                    <a:pt x="3512" y="1125"/>
                  </a:lnTo>
                  <a:lnTo>
                    <a:pt x="3864" y="1088"/>
                  </a:lnTo>
                  <a:lnTo>
                    <a:pt x="4228" y="1043"/>
                  </a:lnTo>
                  <a:lnTo>
                    <a:pt x="4604" y="994"/>
                  </a:lnTo>
                  <a:lnTo>
                    <a:pt x="5210" y="907"/>
                  </a:lnTo>
                  <a:lnTo>
                    <a:pt x="5576" y="852"/>
                  </a:lnTo>
                  <a:lnTo>
                    <a:pt x="5886" y="798"/>
                  </a:lnTo>
                  <a:lnTo>
                    <a:pt x="6054" y="765"/>
                  </a:lnTo>
                  <a:lnTo>
                    <a:pt x="6269" y="717"/>
                  </a:lnTo>
                  <a:lnTo>
                    <a:pt x="6533" y="648"/>
                  </a:lnTo>
                  <a:lnTo>
                    <a:pt x="6756" y="584"/>
                  </a:lnTo>
                  <a:lnTo>
                    <a:pt x="7067" y="485"/>
                  </a:lnTo>
                  <a:lnTo>
                    <a:pt x="6790" y="289"/>
                  </a:lnTo>
                  <a:lnTo>
                    <a:pt x="8188" y="285"/>
                  </a:lnTo>
                  <a:lnTo>
                    <a:pt x="7097" y="1175"/>
                  </a:lnTo>
                  <a:lnTo>
                    <a:pt x="7134" y="898"/>
                  </a:lnTo>
                  <a:lnTo>
                    <a:pt x="6791" y="980"/>
                  </a:lnTo>
                  <a:lnTo>
                    <a:pt x="6455" y="1054"/>
                  </a:lnTo>
                  <a:lnTo>
                    <a:pt x="6039" y="1137"/>
                  </a:lnTo>
                  <a:lnTo>
                    <a:pt x="5566" y="1222"/>
                  </a:lnTo>
                  <a:lnTo>
                    <a:pt x="5314" y="1262"/>
                  </a:lnTo>
                  <a:lnTo>
                    <a:pt x="5055" y="1299"/>
                  </a:lnTo>
                  <a:lnTo>
                    <a:pt x="4794" y="1332"/>
                  </a:lnTo>
                  <a:lnTo>
                    <a:pt x="4531" y="1360"/>
                  </a:lnTo>
                  <a:lnTo>
                    <a:pt x="4271" y="1382"/>
                  </a:lnTo>
                  <a:lnTo>
                    <a:pt x="3893" y="1403"/>
                  </a:lnTo>
                  <a:lnTo>
                    <a:pt x="3540" y="1416"/>
                  </a:lnTo>
                  <a:lnTo>
                    <a:pt x="3213" y="1426"/>
                  </a:lnTo>
                  <a:lnTo>
                    <a:pt x="2818" y="1430"/>
                  </a:lnTo>
                  <a:lnTo>
                    <a:pt x="2470" y="1429"/>
                  </a:lnTo>
                  <a:lnTo>
                    <a:pt x="2169" y="1422"/>
                  </a:lnTo>
                  <a:lnTo>
                    <a:pt x="1917" y="1411"/>
                  </a:lnTo>
                  <a:lnTo>
                    <a:pt x="1713" y="1396"/>
                  </a:lnTo>
                  <a:lnTo>
                    <a:pt x="1557" y="1381"/>
                  </a:lnTo>
                  <a:close/>
                </a:path>
              </a:pathLst>
            </a:custGeom>
            <a:gradFill rotWithShape="0">
              <a:gsLst>
                <a:gs pos="0">
                  <a:srgbClr val="FF0000"/>
                </a:gs>
                <a:gs pos="100000">
                  <a:srgbClr val="FFD400"/>
                </a:gs>
              </a:gsLst>
              <a:lin ang="0" scaled="1"/>
            </a:gradFill>
            <a:ln w="9525">
              <a:noFill/>
              <a:round/>
              <a:headEnd/>
              <a:tailEnd/>
            </a:ln>
          </p:spPr>
          <p:txBody>
            <a:bodyPr/>
            <a:lstStyle/>
            <a:p>
              <a:pPr eaLnBrk="1" hangingPunct="1">
                <a:lnSpc>
                  <a:spcPct val="100000"/>
                </a:lnSpc>
                <a:spcBef>
                  <a:spcPct val="0"/>
                </a:spcBef>
                <a:buFontTx/>
                <a:buNone/>
                <a:defRPr/>
              </a:pPr>
              <a:endParaRPr lang="en-US">
                <a:effectLst/>
                <a:ea typeface="+mn-ea"/>
              </a:endParaRPr>
            </a:p>
          </p:txBody>
        </p:sp>
        <p:sp>
          <p:nvSpPr>
            <p:cNvPr id="7" name="Freeform 26"/>
            <p:cNvSpPr>
              <a:spLocks/>
            </p:cNvSpPr>
            <p:nvPr/>
          </p:nvSpPr>
          <p:spPr bwMode="auto">
            <a:xfrm>
              <a:off x="3181" y="2732"/>
              <a:ext cx="639" cy="490"/>
            </a:xfrm>
            <a:custGeom>
              <a:avLst/>
              <a:gdLst>
                <a:gd name="T0" fmla="*/ 271 w 1096"/>
                <a:gd name="T1" fmla="*/ 3 h 845"/>
                <a:gd name="T2" fmla="*/ 259 w 1096"/>
                <a:gd name="T3" fmla="*/ 25 h 845"/>
                <a:gd name="T4" fmla="*/ 237 w 1096"/>
                <a:gd name="T5" fmla="*/ 64 h 845"/>
                <a:gd name="T6" fmla="*/ 207 w 1096"/>
                <a:gd name="T7" fmla="*/ 117 h 845"/>
                <a:gd name="T8" fmla="*/ 174 w 1096"/>
                <a:gd name="T9" fmla="*/ 179 h 845"/>
                <a:gd name="T10" fmla="*/ 136 w 1096"/>
                <a:gd name="T11" fmla="*/ 245 h 845"/>
                <a:gd name="T12" fmla="*/ 100 w 1096"/>
                <a:gd name="T13" fmla="*/ 311 h 845"/>
                <a:gd name="T14" fmla="*/ 65 w 1096"/>
                <a:gd name="T15" fmla="*/ 373 h 845"/>
                <a:gd name="T16" fmla="*/ 35 w 1096"/>
                <a:gd name="T17" fmla="*/ 426 h 845"/>
                <a:gd name="T18" fmla="*/ 13 w 1096"/>
                <a:gd name="T19" fmla="*/ 465 h 845"/>
                <a:gd name="T20" fmla="*/ 1 w 1096"/>
                <a:gd name="T21" fmla="*/ 487 h 845"/>
                <a:gd name="T22" fmla="*/ 12 w 1096"/>
                <a:gd name="T23" fmla="*/ 490 h 845"/>
                <a:gd name="T24" fmla="*/ 82 w 1096"/>
                <a:gd name="T25" fmla="*/ 490 h 845"/>
                <a:gd name="T26" fmla="*/ 167 w 1096"/>
                <a:gd name="T27" fmla="*/ 490 h 845"/>
                <a:gd name="T28" fmla="*/ 207 w 1096"/>
                <a:gd name="T29" fmla="*/ 490 h 845"/>
                <a:gd name="T30" fmla="*/ 236 w 1096"/>
                <a:gd name="T31" fmla="*/ 432 h 845"/>
                <a:gd name="T32" fmla="*/ 262 w 1096"/>
                <a:gd name="T33" fmla="*/ 411 h 845"/>
                <a:gd name="T34" fmla="*/ 348 w 1096"/>
                <a:gd name="T35" fmla="*/ 411 h 845"/>
                <a:gd name="T36" fmla="*/ 404 w 1096"/>
                <a:gd name="T37" fmla="*/ 411 h 845"/>
                <a:gd name="T38" fmla="*/ 408 w 1096"/>
                <a:gd name="T39" fmla="*/ 470 h 845"/>
                <a:gd name="T40" fmla="*/ 418 w 1096"/>
                <a:gd name="T41" fmla="*/ 490 h 845"/>
                <a:gd name="T42" fmla="*/ 481 w 1096"/>
                <a:gd name="T43" fmla="*/ 490 h 845"/>
                <a:gd name="T44" fmla="*/ 563 w 1096"/>
                <a:gd name="T45" fmla="*/ 490 h 845"/>
                <a:gd name="T46" fmla="*/ 626 w 1096"/>
                <a:gd name="T47" fmla="*/ 490 h 845"/>
                <a:gd name="T48" fmla="*/ 635 w 1096"/>
                <a:gd name="T49" fmla="*/ 486 h 845"/>
                <a:gd name="T50" fmla="*/ 631 w 1096"/>
                <a:gd name="T51" fmla="*/ 457 h 845"/>
                <a:gd name="T52" fmla="*/ 622 w 1096"/>
                <a:gd name="T53" fmla="*/ 406 h 845"/>
                <a:gd name="T54" fmla="*/ 611 w 1096"/>
                <a:gd name="T55" fmla="*/ 340 h 845"/>
                <a:gd name="T56" fmla="*/ 598 w 1096"/>
                <a:gd name="T57" fmla="*/ 264 h 845"/>
                <a:gd name="T58" fmla="*/ 586 w 1096"/>
                <a:gd name="T59" fmla="*/ 187 h 845"/>
                <a:gd name="T60" fmla="*/ 574 w 1096"/>
                <a:gd name="T61" fmla="*/ 116 h 845"/>
                <a:gd name="T62" fmla="*/ 565 w 1096"/>
                <a:gd name="T63" fmla="*/ 56 h 845"/>
                <a:gd name="T64" fmla="*/ 558 w 1096"/>
                <a:gd name="T65" fmla="*/ 15 h 845"/>
                <a:gd name="T66" fmla="*/ 555 w 1096"/>
                <a:gd name="T67" fmla="*/ 0 h 845"/>
                <a:gd name="T68" fmla="*/ 526 w 1096"/>
                <a:gd name="T69" fmla="*/ 0 h 845"/>
                <a:gd name="T70" fmla="*/ 456 w 1096"/>
                <a:gd name="T71" fmla="*/ 0 h 845"/>
                <a:gd name="T72" fmla="*/ 372 w 1096"/>
                <a:gd name="T73" fmla="*/ 0 h 845"/>
                <a:gd name="T74" fmla="*/ 302 w 1096"/>
                <a:gd name="T75" fmla="*/ 0 h 845"/>
                <a:gd name="T76" fmla="*/ 272 w 1096"/>
                <a:gd name="T77" fmla="*/ 0 h 845"/>
                <a:gd name="T78" fmla="*/ 385 w 1096"/>
                <a:gd name="T79" fmla="*/ 110 h 845"/>
                <a:gd name="T80" fmla="*/ 386 w 1096"/>
                <a:gd name="T81" fmla="*/ 110 h 845"/>
                <a:gd name="T82" fmla="*/ 389 w 1096"/>
                <a:gd name="T83" fmla="*/ 157 h 845"/>
                <a:gd name="T84" fmla="*/ 393 w 1096"/>
                <a:gd name="T85" fmla="*/ 245 h 845"/>
                <a:gd name="T86" fmla="*/ 395 w 1096"/>
                <a:gd name="T87" fmla="*/ 292 h 845"/>
                <a:gd name="T88" fmla="*/ 325 w 1096"/>
                <a:gd name="T89" fmla="*/ 292 h 845"/>
                <a:gd name="T90" fmla="*/ 305 w 1096"/>
                <a:gd name="T91" fmla="*/ 281 h 845"/>
                <a:gd name="T92" fmla="*/ 333 w 1096"/>
                <a:gd name="T93" fmla="*/ 220 h 845"/>
                <a:gd name="T94" fmla="*/ 367 w 1096"/>
                <a:gd name="T95" fmla="*/ 146 h 845"/>
                <a:gd name="T96" fmla="*/ 383 w 1096"/>
                <a:gd name="T97" fmla="*/ 110 h 845"/>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0" t="0" r="r" b="b"/>
              <a:pathLst>
                <a:path w="1096" h="845">
                  <a:moveTo>
                    <a:pt x="469" y="0"/>
                  </a:moveTo>
                  <a:lnTo>
                    <a:pt x="467" y="5"/>
                  </a:lnTo>
                  <a:lnTo>
                    <a:pt x="459" y="20"/>
                  </a:lnTo>
                  <a:lnTo>
                    <a:pt x="446" y="43"/>
                  </a:lnTo>
                  <a:lnTo>
                    <a:pt x="429" y="74"/>
                  </a:lnTo>
                  <a:lnTo>
                    <a:pt x="408" y="111"/>
                  </a:lnTo>
                  <a:lnTo>
                    <a:pt x="384" y="155"/>
                  </a:lnTo>
                  <a:lnTo>
                    <a:pt x="357" y="202"/>
                  </a:lnTo>
                  <a:lnTo>
                    <a:pt x="329" y="254"/>
                  </a:lnTo>
                  <a:lnTo>
                    <a:pt x="299" y="309"/>
                  </a:lnTo>
                  <a:lnTo>
                    <a:pt x="266" y="366"/>
                  </a:lnTo>
                  <a:lnTo>
                    <a:pt x="235" y="423"/>
                  </a:lnTo>
                  <a:lnTo>
                    <a:pt x="203" y="480"/>
                  </a:lnTo>
                  <a:lnTo>
                    <a:pt x="172" y="536"/>
                  </a:lnTo>
                  <a:lnTo>
                    <a:pt x="141" y="591"/>
                  </a:lnTo>
                  <a:lnTo>
                    <a:pt x="112" y="643"/>
                  </a:lnTo>
                  <a:lnTo>
                    <a:pt x="85" y="690"/>
                  </a:lnTo>
                  <a:lnTo>
                    <a:pt x="61" y="734"/>
                  </a:lnTo>
                  <a:lnTo>
                    <a:pt x="41" y="771"/>
                  </a:lnTo>
                  <a:lnTo>
                    <a:pt x="23" y="802"/>
                  </a:lnTo>
                  <a:lnTo>
                    <a:pt x="11" y="825"/>
                  </a:lnTo>
                  <a:lnTo>
                    <a:pt x="2" y="840"/>
                  </a:lnTo>
                  <a:lnTo>
                    <a:pt x="0" y="845"/>
                  </a:lnTo>
                  <a:lnTo>
                    <a:pt x="20" y="845"/>
                  </a:lnTo>
                  <a:lnTo>
                    <a:pt x="70" y="845"/>
                  </a:lnTo>
                  <a:lnTo>
                    <a:pt x="141" y="845"/>
                  </a:lnTo>
                  <a:lnTo>
                    <a:pt x="217" y="845"/>
                  </a:lnTo>
                  <a:lnTo>
                    <a:pt x="287" y="845"/>
                  </a:lnTo>
                  <a:lnTo>
                    <a:pt x="338" y="845"/>
                  </a:lnTo>
                  <a:lnTo>
                    <a:pt x="357" y="845"/>
                  </a:lnTo>
                  <a:lnTo>
                    <a:pt x="375" y="810"/>
                  </a:lnTo>
                  <a:lnTo>
                    <a:pt x="406" y="745"/>
                  </a:lnTo>
                  <a:lnTo>
                    <a:pt x="423" y="709"/>
                  </a:lnTo>
                  <a:lnTo>
                    <a:pt x="452" y="709"/>
                  </a:lnTo>
                  <a:lnTo>
                    <a:pt x="520" y="709"/>
                  </a:lnTo>
                  <a:lnTo>
                    <a:pt x="600" y="709"/>
                  </a:lnTo>
                  <a:lnTo>
                    <a:pt x="667" y="709"/>
                  </a:lnTo>
                  <a:lnTo>
                    <a:pt x="696" y="709"/>
                  </a:lnTo>
                  <a:lnTo>
                    <a:pt x="698" y="745"/>
                  </a:lnTo>
                  <a:lnTo>
                    <a:pt x="703" y="810"/>
                  </a:lnTo>
                  <a:lnTo>
                    <a:pt x="705" y="845"/>
                  </a:lnTo>
                  <a:lnTo>
                    <a:pt x="721" y="845"/>
                  </a:lnTo>
                  <a:lnTo>
                    <a:pt x="766" y="845"/>
                  </a:lnTo>
                  <a:lnTo>
                    <a:pt x="829" y="845"/>
                  </a:lnTo>
                  <a:lnTo>
                    <a:pt x="900" y="845"/>
                  </a:lnTo>
                  <a:lnTo>
                    <a:pt x="971" y="845"/>
                  </a:lnTo>
                  <a:lnTo>
                    <a:pt x="1035" y="845"/>
                  </a:lnTo>
                  <a:lnTo>
                    <a:pt x="1079" y="845"/>
                  </a:lnTo>
                  <a:lnTo>
                    <a:pt x="1096" y="845"/>
                  </a:lnTo>
                  <a:lnTo>
                    <a:pt x="1095" y="838"/>
                  </a:lnTo>
                  <a:lnTo>
                    <a:pt x="1091" y="819"/>
                  </a:lnTo>
                  <a:lnTo>
                    <a:pt x="1087" y="788"/>
                  </a:lnTo>
                  <a:lnTo>
                    <a:pt x="1080" y="748"/>
                  </a:lnTo>
                  <a:lnTo>
                    <a:pt x="1072" y="701"/>
                  </a:lnTo>
                  <a:lnTo>
                    <a:pt x="1062" y="645"/>
                  </a:lnTo>
                  <a:lnTo>
                    <a:pt x="1053" y="586"/>
                  </a:lnTo>
                  <a:lnTo>
                    <a:pt x="1043" y="522"/>
                  </a:lnTo>
                  <a:lnTo>
                    <a:pt x="1031" y="455"/>
                  </a:lnTo>
                  <a:lnTo>
                    <a:pt x="1021" y="390"/>
                  </a:lnTo>
                  <a:lnTo>
                    <a:pt x="1009" y="323"/>
                  </a:lnTo>
                  <a:lnTo>
                    <a:pt x="999" y="260"/>
                  </a:lnTo>
                  <a:lnTo>
                    <a:pt x="990" y="200"/>
                  </a:lnTo>
                  <a:lnTo>
                    <a:pt x="981" y="144"/>
                  </a:lnTo>
                  <a:lnTo>
                    <a:pt x="973" y="97"/>
                  </a:lnTo>
                  <a:lnTo>
                    <a:pt x="966" y="57"/>
                  </a:lnTo>
                  <a:lnTo>
                    <a:pt x="961" y="26"/>
                  </a:lnTo>
                  <a:lnTo>
                    <a:pt x="958" y="7"/>
                  </a:lnTo>
                  <a:lnTo>
                    <a:pt x="956" y="0"/>
                  </a:lnTo>
                  <a:lnTo>
                    <a:pt x="943" y="0"/>
                  </a:lnTo>
                  <a:lnTo>
                    <a:pt x="906" y="0"/>
                  </a:lnTo>
                  <a:lnTo>
                    <a:pt x="852" y="0"/>
                  </a:lnTo>
                  <a:lnTo>
                    <a:pt x="785" y="0"/>
                  </a:lnTo>
                  <a:lnTo>
                    <a:pt x="713" y="0"/>
                  </a:lnTo>
                  <a:lnTo>
                    <a:pt x="641" y="0"/>
                  </a:lnTo>
                  <a:lnTo>
                    <a:pt x="575" y="0"/>
                  </a:lnTo>
                  <a:lnTo>
                    <a:pt x="520" y="0"/>
                  </a:lnTo>
                  <a:lnTo>
                    <a:pt x="483" y="0"/>
                  </a:lnTo>
                  <a:lnTo>
                    <a:pt x="469" y="0"/>
                  </a:lnTo>
                  <a:lnTo>
                    <a:pt x="660" y="189"/>
                  </a:lnTo>
                  <a:lnTo>
                    <a:pt x="663" y="189"/>
                  </a:lnTo>
                  <a:lnTo>
                    <a:pt x="665" y="189"/>
                  </a:lnTo>
                  <a:lnTo>
                    <a:pt x="666" y="189"/>
                  </a:lnTo>
                  <a:lnTo>
                    <a:pt x="667" y="212"/>
                  </a:lnTo>
                  <a:lnTo>
                    <a:pt x="670" y="271"/>
                  </a:lnTo>
                  <a:lnTo>
                    <a:pt x="673" y="346"/>
                  </a:lnTo>
                  <a:lnTo>
                    <a:pt x="677" y="422"/>
                  </a:lnTo>
                  <a:lnTo>
                    <a:pt x="679" y="480"/>
                  </a:lnTo>
                  <a:lnTo>
                    <a:pt x="680" y="503"/>
                  </a:lnTo>
                  <a:lnTo>
                    <a:pt x="637" y="503"/>
                  </a:lnTo>
                  <a:lnTo>
                    <a:pt x="560" y="503"/>
                  </a:lnTo>
                  <a:lnTo>
                    <a:pt x="518" y="503"/>
                  </a:lnTo>
                  <a:lnTo>
                    <a:pt x="526" y="485"/>
                  </a:lnTo>
                  <a:lnTo>
                    <a:pt x="546" y="440"/>
                  </a:lnTo>
                  <a:lnTo>
                    <a:pt x="574" y="379"/>
                  </a:lnTo>
                  <a:lnTo>
                    <a:pt x="604" y="313"/>
                  </a:lnTo>
                  <a:lnTo>
                    <a:pt x="633" y="252"/>
                  </a:lnTo>
                  <a:lnTo>
                    <a:pt x="652" y="207"/>
                  </a:lnTo>
                  <a:lnTo>
                    <a:pt x="660" y="189"/>
                  </a:lnTo>
                  <a:lnTo>
                    <a:pt x="469" y="0"/>
                  </a:lnTo>
                  <a:close/>
                </a:path>
              </a:pathLst>
            </a:custGeom>
            <a:solidFill>
              <a:srgbClr val="000000"/>
            </a:solidFill>
            <a:ln w="9525">
              <a:noFill/>
              <a:round/>
              <a:headEnd/>
              <a:tailEnd/>
            </a:ln>
          </p:spPr>
          <p:txBody>
            <a:bodyPr/>
            <a:lstStyle/>
            <a:p>
              <a:pPr eaLnBrk="1" hangingPunct="1">
                <a:lnSpc>
                  <a:spcPct val="100000"/>
                </a:lnSpc>
                <a:spcBef>
                  <a:spcPct val="0"/>
                </a:spcBef>
                <a:buFontTx/>
                <a:buNone/>
                <a:defRPr/>
              </a:pPr>
              <a:endParaRPr lang="en-US">
                <a:effectLst/>
                <a:ea typeface="+mn-ea"/>
              </a:endParaRPr>
            </a:p>
          </p:txBody>
        </p:sp>
        <p:sp>
          <p:nvSpPr>
            <p:cNvPr id="8" name="Freeform 27"/>
            <p:cNvSpPr>
              <a:spLocks/>
            </p:cNvSpPr>
            <p:nvPr/>
          </p:nvSpPr>
          <p:spPr bwMode="auto">
            <a:xfrm>
              <a:off x="2671" y="2732"/>
              <a:ext cx="614" cy="490"/>
            </a:xfrm>
            <a:custGeom>
              <a:avLst/>
              <a:gdLst>
                <a:gd name="T0" fmla="*/ 95 w 1051"/>
                <a:gd name="T1" fmla="*/ 4 h 845"/>
                <a:gd name="T2" fmla="*/ 90 w 1051"/>
                <a:gd name="T3" fmla="*/ 33 h 845"/>
                <a:gd name="T4" fmla="*/ 80 w 1051"/>
                <a:gd name="T5" fmla="*/ 84 h 845"/>
                <a:gd name="T6" fmla="*/ 66 w 1051"/>
                <a:gd name="T7" fmla="*/ 151 h 845"/>
                <a:gd name="T8" fmla="*/ 52 w 1051"/>
                <a:gd name="T9" fmla="*/ 226 h 845"/>
                <a:gd name="T10" fmla="*/ 37 w 1051"/>
                <a:gd name="T11" fmla="*/ 303 h 845"/>
                <a:gd name="T12" fmla="*/ 23 w 1051"/>
                <a:gd name="T13" fmla="*/ 374 h 845"/>
                <a:gd name="T14" fmla="*/ 11 w 1051"/>
                <a:gd name="T15" fmla="*/ 434 h 845"/>
                <a:gd name="T16" fmla="*/ 3 w 1051"/>
                <a:gd name="T17" fmla="*/ 475 h 845"/>
                <a:gd name="T18" fmla="*/ 0 w 1051"/>
                <a:gd name="T19" fmla="*/ 490 h 845"/>
                <a:gd name="T20" fmla="*/ 34 w 1051"/>
                <a:gd name="T21" fmla="*/ 490 h 845"/>
                <a:gd name="T22" fmla="*/ 109 w 1051"/>
                <a:gd name="T23" fmla="*/ 490 h 845"/>
                <a:gd name="T24" fmla="*/ 184 w 1051"/>
                <a:gd name="T25" fmla="*/ 490 h 845"/>
                <a:gd name="T26" fmla="*/ 218 w 1051"/>
                <a:gd name="T27" fmla="*/ 490 h 845"/>
                <a:gd name="T28" fmla="*/ 300 w 1051"/>
                <a:gd name="T29" fmla="*/ 489 h 845"/>
                <a:gd name="T30" fmla="*/ 355 w 1051"/>
                <a:gd name="T31" fmla="*/ 482 h 845"/>
                <a:gd name="T32" fmla="*/ 414 w 1051"/>
                <a:gd name="T33" fmla="*/ 468 h 845"/>
                <a:gd name="T34" fmla="*/ 464 w 1051"/>
                <a:gd name="T35" fmla="*/ 446 h 845"/>
                <a:gd name="T36" fmla="*/ 509 w 1051"/>
                <a:gd name="T37" fmla="*/ 415 h 845"/>
                <a:gd name="T38" fmla="*/ 547 w 1051"/>
                <a:gd name="T39" fmla="*/ 373 h 845"/>
                <a:gd name="T40" fmla="*/ 577 w 1051"/>
                <a:gd name="T41" fmla="*/ 325 h 845"/>
                <a:gd name="T42" fmla="*/ 598 w 1051"/>
                <a:gd name="T43" fmla="*/ 271 h 845"/>
                <a:gd name="T44" fmla="*/ 609 w 1051"/>
                <a:gd name="T45" fmla="*/ 209 h 845"/>
                <a:gd name="T46" fmla="*/ 608 w 1051"/>
                <a:gd name="T47" fmla="*/ 148 h 845"/>
                <a:gd name="T48" fmla="*/ 590 w 1051"/>
                <a:gd name="T49" fmla="*/ 96 h 845"/>
                <a:gd name="T50" fmla="*/ 562 w 1051"/>
                <a:gd name="T51" fmla="*/ 59 h 845"/>
                <a:gd name="T52" fmla="*/ 525 w 1051"/>
                <a:gd name="T53" fmla="*/ 31 h 845"/>
                <a:gd name="T54" fmla="*/ 475 w 1051"/>
                <a:gd name="T55" fmla="*/ 13 h 845"/>
                <a:gd name="T56" fmla="*/ 412 w 1051"/>
                <a:gd name="T57" fmla="*/ 3 h 845"/>
                <a:gd name="T58" fmla="*/ 359 w 1051"/>
                <a:gd name="T59" fmla="*/ 0 h 845"/>
                <a:gd name="T60" fmla="*/ 305 w 1051"/>
                <a:gd name="T61" fmla="*/ 0 h 845"/>
                <a:gd name="T62" fmla="*/ 245 w 1051"/>
                <a:gd name="T63" fmla="*/ 0 h 845"/>
                <a:gd name="T64" fmla="*/ 165 w 1051"/>
                <a:gd name="T65" fmla="*/ 0 h 845"/>
                <a:gd name="T66" fmla="*/ 106 w 1051"/>
                <a:gd name="T67" fmla="*/ 0 h 845"/>
                <a:gd name="T68" fmla="*/ 292 w 1051"/>
                <a:gd name="T69" fmla="*/ 112 h 845"/>
                <a:gd name="T70" fmla="*/ 297 w 1051"/>
                <a:gd name="T71" fmla="*/ 112 h 845"/>
                <a:gd name="T72" fmla="*/ 330 w 1051"/>
                <a:gd name="T73" fmla="*/ 113 h 845"/>
                <a:gd name="T74" fmla="*/ 366 w 1051"/>
                <a:gd name="T75" fmla="*/ 126 h 845"/>
                <a:gd name="T76" fmla="*/ 386 w 1051"/>
                <a:gd name="T77" fmla="*/ 168 h 845"/>
                <a:gd name="T78" fmla="*/ 381 w 1051"/>
                <a:gd name="T79" fmla="*/ 241 h 845"/>
                <a:gd name="T80" fmla="*/ 356 w 1051"/>
                <a:gd name="T81" fmla="*/ 318 h 845"/>
                <a:gd name="T82" fmla="*/ 320 w 1051"/>
                <a:gd name="T83" fmla="*/ 363 h 845"/>
                <a:gd name="T84" fmla="*/ 276 w 1051"/>
                <a:gd name="T85" fmla="*/ 376 h 845"/>
                <a:gd name="T86" fmla="*/ 241 w 1051"/>
                <a:gd name="T87" fmla="*/ 369 h 845"/>
                <a:gd name="T88" fmla="*/ 252 w 1051"/>
                <a:gd name="T89" fmla="*/ 320 h 845"/>
                <a:gd name="T90" fmla="*/ 266 w 1051"/>
                <a:gd name="T91" fmla="*/ 244 h 845"/>
                <a:gd name="T92" fmla="*/ 280 w 1051"/>
                <a:gd name="T93" fmla="*/ 169 h 845"/>
                <a:gd name="T94" fmla="*/ 290 w 1051"/>
                <a:gd name="T95" fmla="*/ 119 h 845"/>
                <a:gd name="T96" fmla="*/ 96 w 1051"/>
                <a:gd name="T97" fmla="*/ 0 h 845"/>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0" t="0" r="r" b="b"/>
              <a:pathLst>
                <a:path w="1051" h="845">
                  <a:moveTo>
                    <a:pt x="166" y="0"/>
                  </a:moveTo>
                  <a:lnTo>
                    <a:pt x="164" y="7"/>
                  </a:lnTo>
                  <a:lnTo>
                    <a:pt x="161" y="26"/>
                  </a:lnTo>
                  <a:lnTo>
                    <a:pt x="155" y="57"/>
                  </a:lnTo>
                  <a:lnTo>
                    <a:pt x="147" y="97"/>
                  </a:lnTo>
                  <a:lnTo>
                    <a:pt x="137" y="144"/>
                  </a:lnTo>
                  <a:lnTo>
                    <a:pt x="127" y="200"/>
                  </a:lnTo>
                  <a:lnTo>
                    <a:pt x="114" y="260"/>
                  </a:lnTo>
                  <a:lnTo>
                    <a:pt x="103" y="323"/>
                  </a:lnTo>
                  <a:lnTo>
                    <a:pt x="89" y="390"/>
                  </a:lnTo>
                  <a:lnTo>
                    <a:pt x="76" y="455"/>
                  </a:lnTo>
                  <a:lnTo>
                    <a:pt x="64" y="522"/>
                  </a:lnTo>
                  <a:lnTo>
                    <a:pt x="51" y="586"/>
                  </a:lnTo>
                  <a:lnTo>
                    <a:pt x="40" y="645"/>
                  </a:lnTo>
                  <a:lnTo>
                    <a:pt x="29" y="701"/>
                  </a:lnTo>
                  <a:lnTo>
                    <a:pt x="19" y="748"/>
                  </a:lnTo>
                  <a:lnTo>
                    <a:pt x="12" y="788"/>
                  </a:lnTo>
                  <a:lnTo>
                    <a:pt x="5" y="819"/>
                  </a:lnTo>
                  <a:lnTo>
                    <a:pt x="2" y="838"/>
                  </a:lnTo>
                  <a:lnTo>
                    <a:pt x="0" y="845"/>
                  </a:lnTo>
                  <a:lnTo>
                    <a:pt x="17" y="845"/>
                  </a:lnTo>
                  <a:lnTo>
                    <a:pt x="59" y="845"/>
                  </a:lnTo>
                  <a:lnTo>
                    <a:pt x="119" y="845"/>
                  </a:lnTo>
                  <a:lnTo>
                    <a:pt x="188" y="845"/>
                  </a:lnTo>
                  <a:lnTo>
                    <a:pt x="257" y="845"/>
                  </a:lnTo>
                  <a:lnTo>
                    <a:pt x="317" y="845"/>
                  </a:lnTo>
                  <a:lnTo>
                    <a:pt x="360" y="845"/>
                  </a:lnTo>
                  <a:lnTo>
                    <a:pt x="376" y="845"/>
                  </a:lnTo>
                  <a:lnTo>
                    <a:pt x="467" y="845"/>
                  </a:lnTo>
                  <a:lnTo>
                    <a:pt x="517" y="844"/>
                  </a:lnTo>
                  <a:lnTo>
                    <a:pt x="556" y="839"/>
                  </a:lnTo>
                  <a:lnTo>
                    <a:pt x="612" y="832"/>
                  </a:lnTo>
                  <a:lnTo>
                    <a:pt x="665" y="821"/>
                  </a:lnTo>
                  <a:lnTo>
                    <a:pt x="714" y="807"/>
                  </a:lnTo>
                  <a:lnTo>
                    <a:pt x="757" y="789"/>
                  </a:lnTo>
                  <a:lnTo>
                    <a:pt x="800" y="769"/>
                  </a:lnTo>
                  <a:lnTo>
                    <a:pt x="840" y="743"/>
                  </a:lnTo>
                  <a:lnTo>
                    <a:pt x="877" y="715"/>
                  </a:lnTo>
                  <a:lnTo>
                    <a:pt x="911" y="681"/>
                  </a:lnTo>
                  <a:lnTo>
                    <a:pt x="942" y="644"/>
                  </a:lnTo>
                  <a:lnTo>
                    <a:pt x="969" y="604"/>
                  </a:lnTo>
                  <a:lnTo>
                    <a:pt x="994" y="561"/>
                  </a:lnTo>
                  <a:lnTo>
                    <a:pt x="1014" y="515"/>
                  </a:lnTo>
                  <a:lnTo>
                    <a:pt x="1030" y="467"/>
                  </a:lnTo>
                  <a:lnTo>
                    <a:pt x="1042" y="416"/>
                  </a:lnTo>
                  <a:lnTo>
                    <a:pt x="1050" y="360"/>
                  </a:lnTo>
                  <a:lnTo>
                    <a:pt x="1051" y="306"/>
                  </a:lnTo>
                  <a:lnTo>
                    <a:pt x="1047" y="255"/>
                  </a:lnTo>
                  <a:lnTo>
                    <a:pt x="1035" y="208"/>
                  </a:lnTo>
                  <a:lnTo>
                    <a:pt x="1017" y="165"/>
                  </a:lnTo>
                  <a:lnTo>
                    <a:pt x="996" y="131"/>
                  </a:lnTo>
                  <a:lnTo>
                    <a:pt x="969" y="101"/>
                  </a:lnTo>
                  <a:lnTo>
                    <a:pt x="939" y="75"/>
                  </a:lnTo>
                  <a:lnTo>
                    <a:pt x="905" y="53"/>
                  </a:lnTo>
                  <a:lnTo>
                    <a:pt x="865" y="36"/>
                  </a:lnTo>
                  <a:lnTo>
                    <a:pt x="818" y="22"/>
                  </a:lnTo>
                  <a:lnTo>
                    <a:pt x="767" y="12"/>
                  </a:lnTo>
                  <a:lnTo>
                    <a:pt x="709" y="6"/>
                  </a:lnTo>
                  <a:lnTo>
                    <a:pt x="667" y="3"/>
                  </a:lnTo>
                  <a:lnTo>
                    <a:pt x="619" y="0"/>
                  </a:lnTo>
                  <a:lnTo>
                    <a:pt x="541" y="0"/>
                  </a:lnTo>
                  <a:lnTo>
                    <a:pt x="525" y="0"/>
                  </a:lnTo>
                  <a:lnTo>
                    <a:pt x="482" y="0"/>
                  </a:lnTo>
                  <a:lnTo>
                    <a:pt x="422" y="0"/>
                  </a:lnTo>
                  <a:lnTo>
                    <a:pt x="353" y="0"/>
                  </a:lnTo>
                  <a:lnTo>
                    <a:pt x="285" y="0"/>
                  </a:lnTo>
                  <a:lnTo>
                    <a:pt x="224" y="0"/>
                  </a:lnTo>
                  <a:lnTo>
                    <a:pt x="182" y="0"/>
                  </a:lnTo>
                  <a:lnTo>
                    <a:pt x="166" y="0"/>
                  </a:lnTo>
                  <a:lnTo>
                    <a:pt x="503" y="193"/>
                  </a:lnTo>
                  <a:lnTo>
                    <a:pt x="506" y="193"/>
                  </a:lnTo>
                  <a:lnTo>
                    <a:pt x="512" y="193"/>
                  </a:lnTo>
                  <a:lnTo>
                    <a:pt x="515" y="193"/>
                  </a:lnTo>
                  <a:lnTo>
                    <a:pt x="568" y="195"/>
                  </a:lnTo>
                  <a:lnTo>
                    <a:pt x="604" y="203"/>
                  </a:lnTo>
                  <a:lnTo>
                    <a:pt x="631" y="217"/>
                  </a:lnTo>
                  <a:lnTo>
                    <a:pt x="654" y="247"/>
                  </a:lnTo>
                  <a:lnTo>
                    <a:pt x="665" y="290"/>
                  </a:lnTo>
                  <a:lnTo>
                    <a:pt x="666" y="346"/>
                  </a:lnTo>
                  <a:lnTo>
                    <a:pt x="656" y="416"/>
                  </a:lnTo>
                  <a:lnTo>
                    <a:pt x="638" y="490"/>
                  </a:lnTo>
                  <a:lnTo>
                    <a:pt x="614" y="549"/>
                  </a:lnTo>
                  <a:lnTo>
                    <a:pt x="586" y="594"/>
                  </a:lnTo>
                  <a:lnTo>
                    <a:pt x="551" y="626"/>
                  </a:lnTo>
                  <a:lnTo>
                    <a:pt x="520" y="641"/>
                  </a:lnTo>
                  <a:lnTo>
                    <a:pt x="476" y="648"/>
                  </a:lnTo>
                  <a:lnTo>
                    <a:pt x="414" y="650"/>
                  </a:lnTo>
                  <a:lnTo>
                    <a:pt x="416" y="637"/>
                  </a:lnTo>
                  <a:lnTo>
                    <a:pt x="423" y="602"/>
                  </a:lnTo>
                  <a:lnTo>
                    <a:pt x="434" y="551"/>
                  </a:lnTo>
                  <a:lnTo>
                    <a:pt x="445" y="489"/>
                  </a:lnTo>
                  <a:lnTo>
                    <a:pt x="458" y="421"/>
                  </a:lnTo>
                  <a:lnTo>
                    <a:pt x="472" y="354"/>
                  </a:lnTo>
                  <a:lnTo>
                    <a:pt x="483" y="292"/>
                  </a:lnTo>
                  <a:lnTo>
                    <a:pt x="494" y="240"/>
                  </a:lnTo>
                  <a:lnTo>
                    <a:pt x="500" y="206"/>
                  </a:lnTo>
                  <a:lnTo>
                    <a:pt x="503" y="193"/>
                  </a:lnTo>
                  <a:lnTo>
                    <a:pt x="166" y="0"/>
                  </a:lnTo>
                  <a:close/>
                </a:path>
              </a:pathLst>
            </a:custGeom>
            <a:solidFill>
              <a:srgbClr val="000000"/>
            </a:solidFill>
            <a:ln w="9525">
              <a:noFill/>
              <a:round/>
              <a:headEnd/>
              <a:tailEnd/>
            </a:ln>
          </p:spPr>
          <p:txBody>
            <a:bodyPr/>
            <a:lstStyle/>
            <a:p>
              <a:pPr eaLnBrk="1" hangingPunct="1">
                <a:lnSpc>
                  <a:spcPct val="100000"/>
                </a:lnSpc>
                <a:spcBef>
                  <a:spcPct val="0"/>
                </a:spcBef>
                <a:buFontTx/>
                <a:buNone/>
                <a:defRPr/>
              </a:pPr>
              <a:endParaRPr lang="en-US">
                <a:effectLst/>
                <a:ea typeface="+mn-ea"/>
              </a:endParaRPr>
            </a:p>
          </p:txBody>
        </p:sp>
        <p:sp>
          <p:nvSpPr>
            <p:cNvPr id="9" name="Freeform 28"/>
            <p:cNvSpPr>
              <a:spLocks/>
            </p:cNvSpPr>
            <p:nvPr/>
          </p:nvSpPr>
          <p:spPr bwMode="auto">
            <a:xfrm>
              <a:off x="3815" y="2722"/>
              <a:ext cx="589" cy="515"/>
            </a:xfrm>
            <a:custGeom>
              <a:avLst/>
              <a:gdLst>
                <a:gd name="T0" fmla="*/ 587 w 1012"/>
                <a:gd name="T1" fmla="*/ 142 h 888"/>
                <a:gd name="T2" fmla="*/ 585 w 1012"/>
                <a:gd name="T3" fmla="*/ 101 h 888"/>
                <a:gd name="T4" fmla="*/ 571 w 1012"/>
                <a:gd name="T5" fmla="*/ 67 h 888"/>
                <a:gd name="T6" fmla="*/ 545 w 1012"/>
                <a:gd name="T7" fmla="*/ 40 h 888"/>
                <a:gd name="T8" fmla="*/ 507 w 1012"/>
                <a:gd name="T9" fmla="*/ 20 h 888"/>
                <a:gd name="T10" fmla="*/ 457 w 1012"/>
                <a:gd name="T11" fmla="*/ 7 h 888"/>
                <a:gd name="T12" fmla="*/ 396 w 1012"/>
                <a:gd name="T13" fmla="*/ 1 h 888"/>
                <a:gd name="T14" fmla="*/ 345 w 1012"/>
                <a:gd name="T15" fmla="*/ 1 h 888"/>
                <a:gd name="T16" fmla="*/ 313 w 1012"/>
                <a:gd name="T17" fmla="*/ 2 h 888"/>
                <a:gd name="T18" fmla="*/ 275 w 1012"/>
                <a:gd name="T19" fmla="*/ 6 h 888"/>
                <a:gd name="T20" fmla="*/ 235 w 1012"/>
                <a:gd name="T21" fmla="*/ 15 h 888"/>
                <a:gd name="T22" fmla="*/ 195 w 1012"/>
                <a:gd name="T23" fmla="*/ 27 h 888"/>
                <a:gd name="T24" fmla="*/ 154 w 1012"/>
                <a:gd name="T25" fmla="*/ 45 h 888"/>
                <a:gd name="T26" fmla="*/ 115 w 1012"/>
                <a:gd name="T27" fmla="*/ 71 h 888"/>
                <a:gd name="T28" fmla="*/ 80 w 1012"/>
                <a:gd name="T29" fmla="*/ 103 h 888"/>
                <a:gd name="T30" fmla="*/ 49 w 1012"/>
                <a:gd name="T31" fmla="*/ 145 h 888"/>
                <a:gd name="T32" fmla="*/ 24 w 1012"/>
                <a:gd name="T33" fmla="*/ 196 h 888"/>
                <a:gd name="T34" fmla="*/ 6 w 1012"/>
                <a:gd name="T35" fmla="*/ 258 h 888"/>
                <a:gd name="T36" fmla="*/ 2 w 1012"/>
                <a:gd name="T37" fmla="*/ 291 h 888"/>
                <a:gd name="T38" fmla="*/ 1 w 1012"/>
                <a:gd name="T39" fmla="*/ 349 h 888"/>
                <a:gd name="T40" fmla="*/ 12 w 1012"/>
                <a:gd name="T41" fmla="*/ 395 h 888"/>
                <a:gd name="T42" fmla="*/ 31 w 1012"/>
                <a:gd name="T43" fmla="*/ 432 h 888"/>
                <a:gd name="T44" fmla="*/ 58 w 1012"/>
                <a:gd name="T45" fmla="*/ 461 h 888"/>
                <a:gd name="T46" fmla="*/ 90 w 1012"/>
                <a:gd name="T47" fmla="*/ 482 h 888"/>
                <a:gd name="T48" fmla="*/ 126 w 1012"/>
                <a:gd name="T49" fmla="*/ 498 h 888"/>
                <a:gd name="T50" fmla="*/ 163 w 1012"/>
                <a:gd name="T51" fmla="*/ 508 h 888"/>
                <a:gd name="T52" fmla="*/ 200 w 1012"/>
                <a:gd name="T53" fmla="*/ 513 h 888"/>
                <a:gd name="T54" fmla="*/ 234 w 1012"/>
                <a:gd name="T55" fmla="*/ 515 h 888"/>
                <a:gd name="T56" fmla="*/ 277 w 1012"/>
                <a:gd name="T57" fmla="*/ 515 h 888"/>
                <a:gd name="T58" fmla="*/ 331 w 1012"/>
                <a:gd name="T59" fmla="*/ 513 h 888"/>
                <a:gd name="T60" fmla="*/ 387 w 1012"/>
                <a:gd name="T61" fmla="*/ 507 h 888"/>
                <a:gd name="T62" fmla="*/ 445 w 1012"/>
                <a:gd name="T63" fmla="*/ 499 h 888"/>
                <a:gd name="T64" fmla="*/ 502 w 1012"/>
                <a:gd name="T65" fmla="*/ 489 h 888"/>
                <a:gd name="T66" fmla="*/ 533 w 1012"/>
                <a:gd name="T67" fmla="*/ 473 h 888"/>
                <a:gd name="T68" fmla="*/ 545 w 1012"/>
                <a:gd name="T69" fmla="*/ 415 h 888"/>
                <a:gd name="T70" fmla="*/ 560 w 1012"/>
                <a:gd name="T71" fmla="*/ 331 h 888"/>
                <a:gd name="T72" fmla="*/ 575 w 1012"/>
                <a:gd name="T73" fmla="*/ 256 h 888"/>
                <a:gd name="T74" fmla="*/ 581 w 1012"/>
                <a:gd name="T75" fmla="*/ 223 h 888"/>
                <a:gd name="T76" fmla="*/ 552 w 1012"/>
                <a:gd name="T77" fmla="*/ 223 h 888"/>
                <a:gd name="T78" fmla="*/ 481 w 1012"/>
                <a:gd name="T79" fmla="*/ 223 h 888"/>
                <a:gd name="T80" fmla="*/ 397 w 1012"/>
                <a:gd name="T81" fmla="*/ 223 h 888"/>
                <a:gd name="T82" fmla="*/ 327 w 1012"/>
                <a:gd name="T83" fmla="*/ 223 h 888"/>
                <a:gd name="T84" fmla="*/ 297 w 1012"/>
                <a:gd name="T85" fmla="*/ 223 h 888"/>
                <a:gd name="T86" fmla="*/ 283 w 1012"/>
                <a:gd name="T87" fmla="*/ 295 h 888"/>
                <a:gd name="T88" fmla="*/ 297 w 1012"/>
                <a:gd name="T89" fmla="*/ 320 h 888"/>
                <a:gd name="T90" fmla="*/ 353 w 1012"/>
                <a:gd name="T91" fmla="*/ 320 h 888"/>
                <a:gd name="T92" fmla="*/ 344 w 1012"/>
                <a:gd name="T93" fmla="*/ 364 h 888"/>
                <a:gd name="T94" fmla="*/ 324 w 1012"/>
                <a:gd name="T95" fmla="*/ 384 h 888"/>
                <a:gd name="T96" fmla="*/ 282 w 1012"/>
                <a:gd name="T97" fmla="*/ 388 h 888"/>
                <a:gd name="T98" fmla="*/ 237 w 1012"/>
                <a:gd name="T99" fmla="*/ 374 h 888"/>
                <a:gd name="T100" fmla="*/ 222 w 1012"/>
                <a:gd name="T101" fmla="*/ 339 h 888"/>
                <a:gd name="T102" fmla="*/ 224 w 1012"/>
                <a:gd name="T103" fmla="*/ 293 h 888"/>
                <a:gd name="T104" fmla="*/ 229 w 1012"/>
                <a:gd name="T105" fmla="*/ 270 h 888"/>
                <a:gd name="T106" fmla="*/ 240 w 1012"/>
                <a:gd name="T107" fmla="*/ 220 h 888"/>
                <a:gd name="T108" fmla="*/ 257 w 1012"/>
                <a:gd name="T109" fmla="*/ 174 h 888"/>
                <a:gd name="T110" fmla="*/ 287 w 1012"/>
                <a:gd name="T111" fmla="*/ 141 h 888"/>
                <a:gd name="T112" fmla="*/ 332 w 1012"/>
                <a:gd name="T113" fmla="*/ 127 h 888"/>
                <a:gd name="T114" fmla="*/ 375 w 1012"/>
                <a:gd name="T115" fmla="*/ 145 h 888"/>
                <a:gd name="T116" fmla="*/ 389 w 1012"/>
                <a:gd name="T117" fmla="*/ 166 h 888"/>
                <a:gd name="T118" fmla="*/ 459 w 1012"/>
                <a:gd name="T119" fmla="*/ 166 h 888"/>
                <a:gd name="T120" fmla="*/ 543 w 1012"/>
                <a:gd name="T121" fmla="*/ 166 h 888"/>
                <a:gd name="T122" fmla="*/ 584 w 1012"/>
                <a:gd name="T123" fmla="*/ 166 h 888"/>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0" t="0" r="r" b="b"/>
              <a:pathLst>
                <a:path w="1012" h="888">
                  <a:moveTo>
                    <a:pt x="1007" y="285"/>
                  </a:moveTo>
                  <a:lnTo>
                    <a:pt x="1012" y="245"/>
                  </a:lnTo>
                  <a:lnTo>
                    <a:pt x="1012" y="207"/>
                  </a:lnTo>
                  <a:lnTo>
                    <a:pt x="1009" y="174"/>
                  </a:lnTo>
                  <a:lnTo>
                    <a:pt x="999" y="143"/>
                  </a:lnTo>
                  <a:lnTo>
                    <a:pt x="984" y="115"/>
                  </a:lnTo>
                  <a:lnTo>
                    <a:pt x="964" y="91"/>
                  </a:lnTo>
                  <a:lnTo>
                    <a:pt x="940" y="69"/>
                  </a:lnTo>
                  <a:lnTo>
                    <a:pt x="909" y="50"/>
                  </a:lnTo>
                  <a:lnTo>
                    <a:pt x="874" y="34"/>
                  </a:lnTo>
                  <a:lnTo>
                    <a:pt x="834" y="22"/>
                  </a:lnTo>
                  <a:lnTo>
                    <a:pt x="788" y="12"/>
                  </a:lnTo>
                  <a:lnTo>
                    <a:pt x="737" y="6"/>
                  </a:lnTo>
                  <a:lnTo>
                    <a:pt x="682" y="2"/>
                  </a:lnTo>
                  <a:lnTo>
                    <a:pt x="621" y="0"/>
                  </a:lnTo>
                  <a:lnTo>
                    <a:pt x="595" y="1"/>
                  </a:lnTo>
                  <a:lnTo>
                    <a:pt x="568" y="2"/>
                  </a:lnTo>
                  <a:lnTo>
                    <a:pt x="539" y="3"/>
                  </a:lnTo>
                  <a:lnTo>
                    <a:pt x="508" y="7"/>
                  </a:lnTo>
                  <a:lnTo>
                    <a:pt x="474" y="11"/>
                  </a:lnTo>
                  <a:lnTo>
                    <a:pt x="441" y="17"/>
                  </a:lnTo>
                  <a:lnTo>
                    <a:pt x="406" y="25"/>
                  </a:lnTo>
                  <a:lnTo>
                    <a:pt x="371" y="34"/>
                  </a:lnTo>
                  <a:lnTo>
                    <a:pt x="336" y="47"/>
                  </a:lnTo>
                  <a:lnTo>
                    <a:pt x="300" y="62"/>
                  </a:lnTo>
                  <a:lnTo>
                    <a:pt x="266" y="78"/>
                  </a:lnTo>
                  <a:lnTo>
                    <a:pt x="232" y="99"/>
                  </a:lnTo>
                  <a:lnTo>
                    <a:pt x="199" y="122"/>
                  </a:lnTo>
                  <a:lnTo>
                    <a:pt x="168" y="148"/>
                  </a:lnTo>
                  <a:lnTo>
                    <a:pt x="138" y="178"/>
                  </a:lnTo>
                  <a:lnTo>
                    <a:pt x="110" y="212"/>
                  </a:lnTo>
                  <a:lnTo>
                    <a:pt x="84" y="250"/>
                  </a:lnTo>
                  <a:lnTo>
                    <a:pt x="61" y="292"/>
                  </a:lnTo>
                  <a:lnTo>
                    <a:pt x="41" y="338"/>
                  </a:lnTo>
                  <a:lnTo>
                    <a:pt x="25" y="389"/>
                  </a:lnTo>
                  <a:lnTo>
                    <a:pt x="11" y="444"/>
                  </a:lnTo>
                  <a:lnTo>
                    <a:pt x="3" y="501"/>
                  </a:lnTo>
                  <a:lnTo>
                    <a:pt x="0" y="553"/>
                  </a:lnTo>
                  <a:lnTo>
                    <a:pt x="2" y="600"/>
                  </a:lnTo>
                  <a:lnTo>
                    <a:pt x="9" y="642"/>
                  </a:lnTo>
                  <a:lnTo>
                    <a:pt x="20" y="680"/>
                  </a:lnTo>
                  <a:lnTo>
                    <a:pt x="35" y="714"/>
                  </a:lnTo>
                  <a:lnTo>
                    <a:pt x="54" y="744"/>
                  </a:lnTo>
                  <a:lnTo>
                    <a:pt x="76" y="770"/>
                  </a:lnTo>
                  <a:lnTo>
                    <a:pt x="100" y="793"/>
                  </a:lnTo>
                  <a:lnTo>
                    <a:pt x="126" y="814"/>
                  </a:lnTo>
                  <a:lnTo>
                    <a:pt x="155" y="830"/>
                  </a:lnTo>
                  <a:lnTo>
                    <a:pt x="185" y="845"/>
                  </a:lnTo>
                  <a:lnTo>
                    <a:pt x="217" y="857"/>
                  </a:lnTo>
                  <a:lnTo>
                    <a:pt x="248" y="866"/>
                  </a:lnTo>
                  <a:lnTo>
                    <a:pt x="281" y="874"/>
                  </a:lnTo>
                  <a:lnTo>
                    <a:pt x="313" y="880"/>
                  </a:lnTo>
                  <a:lnTo>
                    <a:pt x="344" y="883"/>
                  </a:lnTo>
                  <a:lnTo>
                    <a:pt x="374" y="885"/>
                  </a:lnTo>
                  <a:lnTo>
                    <a:pt x="403" y="887"/>
                  </a:lnTo>
                  <a:lnTo>
                    <a:pt x="431" y="888"/>
                  </a:lnTo>
                  <a:lnTo>
                    <a:pt x="477" y="887"/>
                  </a:lnTo>
                  <a:lnTo>
                    <a:pt x="524" y="885"/>
                  </a:lnTo>
                  <a:lnTo>
                    <a:pt x="571" y="882"/>
                  </a:lnTo>
                  <a:lnTo>
                    <a:pt x="619" y="877"/>
                  </a:lnTo>
                  <a:lnTo>
                    <a:pt x="668" y="873"/>
                  </a:lnTo>
                  <a:lnTo>
                    <a:pt x="717" y="866"/>
                  </a:lnTo>
                  <a:lnTo>
                    <a:pt x="767" y="859"/>
                  </a:lnTo>
                  <a:lnTo>
                    <a:pt x="816" y="850"/>
                  </a:lnTo>
                  <a:lnTo>
                    <a:pt x="866" y="841"/>
                  </a:lnTo>
                  <a:lnTo>
                    <a:pt x="916" y="829"/>
                  </a:lnTo>
                  <a:lnTo>
                    <a:pt x="919" y="814"/>
                  </a:lnTo>
                  <a:lnTo>
                    <a:pt x="927" y="773"/>
                  </a:lnTo>
                  <a:lnTo>
                    <a:pt x="939" y="714"/>
                  </a:lnTo>
                  <a:lnTo>
                    <a:pt x="952" y="644"/>
                  </a:lnTo>
                  <a:lnTo>
                    <a:pt x="966" y="570"/>
                  </a:lnTo>
                  <a:lnTo>
                    <a:pt x="980" y="500"/>
                  </a:lnTo>
                  <a:lnTo>
                    <a:pt x="992" y="440"/>
                  </a:lnTo>
                  <a:lnTo>
                    <a:pt x="1000" y="399"/>
                  </a:lnTo>
                  <a:lnTo>
                    <a:pt x="1002" y="384"/>
                  </a:lnTo>
                  <a:lnTo>
                    <a:pt x="988" y="384"/>
                  </a:lnTo>
                  <a:lnTo>
                    <a:pt x="951" y="384"/>
                  </a:lnTo>
                  <a:lnTo>
                    <a:pt x="896" y="384"/>
                  </a:lnTo>
                  <a:lnTo>
                    <a:pt x="830" y="384"/>
                  </a:lnTo>
                  <a:lnTo>
                    <a:pt x="758" y="384"/>
                  </a:lnTo>
                  <a:lnTo>
                    <a:pt x="685" y="384"/>
                  </a:lnTo>
                  <a:lnTo>
                    <a:pt x="618" y="384"/>
                  </a:lnTo>
                  <a:lnTo>
                    <a:pt x="563" y="384"/>
                  </a:lnTo>
                  <a:lnTo>
                    <a:pt x="526" y="384"/>
                  </a:lnTo>
                  <a:lnTo>
                    <a:pt x="512" y="384"/>
                  </a:lnTo>
                  <a:lnTo>
                    <a:pt x="504" y="427"/>
                  </a:lnTo>
                  <a:lnTo>
                    <a:pt x="488" y="508"/>
                  </a:lnTo>
                  <a:lnTo>
                    <a:pt x="480" y="551"/>
                  </a:lnTo>
                  <a:lnTo>
                    <a:pt x="512" y="551"/>
                  </a:lnTo>
                  <a:lnTo>
                    <a:pt x="575" y="551"/>
                  </a:lnTo>
                  <a:lnTo>
                    <a:pt x="608" y="551"/>
                  </a:lnTo>
                  <a:lnTo>
                    <a:pt x="602" y="578"/>
                  </a:lnTo>
                  <a:lnTo>
                    <a:pt x="593" y="627"/>
                  </a:lnTo>
                  <a:lnTo>
                    <a:pt x="587" y="655"/>
                  </a:lnTo>
                  <a:lnTo>
                    <a:pt x="558" y="661"/>
                  </a:lnTo>
                  <a:lnTo>
                    <a:pt x="524" y="665"/>
                  </a:lnTo>
                  <a:lnTo>
                    <a:pt x="487" y="668"/>
                  </a:lnTo>
                  <a:lnTo>
                    <a:pt x="440" y="661"/>
                  </a:lnTo>
                  <a:lnTo>
                    <a:pt x="409" y="644"/>
                  </a:lnTo>
                  <a:lnTo>
                    <a:pt x="390" y="617"/>
                  </a:lnTo>
                  <a:lnTo>
                    <a:pt x="382" y="584"/>
                  </a:lnTo>
                  <a:lnTo>
                    <a:pt x="381" y="546"/>
                  </a:lnTo>
                  <a:lnTo>
                    <a:pt x="386" y="505"/>
                  </a:lnTo>
                  <a:lnTo>
                    <a:pt x="394" y="464"/>
                  </a:lnTo>
                  <a:lnTo>
                    <a:pt x="403" y="420"/>
                  </a:lnTo>
                  <a:lnTo>
                    <a:pt x="413" y="378"/>
                  </a:lnTo>
                  <a:lnTo>
                    <a:pt x="426" y="336"/>
                  </a:lnTo>
                  <a:lnTo>
                    <a:pt x="443" y="299"/>
                  </a:lnTo>
                  <a:lnTo>
                    <a:pt x="465" y="267"/>
                  </a:lnTo>
                  <a:lnTo>
                    <a:pt x="494" y="242"/>
                  </a:lnTo>
                  <a:lnTo>
                    <a:pt x="530" y="226"/>
                  </a:lnTo>
                  <a:lnTo>
                    <a:pt x="573" y="219"/>
                  </a:lnTo>
                  <a:lnTo>
                    <a:pt x="621" y="227"/>
                  </a:lnTo>
                  <a:lnTo>
                    <a:pt x="647" y="250"/>
                  </a:lnTo>
                  <a:lnTo>
                    <a:pt x="652" y="285"/>
                  </a:lnTo>
                  <a:lnTo>
                    <a:pt x="671" y="285"/>
                  </a:lnTo>
                  <a:lnTo>
                    <a:pt x="722" y="285"/>
                  </a:lnTo>
                  <a:lnTo>
                    <a:pt x="791" y="285"/>
                  </a:lnTo>
                  <a:lnTo>
                    <a:pt x="867" y="285"/>
                  </a:lnTo>
                  <a:lnTo>
                    <a:pt x="936" y="285"/>
                  </a:lnTo>
                  <a:lnTo>
                    <a:pt x="987" y="285"/>
                  </a:lnTo>
                  <a:lnTo>
                    <a:pt x="1007" y="285"/>
                  </a:lnTo>
                  <a:close/>
                </a:path>
              </a:pathLst>
            </a:custGeom>
            <a:solidFill>
              <a:srgbClr val="000000"/>
            </a:solidFill>
            <a:ln w="9525">
              <a:noFill/>
              <a:round/>
              <a:headEnd/>
              <a:tailEnd/>
            </a:ln>
          </p:spPr>
          <p:txBody>
            <a:bodyPr/>
            <a:lstStyle/>
            <a:p>
              <a:pPr eaLnBrk="1" hangingPunct="1">
                <a:lnSpc>
                  <a:spcPct val="100000"/>
                </a:lnSpc>
                <a:spcBef>
                  <a:spcPct val="0"/>
                </a:spcBef>
                <a:buFontTx/>
                <a:buNone/>
                <a:defRPr/>
              </a:pPr>
              <a:endParaRPr lang="en-US">
                <a:effectLst/>
                <a:ea typeface="+mn-ea"/>
              </a:endParaRPr>
            </a:p>
          </p:txBody>
        </p:sp>
        <p:sp>
          <p:nvSpPr>
            <p:cNvPr id="10" name="Freeform 29"/>
            <p:cNvSpPr>
              <a:spLocks/>
            </p:cNvSpPr>
            <p:nvPr/>
          </p:nvSpPr>
          <p:spPr bwMode="auto">
            <a:xfrm>
              <a:off x="978" y="2722"/>
              <a:ext cx="549" cy="515"/>
            </a:xfrm>
            <a:custGeom>
              <a:avLst/>
              <a:gdLst>
                <a:gd name="T0" fmla="*/ 2 w 946"/>
                <a:gd name="T1" fmla="*/ 355 h 888"/>
                <a:gd name="T2" fmla="*/ 0 w 946"/>
                <a:gd name="T3" fmla="*/ 384 h 888"/>
                <a:gd name="T4" fmla="*/ 8 w 946"/>
                <a:gd name="T5" fmla="*/ 425 h 888"/>
                <a:gd name="T6" fmla="*/ 40 w 946"/>
                <a:gd name="T7" fmla="*/ 468 h 888"/>
                <a:gd name="T8" fmla="*/ 110 w 946"/>
                <a:gd name="T9" fmla="*/ 502 h 888"/>
                <a:gd name="T10" fmla="*/ 229 w 946"/>
                <a:gd name="T11" fmla="*/ 516 h 888"/>
                <a:gd name="T12" fmla="*/ 323 w 946"/>
                <a:gd name="T13" fmla="*/ 508 h 888"/>
                <a:gd name="T14" fmla="*/ 400 w 946"/>
                <a:gd name="T15" fmla="*/ 488 h 888"/>
                <a:gd name="T16" fmla="*/ 460 w 946"/>
                <a:gd name="T17" fmla="*/ 453 h 888"/>
                <a:gd name="T18" fmla="*/ 501 w 946"/>
                <a:gd name="T19" fmla="*/ 406 h 888"/>
                <a:gd name="T20" fmla="*/ 524 w 946"/>
                <a:gd name="T21" fmla="*/ 346 h 888"/>
                <a:gd name="T22" fmla="*/ 521 w 946"/>
                <a:gd name="T23" fmla="*/ 282 h 888"/>
                <a:gd name="T24" fmla="*/ 489 w 946"/>
                <a:gd name="T25" fmla="*/ 239 h 888"/>
                <a:gd name="T26" fmla="*/ 439 w 946"/>
                <a:gd name="T27" fmla="*/ 211 h 888"/>
                <a:gd name="T28" fmla="*/ 380 w 946"/>
                <a:gd name="T29" fmla="*/ 192 h 888"/>
                <a:gd name="T30" fmla="*/ 322 w 946"/>
                <a:gd name="T31" fmla="*/ 180 h 888"/>
                <a:gd name="T32" fmla="*/ 278 w 946"/>
                <a:gd name="T33" fmla="*/ 168 h 888"/>
                <a:gd name="T34" fmla="*/ 257 w 946"/>
                <a:gd name="T35" fmla="*/ 150 h 888"/>
                <a:gd name="T36" fmla="*/ 284 w 946"/>
                <a:gd name="T37" fmla="*/ 114 h 888"/>
                <a:gd name="T38" fmla="*/ 351 w 946"/>
                <a:gd name="T39" fmla="*/ 128 h 888"/>
                <a:gd name="T40" fmla="*/ 391 w 946"/>
                <a:gd name="T41" fmla="*/ 151 h 888"/>
                <a:gd name="T42" fmla="*/ 507 w 946"/>
                <a:gd name="T43" fmla="*/ 151 h 888"/>
                <a:gd name="T44" fmla="*/ 549 w 946"/>
                <a:gd name="T45" fmla="*/ 128 h 888"/>
                <a:gd name="T46" fmla="*/ 538 w 946"/>
                <a:gd name="T47" fmla="*/ 72 h 888"/>
                <a:gd name="T48" fmla="*/ 501 w 946"/>
                <a:gd name="T49" fmla="*/ 32 h 888"/>
                <a:gd name="T50" fmla="*/ 435 w 946"/>
                <a:gd name="T51" fmla="*/ 8 h 888"/>
                <a:gd name="T52" fmla="*/ 342 w 946"/>
                <a:gd name="T53" fmla="*/ 0 h 888"/>
                <a:gd name="T54" fmla="*/ 290 w 946"/>
                <a:gd name="T55" fmla="*/ 2 h 888"/>
                <a:gd name="T56" fmla="*/ 225 w 946"/>
                <a:gd name="T57" fmla="*/ 13 h 888"/>
                <a:gd name="T58" fmla="*/ 156 w 946"/>
                <a:gd name="T59" fmla="*/ 35 h 888"/>
                <a:gd name="T60" fmla="*/ 97 w 946"/>
                <a:gd name="T61" fmla="*/ 73 h 888"/>
                <a:gd name="T62" fmla="*/ 57 w 946"/>
                <a:gd name="T63" fmla="*/ 133 h 888"/>
                <a:gd name="T64" fmla="*/ 48 w 946"/>
                <a:gd name="T65" fmla="*/ 202 h 888"/>
                <a:gd name="T66" fmla="*/ 72 w 946"/>
                <a:gd name="T67" fmla="*/ 250 h 888"/>
                <a:gd name="T68" fmla="*/ 118 w 946"/>
                <a:gd name="T69" fmla="*/ 282 h 888"/>
                <a:gd name="T70" fmla="*/ 176 w 946"/>
                <a:gd name="T71" fmla="*/ 301 h 888"/>
                <a:gd name="T72" fmla="*/ 234 w 946"/>
                <a:gd name="T73" fmla="*/ 315 h 888"/>
                <a:gd name="T74" fmla="*/ 284 w 946"/>
                <a:gd name="T75" fmla="*/ 328 h 888"/>
                <a:gd name="T76" fmla="*/ 313 w 946"/>
                <a:gd name="T77" fmla="*/ 346 h 888"/>
                <a:gd name="T78" fmla="*/ 307 w 946"/>
                <a:gd name="T79" fmla="*/ 385 h 888"/>
                <a:gd name="T80" fmla="*/ 222 w 946"/>
                <a:gd name="T81" fmla="*/ 396 h 888"/>
                <a:gd name="T82" fmla="*/ 212 w 946"/>
                <a:gd name="T83" fmla="*/ 349 h 888"/>
                <a:gd name="T84" fmla="*/ 130 w 946"/>
                <a:gd name="T85" fmla="*/ 349 h 888"/>
                <a:gd name="T86" fmla="*/ 16 w 946"/>
                <a:gd name="T87" fmla="*/ 349 h 888"/>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0" t="0" r="r" b="b"/>
              <a:pathLst>
                <a:path w="946" h="888">
                  <a:moveTo>
                    <a:pt x="8" y="600"/>
                  </a:moveTo>
                  <a:lnTo>
                    <a:pt x="7" y="602"/>
                  </a:lnTo>
                  <a:lnTo>
                    <a:pt x="4" y="611"/>
                  </a:lnTo>
                  <a:lnTo>
                    <a:pt x="2" y="624"/>
                  </a:lnTo>
                  <a:lnTo>
                    <a:pt x="0" y="640"/>
                  </a:lnTo>
                  <a:lnTo>
                    <a:pt x="0" y="660"/>
                  </a:lnTo>
                  <a:lnTo>
                    <a:pt x="1" y="682"/>
                  </a:lnTo>
                  <a:lnTo>
                    <a:pt x="6" y="706"/>
                  </a:lnTo>
                  <a:lnTo>
                    <a:pt x="14" y="731"/>
                  </a:lnTo>
                  <a:lnTo>
                    <a:pt x="26" y="756"/>
                  </a:lnTo>
                  <a:lnTo>
                    <a:pt x="45" y="782"/>
                  </a:lnTo>
                  <a:lnTo>
                    <a:pt x="69" y="805"/>
                  </a:lnTo>
                  <a:lnTo>
                    <a:pt x="100" y="828"/>
                  </a:lnTo>
                  <a:lnTo>
                    <a:pt x="140" y="847"/>
                  </a:lnTo>
                  <a:lnTo>
                    <a:pt x="189" y="864"/>
                  </a:lnTo>
                  <a:lnTo>
                    <a:pt x="246" y="876"/>
                  </a:lnTo>
                  <a:lnTo>
                    <a:pt x="315" y="884"/>
                  </a:lnTo>
                  <a:lnTo>
                    <a:pt x="395" y="888"/>
                  </a:lnTo>
                  <a:lnTo>
                    <a:pt x="451" y="887"/>
                  </a:lnTo>
                  <a:lnTo>
                    <a:pt x="506" y="882"/>
                  </a:lnTo>
                  <a:lnTo>
                    <a:pt x="556" y="875"/>
                  </a:lnTo>
                  <a:lnTo>
                    <a:pt x="604" y="866"/>
                  </a:lnTo>
                  <a:lnTo>
                    <a:pt x="647" y="853"/>
                  </a:lnTo>
                  <a:lnTo>
                    <a:pt x="689" y="839"/>
                  </a:lnTo>
                  <a:lnTo>
                    <a:pt x="727" y="822"/>
                  </a:lnTo>
                  <a:lnTo>
                    <a:pt x="761" y="801"/>
                  </a:lnTo>
                  <a:lnTo>
                    <a:pt x="792" y="780"/>
                  </a:lnTo>
                  <a:lnTo>
                    <a:pt x="819" y="755"/>
                  </a:lnTo>
                  <a:lnTo>
                    <a:pt x="843" y="728"/>
                  </a:lnTo>
                  <a:lnTo>
                    <a:pt x="864" y="699"/>
                  </a:lnTo>
                  <a:lnTo>
                    <a:pt x="880" y="667"/>
                  </a:lnTo>
                  <a:lnTo>
                    <a:pt x="894" y="633"/>
                  </a:lnTo>
                  <a:lnTo>
                    <a:pt x="903" y="596"/>
                  </a:lnTo>
                  <a:lnTo>
                    <a:pt x="908" y="555"/>
                  </a:lnTo>
                  <a:lnTo>
                    <a:pt x="905" y="518"/>
                  </a:lnTo>
                  <a:lnTo>
                    <a:pt x="897" y="486"/>
                  </a:lnTo>
                  <a:lnTo>
                    <a:pt x="883" y="457"/>
                  </a:lnTo>
                  <a:lnTo>
                    <a:pt x="865" y="433"/>
                  </a:lnTo>
                  <a:lnTo>
                    <a:pt x="843" y="411"/>
                  </a:lnTo>
                  <a:lnTo>
                    <a:pt x="817" y="393"/>
                  </a:lnTo>
                  <a:lnTo>
                    <a:pt x="787" y="376"/>
                  </a:lnTo>
                  <a:lnTo>
                    <a:pt x="756" y="363"/>
                  </a:lnTo>
                  <a:lnTo>
                    <a:pt x="722" y="351"/>
                  </a:lnTo>
                  <a:lnTo>
                    <a:pt x="688" y="341"/>
                  </a:lnTo>
                  <a:lnTo>
                    <a:pt x="654" y="331"/>
                  </a:lnTo>
                  <a:lnTo>
                    <a:pt x="620" y="323"/>
                  </a:lnTo>
                  <a:lnTo>
                    <a:pt x="586" y="316"/>
                  </a:lnTo>
                  <a:lnTo>
                    <a:pt x="555" y="310"/>
                  </a:lnTo>
                  <a:lnTo>
                    <a:pt x="526" y="304"/>
                  </a:lnTo>
                  <a:lnTo>
                    <a:pt x="501" y="296"/>
                  </a:lnTo>
                  <a:lnTo>
                    <a:pt x="479" y="289"/>
                  </a:lnTo>
                  <a:lnTo>
                    <a:pt x="462" y="280"/>
                  </a:lnTo>
                  <a:lnTo>
                    <a:pt x="449" y="270"/>
                  </a:lnTo>
                  <a:lnTo>
                    <a:pt x="442" y="258"/>
                  </a:lnTo>
                  <a:lnTo>
                    <a:pt x="441" y="245"/>
                  </a:lnTo>
                  <a:lnTo>
                    <a:pt x="457" y="216"/>
                  </a:lnTo>
                  <a:lnTo>
                    <a:pt x="489" y="197"/>
                  </a:lnTo>
                  <a:lnTo>
                    <a:pt x="533" y="190"/>
                  </a:lnTo>
                  <a:lnTo>
                    <a:pt x="579" y="198"/>
                  </a:lnTo>
                  <a:lnTo>
                    <a:pt x="604" y="221"/>
                  </a:lnTo>
                  <a:lnTo>
                    <a:pt x="607" y="260"/>
                  </a:lnTo>
                  <a:lnTo>
                    <a:pt x="625" y="260"/>
                  </a:lnTo>
                  <a:lnTo>
                    <a:pt x="673" y="260"/>
                  </a:lnTo>
                  <a:lnTo>
                    <a:pt x="738" y="260"/>
                  </a:lnTo>
                  <a:lnTo>
                    <a:pt x="810" y="260"/>
                  </a:lnTo>
                  <a:lnTo>
                    <a:pt x="874" y="260"/>
                  </a:lnTo>
                  <a:lnTo>
                    <a:pt x="923" y="260"/>
                  </a:lnTo>
                  <a:lnTo>
                    <a:pt x="941" y="260"/>
                  </a:lnTo>
                  <a:lnTo>
                    <a:pt x="946" y="221"/>
                  </a:lnTo>
                  <a:lnTo>
                    <a:pt x="945" y="186"/>
                  </a:lnTo>
                  <a:lnTo>
                    <a:pt x="939" y="154"/>
                  </a:lnTo>
                  <a:lnTo>
                    <a:pt x="927" y="124"/>
                  </a:lnTo>
                  <a:lnTo>
                    <a:pt x="911" y="99"/>
                  </a:lnTo>
                  <a:lnTo>
                    <a:pt x="889" y="76"/>
                  </a:lnTo>
                  <a:lnTo>
                    <a:pt x="863" y="55"/>
                  </a:lnTo>
                  <a:lnTo>
                    <a:pt x="830" y="39"/>
                  </a:lnTo>
                  <a:lnTo>
                    <a:pt x="792" y="25"/>
                  </a:lnTo>
                  <a:lnTo>
                    <a:pt x="750" y="14"/>
                  </a:lnTo>
                  <a:lnTo>
                    <a:pt x="701" y="7"/>
                  </a:lnTo>
                  <a:lnTo>
                    <a:pt x="648" y="2"/>
                  </a:lnTo>
                  <a:lnTo>
                    <a:pt x="590" y="0"/>
                  </a:lnTo>
                  <a:lnTo>
                    <a:pt x="563" y="1"/>
                  </a:lnTo>
                  <a:lnTo>
                    <a:pt x="533" y="2"/>
                  </a:lnTo>
                  <a:lnTo>
                    <a:pt x="500" y="4"/>
                  </a:lnTo>
                  <a:lnTo>
                    <a:pt x="463" y="8"/>
                  </a:lnTo>
                  <a:lnTo>
                    <a:pt x="425" y="14"/>
                  </a:lnTo>
                  <a:lnTo>
                    <a:pt x="387" y="22"/>
                  </a:lnTo>
                  <a:lnTo>
                    <a:pt x="347" y="31"/>
                  </a:lnTo>
                  <a:lnTo>
                    <a:pt x="307" y="44"/>
                  </a:lnTo>
                  <a:lnTo>
                    <a:pt x="269" y="60"/>
                  </a:lnTo>
                  <a:lnTo>
                    <a:pt x="233" y="78"/>
                  </a:lnTo>
                  <a:lnTo>
                    <a:pt x="198" y="100"/>
                  </a:lnTo>
                  <a:lnTo>
                    <a:pt x="167" y="125"/>
                  </a:lnTo>
                  <a:lnTo>
                    <a:pt x="139" y="155"/>
                  </a:lnTo>
                  <a:lnTo>
                    <a:pt x="116" y="190"/>
                  </a:lnTo>
                  <a:lnTo>
                    <a:pt x="98" y="229"/>
                  </a:lnTo>
                  <a:lnTo>
                    <a:pt x="85" y="272"/>
                  </a:lnTo>
                  <a:lnTo>
                    <a:pt x="80" y="312"/>
                  </a:lnTo>
                  <a:lnTo>
                    <a:pt x="83" y="348"/>
                  </a:lnTo>
                  <a:lnTo>
                    <a:pt x="92" y="379"/>
                  </a:lnTo>
                  <a:lnTo>
                    <a:pt x="106" y="406"/>
                  </a:lnTo>
                  <a:lnTo>
                    <a:pt x="124" y="431"/>
                  </a:lnTo>
                  <a:lnTo>
                    <a:pt x="147" y="451"/>
                  </a:lnTo>
                  <a:lnTo>
                    <a:pt x="174" y="469"/>
                  </a:lnTo>
                  <a:lnTo>
                    <a:pt x="204" y="485"/>
                  </a:lnTo>
                  <a:lnTo>
                    <a:pt x="235" y="497"/>
                  </a:lnTo>
                  <a:lnTo>
                    <a:pt x="268" y="509"/>
                  </a:lnTo>
                  <a:lnTo>
                    <a:pt x="303" y="518"/>
                  </a:lnTo>
                  <a:lnTo>
                    <a:pt x="337" y="527"/>
                  </a:lnTo>
                  <a:lnTo>
                    <a:pt x="371" y="535"/>
                  </a:lnTo>
                  <a:lnTo>
                    <a:pt x="404" y="542"/>
                  </a:lnTo>
                  <a:lnTo>
                    <a:pt x="435" y="549"/>
                  </a:lnTo>
                  <a:lnTo>
                    <a:pt x="463" y="557"/>
                  </a:lnTo>
                  <a:lnTo>
                    <a:pt x="489" y="565"/>
                  </a:lnTo>
                  <a:lnTo>
                    <a:pt x="511" y="574"/>
                  </a:lnTo>
                  <a:lnTo>
                    <a:pt x="529" y="584"/>
                  </a:lnTo>
                  <a:lnTo>
                    <a:pt x="540" y="596"/>
                  </a:lnTo>
                  <a:lnTo>
                    <a:pt x="547" y="609"/>
                  </a:lnTo>
                  <a:lnTo>
                    <a:pt x="547" y="625"/>
                  </a:lnTo>
                  <a:lnTo>
                    <a:pt x="529" y="662"/>
                  </a:lnTo>
                  <a:lnTo>
                    <a:pt x="492" y="687"/>
                  </a:lnTo>
                  <a:lnTo>
                    <a:pt x="443" y="697"/>
                  </a:lnTo>
                  <a:lnTo>
                    <a:pt x="383" y="682"/>
                  </a:lnTo>
                  <a:lnTo>
                    <a:pt x="362" y="648"/>
                  </a:lnTo>
                  <a:lnTo>
                    <a:pt x="362" y="615"/>
                  </a:lnTo>
                  <a:lnTo>
                    <a:pt x="365" y="600"/>
                  </a:lnTo>
                  <a:lnTo>
                    <a:pt x="345" y="600"/>
                  </a:lnTo>
                  <a:lnTo>
                    <a:pt x="294" y="600"/>
                  </a:lnTo>
                  <a:lnTo>
                    <a:pt x="224" y="600"/>
                  </a:lnTo>
                  <a:lnTo>
                    <a:pt x="148" y="600"/>
                  </a:lnTo>
                  <a:lnTo>
                    <a:pt x="78" y="600"/>
                  </a:lnTo>
                  <a:lnTo>
                    <a:pt x="27" y="600"/>
                  </a:lnTo>
                  <a:lnTo>
                    <a:pt x="8" y="600"/>
                  </a:lnTo>
                  <a:close/>
                </a:path>
              </a:pathLst>
            </a:custGeom>
            <a:solidFill>
              <a:srgbClr val="000000"/>
            </a:solidFill>
            <a:ln w="9525">
              <a:noFill/>
              <a:round/>
              <a:headEnd/>
              <a:tailEnd/>
            </a:ln>
          </p:spPr>
          <p:txBody>
            <a:bodyPr/>
            <a:lstStyle/>
            <a:p>
              <a:pPr eaLnBrk="1" hangingPunct="1">
                <a:lnSpc>
                  <a:spcPct val="100000"/>
                </a:lnSpc>
                <a:spcBef>
                  <a:spcPct val="0"/>
                </a:spcBef>
                <a:buFontTx/>
                <a:buNone/>
                <a:defRPr/>
              </a:pPr>
              <a:endParaRPr lang="en-US">
                <a:effectLst/>
                <a:ea typeface="+mn-ea"/>
              </a:endParaRPr>
            </a:p>
          </p:txBody>
        </p:sp>
        <p:sp>
          <p:nvSpPr>
            <p:cNvPr id="11" name="Freeform 30"/>
            <p:cNvSpPr>
              <a:spLocks/>
            </p:cNvSpPr>
            <p:nvPr/>
          </p:nvSpPr>
          <p:spPr bwMode="auto">
            <a:xfrm>
              <a:off x="1439" y="2732"/>
              <a:ext cx="639" cy="490"/>
            </a:xfrm>
            <a:custGeom>
              <a:avLst/>
              <a:gdLst>
                <a:gd name="T0" fmla="*/ 271 w 1095"/>
                <a:gd name="T1" fmla="*/ 3 h 845"/>
                <a:gd name="T2" fmla="*/ 259 w 1095"/>
                <a:gd name="T3" fmla="*/ 25 h 845"/>
                <a:gd name="T4" fmla="*/ 237 w 1095"/>
                <a:gd name="T5" fmla="*/ 64 h 845"/>
                <a:gd name="T6" fmla="*/ 208 w 1095"/>
                <a:gd name="T7" fmla="*/ 117 h 845"/>
                <a:gd name="T8" fmla="*/ 173 w 1095"/>
                <a:gd name="T9" fmla="*/ 179 h 845"/>
                <a:gd name="T10" fmla="*/ 137 w 1095"/>
                <a:gd name="T11" fmla="*/ 245 h 845"/>
                <a:gd name="T12" fmla="*/ 99 w 1095"/>
                <a:gd name="T13" fmla="*/ 311 h 845"/>
                <a:gd name="T14" fmla="*/ 66 w 1095"/>
                <a:gd name="T15" fmla="*/ 373 h 845"/>
                <a:gd name="T16" fmla="*/ 36 w 1095"/>
                <a:gd name="T17" fmla="*/ 426 h 845"/>
                <a:gd name="T18" fmla="*/ 14 w 1095"/>
                <a:gd name="T19" fmla="*/ 465 h 845"/>
                <a:gd name="T20" fmla="*/ 2 w 1095"/>
                <a:gd name="T21" fmla="*/ 487 h 845"/>
                <a:gd name="T22" fmla="*/ 11 w 1095"/>
                <a:gd name="T23" fmla="*/ 490 h 845"/>
                <a:gd name="T24" fmla="*/ 81 w 1095"/>
                <a:gd name="T25" fmla="*/ 490 h 845"/>
                <a:gd name="T26" fmla="*/ 167 w 1095"/>
                <a:gd name="T27" fmla="*/ 490 h 845"/>
                <a:gd name="T28" fmla="*/ 208 w 1095"/>
                <a:gd name="T29" fmla="*/ 490 h 845"/>
                <a:gd name="T30" fmla="*/ 236 w 1095"/>
                <a:gd name="T31" fmla="*/ 432 h 845"/>
                <a:gd name="T32" fmla="*/ 262 w 1095"/>
                <a:gd name="T33" fmla="*/ 411 h 845"/>
                <a:gd name="T34" fmla="*/ 349 w 1095"/>
                <a:gd name="T35" fmla="*/ 411 h 845"/>
                <a:gd name="T36" fmla="*/ 405 w 1095"/>
                <a:gd name="T37" fmla="*/ 411 h 845"/>
                <a:gd name="T38" fmla="*/ 409 w 1095"/>
                <a:gd name="T39" fmla="*/ 470 h 845"/>
                <a:gd name="T40" fmla="*/ 419 w 1095"/>
                <a:gd name="T41" fmla="*/ 490 h 845"/>
                <a:gd name="T42" fmla="*/ 482 w 1095"/>
                <a:gd name="T43" fmla="*/ 490 h 845"/>
                <a:gd name="T44" fmla="*/ 565 w 1095"/>
                <a:gd name="T45" fmla="*/ 490 h 845"/>
                <a:gd name="T46" fmla="*/ 627 w 1095"/>
                <a:gd name="T47" fmla="*/ 490 h 845"/>
                <a:gd name="T48" fmla="*/ 636 w 1095"/>
                <a:gd name="T49" fmla="*/ 486 h 845"/>
                <a:gd name="T50" fmla="*/ 632 w 1095"/>
                <a:gd name="T51" fmla="*/ 457 h 845"/>
                <a:gd name="T52" fmla="*/ 623 w 1095"/>
                <a:gd name="T53" fmla="*/ 406 h 845"/>
                <a:gd name="T54" fmla="*/ 613 w 1095"/>
                <a:gd name="T55" fmla="*/ 340 h 845"/>
                <a:gd name="T56" fmla="*/ 600 w 1095"/>
                <a:gd name="T57" fmla="*/ 264 h 845"/>
                <a:gd name="T58" fmla="*/ 588 w 1095"/>
                <a:gd name="T59" fmla="*/ 187 h 845"/>
                <a:gd name="T60" fmla="*/ 575 w 1095"/>
                <a:gd name="T61" fmla="*/ 116 h 845"/>
                <a:gd name="T62" fmla="*/ 565 w 1095"/>
                <a:gd name="T63" fmla="*/ 56 h 845"/>
                <a:gd name="T64" fmla="*/ 559 w 1095"/>
                <a:gd name="T65" fmla="*/ 15 h 845"/>
                <a:gd name="T66" fmla="*/ 557 w 1095"/>
                <a:gd name="T67" fmla="*/ 0 h 845"/>
                <a:gd name="T68" fmla="*/ 528 w 1095"/>
                <a:gd name="T69" fmla="*/ 0 h 845"/>
                <a:gd name="T70" fmla="*/ 457 w 1095"/>
                <a:gd name="T71" fmla="*/ 0 h 845"/>
                <a:gd name="T72" fmla="*/ 373 w 1095"/>
                <a:gd name="T73" fmla="*/ 0 h 845"/>
                <a:gd name="T74" fmla="*/ 303 w 1095"/>
                <a:gd name="T75" fmla="*/ 0 h 845"/>
                <a:gd name="T76" fmla="*/ 273 w 1095"/>
                <a:gd name="T77" fmla="*/ 0 h 845"/>
                <a:gd name="T78" fmla="*/ 385 w 1095"/>
                <a:gd name="T79" fmla="*/ 110 h 845"/>
                <a:gd name="T80" fmla="*/ 387 w 1095"/>
                <a:gd name="T81" fmla="*/ 110 h 845"/>
                <a:gd name="T82" fmla="*/ 389 w 1095"/>
                <a:gd name="T83" fmla="*/ 157 h 845"/>
                <a:gd name="T84" fmla="*/ 393 w 1095"/>
                <a:gd name="T85" fmla="*/ 245 h 845"/>
                <a:gd name="T86" fmla="*/ 394 w 1095"/>
                <a:gd name="T87" fmla="*/ 292 h 845"/>
                <a:gd name="T88" fmla="*/ 326 w 1095"/>
                <a:gd name="T89" fmla="*/ 292 h 845"/>
                <a:gd name="T90" fmla="*/ 305 w 1095"/>
                <a:gd name="T91" fmla="*/ 281 h 845"/>
                <a:gd name="T92" fmla="*/ 334 w 1095"/>
                <a:gd name="T93" fmla="*/ 220 h 845"/>
                <a:gd name="T94" fmla="*/ 368 w 1095"/>
                <a:gd name="T95" fmla="*/ 146 h 845"/>
                <a:gd name="T96" fmla="*/ 385 w 1095"/>
                <a:gd name="T97" fmla="*/ 110 h 845"/>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0" t="0" r="r" b="b"/>
              <a:pathLst>
                <a:path w="1095" h="845">
                  <a:moveTo>
                    <a:pt x="470" y="0"/>
                  </a:moveTo>
                  <a:lnTo>
                    <a:pt x="466" y="5"/>
                  </a:lnTo>
                  <a:lnTo>
                    <a:pt x="458" y="20"/>
                  </a:lnTo>
                  <a:lnTo>
                    <a:pt x="446" y="43"/>
                  </a:lnTo>
                  <a:lnTo>
                    <a:pt x="428" y="74"/>
                  </a:lnTo>
                  <a:lnTo>
                    <a:pt x="408" y="111"/>
                  </a:lnTo>
                  <a:lnTo>
                    <a:pt x="383" y="155"/>
                  </a:lnTo>
                  <a:lnTo>
                    <a:pt x="357" y="202"/>
                  </a:lnTo>
                  <a:lnTo>
                    <a:pt x="328" y="254"/>
                  </a:lnTo>
                  <a:lnTo>
                    <a:pt x="298" y="309"/>
                  </a:lnTo>
                  <a:lnTo>
                    <a:pt x="267" y="366"/>
                  </a:lnTo>
                  <a:lnTo>
                    <a:pt x="235" y="423"/>
                  </a:lnTo>
                  <a:lnTo>
                    <a:pt x="203" y="480"/>
                  </a:lnTo>
                  <a:lnTo>
                    <a:pt x="171" y="536"/>
                  </a:lnTo>
                  <a:lnTo>
                    <a:pt x="141" y="591"/>
                  </a:lnTo>
                  <a:lnTo>
                    <a:pt x="113" y="643"/>
                  </a:lnTo>
                  <a:lnTo>
                    <a:pt x="86" y="690"/>
                  </a:lnTo>
                  <a:lnTo>
                    <a:pt x="62" y="734"/>
                  </a:lnTo>
                  <a:lnTo>
                    <a:pt x="41" y="771"/>
                  </a:lnTo>
                  <a:lnTo>
                    <a:pt x="24" y="802"/>
                  </a:lnTo>
                  <a:lnTo>
                    <a:pt x="11" y="825"/>
                  </a:lnTo>
                  <a:lnTo>
                    <a:pt x="3" y="840"/>
                  </a:lnTo>
                  <a:lnTo>
                    <a:pt x="0" y="845"/>
                  </a:lnTo>
                  <a:lnTo>
                    <a:pt x="19" y="845"/>
                  </a:lnTo>
                  <a:lnTo>
                    <a:pt x="71" y="845"/>
                  </a:lnTo>
                  <a:lnTo>
                    <a:pt x="140" y="845"/>
                  </a:lnTo>
                  <a:lnTo>
                    <a:pt x="216" y="845"/>
                  </a:lnTo>
                  <a:lnTo>
                    <a:pt x="287" y="845"/>
                  </a:lnTo>
                  <a:lnTo>
                    <a:pt x="337" y="845"/>
                  </a:lnTo>
                  <a:lnTo>
                    <a:pt x="358" y="845"/>
                  </a:lnTo>
                  <a:lnTo>
                    <a:pt x="374" y="810"/>
                  </a:lnTo>
                  <a:lnTo>
                    <a:pt x="405" y="745"/>
                  </a:lnTo>
                  <a:lnTo>
                    <a:pt x="423" y="709"/>
                  </a:lnTo>
                  <a:lnTo>
                    <a:pt x="451" y="709"/>
                  </a:lnTo>
                  <a:lnTo>
                    <a:pt x="519" y="709"/>
                  </a:lnTo>
                  <a:lnTo>
                    <a:pt x="600" y="709"/>
                  </a:lnTo>
                  <a:lnTo>
                    <a:pt x="668" y="709"/>
                  </a:lnTo>
                  <a:lnTo>
                    <a:pt x="696" y="709"/>
                  </a:lnTo>
                  <a:lnTo>
                    <a:pt x="698" y="745"/>
                  </a:lnTo>
                  <a:lnTo>
                    <a:pt x="703" y="810"/>
                  </a:lnTo>
                  <a:lnTo>
                    <a:pt x="705" y="845"/>
                  </a:lnTo>
                  <a:lnTo>
                    <a:pt x="721" y="845"/>
                  </a:lnTo>
                  <a:lnTo>
                    <a:pt x="766" y="845"/>
                  </a:lnTo>
                  <a:lnTo>
                    <a:pt x="828" y="845"/>
                  </a:lnTo>
                  <a:lnTo>
                    <a:pt x="900" y="845"/>
                  </a:lnTo>
                  <a:lnTo>
                    <a:pt x="971" y="845"/>
                  </a:lnTo>
                  <a:lnTo>
                    <a:pt x="1034" y="845"/>
                  </a:lnTo>
                  <a:lnTo>
                    <a:pt x="1078" y="845"/>
                  </a:lnTo>
                  <a:lnTo>
                    <a:pt x="1095" y="845"/>
                  </a:lnTo>
                  <a:lnTo>
                    <a:pt x="1094" y="838"/>
                  </a:lnTo>
                  <a:lnTo>
                    <a:pt x="1091" y="819"/>
                  </a:lnTo>
                  <a:lnTo>
                    <a:pt x="1086" y="788"/>
                  </a:lnTo>
                  <a:lnTo>
                    <a:pt x="1079" y="748"/>
                  </a:lnTo>
                  <a:lnTo>
                    <a:pt x="1071" y="701"/>
                  </a:lnTo>
                  <a:lnTo>
                    <a:pt x="1062" y="645"/>
                  </a:lnTo>
                  <a:lnTo>
                    <a:pt x="1053" y="586"/>
                  </a:lnTo>
                  <a:lnTo>
                    <a:pt x="1042" y="522"/>
                  </a:lnTo>
                  <a:lnTo>
                    <a:pt x="1031" y="455"/>
                  </a:lnTo>
                  <a:lnTo>
                    <a:pt x="1021" y="390"/>
                  </a:lnTo>
                  <a:lnTo>
                    <a:pt x="1010" y="323"/>
                  </a:lnTo>
                  <a:lnTo>
                    <a:pt x="1000" y="260"/>
                  </a:lnTo>
                  <a:lnTo>
                    <a:pt x="989" y="200"/>
                  </a:lnTo>
                  <a:lnTo>
                    <a:pt x="980" y="144"/>
                  </a:lnTo>
                  <a:lnTo>
                    <a:pt x="972" y="97"/>
                  </a:lnTo>
                  <a:lnTo>
                    <a:pt x="966" y="57"/>
                  </a:lnTo>
                  <a:lnTo>
                    <a:pt x="961" y="26"/>
                  </a:lnTo>
                  <a:lnTo>
                    <a:pt x="958" y="7"/>
                  </a:lnTo>
                  <a:lnTo>
                    <a:pt x="957" y="0"/>
                  </a:lnTo>
                  <a:lnTo>
                    <a:pt x="943" y="0"/>
                  </a:lnTo>
                  <a:lnTo>
                    <a:pt x="907" y="0"/>
                  </a:lnTo>
                  <a:lnTo>
                    <a:pt x="851" y="0"/>
                  </a:lnTo>
                  <a:lnTo>
                    <a:pt x="786" y="0"/>
                  </a:lnTo>
                  <a:lnTo>
                    <a:pt x="713" y="0"/>
                  </a:lnTo>
                  <a:lnTo>
                    <a:pt x="642" y="0"/>
                  </a:lnTo>
                  <a:lnTo>
                    <a:pt x="575" y="0"/>
                  </a:lnTo>
                  <a:lnTo>
                    <a:pt x="521" y="0"/>
                  </a:lnTo>
                  <a:lnTo>
                    <a:pt x="484" y="0"/>
                  </a:lnTo>
                  <a:lnTo>
                    <a:pt x="470" y="0"/>
                  </a:lnTo>
                  <a:lnTo>
                    <a:pt x="661" y="189"/>
                  </a:lnTo>
                  <a:lnTo>
                    <a:pt x="662" y="189"/>
                  </a:lnTo>
                  <a:lnTo>
                    <a:pt x="665" y="189"/>
                  </a:lnTo>
                  <a:lnTo>
                    <a:pt x="666" y="189"/>
                  </a:lnTo>
                  <a:lnTo>
                    <a:pt x="667" y="212"/>
                  </a:lnTo>
                  <a:lnTo>
                    <a:pt x="669" y="271"/>
                  </a:lnTo>
                  <a:lnTo>
                    <a:pt x="673" y="346"/>
                  </a:lnTo>
                  <a:lnTo>
                    <a:pt x="676" y="422"/>
                  </a:lnTo>
                  <a:lnTo>
                    <a:pt x="678" y="480"/>
                  </a:lnTo>
                  <a:lnTo>
                    <a:pt x="678" y="503"/>
                  </a:lnTo>
                  <a:lnTo>
                    <a:pt x="637" y="503"/>
                  </a:lnTo>
                  <a:lnTo>
                    <a:pt x="560" y="503"/>
                  </a:lnTo>
                  <a:lnTo>
                    <a:pt x="517" y="503"/>
                  </a:lnTo>
                  <a:lnTo>
                    <a:pt x="525" y="485"/>
                  </a:lnTo>
                  <a:lnTo>
                    <a:pt x="546" y="440"/>
                  </a:lnTo>
                  <a:lnTo>
                    <a:pt x="574" y="379"/>
                  </a:lnTo>
                  <a:lnTo>
                    <a:pt x="605" y="313"/>
                  </a:lnTo>
                  <a:lnTo>
                    <a:pt x="632" y="252"/>
                  </a:lnTo>
                  <a:lnTo>
                    <a:pt x="653" y="207"/>
                  </a:lnTo>
                  <a:lnTo>
                    <a:pt x="661" y="189"/>
                  </a:lnTo>
                  <a:lnTo>
                    <a:pt x="470" y="0"/>
                  </a:lnTo>
                  <a:close/>
                </a:path>
              </a:pathLst>
            </a:custGeom>
            <a:solidFill>
              <a:srgbClr val="000000"/>
            </a:solidFill>
            <a:ln w="9525">
              <a:noFill/>
              <a:round/>
              <a:headEnd/>
              <a:tailEnd/>
            </a:ln>
          </p:spPr>
          <p:txBody>
            <a:bodyPr/>
            <a:lstStyle/>
            <a:p>
              <a:pPr eaLnBrk="1" hangingPunct="1">
                <a:lnSpc>
                  <a:spcPct val="100000"/>
                </a:lnSpc>
                <a:spcBef>
                  <a:spcPct val="0"/>
                </a:spcBef>
                <a:buFontTx/>
                <a:buNone/>
                <a:defRPr/>
              </a:pPr>
              <a:endParaRPr lang="en-US">
                <a:effectLst/>
                <a:ea typeface="+mn-ea"/>
              </a:endParaRPr>
            </a:p>
          </p:txBody>
        </p:sp>
        <p:sp>
          <p:nvSpPr>
            <p:cNvPr id="12" name="Freeform 31"/>
            <p:cNvSpPr>
              <a:spLocks/>
            </p:cNvSpPr>
            <p:nvPr/>
          </p:nvSpPr>
          <p:spPr bwMode="auto">
            <a:xfrm>
              <a:off x="2077" y="2732"/>
              <a:ext cx="658" cy="490"/>
            </a:xfrm>
            <a:custGeom>
              <a:avLst/>
              <a:gdLst>
                <a:gd name="T0" fmla="*/ 96 w 1127"/>
                <a:gd name="T1" fmla="*/ 4 h 845"/>
                <a:gd name="T2" fmla="*/ 90 w 1127"/>
                <a:gd name="T3" fmla="*/ 33 h 845"/>
                <a:gd name="T4" fmla="*/ 80 w 1127"/>
                <a:gd name="T5" fmla="*/ 84 h 845"/>
                <a:gd name="T6" fmla="*/ 67 w 1127"/>
                <a:gd name="T7" fmla="*/ 151 h 845"/>
                <a:gd name="T8" fmla="*/ 52 w 1127"/>
                <a:gd name="T9" fmla="*/ 226 h 845"/>
                <a:gd name="T10" fmla="*/ 37 w 1127"/>
                <a:gd name="T11" fmla="*/ 303 h 845"/>
                <a:gd name="T12" fmla="*/ 23 w 1127"/>
                <a:gd name="T13" fmla="*/ 374 h 845"/>
                <a:gd name="T14" fmla="*/ 12 w 1127"/>
                <a:gd name="T15" fmla="*/ 434 h 845"/>
                <a:gd name="T16" fmla="*/ 3 w 1127"/>
                <a:gd name="T17" fmla="*/ 475 h 845"/>
                <a:gd name="T18" fmla="*/ 0 w 1127"/>
                <a:gd name="T19" fmla="*/ 490 h 845"/>
                <a:gd name="T20" fmla="*/ 46 w 1127"/>
                <a:gd name="T21" fmla="*/ 490 h 845"/>
                <a:gd name="T22" fmla="*/ 133 w 1127"/>
                <a:gd name="T23" fmla="*/ 490 h 845"/>
                <a:gd name="T24" fmla="*/ 179 w 1127"/>
                <a:gd name="T25" fmla="*/ 490 h 845"/>
                <a:gd name="T26" fmla="*/ 184 w 1127"/>
                <a:gd name="T27" fmla="*/ 466 h 845"/>
                <a:gd name="T28" fmla="*/ 195 w 1127"/>
                <a:gd name="T29" fmla="*/ 405 h 845"/>
                <a:gd name="T30" fmla="*/ 210 w 1127"/>
                <a:gd name="T31" fmla="*/ 328 h 845"/>
                <a:gd name="T32" fmla="*/ 224 w 1127"/>
                <a:gd name="T33" fmla="*/ 254 h 845"/>
                <a:gd name="T34" fmla="*/ 232 w 1127"/>
                <a:gd name="T35" fmla="*/ 202 h 845"/>
                <a:gd name="T36" fmla="*/ 235 w 1127"/>
                <a:gd name="T37" fmla="*/ 190 h 845"/>
                <a:gd name="T38" fmla="*/ 237 w 1127"/>
                <a:gd name="T39" fmla="*/ 190 h 845"/>
                <a:gd name="T40" fmla="*/ 242 w 1127"/>
                <a:gd name="T41" fmla="*/ 227 h 845"/>
                <a:gd name="T42" fmla="*/ 255 w 1127"/>
                <a:gd name="T43" fmla="*/ 293 h 845"/>
                <a:gd name="T44" fmla="*/ 271 w 1127"/>
                <a:gd name="T45" fmla="*/ 371 h 845"/>
                <a:gd name="T46" fmla="*/ 285 w 1127"/>
                <a:gd name="T47" fmla="*/ 440 h 845"/>
                <a:gd name="T48" fmla="*/ 295 w 1127"/>
                <a:gd name="T49" fmla="*/ 484 h 845"/>
                <a:gd name="T50" fmla="*/ 305 w 1127"/>
                <a:gd name="T51" fmla="*/ 490 h 845"/>
                <a:gd name="T52" fmla="*/ 364 w 1127"/>
                <a:gd name="T53" fmla="*/ 490 h 845"/>
                <a:gd name="T54" fmla="*/ 449 w 1127"/>
                <a:gd name="T55" fmla="*/ 490 h 845"/>
                <a:gd name="T56" fmla="*/ 526 w 1127"/>
                <a:gd name="T57" fmla="*/ 490 h 845"/>
                <a:gd name="T58" fmla="*/ 559 w 1127"/>
                <a:gd name="T59" fmla="*/ 490 h 845"/>
                <a:gd name="T60" fmla="*/ 563 w 1127"/>
                <a:gd name="T61" fmla="*/ 475 h 845"/>
                <a:gd name="T62" fmla="*/ 570 w 1127"/>
                <a:gd name="T63" fmla="*/ 434 h 845"/>
                <a:gd name="T64" fmla="*/ 582 w 1127"/>
                <a:gd name="T65" fmla="*/ 374 h 845"/>
                <a:gd name="T66" fmla="*/ 596 w 1127"/>
                <a:gd name="T67" fmla="*/ 303 h 845"/>
                <a:gd name="T68" fmla="*/ 611 w 1127"/>
                <a:gd name="T69" fmla="*/ 226 h 845"/>
                <a:gd name="T70" fmla="*/ 625 w 1127"/>
                <a:gd name="T71" fmla="*/ 151 h 845"/>
                <a:gd name="T72" fmla="*/ 639 w 1127"/>
                <a:gd name="T73" fmla="*/ 84 h 845"/>
                <a:gd name="T74" fmla="*/ 649 w 1127"/>
                <a:gd name="T75" fmla="*/ 33 h 845"/>
                <a:gd name="T76" fmla="*/ 654 w 1127"/>
                <a:gd name="T77" fmla="*/ 4 h 845"/>
                <a:gd name="T78" fmla="*/ 642 w 1127"/>
                <a:gd name="T79" fmla="*/ 0 h 845"/>
                <a:gd name="T80" fmla="*/ 566 w 1127"/>
                <a:gd name="T81" fmla="*/ 0 h 845"/>
                <a:gd name="T82" fmla="*/ 491 w 1127"/>
                <a:gd name="T83" fmla="*/ 0 h 845"/>
                <a:gd name="T84" fmla="*/ 475 w 1127"/>
                <a:gd name="T85" fmla="*/ 6 h 845"/>
                <a:gd name="T86" fmla="*/ 468 w 1127"/>
                <a:gd name="T87" fmla="*/ 45 h 845"/>
                <a:gd name="T88" fmla="*/ 456 w 1127"/>
                <a:gd name="T89" fmla="*/ 108 h 845"/>
                <a:gd name="T90" fmla="*/ 442 w 1127"/>
                <a:gd name="T91" fmla="*/ 182 h 845"/>
                <a:gd name="T92" fmla="*/ 431 w 1127"/>
                <a:gd name="T93" fmla="*/ 249 h 845"/>
                <a:gd name="T94" fmla="*/ 424 w 1127"/>
                <a:gd name="T95" fmla="*/ 295 h 845"/>
                <a:gd name="T96" fmla="*/ 423 w 1127"/>
                <a:gd name="T97" fmla="*/ 295 h 845"/>
                <a:gd name="T98" fmla="*/ 421 w 1127"/>
                <a:gd name="T99" fmla="*/ 295 h 845"/>
                <a:gd name="T100" fmla="*/ 416 w 1127"/>
                <a:gd name="T101" fmla="*/ 252 h 845"/>
                <a:gd name="T102" fmla="*/ 404 w 1127"/>
                <a:gd name="T103" fmla="*/ 186 h 845"/>
                <a:gd name="T104" fmla="*/ 389 w 1127"/>
                <a:gd name="T105" fmla="*/ 112 h 845"/>
                <a:gd name="T106" fmla="*/ 374 w 1127"/>
                <a:gd name="T107" fmla="*/ 46 h 845"/>
                <a:gd name="T108" fmla="*/ 365 w 1127"/>
                <a:gd name="T109" fmla="*/ 6 h 845"/>
                <a:gd name="T110" fmla="*/ 356 w 1127"/>
                <a:gd name="T111" fmla="*/ 0 h 845"/>
                <a:gd name="T112" fmla="*/ 306 w 1127"/>
                <a:gd name="T113" fmla="*/ 0 h 845"/>
                <a:gd name="T114" fmla="*/ 231 w 1127"/>
                <a:gd name="T115" fmla="*/ 0 h 845"/>
                <a:gd name="T116" fmla="*/ 154 w 1127"/>
                <a:gd name="T117" fmla="*/ 0 h 845"/>
                <a:gd name="T118" fmla="*/ 104 w 1127"/>
                <a:gd name="T119" fmla="*/ 0 h 845"/>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0" t="0" r="r" b="b"/>
              <a:pathLst>
                <a:path w="1127" h="845">
                  <a:moveTo>
                    <a:pt x="166" y="0"/>
                  </a:moveTo>
                  <a:lnTo>
                    <a:pt x="165" y="7"/>
                  </a:lnTo>
                  <a:lnTo>
                    <a:pt x="162" y="26"/>
                  </a:lnTo>
                  <a:lnTo>
                    <a:pt x="155" y="57"/>
                  </a:lnTo>
                  <a:lnTo>
                    <a:pt x="148" y="97"/>
                  </a:lnTo>
                  <a:lnTo>
                    <a:pt x="137" y="144"/>
                  </a:lnTo>
                  <a:lnTo>
                    <a:pt x="127" y="200"/>
                  </a:lnTo>
                  <a:lnTo>
                    <a:pt x="115" y="260"/>
                  </a:lnTo>
                  <a:lnTo>
                    <a:pt x="103" y="323"/>
                  </a:lnTo>
                  <a:lnTo>
                    <a:pt x="90" y="390"/>
                  </a:lnTo>
                  <a:lnTo>
                    <a:pt x="76" y="455"/>
                  </a:lnTo>
                  <a:lnTo>
                    <a:pt x="64" y="522"/>
                  </a:lnTo>
                  <a:lnTo>
                    <a:pt x="51" y="586"/>
                  </a:lnTo>
                  <a:lnTo>
                    <a:pt x="39" y="645"/>
                  </a:lnTo>
                  <a:lnTo>
                    <a:pt x="29" y="701"/>
                  </a:lnTo>
                  <a:lnTo>
                    <a:pt x="20" y="748"/>
                  </a:lnTo>
                  <a:lnTo>
                    <a:pt x="12" y="788"/>
                  </a:lnTo>
                  <a:lnTo>
                    <a:pt x="6" y="819"/>
                  </a:lnTo>
                  <a:lnTo>
                    <a:pt x="1" y="838"/>
                  </a:lnTo>
                  <a:lnTo>
                    <a:pt x="0" y="845"/>
                  </a:lnTo>
                  <a:lnTo>
                    <a:pt x="23" y="845"/>
                  </a:lnTo>
                  <a:lnTo>
                    <a:pt x="80" y="845"/>
                  </a:lnTo>
                  <a:lnTo>
                    <a:pt x="155" y="845"/>
                  </a:lnTo>
                  <a:lnTo>
                    <a:pt x="228" y="845"/>
                  </a:lnTo>
                  <a:lnTo>
                    <a:pt x="285" y="845"/>
                  </a:lnTo>
                  <a:lnTo>
                    <a:pt x="308" y="845"/>
                  </a:lnTo>
                  <a:lnTo>
                    <a:pt x="310" y="833"/>
                  </a:lnTo>
                  <a:lnTo>
                    <a:pt x="316" y="803"/>
                  </a:lnTo>
                  <a:lnTo>
                    <a:pt x="325" y="756"/>
                  </a:lnTo>
                  <a:lnTo>
                    <a:pt x="336" y="698"/>
                  </a:lnTo>
                  <a:lnTo>
                    <a:pt x="348" y="634"/>
                  </a:lnTo>
                  <a:lnTo>
                    <a:pt x="361" y="566"/>
                  </a:lnTo>
                  <a:lnTo>
                    <a:pt x="374" y="500"/>
                  </a:lnTo>
                  <a:lnTo>
                    <a:pt x="385" y="438"/>
                  </a:lnTo>
                  <a:lnTo>
                    <a:pt x="394" y="386"/>
                  </a:lnTo>
                  <a:lnTo>
                    <a:pt x="400" y="348"/>
                  </a:lnTo>
                  <a:lnTo>
                    <a:pt x="402" y="328"/>
                  </a:lnTo>
                  <a:lnTo>
                    <a:pt x="405" y="328"/>
                  </a:lnTo>
                  <a:lnTo>
                    <a:pt x="407" y="328"/>
                  </a:lnTo>
                  <a:lnTo>
                    <a:pt x="408" y="328"/>
                  </a:lnTo>
                  <a:lnTo>
                    <a:pt x="410" y="352"/>
                  </a:lnTo>
                  <a:lnTo>
                    <a:pt x="417" y="391"/>
                  </a:lnTo>
                  <a:lnTo>
                    <a:pt x="427" y="444"/>
                  </a:lnTo>
                  <a:lnTo>
                    <a:pt x="438" y="505"/>
                  </a:lnTo>
                  <a:lnTo>
                    <a:pt x="452" y="572"/>
                  </a:lnTo>
                  <a:lnTo>
                    <a:pt x="466" y="639"/>
                  </a:lnTo>
                  <a:lnTo>
                    <a:pt x="478" y="702"/>
                  </a:lnTo>
                  <a:lnTo>
                    <a:pt x="491" y="758"/>
                  </a:lnTo>
                  <a:lnTo>
                    <a:pt x="500" y="804"/>
                  </a:lnTo>
                  <a:lnTo>
                    <a:pt x="507" y="834"/>
                  </a:lnTo>
                  <a:lnTo>
                    <a:pt x="510" y="845"/>
                  </a:lnTo>
                  <a:lnTo>
                    <a:pt x="524" y="845"/>
                  </a:lnTo>
                  <a:lnTo>
                    <a:pt x="566" y="845"/>
                  </a:lnTo>
                  <a:lnTo>
                    <a:pt x="627" y="845"/>
                  </a:lnTo>
                  <a:lnTo>
                    <a:pt x="698" y="845"/>
                  </a:lnTo>
                  <a:lnTo>
                    <a:pt x="773" y="845"/>
                  </a:lnTo>
                  <a:lnTo>
                    <a:pt x="845" y="845"/>
                  </a:lnTo>
                  <a:lnTo>
                    <a:pt x="905" y="845"/>
                  </a:lnTo>
                  <a:lnTo>
                    <a:pt x="947" y="845"/>
                  </a:lnTo>
                  <a:lnTo>
                    <a:pt x="962" y="845"/>
                  </a:lnTo>
                  <a:lnTo>
                    <a:pt x="963" y="838"/>
                  </a:lnTo>
                  <a:lnTo>
                    <a:pt x="968" y="819"/>
                  </a:lnTo>
                  <a:lnTo>
                    <a:pt x="974" y="788"/>
                  </a:lnTo>
                  <a:lnTo>
                    <a:pt x="981" y="748"/>
                  </a:lnTo>
                  <a:lnTo>
                    <a:pt x="991" y="701"/>
                  </a:lnTo>
                  <a:lnTo>
                    <a:pt x="1001" y="645"/>
                  </a:lnTo>
                  <a:lnTo>
                    <a:pt x="1013" y="586"/>
                  </a:lnTo>
                  <a:lnTo>
                    <a:pt x="1026" y="522"/>
                  </a:lnTo>
                  <a:lnTo>
                    <a:pt x="1038" y="455"/>
                  </a:lnTo>
                  <a:lnTo>
                    <a:pt x="1051" y="390"/>
                  </a:lnTo>
                  <a:lnTo>
                    <a:pt x="1064" y="323"/>
                  </a:lnTo>
                  <a:lnTo>
                    <a:pt x="1076" y="260"/>
                  </a:lnTo>
                  <a:lnTo>
                    <a:pt x="1088" y="200"/>
                  </a:lnTo>
                  <a:lnTo>
                    <a:pt x="1099" y="144"/>
                  </a:lnTo>
                  <a:lnTo>
                    <a:pt x="1109" y="97"/>
                  </a:lnTo>
                  <a:lnTo>
                    <a:pt x="1117" y="57"/>
                  </a:lnTo>
                  <a:lnTo>
                    <a:pt x="1122" y="26"/>
                  </a:lnTo>
                  <a:lnTo>
                    <a:pt x="1126" y="7"/>
                  </a:lnTo>
                  <a:lnTo>
                    <a:pt x="1127" y="0"/>
                  </a:lnTo>
                  <a:lnTo>
                    <a:pt x="1104" y="0"/>
                  </a:lnTo>
                  <a:lnTo>
                    <a:pt x="1048" y="0"/>
                  </a:lnTo>
                  <a:lnTo>
                    <a:pt x="974" y="0"/>
                  </a:lnTo>
                  <a:lnTo>
                    <a:pt x="900" y="0"/>
                  </a:lnTo>
                  <a:lnTo>
                    <a:pt x="844" y="0"/>
                  </a:lnTo>
                  <a:lnTo>
                    <a:pt x="821" y="0"/>
                  </a:lnTo>
                  <a:lnTo>
                    <a:pt x="818" y="10"/>
                  </a:lnTo>
                  <a:lnTo>
                    <a:pt x="814" y="36"/>
                  </a:lnTo>
                  <a:lnTo>
                    <a:pt x="806" y="78"/>
                  </a:lnTo>
                  <a:lnTo>
                    <a:pt x="795" y="128"/>
                  </a:lnTo>
                  <a:lnTo>
                    <a:pt x="785" y="187"/>
                  </a:lnTo>
                  <a:lnTo>
                    <a:pt x="772" y="249"/>
                  </a:lnTo>
                  <a:lnTo>
                    <a:pt x="761" y="313"/>
                  </a:lnTo>
                  <a:lnTo>
                    <a:pt x="750" y="374"/>
                  </a:lnTo>
                  <a:lnTo>
                    <a:pt x="741" y="429"/>
                  </a:lnTo>
                  <a:lnTo>
                    <a:pt x="734" y="475"/>
                  </a:lnTo>
                  <a:lnTo>
                    <a:pt x="730" y="508"/>
                  </a:lnTo>
                  <a:lnTo>
                    <a:pt x="728" y="508"/>
                  </a:lnTo>
                  <a:lnTo>
                    <a:pt x="726" y="508"/>
                  </a:lnTo>
                  <a:lnTo>
                    <a:pt x="724" y="508"/>
                  </a:lnTo>
                  <a:lnTo>
                    <a:pt x="722" y="478"/>
                  </a:lnTo>
                  <a:lnTo>
                    <a:pt x="716" y="435"/>
                  </a:lnTo>
                  <a:lnTo>
                    <a:pt x="707" y="381"/>
                  </a:lnTo>
                  <a:lnTo>
                    <a:pt x="695" y="320"/>
                  </a:lnTo>
                  <a:lnTo>
                    <a:pt x="681" y="256"/>
                  </a:lnTo>
                  <a:lnTo>
                    <a:pt x="669" y="193"/>
                  </a:lnTo>
                  <a:lnTo>
                    <a:pt x="656" y="133"/>
                  </a:lnTo>
                  <a:lnTo>
                    <a:pt x="644" y="80"/>
                  </a:lnTo>
                  <a:lnTo>
                    <a:pt x="635" y="38"/>
                  </a:lnTo>
                  <a:lnTo>
                    <a:pt x="628" y="10"/>
                  </a:lnTo>
                  <a:lnTo>
                    <a:pt x="626" y="0"/>
                  </a:lnTo>
                  <a:lnTo>
                    <a:pt x="613" y="0"/>
                  </a:lnTo>
                  <a:lnTo>
                    <a:pt x="579" y="0"/>
                  </a:lnTo>
                  <a:lnTo>
                    <a:pt x="527" y="0"/>
                  </a:lnTo>
                  <a:lnTo>
                    <a:pt x="465" y="0"/>
                  </a:lnTo>
                  <a:lnTo>
                    <a:pt x="397" y="0"/>
                  </a:lnTo>
                  <a:lnTo>
                    <a:pt x="327" y="0"/>
                  </a:lnTo>
                  <a:lnTo>
                    <a:pt x="265" y="0"/>
                  </a:lnTo>
                  <a:lnTo>
                    <a:pt x="213" y="0"/>
                  </a:lnTo>
                  <a:lnTo>
                    <a:pt x="179" y="0"/>
                  </a:lnTo>
                  <a:lnTo>
                    <a:pt x="166" y="0"/>
                  </a:lnTo>
                  <a:close/>
                </a:path>
              </a:pathLst>
            </a:custGeom>
            <a:solidFill>
              <a:srgbClr val="000000"/>
            </a:solidFill>
            <a:ln w="9525">
              <a:noFill/>
              <a:round/>
              <a:headEnd/>
              <a:tailEnd/>
            </a:ln>
          </p:spPr>
          <p:txBody>
            <a:bodyPr/>
            <a:lstStyle/>
            <a:p>
              <a:pPr eaLnBrk="1" hangingPunct="1">
                <a:lnSpc>
                  <a:spcPct val="100000"/>
                </a:lnSpc>
                <a:spcBef>
                  <a:spcPct val="0"/>
                </a:spcBef>
                <a:buFontTx/>
                <a:buNone/>
                <a:defRPr/>
              </a:pPr>
              <a:endParaRPr lang="en-US">
                <a:effectLst/>
                <a:ea typeface="+mn-ea"/>
              </a:endParaRPr>
            </a:p>
          </p:txBody>
        </p:sp>
        <p:sp>
          <p:nvSpPr>
            <p:cNvPr id="13" name="Freeform 32"/>
            <p:cNvSpPr>
              <a:spLocks/>
            </p:cNvSpPr>
            <p:nvPr/>
          </p:nvSpPr>
          <p:spPr bwMode="auto">
            <a:xfrm>
              <a:off x="3147" y="2688"/>
              <a:ext cx="639" cy="490"/>
            </a:xfrm>
            <a:custGeom>
              <a:avLst/>
              <a:gdLst>
                <a:gd name="T0" fmla="*/ 271 w 1096"/>
                <a:gd name="T1" fmla="*/ 3 h 845"/>
                <a:gd name="T2" fmla="*/ 259 w 1096"/>
                <a:gd name="T3" fmla="*/ 25 h 845"/>
                <a:gd name="T4" fmla="*/ 237 w 1096"/>
                <a:gd name="T5" fmla="*/ 64 h 845"/>
                <a:gd name="T6" fmla="*/ 207 w 1096"/>
                <a:gd name="T7" fmla="*/ 117 h 845"/>
                <a:gd name="T8" fmla="*/ 174 w 1096"/>
                <a:gd name="T9" fmla="*/ 179 h 845"/>
                <a:gd name="T10" fmla="*/ 136 w 1096"/>
                <a:gd name="T11" fmla="*/ 245 h 845"/>
                <a:gd name="T12" fmla="*/ 100 w 1096"/>
                <a:gd name="T13" fmla="*/ 311 h 845"/>
                <a:gd name="T14" fmla="*/ 65 w 1096"/>
                <a:gd name="T15" fmla="*/ 373 h 845"/>
                <a:gd name="T16" fmla="*/ 35 w 1096"/>
                <a:gd name="T17" fmla="*/ 426 h 845"/>
                <a:gd name="T18" fmla="*/ 13 w 1096"/>
                <a:gd name="T19" fmla="*/ 465 h 845"/>
                <a:gd name="T20" fmla="*/ 1 w 1096"/>
                <a:gd name="T21" fmla="*/ 487 h 845"/>
                <a:gd name="T22" fmla="*/ 12 w 1096"/>
                <a:gd name="T23" fmla="*/ 490 h 845"/>
                <a:gd name="T24" fmla="*/ 82 w 1096"/>
                <a:gd name="T25" fmla="*/ 490 h 845"/>
                <a:gd name="T26" fmla="*/ 167 w 1096"/>
                <a:gd name="T27" fmla="*/ 490 h 845"/>
                <a:gd name="T28" fmla="*/ 207 w 1096"/>
                <a:gd name="T29" fmla="*/ 490 h 845"/>
                <a:gd name="T30" fmla="*/ 236 w 1096"/>
                <a:gd name="T31" fmla="*/ 432 h 845"/>
                <a:gd name="T32" fmla="*/ 262 w 1096"/>
                <a:gd name="T33" fmla="*/ 411 h 845"/>
                <a:gd name="T34" fmla="*/ 348 w 1096"/>
                <a:gd name="T35" fmla="*/ 411 h 845"/>
                <a:gd name="T36" fmla="*/ 404 w 1096"/>
                <a:gd name="T37" fmla="*/ 411 h 845"/>
                <a:gd name="T38" fmla="*/ 408 w 1096"/>
                <a:gd name="T39" fmla="*/ 470 h 845"/>
                <a:gd name="T40" fmla="*/ 418 w 1096"/>
                <a:gd name="T41" fmla="*/ 490 h 845"/>
                <a:gd name="T42" fmla="*/ 481 w 1096"/>
                <a:gd name="T43" fmla="*/ 490 h 845"/>
                <a:gd name="T44" fmla="*/ 563 w 1096"/>
                <a:gd name="T45" fmla="*/ 490 h 845"/>
                <a:gd name="T46" fmla="*/ 626 w 1096"/>
                <a:gd name="T47" fmla="*/ 490 h 845"/>
                <a:gd name="T48" fmla="*/ 635 w 1096"/>
                <a:gd name="T49" fmla="*/ 486 h 845"/>
                <a:gd name="T50" fmla="*/ 631 w 1096"/>
                <a:gd name="T51" fmla="*/ 457 h 845"/>
                <a:gd name="T52" fmla="*/ 622 w 1096"/>
                <a:gd name="T53" fmla="*/ 406 h 845"/>
                <a:gd name="T54" fmla="*/ 611 w 1096"/>
                <a:gd name="T55" fmla="*/ 340 h 845"/>
                <a:gd name="T56" fmla="*/ 598 w 1096"/>
                <a:gd name="T57" fmla="*/ 264 h 845"/>
                <a:gd name="T58" fmla="*/ 586 w 1096"/>
                <a:gd name="T59" fmla="*/ 187 h 845"/>
                <a:gd name="T60" fmla="*/ 574 w 1096"/>
                <a:gd name="T61" fmla="*/ 116 h 845"/>
                <a:gd name="T62" fmla="*/ 565 w 1096"/>
                <a:gd name="T63" fmla="*/ 56 h 845"/>
                <a:gd name="T64" fmla="*/ 558 w 1096"/>
                <a:gd name="T65" fmla="*/ 15 h 845"/>
                <a:gd name="T66" fmla="*/ 555 w 1096"/>
                <a:gd name="T67" fmla="*/ 0 h 845"/>
                <a:gd name="T68" fmla="*/ 526 w 1096"/>
                <a:gd name="T69" fmla="*/ 0 h 845"/>
                <a:gd name="T70" fmla="*/ 456 w 1096"/>
                <a:gd name="T71" fmla="*/ 0 h 845"/>
                <a:gd name="T72" fmla="*/ 372 w 1096"/>
                <a:gd name="T73" fmla="*/ 0 h 845"/>
                <a:gd name="T74" fmla="*/ 302 w 1096"/>
                <a:gd name="T75" fmla="*/ 0 h 845"/>
                <a:gd name="T76" fmla="*/ 272 w 1096"/>
                <a:gd name="T77" fmla="*/ 0 h 845"/>
                <a:gd name="T78" fmla="*/ 385 w 1096"/>
                <a:gd name="T79" fmla="*/ 110 h 845"/>
                <a:gd name="T80" fmla="*/ 386 w 1096"/>
                <a:gd name="T81" fmla="*/ 110 h 845"/>
                <a:gd name="T82" fmla="*/ 389 w 1096"/>
                <a:gd name="T83" fmla="*/ 157 h 845"/>
                <a:gd name="T84" fmla="*/ 393 w 1096"/>
                <a:gd name="T85" fmla="*/ 245 h 845"/>
                <a:gd name="T86" fmla="*/ 395 w 1096"/>
                <a:gd name="T87" fmla="*/ 292 h 845"/>
                <a:gd name="T88" fmla="*/ 325 w 1096"/>
                <a:gd name="T89" fmla="*/ 292 h 845"/>
                <a:gd name="T90" fmla="*/ 305 w 1096"/>
                <a:gd name="T91" fmla="*/ 281 h 845"/>
                <a:gd name="T92" fmla="*/ 333 w 1096"/>
                <a:gd name="T93" fmla="*/ 220 h 845"/>
                <a:gd name="T94" fmla="*/ 367 w 1096"/>
                <a:gd name="T95" fmla="*/ 146 h 845"/>
                <a:gd name="T96" fmla="*/ 383 w 1096"/>
                <a:gd name="T97" fmla="*/ 110 h 845"/>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0" t="0" r="r" b="b"/>
              <a:pathLst>
                <a:path w="1096" h="845">
                  <a:moveTo>
                    <a:pt x="469" y="0"/>
                  </a:moveTo>
                  <a:lnTo>
                    <a:pt x="467" y="5"/>
                  </a:lnTo>
                  <a:lnTo>
                    <a:pt x="459" y="20"/>
                  </a:lnTo>
                  <a:lnTo>
                    <a:pt x="446" y="43"/>
                  </a:lnTo>
                  <a:lnTo>
                    <a:pt x="429" y="74"/>
                  </a:lnTo>
                  <a:lnTo>
                    <a:pt x="408" y="111"/>
                  </a:lnTo>
                  <a:lnTo>
                    <a:pt x="384" y="155"/>
                  </a:lnTo>
                  <a:lnTo>
                    <a:pt x="357" y="202"/>
                  </a:lnTo>
                  <a:lnTo>
                    <a:pt x="329" y="254"/>
                  </a:lnTo>
                  <a:lnTo>
                    <a:pt x="299" y="309"/>
                  </a:lnTo>
                  <a:lnTo>
                    <a:pt x="266" y="366"/>
                  </a:lnTo>
                  <a:lnTo>
                    <a:pt x="235" y="423"/>
                  </a:lnTo>
                  <a:lnTo>
                    <a:pt x="203" y="480"/>
                  </a:lnTo>
                  <a:lnTo>
                    <a:pt x="172" y="536"/>
                  </a:lnTo>
                  <a:lnTo>
                    <a:pt x="141" y="591"/>
                  </a:lnTo>
                  <a:lnTo>
                    <a:pt x="112" y="643"/>
                  </a:lnTo>
                  <a:lnTo>
                    <a:pt x="85" y="690"/>
                  </a:lnTo>
                  <a:lnTo>
                    <a:pt x="61" y="734"/>
                  </a:lnTo>
                  <a:lnTo>
                    <a:pt x="41" y="771"/>
                  </a:lnTo>
                  <a:lnTo>
                    <a:pt x="23" y="802"/>
                  </a:lnTo>
                  <a:lnTo>
                    <a:pt x="11" y="825"/>
                  </a:lnTo>
                  <a:lnTo>
                    <a:pt x="2" y="840"/>
                  </a:lnTo>
                  <a:lnTo>
                    <a:pt x="0" y="845"/>
                  </a:lnTo>
                  <a:lnTo>
                    <a:pt x="20" y="845"/>
                  </a:lnTo>
                  <a:lnTo>
                    <a:pt x="70" y="845"/>
                  </a:lnTo>
                  <a:lnTo>
                    <a:pt x="141" y="845"/>
                  </a:lnTo>
                  <a:lnTo>
                    <a:pt x="217" y="845"/>
                  </a:lnTo>
                  <a:lnTo>
                    <a:pt x="287" y="845"/>
                  </a:lnTo>
                  <a:lnTo>
                    <a:pt x="338" y="845"/>
                  </a:lnTo>
                  <a:lnTo>
                    <a:pt x="357" y="845"/>
                  </a:lnTo>
                  <a:lnTo>
                    <a:pt x="375" y="810"/>
                  </a:lnTo>
                  <a:lnTo>
                    <a:pt x="406" y="745"/>
                  </a:lnTo>
                  <a:lnTo>
                    <a:pt x="423" y="709"/>
                  </a:lnTo>
                  <a:lnTo>
                    <a:pt x="452" y="709"/>
                  </a:lnTo>
                  <a:lnTo>
                    <a:pt x="520" y="709"/>
                  </a:lnTo>
                  <a:lnTo>
                    <a:pt x="600" y="709"/>
                  </a:lnTo>
                  <a:lnTo>
                    <a:pt x="667" y="709"/>
                  </a:lnTo>
                  <a:lnTo>
                    <a:pt x="696" y="709"/>
                  </a:lnTo>
                  <a:lnTo>
                    <a:pt x="698" y="745"/>
                  </a:lnTo>
                  <a:lnTo>
                    <a:pt x="703" y="810"/>
                  </a:lnTo>
                  <a:lnTo>
                    <a:pt x="705" y="845"/>
                  </a:lnTo>
                  <a:lnTo>
                    <a:pt x="721" y="845"/>
                  </a:lnTo>
                  <a:lnTo>
                    <a:pt x="766" y="845"/>
                  </a:lnTo>
                  <a:lnTo>
                    <a:pt x="829" y="845"/>
                  </a:lnTo>
                  <a:lnTo>
                    <a:pt x="900" y="845"/>
                  </a:lnTo>
                  <a:lnTo>
                    <a:pt x="971" y="845"/>
                  </a:lnTo>
                  <a:lnTo>
                    <a:pt x="1035" y="845"/>
                  </a:lnTo>
                  <a:lnTo>
                    <a:pt x="1079" y="845"/>
                  </a:lnTo>
                  <a:lnTo>
                    <a:pt x="1096" y="845"/>
                  </a:lnTo>
                  <a:lnTo>
                    <a:pt x="1095" y="838"/>
                  </a:lnTo>
                  <a:lnTo>
                    <a:pt x="1091" y="819"/>
                  </a:lnTo>
                  <a:lnTo>
                    <a:pt x="1087" y="788"/>
                  </a:lnTo>
                  <a:lnTo>
                    <a:pt x="1080" y="748"/>
                  </a:lnTo>
                  <a:lnTo>
                    <a:pt x="1072" y="701"/>
                  </a:lnTo>
                  <a:lnTo>
                    <a:pt x="1062" y="645"/>
                  </a:lnTo>
                  <a:lnTo>
                    <a:pt x="1053" y="586"/>
                  </a:lnTo>
                  <a:lnTo>
                    <a:pt x="1043" y="522"/>
                  </a:lnTo>
                  <a:lnTo>
                    <a:pt x="1031" y="455"/>
                  </a:lnTo>
                  <a:lnTo>
                    <a:pt x="1021" y="390"/>
                  </a:lnTo>
                  <a:lnTo>
                    <a:pt x="1009" y="323"/>
                  </a:lnTo>
                  <a:lnTo>
                    <a:pt x="999" y="260"/>
                  </a:lnTo>
                  <a:lnTo>
                    <a:pt x="990" y="200"/>
                  </a:lnTo>
                  <a:lnTo>
                    <a:pt x="981" y="144"/>
                  </a:lnTo>
                  <a:lnTo>
                    <a:pt x="973" y="97"/>
                  </a:lnTo>
                  <a:lnTo>
                    <a:pt x="966" y="57"/>
                  </a:lnTo>
                  <a:lnTo>
                    <a:pt x="961" y="26"/>
                  </a:lnTo>
                  <a:lnTo>
                    <a:pt x="958" y="7"/>
                  </a:lnTo>
                  <a:lnTo>
                    <a:pt x="956" y="0"/>
                  </a:lnTo>
                  <a:lnTo>
                    <a:pt x="943" y="0"/>
                  </a:lnTo>
                  <a:lnTo>
                    <a:pt x="906" y="0"/>
                  </a:lnTo>
                  <a:lnTo>
                    <a:pt x="852" y="0"/>
                  </a:lnTo>
                  <a:lnTo>
                    <a:pt x="785" y="0"/>
                  </a:lnTo>
                  <a:lnTo>
                    <a:pt x="713" y="0"/>
                  </a:lnTo>
                  <a:lnTo>
                    <a:pt x="641" y="0"/>
                  </a:lnTo>
                  <a:lnTo>
                    <a:pt x="575" y="0"/>
                  </a:lnTo>
                  <a:lnTo>
                    <a:pt x="520" y="0"/>
                  </a:lnTo>
                  <a:lnTo>
                    <a:pt x="483" y="0"/>
                  </a:lnTo>
                  <a:lnTo>
                    <a:pt x="469" y="0"/>
                  </a:lnTo>
                  <a:lnTo>
                    <a:pt x="660" y="189"/>
                  </a:lnTo>
                  <a:lnTo>
                    <a:pt x="663" y="189"/>
                  </a:lnTo>
                  <a:lnTo>
                    <a:pt x="665" y="189"/>
                  </a:lnTo>
                  <a:lnTo>
                    <a:pt x="666" y="189"/>
                  </a:lnTo>
                  <a:lnTo>
                    <a:pt x="667" y="212"/>
                  </a:lnTo>
                  <a:lnTo>
                    <a:pt x="670" y="271"/>
                  </a:lnTo>
                  <a:lnTo>
                    <a:pt x="673" y="346"/>
                  </a:lnTo>
                  <a:lnTo>
                    <a:pt x="677" y="422"/>
                  </a:lnTo>
                  <a:lnTo>
                    <a:pt x="679" y="480"/>
                  </a:lnTo>
                  <a:lnTo>
                    <a:pt x="680" y="503"/>
                  </a:lnTo>
                  <a:lnTo>
                    <a:pt x="637" y="503"/>
                  </a:lnTo>
                  <a:lnTo>
                    <a:pt x="560" y="503"/>
                  </a:lnTo>
                  <a:lnTo>
                    <a:pt x="518" y="503"/>
                  </a:lnTo>
                  <a:lnTo>
                    <a:pt x="526" y="485"/>
                  </a:lnTo>
                  <a:lnTo>
                    <a:pt x="546" y="440"/>
                  </a:lnTo>
                  <a:lnTo>
                    <a:pt x="574" y="379"/>
                  </a:lnTo>
                  <a:lnTo>
                    <a:pt x="604" y="313"/>
                  </a:lnTo>
                  <a:lnTo>
                    <a:pt x="633" y="252"/>
                  </a:lnTo>
                  <a:lnTo>
                    <a:pt x="652" y="207"/>
                  </a:lnTo>
                  <a:lnTo>
                    <a:pt x="660" y="189"/>
                  </a:lnTo>
                  <a:lnTo>
                    <a:pt x="469" y="0"/>
                  </a:lnTo>
                  <a:close/>
                </a:path>
              </a:pathLst>
            </a:custGeom>
            <a:solidFill>
              <a:srgbClr val="FFFFFF"/>
            </a:solidFill>
            <a:ln w="9525">
              <a:noFill/>
              <a:round/>
              <a:headEnd/>
              <a:tailEnd/>
            </a:ln>
          </p:spPr>
          <p:txBody>
            <a:bodyPr/>
            <a:lstStyle/>
            <a:p>
              <a:pPr eaLnBrk="1" hangingPunct="1">
                <a:lnSpc>
                  <a:spcPct val="100000"/>
                </a:lnSpc>
                <a:spcBef>
                  <a:spcPct val="0"/>
                </a:spcBef>
                <a:buFontTx/>
                <a:buNone/>
                <a:defRPr/>
              </a:pPr>
              <a:endParaRPr lang="en-US">
                <a:effectLst/>
                <a:ea typeface="+mn-ea"/>
              </a:endParaRPr>
            </a:p>
          </p:txBody>
        </p:sp>
        <p:sp>
          <p:nvSpPr>
            <p:cNvPr id="14" name="Freeform 33"/>
            <p:cNvSpPr>
              <a:spLocks/>
            </p:cNvSpPr>
            <p:nvPr/>
          </p:nvSpPr>
          <p:spPr bwMode="auto">
            <a:xfrm>
              <a:off x="2642" y="2688"/>
              <a:ext cx="609" cy="490"/>
            </a:xfrm>
            <a:custGeom>
              <a:avLst/>
              <a:gdLst>
                <a:gd name="T0" fmla="*/ 95 w 1051"/>
                <a:gd name="T1" fmla="*/ 4 h 845"/>
                <a:gd name="T2" fmla="*/ 90 w 1051"/>
                <a:gd name="T3" fmla="*/ 33 h 845"/>
                <a:gd name="T4" fmla="*/ 79 w 1051"/>
                <a:gd name="T5" fmla="*/ 84 h 845"/>
                <a:gd name="T6" fmla="*/ 66 w 1051"/>
                <a:gd name="T7" fmla="*/ 151 h 845"/>
                <a:gd name="T8" fmla="*/ 52 w 1051"/>
                <a:gd name="T9" fmla="*/ 226 h 845"/>
                <a:gd name="T10" fmla="*/ 37 w 1051"/>
                <a:gd name="T11" fmla="*/ 303 h 845"/>
                <a:gd name="T12" fmla="*/ 23 w 1051"/>
                <a:gd name="T13" fmla="*/ 374 h 845"/>
                <a:gd name="T14" fmla="*/ 11 w 1051"/>
                <a:gd name="T15" fmla="*/ 434 h 845"/>
                <a:gd name="T16" fmla="*/ 3 w 1051"/>
                <a:gd name="T17" fmla="*/ 475 h 845"/>
                <a:gd name="T18" fmla="*/ 0 w 1051"/>
                <a:gd name="T19" fmla="*/ 490 h 845"/>
                <a:gd name="T20" fmla="*/ 34 w 1051"/>
                <a:gd name="T21" fmla="*/ 490 h 845"/>
                <a:gd name="T22" fmla="*/ 109 w 1051"/>
                <a:gd name="T23" fmla="*/ 490 h 845"/>
                <a:gd name="T24" fmla="*/ 184 w 1051"/>
                <a:gd name="T25" fmla="*/ 490 h 845"/>
                <a:gd name="T26" fmla="*/ 218 w 1051"/>
                <a:gd name="T27" fmla="*/ 490 h 845"/>
                <a:gd name="T28" fmla="*/ 300 w 1051"/>
                <a:gd name="T29" fmla="*/ 489 h 845"/>
                <a:gd name="T30" fmla="*/ 355 w 1051"/>
                <a:gd name="T31" fmla="*/ 482 h 845"/>
                <a:gd name="T32" fmla="*/ 414 w 1051"/>
                <a:gd name="T33" fmla="*/ 468 h 845"/>
                <a:gd name="T34" fmla="*/ 464 w 1051"/>
                <a:gd name="T35" fmla="*/ 446 h 845"/>
                <a:gd name="T36" fmla="*/ 508 w 1051"/>
                <a:gd name="T37" fmla="*/ 415 h 845"/>
                <a:gd name="T38" fmla="*/ 546 w 1051"/>
                <a:gd name="T39" fmla="*/ 373 h 845"/>
                <a:gd name="T40" fmla="*/ 576 w 1051"/>
                <a:gd name="T41" fmla="*/ 325 h 845"/>
                <a:gd name="T42" fmla="*/ 597 w 1051"/>
                <a:gd name="T43" fmla="*/ 271 h 845"/>
                <a:gd name="T44" fmla="*/ 608 w 1051"/>
                <a:gd name="T45" fmla="*/ 209 h 845"/>
                <a:gd name="T46" fmla="*/ 607 w 1051"/>
                <a:gd name="T47" fmla="*/ 148 h 845"/>
                <a:gd name="T48" fmla="*/ 589 w 1051"/>
                <a:gd name="T49" fmla="*/ 96 h 845"/>
                <a:gd name="T50" fmla="*/ 561 w 1051"/>
                <a:gd name="T51" fmla="*/ 59 h 845"/>
                <a:gd name="T52" fmla="*/ 524 w 1051"/>
                <a:gd name="T53" fmla="*/ 31 h 845"/>
                <a:gd name="T54" fmla="*/ 474 w 1051"/>
                <a:gd name="T55" fmla="*/ 13 h 845"/>
                <a:gd name="T56" fmla="*/ 411 w 1051"/>
                <a:gd name="T57" fmla="*/ 3 h 845"/>
                <a:gd name="T58" fmla="*/ 359 w 1051"/>
                <a:gd name="T59" fmla="*/ 0 h 845"/>
                <a:gd name="T60" fmla="*/ 304 w 1051"/>
                <a:gd name="T61" fmla="*/ 0 h 845"/>
                <a:gd name="T62" fmla="*/ 245 w 1051"/>
                <a:gd name="T63" fmla="*/ 0 h 845"/>
                <a:gd name="T64" fmla="*/ 165 w 1051"/>
                <a:gd name="T65" fmla="*/ 0 h 845"/>
                <a:gd name="T66" fmla="*/ 105 w 1051"/>
                <a:gd name="T67" fmla="*/ 0 h 845"/>
                <a:gd name="T68" fmla="*/ 291 w 1051"/>
                <a:gd name="T69" fmla="*/ 112 h 845"/>
                <a:gd name="T70" fmla="*/ 297 w 1051"/>
                <a:gd name="T71" fmla="*/ 112 h 845"/>
                <a:gd name="T72" fmla="*/ 329 w 1051"/>
                <a:gd name="T73" fmla="*/ 113 h 845"/>
                <a:gd name="T74" fmla="*/ 366 w 1051"/>
                <a:gd name="T75" fmla="*/ 126 h 845"/>
                <a:gd name="T76" fmla="*/ 385 w 1051"/>
                <a:gd name="T77" fmla="*/ 168 h 845"/>
                <a:gd name="T78" fmla="*/ 380 w 1051"/>
                <a:gd name="T79" fmla="*/ 241 h 845"/>
                <a:gd name="T80" fmla="*/ 356 w 1051"/>
                <a:gd name="T81" fmla="*/ 318 h 845"/>
                <a:gd name="T82" fmla="*/ 319 w 1051"/>
                <a:gd name="T83" fmla="*/ 363 h 845"/>
                <a:gd name="T84" fmla="*/ 276 w 1051"/>
                <a:gd name="T85" fmla="*/ 376 h 845"/>
                <a:gd name="T86" fmla="*/ 241 w 1051"/>
                <a:gd name="T87" fmla="*/ 369 h 845"/>
                <a:gd name="T88" fmla="*/ 251 w 1051"/>
                <a:gd name="T89" fmla="*/ 320 h 845"/>
                <a:gd name="T90" fmla="*/ 265 w 1051"/>
                <a:gd name="T91" fmla="*/ 244 h 845"/>
                <a:gd name="T92" fmla="*/ 280 w 1051"/>
                <a:gd name="T93" fmla="*/ 169 h 845"/>
                <a:gd name="T94" fmla="*/ 290 w 1051"/>
                <a:gd name="T95" fmla="*/ 119 h 845"/>
                <a:gd name="T96" fmla="*/ 96 w 1051"/>
                <a:gd name="T97" fmla="*/ 0 h 845"/>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0" t="0" r="r" b="b"/>
              <a:pathLst>
                <a:path w="1051" h="845">
                  <a:moveTo>
                    <a:pt x="166" y="0"/>
                  </a:moveTo>
                  <a:lnTo>
                    <a:pt x="164" y="7"/>
                  </a:lnTo>
                  <a:lnTo>
                    <a:pt x="161" y="26"/>
                  </a:lnTo>
                  <a:lnTo>
                    <a:pt x="155" y="57"/>
                  </a:lnTo>
                  <a:lnTo>
                    <a:pt x="147" y="97"/>
                  </a:lnTo>
                  <a:lnTo>
                    <a:pt x="137" y="144"/>
                  </a:lnTo>
                  <a:lnTo>
                    <a:pt x="127" y="200"/>
                  </a:lnTo>
                  <a:lnTo>
                    <a:pt x="114" y="260"/>
                  </a:lnTo>
                  <a:lnTo>
                    <a:pt x="103" y="323"/>
                  </a:lnTo>
                  <a:lnTo>
                    <a:pt x="89" y="390"/>
                  </a:lnTo>
                  <a:lnTo>
                    <a:pt x="76" y="455"/>
                  </a:lnTo>
                  <a:lnTo>
                    <a:pt x="64" y="522"/>
                  </a:lnTo>
                  <a:lnTo>
                    <a:pt x="51" y="586"/>
                  </a:lnTo>
                  <a:lnTo>
                    <a:pt x="40" y="645"/>
                  </a:lnTo>
                  <a:lnTo>
                    <a:pt x="29" y="701"/>
                  </a:lnTo>
                  <a:lnTo>
                    <a:pt x="19" y="748"/>
                  </a:lnTo>
                  <a:lnTo>
                    <a:pt x="12" y="788"/>
                  </a:lnTo>
                  <a:lnTo>
                    <a:pt x="5" y="819"/>
                  </a:lnTo>
                  <a:lnTo>
                    <a:pt x="2" y="838"/>
                  </a:lnTo>
                  <a:lnTo>
                    <a:pt x="0" y="845"/>
                  </a:lnTo>
                  <a:lnTo>
                    <a:pt x="17" y="845"/>
                  </a:lnTo>
                  <a:lnTo>
                    <a:pt x="59" y="845"/>
                  </a:lnTo>
                  <a:lnTo>
                    <a:pt x="119" y="845"/>
                  </a:lnTo>
                  <a:lnTo>
                    <a:pt x="188" y="845"/>
                  </a:lnTo>
                  <a:lnTo>
                    <a:pt x="257" y="845"/>
                  </a:lnTo>
                  <a:lnTo>
                    <a:pt x="317" y="845"/>
                  </a:lnTo>
                  <a:lnTo>
                    <a:pt x="360" y="845"/>
                  </a:lnTo>
                  <a:lnTo>
                    <a:pt x="376" y="845"/>
                  </a:lnTo>
                  <a:lnTo>
                    <a:pt x="467" y="845"/>
                  </a:lnTo>
                  <a:lnTo>
                    <a:pt x="517" y="844"/>
                  </a:lnTo>
                  <a:lnTo>
                    <a:pt x="556" y="839"/>
                  </a:lnTo>
                  <a:lnTo>
                    <a:pt x="612" y="832"/>
                  </a:lnTo>
                  <a:lnTo>
                    <a:pt x="665" y="821"/>
                  </a:lnTo>
                  <a:lnTo>
                    <a:pt x="714" y="807"/>
                  </a:lnTo>
                  <a:lnTo>
                    <a:pt x="757" y="789"/>
                  </a:lnTo>
                  <a:lnTo>
                    <a:pt x="800" y="769"/>
                  </a:lnTo>
                  <a:lnTo>
                    <a:pt x="840" y="743"/>
                  </a:lnTo>
                  <a:lnTo>
                    <a:pt x="877" y="715"/>
                  </a:lnTo>
                  <a:lnTo>
                    <a:pt x="911" y="681"/>
                  </a:lnTo>
                  <a:lnTo>
                    <a:pt x="942" y="644"/>
                  </a:lnTo>
                  <a:lnTo>
                    <a:pt x="969" y="604"/>
                  </a:lnTo>
                  <a:lnTo>
                    <a:pt x="994" y="561"/>
                  </a:lnTo>
                  <a:lnTo>
                    <a:pt x="1014" y="515"/>
                  </a:lnTo>
                  <a:lnTo>
                    <a:pt x="1030" y="467"/>
                  </a:lnTo>
                  <a:lnTo>
                    <a:pt x="1042" y="416"/>
                  </a:lnTo>
                  <a:lnTo>
                    <a:pt x="1050" y="360"/>
                  </a:lnTo>
                  <a:lnTo>
                    <a:pt x="1051" y="306"/>
                  </a:lnTo>
                  <a:lnTo>
                    <a:pt x="1047" y="255"/>
                  </a:lnTo>
                  <a:lnTo>
                    <a:pt x="1035" y="208"/>
                  </a:lnTo>
                  <a:lnTo>
                    <a:pt x="1017" y="165"/>
                  </a:lnTo>
                  <a:lnTo>
                    <a:pt x="996" y="131"/>
                  </a:lnTo>
                  <a:lnTo>
                    <a:pt x="969" y="101"/>
                  </a:lnTo>
                  <a:lnTo>
                    <a:pt x="939" y="75"/>
                  </a:lnTo>
                  <a:lnTo>
                    <a:pt x="905" y="53"/>
                  </a:lnTo>
                  <a:lnTo>
                    <a:pt x="865" y="36"/>
                  </a:lnTo>
                  <a:lnTo>
                    <a:pt x="818" y="22"/>
                  </a:lnTo>
                  <a:lnTo>
                    <a:pt x="767" y="12"/>
                  </a:lnTo>
                  <a:lnTo>
                    <a:pt x="709" y="6"/>
                  </a:lnTo>
                  <a:lnTo>
                    <a:pt x="667" y="3"/>
                  </a:lnTo>
                  <a:lnTo>
                    <a:pt x="619" y="0"/>
                  </a:lnTo>
                  <a:lnTo>
                    <a:pt x="541" y="0"/>
                  </a:lnTo>
                  <a:lnTo>
                    <a:pt x="525" y="0"/>
                  </a:lnTo>
                  <a:lnTo>
                    <a:pt x="482" y="0"/>
                  </a:lnTo>
                  <a:lnTo>
                    <a:pt x="422" y="0"/>
                  </a:lnTo>
                  <a:lnTo>
                    <a:pt x="353" y="0"/>
                  </a:lnTo>
                  <a:lnTo>
                    <a:pt x="285" y="0"/>
                  </a:lnTo>
                  <a:lnTo>
                    <a:pt x="224" y="0"/>
                  </a:lnTo>
                  <a:lnTo>
                    <a:pt x="182" y="0"/>
                  </a:lnTo>
                  <a:lnTo>
                    <a:pt x="166" y="0"/>
                  </a:lnTo>
                  <a:lnTo>
                    <a:pt x="503" y="193"/>
                  </a:lnTo>
                  <a:lnTo>
                    <a:pt x="506" y="193"/>
                  </a:lnTo>
                  <a:lnTo>
                    <a:pt x="512" y="193"/>
                  </a:lnTo>
                  <a:lnTo>
                    <a:pt x="515" y="193"/>
                  </a:lnTo>
                  <a:lnTo>
                    <a:pt x="568" y="195"/>
                  </a:lnTo>
                  <a:lnTo>
                    <a:pt x="604" y="203"/>
                  </a:lnTo>
                  <a:lnTo>
                    <a:pt x="631" y="217"/>
                  </a:lnTo>
                  <a:lnTo>
                    <a:pt x="654" y="247"/>
                  </a:lnTo>
                  <a:lnTo>
                    <a:pt x="665" y="290"/>
                  </a:lnTo>
                  <a:lnTo>
                    <a:pt x="666" y="346"/>
                  </a:lnTo>
                  <a:lnTo>
                    <a:pt x="656" y="416"/>
                  </a:lnTo>
                  <a:lnTo>
                    <a:pt x="638" y="490"/>
                  </a:lnTo>
                  <a:lnTo>
                    <a:pt x="614" y="549"/>
                  </a:lnTo>
                  <a:lnTo>
                    <a:pt x="586" y="594"/>
                  </a:lnTo>
                  <a:lnTo>
                    <a:pt x="551" y="626"/>
                  </a:lnTo>
                  <a:lnTo>
                    <a:pt x="520" y="641"/>
                  </a:lnTo>
                  <a:lnTo>
                    <a:pt x="476" y="648"/>
                  </a:lnTo>
                  <a:lnTo>
                    <a:pt x="414" y="650"/>
                  </a:lnTo>
                  <a:lnTo>
                    <a:pt x="416" y="637"/>
                  </a:lnTo>
                  <a:lnTo>
                    <a:pt x="423" y="602"/>
                  </a:lnTo>
                  <a:lnTo>
                    <a:pt x="434" y="551"/>
                  </a:lnTo>
                  <a:lnTo>
                    <a:pt x="445" y="489"/>
                  </a:lnTo>
                  <a:lnTo>
                    <a:pt x="458" y="421"/>
                  </a:lnTo>
                  <a:lnTo>
                    <a:pt x="472" y="354"/>
                  </a:lnTo>
                  <a:lnTo>
                    <a:pt x="483" y="292"/>
                  </a:lnTo>
                  <a:lnTo>
                    <a:pt x="494" y="240"/>
                  </a:lnTo>
                  <a:lnTo>
                    <a:pt x="500" y="206"/>
                  </a:lnTo>
                  <a:lnTo>
                    <a:pt x="503" y="193"/>
                  </a:lnTo>
                  <a:lnTo>
                    <a:pt x="166" y="0"/>
                  </a:lnTo>
                  <a:close/>
                </a:path>
              </a:pathLst>
            </a:custGeom>
            <a:solidFill>
              <a:srgbClr val="FFFFFF"/>
            </a:solidFill>
            <a:ln w="9525">
              <a:noFill/>
              <a:round/>
              <a:headEnd/>
              <a:tailEnd/>
            </a:ln>
          </p:spPr>
          <p:txBody>
            <a:bodyPr/>
            <a:lstStyle/>
            <a:p>
              <a:pPr eaLnBrk="1" hangingPunct="1">
                <a:lnSpc>
                  <a:spcPct val="100000"/>
                </a:lnSpc>
                <a:spcBef>
                  <a:spcPct val="0"/>
                </a:spcBef>
                <a:buFontTx/>
                <a:buNone/>
                <a:defRPr/>
              </a:pPr>
              <a:endParaRPr lang="en-US">
                <a:effectLst/>
                <a:ea typeface="+mn-ea"/>
              </a:endParaRPr>
            </a:p>
          </p:txBody>
        </p:sp>
        <p:sp>
          <p:nvSpPr>
            <p:cNvPr id="15" name="Freeform 34"/>
            <p:cNvSpPr>
              <a:spLocks/>
            </p:cNvSpPr>
            <p:nvPr/>
          </p:nvSpPr>
          <p:spPr bwMode="auto">
            <a:xfrm>
              <a:off x="3785" y="2673"/>
              <a:ext cx="584" cy="520"/>
            </a:xfrm>
            <a:custGeom>
              <a:avLst/>
              <a:gdLst>
                <a:gd name="T0" fmla="*/ 587 w 1012"/>
                <a:gd name="T1" fmla="*/ 142 h 888"/>
                <a:gd name="T2" fmla="*/ 585 w 1012"/>
                <a:gd name="T3" fmla="*/ 101 h 888"/>
                <a:gd name="T4" fmla="*/ 571 w 1012"/>
                <a:gd name="T5" fmla="*/ 67 h 888"/>
                <a:gd name="T6" fmla="*/ 545 w 1012"/>
                <a:gd name="T7" fmla="*/ 40 h 888"/>
                <a:gd name="T8" fmla="*/ 507 w 1012"/>
                <a:gd name="T9" fmla="*/ 20 h 888"/>
                <a:gd name="T10" fmla="*/ 457 w 1012"/>
                <a:gd name="T11" fmla="*/ 7 h 888"/>
                <a:gd name="T12" fmla="*/ 396 w 1012"/>
                <a:gd name="T13" fmla="*/ 1 h 888"/>
                <a:gd name="T14" fmla="*/ 345 w 1012"/>
                <a:gd name="T15" fmla="*/ 1 h 888"/>
                <a:gd name="T16" fmla="*/ 313 w 1012"/>
                <a:gd name="T17" fmla="*/ 2 h 888"/>
                <a:gd name="T18" fmla="*/ 275 w 1012"/>
                <a:gd name="T19" fmla="*/ 6 h 888"/>
                <a:gd name="T20" fmla="*/ 235 w 1012"/>
                <a:gd name="T21" fmla="*/ 15 h 888"/>
                <a:gd name="T22" fmla="*/ 195 w 1012"/>
                <a:gd name="T23" fmla="*/ 27 h 888"/>
                <a:gd name="T24" fmla="*/ 154 w 1012"/>
                <a:gd name="T25" fmla="*/ 45 h 888"/>
                <a:gd name="T26" fmla="*/ 115 w 1012"/>
                <a:gd name="T27" fmla="*/ 71 h 888"/>
                <a:gd name="T28" fmla="*/ 80 w 1012"/>
                <a:gd name="T29" fmla="*/ 103 h 888"/>
                <a:gd name="T30" fmla="*/ 49 w 1012"/>
                <a:gd name="T31" fmla="*/ 145 h 888"/>
                <a:gd name="T32" fmla="*/ 24 w 1012"/>
                <a:gd name="T33" fmla="*/ 196 h 888"/>
                <a:gd name="T34" fmla="*/ 6 w 1012"/>
                <a:gd name="T35" fmla="*/ 258 h 888"/>
                <a:gd name="T36" fmla="*/ 2 w 1012"/>
                <a:gd name="T37" fmla="*/ 291 h 888"/>
                <a:gd name="T38" fmla="*/ 1 w 1012"/>
                <a:gd name="T39" fmla="*/ 349 h 888"/>
                <a:gd name="T40" fmla="*/ 12 w 1012"/>
                <a:gd name="T41" fmla="*/ 395 h 888"/>
                <a:gd name="T42" fmla="*/ 31 w 1012"/>
                <a:gd name="T43" fmla="*/ 432 h 888"/>
                <a:gd name="T44" fmla="*/ 58 w 1012"/>
                <a:gd name="T45" fmla="*/ 461 h 888"/>
                <a:gd name="T46" fmla="*/ 90 w 1012"/>
                <a:gd name="T47" fmla="*/ 482 h 888"/>
                <a:gd name="T48" fmla="*/ 126 w 1012"/>
                <a:gd name="T49" fmla="*/ 498 h 888"/>
                <a:gd name="T50" fmla="*/ 163 w 1012"/>
                <a:gd name="T51" fmla="*/ 508 h 888"/>
                <a:gd name="T52" fmla="*/ 200 w 1012"/>
                <a:gd name="T53" fmla="*/ 513 h 888"/>
                <a:gd name="T54" fmla="*/ 234 w 1012"/>
                <a:gd name="T55" fmla="*/ 515 h 888"/>
                <a:gd name="T56" fmla="*/ 277 w 1012"/>
                <a:gd name="T57" fmla="*/ 515 h 888"/>
                <a:gd name="T58" fmla="*/ 331 w 1012"/>
                <a:gd name="T59" fmla="*/ 513 h 888"/>
                <a:gd name="T60" fmla="*/ 387 w 1012"/>
                <a:gd name="T61" fmla="*/ 507 h 888"/>
                <a:gd name="T62" fmla="*/ 445 w 1012"/>
                <a:gd name="T63" fmla="*/ 499 h 888"/>
                <a:gd name="T64" fmla="*/ 502 w 1012"/>
                <a:gd name="T65" fmla="*/ 489 h 888"/>
                <a:gd name="T66" fmla="*/ 533 w 1012"/>
                <a:gd name="T67" fmla="*/ 473 h 888"/>
                <a:gd name="T68" fmla="*/ 545 w 1012"/>
                <a:gd name="T69" fmla="*/ 415 h 888"/>
                <a:gd name="T70" fmla="*/ 560 w 1012"/>
                <a:gd name="T71" fmla="*/ 331 h 888"/>
                <a:gd name="T72" fmla="*/ 575 w 1012"/>
                <a:gd name="T73" fmla="*/ 256 h 888"/>
                <a:gd name="T74" fmla="*/ 581 w 1012"/>
                <a:gd name="T75" fmla="*/ 223 h 888"/>
                <a:gd name="T76" fmla="*/ 552 w 1012"/>
                <a:gd name="T77" fmla="*/ 223 h 888"/>
                <a:gd name="T78" fmla="*/ 481 w 1012"/>
                <a:gd name="T79" fmla="*/ 223 h 888"/>
                <a:gd name="T80" fmla="*/ 397 w 1012"/>
                <a:gd name="T81" fmla="*/ 223 h 888"/>
                <a:gd name="T82" fmla="*/ 327 w 1012"/>
                <a:gd name="T83" fmla="*/ 223 h 888"/>
                <a:gd name="T84" fmla="*/ 297 w 1012"/>
                <a:gd name="T85" fmla="*/ 223 h 888"/>
                <a:gd name="T86" fmla="*/ 283 w 1012"/>
                <a:gd name="T87" fmla="*/ 295 h 888"/>
                <a:gd name="T88" fmla="*/ 297 w 1012"/>
                <a:gd name="T89" fmla="*/ 320 h 888"/>
                <a:gd name="T90" fmla="*/ 353 w 1012"/>
                <a:gd name="T91" fmla="*/ 320 h 888"/>
                <a:gd name="T92" fmla="*/ 344 w 1012"/>
                <a:gd name="T93" fmla="*/ 364 h 888"/>
                <a:gd name="T94" fmla="*/ 324 w 1012"/>
                <a:gd name="T95" fmla="*/ 384 h 888"/>
                <a:gd name="T96" fmla="*/ 282 w 1012"/>
                <a:gd name="T97" fmla="*/ 388 h 888"/>
                <a:gd name="T98" fmla="*/ 237 w 1012"/>
                <a:gd name="T99" fmla="*/ 374 h 888"/>
                <a:gd name="T100" fmla="*/ 222 w 1012"/>
                <a:gd name="T101" fmla="*/ 339 h 888"/>
                <a:gd name="T102" fmla="*/ 224 w 1012"/>
                <a:gd name="T103" fmla="*/ 293 h 888"/>
                <a:gd name="T104" fmla="*/ 229 w 1012"/>
                <a:gd name="T105" fmla="*/ 270 h 888"/>
                <a:gd name="T106" fmla="*/ 240 w 1012"/>
                <a:gd name="T107" fmla="*/ 220 h 888"/>
                <a:gd name="T108" fmla="*/ 257 w 1012"/>
                <a:gd name="T109" fmla="*/ 174 h 888"/>
                <a:gd name="T110" fmla="*/ 287 w 1012"/>
                <a:gd name="T111" fmla="*/ 141 h 888"/>
                <a:gd name="T112" fmla="*/ 332 w 1012"/>
                <a:gd name="T113" fmla="*/ 127 h 888"/>
                <a:gd name="T114" fmla="*/ 375 w 1012"/>
                <a:gd name="T115" fmla="*/ 145 h 888"/>
                <a:gd name="T116" fmla="*/ 389 w 1012"/>
                <a:gd name="T117" fmla="*/ 166 h 888"/>
                <a:gd name="T118" fmla="*/ 459 w 1012"/>
                <a:gd name="T119" fmla="*/ 166 h 888"/>
                <a:gd name="T120" fmla="*/ 543 w 1012"/>
                <a:gd name="T121" fmla="*/ 166 h 888"/>
                <a:gd name="T122" fmla="*/ 584 w 1012"/>
                <a:gd name="T123" fmla="*/ 166 h 888"/>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0" t="0" r="r" b="b"/>
              <a:pathLst>
                <a:path w="1012" h="888">
                  <a:moveTo>
                    <a:pt x="1007" y="285"/>
                  </a:moveTo>
                  <a:lnTo>
                    <a:pt x="1012" y="245"/>
                  </a:lnTo>
                  <a:lnTo>
                    <a:pt x="1012" y="207"/>
                  </a:lnTo>
                  <a:lnTo>
                    <a:pt x="1009" y="174"/>
                  </a:lnTo>
                  <a:lnTo>
                    <a:pt x="999" y="143"/>
                  </a:lnTo>
                  <a:lnTo>
                    <a:pt x="984" y="115"/>
                  </a:lnTo>
                  <a:lnTo>
                    <a:pt x="964" y="91"/>
                  </a:lnTo>
                  <a:lnTo>
                    <a:pt x="940" y="69"/>
                  </a:lnTo>
                  <a:lnTo>
                    <a:pt x="909" y="50"/>
                  </a:lnTo>
                  <a:lnTo>
                    <a:pt x="874" y="34"/>
                  </a:lnTo>
                  <a:lnTo>
                    <a:pt x="834" y="22"/>
                  </a:lnTo>
                  <a:lnTo>
                    <a:pt x="788" y="12"/>
                  </a:lnTo>
                  <a:lnTo>
                    <a:pt x="737" y="6"/>
                  </a:lnTo>
                  <a:lnTo>
                    <a:pt x="682" y="2"/>
                  </a:lnTo>
                  <a:lnTo>
                    <a:pt x="621" y="0"/>
                  </a:lnTo>
                  <a:lnTo>
                    <a:pt x="595" y="1"/>
                  </a:lnTo>
                  <a:lnTo>
                    <a:pt x="568" y="2"/>
                  </a:lnTo>
                  <a:lnTo>
                    <a:pt x="539" y="3"/>
                  </a:lnTo>
                  <a:lnTo>
                    <a:pt x="508" y="7"/>
                  </a:lnTo>
                  <a:lnTo>
                    <a:pt x="474" y="11"/>
                  </a:lnTo>
                  <a:lnTo>
                    <a:pt x="441" y="17"/>
                  </a:lnTo>
                  <a:lnTo>
                    <a:pt x="406" y="25"/>
                  </a:lnTo>
                  <a:lnTo>
                    <a:pt x="371" y="34"/>
                  </a:lnTo>
                  <a:lnTo>
                    <a:pt x="336" y="47"/>
                  </a:lnTo>
                  <a:lnTo>
                    <a:pt x="300" y="62"/>
                  </a:lnTo>
                  <a:lnTo>
                    <a:pt x="266" y="78"/>
                  </a:lnTo>
                  <a:lnTo>
                    <a:pt x="232" y="99"/>
                  </a:lnTo>
                  <a:lnTo>
                    <a:pt x="199" y="122"/>
                  </a:lnTo>
                  <a:lnTo>
                    <a:pt x="168" y="148"/>
                  </a:lnTo>
                  <a:lnTo>
                    <a:pt x="138" y="178"/>
                  </a:lnTo>
                  <a:lnTo>
                    <a:pt x="110" y="212"/>
                  </a:lnTo>
                  <a:lnTo>
                    <a:pt x="84" y="250"/>
                  </a:lnTo>
                  <a:lnTo>
                    <a:pt x="61" y="292"/>
                  </a:lnTo>
                  <a:lnTo>
                    <a:pt x="41" y="338"/>
                  </a:lnTo>
                  <a:lnTo>
                    <a:pt x="25" y="389"/>
                  </a:lnTo>
                  <a:lnTo>
                    <a:pt x="11" y="444"/>
                  </a:lnTo>
                  <a:lnTo>
                    <a:pt x="3" y="501"/>
                  </a:lnTo>
                  <a:lnTo>
                    <a:pt x="0" y="553"/>
                  </a:lnTo>
                  <a:lnTo>
                    <a:pt x="2" y="600"/>
                  </a:lnTo>
                  <a:lnTo>
                    <a:pt x="9" y="642"/>
                  </a:lnTo>
                  <a:lnTo>
                    <a:pt x="20" y="680"/>
                  </a:lnTo>
                  <a:lnTo>
                    <a:pt x="35" y="714"/>
                  </a:lnTo>
                  <a:lnTo>
                    <a:pt x="54" y="744"/>
                  </a:lnTo>
                  <a:lnTo>
                    <a:pt x="76" y="770"/>
                  </a:lnTo>
                  <a:lnTo>
                    <a:pt x="100" y="793"/>
                  </a:lnTo>
                  <a:lnTo>
                    <a:pt x="126" y="814"/>
                  </a:lnTo>
                  <a:lnTo>
                    <a:pt x="155" y="830"/>
                  </a:lnTo>
                  <a:lnTo>
                    <a:pt x="185" y="845"/>
                  </a:lnTo>
                  <a:lnTo>
                    <a:pt x="217" y="857"/>
                  </a:lnTo>
                  <a:lnTo>
                    <a:pt x="248" y="866"/>
                  </a:lnTo>
                  <a:lnTo>
                    <a:pt x="281" y="874"/>
                  </a:lnTo>
                  <a:lnTo>
                    <a:pt x="313" y="880"/>
                  </a:lnTo>
                  <a:lnTo>
                    <a:pt x="344" y="883"/>
                  </a:lnTo>
                  <a:lnTo>
                    <a:pt x="374" y="885"/>
                  </a:lnTo>
                  <a:lnTo>
                    <a:pt x="403" y="887"/>
                  </a:lnTo>
                  <a:lnTo>
                    <a:pt x="431" y="888"/>
                  </a:lnTo>
                  <a:lnTo>
                    <a:pt x="477" y="887"/>
                  </a:lnTo>
                  <a:lnTo>
                    <a:pt x="524" y="885"/>
                  </a:lnTo>
                  <a:lnTo>
                    <a:pt x="571" y="882"/>
                  </a:lnTo>
                  <a:lnTo>
                    <a:pt x="619" y="877"/>
                  </a:lnTo>
                  <a:lnTo>
                    <a:pt x="668" y="873"/>
                  </a:lnTo>
                  <a:lnTo>
                    <a:pt x="717" y="866"/>
                  </a:lnTo>
                  <a:lnTo>
                    <a:pt x="767" y="859"/>
                  </a:lnTo>
                  <a:lnTo>
                    <a:pt x="816" y="850"/>
                  </a:lnTo>
                  <a:lnTo>
                    <a:pt x="866" y="841"/>
                  </a:lnTo>
                  <a:lnTo>
                    <a:pt x="916" y="829"/>
                  </a:lnTo>
                  <a:lnTo>
                    <a:pt x="919" y="814"/>
                  </a:lnTo>
                  <a:lnTo>
                    <a:pt x="927" y="773"/>
                  </a:lnTo>
                  <a:lnTo>
                    <a:pt x="939" y="714"/>
                  </a:lnTo>
                  <a:lnTo>
                    <a:pt x="952" y="644"/>
                  </a:lnTo>
                  <a:lnTo>
                    <a:pt x="966" y="570"/>
                  </a:lnTo>
                  <a:lnTo>
                    <a:pt x="980" y="500"/>
                  </a:lnTo>
                  <a:lnTo>
                    <a:pt x="992" y="440"/>
                  </a:lnTo>
                  <a:lnTo>
                    <a:pt x="1000" y="399"/>
                  </a:lnTo>
                  <a:lnTo>
                    <a:pt x="1002" y="384"/>
                  </a:lnTo>
                  <a:lnTo>
                    <a:pt x="988" y="384"/>
                  </a:lnTo>
                  <a:lnTo>
                    <a:pt x="951" y="384"/>
                  </a:lnTo>
                  <a:lnTo>
                    <a:pt x="896" y="384"/>
                  </a:lnTo>
                  <a:lnTo>
                    <a:pt x="830" y="384"/>
                  </a:lnTo>
                  <a:lnTo>
                    <a:pt x="758" y="384"/>
                  </a:lnTo>
                  <a:lnTo>
                    <a:pt x="685" y="384"/>
                  </a:lnTo>
                  <a:lnTo>
                    <a:pt x="618" y="384"/>
                  </a:lnTo>
                  <a:lnTo>
                    <a:pt x="563" y="384"/>
                  </a:lnTo>
                  <a:lnTo>
                    <a:pt x="526" y="384"/>
                  </a:lnTo>
                  <a:lnTo>
                    <a:pt x="512" y="384"/>
                  </a:lnTo>
                  <a:lnTo>
                    <a:pt x="504" y="427"/>
                  </a:lnTo>
                  <a:lnTo>
                    <a:pt x="488" y="508"/>
                  </a:lnTo>
                  <a:lnTo>
                    <a:pt x="480" y="551"/>
                  </a:lnTo>
                  <a:lnTo>
                    <a:pt x="512" y="551"/>
                  </a:lnTo>
                  <a:lnTo>
                    <a:pt x="575" y="551"/>
                  </a:lnTo>
                  <a:lnTo>
                    <a:pt x="608" y="551"/>
                  </a:lnTo>
                  <a:lnTo>
                    <a:pt x="602" y="578"/>
                  </a:lnTo>
                  <a:lnTo>
                    <a:pt x="593" y="627"/>
                  </a:lnTo>
                  <a:lnTo>
                    <a:pt x="587" y="655"/>
                  </a:lnTo>
                  <a:lnTo>
                    <a:pt x="558" y="661"/>
                  </a:lnTo>
                  <a:lnTo>
                    <a:pt x="524" y="665"/>
                  </a:lnTo>
                  <a:lnTo>
                    <a:pt x="487" y="668"/>
                  </a:lnTo>
                  <a:lnTo>
                    <a:pt x="440" y="661"/>
                  </a:lnTo>
                  <a:lnTo>
                    <a:pt x="409" y="644"/>
                  </a:lnTo>
                  <a:lnTo>
                    <a:pt x="390" y="617"/>
                  </a:lnTo>
                  <a:lnTo>
                    <a:pt x="382" y="584"/>
                  </a:lnTo>
                  <a:lnTo>
                    <a:pt x="381" y="546"/>
                  </a:lnTo>
                  <a:lnTo>
                    <a:pt x="386" y="505"/>
                  </a:lnTo>
                  <a:lnTo>
                    <a:pt x="394" y="464"/>
                  </a:lnTo>
                  <a:lnTo>
                    <a:pt x="403" y="420"/>
                  </a:lnTo>
                  <a:lnTo>
                    <a:pt x="413" y="378"/>
                  </a:lnTo>
                  <a:lnTo>
                    <a:pt x="426" y="336"/>
                  </a:lnTo>
                  <a:lnTo>
                    <a:pt x="443" y="299"/>
                  </a:lnTo>
                  <a:lnTo>
                    <a:pt x="465" y="267"/>
                  </a:lnTo>
                  <a:lnTo>
                    <a:pt x="494" y="242"/>
                  </a:lnTo>
                  <a:lnTo>
                    <a:pt x="530" y="226"/>
                  </a:lnTo>
                  <a:lnTo>
                    <a:pt x="573" y="219"/>
                  </a:lnTo>
                  <a:lnTo>
                    <a:pt x="621" y="227"/>
                  </a:lnTo>
                  <a:lnTo>
                    <a:pt x="647" y="250"/>
                  </a:lnTo>
                  <a:lnTo>
                    <a:pt x="652" y="285"/>
                  </a:lnTo>
                  <a:lnTo>
                    <a:pt x="671" y="285"/>
                  </a:lnTo>
                  <a:lnTo>
                    <a:pt x="722" y="285"/>
                  </a:lnTo>
                  <a:lnTo>
                    <a:pt x="791" y="285"/>
                  </a:lnTo>
                  <a:lnTo>
                    <a:pt x="867" y="285"/>
                  </a:lnTo>
                  <a:lnTo>
                    <a:pt x="936" y="285"/>
                  </a:lnTo>
                  <a:lnTo>
                    <a:pt x="987" y="285"/>
                  </a:lnTo>
                  <a:lnTo>
                    <a:pt x="1007" y="285"/>
                  </a:lnTo>
                  <a:close/>
                </a:path>
              </a:pathLst>
            </a:custGeom>
            <a:solidFill>
              <a:srgbClr val="FFFFFF"/>
            </a:solidFill>
            <a:ln w="9525">
              <a:noFill/>
              <a:round/>
              <a:headEnd/>
              <a:tailEnd/>
            </a:ln>
          </p:spPr>
          <p:txBody>
            <a:bodyPr/>
            <a:lstStyle/>
            <a:p>
              <a:pPr eaLnBrk="1" hangingPunct="1">
                <a:lnSpc>
                  <a:spcPct val="100000"/>
                </a:lnSpc>
                <a:spcBef>
                  <a:spcPct val="0"/>
                </a:spcBef>
                <a:buFontTx/>
                <a:buNone/>
                <a:defRPr/>
              </a:pPr>
              <a:endParaRPr lang="en-US">
                <a:effectLst/>
                <a:ea typeface="+mn-ea"/>
              </a:endParaRPr>
            </a:p>
          </p:txBody>
        </p:sp>
        <p:sp>
          <p:nvSpPr>
            <p:cNvPr id="16" name="Freeform 35"/>
            <p:cNvSpPr>
              <a:spLocks/>
            </p:cNvSpPr>
            <p:nvPr/>
          </p:nvSpPr>
          <p:spPr bwMode="auto">
            <a:xfrm>
              <a:off x="944" y="2673"/>
              <a:ext cx="549" cy="520"/>
            </a:xfrm>
            <a:custGeom>
              <a:avLst/>
              <a:gdLst>
                <a:gd name="T0" fmla="*/ 2 w 946"/>
                <a:gd name="T1" fmla="*/ 355 h 888"/>
                <a:gd name="T2" fmla="*/ 0 w 946"/>
                <a:gd name="T3" fmla="*/ 384 h 888"/>
                <a:gd name="T4" fmla="*/ 8 w 946"/>
                <a:gd name="T5" fmla="*/ 425 h 888"/>
                <a:gd name="T6" fmla="*/ 40 w 946"/>
                <a:gd name="T7" fmla="*/ 468 h 888"/>
                <a:gd name="T8" fmla="*/ 110 w 946"/>
                <a:gd name="T9" fmla="*/ 502 h 888"/>
                <a:gd name="T10" fmla="*/ 229 w 946"/>
                <a:gd name="T11" fmla="*/ 516 h 888"/>
                <a:gd name="T12" fmla="*/ 323 w 946"/>
                <a:gd name="T13" fmla="*/ 508 h 888"/>
                <a:gd name="T14" fmla="*/ 400 w 946"/>
                <a:gd name="T15" fmla="*/ 488 h 888"/>
                <a:gd name="T16" fmla="*/ 460 w 946"/>
                <a:gd name="T17" fmla="*/ 453 h 888"/>
                <a:gd name="T18" fmla="*/ 501 w 946"/>
                <a:gd name="T19" fmla="*/ 406 h 888"/>
                <a:gd name="T20" fmla="*/ 524 w 946"/>
                <a:gd name="T21" fmla="*/ 346 h 888"/>
                <a:gd name="T22" fmla="*/ 521 w 946"/>
                <a:gd name="T23" fmla="*/ 282 h 888"/>
                <a:gd name="T24" fmla="*/ 489 w 946"/>
                <a:gd name="T25" fmla="*/ 239 h 888"/>
                <a:gd name="T26" fmla="*/ 439 w 946"/>
                <a:gd name="T27" fmla="*/ 211 h 888"/>
                <a:gd name="T28" fmla="*/ 380 w 946"/>
                <a:gd name="T29" fmla="*/ 192 h 888"/>
                <a:gd name="T30" fmla="*/ 322 w 946"/>
                <a:gd name="T31" fmla="*/ 180 h 888"/>
                <a:gd name="T32" fmla="*/ 278 w 946"/>
                <a:gd name="T33" fmla="*/ 168 h 888"/>
                <a:gd name="T34" fmla="*/ 257 w 946"/>
                <a:gd name="T35" fmla="*/ 150 h 888"/>
                <a:gd name="T36" fmla="*/ 284 w 946"/>
                <a:gd name="T37" fmla="*/ 114 h 888"/>
                <a:gd name="T38" fmla="*/ 351 w 946"/>
                <a:gd name="T39" fmla="*/ 128 h 888"/>
                <a:gd name="T40" fmla="*/ 391 w 946"/>
                <a:gd name="T41" fmla="*/ 151 h 888"/>
                <a:gd name="T42" fmla="*/ 507 w 946"/>
                <a:gd name="T43" fmla="*/ 151 h 888"/>
                <a:gd name="T44" fmla="*/ 549 w 946"/>
                <a:gd name="T45" fmla="*/ 128 h 888"/>
                <a:gd name="T46" fmla="*/ 538 w 946"/>
                <a:gd name="T47" fmla="*/ 72 h 888"/>
                <a:gd name="T48" fmla="*/ 501 w 946"/>
                <a:gd name="T49" fmla="*/ 32 h 888"/>
                <a:gd name="T50" fmla="*/ 435 w 946"/>
                <a:gd name="T51" fmla="*/ 8 h 888"/>
                <a:gd name="T52" fmla="*/ 342 w 946"/>
                <a:gd name="T53" fmla="*/ 0 h 888"/>
                <a:gd name="T54" fmla="*/ 290 w 946"/>
                <a:gd name="T55" fmla="*/ 2 h 888"/>
                <a:gd name="T56" fmla="*/ 225 w 946"/>
                <a:gd name="T57" fmla="*/ 13 h 888"/>
                <a:gd name="T58" fmla="*/ 156 w 946"/>
                <a:gd name="T59" fmla="*/ 35 h 888"/>
                <a:gd name="T60" fmla="*/ 97 w 946"/>
                <a:gd name="T61" fmla="*/ 73 h 888"/>
                <a:gd name="T62" fmla="*/ 57 w 946"/>
                <a:gd name="T63" fmla="*/ 133 h 888"/>
                <a:gd name="T64" fmla="*/ 48 w 946"/>
                <a:gd name="T65" fmla="*/ 202 h 888"/>
                <a:gd name="T66" fmla="*/ 72 w 946"/>
                <a:gd name="T67" fmla="*/ 250 h 888"/>
                <a:gd name="T68" fmla="*/ 118 w 946"/>
                <a:gd name="T69" fmla="*/ 282 h 888"/>
                <a:gd name="T70" fmla="*/ 176 w 946"/>
                <a:gd name="T71" fmla="*/ 301 h 888"/>
                <a:gd name="T72" fmla="*/ 234 w 946"/>
                <a:gd name="T73" fmla="*/ 315 h 888"/>
                <a:gd name="T74" fmla="*/ 284 w 946"/>
                <a:gd name="T75" fmla="*/ 328 h 888"/>
                <a:gd name="T76" fmla="*/ 313 w 946"/>
                <a:gd name="T77" fmla="*/ 346 h 888"/>
                <a:gd name="T78" fmla="*/ 307 w 946"/>
                <a:gd name="T79" fmla="*/ 385 h 888"/>
                <a:gd name="T80" fmla="*/ 222 w 946"/>
                <a:gd name="T81" fmla="*/ 396 h 888"/>
                <a:gd name="T82" fmla="*/ 212 w 946"/>
                <a:gd name="T83" fmla="*/ 349 h 888"/>
                <a:gd name="T84" fmla="*/ 130 w 946"/>
                <a:gd name="T85" fmla="*/ 349 h 888"/>
                <a:gd name="T86" fmla="*/ 16 w 946"/>
                <a:gd name="T87" fmla="*/ 349 h 888"/>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0" t="0" r="r" b="b"/>
              <a:pathLst>
                <a:path w="946" h="888">
                  <a:moveTo>
                    <a:pt x="8" y="600"/>
                  </a:moveTo>
                  <a:lnTo>
                    <a:pt x="7" y="602"/>
                  </a:lnTo>
                  <a:lnTo>
                    <a:pt x="4" y="611"/>
                  </a:lnTo>
                  <a:lnTo>
                    <a:pt x="2" y="624"/>
                  </a:lnTo>
                  <a:lnTo>
                    <a:pt x="0" y="640"/>
                  </a:lnTo>
                  <a:lnTo>
                    <a:pt x="0" y="660"/>
                  </a:lnTo>
                  <a:lnTo>
                    <a:pt x="1" y="682"/>
                  </a:lnTo>
                  <a:lnTo>
                    <a:pt x="6" y="706"/>
                  </a:lnTo>
                  <a:lnTo>
                    <a:pt x="14" y="731"/>
                  </a:lnTo>
                  <a:lnTo>
                    <a:pt x="26" y="756"/>
                  </a:lnTo>
                  <a:lnTo>
                    <a:pt x="45" y="782"/>
                  </a:lnTo>
                  <a:lnTo>
                    <a:pt x="69" y="805"/>
                  </a:lnTo>
                  <a:lnTo>
                    <a:pt x="100" y="828"/>
                  </a:lnTo>
                  <a:lnTo>
                    <a:pt x="140" y="847"/>
                  </a:lnTo>
                  <a:lnTo>
                    <a:pt x="189" y="864"/>
                  </a:lnTo>
                  <a:lnTo>
                    <a:pt x="246" y="876"/>
                  </a:lnTo>
                  <a:lnTo>
                    <a:pt x="315" y="884"/>
                  </a:lnTo>
                  <a:lnTo>
                    <a:pt x="395" y="888"/>
                  </a:lnTo>
                  <a:lnTo>
                    <a:pt x="451" y="887"/>
                  </a:lnTo>
                  <a:lnTo>
                    <a:pt x="506" y="882"/>
                  </a:lnTo>
                  <a:lnTo>
                    <a:pt x="556" y="875"/>
                  </a:lnTo>
                  <a:lnTo>
                    <a:pt x="604" y="866"/>
                  </a:lnTo>
                  <a:lnTo>
                    <a:pt x="647" y="853"/>
                  </a:lnTo>
                  <a:lnTo>
                    <a:pt x="689" y="839"/>
                  </a:lnTo>
                  <a:lnTo>
                    <a:pt x="727" y="822"/>
                  </a:lnTo>
                  <a:lnTo>
                    <a:pt x="761" y="801"/>
                  </a:lnTo>
                  <a:lnTo>
                    <a:pt x="792" y="780"/>
                  </a:lnTo>
                  <a:lnTo>
                    <a:pt x="819" y="755"/>
                  </a:lnTo>
                  <a:lnTo>
                    <a:pt x="843" y="728"/>
                  </a:lnTo>
                  <a:lnTo>
                    <a:pt x="864" y="699"/>
                  </a:lnTo>
                  <a:lnTo>
                    <a:pt x="880" y="667"/>
                  </a:lnTo>
                  <a:lnTo>
                    <a:pt x="894" y="633"/>
                  </a:lnTo>
                  <a:lnTo>
                    <a:pt x="903" y="596"/>
                  </a:lnTo>
                  <a:lnTo>
                    <a:pt x="908" y="555"/>
                  </a:lnTo>
                  <a:lnTo>
                    <a:pt x="905" y="518"/>
                  </a:lnTo>
                  <a:lnTo>
                    <a:pt x="897" y="486"/>
                  </a:lnTo>
                  <a:lnTo>
                    <a:pt x="883" y="457"/>
                  </a:lnTo>
                  <a:lnTo>
                    <a:pt x="865" y="433"/>
                  </a:lnTo>
                  <a:lnTo>
                    <a:pt x="843" y="411"/>
                  </a:lnTo>
                  <a:lnTo>
                    <a:pt x="817" y="393"/>
                  </a:lnTo>
                  <a:lnTo>
                    <a:pt x="787" y="376"/>
                  </a:lnTo>
                  <a:lnTo>
                    <a:pt x="756" y="363"/>
                  </a:lnTo>
                  <a:lnTo>
                    <a:pt x="722" y="351"/>
                  </a:lnTo>
                  <a:lnTo>
                    <a:pt x="688" y="341"/>
                  </a:lnTo>
                  <a:lnTo>
                    <a:pt x="654" y="331"/>
                  </a:lnTo>
                  <a:lnTo>
                    <a:pt x="620" y="323"/>
                  </a:lnTo>
                  <a:lnTo>
                    <a:pt x="586" y="316"/>
                  </a:lnTo>
                  <a:lnTo>
                    <a:pt x="555" y="310"/>
                  </a:lnTo>
                  <a:lnTo>
                    <a:pt x="526" y="304"/>
                  </a:lnTo>
                  <a:lnTo>
                    <a:pt x="501" y="296"/>
                  </a:lnTo>
                  <a:lnTo>
                    <a:pt x="479" y="289"/>
                  </a:lnTo>
                  <a:lnTo>
                    <a:pt x="462" y="280"/>
                  </a:lnTo>
                  <a:lnTo>
                    <a:pt x="449" y="270"/>
                  </a:lnTo>
                  <a:lnTo>
                    <a:pt x="442" y="258"/>
                  </a:lnTo>
                  <a:lnTo>
                    <a:pt x="441" y="245"/>
                  </a:lnTo>
                  <a:lnTo>
                    <a:pt x="457" y="216"/>
                  </a:lnTo>
                  <a:lnTo>
                    <a:pt x="489" y="197"/>
                  </a:lnTo>
                  <a:lnTo>
                    <a:pt x="533" y="190"/>
                  </a:lnTo>
                  <a:lnTo>
                    <a:pt x="579" y="198"/>
                  </a:lnTo>
                  <a:lnTo>
                    <a:pt x="604" y="221"/>
                  </a:lnTo>
                  <a:lnTo>
                    <a:pt x="607" y="260"/>
                  </a:lnTo>
                  <a:lnTo>
                    <a:pt x="625" y="260"/>
                  </a:lnTo>
                  <a:lnTo>
                    <a:pt x="673" y="260"/>
                  </a:lnTo>
                  <a:lnTo>
                    <a:pt x="738" y="260"/>
                  </a:lnTo>
                  <a:lnTo>
                    <a:pt x="810" y="260"/>
                  </a:lnTo>
                  <a:lnTo>
                    <a:pt x="874" y="260"/>
                  </a:lnTo>
                  <a:lnTo>
                    <a:pt x="923" y="260"/>
                  </a:lnTo>
                  <a:lnTo>
                    <a:pt x="941" y="260"/>
                  </a:lnTo>
                  <a:lnTo>
                    <a:pt x="946" y="221"/>
                  </a:lnTo>
                  <a:lnTo>
                    <a:pt x="945" y="186"/>
                  </a:lnTo>
                  <a:lnTo>
                    <a:pt x="939" y="154"/>
                  </a:lnTo>
                  <a:lnTo>
                    <a:pt x="927" y="124"/>
                  </a:lnTo>
                  <a:lnTo>
                    <a:pt x="911" y="99"/>
                  </a:lnTo>
                  <a:lnTo>
                    <a:pt x="889" y="76"/>
                  </a:lnTo>
                  <a:lnTo>
                    <a:pt x="863" y="55"/>
                  </a:lnTo>
                  <a:lnTo>
                    <a:pt x="830" y="39"/>
                  </a:lnTo>
                  <a:lnTo>
                    <a:pt x="792" y="25"/>
                  </a:lnTo>
                  <a:lnTo>
                    <a:pt x="750" y="14"/>
                  </a:lnTo>
                  <a:lnTo>
                    <a:pt x="701" y="7"/>
                  </a:lnTo>
                  <a:lnTo>
                    <a:pt x="648" y="2"/>
                  </a:lnTo>
                  <a:lnTo>
                    <a:pt x="590" y="0"/>
                  </a:lnTo>
                  <a:lnTo>
                    <a:pt x="563" y="1"/>
                  </a:lnTo>
                  <a:lnTo>
                    <a:pt x="533" y="2"/>
                  </a:lnTo>
                  <a:lnTo>
                    <a:pt x="500" y="4"/>
                  </a:lnTo>
                  <a:lnTo>
                    <a:pt x="463" y="8"/>
                  </a:lnTo>
                  <a:lnTo>
                    <a:pt x="425" y="14"/>
                  </a:lnTo>
                  <a:lnTo>
                    <a:pt x="387" y="22"/>
                  </a:lnTo>
                  <a:lnTo>
                    <a:pt x="347" y="31"/>
                  </a:lnTo>
                  <a:lnTo>
                    <a:pt x="307" y="44"/>
                  </a:lnTo>
                  <a:lnTo>
                    <a:pt x="269" y="60"/>
                  </a:lnTo>
                  <a:lnTo>
                    <a:pt x="233" y="78"/>
                  </a:lnTo>
                  <a:lnTo>
                    <a:pt x="198" y="100"/>
                  </a:lnTo>
                  <a:lnTo>
                    <a:pt x="167" y="125"/>
                  </a:lnTo>
                  <a:lnTo>
                    <a:pt x="139" y="155"/>
                  </a:lnTo>
                  <a:lnTo>
                    <a:pt x="116" y="190"/>
                  </a:lnTo>
                  <a:lnTo>
                    <a:pt x="98" y="229"/>
                  </a:lnTo>
                  <a:lnTo>
                    <a:pt x="85" y="272"/>
                  </a:lnTo>
                  <a:lnTo>
                    <a:pt x="80" y="312"/>
                  </a:lnTo>
                  <a:lnTo>
                    <a:pt x="83" y="348"/>
                  </a:lnTo>
                  <a:lnTo>
                    <a:pt x="92" y="379"/>
                  </a:lnTo>
                  <a:lnTo>
                    <a:pt x="106" y="406"/>
                  </a:lnTo>
                  <a:lnTo>
                    <a:pt x="124" y="431"/>
                  </a:lnTo>
                  <a:lnTo>
                    <a:pt x="147" y="451"/>
                  </a:lnTo>
                  <a:lnTo>
                    <a:pt x="174" y="469"/>
                  </a:lnTo>
                  <a:lnTo>
                    <a:pt x="204" y="485"/>
                  </a:lnTo>
                  <a:lnTo>
                    <a:pt x="235" y="497"/>
                  </a:lnTo>
                  <a:lnTo>
                    <a:pt x="268" y="509"/>
                  </a:lnTo>
                  <a:lnTo>
                    <a:pt x="303" y="518"/>
                  </a:lnTo>
                  <a:lnTo>
                    <a:pt x="337" y="527"/>
                  </a:lnTo>
                  <a:lnTo>
                    <a:pt x="371" y="535"/>
                  </a:lnTo>
                  <a:lnTo>
                    <a:pt x="404" y="542"/>
                  </a:lnTo>
                  <a:lnTo>
                    <a:pt x="435" y="549"/>
                  </a:lnTo>
                  <a:lnTo>
                    <a:pt x="463" y="557"/>
                  </a:lnTo>
                  <a:lnTo>
                    <a:pt x="489" y="565"/>
                  </a:lnTo>
                  <a:lnTo>
                    <a:pt x="511" y="574"/>
                  </a:lnTo>
                  <a:lnTo>
                    <a:pt x="529" y="584"/>
                  </a:lnTo>
                  <a:lnTo>
                    <a:pt x="540" y="596"/>
                  </a:lnTo>
                  <a:lnTo>
                    <a:pt x="547" y="609"/>
                  </a:lnTo>
                  <a:lnTo>
                    <a:pt x="547" y="625"/>
                  </a:lnTo>
                  <a:lnTo>
                    <a:pt x="529" y="662"/>
                  </a:lnTo>
                  <a:lnTo>
                    <a:pt x="492" y="687"/>
                  </a:lnTo>
                  <a:lnTo>
                    <a:pt x="443" y="697"/>
                  </a:lnTo>
                  <a:lnTo>
                    <a:pt x="383" y="682"/>
                  </a:lnTo>
                  <a:lnTo>
                    <a:pt x="362" y="648"/>
                  </a:lnTo>
                  <a:lnTo>
                    <a:pt x="362" y="615"/>
                  </a:lnTo>
                  <a:lnTo>
                    <a:pt x="365" y="600"/>
                  </a:lnTo>
                  <a:lnTo>
                    <a:pt x="345" y="600"/>
                  </a:lnTo>
                  <a:lnTo>
                    <a:pt x="294" y="600"/>
                  </a:lnTo>
                  <a:lnTo>
                    <a:pt x="224" y="600"/>
                  </a:lnTo>
                  <a:lnTo>
                    <a:pt x="148" y="600"/>
                  </a:lnTo>
                  <a:lnTo>
                    <a:pt x="78" y="600"/>
                  </a:lnTo>
                  <a:lnTo>
                    <a:pt x="27" y="600"/>
                  </a:lnTo>
                  <a:lnTo>
                    <a:pt x="8" y="600"/>
                  </a:lnTo>
                  <a:close/>
                </a:path>
              </a:pathLst>
            </a:custGeom>
            <a:solidFill>
              <a:srgbClr val="FFFFFF"/>
            </a:solidFill>
            <a:ln w="9525">
              <a:noFill/>
              <a:round/>
              <a:headEnd/>
              <a:tailEnd/>
            </a:ln>
          </p:spPr>
          <p:txBody>
            <a:bodyPr/>
            <a:lstStyle/>
            <a:p>
              <a:pPr eaLnBrk="1" hangingPunct="1">
                <a:lnSpc>
                  <a:spcPct val="100000"/>
                </a:lnSpc>
                <a:spcBef>
                  <a:spcPct val="0"/>
                </a:spcBef>
                <a:buFontTx/>
                <a:buNone/>
                <a:defRPr/>
              </a:pPr>
              <a:endParaRPr lang="en-US">
                <a:effectLst/>
                <a:ea typeface="+mn-ea"/>
              </a:endParaRPr>
            </a:p>
          </p:txBody>
        </p:sp>
        <p:sp>
          <p:nvSpPr>
            <p:cNvPr id="17" name="Freeform 36"/>
            <p:cNvSpPr>
              <a:spLocks/>
            </p:cNvSpPr>
            <p:nvPr/>
          </p:nvSpPr>
          <p:spPr bwMode="auto">
            <a:xfrm>
              <a:off x="1404" y="2688"/>
              <a:ext cx="639" cy="490"/>
            </a:xfrm>
            <a:custGeom>
              <a:avLst/>
              <a:gdLst>
                <a:gd name="T0" fmla="*/ 271 w 1095"/>
                <a:gd name="T1" fmla="*/ 3 h 845"/>
                <a:gd name="T2" fmla="*/ 259 w 1095"/>
                <a:gd name="T3" fmla="*/ 25 h 845"/>
                <a:gd name="T4" fmla="*/ 237 w 1095"/>
                <a:gd name="T5" fmla="*/ 64 h 845"/>
                <a:gd name="T6" fmla="*/ 207 w 1095"/>
                <a:gd name="T7" fmla="*/ 117 h 845"/>
                <a:gd name="T8" fmla="*/ 173 w 1095"/>
                <a:gd name="T9" fmla="*/ 179 h 845"/>
                <a:gd name="T10" fmla="*/ 136 w 1095"/>
                <a:gd name="T11" fmla="*/ 245 h 845"/>
                <a:gd name="T12" fmla="*/ 99 w 1095"/>
                <a:gd name="T13" fmla="*/ 311 h 845"/>
                <a:gd name="T14" fmla="*/ 66 w 1095"/>
                <a:gd name="T15" fmla="*/ 373 h 845"/>
                <a:gd name="T16" fmla="*/ 36 w 1095"/>
                <a:gd name="T17" fmla="*/ 426 h 845"/>
                <a:gd name="T18" fmla="*/ 14 w 1095"/>
                <a:gd name="T19" fmla="*/ 465 h 845"/>
                <a:gd name="T20" fmla="*/ 2 w 1095"/>
                <a:gd name="T21" fmla="*/ 487 h 845"/>
                <a:gd name="T22" fmla="*/ 11 w 1095"/>
                <a:gd name="T23" fmla="*/ 490 h 845"/>
                <a:gd name="T24" fmla="*/ 81 w 1095"/>
                <a:gd name="T25" fmla="*/ 490 h 845"/>
                <a:gd name="T26" fmla="*/ 167 w 1095"/>
                <a:gd name="T27" fmla="*/ 490 h 845"/>
                <a:gd name="T28" fmla="*/ 208 w 1095"/>
                <a:gd name="T29" fmla="*/ 490 h 845"/>
                <a:gd name="T30" fmla="*/ 235 w 1095"/>
                <a:gd name="T31" fmla="*/ 432 h 845"/>
                <a:gd name="T32" fmla="*/ 262 w 1095"/>
                <a:gd name="T33" fmla="*/ 411 h 845"/>
                <a:gd name="T34" fmla="*/ 348 w 1095"/>
                <a:gd name="T35" fmla="*/ 411 h 845"/>
                <a:gd name="T36" fmla="*/ 404 w 1095"/>
                <a:gd name="T37" fmla="*/ 411 h 845"/>
                <a:gd name="T38" fmla="*/ 408 w 1095"/>
                <a:gd name="T39" fmla="*/ 470 h 845"/>
                <a:gd name="T40" fmla="*/ 419 w 1095"/>
                <a:gd name="T41" fmla="*/ 490 h 845"/>
                <a:gd name="T42" fmla="*/ 481 w 1095"/>
                <a:gd name="T43" fmla="*/ 490 h 845"/>
                <a:gd name="T44" fmla="*/ 564 w 1095"/>
                <a:gd name="T45" fmla="*/ 490 h 845"/>
                <a:gd name="T46" fmla="*/ 626 w 1095"/>
                <a:gd name="T47" fmla="*/ 490 h 845"/>
                <a:gd name="T48" fmla="*/ 635 w 1095"/>
                <a:gd name="T49" fmla="*/ 486 h 845"/>
                <a:gd name="T50" fmla="*/ 631 w 1095"/>
                <a:gd name="T51" fmla="*/ 457 h 845"/>
                <a:gd name="T52" fmla="*/ 622 w 1095"/>
                <a:gd name="T53" fmla="*/ 406 h 845"/>
                <a:gd name="T54" fmla="*/ 612 w 1095"/>
                <a:gd name="T55" fmla="*/ 340 h 845"/>
                <a:gd name="T56" fmla="*/ 599 w 1095"/>
                <a:gd name="T57" fmla="*/ 264 h 845"/>
                <a:gd name="T58" fmla="*/ 587 w 1095"/>
                <a:gd name="T59" fmla="*/ 187 h 845"/>
                <a:gd name="T60" fmla="*/ 574 w 1095"/>
                <a:gd name="T61" fmla="*/ 116 h 845"/>
                <a:gd name="T62" fmla="*/ 565 w 1095"/>
                <a:gd name="T63" fmla="*/ 56 h 845"/>
                <a:gd name="T64" fmla="*/ 558 w 1095"/>
                <a:gd name="T65" fmla="*/ 15 h 845"/>
                <a:gd name="T66" fmla="*/ 556 w 1095"/>
                <a:gd name="T67" fmla="*/ 0 h 845"/>
                <a:gd name="T68" fmla="*/ 527 w 1095"/>
                <a:gd name="T69" fmla="*/ 0 h 845"/>
                <a:gd name="T70" fmla="*/ 457 w 1095"/>
                <a:gd name="T71" fmla="*/ 0 h 845"/>
                <a:gd name="T72" fmla="*/ 373 w 1095"/>
                <a:gd name="T73" fmla="*/ 0 h 845"/>
                <a:gd name="T74" fmla="*/ 303 w 1095"/>
                <a:gd name="T75" fmla="*/ 0 h 845"/>
                <a:gd name="T76" fmla="*/ 273 w 1095"/>
                <a:gd name="T77" fmla="*/ 0 h 845"/>
                <a:gd name="T78" fmla="*/ 385 w 1095"/>
                <a:gd name="T79" fmla="*/ 110 h 845"/>
                <a:gd name="T80" fmla="*/ 387 w 1095"/>
                <a:gd name="T81" fmla="*/ 110 h 845"/>
                <a:gd name="T82" fmla="*/ 389 w 1095"/>
                <a:gd name="T83" fmla="*/ 157 h 845"/>
                <a:gd name="T84" fmla="*/ 393 w 1095"/>
                <a:gd name="T85" fmla="*/ 245 h 845"/>
                <a:gd name="T86" fmla="*/ 394 w 1095"/>
                <a:gd name="T87" fmla="*/ 292 h 845"/>
                <a:gd name="T88" fmla="*/ 325 w 1095"/>
                <a:gd name="T89" fmla="*/ 292 h 845"/>
                <a:gd name="T90" fmla="*/ 305 w 1095"/>
                <a:gd name="T91" fmla="*/ 281 h 845"/>
                <a:gd name="T92" fmla="*/ 333 w 1095"/>
                <a:gd name="T93" fmla="*/ 220 h 845"/>
                <a:gd name="T94" fmla="*/ 367 w 1095"/>
                <a:gd name="T95" fmla="*/ 146 h 845"/>
                <a:gd name="T96" fmla="*/ 384 w 1095"/>
                <a:gd name="T97" fmla="*/ 110 h 845"/>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0" t="0" r="r" b="b"/>
              <a:pathLst>
                <a:path w="1095" h="845">
                  <a:moveTo>
                    <a:pt x="470" y="0"/>
                  </a:moveTo>
                  <a:lnTo>
                    <a:pt x="466" y="5"/>
                  </a:lnTo>
                  <a:lnTo>
                    <a:pt x="458" y="20"/>
                  </a:lnTo>
                  <a:lnTo>
                    <a:pt x="446" y="43"/>
                  </a:lnTo>
                  <a:lnTo>
                    <a:pt x="428" y="74"/>
                  </a:lnTo>
                  <a:lnTo>
                    <a:pt x="408" y="111"/>
                  </a:lnTo>
                  <a:lnTo>
                    <a:pt x="383" y="155"/>
                  </a:lnTo>
                  <a:lnTo>
                    <a:pt x="357" y="202"/>
                  </a:lnTo>
                  <a:lnTo>
                    <a:pt x="328" y="254"/>
                  </a:lnTo>
                  <a:lnTo>
                    <a:pt x="298" y="309"/>
                  </a:lnTo>
                  <a:lnTo>
                    <a:pt x="267" y="366"/>
                  </a:lnTo>
                  <a:lnTo>
                    <a:pt x="235" y="423"/>
                  </a:lnTo>
                  <a:lnTo>
                    <a:pt x="203" y="480"/>
                  </a:lnTo>
                  <a:lnTo>
                    <a:pt x="171" y="536"/>
                  </a:lnTo>
                  <a:lnTo>
                    <a:pt x="141" y="591"/>
                  </a:lnTo>
                  <a:lnTo>
                    <a:pt x="113" y="643"/>
                  </a:lnTo>
                  <a:lnTo>
                    <a:pt x="86" y="690"/>
                  </a:lnTo>
                  <a:lnTo>
                    <a:pt x="62" y="734"/>
                  </a:lnTo>
                  <a:lnTo>
                    <a:pt x="41" y="771"/>
                  </a:lnTo>
                  <a:lnTo>
                    <a:pt x="24" y="802"/>
                  </a:lnTo>
                  <a:lnTo>
                    <a:pt x="11" y="825"/>
                  </a:lnTo>
                  <a:lnTo>
                    <a:pt x="3" y="840"/>
                  </a:lnTo>
                  <a:lnTo>
                    <a:pt x="0" y="845"/>
                  </a:lnTo>
                  <a:lnTo>
                    <a:pt x="19" y="845"/>
                  </a:lnTo>
                  <a:lnTo>
                    <a:pt x="71" y="845"/>
                  </a:lnTo>
                  <a:lnTo>
                    <a:pt x="140" y="845"/>
                  </a:lnTo>
                  <a:lnTo>
                    <a:pt x="216" y="845"/>
                  </a:lnTo>
                  <a:lnTo>
                    <a:pt x="287" y="845"/>
                  </a:lnTo>
                  <a:lnTo>
                    <a:pt x="337" y="845"/>
                  </a:lnTo>
                  <a:lnTo>
                    <a:pt x="358" y="845"/>
                  </a:lnTo>
                  <a:lnTo>
                    <a:pt x="374" y="810"/>
                  </a:lnTo>
                  <a:lnTo>
                    <a:pt x="405" y="745"/>
                  </a:lnTo>
                  <a:lnTo>
                    <a:pt x="423" y="709"/>
                  </a:lnTo>
                  <a:lnTo>
                    <a:pt x="451" y="709"/>
                  </a:lnTo>
                  <a:lnTo>
                    <a:pt x="519" y="709"/>
                  </a:lnTo>
                  <a:lnTo>
                    <a:pt x="600" y="709"/>
                  </a:lnTo>
                  <a:lnTo>
                    <a:pt x="668" y="709"/>
                  </a:lnTo>
                  <a:lnTo>
                    <a:pt x="696" y="709"/>
                  </a:lnTo>
                  <a:lnTo>
                    <a:pt x="698" y="745"/>
                  </a:lnTo>
                  <a:lnTo>
                    <a:pt x="703" y="810"/>
                  </a:lnTo>
                  <a:lnTo>
                    <a:pt x="705" y="845"/>
                  </a:lnTo>
                  <a:lnTo>
                    <a:pt x="721" y="845"/>
                  </a:lnTo>
                  <a:lnTo>
                    <a:pt x="766" y="845"/>
                  </a:lnTo>
                  <a:lnTo>
                    <a:pt x="828" y="845"/>
                  </a:lnTo>
                  <a:lnTo>
                    <a:pt x="900" y="845"/>
                  </a:lnTo>
                  <a:lnTo>
                    <a:pt x="971" y="845"/>
                  </a:lnTo>
                  <a:lnTo>
                    <a:pt x="1034" y="845"/>
                  </a:lnTo>
                  <a:lnTo>
                    <a:pt x="1078" y="845"/>
                  </a:lnTo>
                  <a:lnTo>
                    <a:pt x="1095" y="845"/>
                  </a:lnTo>
                  <a:lnTo>
                    <a:pt x="1094" y="838"/>
                  </a:lnTo>
                  <a:lnTo>
                    <a:pt x="1091" y="819"/>
                  </a:lnTo>
                  <a:lnTo>
                    <a:pt x="1086" y="788"/>
                  </a:lnTo>
                  <a:lnTo>
                    <a:pt x="1079" y="748"/>
                  </a:lnTo>
                  <a:lnTo>
                    <a:pt x="1071" y="701"/>
                  </a:lnTo>
                  <a:lnTo>
                    <a:pt x="1062" y="645"/>
                  </a:lnTo>
                  <a:lnTo>
                    <a:pt x="1053" y="586"/>
                  </a:lnTo>
                  <a:lnTo>
                    <a:pt x="1042" y="522"/>
                  </a:lnTo>
                  <a:lnTo>
                    <a:pt x="1031" y="455"/>
                  </a:lnTo>
                  <a:lnTo>
                    <a:pt x="1021" y="390"/>
                  </a:lnTo>
                  <a:lnTo>
                    <a:pt x="1010" y="323"/>
                  </a:lnTo>
                  <a:lnTo>
                    <a:pt x="1000" y="260"/>
                  </a:lnTo>
                  <a:lnTo>
                    <a:pt x="989" y="200"/>
                  </a:lnTo>
                  <a:lnTo>
                    <a:pt x="980" y="144"/>
                  </a:lnTo>
                  <a:lnTo>
                    <a:pt x="972" y="97"/>
                  </a:lnTo>
                  <a:lnTo>
                    <a:pt x="966" y="57"/>
                  </a:lnTo>
                  <a:lnTo>
                    <a:pt x="961" y="26"/>
                  </a:lnTo>
                  <a:lnTo>
                    <a:pt x="958" y="7"/>
                  </a:lnTo>
                  <a:lnTo>
                    <a:pt x="957" y="0"/>
                  </a:lnTo>
                  <a:lnTo>
                    <a:pt x="943" y="0"/>
                  </a:lnTo>
                  <a:lnTo>
                    <a:pt x="907" y="0"/>
                  </a:lnTo>
                  <a:lnTo>
                    <a:pt x="851" y="0"/>
                  </a:lnTo>
                  <a:lnTo>
                    <a:pt x="786" y="0"/>
                  </a:lnTo>
                  <a:lnTo>
                    <a:pt x="713" y="0"/>
                  </a:lnTo>
                  <a:lnTo>
                    <a:pt x="642" y="0"/>
                  </a:lnTo>
                  <a:lnTo>
                    <a:pt x="575" y="0"/>
                  </a:lnTo>
                  <a:lnTo>
                    <a:pt x="521" y="0"/>
                  </a:lnTo>
                  <a:lnTo>
                    <a:pt x="484" y="0"/>
                  </a:lnTo>
                  <a:lnTo>
                    <a:pt x="470" y="0"/>
                  </a:lnTo>
                  <a:lnTo>
                    <a:pt x="661" y="189"/>
                  </a:lnTo>
                  <a:lnTo>
                    <a:pt x="662" y="189"/>
                  </a:lnTo>
                  <a:lnTo>
                    <a:pt x="665" y="189"/>
                  </a:lnTo>
                  <a:lnTo>
                    <a:pt x="666" y="189"/>
                  </a:lnTo>
                  <a:lnTo>
                    <a:pt x="667" y="212"/>
                  </a:lnTo>
                  <a:lnTo>
                    <a:pt x="669" y="271"/>
                  </a:lnTo>
                  <a:lnTo>
                    <a:pt x="673" y="346"/>
                  </a:lnTo>
                  <a:lnTo>
                    <a:pt x="676" y="422"/>
                  </a:lnTo>
                  <a:lnTo>
                    <a:pt x="678" y="480"/>
                  </a:lnTo>
                  <a:lnTo>
                    <a:pt x="678" y="503"/>
                  </a:lnTo>
                  <a:lnTo>
                    <a:pt x="637" y="503"/>
                  </a:lnTo>
                  <a:lnTo>
                    <a:pt x="560" y="503"/>
                  </a:lnTo>
                  <a:lnTo>
                    <a:pt x="517" y="503"/>
                  </a:lnTo>
                  <a:lnTo>
                    <a:pt x="525" y="485"/>
                  </a:lnTo>
                  <a:lnTo>
                    <a:pt x="546" y="440"/>
                  </a:lnTo>
                  <a:lnTo>
                    <a:pt x="574" y="379"/>
                  </a:lnTo>
                  <a:lnTo>
                    <a:pt x="605" y="313"/>
                  </a:lnTo>
                  <a:lnTo>
                    <a:pt x="632" y="252"/>
                  </a:lnTo>
                  <a:lnTo>
                    <a:pt x="653" y="207"/>
                  </a:lnTo>
                  <a:lnTo>
                    <a:pt x="661" y="189"/>
                  </a:lnTo>
                  <a:lnTo>
                    <a:pt x="470" y="0"/>
                  </a:lnTo>
                  <a:close/>
                </a:path>
              </a:pathLst>
            </a:custGeom>
            <a:solidFill>
              <a:srgbClr val="FFFFFF"/>
            </a:solidFill>
            <a:ln w="9525">
              <a:noFill/>
              <a:round/>
              <a:headEnd/>
              <a:tailEnd/>
            </a:ln>
          </p:spPr>
          <p:txBody>
            <a:bodyPr/>
            <a:lstStyle/>
            <a:p>
              <a:pPr eaLnBrk="1" hangingPunct="1">
                <a:lnSpc>
                  <a:spcPct val="100000"/>
                </a:lnSpc>
                <a:spcBef>
                  <a:spcPct val="0"/>
                </a:spcBef>
                <a:buFontTx/>
                <a:buNone/>
                <a:defRPr/>
              </a:pPr>
              <a:endParaRPr lang="en-US">
                <a:effectLst/>
                <a:ea typeface="+mn-ea"/>
              </a:endParaRPr>
            </a:p>
          </p:txBody>
        </p:sp>
        <p:sp>
          <p:nvSpPr>
            <p:cNvPr id="18" name="Freeform 37"/>
            <p:cNvSpPr>
              <a:spLocks/>
            </p:cNvSpPr>
            <p:nvPr/>
          </p:nvSpPr>
          <p:spPr bwMode="auto">
            <a:xfrm>
              <a:off x="2043" y="2688"/>
              <a:ext cx="658" cy="490"/>
            </a:xfrm>
            <a:custGeom>
              <a:avLst/>
              <a:gdLst>
                <a:gd name="T0" fmla="*/ 96 w 1127"/>
                <a:gd name="T1" fmla="*/ 4 h 845"/>
                <a:gd name="T2" fmla="*/ 90 w 1127"/>
                <a:gd name="T3" fmla="*/ 33 h 845"/>
                <a:gd name="T4" fmla="*/ 80 w 1127"/>
                <a:gd name="T5" fmla="*/ 84 h 845"/>
                <a:gd name="T6" fmla="*/ 67 w 1127"/>
                <a:gd name="T7" fmla="*/ 151 h 845"/>
                <a:gd name="T8" fmla="*/ 52 w 1127"/>
                <a:gd name="T9" fmla="*/ 226 h 845"/>
                <a:gd name="T10" fmla="*/ 37 w 1127"/>
                <a:gd name="T11" fmla="*/ 303 h 845"/>
                <a:gd name="T12" fmla="*/ 23 w 1127"/>
                <a:gd name="T13" fmla="*/ 374 h 845"/>
                <a:gd name="T14" fmla="*/ 12 w 1127"/>
                <a:gd name="T15" fmla="*/ 434 h 845"/>
                <a:gd name="T16" fmla="*/ 3 w 1127"/>
                <a:gd name="T17" fmla="*/ 475 h 845"/>
                <a:gd name="T18" fmla="*/ 0 w 1127"/>
                <a:gd name="T19" fmla="*/ 490 h 845"/>
                <a:gd name="T20" fmla="*/ 46 w 1127"/>
                <a:gd name="T21" fmla="*/ 490 h 845"/>
                <a:gd name="T22" fmla="*/ 133 w 1127"/>
                <a:gd name="T23" fmla="*/ 490 h 845"/>
                <a:gd name="T24" fmla="*/ 179 w 1127"/>
                <a:gd name="T25" fmla="*/ 490 h 845"/>
                <a:gd name="T26" fmla="*/ 184 w 1127"/>
                <a:gd name="T27" fmla="*/ 466 h 845"/>
                <a:gd name="T28" fmla="*/ 195 w 1127"/>
                <a:gd name="T29" fmla="*/ 405 h 845"/>
                <a:gd name="T30" fmla="*/ 210 w 1127"/>
                <a:gd name="T31" fmla="*/ 328 h 845"/>
                <a:gd name="T32" fmla="*/ 224 w 1127"/>
                <a:gd name="T33" fmla="*/ 254 h 845"/>
                <a:gd name="T34" fmla="*/ 232 w 1127"/>
                <a:gd name="T35" fmla="*/ 202 h 845"/>
                <a:gd name="T36" fmla="*/ 235 w 1127"/>
                <a:gd name="T37" fmla="*/ 190 h 845"/>
                <a:gd name="T38" fmla="*/ 237 w 1127"/>
                <a:gd name="T39" fmla="*/ 190 h 845"/>
                <a:gd name="T40" fmla="*/ 242 w 1127"/>
                <a:gd name="T41" fmla="*/ 227 h 845"/>
                <a:gd name="T42" fmla="*/ 255 w 1127"/>
                <a:gd name="T43" fmla="*/ 293 h 845"/>
                <a:gd name="T44" fmla="*/ 271 w 1127"/>
                <a:gd name="T45" fmla="*/ 371 h 845"/>
                <a:gd name="T46" fmla="*/ 285 w 1127"/>
                <a:gd name="T47" fmla="*/ 440 h 845"/>
                <a:gd name="T48" fmla="*/ 295 w 1127"/>
                <a:gd name="T49" fmla="*/ 484 h 845"/>
                <a:gd name="T50" fmla="*/ 305 w 1127"/>
                <a:gd name="T51" fmla="*/ 490 h 845"/>
                <a:gd name="T52" fmla="*/ 364 w 1127"/>
                <a:gd name="T53" fmla="*/ 490 h 845"/>
                <a:gd name="T54" fmla="*/ 449 w 1127"/>
                <a:gd name="T55" fmla="*/ 490 h 845"/>
                <a:gd name="T56" fmla="*/ 526 w 1127"/>
                <a:gd name="T57" fmla="*/ 490 h 845"/>
                <a:gd name="T58" fmla="*/ 559 w 1127"/>
                <a:gd name="T59" fmla="*/ 490 h 845"/>
                <a:gd name="T60" fmla="*/ 563 w 1127"/>
                <a:gd name="T61" fmla="*/ 475 h 845"/>
                <a:gd name="T62" fmla="*/ 570 w 1127"/>
                <a:gd name="T63" fmla="*/ 434 h 845"/>
                <a:gd name="T64" fmla="*/ 582 w 1127"/>
                <a:gd name="T65" fmla="*/ 374 h 845"/>
                <a:gd name="T66" fmla="*/ 596 w 1127"/>
                <a:gd name="T67" fmla="*/ 303 h 845"/>
                <a:gd name="T68" fmla="*/ 611 w 1127"/>
                <a:gd name="T69" fmla="*/ 226 h 845"/>
                <a:gd name="T70" fmla="*/ 625 w 1127"/>
                <a:gd name="T71" fmla="*/ 151 h 845"/>
                <a:gd name="T72" fmla="*/ 639 w 1127"/>
                <a:gd name="T73" fmla="*/ 84 h 845"/>
                <a:gd name="T74" fmla="*/ 649 w 1127"/>
                <a:gd name="T75" fmla="*/ 33 h 845"/>
                <a:gd name="T76" fmla="*/ 654 w 1127"/>
                <a:gd name="T77" fmla="*/ 4 h 845"/>
                <a:gd name="T78" fmla="*/ 642 w 1127"/>
                <a:gd name="T79" fmla="*/ 0 h 845"/>
                <a:gd name="T80" fmla="*/ 566 w 1127"/>
                <a:gd name="T81" fmla="*/ 0 h 845"/>
                <a:gd name="T82" fmla="*/ 491 w 1127"/>
                <a:gd name="T83" fmla="*/ 0 h 845"/>
                <a:gd name="T84" fmla="*/ 475 w 1127"/>
                <a:gd name="T85" fmla="*/ 6 h 845"/>
                <a:gd name="T86" fmla="*/ 468 w 1127"/>
                <a:gd name="T87" fmla="*/ 45 h 845"/>
                <a:gd name="T88" fmla="*/ 456 w 1127"/>
                <a:gd name="T89" fmla="*/ 108 h 845"/>
                <a:gd name="T90" fmla="*/ 442 w 1127"/>
                <a:gd name="T91" fmla="*/ 182 h 845"/>
                <a:gd name="T92" fmla="*/ 431 w 1127"/>
                <a:gd name="T93" fmla="*/ 249 h 845"/>
                <a:gd name="T94" fmla="*/ 424 w 1127"/>
                <a:gd name="T95" fmla="*/ 295 h 845"/>
                <a:gd name="T96" fmla="*/ 423 w 1127"/>
                <a:gd name="T97" fmla="*/ 295 h 845"/>
                <a:gd name="T98" fmla="*/ 421 w 1127"/>
                <a:gd name="T99" fmla="*/ 295 h 845"/>
                <a:gd name="T100" fmla="*/ 416 w 1127"/>
                <a:gd name="T101" fmla="*/ 252 h 845"/>
                <a:gd name="T102" fmla="*/ 404 w 1127"/>
                <a:gd name="T103" fmla="*/ 186 h 845"/>
                <a:gd name="T104" fmla="*/ 389 w 1127"/>
                <a:gd name="T105" fmla="*/ 112 h 845"/>
                <a:gd name="T106" fmla="*/ 374 w 1127"/>
                <a:gd name="T107" fmla="*/ 46 h 845"/>
                <a:gd name="T108" fmla="*/ 365 w 1127"/>
                <a:gd name="T109" fmla="*/ 6 h 845"/>
                <a:gd name="T110" fmla="*/ 356 w 1127"/>
                <a:gd name="T111" fmla="*/ 0 h 845"/>
                <a:gd name="T112" fmla="*/ 306 w 1127"/>
                <a:gd name="T113" fmla="*/ 0 h 845"/>
                <a:gd name="T114" fmla="*/ 231 w 1127"/>
                <a:gd name="T115" fmla="*/ 0 h 845"/>
                <a:gd name="T116" fmla="*/ 154 w 1127"/>
                <a:gd name="T117" fmla="*/ 0 h 845"/>
                <a:gd name="T118" fmla="*/ 104 w 1127"/>
                <a:gd name="T119" fmla="*/ 0 h 845"/>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0" t="0" r="r" b="b"/>
              <a:pathLst>
                <a:path w="1127" h="845">
                  <a:moveTo>
                    <a:pt x="166" y="0"/>
                  </a:moveTo>
                  <a:lnTo>
                    <a:pt x="165" y="7"/>
                  </a:lnTo>
                  <a:lnTo>
                    <a:pt x="162" y="26"/>
                  </a:lnTo>
                  <a:lnTo>
                    <a:pt x="155" y="57"/>
                  </a:lnTo>
                  <a:lnTo>
                    <a:pt x="148" y="97"/>
                  </a:lnTo>
                  <a:lnTo>
                    <a:pt x="137" y="144"/>
                  </a:lnTo>
                  <a:lnTo>
                    <a:pt x="127" y="200"/>
                  </a:lnTo>
                  <a:lnTo>
                    <a:pt x="115" y="260"/>
                  </a:lnTo>
                  <a:lnTo>
                    <a:pt x="103" y="323"/>
                  </a:lnTo>
                  <a:lnTo>
                    <a:pt x="90" y="390"/>
                  </a:lnTo>
                  <a:lnTo>
                    <a:pt x="76" y="455"/>
                  </a:lnTo>
                  <a:lnTo>
                    <a:pt x="64" y="522"/>
                  </a:lnTo>
                  <a:lnTo>
                    <a:pt x="51" y="586"/>
                  </a:lnTo>
                  <a:lnTo>
                    <a:pt x="39" y="645"/>
                  </a:lnTo>
                  <a:lnTo>
                    <a:pt x="29" y="701"/>
                  </a:lnTo>
                  <a:lnTo>
                    <a:pt x="20" y="748"/>
                  </a:lnTo>
                  <a:lnTo>
                    <a:pt x="12" y="788"/>
                  </a:lnTo>
                  <a:lnTo>
                    <a:pt x="6" y="819"/>
                  </a:lnTo>
                  <a:lnTo>
                    <a:pt x="1" y="838"/>
                  </a:lnTo>
                  <a:lnTo>
                    <a:pt x="0" y="845"/>
                  </a:lnTo>
                  <a:lnTo>
                    <a:pt x="23" y="845"/>
                  </a:lnTo>
                  <a:lnTo>
                    <a:pt x="80" y="845"/>
                  </a:lnTo>
                  <a:lnTo>
                    <a:pt x="155" y="845"/>
                  </a:lnTo>
                  <a:lnTo>
                    <a:pt x="228" y="845"/>
                  </a:lnTo>
                  <a:lnTo>
                    <a:pt x="285" y="845"/>
                  </a:lnTo>
                  <a:lnTo>
                    <a:pt x="308" y="845"/>
                  </a:lnTo>
                  <a:lnTo>
                    <a:pt x="310" y="833"/>
                  </a:lnTo>
                  <a:lnTo>
                    <a:pt x="316" y="803"/>
                  </a:lnTo>
                  <a:lnTo>
                    <a:pt x="325" y="756"/>
                  </a:lnTo>
                  <a:lnTo>
                    <a:pt x="336" y="698"/>
                  </a:lnTo>
                  <a:lnTo>
                    <a:pt x="348" y="634"/>
                  </a:lnTo>
                  <a:lnTo>
                    <a:pt x="361" y="566"/>
                  </a:lnTo>
                  <a:lnTo>
                    <a:pt x="374" y="500"/>
                  </a:lnTo>
                  <a:lnTo>
                    <a:pt x="385" y="438"/>
                  </a:lnTo>
                  <a:lnTo>
                    <a:pt x="394" y="386"/>
                  </a:lnTo>
                  <a:lnTo>
                    <a:pt x="400" y="348"/>
                  </a:lnTo>
                  <a:lnTo>
                    <a:pt x="402" y="328"/>
                  </a:lnTo>
                  <a:lnTo>
                    <a:pt x="405" y="328"/>
                  </a:lnTo>
                  <a:lnTo>
                    <a:pt x="407" y="328"/>
                  </a:lnTo>
                  <a:lnTo>
                    <a:pt x="408" y="328"/>
                  </a:lnTo>
                  <a:lnTo>
                    <a:pt x="410" y="352"/>
                  </a:lnTo>
                  <a:lnTo>
                    <a:pt x="417" y="391"/>
                  </a:lnTo>
                  <a:lnTo>
                    <a:pt x="427" y="444"/>
                  </a:lnTo>
                  <a:lnTo>
                    <a:pt x="438" y="505"/>
                  </a:lnTo>
                  <a:lnTo>
                    <a:pt x="452" y="572"/>
                  </a:lnTo>
                  <a:lnTo>
                    <a:pt x="466" y="639"/>
                  </a:lnTo>
                  <a:lnTo>
                    <a:pt x="478" y="702"/>
                  </a:lnTo>
                  <a:lnTo>
                    <a:pt x="491" y="758"/>
                  </a:lnTo>
                  <a:lnTo>
                    <a:pt x="500" y="804"/>
                  </a:lnTo>
                  <a:lnTo>
                    <a:pt x="507" y="834"/>
                  </a:lnTo>
                  <a:lnTo>
                    <a:pt x="510" y="845"/>
                  </a:lnTo>
                  <a:lnTo>
                    <a:pt x="524" y="845"/>
                  </a:lnTo>
                  <a:lnTo>
                    <a:pt x="566" y="845"/>
                  </a:lnTo>
                  <a:lnTo>
                    <a:pt x="627" y="845"/>
                  </a:lnTo>
                  <a:lnTo>
                    <a:pt x="698" y="845"/>
                  </a:lnTo>
                  <a:lnTo>
                    <a:pt x="773" y="845"/>
                  </a:lnTo>
                  <a:lnTo>
                    <a:pt x="845" y="845"/>
                  </a:lnTo>
                  <a:lnTo>
                    <a:pt x="905" y="845"/>
                  </a:lnTo>
                  <a:lnTo>
                    <a:pt x="947" y="845"/>
                  </a:lnTo>
                  <a:lnTo>
                    <a:pt x="962" y="845"/>
                  </a:lnTo>
                  <a:lnTo>
                    <a:pt x="963" y="838"/>
                  </a:lnTo>
                  <a:lnTo>
                    <a:pt x="968" y="819"/>
                  </a:lnTo>
                  <a:lnTo>
                    <a:pt x="974" y="788"/>
                  </a:lnTo>
                  <a:lnTo>
                    <a:pt x="981" y="748"/>
                  </a:lnTo>
                  <a:lnTo>
                    <a:pt x="991" y="701"/>
                  </a:lnTo>
                  <a:lnTo>
                    <a:pt x="1001" y="645"/>
                  </a:lnTo>
                  <a:lnTo>
                    <a:pt x="1013" y="586"/>
                  </a:lnTo>
                  <a:lnTo>
                    <a:pt x="1026" y="522"/>
                  </a:lnTo>
                  <a:lnTo>
                    <a:pt x="1038" y="455"/>
                  </a:lnTo>
                  <a:lnTo>
                    <a:pt x="1051" y="390"/>
                  </a:lnTo>
                  <a:lnTo>
                    <a:pt x="1064" y="323"/>
                  </a:lnTo>
                  <a:lnTo>
                    <a:pt x="1076" y="260"/>
                  </a:lnTo>
                  <a:lnTo>
                    <a:pt x="1088" y="200"/>
                  </a:lnTo>
                  <a:lnTo>
                    <a:pt x="1099" y="144"/>
                  </a:lnTo>
                  <a:lnTo>
                    <a:pt x="1109" y="97"/>
                  </a:lnTo>
                  <a:lnTo>
                    <a:pt x="1117" y="57"/>
                  </a:lnTo>
                  <a:lnTo>
                    <a:pt x="1122" y="26"/>
                  </a:lnTo>
                  <a:lnTo>
                    <a:pt x="1126" y="7"/>
                  </a:lnTo>
                  <a:lnTo>
                    <a:pt x="1127" y="0"/>
                  </a:lnTo>
                  <a:lnTo>
                    <a:pt x="1104" y="0"/>
                  </a:lnTo>
                  <a:lnTo>
                    <a:pt x="1048" y="0"/>
                  </a:lnTo>
                  <a:lnTo>
                    <a:pt x="974" y="0"/>
                  </a:lnTo>
                  <a:lnTo>
                    <a:pt x="900" y="0"/>
                  </a:lnTo>
                  <a:lnTo>
                    <a:pt x="844" y="0"/>
                  </a:lnTo>
                  <a:lnTo>
                    <a:pt x="821" y="0"/>
                  </a:lnTo>
                  <a:lnTo>
                    <a:pt x="818" y="10"/>
                  </a:lnTo>
                  <a:lnTo>
                    <a:pt x="814" y="36"/>
                  </a:lnTo>
                  <a:lnTo>
                    <a:pt x="806" y="78"/>
                  </a:lnTo>
                  <a:lnTo>
                    <a:pt x="795" y="128"/>
                  </a:lnTo>
                  <a:lnTo>
                    <a:pt x="785" y="187"/>
                  </a:lnTo>
                  <a:lnTo>
                    <a:pt x="772" y="249"/>
                  </a:lnTo>
                  <a:lnTo>
                    <a:pt x="761" y="313"/>
                  </a:lnTo>
                  <a:lnTo>
                    <a:pt x="750" y="374"/>
                  </a:lnTo>
                  <a:lnTo>
                    <a:pt x="741" y="429"/>
                  </a:lnTo>
                  <a:lnTo>
                    <a:pt x="734" y="475"/>
                  </a:lnTo>
                  <a:lnTo>
                    <a:pt x="730" y="508"/>
                  </a:lnTo>
                  <a:lnTo>
                    <a:pt x="728" y="508"/>
                  </a:lnTo>
                  <a:lnTo>
                    <a:pt x="726" y="508"/>
                  </a:lnTo>
                  <a:lnTo>
                    <a:pt x="724" y="508"/>
                  </a:lnTo>
                  <a:lnTo>
                    <a:pt x="722" y="478"/>
                  </a:lnTo>
                  <a:lnTo>
                    <a:pt x="716" y="435"/>
                  </a:lnTo>
                  <a:lnTo>
                    <a:pt x="707" y="381"/>
                  </a:lnTo>
                  <a:lnTo>
                    <a:pt x="695" y="320"/>
                  </a:lnTo>
                  <a:lnTo>
                    <a:pt x="681" y="256"/>
                  </a:lnTo>
                  <a:lnTo>
                    <a:pt x="669" y="193"/>
                  </a:lnTo>
                  <a:lnTo>
                    <a:pt x="656" y="133"/>
                  </a:lnTo>
                  <a:lnTo>
                    <a:pt x="644" y="80"/>
                  </a:lnTo>
                  <a:lnTo>
                    <a:pt x="635" y="38"/>
                  </a:lnTo>
                  <a:lnTo>
                    <a:pt x="628" y="10"/>
                  </a:lnTo>
                  <a:lnTo>
                    <a:pt x="626" y="0"/>
                  </a:lnTo>
                  <a:lnTo>
                    <a:pt x="613" y="0"/>
                  </a:lnTo>
                  <a:lnTo>
                    <a:pt x="579" y="0"/>
                  </a:lnTo>
                  <a:lnTo>
                    <a:pt x="527" y="0"/>
                  </a:lnTo>
                  <a:lnTo>
                    <a:pt x="465" y="0"/>
                  </a:lnTo>
                  <a:lnTo>
                    <a:pt x="397" y="0"/>
                  </a:lnTo>
                  <a:lnTo>
                    <a:pt x="327" y="0"/>
                  </a:lnTo>
                  <a:lnTo>
                    <a:pt x="265" y="0"/>
                  </a:lnTo>
                  <a:lnTo>
                    <a:pt x="213" y="0"/>
                  </a:lnTo>
                  <a:lnTo>
                    <a:pt x="179" y="0"/>
                  </a:lnTo>
                  <a:lnTo>
                    <a:pt x="166" y="0"/>
                  </a:lnTo>
                  <a:close/>
                </a:path>
              </a:pathLst>
            </a:custGeom>
            <a:solidFill>
              <a:srgbClr val="FFFFFF"/>
            </a:solidFill>
            <a:ln w="9525">
              <a:noFill/>
              <a:round/>
              <a:headEnd/>
              <a:tailEnd/>
            </a:ln>
          </p:spPr>
          <p:txBody>
            <a:bodyPr/>
            <a:lstStyle/>
            <a:p>
              <a:pPr eaLnBrk="1" hangingPunct="1">
                <a:lnSpc>
                  <a:spcPct val="100000"/>
                </a:lnSpc>
                <a:spcBef>
                  <a:spcPct val="0"/>
                </a:spcBef>
                <a:buFontTx/>
                <a:buNone/>
                <a:defRPr/>
              </a:pPr>
              <a:endParaRPr lang="en-US">
                <a:effectLst/>
                <a:ea typeface="+mn-ea"/>
              </a:endParaRPr>
            </a:p>
          </p:txBody>
        </p:sp>
      </p:grpSp>
      <p:sp>
        <p:nvSpPr>
          <p:cNvPr id="19" name="Rectangle 38"/>
          <p:cNvSpPr>
            <a:spLocks noChangeArrowheads="1"/>
          </p:cNvSpPr>
          <p:nvPr/>
        </p:nvSpPr>
        <p:spPr bwMode="white">
          <a:xfrm>
            <a:off x="6553200" y="6324600"/>
            <a:ext cx="2133600" cy="244475"/>
          </a:xfrm>
          <a:prstGeom prst="rect">
            <a:avLst/>
          </a:prstGeom>
          <a:noFill/>
          <a:ln>
            <a:noFill/>
          </a:ln>
          <a:effectLst/>
          <a:extLst/>
        </p:spPr>
        <p:txBody>
          <a:bodyPr/>
          <a:lstStyle/>
          <a:p>
            <a:pPr eaLnBrk="1" hangingPunct="1">
              <a:lnSpc>
                <a:spcPct val="100000"/>
              </a:lnSpc>
              <a:spcBef>
                <a:spcPct val="0"/>
              </a:spcBef>
              <a:buFontTx/>
              <a:buNone/>
            </a:pPr>
            <a:endParaRPr lang="zh-CN" altLang="en-US" sz="1400">
              <a:effectLst>
                <a:outerShdw blurRad="38100" dist="38100" dir="2700000" algn="tl">
                  <a:srgbClr val="000000"/>
                </a:outerShdw>
              </a:effectLst>
            </a:endParaRPr>
          </a:p>
        </p:txBody>
      </p:sp>
      <p:sp>
        <p:nvSpPr>
          <p:cNvPr id="78854" name="Rectangle 6"/>
          <p:cNvSpPr>
            <a:spLocks noGrp="1" noChangeArrowheads="1"/>
          </p:cNvSpPr>
          <p:nvPr>
            <p:ph type="ctrTitle"/>
          </p:nvPr>
        </p:nvSpPr>
        <p:spPr>
          <a:xfrm>
            <a:off x="685800" y="1524000"/>
            <a:ext cx="7772400" cy="1470025"/>
          </a:xfrm>
          <a:effectLst>
            <a:outerShdw dist="53882" dir="2700000" algn="ctr" rotWithShape="0">
              <a:srgbClr val="000000"/>
            </a:outerShdw>
          </a:effectLst>
        </p:spPr>
        <p:txBody>
          <a:bodyPr/>
          <a:lstStyle>
            <a:lvl1pPr>
              <a:defRPr sz="4400"/>
            </a:lvl1pPr>
          </a:lstStyle>
          <a:p>
            <a:pPr lvl="0"/>
            <a:r>
              <a:rPr lang="en-US" noProof="0" smtClean="0"/>
              <a:t>Click to edit Master title style</a:t>
            </a:r>
          </a:p>
        </p:txBody>
      </p:sp>
      <p:sp>
        <p:nvSpPr>
          <p:cNvPr id="78855" name="Rectangle 7"/>
          <p:cNvSpPr>
            <a:spLocks noGrp="1" noChangeArrowheads="1"/>
          </p:cNvSpPr>
          <p:nvPr>
            <p:ph type="subTitle" idx="1"/>
          </p:nvPr>
        </p:nvSpPr>
        <p:spPr>
          <a:xfrm>
            <a:off x="1295400" y="3124200"/>
            <a:ext cx="6400800" cy="685800"/>
          </a:xfrm>
        </p:spPr>
        <p:txBody>
          <a:bodyPr/>
          <a:lstStyle>
            <a:lvl1pPr marL="0" indent="0" algn="ctr">
              <a:buFont typeface="Wingdings" pitchFamily="2" charset="2"/>
              <a:buNone/>
              <a:defRPr sz="2800"/>
            </a:lvl1pPr>
          </a:lstStyle>
          <a:p>
            <a:pPr lvl="0"/>
            <a:r>
              <a:rPr lang="en-US" noProof="0" smtClean="0"/>
              <a:t>Click to edit Master subtitle style</a:t>
            </a:r>
          </a:p>
        </p:txBody>
      </p:sp>
      <p:sp>
        <p:nvSpPr>
          <p:cNvPr id="20" name="Rectangle 10"/>
          <p:cNvSpPr>
            <a:spLocks noGrp="1" noChangeArrowheads="1"/>
          </p:cNvSpPr>
          <p:nvPr>
            <p:ph type="sldNum" sz="quarter" idx="10"/>
          </p:nvPr>
        </p:nvSpPr>
        <p:spPr>
          <a:xfrm>
            <a:off x="2819400" y="6262688"/>
            <a:ext cx="2133600" cy="476250"/>
          </a:xfrm>
        </p:spPr>
        <p:txBody>
          <a:bodyPr/>
          <a:lstStyle>
            <a:lvl1pPr algn="l">
              <a:defRPr>
                <a:effectLst/>
              </a:defRPr>
            </a:lvl1pPr>
          </a:lstStyle>
          <a:p>
            <a:fld id="{ECC54CCA-0045-4B74-A95C-C402997020AF}" type="slidenum">
              <a:rPr lang="zh-CN" altLang="en-US"/>
              <a:pPr/>
              <a:t>‹#›</a:t>
            </a:fld>
            <a:endParaRPr lang="en-US" altLang="zh-CN"/>
          </a:p>
        </p:txBody>
      </p:sp>
    </p:spTree>
    <p:extLst>
      <p:ext uri="{BB962C8B-B14F-4D97-AF65-F5344CB8AC3E}">
        <p14:creationId xmlns:p14="http://schemas.microsoft.com/office/powerpoint/2010/main" val="188265116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
          <p:cNvSpPr>
            <a:spLocks noGrp="1" noChangeArrowheads="1"/>
          </p:cNvSpPr>
          <p:nvPr>
            <p:ph type="sldNum" sz="quarter" idx="10"/>
          </p:nvPr>
        </p:nvSpPr>
        <p:spPr>
          <a:ln/>
        </p:spPr>
        <p:txBody>
          <a:bodyPr/>
          <a:lstStyle>
            <a:lvl1pPr>
              <a:defRPr/>
            </a:lvl1pPr>
          </a:lstStyle>
          <a:p>
            <a:fld id="{2D1CF739-9882-4DDE-AD91-4F63BAC1411B}" type="slidenum">
              <a:rPr lang="zh-CN" altLang="en-US"/>
              <a:pPr/>
              <a:t>‹#›</a:t>
            </a:fld>
            <a:endParaRPr lang="en-US" altLang="zh-CN"/>
          </a:p>
        </p:txBody>
      </p:sp>
    </p:spTree>
    <p:extLst>
      <p:ext uri="{BB962C8B-B14F-4D97-AF65-F5344CB8AC3E}">
        <p14:creationId xmlns:p14="http://schemas.microsoft.com/office/powerpoint/2010/main" val="118770178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381000"/>
            <a:ext cx="2057400" cy="53340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381000"/>
            <a:ext cx="6019800" cy="53340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
          <p:cNvSpPr>
            <a:spLocks noGrp="1" noChangeArrowheads="1"/>
          </p:cNvSpPr>
          <p:nvPr>
            <p:ph type="sldNum" sz="quarter" idx="10"/>
          </p:nvPr>
        </p:nvSpPr>
        <p:spPr>
          <a:ln/>
        </p:spPr>
        <p:txBody>
          <a:bodyPr/>
          <a:lstStyle>
            <a:lvl1pPr>
              <a:defRPr/>
            </a:lvl1pPr>
          </a:lstStyle>
          <a:p>
            <a:fld id="{4DADE0C5-CA2C-42A2-A914-5F537C16808D}" type="slidenum">
              <a:rPr lang="zh-CN" altLang="en-US"/>
              <a:pPr/>
              <a:t>‹#›</a:t>
            </a:fld>
            <a:endParaRPr lang="en-US" altLang="zh-CN"/>
          </a:p>
        </p:txBody>
      </p:sp>
    </p:spTree>
    <p:extLst>
      <p:ext uri="{BB962C8B-B14F-4D97-AF65-F5344CB8AC3E}">
        <p14:creationId xmlns:p14="http://schemas.microsoft.com/office/powerpoint/2010/main" val="328989695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a:xfrm>
            <a:off x="685800" y="1676400"/>
            <a:ext cx="8229600" cy="4038600"/>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Rectangle 10"/>
          <p:cNvSpPr>
            <a:spLocks noGrp="1" noChangeArrowheads="1"/>
          </p:cNvSpPr>
          <p:nvPr>
            <p:ph type="sldNum" sz="quarter" idx="10"/>
          </p:nvPr>
        </p:nvSpPr>
        <p:spPr>
          <a:ln/>
        </p:spPr>
        <p:txBody>
          <a:bodyPr/>
          <a:lstStyle>
            <a:lvl1pPr>
              <a:defRPr/>
            </a:lvl1pPr>
          </a:lstStyle>
          <a:p>
            <a:fld id="{A8E43A7C-CCF1-4171-9F93-A4928B72E81E}" type="slidenum">
              <a:rPr lang="zh-CN" altLang="en-US"/>
              <a:pPr/>
              <a:t>‹#›</a:t>
            </a:fld>
            <a:endParaRPr lang="en-US" altLang="zh-CN"/>
          </a:p>
        </p:txBody>
      </p:sp>
    </p:spTree>
    <p:extLst>
      <p:ext uri="{BB962C8B-B14F-4D97-AF65-F5344CB8AC3E}">
        <p14:creationId xmlns:p14="http://schemas.microsoft.com/office/powerpoint/2010/main" val="79371334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10"/>
          <p:cNvSpPr>
            <a:spLocks noGrp="1" noChangeArrowheads="1"/>
          </p:cNvSpPr>
          <p:nvPr>
            <p:ph type="sldNum" sz="quarter" idx="10"/>
          </p:nvPr>
        </p:nvSpPr>
        <p:spPr>
          <a:ln/>
        </p:spPr>
        <p:txBody>
          <a:bodyPr/>
          <a:lstStyle>
            <a:lvl1pPr>
              <a:defRPr/>
            </a:lvl1pPr>
          </a:lstStyle>
          <a:p>
            <a:fld id="{DA05421B-DBB7-4494-90DE-86BF9D818D09}" type="slidenum">
              <a:rPr lang="zh-CN" altLang="en-US"/>
              <a:pPr/>
              <a:t>‹#›</a:t>
            </a:fld>
            <a:endParaRPr lang="en-US" altLang="zh-CN"/>
          </a:p>
        </p:txBody>
      </p:sp>
    </p:spTree>
    <p:extLst>
      <p:ext uri="{BB962C8B-B14F-4D97-AF65-F5344CB8AC3E}">
        <p14:creationId xmlns:p14="http://schemas.microsoft.com/office/powerpoint/2010/main" val="25360313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76400"/>
            <a:ext cx="4038600" cy="4038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76400"/>
            <a:ext cx="4038600" cy="4038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10"/>
          <p:cNvSpPr>
            <a:spLocks noGrp="1" noChangeArrowheads="1"/>
          </p:cNvSpPr>
          <p:nvPr>
            <p:ph type="sldNum" sz="quarter" idx="10"/>
          </p:nvPr>
        </p:nvSpPr>
        <p:spPr>
          <a:ln/>
        </p:spPr>
        <p:txBody>
          <a:bodyPr/>
          <a:lstStyle>
            <a:lvl1pPr>
              <a:defRPr/>
            </a:lvl1pPr>
          </a:lstStyle>
          <a:p>
            <a:fld id="{540F6C78-658F-467A-B557-76F51C901721}" type="slidenum">
              <a:rPr lang="zh-CN" altLang="en-US"/>
              <a:pPr/>
              <a:t>‹#›</a:t>
            </a:fld>
            <a:endParaRPr lang="en-US" altLang="zh-CN"/>
          </a:p>
        </p:txBody>
      </p:sp>
    </p:spTree>
    <p:extLst>
      <p:ext uri="{BB962C8B-B14F-4D97-AF65-F5344CB8AC3E}">
        <p14:creationId xmlns:p14="http://schemas.microsoft.com/office/powerpoint/2010/main" val="178085878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10"/>
          <p:cNvSpPr>
            <a:spLocks noGrp="1" noChangeArrowheads="1"/>
          </p:cNvSpPr>
          <p:nvPr>
            <p:ph type="sldNum" sz="quarter" idx="10"/>
          </p:nvPr>
        </p:nvSpPr>
        <p:spPr>
          <a:ln/>
        </p:spPr>
        <p:txBody>
          <a:bodyPr/>
          <a:lstStyle>
            <a:lvl1pPr>
              <a:defRPr/>
            </a:lvl1pPr>
          </a:lstStyle>
          <a:p>
            <a:fld id="{EEB98A7C-DAFD-46F9-8DF7-3670B952E6BF}" type="slidenum">
              <a:rPr lang="zh-CN" altLang="en-US"/>
              <a:pPr/>
              <a:t>‹#›</a:t>
            </a:fld>
            <a:endParaRPr lang="en-US" altLang="zh-CN"/>
          </a:p>
        </p:txBody>
      </p:sp>
    </p:spTree>
    <p:extLst>
      <p:ext uri="{BB962C8B-B14F-4D97-AF65-F5344CB8AC3E}">
        <p14:creationId xmlns:p14="http://schemas.microsoft.com/office/powerpoint/2010/main" val="348395571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10"/>
          <p:cNvSpPr>
            <a:spLocks noGrp="1" noChangeArrowheads="1"/>
          </p:cNvSpPr>
          <p:nvPr>
            <p:ph type="sldNum" sz="quarter" idx="10"/>
          </p:nvPr>
        </p:nvSpPr>
        <p:spPr>
          <a:ln/>
        </p:spPr>
        <p:txBody>
          <a:bodyPr/>
          <a:lstStyle>
            <a:lvl1pPr>
              <a:defRPr/>
            </a:lvl1pPr>
          </a:lstStyle>
          <a:p>
            <a:fld id="{77D7D897-AC14-44D4-A745-DD161866A817}" type="slidenum">
              <a:rPr lang="zh-CN" altLang="en-US"/>
              <a:pPr/>
              <a:t>‹#›</a:t>
            </a:fld>
            <a:endParaRPr lang="en-US" altLang="zh-CN"/>
          </a:p>
        </p:txBody>
      </p:sp>
    </p:spTree>
    <p:extLst>
      <p:ext uri="{BB962C8B-B14F-4D97-AF65-F5344CB8AC3E}">
        <p14:creationId xmlns:p14="http://schemas.microsoft.com/office/powerpoint/2010/main" val="34323467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0"/>
          <p:cNvSpPr>
            <a:spLocks noGrp="1" noChangeArrowheads="1"/>
          </p:cNvSpPr>
          <p:nvPr>
            <p:ph type="sldNum" sz="quarter" idx="10"/>
          </p:nvPr>
        </p:nvSpPr>
        <p:spPr>
          <a:ln/>
        </p:spPr>
        <p:txBody>
          <a:bodyPr/>
          <a:lstStyle>
            <a:lvl1pPr>
              <a:defRPr/>
            </a:lvl1pPr>
          </a:lstStyle>
          <a:p>
            <a:fld id="{F16EA1CF-6DD1-4E95-87A2-E7AC2E6B72A4}" type="slidenum">
              <a:rPr lang="zh-CN" altLang="en-US"/>
              <a:pPr/>
              <a:t>‹#›</a:t>
            </a:fld>
            <a:endParaRPr lang="en-US" altLang="zh-CN"/>
          </a:p>
        </p:txBody>
      </p:sp>
    </p:spTree>
    <p:extLst>
      <p:ext uri="{BB962C8B-B14F-4D97-AF65-F5344CB8AC3E}">
        <p14:creationId xmlns:p14="http://schemas.microsoft.com/office/powerpoint/2010/main" val="412106234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0"/>
          <p:cNvSpPr>
            <a:spLocks noGrp="1" noChangeArrowheads="1"/>
          </p:cNvSpPr>
          <p:nvPr>
            <p:ph type="sldNum" sz="quarter" idx="10"/>
          </p:nvPr>
        </p:nvSpPr>
        <p:spPr>
          <a:ln/>
        </p:spPr>
        <p:txBody>
          <a:bodyPr/>
          <a:lstStyle>
            <a:lvl1pPr>
              <a:defRPr/>
            </a:lvl1pPr>
          </a:lstStyle>
          <a:p>
            <a:fld id="{2031FBA5-E5DA-424A-BE26-5E57501E51E3}" type="slidenum">
              <a:rPr lang="zh-CN" altLang="en-US"/>
              <a:pPr/>
              <a:t>‹#›</a:t>
            </a:fld>
            <a:endParaRPr lang="en-US" altLang="zh-CN"/>
          </a:p>
        </p:txBody>
      </p:sp>
    </p:spTree>
    <p:extLst>
      <p:ext uri="{BB962C8B-B14F-4D97-AF65-F5344CB8AC3E}">
        <p14:creationId xmlns:p14="http://schemas.microsoft.com/office/powerpoint/2010/main" val="228459737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0"/>
          <p:cNvSpPr>
            <a:spLocks noGrp="1" noChangeArrowheads="1"/>
          </p:cNvSpPr>
          <p:nvPr>
            <p:ph type="sldNum" sz="quarter" idx="10"/>
          </p:nvPr>
        </p:nvSpPr>
        <p:spPr>
          <a:ln/>
        </p:spPr>
        <p:txBody>
          <a:bodyPr/>
          <a:lstStyle>
            <a:lvl1pPr>
              <a:defRPr/>
            </a:lvl1pPr>
          </a:lstStyle>
          <a:p>
            <a:fld id="{BA945D92-28F1-4D71-A450-E5017597C91B}" type="slidenum">
              <a:rPr lang="zh-CN" altLang="en-US"/>
              <a:pPr/>
              <a:t>‹#›</a:t>
            </a:fld>
            <a:endParaRPr lang="en-US" altLang="zh-CN"/>
          </a:p>
        </p:txBody>
      </p:sp>
    </p:spTree>
    <p:extLst>
      <p:ext uri="{BB962C8B-B14F-4D97-AF65-F5344CB8AC3E}">
        <p14:creationId xmlns:p14="http://schemas.microsoft.com/office/powerpoint/2010/main" val="313993065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bwMode="gray">
      <p:bgPr>
        <a:gradFill rotWithShape="0">
          <a:gsLst>
            <a:gs pos="0">
              <a:srgbClr val="000066"/>
            </a:gs>
            <a:gs pos="100000">
              <a:srgbClr val="127CCC"/>
            </a:gs>
          </a:gsLst>
          <a:lin ang="5400000" scaled="1"/>
        </a:gradFill>
        <a:effectLst/>
      </p:bgPr>
    </p:bg>
    <p:spTree>
      <p:nvGrpSpPr>
        <p:cNvPr id="1" name=""/>
        <p:cNvGrpSpPr/>
        <p:nvPr/>
      </p:nvGrpSpPr>
      <p:grpSpPr>
        <a:xfrm>
          <a:off x="0" y="0"/>
          <a:ext cx="0" cy="0"/>
          <a:chOff x="0" y="0"/>
          <a:chExt cx="0" cy="0"/>
        </a:xfrm>
      </p:grpSpPr>
      <p:sp>
        <p:nvSpPr>
          <p:cNvPr id="1027" name="Freeform 5"/>
          <p:cNvSpPr>
            <a:spLocks/>
          </p:cNvSpPr>
          <p:nvPr userDrawn="1"/>
        </p:nvSpPr>
        <p:spPr bwMode="gray">
          <a:xfrm>
            <a:off x="-15875" y="5249863"/>
            <a:ext cx="9166225" cy="1614487"/>
          </a:xfrm>
          <a:custGeom>
            <a:avLst/>
            <a:gdLst>
              <a:gd name="T0" fmla="*/ 14288 w 5774"/>
              <a:gd name="T1" fmla="*/ 698500 h 1017"/>
              <a:gd name="T2" fmla="*/ 2808288 w 5774"/>
              <a:gd name="T3" fmla="*/ 1143000 h 1017"/>
              <a:gd name="T4" fmla="*/ 9166225 w 5774"/>
              <a:gd name="T5" fmla="*/ 0 h 1017"/>
              <a:gd name="T6" fmla="*/ 9166225 w 5774"/>
              <a:gd name="T7" fmla="*/ 1614487 h 1017"/>
              <a:gd name="T8" fmla="*/ 0 w 5774"/>
              <a:gd name="T9" fmla="*/ 1608137 h 1017"/>
              <a:gd name="T10" fmla="*/ 14288 w 5774"/>
              <a:gd name="T11" fmla="*/ 698500 h 1017"/>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5774" h="1017">
                <a:moveTo>
                  <a:pt x="9" y="440"/>
                </a:moveTo>
                <a:cubicBezTo>
                  <a:pt x="27" y="414"/>
                  <a:pt x="757" y="672"/>
                  <a:pt x="1769" y="720"/>
                </a:cubicBezTo>
                <a:cubicBezTo>
                  <a:pt x="2781" y="767"/>
                  <a:pt x="4179" y="613"/>
                  <a:pt x="5774" y="0"/>
                </a:cubicBezTo>
                <a:lnTo>
                  <a:pt x="5774" y="1017"/>
                </a:lnTo>
                <a:lnTo>
                  <a:pt x="0" y="1013"/>
                </a:lnTo>
                <a:lnTo>
                  <a:pt x="9" y="440"/>
                </a:lnTo>
                <a:close/>
              </a:path>
            </a:pathLst>
          </a:custGeom>
          <a:gradFill rotWithShape="1">
            <a:gsLst>
              <a:gs pos="0">
                <a:schemeClr val="bg1"/>
              </a:gs>
              <a:gs pos="100000">
                <a:schemeClr val="hlink"/>
              </a:gs>
            </a:gsLst>
            <a:lin ang="0" scaled="1"/>
          </a:gradFill>
          <a:ln w="9525">
            <a:noFill/>
            <a:round/>
            <a:headEnd/>
            <a:tailEnd/>
          </a:ln>
          <a:effectLst/>
        </p:spPr>
        <p:txBody>
          <a:bodyPr/>
          <a:lstStyle/>
          <a:p>
            <a:pPr eaLnBrk="1" hangingPunct="1">
              <a:lnSpc>
                <a:spcPct val="100000"/>
              </a:lnSpc>
              <a:spcBef>
                <a:spcPct val="0"/>
              </a:spcBef>
              <a:buFontTx/>
              <a:buNone/>
              <a:defRPr/>
            </a:pPr>
            <a:endParaRPr lang="en-US">
              <a:effectLst/>
              <a:ea typeface="+mn-ea"/>
            </a:endParaRPr>
          </a:p>
        </p:txBody>
      </p:sp>
      <p:sp>
        <p:nvSpPr>
          <p:cNvPr id="1028" name="Rectangle 6"/>
          <p:cNvSpPr>
            <a:spLocks noGrp="1" noChangeArrowheads="1"/>
          </p:cNvSpPr>
          <p:nvPr>
            <p:ph type="title"/>
          </p:nvPr>
        </p:nvSpPr>
        <p:spPr bwMode="auto">
          <a:xfrm>
            <a:off x="457200" y="381000"/>
            <a:ext cx="8229600" cy="1219200"/>
          </a:xfrm>
          <a:prstGeom prst="rect">
            <a:avLst/>
          </a:prstGeom>
          <a:noFill/>
          <a:ln w="9525">
            <a:noFill/>
            <a:miter lim="800000"/>
            <a:headEnd/>
            <a:tailEnd/>
          </a:ln>
          <a:effectLst>
            <a:outerShdw dist="45791" dir="3378596" algn="ctr" rotWithShape="0">
              <a:srgbClr val="000000"/>
            </a:outerShdw>
          </a:effectLst>
        </p:spPr>
        <p:txBody>
          <a:bodyPr vert="horz" wrap="square" lIns="91440" tIns="45720" rIns="91440" bIns="45720" numCol="1" anchor="ctr" anchorCtr="0" compatLnSpc="1">
            <a:prstTxWarp prst="textNoShape">
              <a:avLst/>
            </a:prstTxWarp>
          </a:bodyPr>
          <a:lstStyle/>
          <a:p>
            <a:pPr lvl="0"/>
            <a:r>
              <a:rPr lang="en-US" smtClean="0"/>
              <a:t>Click to edit Master</a:t>
            </a:r>
            <a:br>
              <a:rPr lang="en-US" smtClean="0"/>
            </a:br>
            <a:r>
              <a:rPr lang="en-US" smtClean="0"/>
              <a:t>title style</a:t>
            </a:r>
          </a:p>
        </p:txBody>
      </p:sp>
      <p:sp>
        <p:nvSpPr>
          <p:cNvPr id="77831" name="Rectangle 7"/>
          <p:cNvSpPr>
            <a:spLocks noGrp="1" noChangeArrowheads="1"/>
          </p:cNvSpPr>
          <p:nvPr>
            <p:ph type="body" idx="1"/>
          </p:nvPr>
        </p:nvSpPr>
        <p:spPr bwMode="auto">
          <a:xfrm>
            <a:off x="457200" y="1676400"/>
            <a:ext cx="8229600" cy="4038600"/>
          </a:xfrm>
          <a:prstGeom prst="rect">
            <a:avLst/>
          </a:prstGeom>
          <a:noFill/>
          <a:ln>
            <a:noFill/>
          </a:ln>
          <a:effectLst/>
          <a:extLst/>
        </p:spPr>
        <p:txBody>
          <a:bodyPr vert="horz" wrap="square" lIns="91440" tIns="45720" rIns="91440" bIns="45720" numCol="1" anchor="t" anchorCtr="0" compatLnSpc="1">
            <a:prstTxWarp prst="textNoShape">
              <a:avLst/>
            </a:prstTxWarp>
          </a:bodyPr>
          <a:lstStyle/>
          <a:p>
            <a:pPr lvl="0"/>
            <a:r>
              <a:rPr lang="en-US" dirty="0" smtClean="0"/>
              <a:t>Click to edit Master text styles</a:t>
            </a:r>
          </a:p>
          <a:p>
            <a:pPr lvl="1"/>
            <a:r>
              <a:rPr lang="en-US" dirty="0" smtClean="0"/>
              <a:t>Second level</a:t>
            </a:r>
          </a:p>
          <a:p>
            <a:pPr lvl="2"/>
            <a:r>
              <a:rPr lang="en-US" dirty="0" smtClean="0"/>
              <a:t>Third level</a:t>
            </a:r>
          </a:p>
        </p:txBody>
      </p:sp>
      <p:sp>
        <p:nvSpPr>
          <p:cNvPr id="77834" name="Rectangle 10"/>
          <p:cNvSpPr>
            <a:spLocks noGrp="1" noChangeArrowheads="1"/>
          </p:cNvSpPr>
          <p:nvPr>
            <p:ph type="sldNum" sz="quarter" idx="4"/>
          </p:nvPr>
        </p:nvSpPr>
        <p:spPr bwMode="white">
          <a:xfrm>
            <a:off x="6553200" y="6324600"/>
            <a:ext cx="2133600" cy="244475"/>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algn="r" eaLnBrk="1" hangingPunct="1">
              <a:lnSpc>
                <a:spcPct val="100000"/>
              </a:lnSpc>
              <a:spcBef>
                <a:spcPct val="0"/>
              </a:spcBef>
              <a:buFontTx/>
              <a:buNone/>
              <a:defRPr sz="1400">
                <a:effectLst>
                  <a:outerShdw blurRad="38100" dist="38100" dir="2700000" algn="tl">
                    <a:srgbClr val="000000"/>
                  </a:outerShdw>
                </a:effectLst>
              </a:defRPr>
            </a:lvl1pPr>
          </a:lstStyle>
          <a:p>
            <a:fld id="{B0398156-DD3C-437D-B3B4-A927A1398E46}" type="slidenum">
              <a:rPr lang="zh-CN" altLang="en-US"/>
              <a:pPr/>
              <a:t>‹#›</a:t>
            </a:fld>
            <a:endParaRPr lang="en-US" altLang="zh-CN"/>
          </a:p>
        </p:txBody>
      </p:sp>
      <p:grpSp>
        <p:nvGrpSpPr>
          <p:cNvPr id="1030" name="Group 11"/>
          <p:cNvGrpSpPr>
            <a:grpSpLocks/>
          </p:cNvGrpSpPr>
          <p:nvPr/>
        </p:nvGrpSpPr>
        <p:grpSpPr bwMode="auto">
          <a:xfrm>
            <a:off x="381000" y="6324600"/>
            <a:ext cx="1524000" cy="266700"/>
            <a:chOff x="523" y="2653"/>
            <a:chExt cx="4752" cy="832"/>
          </a:xfrm>
        </p:grpSpPr>
        <p:sp>
          <p:nvSpPr>
            <p:cNvPr id="1032" name="Freeform 12"/>
            <p:cNvSpPr>
              <a:spLocks/>
            </p:cNvSpPr>
            <p:nvPr/>
          </p:nvSpPr>
          <p:spPr bwMode="auto">
            <a:xfrm>
              <a:off x="523" y="2653"/>
              <a:ext cx="4752" cy="832"/>
            </a:xfrm>
            <a:custGeom>
              <a:avLst/>
              <a:gdLst>
                <a:gd name="T0" fmla="*/ 755 w 8188"/>
                <a:gd name="T1" fmla="*/ 783 h 1430"/>
                <a:gd name="T2" fmla="*/ 572 w 8188"/>
                <a:gd name="T3" fmla="*/ 751 h 1430"/>
                <a:gd name="T4" fmla="*/ 387 w 8188"/>
                <a:gd name="T5" fmla="*/ 704 h 1430"/>
                <a:gd name="T6" fmla="*/ 234 w 8188"/>
                <a:gd name="T7" fmla="*/ 653 h 1430"/>
                <a:gd name="T8" fmla="*/ 140 w 8188"/>
                <a:gd name="T9" fmla="*/ 604 h 1430"/>
                <a:gd name="T10" fmla="*/ 70 w 8188"/>
                <a:gd name="T11" fmla="*/ 546 h 1430"/>
                <a:gd name="T12" fmla="*/ 28 w 8188"/>
                <a:gd name="T13" fmla="*/ 493 h 1430"/>
                <a:gd name="T14" fmla="*/ 8 w 8188"/>
                <a:gd name="T15" fmla="*/ 448 h 1430"/>
                <a:gd name="T16" fmla="*/ 0 w 8188"/>
                <a:gd name="T17" fmla="*/ 401 h 1430"/>
                <a:gd name="T18" fmla="*/ 3 w 8188"/>
                <a:gd name="T19" fmla="*/ 354 h 1430"/>
                <a:gd name="T20" fmla="*/ 22 w 8188"/>
                <a:gd name="T21" fmla="*/ 306 h 1430"/>
                <a:gd name="T22" fmla="*/ 53 w 8188"/>
                <a:gd name="T23" fmla="*/ 261 h 1430"/>
                <a:gd name="T24" fmla="*/ 121 w 8188"/>
                <a:gd name="T25" fmla="*/ 197 h 1430"/>
                <a:gd name="T26" fmla="*/ 190 w 8188"/>
                <a:gd name="T27" fmla="*/ 150 h 1430"/>
                <a:gd name="T28" fmla="*/ 311 w 8188"/>
                <a:gd name="T29" fmla="*/ 89 h 1430"/>
                <a:gd name="T30" fmla="*/ 430 w 8188"/>
                <a:gd name="T31" fmla="*/ 49 h 1430"/>
                <a:gd name="T32" fmla="*/ 593 w 8188"/>
                <a:gd name="T33" fmla="*/ 14 h 1430"/>
                <a:gd name="T34" fmla="*/ 695 w 8188"/>
                <a:gd name="T35" fmla="*/ 0 h 1430"/>
                <a:gd name="T36" fmla="*/ 554 w 8188"/>
                <a:gd name="T37" fmla="*/ 37 h 1430"/>
                <a:gd name="T38" fmla="*/ 423 w 8188"/>
                <a:gd name="T39" fmla="*/ 81 h 1430"/>
                <a:gd name="T40" fmla="*/ 312 w 8188"/>
                <a:gd name="T41" fmla="*/ 132 h 1430"/>
                <a:gd name="T42" fmla="*/ 237 w 8188"/>
                <a:gd name="T43" fmla="*/ 179 h 1430"/>
                <a:gd name="T44" fmla="*/ 193 w 8188"/>
                <a:gd name="T45" fmla="*/ 219 h 1430"/>
                <a:gd name="T46" fmla="*/ 164 w 8188"/>
                <a:gd name="T47" fmla="*/ 262 h 1430"/>
                <a:gd name="T48" fmla="*/ 145 w 8188"/>
                <a:gd name="T49" fmla="*/ 307 h 1430"/>
                <a:gd name="T50" fmla="*/ 135 w 8188"/>
                <a:gd name="T51" fmla="*/ 353 h 1430"/>
                <a:gd name="T52" fmla="*/ 136 w 8188"/>
                <a:gd name="T53" fmla="*/ 382 h 1430"/>
                <a:gd name="T54" fmla="*/ 142 w 8188"/>
                <a:gd name="T55" fmla="*/ 412 h 1430"/>
                <a:gd name="T56" fmla="*/ 161 w 8188"/>
                <a:gd name="T57" fmla="*/ 449 h 1430"/>
                <a:gd name="T58" fmla="*/ 201 w 8188"/>
                <a:gd name="T59" fmla="*/ 491 h 1430"/>
                <a:gd name="T60" fmla="*/ 262 w 8188"/>
                <a:gd name="T61" fmla="*/ 531 h 1430"/>
                <a:gd name="T62" fmla="*/ 347 w 8188"/>
                <a:gd name="T63" fmla="*/ 568 h 1430"/>
                <a:gd name="T64" fmla="*/ 458 w 8188"/>
                <a:gd name="T65" fmla="*/ 602 h 1430"/>
                <a:gd name="T66" fmla="*/ 653 w 8188"/>
                <a:gd name="T67" fmla="*/ 641 h 1430"/>
                <a:gd name="T68" fmla="*/ 870 w 8188"/>
                <a:gd name="T69" fmla="*/ 667 h 1430"/>
                <a:gd name="T70" fmla="*/ 1128 w 8188"/>
                <a:gd name="T71" fmla="*/ 685 h 1430"/>
                <a:gd name="T72" fmla="*/ 1385 w 8188"/>
                <a:gd name="T73" fmla="*/ 689 h 1430"/>
                <a:gd name="T74" fmla="*/ 1642 w 8188"/>
                <a:gd name="T75" fmla="*/ 684 h 1430"/>
                <a:gd name="T76" fmla="*/ 2038 w 8188"/>
                <a:gd name="T77" fmla="*/ 655 h 1430"/>
                <a:gd name="T78" fmla="*/ 2454 w 8188"/>
                <a:gd name="T79" fmla="*/ 607 h 1430"/>
                <a:gd name="T80" fmla="*/ 3024 w 8188"/>
                <a:gd name="T81" fmla="*/ 528 h 1430"/>
                <a:gd name="T82" fmla="*/ 3416 w 8188"/>
                <a:gd name="T83" fmla="*/ 464 h 1430"/>
                <a:gd name="T84" fmla="*/ 3638 w 8188"/>
                <a:gd name="T85" fmla="*/ 417 h 1430"/>
                <a:gd name="T86" fmla="*/ 3921 w 8188"/>
                <a:gd name="T87" fmla="*/ 340 h 1430"/>
                <a:gd name="T88" fmla="*/ 3941 w 8188"/>
                <a:gd name="T89" fmla="*/ 168 h 1430"/>
                <a:gd name="T90" fmla="*/ 4119 w 8188"/>
                <a:gd name="T91" fmla="*/ 684 h 1430"/>
                <a:gd name="T92" fmla="*/ 3941 w 8188"/>
                <a:gd name="T93" fmla="*/ 570 h 1430"/>
                <a:gd name="T94" fmla="*/ 3505 w 8188"/>
                <a:gd name="T95" fmla="*/ 662 h 1430"/>
                <a:gd name="T96" fmla="*/ 3084 w 8188"/>
                <a:gd name="T97" fmla="*/ 734 h 1430"/>
                <a:gd name="T98" fmla="*/ 2782 w 8188"/>
                <a:gd name="T99" fmla="*/ 775 h 1430"/>
                <a:gd name="T100" fmla="*/ 2479 w 8188"/>
                <a:gd name="T101" fmla="*/ 804 h 1430"/>
                <a:gd name="T102" fmla="*/ 2054 w 8188"/>
                <a:gd name="T103" fmla="*/ 824 h 1430"/>
                <a:gd name="T104" fmla="*/ 1635 w 8188"/>
                <a:gd name="T105" fmla="*/ 832 h 1430"/>
                <a:gd name="T106" fmla="*/ 1259 w 8188"/>
                <a:gd name="T107" fmla="*/ 827 h 1430"/>
                <a:gd name="T108" fmla="*/ 994 w 8188"/>
                <a:gd name="T109" fmla="*/ 812 h 1430"/>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0" t="0" r="r" b="b"/>
              <a:pathLst>
                <a:path w="8188" h="1430">
                  <a:moveTo>
                    <a:pt x="1557" y="1381"/>
                  </a:moveTo>
                  <a:lnTo>
                    <a:pt x="1301" y="1346"/>
                  </a:lnTo>
                  <a:lnTo>
                    <a:pt x="1175" y="1327"/>
                  </a:lnTo>
                  <a:lnTo>
                    <a:pt x="986" y="1291"/>
                  </a:lnTo>
                  <a:lnTo>
                    <a:pt x="860" y="1262"/>
                  </a:lnTo>
                  <a:lnTo>
                    <a:pt x="666" y="1210"/>
                  </a:lnTo>
                  <a:lnTo>
                    <a:pt x="499" y="1158"/>
                  </a:lnTo>
                  <a:lnTo>
                    <a:pt x="403" y="1123"/>
                  </a:lnTo>
                  <a:lnTo>
                    <a:pt x="318" y="1081"/>
                  </a:lnTo>
                  <a:lnTo>
                    <a:pt x="242" y="1038"/>
                  </a:lnTo>
                  <a:lnTo>
                    <a:pt x="176" y="989"/>
                  </a:lnTo>
                  <a:lnTo>
                    <a:pt x="120" y="938"/>
                  </a:lnTo>
                  <a:lnTo>
                    <a:pt x="73" y="884"/>
                  </a:lnTo>
                  <a:lnTo>
                    <a:pt x="48" y="847"/>
                  </a:lnTo>
                  <a:lnTo>
                    <a:pt x="29" y="809"/>
                  </a:lnTo>
                  <a:lnTo>
                    <a:pt x="14" y="770"/>
                  </a:lnTo>
                  <a:lnTo>
                    <a:pt x="4" y="731"/>
                  </a:lnTo>
                  <a:lnTo>
                    <a:pt x="0" y="690"/>
                  </a:lnTo>
                  <a:lnTo>
                    <a:pt x="0" y="649"/>
                  </a:lnTo>
                  <a:lnTo>
                    <a:pt x="6" y="608"/>
                  </a:lnTo>
                  <a:lnTo>
                    <a:pt x="18" y="566"/>
                  </a:lnTo>
                  <a:lnTo>
                    <a:pt x="38" y="526"/>
                  </a:lnTo>
                  <a:lnTo>
                    <a:pt x="62" y="487"/>
                  </a:lnTo>
                  <a:lnTo>
                    <a:pt x="92" y="448"/>
                  </a:lnTo>
                  <a:lnTo>
                    <a:pt x="146" y="393"/>
                  </a:lnTo>
                  <a:lnTo>
                    <a:pt x="208" y="338"/>
                  </a:lnTo>
                  <a:lnTo>
                    <a:pt x="277" y="289"/>
                  </a:lnTo>
                  <a:lnTo>
                    <a:pt x="327" y="258"/>
                  </a:lnTo>
                  <a:lnTo>
                    <a:pt x="430" y="201"/>
                  </a:lnTo>
                  <a:lnTo>
                    <a:pt x="536" y="153"/>
                  </a:lnTo>
                  <a:lnTo>
                    <a:pt x="639" y="114"/>
                  </a:lnTo>
                  <a:lnTo>
                    <a:pt x="741" y="84"/>
                  </a:lnTo>
                  <a:lnTo>
                    <a:pt x="889" y="48"/>
                  </a:lnTo>
                  <a:lnTo>
                    <a:pt x="1021" y="24"/>
                  </a:lnTo>
                  <a:lnTo>
                    <a:pt x="1185" y="1"/>
                  </a:lnTo>
                  <a:lnTo>
                    <a:pt x="1198" y="0"/>
                  </a:lnTo>
                  <a:lnTo>
                    <a:pt x="1079" y="27"/>
                  </a:lnTo>
                  <a:lnTo>
                    <a:pt x="954" y="63"/>
                  </a:lnTo>
                  <a:lnTo>
                    <a:pt x="805" y="111"/>
                  </a:lnTo>
                  <a:lnTo>
                    <a:pt x="728" y="140"/>
                  </a:lnTo>
                  <a:lnTo>
                    <a:pt x="612" y="190"/>
                  </a:lnTo>
                  <a:lnTo>
                    <a:pt x="538" y="227"/>
                  </a:lnTo>
                  <a:lnTo>
                    <a:pt x="470" y="266"/>
                  </a:lnTo>
                  <a:lnTo>
                    <a:pt x="408" y="307"/>
                  </a:lnTo>
                  <a:lnTo>
                    <a:pt x="355" y="352"/>
                  </a:lnTo>
                  <a:lnTo>
                    <a:pt x="332" y="376"/>
                  </a:lnTo>
                  <a:lnTo>
                    <a:pt x="312" y="401"/>
                  </a:lnTo>
                  <a:lnTo>
                    <a:pt x="282" y="451"/>
                  </a:lnTo>
                  <a:lnTo>
                    <a:pt x="258" y="502"/>
                  </a:lnTo>
                  <a:lnTo>
                    <a:pt x="249" y="527"/>
                  </a:lnTo>
                  <a:lnTo>
                    <a:pt x="236" y="580"/>
                  </a:lnTo>
                  <a:lnTo>
                    <a:pt x="232" y="606"/>
                  </a:lnTo>
                  <a:lnTo>
                    <a:pt x="231" y="632"/>
                  </a:lnTo>
                  <a:lnTo>
                    <a:pt x="234" y="657"/>
                  </a:lnTo>
                  <a:lnTo>
                    <a:pt x="238" y="683"/>
                  </a:lnTo>
                  <a:lnTo>
                    <a:pt x="245" y="708"/>
                  </a:lnTo>
                  <a:lnTo>
                    <a:pt x="256" y="733"/>
                  </a:lnTo>
                  <a:lnTo>
                    <a:pt x="277" y="771"/>
                  </a:lnTo>
                  <a:lnTo>
                    <a:pt x="307" y="808"/>
                  </a:lnTo>
                  <a:lnTo>
                    <a:pt x="347" y="844"/>
                  </a:lnTo>
                  <a:lnTo>
                    <a:pt x="394" y="880"/>
                  </a:lnTo>
                  <a:lnTo>
                    <a:pt x="451" y="913"/>
                  </a:lnTo>
                  <a:lnTo>
                    <a:pt x="518" y="945"/>
                  </a:lnTo>
                  <a:lnTo>
                    <a:pt x="598" y="976"/>
                  </a:lnTo>
                  <a:lnTo>
                    <a:pt x="688" y="1006"/>
                  </a:lnTo>
                  <a:lnTo>
                    <a:pt x="790" y="1035"/>
                  </a:lnTo>
                  <a:lnTo>
                    <a:pt x="946" y="1070"/>
                  </a:lnTo>
                  <a:lnTo>
                    <a:pt x="1125" y="1101"/>
                  </a:lnTo>
                  <a:lnTo>
                    <a:pt x="1278" y="1122"/>
                  </a:lnTo>
                  <a:lnTo>
                    <a:pt x="1499" y="1146"/>
                  </a:lnTo>
                  <a:lnTo>
                    <a:pt x="1721" y="1164"/>
                  </a:lnTo>
                  <a:lnTo>
                    <a:pt x="1943" y="1177"/>
                  </a:lnTo>
                  <a:lnTo>
                    <a:pt x="2165" y="1184"/>
                  </a:lnTo>
                  <a:lnTo>
                    <a:pt x="2386" y="1185"/>
                  </a:lnTo>
                  <a:lnTo>
                    <a:pt x="2607" y="1183"/>
                  </a:lnTo>
                  <a:lnTo>
                    <a:pt x="2829" y="1175"/>
                  </a:lnTo>
                  <a:lnTo>
                    <a:pt x="3168" y="1154"/>
                  </a:lnTo>
                  <a:lnTo>
                    <a:pt x="3512" y="1125"/>
                  </a:lnTo>
                  <a:lnTo>
                    <a:pt x="3864" y="1088"/>
                  </a:lnTo>
                  <a:lnTo>
                    <a:pt x="4228" y="1043"/>
                  </a:lnTo>
                  <a:lnTo>
                    <a:pt x="4604" y="994"/>
                  </a:lnTo>
                  <a:lnTo>
                    <a:pt x="5210" y="907"/>
                  </a:lnTo>
                  <a:lnTo>
                    <a:pt x="5576" y="852"/>
                  </a:lnTo>
                  <a:lnTo>
                    <a:pt x="5886" y="798"/>
                  </a:lnTo>
                  <a:lnTo>
                    <a:pt x="6054" y="765"/>
                  </a:lnTo>
                  <a:lnTo>
                    <a:pt x="6269" y="717"/>
                  </a:lnTo>
                  <a:lnTo>
                    <a:pt x="6533" y="648"/>
                  </a:lnTo>
                  <a:lnTo>
                    <a:pt x="6756" y="584"/>
                  </a:lnTo>
                  <a:lnTo>
                    <a:pt x="7067" y="485"/>
                  </a:lnTo>
                  <a:lnTo>
                    <a:pt x="6790" y="289"/>
                  </a:lnTo>
                  <a:lnTo>
                    <a:pt x="8188" y="285"/>
                  </a:lnTo>
                  <a:lnTo>
                    <a:pt x="7097" y="1175"/>
                  </a:lnTo>
                  <a:lnTo>
                    <a:pt x="7134" y="898"/>
                  </a:lnTo>
                  <a:lnTo>
                    <a:pt x="6791" y="980"/>
                  </a:lnTo>
                  <a:lnTo>
                    <a:pt x="6455" y="1054"/>
                  </a:lnTo>
                  <a:lnTo>
                    <a:pt x="6039" y="1137"/>
                  </a:lnTo>
                  <a:lnTo>
                    <a:pt x="5566" y="1222"/>
                  </a:lnTo>
                  <a:lnTo>
                    <a:pt x="5314" y="1262"/>
                  </a:lnTo>
                  <a:lnTo>
                    <a:pt x="5055" y="1299"/>
                  </a:lnTo>
                  <a:lnTo>
                    <a:pt x="4794" y="1332"/>
                  </a:lnTo>
                  <a:lnTo>
                    <a:pt x="4531" y="1360"/>
                  </a:lnTo>
                  <a:lnTo>
                    <a:pt x="4271" y="1382"/>
                  </a:lnTo>
                  <a:lnTo>
                    <a:pt x="3893" y="1403"/>
                  </a:lnTo>
                  <a:lnTo>
                    <a:pt x="3540" y="1416"/>
                  </a:lnTo>
                  <a:lnTo>
                    <a:pt x="3213" y="1426"/>
                  </a:lnTo>
                  <a:lnTo>
                    <a:pt x="2818" y="1430"/>
                  </a:lnTo>
                  <a:lnTo>
                    <a:pt x="2470" y="1429"/>
                  </a:lnTo>
                  <a:lnTo>
                    <a:pt x="2169" y="1422"/>
                  </a:lnTo>
                  <a:lnTo>
                    <a:pt x="1917" y="1411"/>
                  </a:lnTo>
                  <a:lnTo>
                    <a:pt x="1713" y="1396"/>
                  </a:lnTo>
                  <a:lnTo>
                    <a:pt x="1557" y="1381"/>
                  </a:lnTo>
                  <a:close/>
                </a:path>
              </a:pathLst>
            </a:custGeom>
            <a:gradFill rotWithShape="0">
              <a:gsLst>
                <a:gs pos="0">
                  <a:srgbClr val="FF0000"/>
                </a:gs>
                <a:gs pos="100000">
                  <a:srgbClr val="FFD400"/>
                </a:gs>
              </a:gsLst>
              <a:lin ang="0" scaled="1"/>
            </a:gradFill>
            <a:ln w="9525">
              <a:noFill/>
              <a:round/>
              <a:headEnd/>
              <a:tailEnd/>
            </a:ln>
          </p:spPr>
          <p:txBody>
            <a:bodyPr/>
            <a:lstStyle/>
            <a:p>
              <a:pPr eaLnBrk="1" hangingPunct="1">
                <a:lnSpc>
                  <a:spcPct val="100000"/>
                </a:lnSpc>
                <a:spcBef>
                  <a:spcPct val="0"/>
                </a:spcBef>
                <a:buFontTx/>
                <a:buNone/>
                <a:defRPr/>
              </a:pPr>
              <a:endParaRPr lang="en-US">
                <a:effectLst/>
                <a:ea typeface="+mn-ea"/>
              </a:endParaRPr>
            </a:p>
          </p:txBody>
        </p:sp>
        <p:sp>
          <p:nvSpPr>
            <p:cNvPr id="1033" name="Freeform 13"/>
            <p:cNvSpPr>
              <a:spLocks/>
            </p:cNvSpPr>
            <p:nvPr/>
          </p:nvSpPr>
          <p:spPr bwMode="auto">
            <a:xfrm>
              <a:off x="3181" y="2732"/>
              <a:ext cx="639" cy="490"/>
            </a:xfrm>
            <a:custGeom>
              <a:avLst/>
              <a:gdLst>
                <a:gd name="T0" fmla="*/ 271 w 1096"/>
                <a:gd name="T1" fmla="*/ 3 h 845"/>
                <a:gd name="T2" fmla="*/ 259 w 1096"/>
                <a:gd name="T3" fmla="*/ 25 h 845"/>
                <a:gd name="T4" fmla="*/ 237 w 1096"/>
                <a:gd name="T5" fmla="*/ 64 h 845"/>
                <a:gd name="T6" fmla="*/ 207 w 1096"/>
                <a:gd name="T7" fmla="*/ 117 h 845"/>
                <a:gd name="T8" fmla="*/ 174 w 1096"/>
                <a:gd name="T9" fmla="*/ 179 h 845"/>
                <a:gd name="T10" fmla="*/ 136 w 1096"/>
                <a:gd name="T11" fmla="*/ 245 h 845"/>
                <a:gd name="T12" fmla="*/ 100 w 1096"/>
                <a:gd name="T13" fmla="*/ 311 h 845"/>
                <a:gd name="T14" fmla="*/ 65 w 1096"/>
                <a:gd name="T15" fmla="*/ 373 h 845"/>
                <a:gd name="T16" fmla="*/ 35 w 1096"/>
                <a:gd name="T17" fmla="*/ 426 h 845"/>
                <a:gd name="T18" fmla="*/ 13 w 1096"/>
                <a:gd name="T19" fmla="*/ 465 h 845"/>
                <a:gd name="T20" fmla="*/ 1 w 1096"/>
                <a:gd name="T21" fmla="*/ 487 h 845"/>
                <a:gd name="T22" fmla="*/ 12 w 1096"/>
                <a:gd name="T23" fmla="*/ 490 h 845"/>
                <a:gd name="T24" fmla="*/ 82 w 1096"/>
                <a:gd name="T25" fmla="*/ 490 h 845"/>
                <a:gd name="T26" fmla="*/ 167 w 1096"/>
                <a:gd name="T27" fmla="*/ 490 h 845"/>
                <a:gd name="T28" fmla="*/ 207 w 1096"/>
                <a:gd name="T29" fmla="*/ 490 h 845"/>
                <a:gd name="T30" fmla="*/ 236 w 1096"/>
                <a:gd name="T31" fmla="*/ 432 h 845"/>
                <a:gd name="T32" fmla="*/ 262 w 1096"/>
                <a:gd name="T33" fmla="*/ 411 h 845"/>
                <a:gd name="T34" fmla="*/ 348 w 1096"/>
                <a:gd name="T35" fmla="*/ 411 h 845"/>
                <a:gd name="T36" fmla="*/ 404 w 1096"/>
                <a:gd name="T37" fmla="*/ 411 h 845"/>
                <a:gd name="T38" fmla="*/ 408 w 1096"/>
                <a:gd name="T39" fmla="*/ 470 h 845"/>
                <a:gd name="T40" fmla="*/ 418 w 1096"/>
                <a:gd name="T41" fmla="*/ 490 h 845"/>
                <a:gd name="T42" fmla="*/ 481 w 1096"/>
                <a:gd name="T43" fmla="*/ 490 h 845"/>
                <a:gd name="T44" fmla="*/ 563 w 1096"/>
                <a:gd name="T45" fmla="*/ 490 h 845"/>
                <a:gd name="T46" fmla="*/ 626 w 1096"/>
                <a:gd name="T47" fmla="*/ 490 h 845"/>
                <a:gd name="T48" fmla="*/ 635 w 1096"/>
                <a:gd name="T49" fmla="*/ 486 h 845"/>
                <a:gd name="T50" fmla="*/ 631 w 1096"/>
                <a:gd name="T51" fmla="*/ 457 h 845"/>
                <a:gd name="T52" fmla="*/ 622 w 1096"/>
                <a:gd name="T53" fmla="*/ 406 h 845"/>
                <a:gd name="T54" fmla="*/ 611 w 1096"/>
                <a:gd name="T55" fmla="*/ 340 h 845"/>
                <a:gd name="T56" fmla="*/ 598 w 1096"/>
                <a:gd name="T57" fmla="*/ 264 h 845"/>
                <a:gd name="T58" fmla="*/ 586 w 1096"/>
                <a:gd name="T59" fmla="*/ 187 h 845"/>
                <a:gd name="T60" fmla="*/ 574 w 1096"/>
                <a:gd name="T61" fmla="*/ 116 h 845"/>
                <a:gd name="T62" fmla="*/ 565 w 1096"/>
                <a:gd name="T63" fmla="*/ 56 h 845"/>
                <a:gd name="T64" fmla="*/ 558 w 1096"/>
                <a:gd name="T65" fmla="*/ 15 h 845"/>
                <a:gd name="T66" fmla="*/ 555 w 1096"/>
                <a:gd name="T67" fmla="*/ 0 h 845"/>
                <a:gd name="T68" fmla="*/ 526 w 1096"/>
                <a:gd name="T69" fmla="*/ 0 h 845"/>
                <a:gd name="T70" fmla="*/ 456 w 1096"/>
                <a:gd name="T71" fmla="*/ 0 h 845"/>
                <a:gd name="T72" fmla="*/ 372 w 1096"/>
                <a:gd name="T73" fmla="*/ 0 h 845"/>
                <a:gd name="T74" fmla="*/ 302 w 1096"/>
                <a:gd name="T75" fmla="*/ 0 h 845"/>
                <a:gd name="T76" fmla="*/ 272 w 1096"/>
                <a:gd name="T77" fmla="*/ 0 h 845"/>
                <a:gd name="T78" fmla="*/ 385 w 1096"/>
                <a:gd name="T79" fmla="*/ 110 h 845"/>
                <a:gd name="T80" fmla="*/ 386 w 1096"/>
                <a:gd name="T81" fmla="*/ 110 h 845"/>
                <a:gd name="T82" fmla="*/ 389 w 1096"/>
                <a:gd name="T83" fmla="*/ 157 h 845"/>
                <a:gd name="T84" fmla="*/ 393 w 1096"/>
                <a:gd name="T85" fmla="*/ 245 h 845"/>
                <a:gd name="T86" fmla="*/ 395 w 1096"/>
                <a:gd name="T87" fmla="*/ 292 h 845"/>
                <a:gd name="T88" fmla="*/ 325 w 1096"/>
                <a:gd name="T89" fmla="*/ 292 h 845"/>
                <a:gd name="T90" fmla="*/ 305 w 1096"/>
                <a:gd name="T91" fmla="*/ 281 h 845"/>
                <a:gd name="T92" fmla="*/ 333 w 1096"/>
                <a:gd name="T93" fmla="*/ 220 h 845"/>
                <a:gd name="T94" fmla="*/ 367 w 1096"/>
                <a:gd name="T95" fmla="*/ 146 h 845"/>
                <a:gd name="T96" fmla="*/ 383 w 1096"/>
                <a:gd name="T97" fmla="*/ 110 h 845"/>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0" t="0" r="r" b="b"/>
              <a:pathLst>
                <a:path w="1096" h="845">
                  <a:moveTo>
                    <a:pt x="469" y="0"/>
                  </a:moveTo>
                  <a:lnTo>
                    <a:pt x="467" y="5"/>
                  </a:lnTo>
                  <a:lnTo>
                    <a:pt x="459" y="20"/>
                  </a:lnTo>
                  <a:lnTo>
                    <a:pt x="446" y="43"/>
                  </a:lnTo>
                  <a:lnTo>
                    <a:pt x="429" y="74"/>
                  </a:lnTo>
                  <a:lnTo>
                    <a:pt x="408" y="111"/>
                  </a:lnTo>
                  <a:lnTo>
                    <a:pt x="384" y="155"/>
                  </a:lnTo>
                  <a:lnTo>
                    <a:pt x="357" y="202"/>
                  </a:lnTo>
                  <a:lnTo>
                    <a:pt x="329" y="254"/>
                  </a:lnTo>
                  <a:lnTo>
                    <a:pt x="299" y="309"/>
                  </a:lnTo>
                  <a:lnTo>
                    <a:pt x="266" y="366"/>
                  </a:lnTo>
                  <a:lnTo>
                    <a:pt x="235" y="423"/>
                  </a:lnTo>
                  <a:lnTo>
                    <a:pt x="203" y="480"/>
                  </a:lnTo>
                  <a:lnTo>
                    <a:pt x="172" y="536"/>
                  </a:lnTo>
                  <a:lnTo>
                    <a:pt x="141" y="591"/>
                  </a:lnTo>
                  <a:lnTo>
                    <a:pt x="112" y="643"/>
                  </a:lnTo>
                  <a:lnTo>
                    <a:pt x="85" y="690"/>
                  </a:lnTo>
                  <a:lnTo>
                    <a:pt x="61" y="734"/>
                  </a:lnTo>
                  <a:lnTo>
                    <a:pt x="41" y="771"/>
                  </a:lnTo>
                  <a:lnTo>
                    <a:pt x="23" y="802"/>
                  </a:lnTo>
                  <a:lnTo>
                    <a:pt x="11" y="825"/>
                  </a:lnTo>
                  <a:lnTo>
                    <a:pt x="2" y="840"/>
                  </a:lnTo>
                  <a:lnTo>
                    <a:pt x="0" y="845"/>
                  </a:lnTo>
                  <a:lnTo>
                    <a:pt x="20" y="845"/>
                  </a:lnTo>
                  <a:lnTo>
                    <a:pt x="70" y="845"/>
                  </a:lnTo>
                  <a:lnTo>
                    <a:pt x="141" y="845"/>
                  </a:lnTo>
                  <a:lnTo>
                    <a:pt x="217" y="845"/>
                  </a:lnTo>
                  <a:lnTo>
                    <a:pt x="287" y="845"/>
                  </a:lnTo>
                  <a:lnTo>
                    <a:pt x="338" y="845"/>
                  </a:lnTo>
                  <a:lnTo>
                    <a:pt x="357" y="845"/>
                  </a:lnTo>
                  <a:lnTo>
                    <a:pt x="375" y="810"/>
                  </a:lnTo>
                  <a:lnTo>
                    <a:pt x="406" y="745"/>
                  </a:lnTo>
                  <a:lnTo>
                    <a:pt x="423" y="709"/>
                  </a:lnTo>
                  <a:lnTo>
                    <a:pt x="452" y="709"/>
                  </a:lnTo>
                  <a:lnTo>
                    <a:pt x="520" y="709"/>
                  </a:lnTo>
                  <a:lnTo>
                    <a:pt x="600" y="709"/>
                  </a:lnTo>
                  <a:lnTo>
                    <a:pt x="667" y="709"/>
                  </a:lnTo>
                  <a:lnTo>
                    <a:pt x="696" y="709"/>
                  </a:lnTo>
                  <a:lnTo>
                    <a:pt x="698" y="745"/>
                  </a:lnTo>
                  <a:lnTo>
                    <a:pt x="703" y="810"/>
                  </a:lnTo>
                  <a:lnTo>
                    <a:pt x="705" y="845"/>
                  </a:lnTo>
                  <a:lnTo>
                    <a:pt x="721" y="845"/>
                  </a:lnTo>
                  <a:lnTo>
                    <a:pt x="766" y="845"/>
                  </a:lnTo>
                  <a:lnTo>
                    <a:pt x="829" y="845"/>
                  </a:lnTo>
                  <a:lnTo>
                    <a:pt x="900" y="845"/>
                  </a:lnTo>
                  <a:lnTo>
                    <a:pt x="971" y="845"/>
                  </a:lnTo>
                  <a:lnTo>
                    <a:pt x="1035" y="845"/>
                  </a:lnTo>
                  <a:lnTo>
                    <a:pt x="1079" y="845"/>
                  </a:lnTo>
                  <a:lnTo>
                    <a:pt x="1096" y="845"/>
                  </a:lnTo>
                  <a:lnTo>
                    <a:pt x="1095" y="838"/>
                  </a:lnTo>
                  <a:lnTo>
                    <a:pt x="1091" y="819"/>
                  </a:lnTo>
                  <a:lnTo>
                    <a:pt x="1087" y="788"/>
                  </a:lnTo>
                  <a:lnTo>
                    <a:pt x="1080" y="748"/>
                  </a:lnTo>
                  <a:lnTo>
                    <a:pt x="1072" y="701"/>
                  </a:lnTo>
                  <a:lnTo>
                    <a:pt x="1062" y="645"/>
                  </a:lnTo>
                  <a:lnTo>
                    <a:pt x="1053" y="586"/>
                  </a:lnTo>
                  <a:lnTo>
                    <a:pt x="1043" y="522"/>
                  </a:lnTo>
                  <a:lnTo>
                    <a:pt x="1031" y="455"/>
                  </a:lnTo>
                  <a:lnTo>
                    <a:pt x="1021" y="390"/>
                  </a:lnTo>
                  <a:lnTo>
                    <a:pt x="1009" y="323"/>
                  </a:lnTo>
                  <a:lnTo>
                    <a:pt x="999" y="260"/>
                  </a:lnTo>
                  <a:lnTo>
                    <a:pt x="990" y="200"/>
                  </a:lnTo>
                  <a:lnTo>
                    <a:pt x="981" y="144"/>
                  </a:lnTo>
                  <a:lnTo>
                    <a:pt x="973" y="97"/>
                  </a:lnTo>
                  <a:lnTo>
                    <a:pt x="966" y="57"/>
                  </a:lnTo>
                  <a:lnTo>
                    <a:pt x="961" y="26"/>
                  </a:lnTo>
                  <a:lnTo>
                    <a:pt x="958" y="7"/>
                  </a:lnTo>
                  <a:lnTo>
                    <a:pt x="956" y="0"/>
                  </a:lnTo>
                  <a:lnTo>
                    <a:pt x="943" y="0"/>
                  </a:lnTo>
                  <a:lnTo>
                    <a:pt x="906" y="0"/>
                  </a:lnTo>
                  <a:lnTo>
                    <a:pt x="852" y="0"/>
                  </a:lnTo>
                  <a:lnTo>
                    <a:pt x="785" y="0"/>
                  </a:lnTo>
                  <a:lnTo>
                    <a:pt x="713" y="0"/>
                  </a:lnTo>
                  <a:lnTo>
                    <a:pt x="641" y="0"/>
                  </a:lnTo>
                  <a:lnTo>
                    <a:pt x="575" y="0"/>
                  </a:lnTo>
                  <a:lnTo>
                    <a:pt x="520" y="0"/>
                  </a:lnTo>
                  <a:lnTo>
                    <a:pt x="483" y="0"/>
                  </a:lnTo>
                  <a:lnTo>
                    <a:pt x="469" y="0"/>
                  </a:lnTo>
                  <a:lnTo>
                    <a:pt x="660" y="189"/>
                  </a:lnTo>
                  <a:lnTo>
                    <a:pt x="663" y="189"/>
                  </a:lnTo>
                  <a:lnTo>
                    <a:pt x="665" y="189"/>
                  </a:lnTo>
                  <a:lnTo>
                    <a:pt x="666" y="189"/>
                  </a:lnTo>
                  <a:lnTo>
                    <a:pt x="667" y="212"/>
                  </a:lnTo>
                  <a:lnTo>
                    <a:pt x="670" y="271"/>
                  </a:lnTo>
                  <a:lnTo>
                    <a:pt x="673" y="346"/>
                  </a:lnTo>
                  <a:lnTo>
                    <a:pt x="677" y="422"/>
                  </a:lnTo>
                  <a:lnTo>
                    <a:pt x="679" y="480"/>
                  </a:lnTo>
                  <a:lnTo>
                    <a:pt x="680" y="503"/>
                  </a:lnTo>
                  <a:lnTo>
                    <a:pt x="637" y="503"/>
                  </a:lnTo>
                  <a:lnTo>
                    <a:pt x="560" y="503"/>
                  </a:lnTo>
                  <a:lnTo>
                    <a:pt x="518" y="503"/>
                  </a:lnTo>
                  <a:lnTo>
                    <a:pt x="526" y="485"/>
                  </a:lnTo>
                  <a:lnTo>
                    <a:pt x="546" y="440"/>
                  </a:lnTo>
                  <a:lnTo>
                    <a:pt x="574" y="379"/>
                  </a:lnTo>
                  <a:lnTo>
                    <a:pt x="604" y="313"/>
                  </a:lnTo>
                  <a:lnTo>
                    <a:pt x="633" y="252"/>
                  </a:lnTo>
                  <a:lnTo>
                    <a:pt x="652" y="207"/>
                  </a:lnTo>
                  <a:lnTo>
                    <a:pt x="660" y="189"/>
                  </a:lnTo>
                  <a:lnTo>
                    <a:pt x="469" y="0"/>
                  </a:lnTo>
                  <a:close/>
                </a:path>
              </a:pathLst>
            </a:custGeom>
            <a:solidFill>
              <a:srgbClr val="000000"/>
            </a:solidFill>
            <a:ln w="9525">
              <a:noFill/>
              <a:round/>
              <a:headEnd/>
              <a:tailEnd/>
            </a:ln>
          </p:spPr>
          <p:txBody>
            <a:bodyPr/>
            <a:lstStyle/>
            <a:p>
              <a:pPr eaLnBrk="1" hangingPunct="1">
                <a:lnSpc>
                  <a:spcPct val="100000"/>
                </a:lnSpc>
                <a:spcBef>
                  <a:spcPct val="0"/>
                </a:spcBef>
                <a:buFontTx/>
                <a:buNone/>
                <a:defRPr/>
              </a:pPr>
              <a:endParaRPr lang="en-US">
                <a:effectLst/>
                <a:ea typeface="+mn-ea"/>
              </a:endParaRPr>
            </a:p>
          </p:txBody>
        </p:sp>
        <p:sp>
          <p:nvSpPr>
            <p:cNvPr id="1034" name="Freeform 14"/>
            <p:cNvSpPr>
              <a:spLocks/>
            </p:cNvSpPr>
            <p:nvPr/>
          </p:nvSpPr>
          <p:spPr bwMode="auto">
            <a:xfrm>
              <a:off x="2671" y="2732"/>
              <a:ext cx="614" cy="490"/>
            </a:xfrm>
            <a:custGeom>
              <a:avLst/>
              <a:gdLst>
                <a:gd name="T0" fmla="*/ 95 w 1051"/>
                <a:gd name="T1" fmla="*/ 4 h 845"/>
                <a:gd name="T2" fmla="*/ 90 w 1051"/>
                <a:gd name="T3" fmla="*/ 33 h 845"/>
                <a:gd name="T4" fmla="*/ 80 w 1051"/>
                <a:gd name="T5" fmla="*/ 84 h 845"/>
                <a:gd name="T6" fmla="*/ 66 w 1051"/>
                <a:gd name="T7" fmla="*/ 151 h 845"/>
                <a:gd name="T8" fmla="*/ 52 w 1051"/>
                <a:gd name="T9" fmla="*/ 226 h 845"/>
                <a:gd name="T10" fmla="*/ 37 w 1051"/>
                <a:gd name="T11" fmla="*/ 303 h 845"/>
                <a:gd name="T12" fmla="*/ 23 w 1051"/>
                <a:gd name="T13" fmla="*/ 374 h 845"/>
                <a:gd name="T14" fmla="*/ 11 w 1051"/>
                <a:gd name="T15" fmla="*/ 434 h 845"/>
                <a:gd name="T16" fmla="*/ 3 w 1051"/>
                <a:gd name="T17" fmla="*/ 475 h 845"/>
                <a:gd name="T18" fmla="*/ 0 w 1051"/>
                <a:gd name="T19" fmla="*/ 490 h 845"/>
                <a:gd name="T20" fmla="*/ 34 w 1051"/>
                <a:gd name="T21" fmla="*/ 490 h 845"/>
                <a:gd name="T22" fmla="*/ 109 w 1051"/>
                <a:gd name="T23" fmla="*/ 490 h 845"/>
                <a:gd name="T24" fmla="*/ 184 w 1051"/>
                <a:gd name="T25" fmla="*/ 490 h 845"/>
                <a:gd name="T26" fmla="*/ 218 w 1051"/>
                <a:gd name="T27" fmla="*/ 490 h 845"/>
                <a:gd name="T28" fmla="*/ 300 w 1051"/>
                <a:gd name="T29" fmla="*/ 489 h 845"/>
                <a:gd name="T30" fmla="*/ 355 w 1051"/>
                <a:gd name="T31" fmla="*/ 482 h 845"/>
                <a:gd name="T32" fmla="*/ 414 w 1051"/>
                <a:gd name="T33" fmla="*/ 468 h 845"/>
                <a:gd name="T34" fmla="*/ 464 w 1051"/>
                <a:gd name="T35" fmla="*/ 446 h 845"/>
                <a:gd name="T36" fmla="*/ 509 w 1051"/>
                <a:gd name="T37" fmla="*/ 415 h 845"/>
                <a:gd name="T38" fmla="*/ 547 w 1051"/>
                <a:gd name="T39" fmla="*/ 373 h 845"/>
                <a:gd name="T40" fmla="*/ 577 w 1051"/>
                <a:gd name="T41" fmla="*/ 325 h 845"/>
                <a:gd name="T42" fmla="*/ 598 w 1051"/>
                <a:gd name="T43" fmla="*/ 271 h 845"/>
                <a:gd name="T44" fmla="*/ 609 w 1051"/>
                <a:gd name="T45" fmla="*/ 209 h 845"/>
                <a:gd name="T46" fmla="*/ 608 w 1051"/>
                <a:gd name="T47" fmla="*/ 148 h 845"/>
                <a:gd name="T48" fmla="*/ 590 w 1051"/>
                <a:gd name="T49" fmla="*/ 96 h 845"/>
                <a:gd name="T50" fmla="*/ 562 w 1051"/>
                <a:gd name="T51" fmla="*/ 59 h 845"/>
                <a:gd name="T52" fmla="*/ 525 w 1051"/>
                <a:gd name="T53" fmla="*/ 31 h 845"/>
                <a:gd name="T54" fmla="*/ 475 w 1051"/>
                <a:gd name="T55" fmla="*/ 13 h 845"/>
                <a:gd name="T56" fmla="*/ 412 w 1051"/>
                <a:gd name="T57" fmla="*/ 3 h 845"/>
                <a:gd name="T58" fmla="*/ 359 w 1051"/>
                <a:gd name="T59" fmla="*/ 0 h 845"/>
                <a:gd name="T60" fmla="*/ 305 w 1051"/>
                <a:gd name="T61" fmla="*/ 0 h 845"/>
                <a:gd name="T62" fmla="*/ 245 w 1051"/>
                <a:gd name="T63" fmla="*/ 0 h 845"/>
                <a:gd name="T64" fmla="*/ 165 w 1051"/>
                <a:gd name="T65" fmla="*/ 0 h 845"/>
                <a:gd name="T66" fmla="*/ 106 w 1051"/>
                <a:gd name="T67" fmla="*/ 0 h 845"/>
                <a:gd name="T68" fmla="*/ 292 w 1051"/>
                <a:gd name="T69" fmla="*/ 112 h 845"/>
                <a:gd name="T70" fmla="*/ 297 w 1051"/>
                <a:gd name="T71" fmla="*/ 112 h 845"/>
                <a:gd name="T72" fmla="*/ 330 w 1051"/>
                <a:gd name="T73" fmla="*/ 113 h 845"/>
                <a:gd name="T74" fmla="*/ 366 w 1051"/>
                <a:gd name="T75" fmla="*/ 126 h 845"/>
                <a:gd name="T76" fmla="*/ 386 w 1051"/>
                <a:gd name="T77" fmla="*/ 168 h 845"/>
                <a:gd name="T78" fmla="*/ 381 w 1051"/>
                <a:gd name="T79" fmla="*/ 241 h 845"/>
                <a:gd name="T80" fmla="*/ 356 w 1051"/>
                <a:gd name="T81" fmla="*/ 318 h 845"/>
                <a:gd name="T82" fmla="*/ 320 w 1051"/>
                <a:gd name="T83" fmla="*/ 363 h 845"/>
                <a:gd name="T84" fmla="*/ 276 w 1051"/>
                <a:gd name="T85" fmla="*/ 376 h 845"/>
                <a:gd name="T86" fmla="*/ 241 w 1051"/>
                <a:gd name="T87" fmla="*/ 369 h 845"/>
                <a:gd name="T88" fmla="*/ 252 w 1051"/>
                <a:gd name="T89" fmla="*/ 320 h 845"/>
                <a:gd name="T90" fmla="*/ 266 w 1051"/>
                <a:gd name="T91" fmla="*/ 244 h 845"/>
                <a:gd name="T92" fmla="*/ 280 w 1051"/>
                <a:gd name="T93" fmla="*/ 169 h 845"/>
                <a:gd name="T94" fmla="*/ 290 w 1051"/>
                <a:gd name="T95" fmla="*/ 119 h 845"/>
                <a:gd name="T96" fmla="*/ 96 w 1051"/>
                <a:gd name="T97" fmla="*/ 0 h 845"/>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0" t="0" r="r" b="b"/>
              <a:pathLst>
                <a:path w="1051" h="845">
                  <a:moveTo>
                    <a:pt x="166" y="0"/>
                  </a:moveTo>
                  <a:lnTo>
                    <a:pt x="164" y="7"/>
                  </a:lnTo>
                  <a:lnTo>
                    <a:pt x="161" y="26"/>
                  </a:lnTo>
                  <a:lnTo>
                    <a:pt x="155" y="57"/>
                  </a:lnTo>
                  <a:lnTo>
                    <a:pt x="147" y="97"/>
                  </a:lnTo>
                  <a:lnTo>
                    <a:pt x="137" y="144"/>
                  </a:lnTo>
                  <a:lnTo>
                    <a:pt x="127" y="200"/>
                  </a:lnTo>
                  <a:lnTo>
                    <a:pt x="114" y="260"/>
                  </a:lnTo>
                  <a:lnTo>
                    <a:pt x="103" y="323"/>
                  </a:lnTo>
                  <a:lnTo>
                    <a:pt x="89" y="390"/>
                  </a:lnTo>
                  <a:lnTo>
                    <a:pt x="76" y="455"/>
                  </a:lnTo>
                  <a:lnTo>
                    <a:pt x="64" y="522"/>
                  </a:lnTo>
                  <a:lnTo>
                    <a:pt x="51" y="586"/>
                  </a:lnTo>
                  <a:lnTo>
                    <a:pt x="40" y="645"/>
                  </a:lnTo>
                  <a:lnTo>
                    <a:pt x="29" y="701"/>
                  </a:lnTo>
                  <a:lnTo>
                    <a:pt x="19" y="748"/>
                  </a:lnTo>
                  <a:lnTo>
                    <a:pt x="12" y="788"/>
                  </a:lnTo>
                  <a:lnTo>
                    <a:pt x="5" y="819"/>
                  </a:lnTo>
                  <a:lnTo>
                    <a:pt x="2" y="838"/>
                  </a:lnTo>
                  <a:lnTo>
                    <a:pt x="0" y="845"/>
                  </a:lnTo>
                  <a:lnTo>
                    <a:pt x="17" y="845"/>
                  </a:lnTo>
                  <a:lnTo>
                    <a:pt x="59" y="845"/>
                  </a:lnTo>
                  <a:lnTo>
                    <a:pt x="119" y="845"/>
                  </a:lnTo>
                  <a:lnTo>
                    <a:pt x="188" y="845"/>
                  </a:lnTo>
                  <a:lnTo>
                    <a:pt x="257" y="845"/>
                  </a:lnTo>
                  <a:lnTo>
                    <a:pt x="317" y="845"/>
                  </a:lnTo>
                  <a:lnTo>
                    <a:pt x="360" y="845"/>
                  </a:lnTo>
                  <a:lnTo>
                    <a:pt x="376" y="845"/>
                  </a:lnTo>
                  <a:lnTo>
                    <a:pt x="467" y="845"/>
                  </a:lnTo>
                  <a:lnTo>
                    <a:pt x="517" y="844"/>
                  </a:lnTo>
                  <a:lnTo>
                    <a:pt x="556" y="839"/>
                  </a:lnTo>
                  <a:lnTo>
                    <a:pt x="612" y="832"/>
                  </a:lnTo>
                  <a:lnTo>
                    <a:pt x="665" y="821"/>
                  </a:lnTo>
                  <a:lnTo>
                    <a:pt x="714" y="807"/>
                  </a:lnTo>
                  <a:lnTo>
                    <a:pt x="757" y="789"/>
                  </a:lnTo>
                  <a:lnTo>
                    <a:pt x="800" y="769"/>
                  </a:lnTo>
                  <a:lnTo>
                    <a:pt x="840" y="743"/>
                  </a:lnTo>
                  <a:lnTo>
                    <a:pt x="877" y="715"/>
                  </a:lnTo>
                  <a:lnTo>
                    <a:pt x="911" y="681"/>
                  </a:lnTo>
                  <a:lnTo>
                    <a:pt x="942" y="644"/>
                  </a:lnTo>
                  <a:lnTo>
                    <a:pt x="969" y="604"/>
                  </a:lnTo>
                  <a:lnTo>
                    <a:pt x="994" y="561"/>
                  </a:lnTo>
                  <a:lnTo>
                    <a:pt x="1014" y="515"/>
                  </a:lnTo>
                  <a:lnTo>
                    <a:pt x="1030" y="467"/>
                  </a:lnTo>
                  <a:lnTo>
                    <a:pt x="1042" y="416"/>
                  </a:lnTo>
                  <a:lnTo>
                    <a:pt x="1050" y="360"/>
                  </a:lnTo>
                  <a:lnTo>
                    <a:pt x="1051" y="306"/>
                  </a:lnTo>
                  <a:lnTo>
                    <a:pt x="1047" y="255"/>
                  </a:lnTo>
                  <a:lnTo>
                    <a:pt x="1035" y="208"/>
                  </a:lnTo>
                  <a:lnTo>
                    <a:pt x="1017" y="165"/>
                  </a:lnTo>
                  <a:lnTo>
                    <a:pt x="996" y="131"/>
                  </a:lnTo>
                  <a:lnTo>
                    <a:pt x="969" y="101"/>
                  </a:lnTo>
                  <a:lnTo>
                    <a:pt x="939" y="75"/>
                  </a:lnTo>
                  <a:lnTo>
                    <a:pt x="905" y="53"/>
                  </a:lnTo>
                  <a:lnTo>
                    <a:pt x="865" y="36"/>
                  </a:lnTo>
                  <a:lnTo>
                    <a:pt x="818" y="22"/>
                  </a:lnTo>
                  <a:lnTo>
                    <a:pt x="767" y="12"/>
                  </a:lnTo>
                  <a:lnTo>
                    <a:pt x="709" y="6"/>
                  </a:lnTo>
                  <a:lnTo>
                    <a:pt x="667" y="3"/>
                  </a:lnTo>
                  <a:lnTo>
                    <a:pt x="619" y="0"/>
                  </a:lnTo>
                  <a:lnTo>
                    <a:pt x="541" y="0"/>
                  </a:lnTo>
                  <a:lnTo>
                    <a:pt x="525" y="0"/>
                  </a:lnTo>
                  <a:lnTo>
                    <a:pt x="482" y="0"/>
                  </a:lnTo>
                  <a:lnTo>
                    <a:pt x="422" y="0"/>
                  </a:lnTo>
                  <a:lnTo>
                    <a:pt x="353" y="0"/>
                  </a:lnTo>
                  <a:lnTo>
                    <a:pt x="285" y="0"/>
                  </a:lnTo>
                  <a:lnTo>
                    <a:pt x="224" y="0"/>
                  </a:lnTo>
                  <a:lnTo>
                    <a:pt x="182" y="0"/>
                  </a:lnTo>
                  <a:lnTo>
                    <a:pt x="166" y="0"/>
                  </a:lnTo>
                  <a:lnTo>
                    <a:pt x="503" y="193"/>
                  </a:lnTo>
                  <a:lnTo>
                    <a:pt x="506" y="193"/>
                  </a:lnTo>
                  <a:lnTo>
                    <a:pt x="512" y="193"/>
                  </a:lnTo>
                  <a:lnTo>
                    <a:pt x="515" y="193"/>
                  </a:lnTo>
                  <a:lnTo>
                    <a:pt x="568" y="195"/>
                  </a:lnTo>
                  <a:lnTo>
                    <a:pt x="604" y="203"/>
                  </a:lnTo>
                  <a:lnTo>
                    <a:pt x="631" y="217"/>
                  </a:lnTo>
                  <a:lnTo>
                    <a:pt x="654" y="247"/>
                  </a:lnTo>
                  <a:lnTo>
                    <a:pt x="665" y="290"/>
                  </a:lnTo>
                  <a:lnTo>
                    <a:pt x="666" y="346"/>
                  </a:lnTo>
                  <a:lnTo>
                    <a:pt x="656" y="416"/>
                  </a:lnTo>
                  <a:lnTo>
                    <a:pt x="638" y="490"/>
                  </a:lnTo>
                  <a:lnTo>
                    <a:pt x="614" y="549"/>
                  </a:lnTo>
                  <a:lnTo>
                    <a:pt x="586" y="594"/>
                  </a:lnTo>
                  <a:lnTo>
                    <a:pt x="551" y="626"/>
                  </a:lnTo>
                  <a:lnTo>
                    <a:pt x="520" y="641"/>
                  </a:lnTo>
                  <a:lnTo>
                    <a:pt x="476" y="648"/>
                  </a:lnTo>
                  <a:lnTo>
                    <a:pt x="414" y="650"/>
                  </a:lnTo>
                  <a:lnTo>
                    <a:pt x="416" y="637"/>
                  </a:lnTo>
                  <a:lnTo>
                    <a:pt x="423" y="602"/>
                  </a:lnTo>
                  <a:lnTo>
                    <a:pt x="434" y="551"/>
                  </a:lnTo>
                  <a:lnTo>
                    <a:pt x="445" y="489"/>
                  </a:lnTo>
                  <a:lnTo>
                    <a:pt x="458" y="421"/>
                  </a:lnTo>
                  <a:lnTo>
                    <a:pt x="472" y="354"/>
                  </a:lnTo>
                  <a:lnTo>
                    <a:pt x="483" y="292"/>
                  </a:lnTo>
                  <a:lnTo>
                    <a:pt x="494" y="240"/>
                  </a:lnTo>
                  <a:lnTo>
                    <a:pt x="500" y="206"/>
                  </a:lnTo>
                  <a:lnTo>
                    <a:pt x="503" y="193"/>
                  </a:lnTo>
                  <a:lnTo>
                    <a:pt x="166" y="0"/>
                  </a:lnTo>
                  <a:close/>
                </a:path>
              </a:pathLst>
            </a:custGeom>
            <a:solidFill>
              <a:srgbClr val="000000"/>
            </a:solidFill>
            <a:ln w="9525">
              <a:noFill/>
              <a:round/>
              <a:headEnd/>
              <a:tailEnd/>
            </a:ln>
          </p:spPr>
          <p:txBody>
            <a:bodyPr/>
            <a:lstStyle/>
            <a:p>
              <a:pPr eaLnBrk="1" hangingPunct="1">
                <a:lnSpc>
                  <a:spcPct val="100000"/>
                </a:lnSpc>
                <a:spcBef>
                  <a:spcPct val="0"/>
                </a:spcBef>
                <a:buFontTx/>
                <a:buNone/>
                <a:defRPr/>
              </a:pPr>
              <a:endParaRPr lang="en-US">
                <a:effectLst/>
                <a:ea typeface="+mn-ea"/>
              </a:endParaRPr>
            </a:p>
          </p:txBody>
        </p:sp>
        <p:sp>
          <p:nvSpPr>
            <p:cNvPr id="1035" name="Freeform 15"/>
            <p:cNvSpPr>
              <a:spLocks/>
            </p:cNvSpPr>
            <p:nvPr/>
          </p:nvSpPr>
          <p:spPr bwMode="auto">
            <a:xfrm>
              <a:off x="3815" y="2722"/>
              <a:ext cx="589" cy="515"/>
            </a:xfrm>
            <a:custGeom>
              <a:avLst/>
              <a:gdLst>
                <a:gd name="T0" fmla="*/ 587 w 1012"/>
                <a:gd name="T1" fmla="*/ 142 h 888"/>
                <a:gd name="T2" fmla="*/ 585 w 1012"/>
                <a:gd name="T3" fmla="*/ 101 h 888"/>
                <a:gd name="T4" fmla="*/ 571 w 1012"/>
                <a:gd name="T5" fmla="*/ 67 h 888"/>
                <a:gd name="T6" fmla="*/ 545 w 1012"/>
                <a:gd name="T7" fmla="*/ 40 h 888"/>
                <a:gd name="T8" fmla="*/ 507 w 1012"/>
                <a:gd name="T9" fmla="*/ 20 h 888"/>
                <a:gd name="T10" fmla="*/ 457 w 1012"/>
                <a:gd name="T11" fmla="*/ 7 h 888"/>
                <a:gd name="T12" fmla="*/ 396 w 1012"/>
                <a:gd name="T13" fmla="*/ 1 h 888"/>
                <a:gd name="T14" fmla="*/ 345 w 1012"/>
                <a:gd name="T15" fmla="*/ 1 h 888"/>
                <a:gd name="T16" fmla="*/ 313 w 1012"/>
                <a:gd name="T17" fmla="*/ 2 h 888"/>
                <a:gd name="T18" fmla="*/ 275 w 1012"/>
                <a:gd name="T19" fmla="*/ 6 h 888"/>
                <a:gd name="T20" fmla="*/ 235 w 1012"/>
                <a:gd name="T21" fmla="*/ 15 h 888"/>
                <a:gd name="T22" fmla="*/ 195 w 1012"/>
                <a:gd name="T23" fmla="*/ 27 h 888"/>
                <a:gd name="T24" fmla="*/ 154 w 1012"/>
                <a:gd name="T25" fmla="*/ 45 h 888"/>
                <a:gd name="T26" fmla="*/ 115 w 1012"/>
                <a:gd name="T27" fmla="*/ 71 h 888"/>
                <a:gd name="T28" fmla="*/ 80 w 1012"/>
                <a:gd name="T29" fmla="*/ 103 h 888"/>
                <a:gd name="T30" fmla="*/ 49 w 1012"/>
                <a:gd name="T31" fmla="*/ 145 h 888"/>
                <a:gd name="T32" fmla="*/ 24 w 1012"/>
                <a:gd name="T33" fmla="*/ 196 h 888"/>
                <a:gd name="T34" fmla="*/ 6 w 1012"/>
                <a:gd name="T35" fmla="*/ 258 h 888"/>
                <a:gd name="T36" fmla="*/ 2 w 1012"/>
                <a:gd name="T37" fmla="*/ 291 h 888"/>
                <a:gd name="T38" fmla="*/ 1 w 1012"/>
                <a:gd name="T39" fmla="*/ 349 h 888"/>
                <a:gd name="T40" fmla="*/ 12 w 1012"/>
                <a:gd name="T41" fmla="*/ 395 h 888"/>
                <a:gd name="T42" fmla="*/ 31 w 1012"/>
                <a:gd name="T43" fmla="*/ 432 h 888"/>
                <a:gd name="T44" fmla="*/ 58 w 1012"/>
                <a:gd name="T45" fmla="*/ 461 h 888"/>
                <a:gd name="T46" fmla="*/ 90 w 1012"/>
                <a:gd name="T47" fmla="*/ 482 h 888"/>
                <a:gd name="T48" fmla="*/ 126 w 1012"/>
                <a:gd name="T49" fmla="*/ 498 h 888"/>
                <a:gd name="T50" fmla="*/ 163 w 1012"/>
                <a:gd name="T51" fmla="*/ 508 h 888"/>
                <a:gd name="T52" fmla="*/ 200 w 1012"/>
                <a:gd name="T53" fmla="*/ 513 h 888"/>
                <a:gd name="T54" fmla="*/ 234 w 1012"/>
                <a:gd name="T55" fmla="*/ 515 h 888"/>
                <a:gd name="T56" fmla="*/ 277 w 1012"/>
                <a:gd name="T57" fmla="*/ 515 h 888"/>
                <a:gd name="T58" fmla="*/ 331 w 1012"/>
                <a:gd name="T59" fmla="*/ 513 h 888"/>
                <a:gd name="T60" fmla="*/ 387 w 1012"/>
                <a:gd name="T61" fmla="*/ 507 h 888"/>
                <a:gd name="T62" fmla="*/ 445 w 1012"/>
                <a:gd name="T63" fmla="*/ 499 h 888"/>
                <a:gd name="T64" fmla="*/ 502 w 1012"/>
                <a:gd name="T65" fmla="*/ 489 h 888"/>
                <a:gd name="T66" fmla="*/ 533 w 1012"/>
                <a:gd name="T67" fmla="*/ 473 h 888"/>
                <a:gd name="T68" fmla="*/ 545 w 1012"/>
                <a:gd name="T69" fmla="*/ 415 h 888"/>
                <a:gd name="T70" fmla="*/ 560 w 1012"/>
                <a:gd name="T71" fmla="*/ 331 h 888"/>
                <a:gd name="T72" fmla="*/ 575 w 1012"/>
                <a:gd name="T73" fmla="*/ 256 h 888"/>
                <a:gd name="T74" fmla="*/ 581 w 1012"/>
                <a:gd name="T75" fmla="*/ 223 h 888"/>
                <a:gd name="T76" fmla="*/ 552 w 1012"/>
                <a:gd name="T77" fmla="*/ 223 h 888"/>
                <a:gd name="T78" fmla="*/ 481 w 1012"/>
                <a:gd name="T79" fmla="*/ 223 h 888"/>
                <a:gd name="T80" fmla="*/ 397 w 1012"/>
                <a:gd name="T81" fmla="*/ 223 h 888"/>
                <a:gd name="T82" fmla="*/ 327 w 1012"/>
                <a:gd name="T83" fmla="*/ 223 h 888"/>
                <a:gd name="T84" fmla="*/ 297 w 1012"/>
                <a:gd name="T85" fmla="*/ 223 h 888"/>
                <a:gd name="T86" fmla="*/ 283 w 1012"/>
                <a:gd name="T87" fmla="*/ 295 h 888"/>
                <a:gd name="T88" fmla="*/ 297 w 1012"/>
                <a:gd name="T89" fmla="*/ 320 h 888"/>
                <a:gd name="T90" fmla="*/ 353 w 1012"/>
                <a:gd name="T91" fmla="*/ 320 h 888"/>
                <a:gd name="T92" fmla="*/ 344 w 1012"/>
                <a:gd name="T93" fmla="*/ 364 h 888"/>
                <a:gd name="T94" fmla="*/ 324 w 1012"/>
                <a:gd name="T95" fmla="*/ 384 h 888"/>
                <a:gd name="T96" fmla="*/ 282 w 1012"/>
                <a:gd name="T97" fmla="*/ 388 h 888"/>
                <a:gd name="T98" fmla="*/ 237 w 1012"/>
                <a:gd name="T99" fmla="*/ 374 h 888"/>
                <a:gd name="T100" fmla="*/ 222 w 1012"/>
                <a:gd name="T101" fmla="*/ 339 h 888"/>
                <a:gd name="T102" fmla="*/ 224 w 1012"/>
                <a:gd name="T103" fmla="*/ 293 h 888"/>
                <a:gd name="T104" fmla="*/ 229 w 1012"/>
                <a:gd name="T105" fmla="*/ 270 h 888"/>
                <a:gd name="T106" fmla="*/ 240 w 1012"/>
                <a:gd name="T107" fmla="*/ 220 h 888"/>
                <a:gd name="T108" fmla="*/ 257 w 1012"/>
                <a:gd name="T109" fmla="*/ 174 h 888"/>
                <a:gd name="T110" fmla="*/ 287 w 1012"/>
                <a:gd name="T111" fmla="*/ 141 h 888"/>
                <a:gd name="T112" fmla="*/ 332 w 1012"/>
                <a:gd name="T113" fmla="*/ 127 h 888"/>
                <a:gd name="T114" fmla="*/ 375 w 1012"/>
                <a:gd name="T115" fmla="*/ 145 h 888"/>
                <a:gd name="T116" fmla="*/ 389 w 1012"/>
                <a:gd name="T117" fmla="*/ 166 h 888"/>
                <a:gd name="T118" fmla="*/ 459 w 1012"/>
                <a:gd name="T119" fmla="*/ 166 h 888"/>
                <a:gd name="T120" fmla="*/ 543 w 1012"/>
                <a:gd name="T121" fmla="*/ 166 h 888"/>
                <a:gd name="T122" fmla="*/ 584 w 1012"/>
                <a:gd name="T123" fmla="*/ 166 h 888"/>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0" t="0" r="r" b="b"/>
              <a:pathLst>
                <a:path w="1012" h="888">
                  <a:moveTo>
                    <a:pt x="1007" y="285"/>
                  </a:moveTo>
                  <a:lnTo>
                    <a:pt x="1012" y="245"/>
                  </a:lnTo>
                  <a:lnTo>
                    <a:pt x="1012" y="207"/>
                  </a:lnTo>
                  <a:lnTo>
                    <a:pt x="1009" y="174"/>
                  </a:lnTo>
                  <a:lnTo>
                    <a:pt x="999" y="143"/>
                  </a:lnTo>
                  <a:lnTo>
                    <a:pt x="984" y="115"/>
                  </a:lnTo>
                  <a:lnTo>
                    <a:pt x="964" y="91"/>
                  </a:lnTo>
                  <a:lnTo>
                    <a:pt x="940" y="69"/>
                  </a:lnTo>
                  <a:lnTo>
                    <a:pt x="909" y="50"/>
                  </a:lnTo>
                  <a:lnTo>
                    <a:pt x="874" y="34"/>
                  </a:lnTo>
                  <a:lnTo>
                    <a:pt x="834" y="22"/>
                  </a:lnTo>
                  <a:lnTo>
                    <a:pt x="788" y="12"/>
                  </a:lnTo>
                  <a:lnTo>
                    <a:pt x="737" y="6"/>
                  </a:lnTo>
                  <a:lnTo>
                    <a:pt x="682" y="2"/>
                  </a:lnTo>
                  <a:lnTo>
                    <a:pt x="621" y="0"/>
                  </a:lnTo>
                  <a:lnTo>
                    <a:pt x="595" y="1"/>
                  </a:lnTo>
                  <a:lnTo>
                    <a:pt x="568" y="2"/>
                  </a:lnTo>
                  <a:lnTo>
                    <a:pt x="539" y="3"/>
                  </a:lnTo>
                  <a:lnTo>
                    <a:pt x="508" y="7"/>
                  </a:lnTo>
                  <a:lnTo>
                    <a:pt x="474" y="11"/>
                  </a:lnTo>
                  <a:lnTo>
                    <a:pt x="441" y="17"/>
                  </a:lnTo>
                  <a:lnTo>
                    <a:pt x="406" y="25"/>
                  </a:lnTo>
                  <a:lnTo>
                    <a:pt x="371" y="34"/>
                  </a:lnTo>
                  <a:lnTo>
                    <a:pt x="336" y="47"/>
                  </a:lnTo>
                  <a:lnTo>
                    <a:pt x="300" y="62"/>
                  </a:lnTo>
                  <a:lnTo>
                    <a:pt x="266" y="78"/>
                  </a:lnTo>
                  <a:lnTo>
                    <a:pt x="232" y="99"/>
                  </a:lnTo>
                  <a:lnTo>
                    <a:pt x="199" y="122"/>
                  </a:lnTo>
                  <a:lnTo>
                    <a:pt x="168" y="148"/>
                  </a:lnTo>
                  <a:lnTo>
                    <a:pt x="138" y="178"/>
                  </a:lnTo>
                  <a:lnTo>
                    <a:pt x="110" y="212"/>
                  </a:lnTo>
                  <a:lnTo>
                    <a:pt x="84" y="250"/>
                  </a:lnTo>
                  <a:lnTo>
                    <a:pt x="61" y="292"/>
                  </a:lnTo>
                  <a:lnTo>
                    <a:pt x="41" y="338"/>
                  </a:lnTo>
                  <a:lnTo>
                    <a:pt x="25" y="389"/>
                  </a:lnTo>
                  <a:lnTo>
                    <a:pt x="11" y="444"/>
                  </a:lnTo>
                  <a:lnTo>
                    <a:pt x="3" y="501"/>
                  </a:lnTo>
                  <a:lnTo>
                    <a:pt x="0" y="553"/>
                  </a:lnTo>
                  <a:lnTo>
                    <a:pt x="2" y="600"/>
                  </a:lnTo>
                  <a:lnTo>
                    <a:pt x="9" y="642"/>
                  </a:lnTo>
                  <a:lnTo>
                    <a:pt x="20" y="680"/>
                  </a:lnTo>
                  <a:lnTo>
                    <a:pt x="35" y="714"/>
                  </a:lnTo>
                  <a:lnTo>
                    <a:pt x="54" y="744"/>
                  </a:lnTo>
                  <a:lnTo>
                    <a:pt x="76" y="770"/>
                  </a:lnTo>
                  <a:lnTo>
                    <a:pt x="100" y="793"/>
                  </a:lnTo>
                  <a:lnTo>
                    <a:pt x="126" y="814"/>
                  </a:lnTo>
                  <a:lnTo>
                    <a:pt x="155" y="830"/>
                  </a:lnTo>
                  <a:lnTo>
                    <a:pt x="185" y="845"/>
                  </a:lnTo>
                  <a:lnTo>
                    <a:pt x="217" y="857"/>
                  </a:lnTo>
                  <a:lnTo>
                    <a:pt x="248" y="866"/>
                  </a:lnTo>
                  <a:lnTo>
                    <a:pt x="281" y="874"/>
                  </a:lnTo>
                  <a:lnTo>
                    <a:pt x="313" y="880"/>
                  </a:lnTo>
                  <a:lnTo>
                    <a:pt x="344" y="883"/>
                  </a:lnTo>
                  <a:lnTo>
                    <a:pt x="374" y="885"/>
                  </a:lnTo>
                  <a:lnTo>
                    <a:pt x="403" y="887"/>
                  </a:lnTo>
                  <a:lnTo>
                    <a:pt x="431" y="888"/>
                  </a:lnTo>
                  <a:lnTo>
                    <a:pt x="477" y="887"/>
                  </a:lnTo>
                  <a:lnTo>
                    <a:pt x="524" y="885"/>
                  </a:lnTo>
                  <a:lnTo>
                    <a:pt x="571" y="882"/>
                  </a:lnTo>
                  <a:lnTo>
                    <a:pt x="619" y="877"/>
                  </a:lnTo>
                  <a:lnTo>
                    <a:pt x="668" y="873"/>
                  </a:lnTo>
                  <a:lnTo>
                    <a:pt x="717" y="866"/>
                  </a:lnTo>
                  <a:lnTo>
                    <a:pt x="767" y="859"/>
                  </a:lnTo>
                  <a:lnTo>
                    <a:pt x="816" y="850"/>
                  </a:lnTo>
                  <a:lnTo>
                    <a:pt x="866" y="841"/>
                  </a:lnTo>
                  <a:lnTo>
                    <a:pt x="916" y="829"/>
                  </a:lnTo>
                  <a:lnTo>
                    <a:pt x="919" y="814"/>
                  </a:lnTo>
                  <a:lnTo>
                    <a:pt x="927" y="773"/>
                  </a:lnTo>
                  <a:lnTo>
                    <a:pt x="939" y="714"/>
                  </a:lnTo>
                  <a:lnTo>
                    <a:pt x="952" y="644"/>
                  </a:lnTo>
                  <a:lnTo>
                    <a:pt x="966" y="570"/>
                  </a:lnTo>
                  <a:lnTo>
                    <a:pt x="980" y="500"/>
                  </a:lnTo>
                  <a:lnTo>
                    <a:pt x="992" y="440"/>
                  </a:lnTo>
                  <a:lnTo>
                    <a:pt x="1000" y="399"/>
                  </a:lnTo>
                  <a:lnTo>
                    <a:pt x="1002" y="384"/>
                  </a:lnTo>
                  <a:lnTo>
                    <a:pt x="988" y="384"/>
                  </a:lnTo>
                  <a:lnTo>
                    <a:pt x="951" y="384"/>
                  </a:lnTo>
                  <a:lnTo>
                    <a:pt x="896" y="384"/>
                  </a:lnTo>
                  <a:lnTo>
                    <a:pt x="830" y="384"/>
                  </a:lnTo>
                  <a:lnTo>
                    <a:pt x="758" y="384"/>
                  </a:lnTo>
                  <a:lnTo>
                    <a:pt x="685" y="384"/>
                  </a:lnTo>
                  <a:lnTo>
                    <a:pt x="618" y="384"/>
                  </a:lnTo>
                  <a:lnTo>
                    <a:pt x="563" y="384"/>
                  </a:lnTo>
                  <a:lnTo>
                    <a:pt x="526" y="384"/>
                  </a:lnTo>
                  <a:lnTo>
                    <a:pt x="512" y="384"/>
                  </a:lnTo>
                  <a:lnTo>
                    <a:pt x="504" y="427"/>
                  </a:lnTo>
                  <a:lnTo>
                    <a:pt x="488" y="508"/>
                  </a:lnTo>
                  <a:lnTo>
                    <a:pt x="480" y="551"/>
                  </a:lnTo>
                  <a:lnTo>
                    <a:pt x="512" y="551"/>
                  </a:lnTo>
                  <a:lnTo>
                    <a:pt x="575" y="551"/>
                  </a:lnTo>
                  <a:lnTo>
                    <a:pt x="608" y="551"/>
                  </a:lnTo>
                  <a:lnTo>
                    <a:pt x="602" y="578"/>
                  </a:lnTo>
                  <a:lnTo>
                    <a:pt x="593" y="627"/>
                  </a:lnTo>
                  <a:lnTo>
                    <a:pt x="587" y="655"/>
                  </a:lnTo>
                  <a:lnTo>
                    <a:pt x="558" y="661"/>
                  </a:lnTo>
                  <a:lnTo>
                    <a:pt x="524" y="665"/>
                  </a:lnTo>
                  <a:lnTo>
                    <a:pt x="487" y="668"/>
                  </a:lnTo>
                  <a:lnTo>
                    <a:pt x="440" y="661"/>
                  </a:lnTo>
                  <a:lnTo>
                    <a:pt x="409" y="644"/>
                  </a:lnTo>
                  <a:lnTo>
                    <a:pt x="390" y="617"/>
                  </a:lnTo>
                  <a:lnTo>
                    <a:pt x="382" y="584"/>
                  </a:lnTo>
                  <a:lnTo>
                    <a:pt x="381" y="546"/>
                  </a:lnTo>
                  <a:lnTo>
                    <a:pt x="386" y="505"/>
                  </a:lnTo>
                  <a:lnTo>
                    <a:pt x="394" y="464"/>
                  </a:lnTo>
                  <a:lnTo>
                    <a:pt x="403" y="420"/>
                  </a:lnTo>
                  <a:lnTo>
                    <a:pt x="413" y="378"/>
                  </a:lnTo>
                  <a:lnTo>
                    <a:pt x="426" y="336"/>
                  </a:lnTo>
                  <a:lnTo>
                    <a:pt x="443" y="299"/>
                  </a:lnTo>
                  <a:lnTo>
                    <a:pt x="465" y="267"/>
                  </a:lnTo>
                  <a:lnTo>
                    <a:pt x="494" y="242"/>
                  </a:lnTo>
                  <a:lnTo>
                    <a:pt x="530" y="226"/>
                  </a:lnTo>
                  <a:lnTo>
                    <a:pt x="573" y="219"/>
                  </a:lnTo>
                  <a:lnTo>
                    <a:pt x="621" y="227"/>
                  </a:lnTo>
                  <a:lnTo>
                    <a:pt x="647" y="250"/>
                  </a:lnTo>
                  <a:lnTo>
                    <a:pt x="652" y="285"/>
                  </a:lnTo>
                  <a:lnTo>
                    <a:pt x="671" y="285"/>
                  </a:lnTo>
                  <a:lnTo>
                    <a:pt x="722" y="285"/>
                  </a:lnTo>
                  <a:lnTo>
                    <a:pt x="791" y="285"/>
                  </a:lnTo>
                  <a:lnTo>
                    <a:pt x="867" y="285"/>
                  </a:lnTo>
                  <a:lnTo>
                    <a:pt x="936" y="285"/>
                  </a:lnTo>
                  <a:lnTo>
                    <a:pt x="987" y="285"/>
                  </a:lnTo>
                  <a:lnTo>
                    <a:pt x="1007" y="285"/>
                  </a:lnTo>
                  <a:close/>
                </a:path>
              </a:pathLst>
            </a:custGeom>
            <a:solidFill>
              <a:srgbClr val="000000"/>
            </a:solidFill>
            <a:ln w="9525">
              <a:noFill/>
              <a:round/>
              <a:headEnd/>
              <a:tailEnd/>
            </a:ln>
          </p:spPr>
          <p:txBody>
            <a:bodyPr/>
            <a:lstStyle/>
            <a:p>
              <a:pPr eaLnBrk="1" hangingPunct="1">
                <a:lnSpc>
                  <a:spcPct val="100000"/>
                </a:lnSpc>
                <a:spcBef>
                  <a:spcPct val="0"/>
                </a:spcBef>
                <a:buFontTx/>
                <a:buNone/>
                <a:defRPr/>
              </a:pPr>
              <a:endParaRPr lang="en-US">
                <a:effectLst/>
                <a:ea typeface="+mn-ea"/>
              </a:endParaRPr>
            </a:p>
          </p:txBody>
        </p:sp>
        <p:sp>
          <p:nvSpPr>
            <p:cNvPr id="1036" name="Freeform 16"/>
            <p:cNvSpPr>
              <a:spLocks/>
            </p:cNvSpPr>
            <p:nvPr/>
          </p:nvSpPr>
          <p:spPr bwMode="auto">
            <a:xfrm>
              <a:off x="978" y="2722"/>
              <a:ext cx="549" cy="515"/>
            </a:xfrm>
            <a:custGeom>
              <a:avLst/>
              <a:gdLst>
                <a:gd name="T0" fmla="*/ 2 w 946"/>
                <a:gd name="T1" fmla="*/ 355 h 888"/>
                <a:gd name="T2" fmla="*/ 0 w 946"/>
                <a:gd name="T3" fmla="*/ 384 h 888"/>
                <a:gd name="T4" fmla="*/ 8 w 946"/>
                <a:gd name="T5" fmla="*/ 425 h 888"/>
                <a:gd name="T6" fmla="*/ 40 w 946"/>
                <a:gd name="T7" fmla="*/ 468 h 888"/>
                <a:gd name="T8" fmla="*/ 110 w 946"/>
                <a:gd name="T9" fmla="*/ 502 h 888"/>
                <a:gd name="T10" fmla="*/ 229 w 946"/>
                <a:gd name="T11" fmla="*/ 516 h 888"/>
                <a:gd name="T12" fmla="*/ 323 w 946"/>
                <a:gd name="T13" fmla="*/ 508 h 888"/>
                <a:gd name="T14" fmla="*/ 400 w 946"/>
                <a:gd name="T15" fmla="*/ 488 h 888"/>
                <a:gd name="T16" fmla="*/ 460 w 946"/>
                <a:gd name="T17" fmla="*/ 453 h 888"/>
                <a:gd name="T18" fmla="*/ 501 w 946"/>
                <a:gd name="T19" fmla="*/ 406 h 888"/>
                <a:gd name="T20" fmla="*/ 524 w 946"/>
                <a:gd name="T21" fmla="*/ 346 h 888"/>
                <a:gd name="T22" fmla="*/ 521 w 946"/>
                <a:gd name="T23" fmla="*/ 282 h 888"/>
                <a:gd name="T24" fmla="*/ 489 w 946"/>
                <a:gd name="T25" fmla="*/ 239 h 888"/>
                <a:gd name="T26" fmla="*/ 439 w 946"/>
                <a:gd name="T27" fmla="*/ 211 h 888"/>
                <a:gd name="T28" fmla="*/ 380 w 946"/>
                <a:gd name="T29" fmla="*/ 192 h 888"/>
                <a:gd name="T30" fmla="*/ 322 w 946"/>
                <a:gd name="T31" fmla="*/ 180 h 888"/>
                <a:gd name="T32" fmla="*/ 278 w 946"/>
                <a:gd name="T33" fmla="*/ 168 h 888"/>
                <a:gd name="T34" fmla="*/ 257 w 946"/>
                <a:gd name="T35" fmla="*/ 150 h 888"/>
                <a:gd name="T36" fmla="*/ 284 w 946"/>
                <a:gd name="T37" fmla="*/ 114 h 888"/>
                <a:gd name="T38" fmla="*/ 351 w 946"/>
                <a:gd name="T39" fmla="*/ 128 h 888"/>
                <a:gd name="T40" fmla="*/ 391 w 946"/>
                <a:gd name="T41" fmla="*/ 151 h 888"/>
                <a:gd name="T42" fmla="*/ 507 w 946"/>
                <a:gd name="T43" fmla="*/ 151 h 888"/>
                <a:gd name="T44" fmla="*/ 549 w 946"/>
                <a:gd name="T45" fmla="*/ 128 h 888"/>
                <a:gd name="T46" fmla="*/ 538 w 946"/>
                <a:gd name="T47" fmla="*/ 72 h 888"/>
                <a:gd name="T48" fmla="*/ 501 w 946"/>
                <a:gd name="T49" fmla="*/ 32 h 888"/>
                <a:gd name="T50" fmla="*/ 435 w 946"/>
                <a:gd name="T51" fmla="*/ 8 h 888"/>
                <a:gd name="T52" fmla="*/ 342 w 946"/>
                <a:gd name="T53" fmla="*/ 0 h 888"/>
                <a:gd name="T54" fmla="*/ 290 w 946"/>
                <a:gd name="T55" fmla="*/ 2 h 888"/>
                <a:gd name="T56" fmla="*/ 225 w 946"/>
                <a:gd name="T57" fmla="*/ 13 h 888"/>
                <a:gd name="T58" fmla="*/ 156 w 946"/>
                <a:gd name="T59" fmla="*/ 35 h 888"/>
                <a:gd name="T60" fmla="*/ 97 w 946"/>
                <a:gd name="T61" fmla="*/ 73 h 888"/>
                <a:gd name="T62" fmla="*/ 57 w 946"/>
                <a:gd name="T63" fmla="*/ 133 h 888"/>
                <a:gd name="T64" fmla="*/ 48 w 946"/>
                <a:gd name="T65" fmla="*/ 202 h 888"/>
                <a:gd name="T66" fmla="*/ 72 w 946"/>
                <a:gd name="T67" fmla="*/ 250 h 888"/>
                <a:gd name="T68" fmla="*/ 118 w 946"/>
                <a:gd name="T69" fmla="*/ 282 h 888"/>
                <a:gd name="T70" fmla="*/ 176 w 946"/>
                <a:gd name="T71" fmla="*/ 301 h 888"/>
                <a:gd name="T72" fmla="*/ 234 w 946"/>
                <a:gd name="T73" fmla="*/ 315 h 888"/>
                <a:gd name="T74" fmla="*/ 284 w 946"/>
                <a:gd name="T75" fmla="*/ 328 h 888"/>
                <a:gd name="T76" fmla="*/ 313 w 946"/>
                <a:gd name="T77" fmla="*/ 346 h 888"/>
                <a:gd name="T78" fmla="*/ 307 w 946"/>
                <a:gd name="T79" fmla="*/ 385 h 888"/>
                <a:gd name="T80" fmla="*/ 222 w 946"/>
                <a:gd name="T81" fmla="*/ 396 h 888"/>
                <a:gd name="T82" fmla="*/ 212 w 946"/>
                <a:gd name="T83" fmla="*/ 349 h 888"/>
                <a:gd name="T84" fmla="*/ 130 w 946"/>
                <a:gd name="T85" fmla="*/ 349 h 888"/>
                <a:gd name="T86" fmla="*/ 16 w 946"/>
                <a:gd name="T87" fmla="*/ 349 h 888"/>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0" t="0" r="r" b="b"/>
              <a:pathLst>
                <a:path w="946" h="888">
                  <a:moveTo>
                    <a:pt x="8" y="600"/>
                  </a:moveTo>
                  <a:lnTo>
                    <a:pt x="7" y="602"/>
                  </a:lnTo>
                  <a:lnTo>
                    <a:pt x="4" y="611"/>
                  </a:lnTo>
                  <a:lnTo>
                    <a:pt x="2" y="624"/>
                  </a:lnTo>
                  <a:lnTo>
                    <a:pt x="0" y="640"/>
                  </a:lnTo>
                  <a:lnTo>
                    <a:pt x="0" y="660"/>
                  </a:lnTo>
                  <a:lnTo>
                    <a:pt x="1" y="682"/>
                  </a:lnTo>
                  <a:lnTo>
                    <a:pt x="6" y="706"/>
                  </a:lnTo>
                  <a:lnTo>
                    <a:pt x="14" y="731"/>
                  </a:lnTo>
                  <a:lnTo>
                    <a:pt x="26" y="756"/>
                  </a:lnTo>
                  <a:lnTo>
                    <a:pt x="45" y="782"/>
                  </a:lnTo>
                  <a:lnTo>
                    <a:pt x="69" y="805"/>
                  </a:lnTo>
                  <a:lnTo>
                    <a:pt x="100" y="828"/>
                  </a:lnTo>
                  <a:lnTo>
                    <a:pt x="140" y="847"/>
                  </a:lnTo>
                  <a:lnTo>
                    <a:pt x="189" y="864"/>
                  </a:lnTo>
                  <a:lnTo>
                    <a:pt x="246" y="876"/>
                  </a:lnTo>
                  <a:lnTo>
                    <a:pt x="315" y="884"/>
                  </a:lnTo>
                  <a:lnTo>
                    <a:pt x="395" y="888"/>
                  </a:lnTo>
                  <a:lnTo>
                    <a:pt x="451" y="887"/>
                  </a:lnTo>
                  <a:lnTo>
                    <a:pt x="506" y="882"/>
                  </a:lnTo>
                  <a:lnTo>
                    <a:pt x="556" y="875"/>
                  </a:lnTo>
                  <a:lnTo>
                    <a:pt x="604" y="866"/>
                  </a:lnTo>
                  <a:lnTo>
                    <a:pt x="647" y="853"/>
                  </a:lnTo>
                  <a:lnTo>
                    <a:pt x="689" y="839"/>
                  </a:lnTo>
                  <a:lnTo>
                    <a:pt x="727" y="822"/>
                  </a:lnTo>
                  <a:lnTo>
                    <a:pt x="761" y="801"/>
                  </a:lnTo>
                  <a:lnTo>
                    <a:pt x="792" y="780"/>
                  </a:lnTo>
                  <a:lnTo>
                    <a:pt x="819" y="755"/>
                  </a:lnTo>
                  <a:lnTo>
                    <a:pt x="843" y="728"/>
                  </a:lnTo>
                  <a:lnTo>
                    <a:pt x="864" y="699"/>
                  </a:lnTo>
                  <a:lnTo>
                    <a:pt x="880" y="667"/>
                  </a:lnTo>
                  <a:lnTo>
                    <a:pt x="894" y="633"/>
                  </a:lnTo>
                  <a:lnTo>
                    <a:pt x="903" y="596"/>
                  </a:lnTo>
                  <a:lnTo>
                    <a:pt x="908" y="555"/>
                  </a:lnTo>
                  <a:lnTo>
                    <a:pt x="905" y="518"/>
                  </a:lnTo>
                  <a:lnTo>
                    <a:pt x="897" y="486"/>
                  </a:lnTo>
                  <a:lnTo>
                    <a:pt x="883" y="457"/>
                  </a:lnTo>
                  <a:lnTo>
                    <a:pt x="865" y="433"/>
                  </a:lnTo>
                  <a:lnTo>
                    <a:pt x="843" y="411"/>
                  </a:lnTo>
                  <a:lnTo>
                    <a:pt x="817" y="393"/>
                  </a:lnTo>
                  <a:lnTo>
                    <a:pt x="787" y="376"/>
                  </a:lnTo>
                  <a:lnTo>
                    <a:pt x="756" y="363"/>
                  </a:lnTo>
                  <a:lnTo>
                    <a:pt x="722" y="351"/>
                  </a:lnTo>
                  <a:lnTo>
                    <a:pt x="688" y="341"/>
                  </a:lnTo>
                  <a:lnTo>
                    <a:pt x="654" y="331"/>
                  </a:lnTo>
                  <a:lnTo>
                    <a:pt x="620" y="323"/>
                  </a:lnTo>
                  <a:lnTo>
                    <a:pt x="586" y="316"/>
                  </a:lnTo>
                  <a:lnTo>
                    <a:pt x="555" y="310"/>
                  </a:lnTo>
                  <a:lnTo>
                    <a:pt x="526" y="304"/>
                  </a:lnTo>
                  <a:lnTo>
                    <a:pt x="501" y="296"/>
                  </a:lnTo>
                  <a:lnTo>
                    <a:pt x="479" y="289"/>
                  </a:lnTo>
                  <a:lnTo>
                    <a:pt x="462" y="280"/>
                  </a:lnTo>
                  <a:lnTo>
                    <a:pt x="449" y="270"/>
                  </a:lnTo>
                  <a:lnTo>
                    <a:pt x="442" y="258"/>
                  </a:lnTo>
                  <a:lnTo>
                    <a:pt x="441" y="245"/>
                  </a:lnTo>
                  <a:lnTo>
                    <a:pt x="457" y="216"/>
                  </a:lnTo>
                  <a:lnTo>
                    <a:pt x="489" y="197"/>
                  </a:lnTo>
                  <a:lnTo>
                    <a:pt x="533" y="190"/>
                  </a:lnTo>
                  <a:lnTo>
                    <a:pt x="579" y="198"/>
                  </a:lnTo>
                  <a:lnTo>
                    <a:pt x="604" y="221"/>
                  </a:lnTo>
                  <a:lnTo>
                    <a:pt x="607" y="260"/>
                  </a:lnTo>
                  <a:lnTo>
                    <a:pt x="625" y="260"/>
                  </a:lnTo>
                  <a:lnTo>
                    <a:pt x="673" y="260"/>
                  </a:lnTo>
                  <a:lnTo>
                    <a:pt x="738" y="260"/>
                  </a:lnTo>
                  <a:lnTo>
                    <a:pt x="810" y="260"/>
                  </a:lnTo>
                  <a:lnTo>
                    <a:pt x="874" y="260"/>
                  </a:lnTo>
                  <a:lnTo>
                    <a:pt x="923" y="260"/>
                  </a:lnTo>
                  <a:lnTo>
                    <a:pt x="941" y="260"/>
                  </a:lnTo>
                  <a:lnTo>
                    <a:pt x="946" y="221"/>
                  </a:lnTo>
                  <a:lnTo>
                    <a:pt x="945" y="186"/>
                  </a:lnTo>
                  <a:lnTo>
                    <a:pt x="939" y="154"/>
                  </a:lnTo>
                  <a:lnTo>
                    <a:pt x="927" y="124"/>
                  </a:lnTo>
                  <a:lnTo>
                    <a:pt x="911" y="99"/>
                  </a:lnTo>
                  <a:lnTo>
                    <a:pt x="889" y="76"/>
                  </a:lnTo>
                  <a:lnTo>
                    <a:pt x="863" y="55"/>
                  </a:lnTo>
                  <a:lnTo>
                    <a:pt x="830" y="39"/>
                  </a:lnTo>
                  <a:lnTo>
                    <a:pt x="792" y="25"/>
                  </a:lnTo>
                  <a:lnTo>
                    <a:pt x="750" y="14"/>
                  </a:lnTo>
                  <a:lnTo>
                    <a:pt x="701" y="7"/>
                  </a:lnTo>
                  <a:lnTo>
                    <a:pt x="648" y="2"/>
                  </a:lnTo>
                  <a:lnTo>
                    <a:pt x="590" y="0"/>
                  </a:lnTo>
                  <a:lnTo>
                    <a:pt x="563" y="1"/>
                  </a:lnTo>
                  <a:lnTo>
                    <a:pt x="533" y="2"/>
                  </a:lnTo>
                  <a:lnTo>
                    <a:pt x="500" y="4"/>
                  </a:lnTo>
                  <a:lnTo>
                    <a:pt x="463" y="8"/>
                  </a:lnTo>
                  <a:lnTo>
                    <a:pt x="425" y="14"/>
                  </a:lnTo>
                  <a:lnTo>
                    <a:pt x="387" y="22"/>
                  </a:lnTo>
                  <a:lnTo>
                    <a:pt x="347" y="31"/>
                  </a:lnTo>
                  <a:lnTo>
                    <a:pt x="307" y="44"/>
                  </a:lnTo>
                  <a:lnTo>
                    <a:pt x="269" y="60"/>
                  </a:lnTo>
                  <a:lnTo>
                    <a:pt x="233" y="78"/>
                  </a:lnTo>
                  <a:lnTo>
                    <a:pt x="198" y="100"/>
                  </a:lnTo>
                  <a:lnTo>
                    <a:pt x="167" y="125"/>
                  </a:lnTo>
                  <a:lnTo>
                    <a:pt x="139" y="155"/>
                  </a:lnTo>
                  <a:lnTo>
                    <a:pt x="116" y="190"/>
                  </a:lnTo>
                  <a:lnTo>
                    <a:pt x="98" y="229"/>
                  </a:lnTo>
                  <a:lnTo>
                    <a:pt x="85" y="272"/>
                  </a:lnTo>
                  <a:lnTo>
                    <a:pt x="80" y="312"/>
                  </a:lnTo>
                  <a:lnTo>
                    <a:pt x="83" y="348"/>
                  </a:lnTo>
                  <a:lnTo>
                    <a:pt x="92" y="379"/>
                  </a:lnTo>
                  <a:lnTo>
                    <a:pt x="106" y="406"/>
                  </a:lnTo>
                  <a:lnTo>
                    <a:pt x="124" y="431"/>
                  </a:lnTo>
                  <a:lnTo>
                    <a:pt x="147" y="451"/>
                  </a:lnTo>
                  <a:lnTo>
                    <a:pt x="174" y="469"/>
                  </a:lnTo>
                  <a:lnTo>
                    <a:pt x="204" y="485"/>
                  </a:lnTo>
                  <a:lnTo>
                    <a:pt x="235" y="497"/>
                  </a:lnTo>
                  <a:lnTo>
                    <a:pt x="268" y="509"/>
                  </a:lnTo>
                  <a:lnTo>
                    <a:pt x="303" y="518"/>
                  </a:lnTo>
                  <a:lnTo>
                    <a:pt x="337" y="527"/>
                  </a:lnTo>
                  <a:lnTo>
                    <a:pt x="371" y="535"/>
                  </a:lnTo>
                  <a:lnTo>
                    <a:pt x="404" y="542"/>
                  </a:lnTo>
                  <a:lnTo>
                    <a:pt x="435" y="549"/>
                  </a:lnTo>
                  <a:lnTo>
                    <a:pt x="463" y="557"/>
                  </a:lnTo>
                  <a:lnTo>
                    <a:pt x="489" y="565"/>
                  </a:lnTo>
                  <a:lnTo>
                    <a:pt x="511" y="574"/>
                  </a:lnTo>
                  <a:lnTo>
                    <a:pt x="529" y="584"/>
                  </a:lnTo>
                  <a:lnTo>
                    <a:pt x="540" y="596"/>
                  </a:lnTo>
                  <a:lnTo>
                    <a:pt x="547" y="609"/>
                  </a:lnTo>
                  <a:lnTo>
                    <a:pt x="547" y="625"/>
                  </a:lnTo>
                  <a:lnTo>
                    <a:pt x="529" y="662"/>
                  </a:lnTo>
                  <a:lnTo>
                    <a:pt x="492" y="687"/>
                  </a:lnTo>
                  <a:lnTo>
                    <a:pt x="443" y="697"/>
                  </a:lnTo>
                  <a:lnTo>
                    <a:pt x="383" y="682"/>
                  </a:lnTo>
                  <a:lnTo>
                    <a:pt x="362" y="648"/>
                  </a:lnTo>
                  <a:lnTo>
                    <a:pt x="362" y="615"/>
                  </a:lnTo>
                  <a:lnTo>
                    <a:pt x="365" y="600"/>
                  </a:lnTo>
                  <a:lnTo>
                    <a:pt x="345" y="600"/>
                  </a:lnTo>
                  <a:lnTo>
                    <a:pt x="294" y="600"/>
                  </a:lnTo>
                  <a:lnTo>
                    <a:pt x="224" y="600"/>
                  </a:lnTo>
                  <a:lnTo>
                    <a:pt x="148" y="600"/>
                  </a:lnTo>
                  <a:lnTo>
                    <a:pt x="78" y="600"/>
                  </a:lnTo>
                  <a:lnTo>
                    <a:pt x="27" y="600"/>
                  </a:lnTo>
                  <a:lnTo>
                    <a:pt x="8" y="600"/>
                  </a:lnTo>
                  <a:close/>
                </a:path>
              </a:pathLst>
            </a:custGeom>
            <a:solidFill>
              <a:srgbClr val="000000"/>
            </a:solidFill>
            <a:ln w="9525">
              <a:noFill/>
              <a:round/>
              <a:headEnd/>
              <a:tailEnd/>
            </a:ln>
          </p:spPr>
          <p:txBody>
            <a:bodyPr/>
            <a:lstStyle/>
            <a:p>
              <a:pPr eaLnBrk="1" hangingPunct="1">
                <a:lnSpc>
                  <a:spcPct val="100000"/>
                </a:lnSpc>
                <a:spcBef>
                  <a:spcPct val="0"/>
                </a:spcBef>
                <a:buFontTx/>
                <a:buNone/>
                <a:defRPr/>
              </a:pPr>
              <a:endParaRPr lang="en-US">
                <a:effectLst/>
                <a:ea typeface="+mn-ea"/>
              </a:endParaRPr>
            </a:p>
          </p:txBody>
        </p:sp>
        <p:sp>
          <p:nvSpPr>
            <p:cNvPr id="1037" name="Freeform 17"/>
            <p:cNvSpPr>
              <a:spLocks/>
            </p:cNvSpPr>
            <p:nvPr/>
          </p:nvSpPr>
          <p:spPr bwMode="auto">
            <a:xfrm>
              <a:off x="1439" y="2732"/>
              <a:ext cx="639" cy="490"/>
            </a:xfrm>
            <a:custGeom>
              <a:avLst/>
              <a:gdLst>
                <a:gd name="T0" fmla="*/ 271 w 1095"/>
                <a:gd name="T1" fmla="*/ 3 h 845"/>
                <a:gd name="T2" fmla="*/ 259 w 1095"/>
                <a:gd name="T3" fmla="*/ 25 h 845"/>
                <a:gd name="T4" fmla="*/ 237 w 1095"/>
                <a:gd name="T5" fmla="*/ 64 h 845"/>
                <a:gd name="T6" fmla="*/ 208 w 1095"/>
                <a:gd name="T7" fmla="*/ 117 h 845"/>
                <a:gd name="T8" fmla="*/ 173 w 1095"/>
                <a:gd name="T9" fmla="*/ 179 h 845"/>
                <a:gd name="T10" fmla="*/ 137 w 1095"/>
                <a:gd name="T11" fmla="*/ 245 h 845"/>
                <a:gd name="T12" fmla="*/ 99 w 1095"/>
                <a:gd name="T13" fmla="*/ 311 h 845"/>
                <a:gd name="T14" fmla="*/ 66 w 1095"/>
                <a:gd name="T15" fmla="*/ 373 h 845"/>
                <a:gd name="T16" fmla="*/ 36 w 1095"/>
                <a:gd name="T17" fmla="*/ 426 h 845"/>
                <a:gd name="T18" fmla="*/ 14 w 1095"/>
                <a:gd name="T19" fmla="*/ 465 h 845"/>
                <a:gd name="T20" fmla="*/ 2 w 1095"/>
                <a:gd name="T21" fmla="*/ 487 h 845"/>
                <a:gd name="T22" fmla="*/ 11 w 1095"/>
                <a:gd name="T23" fmla="*/ 490 h 845"/>
                <a:gd name="T24" fmla="*/ 81 w 1095"/>
                <a:gd name="T25" fmla="*/ 490 h 845"/>
                <a:gd name="T26" fmla="*/ 167 w 1095"/>
                <a:gd name="T27" fmla="*/ 490 h 845"/>
                <a:gd name="T28" fmla="*/ 208 w 1095"/>
                <a:gd name="T29" fmla="*/ 490 h 845"/>
                <a:gd name="T30" fmla="*/ 236 w 1095"/>
                <a:gd name="T31" fmla="*/ 432 h 845"/>
                <a:gd name="T32" fmla="*/ 262 w 1095"/>
                <a:gd name="T33" fmla="*/ 411 h 845"/>
                <a:gd name="T34" fmla="*/ 349 w 1095"/>
                <a:gd name="T35" fmla="*/ 411 h 845"/>
                <a:gd name="T36" fmla="*/ 405 w 1095"/>
                <a:gd name="T37" fmla="*/ 411 h 845"/>
                <a:gd name="T38" fmla="*/ 409 w 1095"/>
                <a:gd name="T39" fmla="*/ 470 h 845"/>
                <a:gd name="T40" fmla="*/ 419 w 1095"/>
                <a:gd name="T41" fmla="*/ 490 h 845"/>
                <a:gd name="T42" fmla="*/ 482 w 1095"/>
                <a:gd name="T43" fmla="*/ 490 h 845"/>
                <a:gd name="T44" fmla="*/ 565 w 1095"/>
                <a:gd name="T45" fmla="*/ 490 h 845"/>
                <a:gd name="T46" fmla="*/ 627 w 1095"/>
                <a:gd name="T47" fmla="*/ 490 h 845"/>
                <a:gd name="T48" fmla="*/ 636 w 1095"/>
                <a:gd name="T49" fmla="*/ 486 h 845"/>
                <a:gd name="T50" fmla="*/ 632 w 1095"/>
                <a:gd name="T51" fmla="*/ 457 h 845"/>
                <a:gd name="T52" fmla="*/ 623 w 1095"/>
                <a:gd name="T53" fmla="*/ 406 h 845"/>
                <a:gd name="T54" fmla="*/ 613 w 1095"/>
                <a:gd name="T55" fmla="*/ 340 h 845"/>
                <a:gd name="T56" fmla="*/ 600 w 1095"/>
                <a:gd name="T57" fmla="*/ 264 h 845"/>
                <a:gd name="T58" fmla="*/ 588 w 1095"/>
                <a:gd name="T59" fmla="*/ 187 h 845"/>
                <a:gd name="T60" fmla="*/ 575 w 1095"/>
                <a:gd name="T61" fmla="*/ 116 h 845"/>
                <a:gd name="T62" fmla="*/ 565 w 1095"/>
                <a:gd name="T63" fmla="*/ 56 h 845"/>
                <a:gd name="T64" fmla="*/ 559 w 1095"/>
                <a:gd name="T65" fmla="*/ 15 h 845"/>
                <a:gd name="T66" fmla="*/ 557 w 1095"/>
                <a:gd name="T67" fmla="*/ 0 h 845"/>
                <a:gd name="T68" fmla="*/ 528 w 1095"/>
                <a:gd name="T69" fmla="*/ 0 h 845"/>
                <a:gd name="T70" fmla="*/ 457 w 1095"/>
                <a:gd name="T71" fmla="*/ 0 h 845"/>
                <a:gd name="T72" fmla="*/ 373 w 1095"/>
                <a:gd name="T73" fmla="*/ 0 h 845"/>
                <a:gd name="T74" fmla="*/ 303 w 1095"/>
                <a:gd name="T75" fmla="*/ 0 h 845"/>
                <a:gd name="T76" fmla="*/ 273 w 1095"/>
                <a:gd name="T77" fmla="*/ 0 h 845"/>
                <a:gd name="T78" fmla="*/ 385 w 1095"/>
                <a:gd name="T79" fmla="*/ 110 h 845"/>
                <a:gd name="T80" fmla="*/ 387 w 1095"/>
                <a:gd name="T81" fmla="*/ 110 h 845"/>
                <a:gd name="T82" fmla="*/ 389 w 1095"/>
                <a:gd name="T83" fmla="*/ 157 h 845"/>
                <a:gd name="T84" fmla="*/ 393 w 1095"/>
                <a:gd name="T85" fmla="*/ 245 h 845"/>
                <a:gd name="T86" fmla="*/ 394 w 1095"/>
                <a:gd name="T87" fmla="*/ 292 h 845"/>
                <a:gd name="T88" fmla="*/ 326 w 1095"/>
                <a:gd name="T89" fmla="*/ 292 h 845"/>
                <a:gd name="T90" fmla="*/ 305 w 1095"/>
                <a:gd name="T91" fmla="*/ 281 h 845"/>
                <a:gd name="T92" fmla="*/ 334 w 1095"/>
                <a:gd name="T93" fmla="*/ 220 h 845"/>
                <a:gd name="T94" fmla="*/ 368 w 1095"/>
                <a:gd name="T95" fmla="*/ 146 h 845"/>
                <a:gd name="T96" fmla="*/ 385 w 1095"/>
                <a:gd name="T97" fmla="*/ 110 h 845"/>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0" t="0" r="r" b="b"/>
              <a:pathLst>
                <a:path w="1095" h="845">
                  <a:moveTo>
                    <a:pt x="470" y="0"/>
                  </a:moveTo>
                  <a:lnTo>
                    <a:pt x="466" y="5"/>
                  </a:lnTo>
                  <a:lnTo>
                    <a:pt x="458" y="20"/>
                  </a:lnTo>
                  <a:lnTo>
                    <a:pt x="446" y="43"/>
                  </a:lnTo>
                  <a:lnTo>
                    <a:pt x="428" y="74"/>
                  </a:lnTo>
                  <a:lnTo>
                    <a:pt x="408" y="111"/>
                  </a:lnTo>
                  <a:lnTo>
                    <a:pt x="383" y="155"/>
                  </a:lnTo>
                  <a:lnTo>
                    <a:pt x="357" y="202"/>
                  </a:lnTo>
                  <a:lnTo>
                    <a:pt x="328" y="254"/>
                  </a:lnTo>
                  <a:lnTo>
                    <a:pt x="298" y="309"/>
                  </a:lnTo>
                  <a:lnTo>
                    <a:pt x="267" y="366"/>
                  </a:lnTo>
                  <a:lnTo>
                    <a:pt x="235" y="423"/>
                  </a:lnTo>
                  <a:lnTo>
                    <a:pt x="203" y="480"/>
                  </a:lnTo>
                  <a:lnTo>
                    <a:pt x="171" y="536"/>
                  </a:lnTo>
                  <a:lnTo>
                    <a:pt x="141" y="591"/>
                  </a:lnTo>
                  <a:lnTo>
                    <a:pt x="113" y="643"/>
                  </a:lnTo>
                  <a:lnTo>
                    <a:pt x="86" y="690"/>
                  </a:lnTo>
                  <a:lnTo>
                    <a:pt x="62" y="734"/>
                  </a:lnTo>
                  <a:lnTo>
                    <a:pt x="41" y="771"/>
                  </a:lnTo>
                  <a:lnTo>
                    <a:pt x="24" y="802"/>
                  </a:lnTo>
                  <a:lnTo>
                    <a:pt x="11" y="825"/>
                  </a:lnTo>
                  <a:lnTo>
                    <a:pt x="3" y="840"/>
                  </a:lnTo>
                  <a:lnTo>
                    <a:pt x="0" y="845"/>
                  </a:lnTo>
                  <a:lnTo>
                    <a:pt x="19" y="845"/>
                  </a:lnTo>
                  <a:lnTo>
                    <a:pt x="71" y="845"/>
                  </a:lnTo>
                  <a:lnTo>
                    <a:pt x="140" y="845"/>
                  </a:lnTo>
                  <a:lnTo>
                    <a:pt x="216" y="845"/>
                  </a:lnTo>
                  <a:lnTo>
                    <a:pt x="287" y="845"/>
                  </a:lnTo>
                  <a:lnTo>
                    <a:pt x="337" y="845"/>
                  </a:lnTo>
                  <a:lnTo>
                    <a:pt x="358" y="845"/>
                  </a:lnTo>
                  <a:lnTo>
                    <a:pt x="374" y="810"/>
                  </a:lnTo>
                  <a:lnTo>
                    <a:pt x="405" y="745"/>
                  </a:lnTo>
                  <a:lnTo>
                    <a:pt x="423" y="709"/>
                  </a:lnTo>
                  <a:lnTo>
                    <a:pt x="451" y="709"/>
                  </a:lnTo>
                  <a:lnTo>
                    <a:pt x="519" y="709"/>
                  </a:lnTo>
                  <a:lnTo>
                    <a:pt x="600" y="709"/>
                  </a:lnTo>
                  <a:lnTo>
                    <a:pt x="668" y="709"/>
                  </a:lnTo>
                  <a:lnTo>
                    <a:pt x="696" y="709"/>
                  </a:lnTo>
                  <a:lnTo>
                    <a:pt x="698" y="745"/>
                  </a:lnTo>
                  <a:lnTo>
                    <a:pt x="703" y="810"/>
                  </a:lnTo>
                  <a:lnTo>
                    <a:pt x="705" y="845"/>
                  </a:lnTo>
                  <a:lnTo>
                    <a:pt x="721" y="845"/>
                  </a:lnTo>
                  <a:lnTo>
                    <a:pt x="766" y="845"/>
                  </a:lnTo>
                  <a:lnTo>
                    <a:pt x="828" y="845"/>
                  </a:lnTo>
                  <a:lnTo>
                    <a:pt x="900" y="845"/>
                  </a:lnTo>
                  <a:lnTo>
                    <a:pt x="971" y="845"/>
                  </a:lnTo>
                  <a:lnTo>
                    <a:pt x="1034" y="845"/>
                  </a:lnTo>
                  <a:lnTo>
                    <a:pt x="1078" y="845"/>
                  </a:lnTo>
                  <a:lnTo>
                    <a:pt x="1095" y="845"/>
                  </a:lnTo>
                  <a:lnTo>
                    <a:pt x="1094" y="838"/>
                  </a:lnTo>
                  <a:lnTo>
                    <a:pt x="1091" y="819"/>
                  </a:lnTo>
                  <a:lnTo>
                    <a:pt x="1086" y="788"/>
                  </a:lnTo>
                  <a:lnTo>
                    <a:pt x="1079" y="748"/>
                  </a:lnTo>
                  <a:lnTo>
                    <a:pt x="1071" y="701"/>
                  </a:lnTo>
                  <a:lnTo>
                    <a:pt x="1062" y="645"/>
                  </a:lnTo>
                  <a:lnTo>
                    <a:pt x="1053" y="586"/>
                  </a:lnTo>
                  <a:lnTo>
                    <a:pt x="1042" y="522"/>
                  </a:lnTo>
                  <a:lnTo>
                    <a:pt x="1031" y="455"/>
                  </a:lnTo>
                  <a:lnTo>
                    <a:pt x="1021" y="390"/>
                  </a:lnTo>
                  <a:lnTo>
                    <a:pt x="1010" y="323"/>
                  </a:lnTo>
                  <a:lnTo>
                    <a:pt x="1000" y="260"/>
                  </a:lnTo>
                  <a:lnTo>
                    <a:pt x="989" y="200"/>
                  </a:lnTo>
                  <a:lnTo>
                    <a:pt x="980" y="144"/>
                  </a:lnTo>
                  <a:lnTo>
                    <a:pt x="972" y="97"/>
                  </a:lnTo>
                  <a:lnTo>
                    <a:pt x="966" y="57"/>
                  </a:lnTo>
                  <a:lnTo>
                    <a:pt x="961" y="26"/>
                  </a:lnTo>
                  <a:lnTo>
                    <a:pt x="958" y="7"/>
                  </a:lnTo>
                  <a:lnTo>
                    <a:pt x="957" y="0"/>
                  </a:lnTo>
                  <a:lnTo>
                    <a:pt x="943" y="0"/>
                  </a:lnTo>
                  <a:lnTo>
                    <a:pt x="907" y="0"/>
                  </a:lnTo>
                  <a:lnTo>
                    <a:pt x="851" y="0"/>
                  </a:lnTo>
                  <a:lnTo>
                    <a:pt x="786" y="0"/>
                  </a:lnTo>
                  <a:lnTo>
                    <a:pt x="713" y="0"/>
                  </a:lnTo>
                  <a:lnTo>
                    <a:pt x="642" y="0"/>
                  </a:lnTo>
                  <a:lnTo>
                    <a:pt x="575" y="0"/>
                  </a:lnTo>
                  <a:lnTo>
                    <a:pt x="521" y="0"/>
                  </a:lnTo>
                  <a:lnTo>
                    <a:pt x="484" y="0"/>
                  </a:lnTo>
                  <a:lnTo>
                    <a:pt x="470" y="0"/>
                  </a:lnTo>
                  <a:lnTo>
                    <a:pt x="661" y="189"/>
                  </a:lnTo>
                  <a:lnTo>
                    <a:pt x="662" y="189"/>
                  </a:lnTo>
                  <a:lnTo>
                    <a:pt x="665" y="189"/>
                  </a:lnTo>
                  <a:lnTo>
                    <a:pt x="666" y="189"/>
                  </a:lnTo>
                  <a:lnTo>
                    <a:pt x="667" y="212"/>
                  </a:lnTo>
                  <a:lnTo>
                    <a:pt x="669" y="271"/>
                  </a:lnTo>
                  <a:lnTo>
                    <a:pt x="673" y="346"/>
                  </a:lnTo>
                  <a:lnTo>
                    <a:pt x="676" y="422"/>
                  </a:lnTo>
                  <a:lnTo>
                    <a:pt x="678" y="480"/>
                  </a:lnTo>
                  <a:lnTo>
                    <a:pt x="678" y="503"/>
                  </a:lnTo>
                  <a:lnTo>
                    <a:pt x="637" y="503"/>
                  </a:lnTo>
                  <a:lnTo>
                    <a:pt x="560" y="503"/>
                  </a:lnTo>
                  <a:lnTo>
                    <a:pt x="517" y="503"/>
                  </a:lnTo>
                  <a:lnTo>
                    <a:pt x="525" y="485"/>
                  </a:lnTo>
                  <a:lnTo>
                    <a:pt x="546" y="440"/>
                  </a:lnTo>
                  <a:lnTo>
                    <a:pt x="574" y="379"/>
                  </a:lnTo>
                  <a:lnTo>
                    <a:pt x="605" y="313"/>
                  </a:lnTo>
                  <a:lnTo>
                    <a:pt x="632" y="252"/>
                  </a:lnTo>
                  <a:lnTo>
                    <a:pt x="653" y="207"/>
                  </a:lnTo>
                  <a:lnTo>
                    <a:pt x="661" y="189"/>
                  </a:lnTo>
                  <a:lnTo>
                    <a:pt x="470" y="0"/>
                  </a:lnTo>
                  <a:close/>
                </a:path>
              </a:pathLst>
            </a:custGeom>
            <a:solidFill>
              <a:srgbClr val="000000"/>
            </a:solidFill>
            <a:ln w="9525">
              <a:noFill/>
              <a:round/>
              <a:headEnd/>
              <a:tailEnd/>
            </a:ln>
          </p:spPr>
          <p:txBody>
            <a:bodyPr/>
            <a:lstStyle/>
            <a:p>
              <a:pPr eaLnBrk="1" hangingPunct="1">
                <a:lnSpc>
                  <a:spcPct val="100000"/>
                </a:lnSpc>
                <a:spcBef>
                  <a:spcPct val="0"/>
                </a:spcBef>
                <a:buFontTx/>
                <a:buNone/>
                <a:defRPr/>
              </a:pPr>
              <a:endParaRPr lang="en-US">
                <a:effectLst/>
                <a:ea typeface="+mn-ea"/>
              </a:endParaRPr>
            </a:p>
          </p:txBody>
        </p:sp>
        <p:sp>
          <p:nvSpPr>
            <p:cNvPr id="1038" name="Freeform 18"/>
            <p:cNvSpPr>
              <a:spLocks/>
            </p:cNvSpPr>
            <p:nvPr/>
          </p:nvSpPr>
          <p:spPr bwMode="auto">
            <a:xfrm>
              <a:off x="2077" y="2732"/>
              <a:ext cx="658" cy="490"/>
            </a:xfrm>
            <a:custGeom>
              <a:avLst/>
              <a:gdLst>
                <a:gd name="T0" fmla="*/ 96 w 1127"/>
                <a:gd name="T1" fmla="*/ 4 h 845"/>
                <a:gd name="T2" fmla="*/ 90 w 1127"/>
                <a:gd name="T3" fmla="*/ 33 h 845"/>
                <a:gd name="T4" fmla="*/ 80 w 1127"/>
                <a:gd name="T5" fmla="*/ 84 h 845"/>
                <a:gd name="T6" fmla="*/ 67 w 1127"/>
                <a:gd name="T7" fmla="*/ 151 h 845"/>
                <a:gd name="T8" fmla="*/ 52 w 1127"/>
                <a:gd name="T9" fmla="*/ 226 h 845"/>
                <a:gd name="T10" fmla="*/ 37 w 1127"/>
                <a:gd name="T11" fmla="*/ 303 h 845"/>
                <a:gd name="T12" fmla="*/ 23 w 1127"/>
                <a:gd name="T13" fmla="*/ 374 h 845"/>
                <a:gd name="T14" fmla="*/ 12 w 1127"/>
                <a:gd name="T15" fmla="*/ 434 h 845"/>
                <a:gd name="T16" fmla="*/ 3 w 1127"/>
                <a:gd name="T17" fmla="*/ 475 h 845"/>
                <a:gd name="T18" fmla="*/ 0 w 1127"/>
                <a:gd name="T19" fmla="*/ 490 h 845"/>
                <a:gd name="T20" fmla="*/ 46 w 1127"/>
                <a:gd name="T21" fmla="*/ 490 h 845"/>
                <a:gd name="T22" fmla="*/ 133 w 1127"/>
                <a:gd name="T23" fmla="*/ 490 h 845"/>
                <a:gd name="T24" fmla="*/ 179 w 1127"/>
                <a:gd name="T25" fmla="*/ 490 h 845"/>
                <a:gd name="T26" fmla="*/ 184 w 1127"/>
                <a:gd name="T27" fmla="*/ 466 h 845"/>
                <a:gd name="T28" fmla="*/ 195 w 1127"/>
                <a:gd name="T29" fmla="*/ 405 h 845"/>
                <a:gd name="T30" fmla="*/ 210 w 1127"/>
                <a:gd name="T31" fmla="*/ 328 h 845"/>
                <a:gd name="T32" fmla="*/ 224 w 1127"/>
                <a:gd name="T33" fmla="*/ 254 h 845"/>
                <a:gd name="T34" fmla="*/ 232 w 1127"/>
                <a:gd name="T35" fmla="*/ 202 h 845"/>
                <a:gd name="T36" fmla="*/ 235 w 1127"/>
                <a:gd name="T37" fmla="*/ 190 h 845"/>
                <a:gd name="T38" fmla="*/ 237 w 1127"/>
                <a:gd name="T39" fmla="*/ 190 h 845"/>
                <a:gd name="T40" fmla="*/ 242 w 1127"/>
                <a:gd name="T41" fmla="*/ 227 h 845"/>
                <a:gd name="T42" fmla="*/ 255 w 1127"/>
                <a:gd name="T43" fmla="*/ 293 h 845"/>
                <a:gd name="T44" fmla="*/ 271 w 1127"/>
                <a:gd name="T45" fmla="*/ 371 h 845"/>
                <a:gd name="T46" fmla="*/ 285 w 1127"/>
                <a:gd name="T47" fmla="*/ 440 h 845"/>
                <a:gd name="T48" fmla="*/ 295 w 1127"/>
                <a:gd name="T49" fmla="*/ 484 h 845"/>
                <a:gd name="T50" fmla="*/ 305 w 1127"/>
                <a:gd name="T51" fmla="*/ 490 h 845"/>
                <a:gd name="T52" fmla="*/ 364 w 1127"/>
                <a:gd name="T53" fmla="*/ 490 h 845"/>
                <a:gd name="T54" fmla="*/ 449 w 1127"/>
                <a:gd name="T55" fmla="*/ 490 h 845"/>
                <a:gd name="T56" fmla="*/ 526 w 1127"/>
                <a:gd name="T57" fmla="*/ 490 h 845"/>
                <a:gd name="T58" fmla="*/ 559 w 1127"/>
                <a:gd name="T59" fmla="*/ 490 h 845"/>
                <a:gd name="T60" fmla="*/ 563 w 1127"/>
                <a:gd name="T61" fmla="*/ 475 h 845"/>
                <a:gd name="T62" fmla="*/ 570 w 1127"/>
                <a:gd name="T63" fmla="*/ 434 h 845"/>
                <a:gd name="T64" fmla="*/ 582 w 1127"/>
                <a:gd name="T65" fmla="*/ 374 h 845"/>
                <a:gd name="T66" fmla="*/ 596 w 1127"/>
                <a:gd name="T67" fmla="*/ 303 h 845"/>
                <a:gd name="T68" fmla="*/ 611 w 1127"/>
                <a:gd name="T69" fmla="*/ 226 h 845"/>
                <a:gd name="T70" fmla="*/ 625 w 1127"/>
                <a:gd name="T71" fmla="*/ 151 h 845"/>
                <a:gd name="T72" fmla="*/ 639 w 1127"/>
                <a:gd name="T73" fmla="*/ 84 h 845"/>
                <a:gd name="T74" fmla="*/ 649 w 1127"/>
                <a:gd name="T75" fmla="*/ 33 h 845"/>
                <a:gd name="T76" fmla="*/ 654 w 1127"/>
                <a:gd name="T77" fmla="*/ 4 h 845"/>
                <a:gd name="T78" fmla="*/ 642 w 1127"/>
                <a:gd name="T79" fmla="*/ 0 h 845"/>
                <a:gd name="T80" fmla="*/ 566 w 1127"/>
                <a:gd name="T81" fmla="*/ 0 h 845"/>
                <a:gd name="T82" fmla="*/ 491 w 1127"/>
                <a:gd name="T83" fmla="*/ 0 h 845"/>
                <a:gd name="T84" fmla="*/ 475 w 1127"/>
                <a:gd name="T85" fmla="*/ 6 h 845"/>
                <a:gd name="T86" fmla="*/ 468 w 1127"/>
                <a:gd name="T87" fmla="*/ 45 h 845"/>
                <a:gd name="T88" fmla="*/ 456 w 1127"/>
                <a:gd name="T89" fmla="*/ 108 h 845"/>
                <a:gd name="T90" fmla="*/ 442 w 1127"/>
                <a:gd name="T91" fmla="*/ 182 h 845"/>
                <a:gd name="T92" fmla="*/ 431 w 1127"/>
                <a:gd name="T93" fmla="*/ 249 h 845"/>
                <a:gd name="T94" fmla="*/ 424 w 1127"/>
                <a:gd name="T95" fmla="*/ 295 h 845"/>
                <a:gd name="T96" fmla="*/ 423 w 1127"/>
                <a:gd name="T97" fmla="*/ 295 h 845"/>
                <a:gd name="T98" fmla="*/ 421 w 1127"/>
                <a:gd name="T99" fmla="*/ 295 h 845"/>
                <a:gd name="T100" fmla="*/ 416 w 1127"/>
                <a:gd name="T101" fmla="*/ 252 h 845"/>
                <a:gd name="T102" fmla="*/ 404 w 1127"/>
                <a:gd name="T103" fmla="*/ 186 h 845"/>
                <a:gd name="T104" fmla="*/ 389 w 1127"/>
                <a:gd name="T105" fmla="*/ 112 h 845"/>
                <a:gd name="T106" fmla="*/ 374 w 1127"/>
                <a:gd name="T107" fmla="*/ 46 h 845"/>
                <a:gd name="T108" fmla="*/ 365 w 1127"/>
                <a:gd name="T109" fmla="*/ 6 h 845"/>
                <a:gd name="T110" fmla="*/ 356 w 1127"/>
                <a:gd name="T111" fmla="*/ 0 h 845"/>
                <a:gd name="T112" fmla="*/ 306 w 1127"/>
                <a:gd name="T113" fmla="*/ 0 h 845"/>
                <a:gd name="T114" fmla="*/ 231 w 1127"/>
                <a:gd name="T115" fmla="*/ 0 h 845"/>
                <a:gd name="T116" fmla="*/ 154 w 1127"/>
                <a:gd name="T117" fmla="*/ 0 h 845"/>
                <a:gd name="T118" fmla="*/ 104 w 1127"/>
                <a:gd name="T119" fmla="*/ 0 h 845"/>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0" t="0" r="r" b="b"/>
              <a:pathLst>
                <a:path w="1127" h="845">
                  <a:moveTo>
                    <a:pt x="166" y="0"/>
                  </a:moveTo>
                  <a:lnTo>
                    <a:pt x="165" y="7"/>
                  </a:lnTo>
                  <a:lnTo>
                    <a:pt x="162" y="26"/>
                  </a:lnTo>
                  <a:lnTo>
                    <a:pt x="155" y="57"/>
                  </a:lnTo>
                  <a:lnTo>
                    <a:pt x="148" y="97"/>
                  </a:lnTo>
                  <a:lnTo>
                    <a:pt x="137" y="144"/>
                  </a:lnTo>
                  <a:lnTo>
                    <a:pt x="127" y="200"/>
                  </a:lnTo>
                  <a:lnTo>
                    <a:pt x="115" y="260"/>
                  </a:lnTo>
                  <a:lnTo>
                    <a:pt x="103" y="323"/>
                  </a:lnTo>
                  <a:lnTo>
                    <a:pt x="90" y="390"/>
                  </a:lnTo>
                  <a:lnTo>
                    <a:pt x="76" y="455"/>
                  </a:lnTo>
                  <a:lnTo>
                    <a:pt x="64" y="522"/>
                  </a:lnTo>
                  <a:lnTo>
                    <a:pt x="51" y="586"/>
                  </a:lnTo>
                  <a:lnTo>
                    <a:pt x="39" y="645"/>
                  </a:lnTo>
                  <a:lnTo>
                    <a:pt x="29" y="701"/>
                  </a:lnTo>
                  <a:lnTo>
                    <a:pt x="20" y="748"/>
                  </a:lnTo>
                  <a:lnTo>
                    <a:pt x="12" y="788"/>
                  </a:lnTo>
                  <a:lnTo>
                    <a:pt x="6" y="819"/>
                  </a:lnTo>
                  <a:lnTo>
                    <a:pt x="1" y="838"/>
                  </a:lnTo>
                  <a:lnTo>
                    <a:pt x="0" y="845"/>
                  </a:lnTo>
                  <a:lnTo>
                    <a:pt x="23" y="845"/>
                  </a:lnTo>
                  <a:lnTo>
                    <a:pt x="80" y="845"/>
                  </a:lnTo>
                  <a:lnTo>
                    <a:pt x="155" y="845"/>
                  </a:lnTo>
                  <a:lnTo>
                    <a:pt x="228" y="845"/>
                  </a:lnTo>
                  <a:lnTo>
                    <a:pt x="285" y="845"/>
                  </a:lnTo>
                  <a:lnTo>
                    <a:pt x="308" y="845"/>
                  </a:lnTo>
                  <a:lnTo>
                    <a:pt x="310" y="833"/>
                  </a:lnTo>
                  <a:lnTo>
                    <a:pt x="316" y="803"/>
                  </a:lnTo>
                  <a:lnTo>
                    <a:pt x="325" y="756"/>
                  </a:lnTo>
                  <a:lnTo>
                    <a:pt x="336" y="698"/>
                  </a:lnTo>
                  <a:lnTo>
                    <a:pt x="348" y="634"/>
                  </a:lnTo>
                  <a:lnTo>
                    <a:pt x="361" y="566"/>
                  </a:lnTo>
                  <a:lnTo>
                    <a:pt x="374" y="500"/>
                  </a:lnTo>
                  <a:lnTo>
                    <a:pt x="385" y="438"/>
                  </a:lnTo>
                  <a:lnTo>
                    <a:pt x="394" y="386"/>
                  </a:lnTo>
                  <a:lnTo>
                    <a:pt x="400" y="348"/>
                  </a:lnTo>
                  <a:lnTo>
                    <a:pt x="402" y="328"/>
                  </a:lnTo>
                  <a:lnTo>
                    <a:pt x="405" y="328"/>
                  </a:lnTo>
                  <a:lnTo>
                    <a:pt x="407" y="328"/>
                  </a:lnTo>
                  <a:lnTo>
                    <a:pt x="408" y="328"/>
                  </a:lnTo>
                  <a:lnTo>
                    <a:pt x="410" y="352"/>
                  </a:lnTo>
                  <a:lnTo>
                    <a:pt x="417" y="391"/>
                  </a:lnTo>
                  <a:lnTo>
                    <a:pt x="427" y="444"/>
                  </a:lnTo>
                  <a:lnTo>
                    <a:pt x="438" y="505"/>
                  </a:lnTo>
                  <a:lnTo>
                    <a:pt x="452" y="572"/>
                  </a:lnTo>
                  <a:lnTo>
                    <a:pt x="466" y="639"/>
                  </a:lnTo>
                  <a:lnTo>
                    <a:pt x="478" y="702"/>
                  </a:lnTo>
                  <a:lnTo>
                    <a:pt x="491" y="758"/>
                  </a:lnTo>
                  <a:lnTo>
                    <a:pt x="500" y="804"/>
                  </a:lnTo>
                  <a:lnTo>
                    <a:pt x="507" y="834"/>
                  </a:lnTo>
                  <a:lnTo>
                    <a:pt x="510" y="845"/>
                  </a:lnTo>
                  <a:lnTo>
                    <a:pt x="524" y="845"/>
                  </a:lnTo>
                  <a:lnTo>
                    <a:pt x="566" y="845"/>
                  </a:lnTo>
                  <a:lnTo>
                    <a:pt x="627" y="845"/>
                  </a:lnTo>
                  <a:lnTo>
                    <a:pt x="698" y="845"/>
                  </a:lnTo>
                  <a:lnTo>
                    <a:pt x="773" y="845"/>
                  </a:lnTo>
                  <a:lnTo>
                    <a:pt x="845" y="845"/>
                  </a:lnTo>
                  <a:lnTo>
                    <a:pt x="905" y="845"/>
                  </a:lnTo>
                  <a:lnTo>
                    <a:pt x="947" y="845"/>
                  </a:lnTo>
                  <a:lnTo>
                    <a:pt x="962" y="845"/>
                  </a:lnTo>
                  <a:lnTo>
                    <a:pt x="963" y="838"/>
                  </a:lnTo>
                  <a:lnTo>
                    <a:pt x="968" y="819"/>
                  </a:lnTo>
                  <a:lnTo>
                    <a:pt x="974" y="788"/>
                  </a:lnTo>
                  <a:lnTo>
                    <a:pt x="981" y="748"/>
                  </a:lnTo>
                  <a:lnTo>
                    <a:pt x="991" y="701"/>
                  </a:lnTo>
                  <a:lnTo>
                    <a:pt x="1001" y="645"/>
                  </a:lnTo>
                  <a:lnTo>
                    <a:pt x="1013" y="586"/>
                  </a:lnTo>
                  <a:lnTo>
                    <a:pt x="1026" y="522"/>
                  </a:lnTo>
                  <a:lnTo>
                    <a:pt x="1038" y="455"/>
                  </a:lnTo>
                  <a:lnTo>
                    <a:pt x="1051" y="390"/>
                  </a:lnTo>
                  <a:lnTo>
                    <a:pt x="1064" y="323"/>
                  </a:lnTo>
                  <a:lnTo>
                    <a:pt x="1076" y="260"/>
                  </a:lnTo>
                  <a:lnTo>
                    <a:pt x="1088" y="200"/>
                  </a:lnTo>
                  <a:lnTo>
                    <a:pt x="1099" y="144"/>
                  </a:lnTo>
                  <a:lnTo>
                    <a:pt x="1109" y="97"/>
                  </a:lnTo>
                  <a:lnTo>
                    <a:pt x="1117" y="57"/>
                  </a:lnTo>
                  <a:lnTo>
                    <a:pt x="1122" y="26"/>
                  </a:lnTo>
                  <a:lnTo>
                    <a:pt x="1126" y="7"/>
                  </a:lnTo>
                  <a:lnTo>
                    <a:pt x="1127" y="0"/>
                  </a:lnTo>
                  <a:lnTo>
                    <a:pt x="1104" y="0"/>
                  </a:lnTo>
                  <a:lnTo>
                    <a:pt x="1048" y="0"/>
                  </a:lnTo>
                  <a:lnTo>
                    <a:pt x="974" y="0"/>
                  </a:lnTo>
                  <a:lnTo>
                    <a:pt x="900" y="0"/>
                  </a:lnTo>
                  <a:lnTo>
                    <a:pt x="844" y="0"/>
                  </a:lnTo>
                  <a:lnTo>
                    <a:pt x="821" y="0"/>
                  </a:lnTo>
                  <a:lnTo>
                    <a:pt x="818" y="10"/>
                  </a:lnTo>
                  <a:lnTo>
                    <a:pt x="814" y="36"/>
                  </a:lnTo>
                  <a:lnTo>
                    <a:pt x="806" y="78"/>
                  </a:lnTo>
                  <a:lnTo>
                    <a:pt x="795" y="128"/>
                  </a:lnTo>
                  <a:lnTo>
                    <a:pt x="785" y="187"/>
                  </a:lnTo>
                  <a:lnTo>
                    <a:pt x="772" y="249"/>
                  </a:lnTo>
                  <a:lnTo>
                    <a:pt x="761" y="313"/>
                  </a:lnTo>
                  <a:lnTo>
                    <a:pt x="750" y="374"/>
                  </a:lnTo>
                  <a:lnTo>
                    <a:pt x="741" y="429"/>
                  </a:lnTo>
                  <a:lnTo>
                    <a:pt x="734" y="475"/>
                  </a:lnTo>
                  <a:lnTo>
                    <a:pt x="730" y="508"/>
                  </a:lnTo>
                  <a:lnTo>
                    <a:pt x="728" y="508"/>
                  </a:lnTo>
                  <a:lnTo>
                    <a:pt x="726" y="508"/>
                  </a:lnTo>
                  <a:lnTo>
                    <a:pt x="724" y="508"/>
                  </a:lnTo>
                  <a:lnTo>
                    <a:pt x="722" y="478"/>
                  </a:lnTo>
                  <a:lnTo>
                    <a:pt x="716" y="435"/>
                  </a:lnTo>
                  <a:lnTo>
                    <a:pt x="707" y="381"/>
                  </a:lnTo>
                  <a:lnTo>
                    <a:pt x="695" y="320"/>
                  </a:lnTo>
                  <a:lnTo>
                    <a:pt x="681" y="256"/>
                  </a:lnTo>
                  <a:lnTo>
                    <a:pt x="669" y="193"/>
                  </a:lnTo>
                  <a:lnTo>
                    <a:pt x="656" y="133"/>
                  </a:lnTo>
                  <a:lnTo>
                    <a:pt x="644" y="80"/>
                  </a:lnTo>
                  <a:lnTo>
                    <a:pt x="635" y="38"/>
                  </a:lnTo>
                  <a:lnTo>
                    <a:pt x="628" y="10"/>
                  </a:lnTo>
                  <a:lnTo>
                    <a:pt x="626" y="0"/>
                  </a:lnTo>
                  <a:lnTo>
                    <a:pt x="613" y="0"/>
                  </a:lnTo>
                  <a:lnTo>
                    <a:pt x="579" y="0"/>
                  </a:lnTo>
                  <a:lnTo>
                    <a:pt x="527" y="0"/>
                  </a:lnTo>
                  <a:lnTo>
                    <a:pt x="465" y="0"/>
                  </a:lnTo>
                  <a:lnTo>
                    <a:pt x="397" y="0"/>
                  </a:lnTo>
                  <a:lnTo>
                    <a:pt x="327" y="0"/>
                  </a:lnTo>
                  <a:lnTo>
                    <a:pt x="265" y="0"/>
                  </a:lnTo>
                  <a:lnTo>
                    <a:pt x="213" y="0"/>
                  </a:lnTo>
                  <a:lnTo>
                    <a:pt x="179" y="0"/>
                  </a:lnTo>
                  <a:lnTo>
                    <a:pt x="166" y="0"/>
                  </a:lnTo>
                  <a:close/>
                </a:path>
              </a:pathLst>
            </a:custGeom>
            <a:solidFill>
              <a:srgbClr val="000000"/>
            </a:solidFill>
            <a:ln w="9525">
              <a:noFill/>
              <a:round/>
              <a:headEnd/>
              <a:tailEnd/>
            </a:ln>
          </p:spPr>
          <p:txBody>
            <a:bodyPr/>
            <a:lstStyle/>
            <a:p>
              <a:pPr eaLnBrk="1" hangingPunct="1">
                <a:lnSpc>
                  <a:spcPct val="100000"/>
                </a:lnSpc>
                <a:spcBef>
                  <a:spcPct val="0"/>
                </a:spcBef>
                <a:buFontTx/>
                <a:buNone/>
                <a:defRPr/>
              </a:pPr>
              <a:endParaRPr lang="en-US">
                <a:effectLst/>
                <a:ea typeface="+mn-ea"/>
              </a:endParaRPr>
            </a:p>
          </p:txBody>
        </p:sp>
        <p:sp>
          <p:nvSpPr>
            <p:cNvPr id="1039" name="Freeform 19"/>
            <p:cNvSpPr>
              <a:spLocks/>
            </p:cNvSpPr>
            <p:nvPr/>
          </p:nvSpPr>
          <p:spPr bwMode="auto">
            <a:xfrm>
              <a:off x="3146" y="2688"/>
              <a:ext cx="639" cy="490"/>
            </a:xfrm>
            <a:custGeom>
              <a:avLst/>
              <a:gdLst>
                <a:gd name="T0" fmla="*/ 271 w 1096"/>
                <a:gd name="T1" fmla="*/ 3 h 845"/>
                <a:gd name="T2" fmla="*/ 259 w 1096"/>
                <a:gd name="T3" fmla="*/ 25 h 845"/>
                <a:gd name="T4" fmla="*/ 237 w 1096"/>
                <a:gd name="T5" fmla="*/ 64 h 845"/>
                <a:gd name="T6" fmla="*/ 207 w 1096"/>
                <a:gd name="T7" fmla="*/ 117 h 845"/>
                <a:gd name="T8" fmla="*/ 174 w 1096"/>
                <a:gd name="T9" fmla="*/ 179 h 845"/>
                <a:gd name="T10" fmla="*/ 136 w 1096"/>
                <a:gd name="T11" fmla="*/ 245 h 845"/>
                <a:gd name="T12" fmla="*/ 100 w 1096"/>
                <a:gd name="T13" fmla="*/ 311 h 845"/>
                <a:gd name="T14" fmla="*/ 65 w 1096"/>
                <a:gd name="T15" fmla="*/ 373 h 845"/>
                <a:gd name="T16" fmla="*/ 35 w 1096"/>
                <a:gd name="T17" fmla="*/ 426 h 845"/>
                <a:gd name="T18" fmla="*/ 13 w 1096"/>
                <a:gd name="T19" fmla="*/ 465 h 845"/>
                <a:gd name="T20" fmla="*/ 1 w 1096"/>
                <a:gd name="T21" fmla="*/ 487 h 845"/>
                <a:gd name="T22" fmla="*/ 12 w 1096"/>
                <a:gd name="T23" fmla="*/ 490 h 845"/>
                <a:gd name="T24" fmla="*/ 82 w 1096"/>
                <a:gd name="T25" fmla="*/ 490 h 845"/>
                <a:gd name="T26" fmla="*/ 167 w 1096"/>
                <a:gd name="T27" fmla="*/ 490 h 845"/>
                <a:gd name="T28" fmla="*/ 207 w 1096"/>
                <a:gd name="T29" fmla="*/ 490 h 845"/>
                <a:gd name="T30" fmla="*/ 236 w 1096"/>
                <a:gd name="T31" fmla="*/ 432 h 845"/>
                <a:gd name="T32" fmla="*/ 262 w 1096"/>
                <a:gd name="T33" fmla="*/ 411 h 845"/>
                <a:gd name="T34" fmla="*/ 348 w 1096"/>
                <a:gd name="T35" fmla="*/ 411 h 845"/>
                <a:gd name="T36" fmla="*/ 404 w 1096"/>
                <a:gd name="T37" fmla="*/ 411 h 845"/>
                <a:gd name="T38" fmla="*/ 408 w 1096"/>
                <a:gd name="T39" fmla="*/ 470 h 845"/>
                <a:gd name="T40" fmla="*/ 418 w 1096"/>
                <a:gd name="T41" fmla="*/ 490 h 845"/>
                <a:gd name="T42" fmla="*/ 481 w 1096"/>
                <a:gd name="T43" fmla="*/ 490 h 845"/>
                <a:gd name="T44" fmla="*/ 563 w 1096"/>
                <a:gd name="T45" fmla="*/ 490 h 845"/>
                <a:gd name="T46" fmla="*/ 626 w 1096"/>
                <a:gd name="T47" fmla="*/ 490 h 845"/>
                <a:gd name="T48" fmla="*/ 635 w 1096"/>
                <a:gd name="T49" fmla="*/ 486 h 845"/>
                <a:gd name="T50" fmla="*/ 631 w 1096"/>
                <a:gd name="T51" fmla="*/ 457 h 845"/>
                <a:gd name="T52" fmla="*/ 622 w 1096"/>
                <a:gd name="T53" fmla="*/ 406 h 845"/>
                <a:gd name="T54" fmla="*/ 611 w 1096"/>
                <a:gd name="T55" fmla="*/ 340 h 845"/>
                <a:gd name="T56" fmla="*/ 598 w 1096"/>
                <a:gd name="T57" fmla="*/ 264 h 845"/>
                <a:gd name="T58" fmla="*/ 586 w 1096"/>
                <a:gd name="T59" fmla="*/ 187 h 845"/>
                <a:gd name="T60" fmla="*/ 574 w 1096"/>
                <a:gd name="T61" fmla="*/ 116 h 845"/>
                <a:gd name="T62" fmla="*/ 565 w 1096"/>
                <a:gd name="T63" fmla="*/ 56 h 845"/>
                <a:gd name="T64" fmla="*/ 558 w 1096"/>
                <a:gd name="T65" fmla="*/ 15 h 845"/>
                <a:gd name="T66" fmla="*/ 555 w 1096"/>
                <a:gd name="T67" fmla="*/ 0 h 845"/>
                <a:gd name="T68" fmla="*/ 526 w 1096"/>
                <a:gd name="T69" fmla="*/ 0 h 845"/>
                <a:gd name="T70" fmla="*/ 456 w 1096"/>
                <a:gd name="T71" fmla="*/ 0 h 845"/>
                <a:gd name="T72" fmla="*/ 372 w 1096"/>
                <a:gd name="T73" fmla="*/ 0 h 845"/>
                <a:gd name="T74" fmla="*/ 302 w 1096"/>
                <a:gd name="T75" fmla="*/ 0 h 845"/>
                <a:gd name="T76" fmla="*/ 272 w 1096"/>
                <a:gd name="T77" fmla="*/ 0 h 845"/>
                <a:gd name="T78" fmla="*/ 385 w 1096"/>
                <a:gd name="T79" fmla="*/ 110 h 845"/>
                <a:gd name="T80" fmla="*/ 386 w 1096"/>
                <a:gd name="T81" fmla="*/ 110 h 845"/>
                <a:gd name="T82" fmla="*/ 389 w 1096"/>
                <a:gd name="T83" fmla="*/ 157 h 845"/>
                <a:gd name="T84" fmla="*/ 393 w 1096"/>
                <a:gd name="T85" fmla="*/ 245 h 845"/>
                <a:gd name="T86" fmla="*/ 395 w 1096"/>
                <a:gd name="T87" fmla="*/ 292 h 845"/>
                <a:gd name="T88" fmla="*/ 325 w 1096"/>
                <a:gd name="T89" fmla="*/ 292 h 845"/>
                <a:gd name="T90" fmla="*/ 305 w 1096"/>
                <a:gd name="T91" fmla="*/ 281 h 845"/>
                <a:gd name="T92" fmla="*/ 333 w 1096"/>
                <a:gd name="T93" fmla="*/ 220 h 845"/>
                <a:gd name="T94" fmla="*/ 367 w 1096"/>
                <a:gd name="T95" fmla="*/ 146 h 845"/>
                <a:gd name="T96" fmla="*/ 383 w 1096"/>
                <a:gd name="T97" fmla="*/ 110 h 845"/>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0" t="0" r="r" b="b"/>
              <a:pathLst>
                <a:path w="1096" h="845">
                  <a:moveTo>
                    <a:pt x="469" y="0"/>
                  </a:moveTo>
                  <a:lnTo>
                    <a:pt x="467" y="5"/>
                  </a:lnTo>
                  <a:lnTo>
                    <a:pt x="459" y="20"/>
                  </a:lnTo>
                  <a:lnTo>
                    <a:pt x="446" y="43"/>
                  </a:lnTo>
                  <a:lnTo>
                    <a:pt x="429" y="74"/>
                  </a:lnTo>
                  <a:lnTo>
                    <a:pt x="408" y="111"/>
                  </a:lnTo>
                  <a:lnTo>
                    <a:pt x="384" y="155"/>
                  </a:lnTo>
                  <a:lnTo>
                    <a:pt x="357" y="202"/>
                  </a:lnTo>
                  <a:lnTo>
                    <a:pt x="329" y="254"/>
                  </a:lnTo>
                  <a:lnTo>
                    <a:pt x="299" y="309"/>
                  </a:lnTo>
                  <a:lnTo>
                    <a:pt x="266" y="366"/>
                  </a:lnTo>
                  <a:lnTo>
                    <a:pt x="235" y="423"/>
                  </a:lnTo>
                  <a:lnTo>
                    <a:pt x="203" y="480"/>
                  </a:lnTo>
                  <a:lnTo>
                    <a:pt x="172" y="536"/>
                  </a:lnTo>
                  <a:lnTo>
                    <a:pt x="141" y="591"/>
                  </a:lnTo>
                  <a:lnTo>
                    <a:pt x="112" y="643"/>
                  </a:lnTo>
                  <a:lnTo>
                    <a:pt x="85" y="690"/>
                  </a:lnTo>
                  <a:lnTo>
                    <a:pt x="61" y="734"/>
                  </a:lnTo>
                  <a:lnTo>
                    <a:pt x="41" y="771"/>
                  </a:lnTo>
                  <a:lnTo>
                    <a:pt x="23" y="802"/>
                  </a:lnTo>
                  <a:lnTo>
                    <a:pt x="11" y="825"/>
                  </a:lnTo>
                  <a:lnTo>
                    <a:pt x="2" y="840"/>
                  </a:lnTo>
                  <a:lnTo>
                    <a:pt x="0" y="845"/>
                  </a:lnTo>
                  <a:lnTo>
                    <a:pt x="20" y="845"/>
                  </a:lnTo>
                  <a:lnTo>
                    <a:pt x="70" y="845"/>
                  </a:lnTo>
                  <a:lnTo>
                    <a:pt x="141" y="845"/>
                  </a:lnTo>
                  <a:lnTo>
                    <a:pt x="217" y="845"/>
                  </a:lnTo>
                  <a:lnTo>
                    <a:pt x="287" y="845"/>
                  </a:lnTo>
                  <a:lnTo>
                    <a:pt x="338" y="845"/>
                  </a:lnTo>
                  <a:lnTo>
                    <a:pt x="357" y="845"/>
                  </a:lnTo>
                  <a:lnTo>
                    <a:pt x="375" y="810"/>
                  </a:lnTo>
                  <a:lnTo>
                    <a:pt x="406" y="745"/>
                  </a:lnTo>
                  <a:lnTo>
                    <a:pt x="423" y="709"/>
                  </a:lnTo>
                  <a:lnTo>
                    <a:pt x="452" y="709"/>
                  </a:lnTo>
                  <a:lnTo>
                    <a:pt x="520" y="709"/>
                  </a:lnTo>
                  <a:lnTo>
                    <a:pt x="600" y="709"/>
                  </a:lnTo>
                  <a:lnTo>
                    <a:pt x="667" y="709"/>
                  </a:lnTo>
                  <a:lnTo>
                    <a:pt x="696" y="709"/>
                  </a:lnTo>
                  <a:lnTo>
                    <a:pt x="698" y="745"/>
                  </a:lnTo>
                  <a:lnTo>
                    <a:pt x="703" y="810"/>
                  </a:lnTo>
                  <a:lnTo>
                    <a:pt x="705" y="845"/>
                  </a:lnTo>
                  <a:lnTo>
                    <a:pt x="721" y="845"/>
                  </a:lnTo>
                  <a:lnTo>
                    <a:pt x="766" y="845"/>
                  </a:lnTo>
                  <a:lnTo>
                    <a:pt x="829" y="845"/>
                  </a:lnTo>
                  <a:lnTo>
                    <a:pt x="900" y="845"/>
                  </a:lnTo>
                  <a:lnTo>
                    <a:pt x="971" y="845"/>
                  </a:lnTo>
                  <a:lnTo>
                    <a:pt x="1035" y="845"/>
                  </a:lnTo>
                  <a:lnTo>
                    <a:pt x="1079" y="845"/>
                  </a:lnTo>
                  <a:lnTo>
                    <a:pt x="1096" y="845"/>
                  </a:lnTo>
                  <a:lnTo>
                    <a:pt x="1095" y="838"/>
                  </a:lnTo>
                  <a:lnTo>
                    <a:pt x="1091" y="819"/>
                  </a:lnTo>
                  <a:lnTo>
                    <a:pt x="1087" y="788"/>
                  </a:lnTo>
                  <a:lnTo>
                    <a:pt x="1080" y="748"/>
                  </a:lnTo>
                  <a:lnTo>
                    <a:pt x="1072" y="701"/>
                  </a:lnTo>
                  <a:lnTo>
                    <a:pt x="1062" y="645"/>
                  </a:lnTo>
                  <a:lnTo>
                    <a:pt x="1053" y="586"/>
                  </a:lnTo>
                  <a:lnTo>
                    <a:pt x="1043" y="522"/>
                  </a:lnTo>
                  <a:lnTo>
                    <a:pt x="1031" y="455"/>
                  </a:lnTo>
                  <a:lnTo>
                    <a:pt x="1021" y="390"/>
                  </a:lnTo>
                  <a:lnTo>
                    <a:pt x="1009" y="323"/>
                  </a:lnTo>
                  <a:lnTo>
                    <a:pt x="999" y="260"/>
                  </a:lnTo>
                  <a:lnTo>
                    <a:pt x="990" y="200"/>
                  </a:lnTo>
                  <a:lnTo>
                    <a:pt x="981" y="144"/>
                  </a:lnTo>
                  <a:lnTo>
                    <a:pt x="973" y="97"/>
                  </a:lnTo>
                  <a:lnTo>
                    <a:pt x="966" y="57"/>
                  </a:lnTo>
                  <a:lnTo>
                    <a:pt x="961" y="26"/>
                  </a:lnTo>
                  <a:lnTo>
                    <a:pt x="958" y="7"/>
                  </a:lnTo>
                  <a:lnTo>
                    <a:pt x="956" y="0"/>
                  </a:lnTo>
                  <a:lnTo>
                    <a:pt x="943" y="0"/>
                  </a:lnTo>
                  <a:lnTo>
                    <a:pt x="906" y="0"/>
                  </a:lnTo>
                  <a:lnTo>
                    <a:pt x="852" y="0"/>
                  </a:lnTo>
                  <a:lnTo>
                    <a:pt x="785" y="0"/>
                  </a:lnTo>
                  <a:lnTo>
                    <a:pt x="713" y="0"/>
                  </a:lnTo>
                  <a:lnTo>
                    <a:pt x="641" y="0"/>
                  </a:lnTo>
                  <a:lnTo>
                    <a:pt x="575" y="0"/>
                  </a:lnTo>
                  <a:lnTo>
                    <a:pt x="520" y="0"/>
                  </a:lnTo>
                  <a:lnTo>
                    <a:pt x="483" y="0"/>
                  </a:lnTo>
                  <a:lnTo>
                    <a:pt x="469" y="0"/>
                  </a:lnTo>
                  <a:lnTo>
                    <a:pt x="660" y="189"/>
                  </a:lnTo>
                  <a:lnTo>
                    <a:pt x="663" y="189"/>
                  </a:lnTo>
                  <a:lnTo>
                    <a:pt x="665" y="189"/>
                  </a:lnTo>
                  <a:lnTo>
                    <a:pt x="666" y="189"/>
                  </a:lnTo>
                  <a:lnTo>
                    <a:pt x="667" y="212"/>
                  </a:lnTo>
                  <a:lnTo>
                    <a:pt x="670" y="271"/>
                  </a:lnTo>
                  <a:lnTo>
                    <a:pt x="673" y="346"/>
                  </a:lnTo>
                  <a:lnTo>
                    <a:pt x="677" y="422"/>
                  </a:lnTo>
                  <a:lnTo>
                    <a:pt x="679" y="480"/>
                  </a:lnTo>
                  <a:lnTo>
                    <a:pt x="680" y="503"/>
                  </a:lnTo>
                  <a:lnTo>
                    <a:pt x="637" y="503"/>
                  </a:lnTo>
                  <a:lnTo>
                    <a:pt x="560" y="503"/>
                  </a:lnTo>
                  <a:lnTo>
                    <a:pt x="518" y="503"/>
                  </a:lnTo>
                  <a:lnTo>
                    <a:pt x="526" y="485"/>
                  </a:lnTo>
                  <a:lnTo>
                    <a:pt x="546" y="440"/>
                  </a:lnTo>
                  <a:lnTo>
                    <a:pt x="574" y="379"/>
                  </a:lnTo>
                  <a:lnTo>
                    <a:pt x="604" y="313"/>
                  </a:lnTo>
                  <a:lnTo>
                    <a:pt x="633" y="252"/>
                  </a:lnTo>
                  <a:lnTo>
                    <a:pt x="652" y="207"/>
                  </a:lnTo>
                  <a:lnTo>
                    <a:pt x="660" y="189"/>
                  </a:lnTo>
                  <a:lnTo>
                    <a:pt x="469" y="0"/>
                  </a:lnTo>
                  <a:close/>
                </a:path>
              </a:pathLst>
            </a:custGeom>
            <a:solidFill>
              <a:srgbClr val="FFFFFF"/>
            </a:solidFill>
            <a:ln w="9525">
              <a:noFill/>
              <a:round/>
              <a:headEnd/>
              <a:tailEnd/>
            </a:ln>
          </p:spPr>
          <p:txBody>
            <a:bodyPr/>
            <a:lstStyle/>
            <a:p>
              <a:pPr eaLnBrk="1" hangingPunct="1">
                <a:lnSpc>
                  <a:spcPct val="100000"/>
                </a:lnSpc>
                <a:spcBef>
                  <a:spcPct val="0"/>
                </a:spcBef>
                <a:buFontTx/>
                <a:buNone/>
                <a:defRPr/>
              </a:pPr>
              <a:endParaRPr lang="en-US">
                <a:effectLst/>
                <a:ea typeface="+mn-ea"/>
              </a:endParaRPr>
            </a:p>
          </p:txBody>
        </p:sp>
        <p:sp>
          <p:nvSpPr>
            <p:cNvPr id="1040" name="Freeform 20"/>
            <p:cNvSpPr>
              <a:spLocks/>
            </p:cNvSpPr>
            <p:nvPr/>
          </p:nvSpPr>
          <p:spPr bwMode="auto">
            <a:xfrm>
              <a:off x="2642" y="2688"/>
              <a:ext cx="609" cy="490"/>
            </a:xfrm>
            <a:custGeom>
              <a:avLst/>
              <a:gdLst>
                <a:gd name="T0" fmla="*/ 95 w 1051"/>
                <a:gd name="T1" fmla="*/ 4 h 845"/>
                <a:gd name="T2" fmla="*/ 90 w 1051"/>
                <a:gd name="T3" fmla="*/ 33 h 845"/>
                <a:gd name="T4" fmla="*/ 79 w 1051"/>
                <a:gd name="T5" fmla="*/ 84 h 845"/>
                <a:gd name="T6" fmla="*/ 66 w 1051"/>
                <a:gd name="T7" fmla="*/ 151 h 845"/>
                <a:gd name="T8" fmla="*/ 52 w 1051"/>
                <a:gd name="T9" fmla="*/ 226 h 845"/>
                <a:gd name="T10" fmla="*/ 37 w 1051"/>
                <a:gd name="T11" fmla="*/ 303 h 845"/>
                <a:gd name="T12" fmla="*/ 23 w 1051"/>
                <a:gd name="T13" fmla="*/ 374 h 845"/>
                <a:gd name="T14" fmla="*/ 11 w 1051"/>
                <a:gd name="T15" fmla="*/ 434 h 845"/>
                <a:gd name="T16" fmla="*/ 3 w 1051"/>
                <a:gd name="T17" fmla="*/ 475 h 845"/>
                <a:gd name="T18" fmla="*/ 0 w 1051"/>
                <a:gd name="T19" fmla="*/ 490 h 845"/>
                <a:gd name="T20" fmla="*/ 34 w 1051"/>
                <a:gd name="T21" fmla="*/ 490 h 845"/>
                <a:gd name="T22" fmla="*/ 109 w 1051"/>
                <a:gd name="T23" fmla="*/ 490 h 845"/>
                <a:gd name="T24" fmla="*/ 184 w 1051"/>
                <a:gd name="T25" fmla="*/ 490 h 845"/>
                <a:gd name="T26" fmla="*/ 218 w 1051"/>
                <a:gd name="T27" fmla="*/ 490 h 845"/>
                <a:gd name="T28" fmla="*/ 300 w 1051"/>
                <a:gd name="T29" fmla="*/ 489 h 845"/>
                <a:gd name="T30" fmla="*/ 355 w 1051"/>
                <a:gd name="T31" fmla="*/ 482 h 845"/>
                <a:gd name="T32" fmla="*/ 414 w 1051"/>
                <a:gd name="T33" fmla="*/ 468 h 845"/>
                <a:gd name="T34" fmla="*/ 464 w 1051"/>
                <a:gd name="T35" fmla="*/ 446 h 845"/>
                <a:gd name="T36" fmla="*/ 508 w 1051"/>
                <a:gd name="T37" fmla="*/ 415 h 845"/>
                <a:gd name="T38" fmla="*/ 546 w 1051"/>
                <a:gd name="T39" fmla="*/ 373 h 845"/>
                <a:gd name="T40" fmla="*/ 576 w 1051"/>
                <a:gd name="T41" fmla="*/ 325 h 845"/>
                <a:gd name="T42" fmla="*/ 597 w 1051"/>
                <a:gd name="T43" fmla="*/ 271 h 845"/>
                <a:gd name="T44" fmla="*/ 608 w 1051"/>
                <a:gd name="T45" fmla="*/ 209 h 845"/>
                <a:gd name="T46" fmla="*/ 607 w 1051"/>
                <a:gd name="T47" fmla="*/ 148 h 845"/>
                <a:gd name="T48" fmla="*/ 589 w 1051"/>
                <a:gd name="T49" fmla="*/ 96 h 845"/>
                <a:gd name="T50" fmla="*/ 561 w 1051"/>
                <a:gd name="T51" fmla="*/ 59 h 845"/>
                <a:gd name="T52" fmla="*/ 524 w 1051"/>
                <a:gd name="T53" fmla="*/ 31 h 845"/>
                <a:gd name="T54" fmla="*/ 474 w 1051"/>
                <a:gd name="T55" fmla="*/ 13 h 845"/>
                <a:gd name="T56" fmla="*/ 411 w 1051"/>
                <a:gd name="T57" fmla="*/ 3 h 845"/>
                <a:gd name="T58" fmla="*/ 359 w 1051"/>
                <a:gd name="T59" fmla="*/ 0 h 845"/>
                <a:gd name="T60" fmla="*/ 304 w 1051"/>
                <a:gd name="T61" fmla="*/ 0 h 845"/>
                <a:gd name="T62" fmla="*/ 245 w 1051"/>
                <a:gd name="T63" fmla="*/ 0 h 845"/>
                <a:gd name="T64" fmla="*/ 165 w 1051"/>
                <a:gd name="T65" fmla="*/ 0 h 845"/>
                <a:gd name="T66" fmla="*/ 105 w 1051"/>
                <a:gd name="T67" fmla="*/ 0 h 845"/>
                <a:gd name="T68" fmla="*/ 291 w 1051"/>
                <a:gd name="T69" fmla="*/ 112 h 845"/>
                <a:gd name="T70" fmla="*/ 297 w 1051"/>
                <a:gd name="T71" fmla="*/ 112 h 845"/>
                <a:gd name="T72" fmla="*/ 329 w 1051"/>
                <a:gd name="T73" fmla="*/ 113 h 845"/>
                <a:gd name="T74" fmla="*/ 366 w 1051"/>
                <a:gd name="T75" fmla="*/ 126 h 845"/>
                <a:gd name="T76" fmla="*/ 385 w 1051"/>
                <a:gd name="T77" fmla="*/ 168 h 845"/>
                <a:gd name="T78" fmla="*/ 380 w 1051"/>
                <a:gd name="T79" fmla="*/ 241 h 845"/>
                <a:gd name="T80" fmla="*/ 356 w 1051"/>
                <a:gd name="T81" fmla="*/ 318 h 845"/>
                <a:gd name="T82" fmla="*/ 319 w 1051"/>
                <a:gd name="T83" fmla="*/ 363 h 845"/>
                <a:gd name="T84" fmla="*/ 276 w 1051"/>
                <a:gd name="T85" fmla="*/ 376 h 845"/>
                <a:gd name="T86" fmla="*/ 241 w 1051"/>
                <a:gd name="T87" fmla="*/ 369 h 845"/>
                <a:gd name="T88" fmla="*/ 251 w 1051"/>
                <a:gd name="T89" fmla="*/ 320 h 845"/>
                <a:gd name="T90" fmla="*/ 265 w 1051"/>
                <a:gd name="T91" fmla="*/ 244 h 845"/>
                <a:gd name="T92" fmla="*/ 280 w 1051"/>
                <a:gd name="T93" fmla="*/ 169 h 845"/>
                <a:gd name="T94" fmla="*/ 290 w 1051"/>
                <a:gd name="T95" fmla="*/ 119 h 845"/>
                <a:gd name="T96" fmla="*/ 96 w 1051"/>
                <a:gd name="T97" fmla="*/ 0 h 845"/>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0" t="0" r="r" b="b"/>
              <a:pathLst>
                <a:path w="1051" h="845">
                  <a:moveTo>
                    <a:pt x="166" y="0"/>
                  </a:moveTo>
                  <a:lnTo>
                    <a:pt x="164" y="7"/>
                  </a:lnTo>
                  <a:lnTo>
                    <a:pt x="161" y="26"/>
                  </a:lnTo>
                  <a:lnTo>
                    <a:pt x="155" y="57"/>
                  </a:lnTo>
                  <a:lnTo>
                    <a:pt x="147" y="97"/>
                  </a:lnTo>
                  <a:lnTo>
                    <a:pt x="137" y="144"/>
                  </a:lnTo>
                  <a:lnTo>
                    <a:pt x="127" y="200"/>
                  </a:lnTo>
                  <a:lnTo>
                    <a:pt x="114" y="260"/>
                  </a:lnTo>
                  <a:lnTo>
                    <a:pt x="103" y="323"/>
                  </a:lnTo>
                  <a:lnTo>
                    <a:pt x="89" y="390"/>
                  </a:lnTo>
                  <a:lnTo>
                    <a:pt x="76" y="455"/>
                  </a:lnTo>
                  <a:lnTo>
                    <a:pt x="64" y="522"/>
                  </a:lnTo>
                  <a:lnTo>
                    <a:pt x="51" y="586"/>
                  </a:lnTo>
                  <a:lnTo>
                    <a:pt x="40" y="645"/>
                  </a:lnTo>
                  <a:lnTo>
                    <a:pt x="29" y="701"/>
                  </a:lnTo>
                  <a:lnTo>
                    <a:pt x="19" y="748"/>
                  </a:lnTo>
                  <a:lnTo>
                    <a:pt x="12" y="788"/>
                  </a:lnTo>
                  <a:lnTo>
                    <a:pt x="5" y="819"/>
                  </a:lnTo>
                  <a:lnTo>
                    <a:pt x="2" y="838"/>
                  </a:lnTo>
                  <a:lnTo>
                    <a:pt x="0" y="845"/>
                  </a:lnTo>
                  <a:lnTo>
                    <a:pt x="17" y="845"/>
                  </a:lnTo>
                  <a:lnTo>
                    <a:pt x="59" y="845"/>
                  </a:lnTo>
                  <a:lnTo>
                    <a:pt x="119" y="845"/>
                  </a:lnTo>
                  <a:lnTo>
                    <a:pt x="188" y="845"/>
                  </a:lnTo>
                  <a:lnTo>
                    <a:pt x="257" y="845"/>
                  </a:lnTo>
                  <a:lnTo>
                    <a:pt x="317" y="845"/>
                  </a:lnTo>
                  <a:lnTo>
                    <a:pt x="360" y="845"/>
                  </a:lnTo>
                  <a:lnTo>
                    <a:pt x="376" y="845"/>
                  </a:lnTo>
                  <a:lnTo>
                    <a:pt x="467" y="845"/>
                  </a:lnTo>
                  <a:lnTo>
                    <a:pt x="517" y="844"/>
                  </a:lnTo>
                  <a:lnTo>
                    <a:pt x="556" y="839"/>
                  </a:lnTo>
                  <a:lnTo>
                    <a:pt x="612" y="832"/>
                  </a:lnTo>
                  <a:lnTo>
                    <a:pt x="665" y="821"/>
                  </a:lnTo>
                  <a:lnTo>
                    <a:pt x="714" y="807"/>
                  </a:lnTo>
                  <a:lnTo>
                    <a:pt x="757" y="789"/>
                  </a:lnTo>
                  <a:lnTo>
                    <a:pt x="800" y="769"/>
                  </a:lnTo>
                  <a:lnTo>
                    <a:pt x="840" y="743"/>
                  </a:lnTo>
                  <a:lnTo>
                    <a:pt x="877" y="715"/>
                  </a:lnTo>
                  <a:lnTo>
                    <a:pt x="911" y="681"/>
                  </a:lnTo>
                  <a:lnTo>
                    <a:pt x="942" y="644"/>
                  </a:lnTo>
                  <a:lnTo>
                    <a:pt x="969" y="604"/>
                  </a:lnTo>
                  <a:lnTo>
                    <a:pt x="994" y="561"/>
                  </a:lnTo>
                  <a:lnTo>
                    <a:pt x="1014" y="515"/>
                  </a:lnTo>
                  <a:lnTo>
                    <a:pt x="1030" y="467"/>
                  </a:lnTo>
                  <a:lnTo>
                    <a:pt x="1042" y="416"/>
                  </a:lnTo>
                  <a:lnTo>
                    <a:pt x="1050" y="360"/>
                  </a:lnTo>
                  <a:lnTo>
                    <a:pt x="1051" y="306"/>
                  </a:lnTo>
                  <a:lnTo>
                    <a:pt x="1047" y="255"/>
                  </a:lnTo>
                  <a:lnTo>
                    <a:pt x="1035" y="208"/>
                  </a:lnTo>
                  <a:lnTo>
                    <a:pt x="1017" y="165"/>
                  </a:lnTo>
                  <a:lnTo>
                    <a:pt x="996" y="131"/>
                  </a:lnTo>
                  <a:lnTo>
                    <a:pt x="969" y="101"/>
                  </a:lnTo>
                  <a:lnTo>
                    <a:pt x="939" y="75"/>
                  </a:lnTo>
                  <a:lnTo>
                    <a:pt x="905" y="53"/>
                  </a:lnTo>
                  <a:lnTo>
                    <a:pt x="865" y="36"/>
                  </a:lnTo>
                  <a:lnTo>
                    <a:pt x="818" y="22"/>
                  </a:lnTo>
                  <a:lnTo>
                    <a:pt x="767" y="12"/>
                  </a:lnTo>
                  <a:lnTo>
                    <a:pt x="709" y="6"/>
                  </a:lnTo>
                  <a:lnTo>
                    <a:pt x="667" y="3"/>
                  </a:lnTo>
                  <a:lnTo>
                    <a:pt x="619" y="0"/>
                  </a:lnTo>
                  <a:lnTo>
                    <a:pt x="541" y="0"/>
                  </a:lnTo>
                  <a:lnTo>
                    <a:pt x="525" y="0"/>
                  </a:lnTo>
                  <a:lnTo>
                    <a:pt x="482" y="0"/>
                  </a:lnTo>
                  <a:lnTo>
                    <a:pt x="422" y="0"/>
                  </a:lnTo>
                  <a:lnTo>
                    <a:pt x="353" y="0"/>
                  </a:lnTo>
                  <a:lnTo>
                    <a:pt x="285" y="0"/>
                  </a:lnTo>
                  <a:lnTo>
                    <a:pt x="224" y="0"/>
                  </a:lnTo>
                  <a:lnTo>
                    <a:pt x="182" y="0"/>
                  </a:lnTo>
                  <a:lnTo>
                    <a:pt x="166" y="0"/>
                  </a:lnTo>
                  <a:lnTo>
                    <a:pt x="503" y="193"/>
                  </a:lnTo>
                  <a:lnTo>
                    <a:pt x="506" y="193"/>
                  </a:lnTo>
                  <a:lnTo>
                    <a:pt x="512" y="193"/>
                  </a:lnTo>
                  <a:lnTo>
                    <a:pt x="515" y="193"/>
                  </a:lnTo>
                  <a:lnTo>
                    <a:pt x="568" y="195"/>
                  </a:lnTo>
                  <a:lnTo>
                    <a:pt x="604" y="203"/>
                  </a:lnTo>
                  <a:lnTo>
                    <a:pt x="631" y="217"/>
                  </a:lnTo>
                  <a:lnTo>
                    <a:pt x="654" y="247"/>
                  </a:lnTo>
                  <a:lnTo>
                    <a:pt x="665" y="290"/>
                  </a:lnTo>
                  <a:lnTo>
                    <a:pt x="666" y="346"/>
                  </a:lnTo>
                  <a:lnTo>
                    <a:pt x="656" y="416"/>
                  </a:lnTo>
                  <a:lnTo>
                    <a:pt x="638" y="490"/>
                  </a:lnTo>
                  <a:lnTo>
                    <a:pt x="614" y="549"/>
                  </a:lnTo>
                  <a:lnTo>
                    <a:pt x="586" y="594"/>
                  </a:lnTo>
                  <a:lnTo>
                    <a:pt x="551" y="626"/>
                  </a:lnTo>
                  <a:lnTo>
                    <a:pt x="520" y="641"/>
                  </a:lnTo>
                  <a:lnTo>
                    <a:pt x="476" y="648"/>
                  </a:lnTo>
                  <a:lnTo>
                    <a:pt x="414" y="650"/>
                  </a:lnTo>
                  <a:lnTo>
                    <a:pt x="416" y="637"/>
                  </a:lnTo>
                  <a:lnTo>
                    <a:pt x="423" y="602"/>
                  </a:lnTo>
                  <a:lnTo>
                    <a:pt x="434" y="551"/>
                  </a:lnTo>
                  <a:lnTo>
                    <a:pt x="445" y="489"/>
                  </a:lnTo>
                  <a:lnTo>
                    <a:pt x="458" y="421"/>
                  </a:lnTo>
                  <a:lnTo>
                    <a:pt x="472" y="354"/>
                  </a:lnTo>
                  <a:lnTo>
                    <a:pt x="483" y="292"/>
                  </a:lnTo>
                  <a:lnTo>
                    <a:pt x="494" y="240"/>
                  </a:lnTo>
                  <a:lnTo>
                    <a:pt x="500" y="206"/>
                  </a:lnTo>
                  <a:lnTo>
                    <a:pt x="503" y="193"/>
                  </a:lnTo>
                  <a:lnTo>
                    <a:pt x="166" y="0"/>
                  </a:lnTo>
                  <a:close/>
                </a:path>
              </a:pathLst>
            </a:custGeom>
            <a:solidFill>
              <a:srgbClr val="FFFFFF"/>
            </a:solidFill>
            <a:ln w="9525">
              <a:noFill/>
              <a:round/>
              <a:headEnd/>
              <a:tailEnd/>
            </a:ln>
          </p:spPr>
          <p:txBody>
            <a:bodyPr/>
            <a:lstStyle/>
            <a:p>
              <a:pPr eaLnBrk="1" hangingPunct="1">
                <a:lnSpc>
                  <a:spcPct val="100000"/>
                </a:lnSpc>
                <a:spcBef>
                  <a:spcPct val="0"/>
                </a:spcBef>
                <a:buFontTx/>
                <a:buNone/>
                <a:defRPr/>
              </a:pPr>
              <a:endParaRPr lang="en-US">
                <a:effectLst/>
                <a:ea typeface="+mn-ea"/>
              </a:endParaRPr>
            </a:p>
          </p:txBody>
        </p:sp>
        <p:sp>
          <p:nvSpPr>
            <p:cNvPr id="1041" name="Freeform 21"/>
            <p:cNvSpPr>
              <a:spLocks/>
            </p:cNvSpPr>
            <p:nvPr/>
          </p:nvSpPr>
          <p:spPr bwMode="auto">
            <a:xfrm>
              <a:off x="3785" y="2673"/>
              <a:ext cx="584" cy="520"/>
            </a:xfrm>
            <a:custGeom>
              <a:avLst/>
              <a:gdLst>
                <a:gd name="T0" fmla="*/ 587 w 1012"/>
                <a:gd name="T1" fmla="*/ 142 h 888"/>
                <a:gd name="T2" fmla="*/ 585 w 1012"/>
                <a:gd name="T3" fmla="*/ 101 h 888"/>
                <a:gd name="T4" fmla="*/ 571 w 1012"/>
                <a:gd name="T5" fmla="*/ 67 h 888"/>
                <a:gd name="T6" fmla="*/ 545 w 1012"/>
                <a:gd name="T7" fmla="*/ 40 h 888"/>
                <a:gd name="T8" fmla="*/ 507 w 1012"/>
                <a:gd name="T9" fmla="*/ 20 h 888"/>
                <a:gd name="T10" fmla="*/ 457 w 1012"/>
                <a:gd name="T11" fmla="*/ 7 h 888"/>
                <a:gd name="T12" fmla="*/ 396 w 1012"/>
                <a:gd name="T13" fmla="*/ 1 h 888"/>
                <a:gd name="T14" fmla="*/ 345 w 1012"/>
                <a:gd name="T15" fmla="*/ 1 h 888"/>
                <a:gd name="T16" fmla="*/ 313 w 1012"/>
                <a:gd name="T17" fmla="*/ 2 h 888"/>
                <a:gd name="T18" fmla="*/ 275 w 1012"/>
                <a:gd name="T19" fmla="*/ 6 h 888"/>
                <a:gd name="T20" fmla="*/ 235 w 1012"/>
                <a:gd name="T21" fmla="*/ 15 h 888"/>
                <a:gd name="T22" fmla="*/ 195 w 1012"/>
                <a:gd name="T23" fmla="*/ 27 h 888"/>
                <a:gd name="T24" fmla="*/ 154 w 1012"/>
                <a:gd name="T25" fmla="*/ 45 h 888"/>
                <a:gd name="T26" fmla="*/ 115 w 1012"/>
                <a:gd name="T27" fmla="*/ 71 h 888"/>
                <a:gd name="T28" fmla="*/ 80 w 1012"/>
                <a:gd name="T29" fmla="*/ 103 h 888"/>
                <a:gd name="T30" fmla="*/ 49 w 1012"/>
                <a:gd name="T31" fmla="*/ 145 h 888"/>
                <a:gd name="T32" fmla="*/ 24 w 1012"/>
                <a:gd name="T33" fmla="*/ 196 h 888"/>
                <a:gd name="T34" fmla="*/ 6 w 1012"/>
                <a:gd name="T35" fmla="*/ 258 h 888"/>
                <a:gd name="T36" fmla="*/ 2 w 1012"/>
                <a:gd name="T37" fmla="*/ 291 h 888"/>
                <a:gd name="T38" fmla="*/ 1 w 1012"/>
                <a:gd name="T39" fmla="*/ 349 h 888"/>
                <a:gd name="T40" fmla="*/ 12 w 1012"/>
                <a:gd name="T41" fmla="*/ 395 h 888"/>
                <a:gd name="T42" fmla="*/ 31 w 1012"/>
                <a:gd name="T43" fmla="*/ 432 h 888"/>
                <a:gd name="T44" fmla="*/ 58 w 1012"/>
                <a:gd name="T45" fmla="*/ 461 h 888"/>
                <a:gd name="T46" fmla="*/ 90 w 1012"/>
                <a:gd name="T47" fmla="*/ 482 h 888"/>
                <a:gd name="T48" fmla="*/ 126 w 1012"/>
                <a:gd name="T49" fmla="*/ 498 h 888"/>
                <a:gd name="T50" fmla="*/ 163 w 1012"/>
                <a:gd name="T51" fmla="*/ 508 h 888"/>
                <a:gd name="T52" fmla="*/ 200 w 1012"/>
                <a:gd name="T53" fmla="*/ 513 h 888"/>
                <a:gd name="T54" fmla="*/ 234 w 1012"/>
                <a:gd name="T55" fmla="*/ 515 h 888"/>
                <a:gd name="T56" fmla="*/ 277 w 1012"/>
                <a:gd name="T57" fmla="*/ 515 h 888"/>
                <a:gd name="T58" fmla="*/ 331 w 1012"/>
                <a:gd name="T59" fmla="*/ 513 h 888"/>
                <a:gd name="T60" fmla="*/ 387 w 1012"/>
                <a:gd name="T61" fmla="*/ 507 h 888"/>
                <a:gd name="T62" fmla="*/ 445 w 1012"/>
                <a:gd name="T63" fmla="*/ 499 h 888"/>
                <a:gd name="T64" fmla="*/ 502 w 1012"/>
                <a:gd name="T65" fmla="*/ 489 h 888"/>
                <a:gd name="T66" fmla="*/ 533 w 1012"/>
                <a:gd name="T67" fmla="*/ 473 h 888"/>
                <a:gd name="T68" fmla="*/ 545 w 1012"/>
                <a:gd name="T69" fmla="*/ 415 h 888"/>
                <a:gd name="T70" fmla="*/ 560 w 1012"/>
                <a:gd name="T71" fmla="*/ 331 h 888"/>
                <a:gd name="T72" fmla="*/ 575 w 1012"/>
                <a:gd name="T73" fmla="*/ 256 h 888"/>
                <a:gd name="T74" fmla="*/ 581 w 1012"/>
                <a:gd name="T75" fmla="*/ 223 h 888"/>
                <a:gd name="T76" fmla="*/ 552 w 1012"/>
                <a:gd name="T77" fmla="*/ 223 h 888"/>
                <a:gd name="T78" fmla="*/ 481 w 1012"/>
                <a:gd name="T79" fmla="*/ 223 h 888"/>
                <a:gd name="T80" fmla="*/ 397 w 1012"/>
                <a:gd name="T81" fmla="*/ 223 h 888"/>
                <a:gd name="T82" fmla="*/ 327 w 1012"/>
                <a:gd name="T83" fmla="*/ 223 h 888"/>
                <a:gd name="T84" fmla="*/ 297 w 1012"/>
                <a:gd name="T85" fmla="*/ 223 h 888"/>
                <a:gd name="T86" fmla="*/ 283 w 1012"/>
                <a:gd name="T87" fmla="*/ 295 h 888"/>
                <a:gd name="T88" fmla="*/ 297 w 1012"/>
                <a:gd name="T89" fmla="*/ 320 h 888"/>
                <a:gd name="T90" fmla="*/ 353 w 1012"/>
                <a:gd name="T91" fmla="*/ 320 h 888"/>
                <a:gd name="T92" fmla="*/ 344 w 1012"/>
                <a:gd name="T93" fmla="*/ 364 h 888"/>
                <a:gd name="T94" fmla="*/ 324 w 1012"/>
                <a:gd name="T95" fmla="*/ 384 h 888"/>
                <a:gd name="T96" fmla="*/ 282 w 1012"/>
                <a:gd name="T97" fmla="*/ 388 h 888"/>
                <a:gd name="T98" fmla="*/ 237 w 1012"/>
                <a:gd name="T99" fmla="*/ 374 h 888"/>
                <a:gd name="T100" fmla="*/ 222 w 1012"/>
                <a:gd name="T101" fmla="*/ 339 h 888"/>
                <a:gd name="T102" fmla="*/ 224 w 1012"/>
                <a:gd name="T103" fmla="*/ 293 h 888"/>
                <a:gd name="T104" fmla="*/ 229 w 1012"/>
                <a:gd name="T105" fmla="*/ 270 h 888"/>
                <a:gd name="T106" fmla="*/ 240 w 1012"/>
                <a:gd name="T107" fmla="*/ 220 h 888"/>
                <a:gd name="T108" fmla="*/ 257 w 1012"/>
                <a:gd name="T109" fmla="*/ 174 h 888"/>
                <a:gd name="T110" fmla="*/ 287 w 1012"/>
                <a:gd name="T111" fmla="*/ 141 h 888"/>
                <a:gd name="T112" fmla="*/ 332 w 1012"/>
                <a:gd name="T113" fmla="*/ 127 h 888"/>
                <a:gd name="T114" fmla="*/ 375 w 1012"/>
                <a:gd name="T115" fmla="*/ 145 h 888"/>
                <a:gd name="T116" fmla="*/ 389 w 1012"/>
                <a:gd name="T117" fmla="*/ 166 h 888"/>
                <a:gd name="T118" fmla="*/ 459 w 1012"/>
                <a:gd name="T119" fmla="*/ 166 h 888"/>
                <a:gd name="T120" fmla="*/ 543 w 1012"/>
                <a:gd name="T121" fmla="*/ 166 h 888"/>
                <a:gd name="T122" fmla="*/ 584 w 1012"/>
                <a:gd name="T123" fmla="*/ 166 h 888"/>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0" t="0" r="r" b="b"/>
              <a:pathLst>
                <a:path w="1012" h="888">
                  <a:moveTo>
                    <a:pt x="1007" y="285"/>
                  </a:moveTo>
                  <a:lnTo>
                    <a:pt x="1012" y="245"/>
                  </a:lnTo>
                  <a:lnTo>
                    <a:pt x="1012" y="207"/>
                  </a:lnTo>
                  <a:lnTo>
                    <a:pt x="1009" y="174"/>
                  </a:lnTo>
                  <a:lnTo>
                    <a:pt x="999" y="143"/>
                  </a:lnTo>
                  <a:lnTo>
                    <a:pt x="984" y="115"/>
                  </a:lnTo>
                  <a:lnTo>
                    <a:pt x="964" y="91"/>
                  </a:lnTo>
                  <a:lnTo>
                    <a:pt x="940" y="69"/>
                  </a:lnTo>
                  <a:lnTo>
                    <a:pt x="909" y="50"/>
                  </a:lnTo>
                  <a:lnTo>
                    <a:pt x="874" y="34"/>
                  </a:lnTo>
                  <a:lnTo>
                    <a:pt x="834" y="22"/>
                  </a:lnTo>
                  <a:lnTo>
                    <a:pt x="788" y="12"/>
                  </a:lnTo>
                  <a:lnTo>
                    <a:pt x="737" y="6"/>
                  </a:lnTo>
                  <a:lnTo>
                    <a:pt x="682" y="2"/>
                  </a:lnTo>
                  <a:lnTo>
                    <a:pt x="621" y="0"/>
                  </a:lnTo>
                  <a:lnTo>
                    <a:pt x="595" y="1"/>
                  </a:lnTo>
                  <a:lnTo>
                    <a:pt x="568" y="2"/>
                  </a:lnTo>
                  <a:lnTo>
                    <a:pt x="539" y="3"/>
                  </a:lnTo>
                  <a:lnTo>
                    <a:pt x="508" y="7"/>
                  </a:lnTo>
                  <a:lnTo>
                    <a:pt x="474" y="11"/>
                  </a:lnTo>
                  <a:lnTo>
                    <a:pt x="441" y="17"/>
                  </a:lnTo>
                  <a:lnTo>
                    <a:pt x="406" y="25"/>
                  </a:lnTo>
                  <a:lnTo>
                    <a:pt x="371" y="34"/>
                  </a:lnTo>
                  <a:lnTo>
                    <a:pt x="336" y="47"/>
                  </a:lnTo>
                  <a:lnTo>
                    <a:pt x="300" y="62"/>
                  </a:lnTo>
                  <a:lnTo>
                    <a:pt x="266" y="78"/>
                  </a:lnTo>
                  <a:lnTo>
                    <a:pt x="232" y="99"/>
                  </a:lnTo>
                  <a:lnTo>
                    <a:pt x="199" y="122"/>
                  </a:lnTo>
                  <a:lnTo>
                    <a:pt x="168" y="148"/>
                  </a:lnTo>
                  <a:lnTo>
                    <a:pt x="138" y="178"/>
                  </a:lnTo>
                  <a:lnTo>
                    <a:pt x="110" y="212"/>
                  </a:lnTo>
                  <a:lnTo>
                    <a:pt x="84" y="250"/>
                  </a:lnTo>
                  <a:lnTo>
                    <a:pt x="61" y="292"/>
                  </a:lnTo>
                  <a:lnTo>
                    <a:pt x="41" y="338"/>
                  </a:lnTo>
                  <a:lnTo>
                    <a:pt x="25" y="389"/>
                  </a:lnTo>
                  <a:lnTo>
                    <a:pt x="11" y="444"/>
                  </a:lnTo>
                  <a:lnTo>
                    <a:pt x="3" y="501"/>
                  </a:lnTo>
                  <a:lnTo>
                    <a:pt x="0" y="553"/>
                  </a:lnTo>
                  <a:lnTo>
                    <a:pt x="2" y="600"/>
                  </a:lnTo>
                  <a:lnTo>
                    <a:pt x="9" y="642"/>
                  </a:lnTo>
                  <a:lnTo>
                    <a:pt x="20" y="680"/>
                  </a:lnTo>
                  <a:lnTo>
                    <a:pt x="35" y="714"/>
                  </a:lnTo>
                  <a:lnTo>
                    <a:pt x="54" y="744"/>
                  </a:lnTo>
                  <a:lnTo>
                    <a:pt x="76" y="770"/>
                  </a:lnTo>
                  <a:lnTo>
                    <a:pt x="100" y="793"/>
                  </a:lnTo>
                  <a:lnTo>
                    <a:pt x="126" y="814"/>
                  </a:lnTo>
                  <a:lnTo>
                    <a:pt x="155" y="830"/>
                  </a:lnTo>
                  <a:lnTo>
                    <a:pt x="185" y="845"/>
                  </a:lnTo>
                  <a:lnTo>
                    <a:pt x="217" y="857"/>
                  </a:lnTo>
                  <a:lnTo>
                    <a:pt x="248" y="866"/>
                  </a:lnTo>
                  <a:lnTo>
                    <a:pt x="281" y="874"/>
                  </a:lnTo>
                  <a:lnTo>
                    <a:pt x="313" y="880"/>
                  </a:lnTo>
                  <a:lnTo>
                    <a:pt x="344" y="883"/>
                  </a:lnTo>
                  <a:lnTo>
                    <a:pt x="374" y="885"/>
                  </a:lnTo>
                  <a:lnTo>
                    <a:pt x="403" y="887"/>
                  </a:lnTo>
                  <a:lnTo>
                    <a:pt x="431" y="888"/>
                  </a:lnTo>
                  <a:lnTo>
                    <a:pt x="477" y="887"/>
                  </a:lnTo>
                  <a:lnTo>
                    <a:pt x="524" y="885"/>
                  </a:lnTo>
                  <a:lnTo>
                    <a:pt x="571" y="882"/>
                  </a:lnTo>
                  <a:lnTo>
                    <a:pt x="619" y="877"/>
                  </a:lnTo>
                  <a:lnTo>
                    <a:pt x="668" y="873"/>
                  </a:lnTo>
                  <a:lnTo>
                    <a:pt x="717" y="866"/>
                  </a:lnTo>
                  <a:lnTo>
                    <a:pt x="767" y="859"/>
                  </a:lnTo>
                  <a:lnTo>
                    <a:pt x="816" y="850"/>
                  </a:lnTo>
                  <a:lnTo>
                    <a:pt x="866" y="841"/>
                  </a:lnTo>
                  <a:lnTo>
                    <a:pt x="916" y="829"/>
                  </a:lnTo>
                  <a:lnTo>
                    <a:pt x="919" y="814"/>
                  </a:lnTo>
                  <a:lnTo>
                    <a:pt x="927" y="773"/>
                  </a:lnTo>
                  <a:lnTo>
                    <a:pt x="939" y="714"/>
                  </a:lnTo>
                  <a:lnTo>
                    <a:pt x="952" y="644"/>
                  </a:lnTo>
                  <a:lnTo>
                    <a:pt x="966" y="570"/>
                  </a:lnTo>
                  <a:lnTo>
                    <a:pt x="980" y="500"/>
                  </a:lnTo>
                  <a:lnTo>
                    <a:pt x="992" y="440"/>
                  </a:lnTo>
                  <a:lnTo>
                    <a:pt x="1000" y="399"/>
                  </a:lnTo>
                  <a:lnTo>
                    <a:pt x="1002" y="384"/>
                  </a:lnTo>
                  <a:lnTo>
                    <a:pt x="988" y="384"/>
                  </a:lnTo>
                  <a:lnTo>
                    <a:pt x="951" y="384"/>
                  </a:lnTo>
                  <a:lnTo>
                    <a:pt x="896" y="384"/>
                  </a:lnTo>
                  <a:lnTo>
                    <a:pt x="830" y="384"/>
                  </a:lnTo>
                  <a:lnTo>
                    <a:pt x="758" y="384"/>
                  </a:lnTo>
                  <a:lnTo>
                    <a:pt x="685" y="384"/>
                  </a:lnTo>
                  <a:lnTo>
                    <a:pt x="618" y="384"/>
                  </a:lnTo>
                  <a:lnTo>
                    <a:pt x="563" y="384"/>
                  </a:lnTo>
                  <a:lnTo>
                    <a:pt x="526" y="384"/>
                  </a:lnTo>
                  <a:lnTo>
                    <a:pt x="512" y="384"/>
                  </a:lnTo>
                  <a:lnTo>
                    <a:pt x="504" y="427"/>
                  </a:lnTo>
                  <a:lnTo>
                    <a:pt x="488" y="508"/>
                  </a:lnTo>
                  <a:lnTo>
                    <a:pt x="480" y="551"/>
                  </a:lnTo>
                  <a:lnTo>
                    <a:pt x="512" y="551"/>
                  </a:lnTo>
                  <a:lnTo>
                    <a:pt x="575" y="551"/>
                  </a:lnTo>
                  <a:lnTo>
                    <a:pt x="608" y="551"/>
                  </a:lnTo>
                  <a:lnTo>
                    <a:pt x="602" y="578"/>
                  </a:lnTo>
                  <a:lnTo>
                    <a:pt x="593" y="627"/>
                  </a:lnTo>
                  <a:lnTo>
                    <a:pt x="587" y="655"/>
                  </a:lnTo>
                  <a:lnTo>
                    <a:pt x="558" y="661"/>
                  </a:lnTo>
                  <a:lnTo>
                    <a:pt x="524" y="665"/>
                  </a:lnTo>
                  <a:lnTo>
                    <a:pt x="487" y="668"/>
                  </a:lnTo>
                  <a:lnTo>
                    <a:pt x="440" y="661"/>
                  </a:lnTo>
                  <a:lnTo>
                    <a:pt x="409" y="644"/>
                  </a:lnTo>
                  <a:lnTo>
                    <a:pt x="390" y="617"/>
                  </a:lnTo>
                  <a:lnTo>
                    <a:pt x="382" y="584"/>
                  </a:lnTo>
                  <a:lnTo>
                    <a:pt x="381" y="546"/>
                  </a:lnTo>
                  <a:lnTo>
                    <a:pt x="386" y="505"/>
                  </a:lnTo>
                  <a:lnTo>
                    <a:pt x="394" y="464"/>
                  </a:lnTo>
                  <a:lnTo>
                    <a:pt x="403" y="420"/>
                  </a:lnTo>
                  <a:lnTo>
                    <a:pt x="413" y="378"/>
                  </a:lnTo>
                  <a:lnTo>
                    <a:pt x="426" y="336"/>
                  </a:lnTo>
                  <a:lnTo>
                    <a:pt x="443" y="299"/>
                  </a:lnTo>
                  <a:lnTo>
                    <a:pt x="465" y="267"/>
                  </a:lnTo>
                  <a:lnTo>
                    <a:pt x="494" y="242"/>
                  </a:lnTo>
                  <a:lnTo>
                    <a:pt x="530" y="226"/>
                  </a:lnTo>
                  <a:lnTo>
                    <a:pt x="573" y="219"/>
                  </a:lnTo>
                  <a:lnTo>
                    <a:pt x="621" y="227"/>
                  </a:lnTo>
                  <a:lnTo>
                    <a:pt x="647" y="250"/>
                  </a:lnTo>
                  <a:lnTo>
                    <a:pt x="652" y="285"/>
                  </a:lnTo>
                  <a:lnTo>
                    <a:pt x="671" y="285"/>
                  </a:lnTo>
                  <a:lnTo>
                    <a:pt x="722" y="285"/>
                  </a:lnTo>
                  <a:lnTo>
                    <a:pt x="791" y="285"/>
                  </a:lnTo>
                  <a:lnTo>
                    <a:pt x="867" y="285"/>
                  </a:lnTo>
                  <a:lnTo>
                    <a:pt x="936" y="285"/>
                  </a:lnTo>
                  <a:lnTo>
                    <a:pt x="987" y="285"/>
                  </a:lnTo>
                  <a:lnTo>
                    <a:pt x="1007" y="285"/>
                  </a:lnTo>
                  <a:close/>
                </a:path>
              </a:pathLst>
            </a:custGeom>
            <a:solidFill>
              <a:srgbClr val="FFFFFF"/>
            </a:solidFill>
            <a:ln w="9525">
              <a:noFill/>
              <a:round/>
              <a:headEnd/>
              <a:tailEnd/>
            </a:ln>
          </p:spPr>
          <p:txBody>
            <a:bodyPr/>
            <a:lstStyle/>
            <a:p>
              <a:pPr eaLnBrk="1" hangingPunct="1">
                <a:lnSpc>
                  <a:spcPct val="100000"/>
                </a:lnSpc>
                <a:spcBef>
                  <a:spcPct val="0"/>
                </a:spcBef>
                <a:buFontTx/>
                <a:buNone/>
                <a:defRPr/>
              </a:pPr>
              <a:endParaRPr lang="en-US">
                <a:effectLst/>
                <a:ea typeface="+mn-ea"/>
              </a:endParaRPr>
            </a:p>
          </p:txBody>
        </p:sp>
        <p:sp>
          <p:nvSpPr>
            <p:cNvPr id="1042" name="Freeform 22"/>
            <p:cNvSpPr>
              <a:spLocks/>
            </p:cNvSpPr>
            <p:nvPr/>
          </p:nvSpPr>
          <p:spPr bwMode="auto">
            <a:xfrm>
              <a:off x="944" y="2673"/>
              <a:ext cx="549" cy="520"/>
            </a:xfrm>
            <a:custGeom>
              <a:avLst/>
              <a:gdLst>
                <a:gd name="T0" fmla="*/ 2 w 946"/>
                <a:gd name="T1" fmla="*/ 355 h 888"/>
                <a:gd name="T2" fmla="*/ 0 w 946"/>
                <a:gd name="T3" fmla="*/ 384 h 888"/>
                <a:gd name="T4" fmla="*/ 8 w 946"/>
                <a:gd name="T5" fmla="*/ 425 h 888"/>
                <a:gd name="T6" fmla="*/ 40 w 946"/>
                <a:gd name="T7" fmla="*/ 468 h 888"/>
                <a:gd name="T8" fmla="*/ 110 w 946"/>
                <a:gd name="T9" fmla="*/ 502 h 888"/>
                <a:gd name="T10" fmla="*/ 229 w 946"/>
                <a:gd name="T11" fmla="*/ 516 h 888"/>
                <a:gd name="T12" fmla="*/ 323 w 946"/>
                <a:gd name="T13" fmla="*/ 508 h 888"/>
                <a:gd name="T14" fmla="*/ 400 w 946"/>
                <a:gd name="T15" fmla="*/ 488 h 888"/>
                <a:gd name="T16" fmla="*/ 460 w 946"/>
                <a:gd name="T17" fmla="*/ 453 h 888"/>
                <a:gd name="T18" fmla="*/ 501 w 946"/>
                <a:gd name="T19" fmla="*/ 406 h 888"/>
                <a:gd name="T20" fmla="*/ 524 w 946"/>
                <a:gd name="T21" fmla="*/ 346 h 888"/>
                <a:gd name="T22" fmla="*/ 521 w 946"/>
                <a:gd name="T23" fmla="*/ 282 h 888"/>
                <a:gd name="T24" fmla="*/ 489 w 946"/>
                <a:gd name="T25" fmla="*/ 239 h 888"/>
                <a:gd name="T26" fmla="*/ 439 w 946"/>
                <a:gd name="T27" fmla="*/ 211 h 888"/>
                <a:gd name="T28" fmla="*/ 380 w 946"/>
                <a:gd name="T29" fmla="*/ 192 h 888"/>
                <a:gd name="T30" fmla="*/ 322 w 946"/>
                <a:gd name="T31" fmla="*/ 180 h 888"/>
                <a:gd name="T32" fmla="*/ 278 w 946"/>
                <a:gd name="T33" fmla="*/ 168 h 888"/>
                <a:gd name="T34" fmla="*/ 257 w 946"/>
                <a:gd name="T35" fmla="*/ 150 h 888"/>
                <a:gd name="T36" fmla="*/ 284 w 946"/>
                <a:gd name="T37" fmla="*/ 114 h 888"/>
                <a:gd name="T38" fmla="*/ 351 w 946"/>
                <a:gd name="T39" fmla="*/ 128 h 888"/>
                <a:gd name="T40" fmla="*/ 391 w 946"/>
                <a:gd name="T41" fmla="*/ 151 h 888"/>
                <a:gd name="T42" fmla="*/ 507 w 946"/>
                <a:gd name="T43" fmla="*/ 151 h 888"/>
                <a:gd name="T44" fmla="*/ 549 w 946"/>
                <a:gd name="T45" fmla="*/ 128 h 888"/>
                <a:gd name="T46" fmla="*/ 538 w 946"/>
                <a:gd name="T47" fmla="*/ 72 h 888"/>
                <a:gd name="T48" fmla="*/ 501 w 946"/>
                <a:gd name="T49" fmla="*/ 32 h 888"/>
                <a:gd name="T50" fmla="*/ 435 w 946"/>
                <a:gd name="T51" fmla="*/ 8 h 888"/>
                <a:gd name="T52" fmla="*/ 342 w 946"/>
                <a:gd name="T53" fmla="*/ 0 h 888"/>
                <a:gd name="T54" fmla="*/ 290 w 946"/>
                <a:gd name="T55" fmla="*/ 2 h 888"/>
                <a:gd name="T56" fmla="*/ 225 w 946"/>
                <a:gd name="T57" fmla="*/ 13 h 888"/>
                <a:gd name="T58" fmla="*/ 156 w 946"/>
                <a:gd name="T59" fmla="*/ 35 h 888"/>
                <a:gd name="T60" fmla="*/ 97 w 946"/>
                <a:gd name="T61" fmla="*/ 73 h 888"/>
                <a:gd name="T62" fmla="*/ 57 w 946"/>
                <a:gd name="T63" fmla="*/ 133 h 888"/>
                <a:gd name="T64" fmla="*/ 48 w 946"/>
                <a:gd name="T65" fmla="*/ 202 h 888"/>
                <a:gd name="T66" fmla="*/ 72 w 946"/>
                <a:gd name="T67" fmla="*/ 250 h 888"/>
                <a:gd name="T68" fmla="*/ 118 w 946"/>
                <a:gd name="T69" fmla="*/ 282 h 888"/>
                <a:gd name="T70" fmla="*/ 176 w 946"/>
                <a:gd name="T71" fmla="*/ 301 h 888"/>
                <a:gd name="T72" fmla="*/ 234 w 946"/>
                <a:gd name="T73" fmla="*/ 315 h 888"/>
                <a:gd name="T74" fmla="*/ 284 w 946"/>
                <a:gd name="T75" fmla="*/ 328 h 888"/>
                <a:gd name="T76" fmla="*/ 313 w 946"/>
                <a:gd name="T77" fmla="*/ 346 h 888"/>
                <a:gd name="T78" fmla="*/ 307 w 946"/>
                <a:gd name="T79" fmla="*/ 385 h 888"/>
                <a:gd name="T80" fmla="*/ 222 w 946"/>
                <a:gd name="T81" fmla="*/ 396 h 888"/>
                <a:gd name="T82" fmla="*/ 212 w 946"/>
                <a:gd name="T83" fmla="*/ 349 h 888"/>
                <a:gd name="T84" fmla="*/ 130 w 946"/>
                <a:gd name="T85" fmla="*/ 349 h 888"/>
                <a:gd name="T86" fmla="*/ 16 w 946"/>
                <a:gd name="T87" fmla="*/ 349 h 888"/>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0" t="0" r="r" b="b"/>
              <a:pathLst>
                <a:path w="946" h="888">
                  <a:moveTo>
                    <a:pt x="8" y="600"/>
                  </a:moveTo>
                  <a:lnTo>
                    <a:pt x="7" y="602"/>
                  </a:lnTo>
                  <a:lnTo>
                    <a:pt x="4" y="611"/>
                  </a:lnTo>
                  <a:lnTo>
                    <a:pt x="2" y="624"/>
                  </a:lnTo>
                  <a:lnTo>
                    <a:pt x="0" y="640"/>
                  </a:lnTo>
                  <a:lnTo>
                    <a:pt x="0" y="660"/>
                  </a:lnTo>
                  <a:lnTo>
                    <a:pt x="1" y="682"/>
                  </a:lnTo>
                  <a:lnTo>
                    <a:pt x="6" y="706"/>
                  </a:lnTo>
                  <a:lnTo>
                    <a:pt x="14" y="731"/>
                  </a:lnTo>
                  <a:lnTo>
                    <a:pt x="26" y="756"/>
                  </a:lnTo>
                  <a:lnTo>
                    <a:pt x="45" y="782"/>
                  </a:lnTo>
                  <a:lnTo>
                    <a:pt x="69" y="805"/>
                  </a:lnTo>
                  <a:lnTo>
                    <a:pt x="100" y="828"/>
                  </a:lnTo>
                  <a:lnTo>
                    <a:pt x="140" y="847"/>
                  </a:lnTo>
                  <a:lnTo>
                    <a:pt x="189" y="864"/>
                  </a:lnTo>
                  <a:lnTo>
                    <a:pt x="246" y="876"/>
                  </a:lnTo>
                  <a:lnTo>
                    <a:pt x="315" y="884"/>
                  </a:lnTo>
                  <a:lnTo>
                    <a:pt x="395" y="888"/>
                  </a:lnTo>
                  <a:lnTo>
                    <a:pt x="451" y="887"/>
                  </a:lnTo>
                  <a:lnTo>
                    <a:pt x="506" y="882"/>
                  </a:lnTo>
                  <a:lnTo>
                    <a:pt x="556" y="875"/>
                  </a:lnTo>
                  <a:lnTo>
                    <a:pt x="604" y="866"/>
                  </a:lnTo>
                  <a:lnTo>
                    <a:pt x="647" y="853"/>
                  </a:lnTo>
                  <a:lnTo>
                    <a:pt x="689" y="839"/>
                  </a:lnTo>
                  <a:lnTo>
                    <a:pt x="727" y="822"/>
                  </a:lnTo>
                  <a:lnTo>
                    <a:pt x="761" y="801"/>
                  </a:lnTo>
                  <a:lnTo>
                    <a:pt x="792" y="780"/>
                  </a:lnTo>
                  <a:lnTo>
                    <a:pt x="819" y="755"/>
                  </a:lnTo>
                  <a:lnTo>
                    <a:pt x="843" y="728"/>
                  </a:lnTo>
                  <a:lnTo>
                    <a:pt x="864" y="699"/>
                  </a:lnTo>
                  <a:lnTo>
                    <a:pt x="880" y="667"/>
                  </a:lnTo>
                  <a:lnTo>
                    <a:pt x="894" y="633"/>
                  </a:lnTo>
                  <a:lnTo>
                    <a:pt x="903" y="596"/>
                  </a:lnTo>
                  <a:lnTo>
                    <a:pt x="908" y="555"/>
                  </a:lnTo>
                  <a:lnTo>
                    <a:pt x="905" y="518"/>
                  </a:lnTo>
                  <a:lnTo>
                    <a:pt x="897" y="486"/>
                  </a:lnTo>
                  <a:lnTo>
                    <a:pt x="883" y="457"/>
                  </a:lnTo>
                  <a:lnTo>
                    <a:pt x="865" y="433"/>
                  </a:lnTo>
                  <a:lnTo>
                    <a:pt x="843" y="411"/>
                  </a:lnTo>
                  <a:lnTo>
                    <a:pt x="817" y="393"/>
                  </a:lnTo>
                  <a:lnTo>
                    <a:pt x="787" y="376"/>
                  </a:lnTo>
                  <a:lnTo>
                    <a:pt x="756" y="363"/>
                  </a:lnTo>
                  <a:lnTo>
                    <a:pt x="722" y="351"/>
                  </a:lnTo>
                  <a:lnTo>
                    <a:pt x="688" y="341"/>
                  </a:lnTo>
                  <a:lnTo>
                    <a:pt x="654" y="331"/>
                  </a:lnTo>
                  <a:lnTo>
                    <a:pt x="620" y="323"/>
                  </a:lnTo>
                  <a:lnTo>
                    <a:pt x="586" y="316"/>
                  </a:lnTo>
                  <a:lnTo>
                    <a:pt x="555" y="310"/>
                  </a:lnTo>
                  <a:lnTo>
                    <a:pt x="526" y="304"/>
                  </a:lnTo>
                  <a:lnTo>
                    <a:pt x="501" y="296"/>
                  </a:lnTo>
                  <a:lnTo>
                    <a:pt x="479" y="289"/>
                  </a:lnTo>
                  <a:lnTo>
                    <a:pt x="462" y="280"/>
                  </a:lnTo>
                  <a:lnTo>
                    <a:pt x="449" y="270"/>
                  </a:lnTo>
                  <a:lnTo>
                    <a:pt x="442" y="258"/>
                  </a:lnTo>
                  <a:lnTo>
                    <a:pt x="441" y="245"/>
                  </a:lnTo>
                  <a:lnTo>
                    <a:pt x="457" y="216"/>
                  </a:lnTo>
                  <a:lnTo>
                    <a:pt x="489" y="197"/>
                  </a:lnTo>
                  <a:lnTo>
                    <a:pt x="533" y="190"/>
                  </a:lnTo>
                  <a:lnTo>
                    <a:pt x="579" y="198"/>
                  </a:lnTo>
                  <a:lnTo>
                    <a:pt x="604" y="221"/>
                  </a:lnTo>
                  <a:lnTo>
                    <a:pt x="607" y="260"/>
                  </a:lnTo>
                  <a:lnTo>
                    <a:pt x="625" y="260"/>
                  </a:lnTo>
                  <a:lnTo>
                    <a:pt x="673" y="260"/>
                  </a:lnTo>
                  <a:lnTo>
                    <a:pt x="738" y="260"/>
                  </a:lnTo>
                  <a:lnTo>
                    <a:pt x="810" y="260"/>
                  </a:lnTo>
                  <a:lnTo>
                    <a:pt x="874" y="260"/>
                  </a:lnTo>
                  <a:lnTo>
                    <a:pt x="923" y="260"/>
                  </a:lnTo>
                  <a:lnTo>
                    <a:pt x="941" y="260"/>
                  </a:lnTo>
                  <a:lnTo>
                    <a:pt x="946" y="221"/>
                  </a:lnTo>
                  <a:lnTo>
                    <a:pt x="945" y="186"/>
                  </a:lnTo>
                  <a:lnTo>
                    <a:pt x="939" y="154"/>
                  </a:lnTo>
                  <a:lnTo>
                    <a:pt x="927" y="124"/>
                  </a:lnTo>
                  <a:lnTo>
                    <a:pt x="911" y="99"/>
                  </a:lnTo>
                  <a:lnTo>
                    <a:pt x="889" y="76"/>
                  </a:lnTo>
                  <a:lnTo>
                    <a:pt x="863" y="55"/>
                  </a:lnTo>
                  <a:lnTo>
                    <a:pt x="830" y="39"/>
                  </a:lnTo>
                  <a:lnTo>
                    <a:pt x="792" y="25"/>
                  </a:lnTo>
                  <a:lnTo>
                    <a:pt x="750" y="14"/>
                  </a:lnTo>
                  <a:lnTo>
                    <a:pt x="701" y="7"/>
                  </a:lnTo>
                  <a:lnTo>
                    <a:pt x="648" y="2"/>
                  </a:lnTo>
                  <a:lnTo>
                    <a:pt x="590" y="0"/>
                  </a:lnTo>
                  <a:lnTo>
                    <a:pt x="563" y="1"/>
                  </a:lnTo>
                  <a:lnTo>
                    <a:pt x="533" y="2"/>
                  </a:lnTo>
                  <a:lnTo>
                    <a:pt x="500" y="4"/>
                  </a:lnTo>
                  <a:lnTo>
                    <a:pt x="463" y="8"/>
                  </a:lnTo>
                  <a:lnTo>
                    <a:pt x="425" y="14"/>
                  </a:lnTo>
                  <a:lnTo>
                    <a:pt x="387" y="22"/>
                  </a:lnTo>
                  <a:lnTo>
                    <a:pt x="347" y="31"/>
                  </a:lnTo>
                  <a:lnTo>
                    <a:pt x="307" y="44"/>
                  </a:lnTo>
                  <a:lnTo>
                    <a:pt x="269" y="60"/>
                  </a:lnTo>
                  <a:lnTo>
                    <a:pt x="233" y="78"/>
                  </a:lnTo>
                  <a:lnTo>
                    <a:pt x="198" y="100"/>
                  </a:lnTo>
                  <a:lnTo>
                    <a:pt x="167" y="125"/>
                  </a:lnTo>
                  <a:lnTo>
                    <a:pt x="139" y="155"/>
                  </a:lnTo>
                  <a:lnTo>
                    <a:pt x="116" y="190"/>
                  </a:lnTo>
                  <a:lnTo>
                    <a:pt x="98" y="229"/>
                  </a:lnTo>
                  <a:lnTo>
                    <a:pt x="85" y="272"/>
                  </a:lnTo>
                  <a:lnTo>
                    <a:pt x="80" y="312"/>
                  </a:lnTo>
                  <a:lnTo>
                    <a:pt x="83" y="348"/>
                  </a:lnTo>
                  <a:lnTo>
                    <a:pt x="92" y="379"/>
                  </a:lnTo>
                  <a:lnTo>
                    <a:pt x="106" y="406"/>
                  </a:lnTo>
                  <a:lnTo>
                    <a:pt x="124" y="431"/>
                  </a:lnTo>
                  <a:lnTo>
                    <a:pt x="147" y="451"/>
                  </a:lnTo>
                  <a:lnTo>
                    <a:pt x="174" y="469"/>
                  </a:lnTo>
                  <a:lnTo>
                    <a:pt x="204" y="485"/>
                  </a:lnTo>
                  <a:lnTo>
                    <a:pt x="235" y="497"/>
                  </a:lnTo>
                  <a:lnTo>
                    <a:pt x="268" y="509"/>
                  </a:lnTo>
                  <a:lnTo>
                    <a:pt x="303" y="518"/>
                  </a:lnTo>
                  <a:lnTo>
                    <a:pt x="337" y="527"/>
                  </a:lnTo>
                  <a:lnTo>
                    <a:pt x="371" y="535"/>
                  </a:lnTo>
                  <a:lnTo>
                    <a:pt x="404" y="542"/>
                  </a:lnTo>
                  <a:lnTo>
                    <a:pt x="435" y="549"/>
                  </a:lnTo>
                  <a:lnTo>
                    <a:pt x="463" y="557"/>
                  </a:lnTo>
                  <a:lnTo>
                    <a:pt x="489" y="565"/>
                  </a:lnTo>
                  <a:lnTo>
                    <a:pt x="511" y="574"/>
                  </a:lnTo>
                  <a:lnTo>
                    <a:pt x="529" y="584"/>
                  </a:lnTo>
                  <a:lnTo>
                    <a:pt x="540" y="596"/>
                  </a:lnTo>
                  <a:lnTo>
                    <a:pt x="547" y="609"/>
                  </a:lnTo>
                  <a:lnTo>
                    <a:pt x="547" y="625"/>
                  </a:lnTo>
                  <a:lnTo>
                    <a:pt x="529" y="662"/>
                  </a:lnTo>
                  <a:lnTo>
                    <a:pt x="492" y="687"/>
                  </a:lnTo>
                  <a:lnTo>
                    <a:pt x="443" y="697"/>
                  </a:lnTo>
                  <a:lnTo>
                    <a:pt x="383" y="682"/>
                  </a:lnTo>
                  <a:lnTo>
                    <a:pt x="362" y="648"/>
                  </a:lnTo>
                  <a:lnTo>
                    <a:pt x="362" y="615"/>
                  </a:lnTo>
                  <a:lnTo>
                    <a:pt x="365" y="600"/>
                  </a:lnTo>
                  <a:lnTo>
                    <a:pt x="345" y="600"/>
                  </a:lnTo>
                  <a:lnTo>
                    <a:pt x="294" y="600"/>
                  </a:lnTo>
                  <a:lnTo>
                    <a:pt x="224" y="600"/>
                  </a:lnTo>
                  <a:lnTo>
                    <a:pt x="148" y="600"/>
                  </a:lnTo>
                  <a:lnTo>
                    <a:pt x="78" y="600"/>
                  </a:lnTo>
                  <a:lnTo>
                    <a:pt x="27" y="600"/>
                  </a:lnTo>
                  <a:lnTo>
                    <a:pt x="8" y="600"/>
                  </a:lnTo>
                  <a:close/>
                </a:path>
              </a:pathLst>
            </a:custGeom>
            <a:solidFill>
              <a:srgbClr val="FFFFFF"/>
            </a:solidFill>
            <a:ln w="9525">
              <a:noFill/>
              <a:round/>
              <a:headEnd/>
              <a:tailEnd/>
            </a:ln>
          </p:spPr>
          <p:txBody>
            <a:bodyPr/>
            <a:lstStyle/>
            <a:p>
              <a:pPr eaLnBrk="1" hangingPunct="1">
                <a:lnSpc>
                  <a:spcPct val="100000"/>
                </a:lnSpc>
                <a:spcBef>
                  <a:spcPct val="0"/>
                </a:spcBef>
                <a:buFontTx/>
                <a:buNone/>
                <a:defRPr/>
              </a:pPr>
              <a:endParaRPr lang="en-US">
                <a:effectLst/>
                <a:ea typeface="+mn-ea"/>
              </a:endParaRPr>
            </a:p>
          </p:txBody>
        </p:sp>
        <p:sp>
          <p:nvSpPr>
            <p:cNvPr id="1043" name="Freeform 23"/>
            <p:cNvSpPr>
              <a:spLocks/>
            </p:cNvSpPr>
            <p:nvPr/>
          </p:nvSpPr>
          <p:spPr bwMode="auto">
            <a:xfrm>
              <a:off x="1404" y="2688"/>
              <a:ext cx="639" cy="490"/>
            </a:xfrm>
            <a:custGeom>
              <a:avLst/>
              <a:gdLst>
                <a:gd name="T0" fmla="*/ 271 w 1095"/>
                <a:gd name="T1" fmla="*/ 3 h 845"/>
                <a:gd name="T2" fmla="*/ 259 w 1095"/>
                <a:gd name="T3" fmla="*/ 25 h 845"/>
                <a:gd name="T4" fmla="*/ 237 w 1095"/>
                <a:gd name="T5" fmla="*/ 64 h 845"/>
                <a:gd name="T6" fmla="*/ 207 w 1095"/>
                <a:gd name="T7" fmla="*/ 117 h 845"/>
                <a:gd name="T8" fmla="*/ 173 w 1095"/>
                <a:gd name="T9" fmla="*/ 179 h 845"/>
                <a:gd name="T10" fmla="*/ 136 w 1095"/>
                <a:gd name="T11" fmla="*/ 245 h 845"/>
                <a:gd name="T12" fmla="*/ 99 w 1095"/>
                <a:gd name="T13" fmla="*/ 311 h 845"/>
                <a:gd name="T14" fmla="*/ 66 w 1095"/>
                <a:gd name="T15" fmla="*/ 373 h 845"/>
                <a:gd name="T16" fmla="*/ 36 w 1095"/>
                <a:gd name="T17" fmla="*/ 426 h 845"/>
                <a:gd name="T18" fmla="*/ 14 w 1095"/>
                <a:gd name="T19" fmla="*/ 465 h 845"/>
                <a:gd name="T20" fmla="*/ 2 w 1095"/>
                <a:gd name="T21" fmla="*/ 487 h 845"/>
                <a:gd name="T22" fmla="*/ 11 w 1095"/>
                <a:gd name="T23" fmla="*/ 490 h 845"/>
                <a:gd name="T24" fmla="*/ 81 w 1095"/>
                <a:gd name="T25" fmla="*/ 490 h 845"/>
                <a:gd name="T26" fmla="*/ 167 w 1095"/>
                <a:gd name="T27" fmla="*/ 490 h 845"/>
                <a:gd name="T28" fmla="*/ 208 w 1095"/>
                <a:gd name="T29" fmla="*/ 490 h 845"/>
                <a:gd name="T30" fmla="*/ 235 w 1095"/>
                <a:gd name="T31" fmla="*/ 432 h 845"/>
                <a:gd name="T32" fmla="*/ 262 w 1095"/>
                <a:gd name="T33" fmla="*/ 411 h 845"/>
                <a:gd name="T34" fmla="*/ 348 w 1095"/>
                <a:gd name="T35" fmla="*/ 411 h 845"/>
                <a:gd name="T36" fmla="*/ 404 w 1095"/>
                <a:gd name="T37" fmla="*/ 411 h 845"/>
                <a:gd name="T38" fmla="*/ 408 w 1095"/>
                <a:gd name="T39" fmla="*/ 470 h 845"/>
                <a:gd name="T40" fmla="*/ 419 w 1095"/>
                <a:gd name="T41" fmla="*/ 490 h 845"/>
                <a:gd name="T42" fmla="*/ 481 w 1095"/>
                <a:gd name="T43" fmla="*/ 490 h 845"/>
                <a:gd name="T44" fmla="*/ 564 w 1095"/>
                <a:gd name="T45" fmla="*/ 490 h 845"/>
                <a:gd name="T46" fmla="*/ 626 w 1095"/>
                <a:gd name="T47" fmla="*/ 490 h 845"/>
                <a:gd name="T48" fmla="*/ 635 w 1095"/>
                <a:gd name="T49" fmla="*/ 486 h 845"/>
                <a:gd name="T50" fmla="*/ 631 w 1095"/>
                <a:gd name="T51" fmla="*/ 457 h 845"/>
                <a:gd name="T52" fmla="*/ 622 w 1095"/>
                <a:gd name="T53" fmla="*/ 406 h 845"/>
                <a:gd name="T54" fmla="*/ 612 w 1095"/>
                <a:gd name="T55" fmla="*/ 340 h 845"/>
                <a:gd name="T56" fmla="*/ 599 w 1095"/>
                <a:gd name="T57" fmla="*/ 264 h 845"/>
                <a:gd name="T58" fmla="*/ 587 w 1095"/>
                <a:gd name="T59" fmla="*/ 187 h 845"/>
                <a:gd name="T60" fmla="*/ 574 w 1095"/>
                <a:gd name="T61" fmla="*/ 116 h 845"/>
                <a:gd name="T62" fmla="*/ 565 w 1095"/>
                <a:gd name="T63" fmla="*/ 56 h 845"/>
                <a:gd name="T64" fmla="*/ 558 w 1095"/>
                <a:gd name="T65" fmla="*/ 15 h 845"/>
                <a:gd name="T66" fmla="*/ 556 w 1095"/>
                <a:gd name="T67" fmla="*/ 0 h 845"/>
                <a:gd name="T68" fmla="*/ 527 w 1095"/>
                <a:gd name="T69" fmla="*/ 0 h 845"/>
                <a:gd name="T70" fmla="*/ 457 w 1095"/>
                <a:gd name="T71" fmla="*/ 0 h 845"/>
                <a:gd name="T72" fmla="*/ 373 w 1095"/>
                <a:gd name="T73" fmla="*/ 0 h 845"/>
                <a:gd name="T74" fmla="*/ 303 w 1095"/>
                <a:gd name="T75" fmla="*/ 0 h 845"/>
                <a:gd name="T76" fmla="*/ 273 w 1095"/>
                <a:gd name="T77" fmla="*/ 0 h 845"/>
                <a:gd name="T78" fmla="*/ 385 w 1095"/>
                <a:gd name="T79" fmla="*/ 110 h 845"/>
                <a:gd name="T80" fmla="*/ 387 w 1095"/>
                <a:gd name="T81" fmla="*/ 110 h 845"/>
                <a:gd name="T82" fmla="*/ 389 w 1095"/>
                <a:gd name="T83" fmla="*/ 157 h 845"/>
                <a:gd name="T84" fmla="*/ 393 w 1095"/>
                <a:gd name="T85" fmla="*/ 245 h 845"/>
                <a:gd name="T86" fmla="*/ 394 w 1095"/>
                <a:gd name="T87" fmla="*/ 292 h 845"/>
                <a:gd name="T88" fmla="*/ 325 w 1095"/>
                <a:gd name="T89" fmla="*/ 292 h 845"/>
                <a:gd name="T90" fmla="*/ 305 w 1095"/>
                <a:gd name="T91" fmla="*/ 281 h 845"/>
                <a:gd name="T92" fmla="*/ 333 w 1095"/>
                <a:gd name="T93" fmla="*/ 220 h 845"/>
                <a:gd name="T94" fmla="*/ 367 w 1095"/>
                <a:gd name="T95" fmla="*/ 146 h 845"/>
                <a:gd name="T96" fmla="*/ 384 w 1095"/>
                <a:gd name="T97" fmla="*/ 110 h 845"/>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0" t="0" r="r" b="b"/>
              <a:pathLst>
                <a:path w="1095" h="845">
                  <a:moveTo>
                    <a:pt x="470" y="0"/>
                  </a:moveTo>
                  <a:lnTo>
                    <a:pt x="466" y="5"/>
                  </a:lnTo>
                  <a:lnTo>
                    <a:pt x="458" y="20"/>
                  </a:lnTo>
                  <a:lnTo>
                    <a:pt x="446" y="43"/>
                  </a:lnTo>
                  <a:lnTo>
                    <a:pt x="428" y="74"/>
                  </a:lnTo>
                  <a:lnTo>
                    <a:pt x="408" y="111"/>
                  </a:lnTo>
                  <a:lnTo>
                    <a:pt x="383" y="155"/>
                  </a:lnTo>
                  <a:lnTo>
                    <a:pt x="357" y="202"/>
                  </a:lnTo>
                  <a:lnTo>
                    <a:pt x="328" y="254"/>
                  </a:lnTo>
                  <a:lnTo>
                    <a:pt x="298" y="309"/>
                  </a:lnTo>
                  <a:lnTo>
                    <a:pt x="267" y="366"/>
                  </a:lnTo>
                  <a:lnTo>
                    <a:pt x="235" y="423"/>
                  </a:lnTo>
                  <a:lnTo>
                    <a:pt x="203" y="480"/>
                  </a:lnTo>
                  <a:lnTo>
                    <a:pt x="171" y="536"/>
                  </a:lnTo>
                  <a:lnTo>
                    <a:pt x="141" y="591"/>
                  </a:lnTo>
                  <a:lnTo>
                    <a:pt x="113" y="643"/>
                  </a:lnTo>
                  <a:lnTo>
                    <a:pt x="86" y="690"/>
                  </a:lnTo>
                  <a:lnTo>
                    <a:pt x="62" y="734"/>
                  </a:lnTo>
                  <a:lnTo>
                    <a:pt x="41" y="771"/>
                  </a:lnTo>
                  <a:lnTo>
                    <a:pt x="24" y="802"/>
                  </a:lnTo>
                  <a:lnTo>
                    <a:pt x="11" y="825"/>
                  </a:lnTo>
                  <a:lnTo>
                    <a:pt x="3" y="840"/>
                  </a:lnTo>
                  <a:lnTo>
                    <a:pt x="0" y="845"/>
                  </a:lnTo>
                  <a:lnTo>
                    <a:pt x="19" y="845"/>
                  </a:lnTo>
                  <a:lnTo>
                    <a:pt x="71" y="845"/>
                  </a:lnTo>
                  <a:lnTo>
                    <a:pt x="140" y="845"/>
                  </a:lnTo>
                  <a:lnTo>
                    <a:pt x="216" y="845"/>
                  </a:lnTo>
                  <a:lnTo>
                    <a:pt x="287" y="845"/>
                  </a:lnTo>
                  <a:lnTo>
                    <a:pt x="337" y="845"/>
                  </a:lnTo>
                  <a:lnTo>
                    <a:pt x="358" y="845"/>
                  </a:lnTo>
                  <a:lnTo>
                    <a:pt x="374" y="810"/>
                  </a:lnTo>
                  <a:lnTo>
                    <a:pt x="405" y="745"/>
                  </a:lnTo>
                  <a:lnTo>
                    <a:pt x="423" y="709"/>
                  </a:lnTo>
                  <a:lnTo>
                    <a:pt x="451" y="709"/>
                  </a:lnTo>
                  <a:lnTo>
                    <a:pt x="519" y="709"/>
                  </a:lnTo>
                  <a:lnTo>
                    <a:pt x="600" y="709"/>
                  </a:lnTo>
                  <a:lnTo>
                    <a:pt x="668" y="709"/>
                  </a:lnTo>
                  <a:lnTo>
                    <a:pt x="696" y="709"/>
                  </a:lnTo>
                  <a:lnTo>
                    <a:pt x="698" y="745"/>
                  </a:lnTo>
                  <a:lnTo>
                    <a:pt x="703" y="810"/>
                  </a:lnTo>
                  <a:lnTo>
                    <a:pt x="705" y="845"/>
                  </a:lnTo>
                  <a:lnTo>
                    <a:pt x="721" y="845"/>
                  </a:lnTo>
                  <a:lnTo>
                    <a:pt x="766" y="845"/>
                  </a:lnTo>
                  <a:lnTo>
                    <a:pt x="828" y="845"/>
                  </a:lnTo>
                  <a:lnTo>
                    <a:pt x="900" y="845"/>
                  </a:lnTo>
                  <a:lnTo>
                    <a:pt x="971" y="845"/>
                  </a:lnTo>
                  <a:lnTo>
                    <a:pt x="1034" y="845"/>
                  </a:lnTo>
                  <a:lnTo>
                    <a:pt x="1078" y="845"/>
                  </a:lnTo>
                  <a:lnTo>
                    <a:pt x="1095" y="845"/>
                  </a:lnTo>
                  <a:lnTo>
                    <a:pt x="1094" y="838"/>
                  </a:lnTo>
                  <a:lnTo>
                    <a:pt x="1091" y="819"/>
                  </a:lnTo>
                  <a:lnTo>
                    <a:pt x="1086" y="788"/>
                  </a:lnTo>
                  <a:lnTo>
                    <a:pt x="1079" y="748"/>
                  </a:lnTo>
                  <a:lnTo>
                    <a:pt x="1071" y="701"/>
                  </a:lnTo>
                  <a:lnTo>
                    <a:pt x="1062" y="645"/>
                  </a:lnTo>
                  <a:lnTo>
                    <a:pt x="1053" y="586"/>
                  </a:lnTo>
                  <a:lnTo>
                    <a:pt x="1042" y="522"/>
                  </a:lnTo>
                  <a:lnTo>
                    <a:pt x="1031" y="455"/>
                  </a:lnTo>
                  <a:lnTo>
                    <a:pt x="1021" y="390"/>
                  </a:lnTo>
                  <a:lnTo>
                    <a:pt x="1010" y="323"/>
                  </a:lnTo>
                  <a:lnTo>
                    <a:pt x="1000" y="260"/>
                  </a:lnTo>
                  <a:lnTo>
                    <a:pt x="989" y="200"/>
                  </a:lnTo>
                  <a:lnTo>
                    <a:pt x="980" y="144"/>
                  </a:lnTo>
                  <a:lnTo>
                    <a:pt x="972" y="97"/>
                  </a:lnTo>
                  <a:lnTo>
                    <a:pt x="966" y="57"/>
                  </a:lnTo>
                  <a:lnTo>
                    <a:pt x="961" y="26"/>
                  </a:lnTo>
                  <a:lnTo>
                    <a:pt x="958" y="7"/>
                  </a:lnTo>
                  <a:lnTo>
                    <a:pt x="957" y="0"/>
                  </a:lnTo>
                  <a:lnTo>
                    <a:pt x="943" y="0"/>
                  </a:lnTo>
                  <a:lnTo>
                    <a:pt x="907" y="0"/>
                  </a:lnTo>
                  <a:lnTo>
                    <a:pt x="851" y="0"/>
                  </a:lnTo>
                  <a:lnTo>
                    <a:pt x="786" y="0"/>
                  </a:lnTo>
                  <a:lnTo>
                    <a:pt x="713" y="0"/>
                  </a:lnTo>
                  <a:lnTo>
                    <a:pt x="642" y="0"/>
                  </a:lnTo>
                  <a:lnTo>
                    <a:pt x="575" y="0"/>
                  </a:lnTo>
                  <a:lnTo>
                    <a:pt x="521" y="0"/>
                  </a:lnTo>
                  <a:lnTo>
                    <a:pt x="484" y="0"/>
                  </a:lnTo>
                  <a:lnTo>
                    <a:pt x="470" y="0"/>
                  </a:lnTo>
                  <a:lnTo>
                    <a:pt x="661" y="189"/>
                  </a:lnTo>
                  <a:lnTo>
                    <a:pt x="662" y="189"/>
                  </a:lnTo>
                  <a:lnTo>
                    <a:pt x="665" y="189"/>
                  </a:lnTo>
                  <a:lnTo>
                    <a:pt x="666" y="189"/>
                  </a:lnTo>
                  <a:lnTo>
                    <a:pt x="667" y="212"/>
                  </a:lnTo>
                  <a:lnTo>
                    <a:pt x="669" y="271"/>
                  </a:lnTo>
                  <a:lnTo>
                    <a:pt x="673" y="346"/>
                  </a:lnTo>
                  <a:lnTo>
                    <a:pt x="676" y="422"/>
                  </a:lnTo>
                  <a:lnTo>
                    <a:pt x="678" y="480"/>
                  </a:lnTo>
                  <a:lnTo>
                    <a:pt x="678" y="503"/>
                  </a:lnTo>
                  <a:lnTo>
                    <a:pt x="637" y="503"/>
                  </a:lnTo>
                  <a:lnTo>
                    <a:pt x="560" y="503"/>
                  </a:lnTo>
                  <a:lnTo>
                    <a:pt x="517" y="503"/>
                  </a:lnTo>
                  <a:lnTo>
                    <a:pt x="525" y="485"/>
                  </a:lnTo>
                  <a:lnTo>
                    <a:pt x="546" y="440"/>
                  </a:lnTo>
                  <a:lnTo>
                    <a:pt x="574" y="379"/>
                  </a:lnTo>
                  <a:lnTo>
                    <a:pt x="605" y="313"/>
                  </a:lnTo>
                  <a:lnTo>
                    <a:pt x="632" y="252"/>
                  </a:lnTo>
                  <a:lnTo>
                    <a:pt x="653" y="207"/>
                  </a:lnTo>
                  <a:lnTo>
                    <a:pt x="661" y="189"/>
                  </a:lnTo>
                  <a:lnTo>
                    <a:pt x="470" y="0"/>
                  </a:lnTo>
                  <a:close/>
                </a:path>
              </a:pathLst>
            </a:custGeom>
            <a:solidFill>
              <a:srgbClr val="FFFFFF"/>
            </a:solidFill>
            <a:ln w="9525">
              <a:noFill/>
              <a:round/>
              <a:headEnd/>
              <a:tailEnd/>
            </a:ln>
          </p:spPr>
          <p:txBody>
            <a:bodyPr/>
            <a:lstStyle/>
            <a:p>
              <a:pPr eaLnBrk="1" hangingPunct="1">
                <a:lnSpc>
                  <a:spcPct val="100000"/>
                </a:lnSpc>
                <a:spcBef>
                  <a:spcPct val="0"/>
                </a:spcBef>
                <a:buFontTx/>
                <a:buNone/>
                <a:defRPr/>
              </a:pPr>
              <a:endParaRPr lang="en-US">
                <a:effectLst/>
                <a:ea typeface="+mn-ea"/>
              </a:endParaRPr>
            </a:p>
          </p:txBody>
        </p:sp>
        <p:sp>
          <p:nvSpPr>
            <p:cNvPr id="1044" name="Freeform 24"/>
            <p:cNvSpPr>
              <a:spLocks/>
            </p:cNvSpPr>
            <p:nvPr/>
          </p:nvSpPr>
          <p:spPr bwMode="auto">
            <a:xfrm>
              <a:off x="2043" y="2688"/>
              <a:ext cx="658" cy="490"/>
            </a:xfrm>
            <a:custGeom>
              <a:avLst/>
              <a:gdLst>
                <a:gd name="T0" fmla="*/ 96 w 1127"/>
                <a:gd name="T1" fmla="*/ 4 h 845"/>
                <a:gd name="T2" fmla="*/ 90 w 1127"/>
                <a:gd name="T3" fmla="*/ 33 h 845"/>
                <a:gd name="T4" fmla="*/ 80 w 1127"/>
                <a:gd name="T5" fmla="*/ 84 h 845"/>
                <a:gd name="T6" fmla="*/ 67 w 1127"/>
                <a:gd name="T7" fmla="*/ 151 h 845"/>
                <a:gd name="T8" fmla="*/ 52 w 1127"/>
                <a:gd name="T9" fmla="*/ 226 h 845"/>
                <a:gd name="T10" fmla="*/ 37 w 1127"/>
                <a:gd name="T11" fmla="*/ 303 h 845"/>
                <a:gd name="T12" fmla="*/ 23 w 1127"/>
                <a:gd name="T13" fmla="*/ 374 h 845"/>
                <a:gd name="T14" fmla="*/ 12 w 1127"/>
                <a:gd name="T15" fmla="*/ 434 h 845"/>
                <a:gd name="T16" fmla="*/ 3 w 1127"/>
                <a:gd name="T17" fmla="*/ 475 h 845"/>
                <a:gd name="T18" fmla="*/ 0 w 1127"/>
                <a:gd name="T19" fmla="*/ 490 h 845"/>
                <a:gd name="T20" fmla="*/ 46 w 1127"/>
                <a:gd name="T21" fmla="*/ 490 h 845"/>
                <a:gd name="T22" fmla="*/ 133 w 1127"/>
                <a:gd name="T23" fmla="*/ 490 h 845"/>
                <a:gd name="T24" fmla="*/ 179 w 1127"/>
                <a:gd name="T25" fmla="*/ 490 h 845"/>
                <a:gd name="T26" fmla="*/ 184 w 1127"/>
                <a:gd name="T27" fmla="*/ 466 h 845"/>
                <a:gd name="T28" fmla="*/ 195 w 1127"/>
                <a:gd name="T29" fmla="*/ 405 h 845"/>
                <a:gd name="T30" fmla="*/ 210 w 1127"/>
                <a:gd name="T31" fmla="*/ 328 h 845"/>
                <a:gd name="T32" fmla="*/ 224 w 1127"/>
                <a:gd name="T33" fmla="*/ 254 h 845"/>
                <a:gd name="T34" fmla="*/ 232 w 1127"/>
                <a:gd name="T35" fmla="*/ 202 h 845"/>
                <a:gd name="T36" fmla="*/ 235 w 1127"/>
                <a:gd name="T37" fmla="*/ 190 h 845"/>
                <a:gd name="T38" fmla="*/ 237 w 1127"/>
                <a:gd name="T39" fmla="*/ 190 h 845"/>
                <a:gd name="T40" fmla="*/ 242 w 1127"/>
                <a:gd name="T41" fmla="*/ 227 h 845"/>
                <a:gd name="T42" fmla="*/ 255 w 1127"/>
                <a:gd name="T43" fmla="*/ 293 h 845"/>
                <a:gd name="T44" fmla="*/ 271 w 1127"/>
                <a:gd name="T45" fmla="*/ 371 h 845"/>
                <a:gd name="T46" fmla="*/ 285 w 1127"/>
                <a:gd name="T47" fmla="*/ 440 h 845"/>
                <a:gd name="T48" fmla="*/ 295 w 1127"/>
                <a:gd name="T49" fmla="*/ 484 h 845"/>
                <a:gd name="T50" fmla="*/ 305 w 1127"/>
                <a:gd name="T51" fmla="*/ 490 h 845"/>
                <a:gd name="T52" fmla="*/ 364 w 1127"/>
                <a:gd name="T53" fmla="*/ 490 h 845"/>
                <a:gd name="T54" fmla="*/ 449 w 1127"/>
                <a:gd name="T55" fmla="*/ 490 h 845"/>
                <a:gd name="T56" fmla="*/ 526 w 1127"/>
                <a:gd name="T57" fmla="*/ 490 h 845"/>
                <a:gd name="T58" fmla="*/ 559 w 1127"/>
                <a:gd name="T59" fmla="*/ 490 h 845"/>
                <a:gd name="T60" fmla="*/ 563 w 1127"/>
                <a:gd name="T61" fmla="*/ 475 h 845"/>
                <a:gd name="T62" fmla="*/ 570 w 1127"/>
                <a:gd name="T63" fmla="*/ 434 h 845"/>
                <a:gd name="T64" fmla="*/ 582 w 1127"/>
                <a:gd name="T65" fmla="*/ 374 h 845"/>
                <a:gd name="T66" fmla="*/ 596 w 1127"/>
                <a:gd name="T67" fmla="*/ 303 h 845"/>
                <a:gd name="T68" fmla="*/ 611 w 1127"/>
                <a:gd name="T69" fmla="*/ 226 h 845"/>
                <a:gd name="T70" fmla="*/ 625 w 1127"/>
                <a:gd name="T71" fmla="*/ 151 h 845"/>
                <a:gd name="T72" fmla="*/ 639 w 1127"/>
                <a:gd name="T73" fmla="*/ 84 h 845"/>
                <a:gd name="T74" fmla="*/ 649 w 1127"/>
                <a:gd name="T75" fmla="*/ 33 h 845"/>
                <a:gd name="T76" fmla="*/ 654 w 1127"/>
                <a:gd name="T77" fmla="*/ 4 h 845"/>
                <a:gd name="T78" fmla="*/ 642 w 1127"/>
                <a:gd name="T79" fmla="*/ 0 h 845"/>
                <a:gd name="T80" fmla="*/ 566 w 1127"/>
                <a:gd name="T81" fmla="*/ 0 h 845"/>
                <a:gd name="T82" fmla="*/ 491 w 1127"/>
                <a:gd name="T83" fmla="*/ 0 h 845"/>
                <a:gd name="T84" fmla="*/ 475 w 1127"/>
                <a:gd name="T85" fmla="*/ 6 h 845"/>
                <a:gd name="T86" fmla="*/ 468 w 1127"/>
                <a:gd name="T87" fmla="*/ 45 h 845"/>
                <a:gd name="T88" fmla="*/ 456 w 1127"/>
                <a:gd name="T89" fmla="*/ 108 h 845"/>
                <a:gd name="T90" fmla="*/ 442 w 1127"/>
                <a:gd name="T91" fmla="*/ 182 h 845"/>
                <a:gd name="T92" fmla="*/ 431 w 1127"/>
                <a:gd name="T93" fmla="*/ 249 h 845"/>
                <a:gd name="T94" fmla="*/ 424 w 1127"/>
                <a:gd name="T95" fmla="*/ 295 h 845"/>
                <a:gd name="T96" fmla="*/ 423 w 1127"/>
                <a:gd name="T97" fmla="*/ 295 h 845"/>
                <a:gd name="T98" fmla="*/ 421 w 1127"/>
                <a:gd name="T99" fmla="*/ 295 h 845"/>
                <a:gd name="T100" fmla="*/ 416 w 1127"/>
                <a:gd name="T101" fmla="*/ 252 h 845"/>
                <a:gd name="T102" fmla="*/ 404 w 1127"/>
                <a:gd name="T103" fmla="*/ 186 h 845"/>
                <a:gd name="T104" fmla="*/ 389 w 1127"/>
                <a:gd name="T105" fmla="*/ 112 h 845"/>
                <a:gd name="T106" fmla="*/ 374 w 1127"/>
                <a:gd name="T107" fmla="*/ 46 h 845"/>
                <a:gd name="T108" fmla="*/ 365 w 1127"/>
                <a:gd name="T109" fmla="*/ 6 h 845"/>
                <a:gd name="T110" fmla="*/ 356 w 1127"/>
                <a:gd name="T111" fmla="*/ 0 h 845"/>
                <a:gd name="T112" fmla="*/ 306 w 1127"/>
                <a:gd name="T113" fmla="*/ 0 h 845"/>
                <a:gd name="T114" fmla="*/ 231 w 1127"/>
                <a:gd name="T115" fmla="*/ 0 h 845"/>
                <a:gd name="T116" fmla="*/ 154 w 1127"/>
                <a:gd name="T117" fmla="*/ 0 h 845"/>
                <a:gd name="T118" fmla="*/ 104 w 1127"/>
                <a:gd name="T119" fmla="*/ 0 h 845"/>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0" t="0" r="r" b="b"/>
              <a:pathLst>
                <a:path w="1127" h="845">
                  <a:moveTo>
                    <a:pt x="166" y="0"/>
                  </a:moveTo>
                  <a:lnTo>
                    <a:pt x="165" y="7"/>
                  </a:lnTo>
                  <a:lnTo>
                    <a:pt x="162" y="26"/>
                  </a:lnTo>
                  <a:lnTo>
                    <a:pt x="155" y="57"/>
                  </a:lnTo>
                  <a:lnTo>
                    <a:pt x="148" y="97"/>
                  </a:lnTo>
                  <a:lnTo>
                    <a:pt x="137" y="144"/>
                  </a:lnTo>
                  <a:lnTo>
                    <a:pt x="127" y="200"/>
                  </a:lnTo>
                  <a:lnTo>
                    <a:pt x="115" y="260"/>
                  </a:lnTo>
                  <a:lnTo>
                    <a:pt x="103" y="323"/>
                  </a:lnTo>
                  <a:lnTo>
                    <a:pt x="90" y="390"/>
                  </a:lnTo>
                  <a:lnTo>
                    <a:pt x="76" y="455"/>
                  </a:lnTo>
                  <a:lnTo>
                    <a:pt x="64" y="522"/>
                  </a:lnTo>
                  <a:lnTo>
                    <a:pt x="51" y="586"/>
                  </a:lnTo>
                  <a:lnTo>
                    <a:pt x="39" y="645"/>
                  </a:lnTo>
                  <a:lnTo>
                    <a:pt x="29" y="701"/>
                  </a:lnTo>
                  <a:lnTo>
                    <a:pt x="20" y="748"/>
                  </a:lnTo>
                  <a:lnTo>
                    <a:pt x="12" y="788"/>
                  </a:lnTo>
                  <a:lnTo>
                    <a:pt x="6" y="819"/>
                  </a:lnTo>
                  <a:lnTo>
                    <a:pt x="1" y="838"/>
                  </a:lnTo>
                  <a:lnTo>
                    <a:pt x="0" y="845"/>
                  </a:lnTo>
                  <a:lnTo>
                    <a:pt x="23" y="845"/>
                  </a:lnTo>
                  <a:lnTo>
                    <a:pt x="80" y="845"/>
                  </a:lnTo>
                  <a:lnTo>
                    <a:pt x="155" y="845"/>
                  </a:lnTo>
                  <a:lnTo>
                    <a:pt x="228" y="845"/>
                  </a:lnTo>
                  <a:lnTo>
                    <a:pt x="285" y="845"/>
                  </a:lnTo>
                  <a:lnTo>
                    <a:pt x="308" y="845"/>
                  </a:lnTo>
                  <a:lnTo>
                    <a:pt x="310" y="833"/>
                  </a:lnTo>
                  <a:lnTo>
                    <a:pt x="316" y="803"/>
                  </a:lnTo>
                  <a:lnTo>
                    <a:pt x="325" y="756"/>
                  </a:lnTo>
                  <a:lnTo>
                    <a:pt x="336" y="698"/>
                  </a:lnTo>
                  <a:lnTo>
                    <a:pt x="348" y="634"/>
                  </a:lnTo>
                  <a:lnTo>
                    <a:pt x="361" y="566"/>
                  </a:lnTo>
                  <a:lnTo>
                    <a:pt x="374" y="500"/>
                  </a:lnTo>
                  <a:lnTo>
                    <a:pt x="385" y="438"/>
                  </a:lnTo>
                  <a:lnTo>
                    <a:pt x="394" y="386"/>
                  </a:lnTo>
                  <a:lnTo>
                    <a:pt x="400" y="348"/>
                  </a:lnTo>
                  <a:lnTo>
                    <a:pt x="402" y="328"/>
                  </a:lnTo>
                  <a:lnTo>
                    <a:pt x="405" y="328"/>
                  </a:lnTo>
                  <a:lnTo>
                    <a:pt x="407" y="328"/>
                  </a:lnTo>
                  <a:lnTo>
                    <a:pt x="408" y="328"/>
                  </a:lnTo>
                  <a:lnTo>
                    <a:pt x="410" y="352"/>
                  </a:lnTo>
                  <a:lnTo>
                    <a:pt x="417" y="391"/>
                  </a:lnTo>
                  <a:lnTo>
                    <a:pt x="427" y="444"/>
                  </a:lnTo>
                  <a:lnTo>
                    <a:pt x="438" y="505"/>
                  </a:lnTo>
                  <a:lnTo>
                    <a:pt x="452" y="572"/>
                  </a:lnTo>
                  <a:lnTo>
                    <a:pt x="466" y="639"/>
                  </a:lnTo>
                  <a:lnTo>
                    <a:pt x="478" y="702"/>
                  </a:lnTo>
                  <a:lnTo>
                    <a:pt x="491" y="758"/>
                  </a:lnTo>
                  <a:lnTo>
                    <a:pt x="500" y="804"/>
                  </a:lnTo>
                  <a:lnTo>
                    <a:pt x="507" y="834"/>
                  </a:lnTo>
                  <a:lnTo>
                    <a:pt x="510" y="845"/>
                  </a:lnTo>
                  <a:lnTo>
                    <a:pt x="524" y="845"/>
                  </a:lnTo>
                  <a:lnTo>
                    <a:pt x="566" y="845"/>
                  </a:lnTo>
                  <a:lnTo>
                    <a:pt x="627" y="845"/>
                  </a:lnTo>
                  <a:lnTo>
                    <a:pt x="698" y="845"/>
                  </a:lnTo>
                  <a:lnTo>
                    <a:pt x="773" y="845"/>
                  </a:lnTo>
                  <a:lnTo>
                    <a:pt x="845" y="845"/>
                  </a:lnTo>
                  <a:lnTo>
                    <a:pt x="905" y="845"/>
                  </a:lnTo>
                  <a:lnTo>
                    <a:pt x="947" y="845"/>
                  </a:lnTo>
                  <a:lnTo>
                    <a:pt x="962" y="845"/>
                  </a:lnTo>
                  <a:lnTo>
                    <a:pt x="963" y="838"/>
                  </a:lnTo>
                  <a:lnTo>
                    <a:pt x="968" y="819"/>
                  </a:lnTo>
                  <a:lnTo>
                    <a:pt x="974" y="788"/>
                  </a:lnTo>
                  <a:lnTo>
                    <a:pt x="981" y="748"/>
                  </a:lnTo>
                  <a:lnTo>
                    <a:pt x="991" y="701"/>
                  </a:lnTo>
                  <a:lnTo>
                    <a:pt x="1001" y="645"/>
                  </a:lnTo>
                  <a:lnTo>
                    <a:pt x="1013" y="586"/>
                  </a:lnTo>
                  <a:lnTo>
                    <a:pt x="1026" y="522"/>
                  </a:lnTo>
                  <a:lnTo>
                    <a:pt x="1038" y="455"/>
                  </a:lnTo>
                  <a:lnTo>
                    <a:pt x="1051" y="390"/>
                  </a:lnTo>
                  <a:lnTo>
                    <a:pt x="1064" y="323"/>
                  </a:lnTo>
                  <a:lnTo>
                    <a:pt x="1076" y="260"/>
                  </a:lnTo>
                  <a:lnTo>
                    <a:pt x="1088" y="200"/>
                  </a:lnTo>
                  <a:lnTo>
                    <a:pt x="1099" y="144"/>
                  </a:lnTo>
                  <a:lnTo>
                    <a:pt x="1109" y="97"/>
                  </a:lnTo>
                  <a:lnTo>
                    <a:pt x="1117" y="57"/>
                  </a:lnTo>
                  <a:lnTo>
                    <a:pt x="1122" y="26"/>
                  </a:lnTo>
                  <a:lnTo>
                    <a:pt x="1126" y="7"/>
                  </a:lnTo>
                  <a:lnTo>
                    <a:pt x="1127" y="0"/>
                  </a:lnTo>
                  <a:lnTo>
                    <a:pt x="1104" y="0"/>
                  </a:lnTo>
                  <a:lnTo>
                    <a:pt x="1048" y="0"/>
                  </a:lnTo>
                  <a:lnTo>
                    <a:pt x="974" y="0"/>
                  </a:lnTo>
                  <a:lnTo>
                    <a:pt x="900" y="0"/>
                  </a:lnTo>
                  <a:lnTo>
                    <a:pt x="844" y="0"/>
                  </a:lnTo>
                  <a:lnTo>
                    <a:pt x="821" y="0"/>
                  </a:lnTo>
                  <a:lnTo>
                    <a:pt x="818" y="10"/>
                  </a:lnTo>
                  <a:lnTo>
                    <a:pt x="814" y="36"/>
                  </a:lnTo>
                  <a:lnTo>
                    <a:pt x="806" y="78"/>
                  </a:lnTo>
                  <a:lnTo>
                    <a:pt x="795" y="128"/>
                  </a:lnTo>
                  <a:lnTo>
                    <a:pt x="785" y="187"/>
                  </a:lnTo>
                  <a:lnTo>
                    <a:pt x="772" y="249"/>
                  </a:lnTo>
                  <a:lnTo>
                    <a:pt x="761" y="313"/>
                  </a:lnTo>
                  <a:lnTo>
                    <a:pt x="750" y="374"/>
                  </a:lnTo>
                  <a:lnTo>
                    <a:pt x="741" y="429"/>
                  </a:lnTo>
                  <a:lnTo>
                    <a:pt x="734" y="475"/>
                  </a:lnTo>
                  <a:lnTo>
                    <a:pt x="730" y="508"/>
                  </a:lnTo>
                  <a:lnTo>
                    <a:pt x="728" y="508"/>
                  </a:lnTo>
                  <a:lnTo>
                    <a:pt x="726" y="508"/>
                  </a:lnTo>
                  <a:lnTo>
                    <a:pt x="724" y="508"/>
                  </a:lnTo>
                  <a:lnTo>
                    <a:pt x="722" y="478"/>
                  </a:lnTo>
                  <a:lnTo>
                    <a:pt x="716" y="435"/>
                  </a:lnTo>
                  <a:lnTo>
                    <a:pt x="707" y="381"/>
                  </a:lnTo>
                  <a:lnTo>
                    <a:pt x="695" y="320"/>
                  </a:lnTo>
                  <a:lnTo>
                    <a:pt x="681" y="256"/>
                  </a:lnTo>
                  <a:lnTo>
                    <a:pt x="669" y="193"/>
                  </a:lnTo>
                  <a:lnTo>
                    <a:pt x="656" y="133"/>
                  </a:lnTo>
                  <a:lnTo>
                    <a:pt x="644" y="80"/>
                  </a:lnTo>
                  <a:lnTo>
                    <a:pt x="635" y="38"/>
                  </a:lnTo>
                  <a:lnTo>
                    <a:pt x="628" y="10"/>
                  </a:lnTo>
                  <a:lnTo>
                    <a:pt x="626" y="0"/>
                  </a:lnTo>
                  <a:lnTo>
                    <a:pt x="613" y="0"/>
                  </a:lnTo>
                  <a:lnTo>
                    <a:pt x="579" y="0"/>
                  </a:lnTo>
                  <a:lnTo>
                    <a:pt x="527" y="0"/>
                  </a:lnTo>
                  <a:lnTo>
                    <a:pt x="465" y="0"/>
                  </a:lnTo>
                  <a:lnTo>
                    <a:pt x="397" y="0"/>
                  </a:lnTo>
                  <a:lnTo>
                    <a:pt x="327" y="0"/>
                  </a:lnTo>
                  <a:lnTo>
                    <a:pt x="265" y="0"/>
                  </a:lnTo>
                  <a:lnTo>
                    <a:pt x="213" y="0"/>
                  </a:lnTo>
                  <a:lnTo>
                    <a:pt x="179" y="0"/>
                  </a:lnTo>
                  <a:lnTo>
                    <a:pt x="166" y="0"/>
                  </a:lnTo>
                  <a:close/>
                </a:path>
              </a:pathLst>
            </a:custGeom>
            <a:solidFill>
              <a:srgbClr val="FFFFFF"/>
            </a:solidFill>
            <a:ln w="9525">
              <a:noFill/>
              <a:round/>
              <a:headEnd/>
              <a:tailEnd/>
            </a:ln>
          </p:spPr>
          <p:txBody>
            <a:bodyPr/>
            <a:lstStyle/>
            <a:p>
              <a:pPr eaLnBrk="1" hangingPunct="1">
                <a:lnSpc>
                  <a:spcPct val="100000"/>
                </a:lnSpc>
                <a:spcBef>
                  <a:spcPct val="0"/>
                </a:spcBef>
                <a:buFontTx/>
                <a:buNone/>
                <a:defRPr/>
              </a:pPr>
              <a:endParaRPr lang="en-US">
                <a:effectLst/>
                <a:ea typeface="+mn-ea"/>
              </a:endParaRPr>
            </a:p>
          </p:txBody>
        </p:sp>
      </p:grpSp>
      <p:pic>
        <p:nvPicPr>
          <p:cNvPr id="1031" name="Picture 10" descr="PB full logo black with transparency"/>
          <p:cNvPicPr>
            <a:picLocks noChangeAspect="1" noChangeArrowheads="1"/>
          </p:cNvPicPr>
          <p:nvPr userDrawn="1"/>
        </p:nvPicPr>
        <p:blipFill>
          <a:blip r:embed="rId13" cstate="print">
            <a:extLst>
              <a:ext uri="{28A0092B-C50C-407E-A947-70E740481C1C}">
                <a14:useLocalDpi xmlns:a14="http://schemas.microsoft.com/office/drawing/2010/main" val="0"/>
              </a:ext>
            </a:extLst>
          </a:blip>
          <a:srcRect r="77109"/>
          <a:stretch>
            <a:fillRect/>
          </a:stretch>
        </p:blipFill>
        <p:spPr bwMode="auto">
          <a:xfrm>
            <a:off x="8305800" y="6064250"/>
            <a:ext cx="457200" cy="388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dk2" tx1="lt1" bg2="dk1" tx2="lt2" accent1="accent1" accent2="accent2" accent3="accent3" accent4="accent4" accent5="accent5" accent6="accent6" hlink="hlink" folHlink="folHlink"/>
  <p:sldLayoutIdLst>
    <p:sldLayoutId id="2147483713" r:id="rId1"/>
    <p:sldLayoutId id="2147483712" r:id="rId2"/>
    <p:sldLayoutId id="2147483711" r:id="rId3"/>
    <p:sldLayoutId id="2147483710" r:id="rId4"/>
    <p:sldLayoutId id="2147483709" r:id="rId5"/>
    <p:sldLayoutId id="2147483708" r:id="rId6"/>
    <p:sldLayoutId id="2147483707" r:id="rId7"/>
    <p:sldLayoutId id="2147483706" r:id="rId8"/>
    <p:sldLayoutId id="2147483705" r:id="rId9"/>
    <p:sldLayoutId id="2147483704" r:id="rId10"/>
    <p:sldLayoutId id="2147483703" r:id="rId11"/>
  </p:sldLayoutIdLst>
  <p:txStyles>
    <p:titleStyle>
      <a:lvl1pPr algn="ctr" rtl="0" eaLnBrk="0" fontAlgn="base" hangingPunct="0">
        <a:lnSpc>
          <a:spcPct val="90000"/>
        </a:lnSpc>
        <a:spcBef>
          <a:spcPct val="0"/>
        </a:spcBef>
        <a:spcAft>
          <a:spcPct val="0"/>
        </a:spcAft>
        <a:defRPr sz="4000" b="1" i="1">
          <a:solidFill>
            <a:schemeClr val="tx2"/>
          </a:solidFill>
          <a:latin typeface="+mj-lt"/>
          <a:ea typeface="+mj-ea"/>
          <a:cs typeface="+mj-cs"/>
        </a:defRPr>
      </a:lvl1pPr>
      <a:lvl2pPr algn="ctr" rtl="0" eaLnBrk="0" fontAlgn="base" hangingPunct="0">
        <a:lnSpc>
          <a:spcPct val="90000"/>
        </a:lnSpc>
        <a:spcBef>
          <a:spcPct val="0"/>
        </a:spcBef>
        <a:spcAft>
          <a:spcPct val="0"/>
        </a:spcAft>
        <a:defRPr sz="4000" b="1" i="1">
          <a:solidFill>
            <a:schemeClr val="tx2"/>
          </a:solidFill>
          <a:latin typeface="Arial" charset="0"/>
        </a:defRPr>
      </a:lvl2pPr>
      <a:lvl3pPr algn="ctr" rtl="0" eaLnBrk="0" fontAlgn="base" hangingPunct="0">
        <a:lnSpc>
          <a:spcPct val="90000"/>
        </a:lnSpc>
        <a:spcBef>
          <a:spcPct val="0"/>
        </a:spcBef>
        <a:spcAft>
          <a:spcPct val="0"/>
        </a:spcAft>
        <a:defRPr sz="4000" b="1" i="1">
          <a:solidFill>
            <a:schemeClr val="tx2"/>
          </a:solidFill>
          <a:latin typeface="Arial" charset="0"/>
        </a:defRPr>
      </a:lvl3pPr>
      <a:lvl4pPr algn="ctr" rtl="0" eaLnBrk="0" fontAlgn="base" hangingPunct="0">
        <a:lnSpc>
          <a:spcPct val="90000"/>
        </a:lnSpc>
        <a:spcBef>
          <a:spcPct val="0"/>
        </a:spcBef>
        <a:spcAft>
          <a:spcPct val="0"/>
        </a:spcAft>
        <a:defRPr sz="4000" b="1" i="1">
          <a:solidFill>
            <a:schemeClr val="tx2"/>
          </a:solidFill>
          <a:latin typeface="Arial" charset="0"/>
        </a:defRPr>
      </a:lvl4pPr>
      <a:lvl5pPr algn="ctr" rtl="0" eaLnBrk="0" fontAlgn="base" hangingPunct="0">
        <a:lnSpc>
          <a:spcPct val="90000"/>
        </a:lnSpc>
        <a:spcBef>
          <a:spcPct val="0"/>
        </a:spcBef>
        <a:spcAft>
          <a:spcPct val="0"/>
        </a:spcAft>
        <a:defRPr sz="4000" b="1" i="1">
          <a:solidFill>
            <a:schemeClr val="tx2"/>
          </a:solidFill>
          <a:latin typeface="Arial" charset="0"/>
        </a:defRPr>
      </a:lvl5pPr>
      <a:lvl6pPr marL="457200" algn="ctr" rtl="0" fontAlgn="base">
        <a:lnSpc>
          <a:spcPct val="90000"/>
        </a:lnSpc>
        <a:spcBef>
          <a:spcPct val="0"/>
        </a:spcBef>
        <a:spcAft>
          <a:spcPct val="0"/>
        </a:spcAft>
        <a:defRPr sz="4000" b="1" i="1">
          <a:solidFill>
            <a:schemeClr val="tx2"/>
          </a:solidFill>
          <a:latin typeface="Arial" charset="0"/>
        </a:defRPr>
      </a:lvl6pPr>
      <a:lvl7pPr marL="914400" algn="ctr" rtl="0" fontAlgn="base">
        <a:lnSpc>
          <a:spcPct val="90000"/>
        </a:lnSpc>
        <a:spcBef>
          <a:spcPct val="0"/>
        </a:spcBef>
        <a:spcAft>
          <a:spcPct val="0"/>
        </a:spcAft>
        <a:defRPr sz="4000" b="1" i="1">
          <a:solidFill>
            <a:schemeClr val="tx2"/>
          </a:solidFill>
          <a:latin typeface="Arial" charset="0"/>
        </a:defRPr>
      </a:lvl7pPr>
      <a:lvl8pPr marL="1371600" algn="ctr" rtl="0" fontAlgn="base">
        <a:lnSpc>
          <a:spcPct val="90000"/>
        </a:lnSpc>
        <a:spcBef>
          <a:spcPct val="0"/>
        </a:spcBef>
        <a:spcAft>
          <a:spcPct val="0"/>
        </a:spcAft>
        <a:defRPr sz="4000" b="1" i="1">
          <a:solidFill>
            <a:schemeClr val="tx2"/>
          </a:solidFill>
          <a:latin typeface="Arial" charset="0"/>
        </a:defRPr>
      </a:lvl8pPr>
      <a:lvl9pPr marL="1828800" algn="ctr" rtl="0" fontAlgn="base">
        <a:lnSpc>
          <a:spcPct val="90000"/>
        </a:lnSpc>
        <a:spcBef>
          <a:spcPct val="0"/>
        </a:spcBef>
        <a:spcAft>
          <a:spcPct val="0"/>
        </a:spcAft>
        <a:defRPr sz="4000" b="1" i="1">
          <a:solidFill>
            <a:schemeClr val="tx2"/>
          </a:solidFill>
          <a:latin typeface="Arial" charset="0"/>
        </a:defRPr>
      </a:lvl9pPr>
    </p:titleStyle>
    <p:bodyStyle>
      <a:lvl1pPr marL="342900" indent="-342900" algn="l" rtl="0" eaLnBrk="0" fontAlgn="base" hangingPunct="0">
        <a:spcBef>
          <a:spcPct val="20000"/>
        </a:spcBef>
        <a:spcAft>
          <a:spcPct val="0"/>
        </a:spcAft>
        <a:buClr>
          <a:srgbClr val="00FFFF"/>
        </a:buClr>
        <a:buFont typeface="Wingdings" pitchFamily="2" charset="2"/>
        <a:buChar char="§"/>
        <a:defRPr sz="2700">
          <a:solidFill>
            <a:schemeClr val="tx1"/>
          </a:solidFill>
          <a:effectLst>
            <a:outerShdw blurRad="38100" dist="38100" dir="2700000" algn="tl">
              <a:srgbClr val="000000"/>
            </a:outerShdw>
          </a:effectLst>
          <a:latin typeface="+mn-lt"/>
          <a:ea typeface="+mn-ea"/>
          <a:cs typeface="+mn-cs"/>
        </a:defRPr>
      </a:lvl1pPr>
      <a:lvl2pPr marL="742950" indent="-285750" algn="l" rtl="0" eaLnBrk="0" fontAlgn="base" hangingPunct="0">
        <a:spcBef>
          <a:spcPct val="20000"/>
        </a:spcBef>
        <a:spcAft>
          <a:spcPct val="0"/>
        </a:spcAft>
        <a:buChar char="–"/>
        <a:defRPr sz="2400">
          <a:solidFill>
            <a:schemeClr val="tx1"/>
          </a:solidFill>
          <a:effectLst>
            <a:outerShdw blurRad="38100" dist="38100" dir="2700000" algn="tl">
              <a:srgbClr val="000000"/>
            </a:outerShdw>
          </a:effectLst>
          <a:latin typeface="+mn-lt"/>
        </a:defRPr>
      </a:lvl2pPr>
      <a:lvl3pPr marL="1143000" indent="-228600" algn="l" rtl="0" eaLnBrk="0" fontAlgn="base" hangingPunct="0">
        <a:spcBef>
          <a:spcPct val="20000"/>
        </a:spcBef>
        <a:spcAft>
          <a:spcPct val="0"/>
        </a:spcAft>
        <a:buChar char="•"/>
        <a:defRPr sz="2200">
          <a:solidFill>
            <a:schemeClr val="tx1"/>
          </a:solidFill>
          <a:effectLst>
            <a:outerShdw blurRad="38100" dist="38100" dir="2700000" algn="tl">
              <a:srgbClr val="000000"/>
            </a:outerShdw>
          </a:effectLst>
          <a:latin typeface="+mn-lt"/>
        </a:defRPr>
      </a:lvl3pPr>
      <a:lvl4pPr marL="1600200" indent="-228600" algn="l" rtl="0" eaLnBrk="0" fontAlgn="base" hangingPunct="0">
        <a:spcBef>
          <a:spcPct val="20000"/>
        </a:spcBef>
        <a:spcAft>
          <a:spcPct val="0"/>
        </a:spcAft>
        <a:buChar char="–"/>
        <a:defRPr sz="2000">
          <a:solidFill>
            <a:schemeClr val="tx1"/>
          </a:solidFill>
          <a:effectLst>
            <a:outerShdw blurRad="38100" dist="38100" dir="2700000" algn="tl">
              <a:srgbClr val="000000"/>
            </a:outerShdw>
          </a:effectLst>
          <a:latin typeface="+mn-lt"/>
        </a:defRPr>
      </a:lvl4pPr>
      <a:lvl5pPr marL="2057400" indent="-228600" algn="l" rtl="0" eaLnBrk="0" fontAlgn="base" hangingPunct="0">
        <a:spcBef>
          <a:spcPct val="20000"/>
        </a:spcBef>
        <a:spcAft>
          <a:spcPct val="0"/>
        </a:spcAft>
        <a:buChar char="»"/>
        <a:defRPr sz="2000">
          <a:solidFill>
            <a:schemeClr val="tx1"/>
          </a:solidFill>
          <a:effectLst>
            <a:outerShdw blurRad="38100" dist="38100" dir="2700000" algn="tl">
              <a:srgbClr val="000000"/>
            </a:outerShdw>
          </a:effectLst>
          <a:latin typeface="+mn-lt"/>
        </a:defRPr>
      </a:lvl5pPr>
      <a:lvl6pPr marL="2514600" indent="-228600" algn="l" rtl="0" fontAlgn="base">
        <a:spcBef>
          <a:spcPct val="20000"/>
        </a:spcBef>
        <a:spcAft>
          <a:spcPct val="0"/>
        </a:spcAft>
        <a:buChar char="»"/>
        <a:defRPr sz="2000">
          <a:solidFill>
            <a:schemeClr val="tx1"/>
          </a:solidFill>
          <a:effectLst>
            <a:outerShdw blurRad="38100" dist="38100" dir="2700000" algn="tl">
              <a:srgbClr val="000000"/>
            </a:outerShdw>
          </a:effectLst>
          <a:latin typeface="+mn-lt"/>
        </a:defRPr>
      </a:lvl6pPr>
      <a:lvl7pPr marL="2971800" indent="-228600" algn="l" rtl="0" fontAlgn="base">
        <a:spcBef>
          <a:spcPct val="20000"/>
        </a:spcBef>
        <a:spcAft>
          <a:spcPct val="0"/>
        </a:spcAft>
        <a:buChar char="»"/>
        <a:defRPr sz="2000">
          <a:solidFill>
            <a:schemeClr val="tx1"/>
          </a:solidFill>
          <a:effectLst>
            <a:outerShdw blurRad="38100" dist="38100" dir="2700000" algn="tl">
              <a:srgbClr val="000000"/>
            </a:outerShdw>
          </a:effectLst>
          <a:latin typeface="+mn-lt"/>
        </a:defRPr>
      </a:lvl7pPr>
      <a:lvl8pPr marL="3429000" indent="-228600" algn="l" rtl="0" fontAlgn="base">
        <a:spcBef>
          <a:spcPct val="20000"/>
        </a:spcBef>
        <a:spcAft>
          <a:spcPct val="0"/>
        </a:spcAft>
        <a:buChar char="»"/>
        <a:defRPr sz="2000">
          <a:solidFill>
            <a:schemeClr val="tx1"/>
          </a:solidFill>
          <a:effectLst>
            <a:outerShdw blurRad="38100" dist="38100" dir="2700000" algn="tl">
              <a:srgbClr val="000000"/>
            </a:outerShdw>
          </a:effectLst>
          <a:latin typeface="+mn-lt"/>
        </a:defRPr>
      </a:lvl8pPr>
      <a:lvl9pPr marL="3886200" indent="-228600" algn="l" rtl="0" fontAlgn="base">
        <a:spcBef>
          <a:spcPct val="20000"/>
        </a:spcBef>
        <a:spcAft>
          <a:spcPct val="0"/>
        </a:spcAft>
        <a:buChar char="»"/>
        <a:defRPr sz="2000">
          <a:solidFill>
            <a:schemeClr val="tx1"/>
          </a:solidFill>
          <a:effectLst>
            <a:outerShdw blurRad="38100" dist="38100" dir="2700000" algn="tl">
              <a:srgbClr val="000000"/>
            </a:outerShdw>
          </a:effectLst>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9.wmf"/><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wmf"/><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1.xml"/><Relationship Id="rId1" Type="http://schemas.openxmlformats.org/officeDocument/2006/relationships/slideLayout" Target="../slideLayouts/slideLayout2.xml"/><Relationship Id="rId4" Type="http://schemas.openxmlformats.org/officeDocument/2006/relationships/image" Target="../media/image17.png"/></Relationships>
</file>

<file path=ppt/slides/_rels/slide24.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hyperlink" Target="mailto:zou@sandag.org" TargetMode="External"/><Relationship Id="rId2" Type="http://schemas.openxmlformats.org/officeDocument/2006/relationships/hyperlink" Target="mailto:wsu@sandag.org" TargetMode="External"/><Relationship Id="rId1" Type="http://schemas.openxmlformats.org/officeDocument/2006/relationships/slideLayout" Target="../slideLayouts/slideLayout2.xml"/><Relationship Id="rId4" Type="http://schemas.openxmlformats.org/officeDocument/2006/relationships/hyperlink" Target="mailto:cdan@sandag.org" TargetMode="Externa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09600" y="1828800"/>
            <a:ext cx="7772400" cy="1470025"/>
          </a:xfrm>
        </p:spPr>
        <p:txBody>
          <a:bodyPr>
            <a:normAutofit fontScale="90000"/>
          </a:bodyPr>
          <a:lstStyle/>
          <a:p>
            <a:r>
              <a:rPr lang="en-US" altLang="zh-CN" sz="3200" smtClean="0">
                <a:ea typeface="宋体" pitchFamily="2" charset="-122"/>
              </a:rPr>
              <a:t>Comparisons of Synthetic Populations Generated From Census 2000 and American Community Survey (ACS) Public Use Microdata Sample (PUMS)</a:t>
            </a:r>
            <a:r>
              <a:rPr lang="en-US" altLang="zh-CN" sz="4000" smtClean="0">
                <a:ea typeface="宋体" pitchFamily="2" charset="-122"/>
              </a:rPr>
              <a:t/>
            </a:r>
            <a:br>
              <a:rPr lang="en-US" altLang="zh-CN" sz="4000" smtClean="0">
                <a:ea typeface="宋体" pitchFamily="2" charset="-122"/>
              </a:rPr>
            </a:br>
            <a:endParaRPr lang="en-US" altLang="zh-CN" sz="4000" smtClean="0">
              <a:ea typeface="宋体" pitchFamily="2" charset="-122"/>
            </a:endParaRPr>
          </a:p>
        </p:txBody>
      </p:sp>
      <p:sp>
        <p:nvSpPr>
          <p:cNvPr id="3" name="Subtitle 2"/>
          <p:cNvSpPr>
            <a:spLocks noGrp="1"/>
          </p:cNvSpPr>
          <p:nvPr>
            <p:ph type="subTitle" idx="1"/>
          </p:nvPr>
        </p:nvSpPr>
        <p:spPr>
          <a:xfrm>
            <a:off x="1295400" y="3657600"/>
            <a:ext cx="6400800" cy="1905000"/>
          </a:xfrm>
        </p:spPr>
        <p:txBody>
          <a:bodyPr>
            <a:noAutofit/>
          </a:bodyPr>
          <a:lstStyle/>
          <a:p>
            <a:r>
              <a:rPr lang="en-US" altLang="zh-CN" sz="1600" i="1" smtClean="0">
                <a:ea typeface="宋体" pitchFamily="2" charset="-122"/>
              </a:rPr>
              <a:t>13</a:t>
            </a:r>
            <a:r>
              <a:rPr lang="en-US" altLang="zh-CN" sz="1600" i="1" baseline="30000" smtClean="0">
                <a:ea typeface="宋体" pitchFamily="2" charset="-122"/>
              </a:rPr>
              <a:t>th</a:t>
            </a:r>
            <a:r>
              <a:rPr lang="en-US" altLang="zh-CN" sz="1600" i="1" smtClean="0">
                <a:ea typeface="宋体" pitchFamily="2" charset="-122"/>
              </a:rPr>
              <a:t> TRB Application Conference, Reno, NV</a:t>
            </a:r>
          </a:p>
          <a:p>
            <a:r>
              <a:rPr lang="en-US" altLang="zh-CN" sz="1600" i="1" smtClean="0">
                <a:ea typeface="宋体" pitchFamily="2" charset="-122"/>
              </a:rPr>
              <a:t>May 11</a:t>
            </a:r>
            <a:r>
              <a:rPr lang="en-US" altLang="zh-CN" sz="1600" i="1" baseline="30000" smtClean="0">
                <a:ea typeface="宋体" pitchFamily="2" charset="-122"/>
              </a:rPr>
              <a:t>th</a:t>
            </a:r>
            <a:r>
              <a:rPr lang="en-US" altLang="zh-CN" sz="1600" i="1" smtClean="0">
                <a:ea typeface="宋体" pitchFamily="2" charset="-122"/>
              </a:rPr>
              <a:t>, 2011</a:t>
            </a:r>
          </a:p>
          <a:p>
            <a:endParaRPr lang="en-US" altLang="zh-CN" sz="1600" i="1" smtClean="0">
              <a:ea typeface="宋体" pitchFamily="2" charset="-122"/>
            </a:endParaRPr>
          </a:p>
          <a:p>
            <a:r>
              <a:rPr lang="en-US" altLang="zh-CN" sz="1600" i="1" smtClean="0">
                <a:ea typeface="宋体" pitchFamily="2" charset="-122"/>
              </a:rPr>
              <a:t>Wu Sun</a:t>
            </a:r>
          </a:p>
          <a:p>
            <a:r>
              <a:rPr lang="en-US" altLang="zh-CN" sz="1600" i="1" smtClean="0">
                <a:ea typeface="宋体" pitchFamily="2" charset="-122"/>
              </a:rPr>
              <a:t>Clint Daniels</a:t>
            </a:r>
          </a:p>
          <a:p>
            <a:r>
              <a:rPr lang="en-US" altLang="zh-CN" sz="1600" i="1" smtClean="0">
                <a:ea typeface="宋体" pitchFamily="2" charset="-122"/>
              </a:rPr>
              <a:t>&amp; Ziying Ouyang, SANDAG</a:t>
            </a:r>
          </a:p>
          <a:p>
            <a:r>
              <a:rPr lang="en-US" altLang="zh-CN" sz="1600" i="1" smtClean="0">
                <a:ea typeface="宋体" pitchFamily="2" charset="-122"/>
              </a:rPr>
              <a:t>Peter Vovsha</a:t>
            </a:r>
          </a:p>
          <a:p>
            <a:r>
              <a:rPr lang="en-US" altLang="zh-CN" sz="1600" i="1" smtClean="0">
                <a:ea typeface="宋体" pitchFamily="2" charset="-122"/>
              </a:rPr>
              <a:t>&amp; Joel Freedman, PB Americas</a:t>
            </a:r>
          </a:p>
          <a:p>
            <a:endParaRPr lang="zh-CN" altLang="en-US" sz="1600" smtClean="0">
              <a:ea typeface="宋体" pitchFamily="2" charset="-122"/>
            </a:endParaRPr>
          </a:p>
        </p:txBody>
      </p:sp>
      <p:pic>
        <p:nvPicPr>
          <p:cNvPr id="15363" name="Picture 10" descr="PB full logo black with transparency"/>
          <p:cNvPicPr>
            <a:picLocks noChangeAspect="1" noChangeArrowheads="1"/>
          </p:cNvPicPr>
          <p:nvPr/>
        </p:nvPicPr>
        <p:blipFill>
          <a:blip r:embed="rId3">
            <a:extLst>
              <a:ext uri="{28A0092B-C50C-407E-A947-70E740481C1C}">
                <a14:useLocalDpi xmlns:a14="http://schemas.microsoft.com/office/drawing/2010/main" val="0"/>
              </a:ext>
            </a:extLst>
          </a:blip>
          <a:srcRect r="77109"/>
          <a:stretch>
            <a:fillRect/>
          </a:stretch>
        </p:blipFill>
        <p:spPr bwMode="auto">
          <a:xfrm>
            <a:off x="8305800" y="6053138"/>
            <a:ext cx="457200" cy="390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smtClean="0"/>
              <a:t>Control Variables</a:t>
            </a:r>
            <a:endParaRPr lang="en-US" dirty="0"/>
          </a:p>
        </p:txBody>
      </p:sp>
      <p:sp>
        <p:nvSpPr>
          <p:cNvPr id="3" name="Content Placeholder 2"/>
          <p:cNvSpPr>
            <a:spLocks noGrp="1"/>
          </p:cNvSpPr>
          <p:nvPr>
            <p:ph idx="1"/>
          </p:nvPr>
        </p:nvSpPr>
        <p:spPr>
          <a:xfrm>
            <a:off x="533400" y="1676400"/>
            <a:ext cx="8001000" cy="4343400"/>
          </a:xfrm>
        </p:spPr>
        <p:txBody>
          <a:bodyPr>
            <a:normAutofit fontScale="92500" lnSpcReduction="10000"/>
          </a:bodyPr>
          <a:lstStyle/>
          <a:p>
            <a:pPr>
              <a:defRPr/>
            </a:pPr>
            <a:r>
              <a:rPr lang="en-US" dirty="0" smtClean="0"/>
              <a:t>Household level controls</a:t>
            </a:r>
          </a:p>
          <a:p>
            <a:pPr lvl="1">
              <a:defRPr/>
            </a:pPr>
            <a:r>
              <a:rPr lang="en-US" dirty="0" smtClean="0"/>
              <a:t>Household size (1,2,3,4+)</a:t>
            </a:r>
          </a:p>
          <a:p>
            <a:pPr lvl="1">
              <a:defRPr/>
            </a:pPr>
            <a:r>
              <a:rPr lang="en-US" dirty="0" smtClean="0"/>
              <a:t>Household income (5 categories)</a:t>
            </a:r>
          </a:p>
          <a:p>
            <a:pPr lvl="1">
              <a:defRPr/>
            </a:pPr>
            <a:r>
              <a:rPr lang="en-US" dirty="0" smtClean="0"/>
              <a:t>Number of workers per household (0, 1, 2, 3+)</a:t>
            </a:r>
          </a:p>
          <a:p>
            <a:pPr lvl="1">
              <a:defRPr/>
            </a:pPr>
            <a:r>
              <a:rPr lang="en-US" dirty="0" smtClean="0"/>
              <a:t>Number of children in household (0, 1+)</a:t>
            </a:r>
          </a:p>
          <a:p>
            <a:pPr lvl="1">
              <a:defRPr/>
            </a:pPr>
            <a:r>
              <a:rPr lang="en-US" dirty="0" smtClean="0"/>
              <a:t>Dwelling unit type (3 categories)</a:t>
            </a:r>
          </a:p>
          <a:p>
            <a:pPr lvl="1">
              <a:defRPr/>
            </a:pPr>
            <a:r>
              <a:rPr lang="en-US" dirty="0" smtClean="0"/>
              <a:t>Group quarter status (4 categories)</a:t>
            </a:r>
          </a:p>
          <a:p>
            <a:pPr>
              <a:defRPr/>
            </a:pPr>
            <a:r>
              <a:rPr lang="en-US" dirty="0" smtClean="0"/>
              <a:t>Person level controls</a:t>
            </a:r>
          </a:p>
          <a:p>
            <a:pPr lvl="1">
              <a:defRPr/>
            </a:pPr>
            <a:r>
              <a:rPr lang="en-US" dirty="0" smtClean="0"/>
              <a:t>Age (7 categories)</a:t>
            </a:r>
          </a:p>
          <a:p>
            <a:pPr lvl="1">
              <a:defRPr/>
            </a:pPr>
            <a:r>
              <a:rPr lang="en-US" dirty="0" smtClean="0"/>
              <a:t>Gender (2 categories)</a:t>
            </a:r>
          </a:p>
          <a:p>
            <a:pPr lvl="1">
              <a:defRPr/>
            </a:pPr>
            <a:r>
              <a:rPr lang="en-US" dirty="0" smtClean="0"/>
              <a:t>Race (8 categories)</a:t>
            </a:r>
            <a:endParaRPr lang="en-US" dirty="0"/>
          </a:p>
        </p:txBody>
      </p:sp>
      <p:pic>
        <p:nvPicPr>
          <p:cNvPr id="33795" name="Picture 2" descr="C:\Users\eja\AppData\Local\Microsoft\Windows\Temporary Internet Files\Content.IE5\56RH49BM\MC900434227[1].wm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934200" y="3797300"/>
            <a:ext cx="1387475" cy="1841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3796" name="Picture 6" descr="C:\Users\eja\AppData\Local\Microsoft\Windows\Temporary Internet Files\Content.IE5\YJXCD3LR\MC900433839[1].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638800" y="4568825"/>
            <a:ext cx="1295400" cy="129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smtClean="0"/>
              <a:t>Data Sources</a:t>
            </a:r>
            <a:endParaRPr lang="en-US" dirty="0"/>
          </a:p>
        </p:txBody>
      </p:sp>
      <p:sp>
        <p:nvSpPr>
          <p:cNvPr id="3" name="Content Placeholder 2"/>
          <p:cNvSpPr>
            <a:spLocks noGrp="1"/>
          </p:cNvSpPr>
          <p:nvPr>
            <p:ph idx="1"/>
          </p:nvPr>
        </p:nvSpPr>
        <p:spPr/>
        <p:txBody>
          <a:bodyPr>
            <a:normAutofit/>
          </a:bodyPr>
          <a:lstStyle/>
          <a:p>
            <a:r>
              <a:rPr lang="en-US" altLang="zh-CN" smtClean="0">
                <a:ea typeface="宋体" pitchFamily="2" charset="-122"/>
              </a:rPr>
              <a:t>Census and ACS PUMS</a:t>
            </a:r>
          </a:p>
          <a:p>
            <a:pPr lvl="1"/>
            <a:r>
              <a:rPr lang="en-US" altLang="zh-CN" smtClean="0">
                <a:ea typeface="宋体" pitchFamily="2" charset="-122"/>
              </a:rPr>
              <a:t>Household and person level microdata</a:t>
            </a:r>
          </a:p>
          <a:p>
            <a:r>
              <a:rPr lang="en-US" altLang="zh-CN" smtClean="0">
                <a:ea typeface="宋体" pitchFamily="2" charset="-122"/>
              </a:rPr>
              <a:t>Census and ACS summary data</a:t>
            </a:r>
          </a:p>
          <a:p>
            <a:pPr lvl="1"/>
            <a:r>
              <a:rPr lang="en-US" altLang="zh-CN" smtClean="0">
                <a:ea typeface="宋体" pitchFamily="2" charset="-122"/>
              </a:rPr>
              <a:t>Source for base year control targets</a:t>
            </a:r>
          </a:p>
          <a:p>
            <a:pPr lvl="1"/>
            <a:r>
              <a:rPr lang="en-US" altLang="zh-CN" smtClean="0">
                <a:ea typeface="宋体" pitchFamily="2" charset="-122"/>
              </a:rPr>
              <a:t>Source for base year validation data</a:t>
            </a:r>
          </a:p>
          <a:p>
            <a:r>
              <a:rPr lang="en-US" altLang="zh-CN" smtClean="0">
                <a:ea typeface="宋体" pitchFamily="2" charset="-122"/>
              </a:rPr>
              <a:t>SANDAG estimates and forecasts</a:t>
            </a:r>
          </a:p>
          <a:p>
            <a:pPr lvl="1"/>
            <a:r>
              <a:rPr lang="en-US" altLang="zh-CN" smtClean="0">
                <a:ea typeface="宋体" pitchFamily="2" charset="-122"/>
              </a:rPr>
              <a:t>Source for future year control targets</a:t>
            </a:r>
          </a:p>
          <a:p>
            <a:endParaRPr lang="en-US" altLang="zh-CN" smtClean="0">
              <a:ea typeface="宋体" pitchFamily="2" charset="-122"/>
            </a:endParaRPr>
          </a:p>
          <a:p>
            <a:pPr>
              <a:buFont typeface="Wingdings" pitchFamily="2" charset="2"/>
              <a:buNone/>
            </a:pPr>
            <a:endParaRPr lang="en-US" altLang="zh-CN" smtClean="0">
              <a:ea typeface="宋体" pitchFamily="2" charset="-122"/>
            </a:endParaRPr>
          </a:p>
          <a:p>
            <a:endParaRPr lang="zh-CN" altLang="en-US" smtClean="0">
              <a:ea typeface="宋体" pitchFamily="2" charset="-122"/>
            </a:endParaRP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smtClean="0"/>
              <a:t>ACS Vs. Census</a:t>
            </a:r>
            <a:endParaRPr lang="en-US" dirty="0"/>
          </a:p>
        </p:txBody>
      </p:sp>
      <p:graphicFrame>
        <p:nvGraphicFramePr>
          <p:cNvPr id="37929" name="Group 41"/>
          <p:cNvGraphicFramePr>
            <a:graphicFrameLocks noGrp="1"/>
          </p:cNvGraphicFramePr>
          <p:nvPr>
            <p:ph idx="1"/>
          </p:nvPr>
        </p:nvGraphicFramePr>
        <p:xfrm>
          <a:off x="685800" y="1447800"/>
          <a:ext cx="8001000" cy="4251643"/>
        </p:xfrm>
        <a:graphic>
          <a:graphicData uri="http://schemas.openxmlformats.org/drawingml/2006/table">
            <a:tbl>
              <a:tblPr/>
              <a:tblGrid>
                <a:gridCol w="1295400"/>
                <a:gridCol w="2438400"/>
                <a:gridCol w="4267200"/>
              </a:tblGrid>
              <a:tr h="136525">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zh-CN" altLang="en-US" sz="2400" b="1" i="0" u="none" strike="noStrike" cap="none" normalizeH="0" baseline="0" smtClean="0">
                        <a:ln>
                          <a:noFill/>
                        </a:ln>
                        <a:solidFill>
                          <a:srgbClr val="FFFFFF"/>
                        </a:solidFill>
                        <a:effectLst/>
                        <a:latin typeface="Arial" charset="0"/>
                        <a:ea typeface="宋体" pitchFamily="2" charset="-122"/>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7F7F7F"/>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CN" sz="2400" b="1" i="0" u="none" strike="noStrike" cap="none" normalizeH="0" baseline="0" smtClean="0">
                          <a:ln>
                            <a:noFill/>
                          </a:ln>
                          <a:solidFill>
                            <a:srgbClr val="FFFFFF"/>
                          </a:solidFill>
                          <a:effectLst/>
                          <a:latin typeface="Arial" charset="0"/>
                          <a:ea typeface="宋体" pitchFamily="2" charset="-122"/>
                        </a:rPr>
                        <a:t>ACS</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7F7F7F"/>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CN" sz="2400" b="1" i="0" u="none" strike="noStrike" cap="none" normalizeH="0" baseline="0" smtClean="0">
                          <a:ln>
                            <a:noFill/>
                          </a:ln>
                          <a:solidFill>
                            <a:srgbClr val="FFFFFF"/>
                          </a:solidFill>
                          <a:effectLst/>
                          <a:latin typeface="Arial" charset="0"/>
                          <a:ea typeface="宋体" pitchFamily="2" charset="-122"/>
                        </a:rPr>
                        <a:t>Census</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7F7F7F"/>
                    </a:solidFill>
                  </a:tcPr>
                </a:tc>
              </a:tr>
              <a:tr h="32067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zh-CN" sz="1800" b="0" i="0" u="none" strike="noStrike" cap="none" normalizeH="0" baseline="0" smtClean="0">
                          <a:ln>
                            <a:noFill/>
                          </a:ln>
                          <a:solidFill>
                            <a:schemeClr val="tx1"/>
                          </a:solidFill>
                          <a:effectLst/>
                          <a:latin typeface="Arial" charset="0"/>
                          <a:ea typeface="宋体" pitchFamily="2" charset="-122"/>
                        </a:rPr>
                        <a:t>Frequency</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zh-CN" sz="1800" b="0" i="0" u="none" strike="noStrike" cap="none" normalizeH="0" baseline="0" smtClean="0">
                          <a:ln>
                            <a:noFill/>
                          </a:ln>
                          <a:solidFill>
                            <a:schemeClr val="tx1"/>
                          </a:solidFill>
                          <a:effectLst/>
                          <a:latin typeface="Arial" charset="0"/>
                          <a:ea typeface="宋体" pitchFamily="2" charset="-122"/>
                        </a:rPr>
                        <a:t>Every year</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zh-CN" sz="1800" b="0" i="0" u="none" strike="noStrike" cap="none" normalizeH="0" baseline="0" smtClean="0">
                          <a:ln>
                            <a:noFill/>
                          </a:ln>
                          <a:solidFill>
                            <a:schemeClr val="tx1"/>
                          </a:solidFill>
                          <a:effectLst/>
                          <a:latin typeface="Arial" charset="0"/>
                          <a:ea typeface="宋体" pitchFamily="2" charset="-122"/>
                        </a:rPr>
                        <a:t>Every 10 years</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87363">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zh-CN" sz="1800" b="0" i="0" u="none" strike="noStrike" cap="none" normalizeH="0" baseline="0" smtClean="0">
                          <a:ln>
                            <a:noFill/>
                          </a:ln>
                          <a:solidFill>
                            <a:schemeClr val="tx1"/>
                          </a:solidFill>
                          <a:effectLst/>
                          <a:latin typeface="Arial" charset="0"/>
                          <a:ea typeface="宋体" pitchFamily="2" charset="-122"/>
                        </a:rPr>
                        <a:t>Data Collected</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zh-CN" sz="1800" b="0" i="0" u="none" strike="noStrike" cap="none" normalizeH="0" baseline="0" smtClean="0">
                          <a:ln>
                            <a:noFill/>
                          </a:ln>
                          <a:solidFill>
                            <a:schemeClr val="tx1"/>
                          </a:solidFill>
                          <a:effectLst/>
                          <a:latin typeface="Arial" charset="0"/>
                          <a:ea typeface="宋体" pitchFamily="2" charset="-122"/>
                        </a:rPr>
                        <a:t>Both SF1 and SF3 data</a:t>
                      </a:r>
                      <a:endParaRPr kumimoji="0" lang="en-US" altLang="zh-CN" sz="1800" b="0" i="0" u="none" strike="noStrike" cap="none" normalizeH="0" baseline="0" smtClean="0">
                        <a:ln>
                          <a:noFill/>
                        </a:ln>
                        <a:solidFill>
                          <a:srgbClr val="000000"/>
                        </a:solidFill>
                        <a:effectLst/>
                        <a:latin typeface="Calibri" pitchFamily="34" charset="0"/>
                        <a:ea typeface="宋体" pitchFamily="2" charset="-122"/>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zh-CN" altLang="en-US" sz="1800" b="0" i="0" u="none" strike="noStrike" cap="none" normalizeH="0" baseline="0" smtClean="0">
                        <a:ln>
                          <a:noFill/>
                        </a:ln>
                        <a:solidFill>
                          <a:schemeClr val="tx1"/>
                        </a:solidFill>
                        <a:effectLst/>
                        <a:latin typeface="Arial" charset="0"/>
                        <a:ea typeface="宋体" pitchFamily="2" charset="-122"/>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 typeface="Courier New" pitchFamily="49" charset="0"/>
                        <a:buChar char="o"/>
                        <a:tabLst/>
                      </a:pPr>
                      <a:r>
                        <a:rPr kumimoji="0" lang="en-US" altLang="zh-CN" sz="1800" b="0" i="0" u="none" strike="noStrike" cap="none" normalizeH="0" baseline="0" smtClean="0">
                          <a:ln>
                            <a:noFill/>
                          </a:ln>
                          <a:solidFill>
                            <a:schemeClr val="tx1"/>
                          </a:solidFill>
                          <a:effectLst/>
                          <a:latin typeface="Arial" charset="0"/>
                          <a:ea typeface="宋体" pitchFamily="2" charset="-122"/>
                        </a:rPr>
                        <a:t>SF1: number of people, age, race, gender, etc.</a:t>
                      </a:r>
                    </a:p>
                    <a:p>
                      <a:pPr marL="0" marR="0" lvl="0" indent="0" algn="l" defTabSz="914400" rtl="0" eaLnBrk="1" fontAlgn="base" latinLnBrk="0" hangingPunct="1">
                        <a:lnSpc>
                          <a:spcPct val="100000"/>
                        </a:lnSpc>
                        <a:spcBef>
                          <a:spcPct val="0"/>
                        </a:spcBef>
                        <a:spcAft>
                          <a:spcPct val="0"/>
                        </a:spcAft>
                        <a:buClrTx/>
                        <a:buSzTx/>
                        <a:buFont typeface="Courier New" pitchFamily="49" charset="0"/>
                        <a:buChar char="o"/>
                        <a:tabLst/>
                      </a:pPr>
                      <a:r>
                        <a:rPr kumimoji="0" lang="en-US" altLang="zh-CN" sz="1800" b="0" i="0" u="none" strike="noStrike" cap="none" normalizeH="0" baseline="0" smtClean="0">
                          <a:ln>
                            <a:noFill/>
                          </a:ln>
                          <a:solidFill>
                            <a:schemeClr val="tx1"/>
                          </a:solidFill>
                          <a:effectLst/>
                          <a:latin typeface="Arial" charset="0"/>
                          <a:ea typeface="宋体" pitchFamily="2" charset="-122"/>
                        </a:rPr>
                        <a:t>SF3:  income, education, disability status, etc.</a:t>
                      </a:r>
                      <a:endParaRPr kumimoji="0" lang="en-US" altLang="zh-CN" sz="1800" b="0" i="0" u="none" strike="noStrike" cap="none" normalizeH="0" baseline="0" smtClean="0">
                        <a:ln>
                          <a:noFill/>
                        </a:ln>
                        <a:solidFill>
                          <a:srgbClr val="000000"/>
                        </a:solidFill>
                        <a:effectLst/>
                        <a:latin typeface="Calibri" pitchFamily="34" charset="0"/>
                        <a:ea typeface="宋体" pitchFamily="2" charset="-122"/>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87363">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zh-CN" sz="1800" b="0" i="0" u="none" strike="noStrike" cap="none" normalizeH="0" baseline="0" smtClean="0">
                          <a:ln>
                            <a:noFill/>
                          </a:ln>
                          <a:solidFill>
                            <a:schemeClr val="tx1"/>
                          </a:solidFill>
                          <a:effectLst/>
                          <a:latin typeface="Arial" charset="0"/>
                          <a:ea typeface="宋体" pitchFamily="2" charset="-122"/>
                        </a:rPr>
                        <a:t>Estimates</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altLang="zh-CN" sz="1800" b="0" i="0" u="none" strike="noStrike" cap="none" normalizeH="0" baseline="0" smtClean="0">
                          <a:ln>
                            <a:noFill/>
                          </a:ln>
                          <a:solidFill>
                            <a:schemeClr val="tx1"/>
                          </a:solidFill>
                          <a:effectLst/>
                          <a:latin typeface="Arial" charset="0"/>
                          <a:ea typeface="宋体" pitchFamily="2" charset="-122"/>
                        </a:rPr>
                        <a:t>Period estimates</a:t>
                      </a:r>
                      <a:endParaRPr kumimoji="0" lang="en-US" altLang="zh-CN" sz="1800" b="0" i="0" u="none" strike="noStrike" cap="none" normalizeH="0" baseline="0" smtClean="0">
                        <a:ln>
                          <a:noFill/>
                        </a:ln>
                        <a:solidFill>
                          <a:srgbClr val="000000"/>
                        </a:solidFill>
                        <a:effectLst/>
                        <a:latin typeface="Calibri" pitchFamily="34" charset="0"/>
                        <a:ea typeface="宋体" pitchFamily="2" charset="-122"/>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altLang="zh-CN" sz="1800" b="0" i="0" u="none" strike="noStrike" cap="none" normalizeH="0" baseline="0" smtClean="0">
                          <a:ln>
                            <a:noFill/>
                          </a:ln>
                          <a:solidFill>
                            <a:schemeClr val="tx1"/>
                          </a:solidFill>
                          <a:effectLst/>
                          <a:latin typeface="Arial" charset="0"/>
                          <a:ea typeface="宋体" pitchFamily="2" charset="-122"/>
                        </a:rPr>
                        <a:t>"Point-in-time" estimates</a:t>
                      </a:r>
                      <a:endParaRPr kumimoji="0" lang="en-US" altLang="zh-CN" sz="1800" b="0" i="0" u="none" strike="noStrike" cap="none" normalizeH="0" baseline="0" smtClean="0">
                        <a:ln>
                          <a:noFill/>
                        </a:ln>
                        <a:solidFill>
                          <a:srgbClr val="000000"/>
                        </a:solidFill>
                        <a:effectLst/>
                        <a:latin typeface="Calibri" pitchFamily="34" charset="0"/>
                        <a:ea typeface="宋体" pitchFamily="2" charset="-122"/>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83820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zh-CN" sz="1800" b="0" i="0" u="none" strike="noStrike" cap="none" normalizeH="0" baseline="0" smtClean="0">
                          <a:ln>
                            <a:noFill/>
                          </a:ln>
                          <a:solidFill>
                            <a:schemeClr val="tx1"/>
                          </a:solidFill>
                          <a:effectLst/>
                          <a:latin typeface="Arial" charset="0"/>
                          <a:ea typeface="宋体" pitchFamily="2" charset="-122"/>
                        </a:rPr>
                        <a:t>Sample Size</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altLang="zh-CN" sz="1800" b="0" i="0" u="none" strike="noStrike" cap="none" normalizeH="0" baseline="0" smtClean="0">
                          <a:ln>
                            <a:noFill/>
                          </a:ln>
                          <a:solidFill>
                            <a:schemeClr val="tx1"/>
                          </a:solidFill>
                          <a:effectLst/>
                          <a:latin typeface="Arial" charset="0"/>
                          <a:ea typeface="宋体" pitchFamily="2" charset="-122"/>
                        </a:rPr>
                        <a:t>1 in 40 households</a:t>
                      </a:r>
                      <a:endParaRPr kumimoji="0" lang="en-US" altLang="zh-CN" sz="1800" b="0" i="0" u="none" strike="noStrike" cap="none" normalizeH="0" baseline="0" smtClean="0">
                        <a:ln>
                          <a:noFill/>
                        </a:ln>
                        <a:solidFill>
                          <a:srgbClr val="000000"/>
                        </a:solidFill>
                        <a:effectLst/>
                        <a:latin typeface="Calibri" pitchFamily="34" charset="0"/>
                        <a:ea typeface="宋体" pitchFamily="2" charset="-122"/>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285750" marR="0" lvl="0" indent="-285750" algn="l" defTabSz="914400" rtl="0" eaLnBrk="1" fontAlgn="b" latinLnBrk="0" hangingPunct="1">
                        <a:lnSpc>
                          <a:spcPct val="100000"/>
                        </a:lnSpc>
                        <a:spcBef>
                          <a:spcPct val="0"/>
                        </a:spcBef>
                        <a:spcAft>
                          <a:spcPct val="0"/>
                        </a:spcAft>
                        <a:buClrTx/>
                        <a:buSzTx/>
                        <a:buFont typeface="Courier New" pitchFamily="49" charset="0"/>
                        <a:buChar char="o"/>
                        <a:tabLst/>
                      </a:pPr>
                      <a:r>
                        <a:rPr kumimoji="0" lang="en-US" altLang="zh-CN" sz="1800" b="0" i="0" u="none" strike="noStrike" cap="none" normalizeH="0" baseline="0" smtClean="0">
                          <a:ln>
                            <a:noFill/>
                          </a:ln>
                          <a:solidFill>
                            <a:schemeClr val="tx1"/>
                          </a:solidFill>
                          <a:effectLst/>
                          <a:latin typeface="Arial" charset="0"/>
                          <a:ea typeface="宋体" pitchFamily="2" charset="-122"/>
                        </a:rPr>
                        <a:t>Short form SF1: 100% count</a:t>
                      </a:r>
                    </a:p>
                    <a:p>
                      <a:pPr marL="285750" marR="0" lvl="0" indent="-285750" algn="l" defTabSz="914400" rtl="0" eaLnBrk="1" fontAlgn="b" latinLnBrk="0" hangingPunct="1">
                        <a:lnSpc>
                          <a:spcPct val="100000"/>
                        </a:lnSpc>
                        <a:spcBef>
                          <a:spcPct val="0"/>
                        </a:spcBef>
                        <a:spcAft>
                          <a:spcPct val="0"/>
                        </a:spcAft>
                        <a:buClrTx/>
                        <a:buSzTx/>
                        <a:buFont typeface="Courier New" pitchFamily="49" charset="0"/>
                        <a:buChar char="o"/>
                        <a:tabLst/>
                      </a:pPr>
                      <a:r>
                        <a:rPr kumimoji="0" lang="en-US" altLang="zh-CN" sz="1800" b="0" i="0" u="none" strike="noStrike" cap="none" normalizeH="0" baseline="0" smtClean="0">
                          <a:ln>
                            <a:noFill/>
                          </a:ln>
                          <a:solidFill>
                            <a:schemeClr val="tx1"/>
                          </a:solidFill>
                          <a:effectLst/>
                          <a:latin typeface="Arial" charset="0"/>
                          <a:ea typeface="宋体" pitchFamily="2" charset="-122"/>
                        </a:rPr>
                        <a:t>Long form SF3: 1 in 6 households</a:t>
                      </a:r>
                      <a:endParaRPr kumimoji="0" lang="en-US" altLang="zh-CN" sz="1800" b="0" i="0" u="none" strike="noStrike" cap="none" normalizeH="0" baseline="0" smtClean="0">
                        <a:ln>
                          <a:noFill/>
                        </a:ln>
                        <a:solidFill>
                          <a:srgbClr val="000000"/>
                        </a:solidFill>
                        <a:effectLst/>
                        <a:latin typeface="Calibri" pitchFamily="34" charset="0"/>
                        <a:ea typeface="宋体" pitchFamily="2" charset="-122"/>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762000">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zh-CN" altLang="en-US" sz="1800" b="0" i="0" u="none" strike="noStrike" cap="none" normalizeH="0" baseline="0" smtClean="0">
                        <a:ln>
                          <a:noFill/>
                        </a:ln>
                        <a:solidFill>
                          <a:schemeClr val="tx1"/>
                        </a:solidFill>
                        <a:effectLst/>
                        <a:latin typeface="Arial" charset="0"/>
                        <a:ea typeface="宋体" pitchFamily="2" charset="-122"/>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285750" marR="0" lvl="0" indent="-285750" algn="l" defTabSz="914400" rtl="0" eaLnBrk="1" fontAlgn="b" latinLnBrk="0" hangingPunct="1">
                        <a:lnSpc>
                          <a:spcPct val="100000"/>
                        </a:lnSpc>
                        <a:spcBef>
                          <a:spcPct val="0"/>
                        </a:spcBef>
                        <a:spcAft>
                          <a:spcPct val="0"/>
                        </a:spcAft>
                        <a:buClrTx/>
                        <a:buSzTx/>
                        <a:buFont typeface="Courier New" pitchFamily="49" charset="0"/>
                        <a:buChar char="o"/>
                        <a:tabLst/>
                      </a:pPr>
                      <a:r>
                        <a:rPr kumimoji="0" lang="en-US" altLang="zh-CN" sz="1800" b="0" i="0" u="none" strike="noStrike" cap="none" normalizeH="0" baseline="0" smtClean="0">
                          <a:ln>
                            <a:noFill/>
                          </a:ln>
                          <a:solidFill>
                            <a:schemeClr val="tx1"/>
                          </a:solidFill>
                          <a:effectLst/>
                          <a:latin typeface="Arial" charset="0"/>
                          <a:ea typeface="宋体" pitchFamily="2" charset="-122"/>
                        </a:rPr>
                        <a:t>1-year PUMS: 1%</a:t>
                      </a:r>
                    </a:p>
                    <a:p>
                      <a:pPr marL="285750" marR="0" lvl="0" indent="-285750" algn="l" defTabSz="914400" rtl="0" eaLnBrk="1" fontAlgn="b" latinLnBrk="0" hangingPunct="1">
                        <a:lnSpc>
                          <a:spcPct val="100000"/>
                        </a:lnSpc>
                        <a:spcBef>
                          <a:spcPct val="0"/>
                        </a:spcBef>
                        <a:spcAft>
                          <a:spcPct val="0"/>
                        </a:spcAft>
                        <a:buClrTx/>
                        <a:buSzTx/>
                        <a:buFont typeface="Courier New" pitchFamily="49" charset="0"/>
                        <a:buChar char="o"/>
                        <a:tabLst/>
                      </a:pPr>
                      <a:r>
                        <a:rPr kumimoji="0" lang="en-US" altLang="zh-CN" sz="1800" b="0" i="0" u="none" strike="noStrike" cap="none" normalizeH="0" baseline="0" smtClean="0">
                          <a:ln>
                            <a:noFill/>
                          </a:ln>
                          <a:solidFill>
                            <a:schemeClr val="tx1"/>
                          </a:solidFill>
                          <a:effectLst/>
                          <a:latin typeface="Arial" charset="0"/>
                          <a:ea typeface="宋体" pitchFamily="2" charset="-122"/>
                        </a:rPr>
                        <a:t>3-year PUMS: 3%</a:t>
                      </a:r>
                    </a:p>
                    <a:p>
                      <a:pPr marL="285750" marR="0" lvl="0" indent="-285750" algn="l" defTabSz="914400" rtl="0" eaLnBrk="1" fontAlgn="b" latinLnBrk="0" hangingPunct="1">
                        <a:lnSpc>
                          <a:spcPct val="100000"/>
                        </a:lnSpc>
                        <a:spcBef>
                          <a:spcPct val="0"/>
                        </a:spcBef>
                        <a:spcAft>
                          <a:spcPct val="0"/>
                        </a:spcAft>
                        <a:buClrTx/>
                        <a:buSzTx/>
                        <a:buFont typeface="Courier New" pitchFamily="49" charset="0"/>
                        <a:buChar char="o"/>
                        <a:tabLst/>
                      </a:pPr>
                      <a:r>
                        <a:rPr kumimoji="0" lang="en-US" altLang="zh-CN" sz="1800" b="0" i="0" u="none" strike="noStrike" cap="none" normalizeH="0" baseline="0" smtClean="0">
                          <a:ln>
                            <a:noFill/>
                          </a:ln>
                          <a:solidFill>
                            <a:schemeClr val="tx1"/>
                          </a:solidFill>
                          <a:effectLst/>
                          <a:latin typeface="Arial" charset="0"/>
                          <a:ea typeface="宋体" pitchFamily="2" charset="-122"/>
                        </a:rPr>
                        <a:t>5-year PUMS: 5%</a:t>
                      </a:r>
                      <a:endParaRPr kumimoji="0" lang="en-US" altLang="zh-CN" sz="1800" b="0" i="0" u="none" strike="noStrike" cap="none" normalizeH="0" baseline="0" smtClean="0">
                        <a:ln>
                          <a:noFill/>
                        </a:ln>
                        <a:solidFill>
                          <a:srgbClr val="000000"/>
                        </a:solidFill>
                        <a:effectLst/>
                        <a:latin typeface="Calibri" pitchFamily="34" charset="0"/>
                        <a:ea typeface="宋体" pitchFamily="2" charset="-122"/>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altLang="zh-CN" sz="1800" b="0" i="0" u="none" strike="noStrike" cap="none" normalizeH="0" baseline="0" smtClean="0">
                          <a:ln>
                            <a:noFill/>
                          </a:ln>
                          <a:solidFill>
                            <a:schemeClr val="tx1"/>
                          </a:solidFill>
                          <a:effectLst/>
                          <a:latin typeface="Arial" charset="0"/>
                          <a:ea typeface="宋体" pitchFamily="2" charset="-122"/>
                        </a:rPr>
                        <a:t>PUMS: 5% sample</a:t>
                      </a:r>
                      <a:endParaRPr kumimoji="0" lang="en-US" altLang="zh-CN" sz="1800" b="0" i="0" u="none" strike="noStrike" cap="none" normalizeH="0" baseline="0" smtClean="0">
                        <a:ln>
                          <a:noFill/>
                        </a:ln>
                        <a:solidFill>
                          <a:srgbClr val="000000"/>
                        </a:solidFill>
                        <a:effectLst/>
                        <a:latin typeface="Calibri" pitchFamily="34" charset="0"/>
                        <a:ea typeface="宋体" pitchFamily="2" charset="-122"/>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bl>
          </a:graphicData>
        </a:graphic>
      </p:graphicFrame>
    </p:spTree>
  </p:cSld>
  <p:clrMapOvr>
    <a:masterClrMapping/>
  </p:clrMapOvr>
  <p:transition spd="slow"/>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smtClean="0"/>
              <a:t>Why ACS?</a:t>
            </a:r>
            <a:endParaRPr lang="en-US" dirty="0"/>
          </a:p>
        </p:txBody>
      </p:sp>
      <p:sp>
        <p:nvSpPr>
          <p:cNvPr id="3" name="Content Placeholder 2"/>
          <p:cNvSpPr>
            <a:spLocks noGrp="1"/>
          </p:cNvSpPr>
          <p:nvPr>
            <p:ph idx="1"/>
          </p:nvPr>
        </p:nvSpPr>
        <p:spPr>
          <a:xfrm>
            <a:off x="533400" y="1676400"/>
            <a:ext cx="8229600" cy="3810000"/>
          </a:xfrm>
        </p:spPr>
        <p:txBody>
          <a:bodyPr>
            <a:normAutofit/>
          </a:bodyPr>
          <a:lstStyle/>
          <a:p>
            <a:pPr lvl="1">
              <a:buFont typeface="Wingdings" pitchFamily="2" charset="2"/>
              <a:buChar char="§"/>
            </a:pPr>
            <a:r>
              <a:rPr lang="en-US" altLang="zh-CN" sz="2700" smtClean="0">
                <a:ea typeface="宋体" pitchFamily="2" charset="-122"/>
              </a:rPr>
              <a:t>Advantages</a:t>
            </a:r>
          </a:p>
          <a:p>
            <a:pPr lvl="2"/>
            <a:r>
              <a:rPr lang="en-US" altLang="zh-CN" smtClean="0">
                <a:ea typeface="宋体" pitchFamily="2" charset="-122"/>
              </a:rPr>
              <a:t>Timeliness: a new set of data every year for areas that are large enough (population &gt; 65,000). </a:t>
            </a:r>
          </a:p>
          <a:p>
            <a:pPr lvl="1">
              <a:buFont typeface="Wingdings" pitchFamily="2" charset="2"/>
              <a:buChar char="§"/>
            </a:pPr>
            <a:r>
              <a:rPr lang="en-US" altLang="zh-CN" sz="2700" smtClean="0">
                <a:ea typeface="宋体" pitchFamily="2" charset="-122"/>
              </a:rPr>
              <a:t>Disadvantages</a:t>
            </a:r>
          </a:p>
          <a:p>
            <a:pPr lvl="2"/>
            <a:r>
              <a:rPr lang="en-US" altLang="zh-CN" smtClean="0">
                <a:ea typeface="宋体" pitchFamily="2" charset="-122"/>
              </a:rPr>
              <a:t>Based on a smaller sample associated with increased error compared with decennial Census. </a:t>
            </a:r>
          </a:p>
          <a:p>
            <a:pPr lvl="2"/>
            <a:r>
              <a:rPr lang="en-US" altLang="zh-CN" smtClean="0">
                <a:ea typeface="宋体" pitchFamily="2" charset="-122"/>
              </a:rPr>
              <a:t>‘Period estimates’ vs. ‘Point in time’. Which year does the ACS PUMS data represent?</a:t>
            </a:r>
          </a:p>
          <a:p>
            <a:pPr lvl="1">
              <a:buFontTx/>
              <a:buNone/>
            </a:pPr>
            <a:endParaRPr lang="en-US" altLang="zh-CN" smtClean="0">
              <a:ea typeface="宋体" pitchFamily="2" charset="-122"/>
            </a:endParaRPr>
          </a:p>
          <a:p>
            <a:endParaRPr lang="zh-CN" altLang="en-US" smtClean="0">
              <a:ea typeface="宋体" pitchFamily="2" charset="-122"/>
            </a:endParaRP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smtClean="0"/>
              <a:t>Validations</a:t>
            </a:r>
            <a:endParaRPr lang="en-US" dirty="0"/>
          </a:p>
        </p:txBody>
      </p:sp>
      <p:sp>
        <p:nvSpPr>
          <p:cNvPr id="3" name="Content Placeholder 2"/>
          <p:cNvSpPr>
            <a:spLocks noGrp="1"/>
          </p:cNvSpPr>
          <p:nvPr>
            <p:ph idx="1"/>
          </p:nvPr>
        </p:nvSpPr>
        <p:spPr>
          <a:xfrm>
            <a:off x="1219200" y="1447800"/>
            <a:ext cx="6858000" cy="4830763"/>
          </a:xfrm>
        </p:spPr>
        <p:txBody>
          <a:bodyPr>
            <a:noAutofit/>
          </a:bodyPr>
          <a:lstStyle/>
          <a:p>
            <a:r>
              <a:rPr lang="en-US" altLang="zh-CN" smtClean="0">
                <a:ea typeface="宋体" pitchFamily="2" charset="-122"/>
              </a:rPr>
              <a:t>Objectives</a:t>
            </a:r>
          </a:p>
          <a:p>
            <a:pPr lvl="1"/>
            <a:r>
              <a:rPr lang="en-US" altLang="zh-CN" smtClean="0">
                <a:ea typeface="宋体" pitchFamily="2" charset="-122"/>
              </a:rPr>
              <a:t>Compare PopSyn against Census or ACS</a:t>
            </a:r>
          </a:p>
          <a:p>
            <a:r>
              <a:rPr lang="en-US" altLang="zh-CN" smtClean="0">
                <a:ea typeface="宋体" pitchFamily="2" charset="-122"/>
              </a:rPr>
              <a:t>Number of validation measures</a:t>
            </a:r>
          </a:p>
          <a:p>
            <a:pPr lvl="1"/>
            <a:r>
              <a:rPr lang="en-US" altLang="zh-CN" smtClean="0">
                <a:ea typeface="宋体" pitchFamily="2" charset="-122"/>
              </a:rPr>
              <a:t>Year 2000: 96</a:t>
            </a:r>
          </a:p>
          <a:p>
            <a:pPr lvl="1"/>
            <a:r>
              <a:rPr lang="en-US" altLang="zh-CN" smtClean="0">
                <a:ea typeface="宋体" pitchFamily="2" charset="-122"/>
              </a:rPr>
              <a:t>Year 2008: 86</a:t>
            </a:r>
          </a:p>
          <a:p>
            <a:r>
              <a:rPr lang="en-US" altLang="zh-CN" smtClean="0">
                <a:ea typeface="宋体" pitchFamily="2" charset="-122"/>
              </a:rPr>
              <a:t>Variables used as universes</a:t>
            </a:r>
          </a:p>
          <a:p>
            <a:pPr lvl="1"/>
            <a:r>
              <a:rPr lang="en-US" altLang="zh-CN" smtClean="0">
                <a:ea typeface="宋体" pitchFamily="2" charset="-122"/>
              </a:rPr>
              <a:t>Number of households</a:t>
            </a:r>
          </a:p>
          <a:p>
            <a:pPr lvl="1"/>
            <a:r>
              <a:rPr lang="en-US" altLang="zh-CN" smtClean="0">
                <a:ea typeface="宋体" pitchFamily="2" charset="-122"/>
              </a:rPr>
              <a:t>Number of persons</a:t>
            </a:r>
          </a:p>
          <a:p>
            <a:r>
              <a:rPr lang="en-US" altLang="zh-CN" smtClean="0">
                <a:ea typeface="宋体" pitchFamily="2" charset="-122"/>
              </a:rPr>
              <a:t>Controlled variables</a:t>
            </a:r>
          </a:p>
          <a:p>
            <a:r>
              <a:rPr lang="en-US" altLang="zh-CN" smtClean="0">
                <a:ea typeface="宋体" pitchFamily="2" charset="-122"/>
              </a:rPr>
              <a:t>Non-Controlled variables</a:t>
            </a:r>
          </a:p>
          <a:p>
            <a:endParaRPr lang="zh-CN" altLang="en-US" sz="1600" smtClean="0">
              <a:ea typeface="宋体" pitchFamily="2" charset="-122"/>
            </a:endParaRP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smtClean="0"/>
              <a:t>Validation Statistics</a:t>
            </a:r>
            <a:endParaRPr lang="en-US" dirty="0"/>
          </a:p>
        </p:txBody>
      </p:sp>
      <p:sp>
        <p:nvSpPr>
          <p:cNvPr id="3" name="Content Placeholder 2"/>
          <p:cNvSpPr>
            <a:spLocks noGrp="1"/>
          </p:cNvSpPr>
          <p:nvPr>
            <p:ph idx="1"/>
          </p:nvPr>
        </p:nvSpPr>
        <p:spPr/>
        <p:txBody>
          <a:bodyPr/>
          <a:lstStyle/>
          <a:p>
            <a:r>
              <a:rPr lang="en-US" altLang="zh-CN" smtClean="0">
                <a:ea typeface="宋体" pitchFamily="2" charset="-122"/>
              </a:rPr>
              <a:t>Mean percentage difference</a:t>
            </a:r>
          </a:p>
          <a:p>
            <a:r>
              <a:rPr lang="en-US" altLang="zh-CN" smtClean="0">
                <a:ea typeface="宋体" pitchFamily="2" charset="-122"/>
              </a:rPr>
              <a:t>Standard Deviations</a:t>
            </a:r>
          </a:p>
          <a:p>
            <a:r>
              <a:rPr lang="en-US" altLang="zh-CN" smtClean="0">
                <a:ea typeface="宋体" pitchFamily="2" charset="-122"/>
              </a:rPr>
              <a:t>Absolute values vs. percentage values</a:t>
            </a:r>
          </a:p>
          <a:p>
            <a:r>
              <a:rPr lang="en-US" altLang="zh-CN" smtClean="0">
                <a:ea typeface="宋体" pitchFamily="2" charset="-122"/>
              </a:rPr>
              <a:t>Geography: PUMA</a:t>
            </a:r>
          </a:p>
          <a:p>
            <a:pPr>
              <a:buFont typeface="Wingdings" pitchFamily="2" charset="2"/>
              <a:buNone/>
            </a:pPr>
            <a:endParaRPr lang="zh-CN" altLang="en-US" smtClean="0">
              <a:ea typeface="宋体" pitchFamily="2" charset="-122"/>
            </a:endParaRP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smtClean="0"/>
              <a:t>Results</a:t>
            </a:r>
            <a:endParaRPr lang="en-US" dirty="0"/>
          </a:p>
        </p:txBody>
      </p:sp>
      <p:graphicFrame>
        <p:nvGraphicFramePr>
          <p:cNvPr id="4" name="Content Placeholder 3"/>
          <p:cNvGraphicFramePr>
            <a:graphicFrameLocks noGrp="1"/>
          </p:cNvGraphicFramePr>
          <p:nvPr>
            <p:ph idx="1"/>
          </p:nvPr>
        </p:nvGraphicFramePr>
        <p:xfrm>
          <a:off x="990600" y="2027238"/>
          <a:ext cx="6553200" cy="1173480"/>
        </p:xfrm>
        <a:graphic>
          <a:graphicData uri="http://schemas.openxmlformats.org/drawingml/2006/table">
            <a:tbl>
              <a:tblPr/>
              <a:tblGrid>
                <a:gridCol w="609600"/>
                <a:gridCol w="1295400"/>
                <a:gridCol w="1066800"/>
                <a:gridCol w="1219200"/>
                <a:gridCol w="1143000"/>
                <a:gridCol w="1219200"/>
              </a:tblGrid>
              <a:tr h="381000">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altLang="zh-CN" sz="1800" b="1" i="0" u="none" strike="noStrike" cap="none" normalizeH="0" baseline="0" smtClean="0">
                          <a:ln>
                            <a:noFill/>
                          </a:ln>
                          <a:solidFill>
                            <a:schemeClr val="tx1"/>
                          </a:solidFill>
                          <a:effectLst/>
                          <a:latin typeface="Arial" charset="0"/>
                          <a:ea typeface="宋体" pitchFamily="2" charset="-122"/>
                        </a:rPr>
                        <a:t>HHID</a:t>
                      </a:r>
                      <a:endParaRPr kumimoji="0" lang="en-US" altLang="zh-CN" sz="1800" b="1" i="0" u="none" strike="noStrike" cap="none" normalizeH="0" baseline="0" smtClean="0">
                        <a:ln>
                          <a:noFill/>
                        </a:ln>
                        <a:solidFill>
                          <a:srgbClr val="FFFFFF"/>
                        </a:solidFill>
                        <a:effectLst/>
                        <a:latin typeface="Calibri" pitchFamily="34" charset="0"/>
                        <a:ea typeface="宋体" pitchFamily="2" charset="-122"/>
                      </a:endParaRPr>
                    </a:p>
                  </a:txBody>
                  <a:tcPr marL="5621" marR="5621" marT="5621" marB="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7F7F7F"/>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altLang="zh-CN" sz="1800" b="1" i="0" u="none" strike="noStrike" cap="none" normalizeH="0" baseline="0" smtClean="0">
                          <a:ln>
                            <a:noFill/>
                          </a:ln>
                          <a:solidFill>
                            <a:schemeClr val="tx1"/>
                          </a:solidFill>
                          <a:effectLst/>
                          <a:latin typeface="Arial" charset="0"/>
                          <a:ea typeface="宋体" pitchFamily="2" charset="-122"/>
                        </a:rPr>
                        <a:t>HH Serial #</a:t>
                      </a:r>
                      <a:endParaRPr kumimoji="0" lang="en-US" altLang="zh-CN" sz="1800" b="1" i="0" u="none" strike="noStrike" cap="none" normalizeH="0" baseline="0" smtClean="0">
                        <a:ln>
                          <a:noFill/>
                        </a:ln>
                        <a:solidFill>
                          <a:srgbClr val="FFFFFF"/>
                        </a:solidFill>
                        <a:effectLst/>
                        <a:latin typeface="Calibri" pitchFamily="34" charset="0"/>
                        <a:ea typeface="宋体" pitchFamily="2" charset="-122"/>
                      </a:endParaRPr>
                    </a:p>
                  </a:txBody>
                  <a:tcPr marL="5621" marR="5621" marT="5621" marB="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7F7F7F"/>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altLang="zh-CN" sz="1800" b="1" i="0" u="none" strike="noStrike" cap="none" normalizeH="0" baseline="0" smtClean="0">
                          <a:ln>
                            <a:noFill/>
                          </a:ln>
                          <a:solidFill>
                            <a:schemeClr val="tx1"/>
                          </a:solidFill>
                          <a:effectLst/>
                          <a:latin typeface="Arial" charset="0"/>
                          <a:ea typeface="宋体" pitchFamily="2" charset="-122"/>
                        </a:rPr>
                        <a:t>GeoType</a:t>
                      </a:r>
                      <a:endParaRPr kumimoji="0" lang="en-US" altLang="zh-CN" sz="1800" b="1" i="0" u="none" strike="noStrike" cap="none" normalizeH="0" baseline="0" smtClean="0">
                        <a:ln>
                          <a:noFill/>
                        </a:ln>
                        <a:solidFill>
                          <a:srgbClr val="FFFFFF"/>
                        </a:solidFill>
                        <a:effectLst/>
                        <a:latin typeface="Calibri" pitchFamily="34" charset="0"/>
                        <a:ea typeface="宋体" pitchFamily="2" charset="-122"/>
                      </a:endParaRPr>
                    </a:p>
                  </a:txBody>
                  <a:tcPr marL="5621" marR="5621" marT="5621" marB="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7F7F7F"/>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altLang="zh-CN" sz="1800" b="1" i="0" u="none" strike="noStrike" cap="none" normalizeH="0" baseline="0" smtClean="0">
                          <a:ln>
                            <a:noFill/>
                          </a:ln>
                          <a:solidFill>
                            <a:schemeClr val="tx1"/>
                          </a:solidFill>
                          <a:effectLst/>
                          <a:latin typeface="Arial" charset="0"/>
                          <a:ea typeface="宋体" pitchFamily="2" charset="-122"/>
                        </a:rPr>
                        <a:t>GeoZone</a:t>
                      </a:r>
                      <a:endParaRPr kumimoji="0" lang="en-US" altLang="zh-CN" sz="1800" b="1" i="0" u="none" strike="noStrike" cap="none" normalizeH="0" baseline="0" smtClean="0">
                        <a:ln>
                          <a:noFill/>
                        </a:ln>
                        <a:solidFill>
                          <a:srgbClr val="FFFFFF"/>
                        </a:solidFill>
                        <a:effectLst/>
                        <a:latin typeface="Calibri" pitchFamily="34" charset="0"/>
                        <a:ea typeface="宋体" pitchFamily="2" charset="-122"/>
                      </a:endParaRPr>
                    </a:p>
                  </a:txBody>
                  <a:tcPr marL="5621" marR="5621" marT="5621" marB="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7F7F7F"/>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zh-CN" altLang="en-US" sz="1800" b="1" i="0" u="none" strike="noStrike" cap="none" normalizeH="0" baseline="0" smtClean="0">
                          <a:ln>
                            <a:noFill/>
                          </a:ln>
                          <a:solidFill>
                            <a:schemeClr val="tx1"/>
                          </a:solidFill>
                          <a:effectLst/>
                          <a:latin typeface="Arial" charset="0"/>
                          <a:ea typeface="宋体" pitchFamily="2" charset="-122"/>
                        </a:rPr>
                        <a:t> </a:t>
                      </a:r>
                      <a:r>
                        <a:rPr kumimoji="0" lang="en-US" altLang="zh-CN" sz="1800" b="1" i="0" u="none" strike="noStrike" cap="none" normalizeH="0" baseline="0" smtClean="0">
                          <a:ln>
                            <a:noFill/>
                          </a:ln>
                          <a:solidFill>
                            <a:schemeClr val="tx1"/>
                          </a:solidFill>
                          <a:effectLst/>
                          <a:latin typeface="Arial" charset="0"/>
                          <a:ea typeface="宋体" pitchFamily="2" charset="-122"/>
                        </a:rPr>
                        <a:t>Version</a:t>
                      </a:r>
                      <a:endParaRPr kumimoji="0" lang="en-US" altLang="zh-CN" sz="1800" b="1" i="0" u="none" strike="noStrike" cap="none" normalizeH="0" baseline="0" smtClean="0">
                        <a:ln>
                          <a:noFill/>
                        </a:ln>
                        <a:solidFill>
                          <a:srgbClr val="FFFFFF"/>
                        </a:solidFill>
                        <a:effectLst/>
                        <a:latin typeface="Calibri" pitchFamily="34" charset="0"/>
                        <a:ea typeface="宋体" pitchFamily="2" charset="-122"/>
                      </a:endParaRPr>
                    </a:p>
                  </a:txBody>
                  <a:tcPr marL="5621" marR="5621" marT="5621" marB="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7F7F7F"/>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altLang="zh-CN" sz="1800" b="1" i="0" u="none" strike="noStrike" cap="none" normalizeH="0" baseline="0" smtClean="0">
                          <a:ln>
                            <a:noFill/>
                          </a:ln>
                          <a:solidFill>
                            <a:schemeClr val="tx1"/>
                          </a:solidFill>
                          <a:effectLst/>
                          <a:latin typeface="Arial" charset="0"/>
                          <a:ea typeface="宋体" pitchFamily="2" charset="-122"/>
                        </a:rPr>
                        <a:t>SourceID</a:t>
                      </a:r>
                      <a:endParaRPr kumimoji="0" lang="en-US" altLang="zh-CN" sz="1800" b="1" i="0" u="none" strike="noStrike" cap="none" normalizeH="0" baseline="0" smtClean="0">
                        <a:ln>
                          <a:noFill/>
                        </a:ln>
                        <a:solidFill>
                          <a:srgbClr val="FFFFFF"/>
                        </a:solidFill>
                        <a:effectLst/>
                        <a:latin typeface="Calibri" pitchFamily="34" charset="0"/>
                        <a:ea typeface="宋体" pitchFamily="2" charset="-122"/>
                      </a:endParaRPr>
                    </a:p>
                  </a:txBody>
                  <a:tcPr marL="5621" marR="5621" marT="5621" marB="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7F7F7F"/>
                    </a:solidFill>
                  </a:tcPr>
                </a:tc>
              </a:tr>
              <a:tr h="304800">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zh-CN" altLang="en-US" sz="2000" b="0" i="0" u="none" strike="noStrike" cap="none" normalizeH="0" baseline="0" smtClean="0">
                        <a:ln>
                          <a:noFill/>
                        </a:ln>
                        <a:solidFill>
                          <a:srgbClr val="FFFFFF"/>
                        </a:solidFill>
                        <a:effectLst/>
                        <a:latin typeface="Calibri" pitchFamily="34" charset="0"/>
                        <a:ea typeface="宋体" pitchFamily="2" charset="-122"/>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zh-CN" altLang="en-US" sz="2000" b="0" i="0" u="none" strike="noStrike" cap="none" normalizeH="0" baseline="0" smtClean="0">
                        <a:ln>
                          <a:noFill/>
                        </a:ln>
                        <a:solidFill>
                          <a:srgbClr val="FFFFFF"/>
                        </a:solidFill>
                        <a:effectLst/>
                        <a:latin typeface="Calibri" pitchFamily="34" charset="0"/>
                        <a:ea typeface="宋体" pitchFamily="2" charset="-122"/>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endParaRPr kumimoji="0" lang="zh-CN" altLang="en-US" sz="2000" b="0" i="0" u="none" strike="noStrike" cap="none" normalizeH="0" baseline="0" smtClean="0">
                        <a:ln>
                          <a:noFill/>
                        </a:ln>
                        <a:solidFill>
                          <a:srgbClr val="000000"/>
                        </a:solidFill>
                        <a:effectLst/>
                        <a:latin typeface="Calibri" pitchFamily="34" charset="0"/>
                        <a:ea typeface="宋体" pitchFamily="2" charset="-122"/>
                      </a:endParaRPr>
                    </a:p>
                  </a:txBody>
                  <a:tcPr marL="5621" marR="5621" marT="5621" marB="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endParaRPr kumimoji="0" lang="zh-CN" altLang="en-US" sz="2000" b="0" i="0" u="none" strike="noStrike" cap="none" normalizeH="0" baseline="0" smtClean="0">
                        <a:ln>
                          <a:noFill/>
                        </a:ln>
                        <a:solidFill>
                          <a:srgbClr val="000000"/>
                        </a:solidFill>
                        <a:effectLst/>
                        <a:latin typeface="Calibri" pitchFamily="34" charset="0"/>
                        <a:ea typeface="宋体" pitchFamily="2" charset="-122"/>
                      </a:endParaRPr>
                    </a:p>
                  </a:txBody>
                  <a:tcPr marL="5621" marR="5621" marT="5621" marB="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endParaRPr kumimoji="0" lang="zh-CN" altLang="en-US" sz="2000" b="0" i="0" u="none" strike="noStrike" cap="none" normalizeH="0" baseline="0" smtClean="0">
                        <a:ln>
                          <a:noFill/>
                        </a:ln>
                        <a:solidFill>
                          <a:srgbClr val="000000"/>
                        </a:solidFill>
                        <a:effectLst/>
                        <a:latin typeface="Calibri" pitchFamily="34" charset="0"/>
                        <a:ea typeface="宋体" pitchFamily="2" charset="-122"/>
                      </a:endParaRPr>
                    </a:p>
                  </a:txBody>
                  <a:tcPr marL="5621" marR="5621" marT="5621" marB="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endParaRPr kumimoji="0" lang="zh-CN" altLang="en-US" sz="2000" b="0" i="0" u="none" strike="noStrike" cap="none" normalizeH="0" baseline="0" smtClean="0">
                        <a:ln>
                          <a:noFill/>
                        </a:ln>
                        <a:solidFill>
                          <a:srgbClr val="000000"/>
                        </a:solidFill>
                        <a:effectLst/>
                        <a:latin typeface="Calibri" pitchFamily="34" charset="0"/>
                        <a:ea typeface="宋体" pitchFamily="2" charset="-122"/>
                      </a:endParaRPr>
                    </a:p>
                  </a:txBody>
                  <a:tcPr marL="5621" marR="5621" marT="5621" marB="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12725">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zh-CN" altLang="en-US" sz="2000" b="0" i="0" u="none" strike="noStrike" cap="none" normalizeH="0" baseline="0" smtClean="0">
                        <a:ln>
                          <a:noFill/>
                        </a:ln>
                        <a:solidFill>
                          <a:schemeClr val="tx1"/>
                        </a:solidFill>
                        <a:effectLst/>
                        <a:latin typeface="Arial" charset="0"/>
                        <a:ea typeface="宋体" pitchFamily="2" charset="-122"/>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zh-CN" sz="2000" b="0" i="0" u="none" strike="noStrike" cap="none" normalizeH="0" baseline="0" smtClean="0">
                          <a:ln>
                            <a:noFill/>
                          </a:ln>
                          <a:solidFill>
                            <a:schemeClr val="tx1"/>
                          </a:solidFill>
                          <a:effectLst/>
                          <a:latin typeface="Arial" charset="0"/>
                          <a:ea typeface="宋体" pitchFamily="2" charset="-122"/>
                        </a:rPr>
                        <a:t>…</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endParaRPr kumimoji="0" lang="zh-CN" altLang="en-US" sz="2000" b="0" i="0" u="none" strike="noStrike" cap="none" normalizeH="0" baseline="0" smtClean="0">
                        <a:ln>
                          <a:noFill/>
                        </a:ln>
                        <a:solidFill>
                          <a:srgbClr val="000000"/>
                        </a:solidFill>
                        <a:effectLst/>
                        <a:latin typeface="Calibri" pitchFamily="34" charset="0"/>
                        <a:ea typeface="宋体" pitchFamily="2" charset="-122"/>
                      </a:endParaRPr>
                    </a:p>
                  </a:txBody>
                  <a:tcPr marL="5621" marR="5621" marT="5621" marB="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endParaRPr kumimoji="0" lang="zh-CN" altLang="en-US" sz="2000" b="0" i="0" u="none" strike="noStrike" cap="none" normalizeH="0" baseline="0" smtClean="0">
                        <a:ln>
                          <a:noFill/>
                        </a:ln>
                        <a:solidFill>
                          <a:srgbClr val="000000"/>
                        </a:solidFill>
                        <a:effectLst/>
                        <a:latin typeface="Calibri" pitchFamily="34" charset="0"/>
                        <a:ea typeface="宋体" pitchFamily="2" charset="-122"/>
                      </a:endParaRPr>
                    </a:p>
                  </a:txBody>
                  <a:tcPr marL="5621" marR="5621" marT="5621" marB="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endParaRPr kumimoji="0" lang="zh-CN" altLang="en-US" sz="2000" b="0" i="0" u="none" strike="noStrike" cap="none" normalizeH="0" baseline="0" smtClean="0">
                        <a:ln>
                          <a:noFill/>
                        </a:ln>
                        <a:solidFill>
                          <a:srgbClr val="000000"/>
                        </a:solidFill>
                        <a:effectLst/>
                        <a:latin typeface="Calibri" pitchFamily="34" charset="0"/>
                        <a:ea typeface="宋体" pitchFamily="2" charset="-122"/>
                      </a:endParaRPr>
                    </a:p>
                  </a:txBody>
                  <a:tcPr marL="5621" marR="5621" marT="5621" marB="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endParaRPr kumimoji="0" lang="zh-CN" altLang="en-US" sz="2000" b="0" i="0" u="none" strike="noStrike" cap="none" normalizeH="0" baseline="0" smtClean="0">
                        <a:ln>
                          <a:noFill/>
                        </a:ln>
                        <a:solidFill>
                          <a:srgbClr val="000000"/>
                        </a:solidFill>
                        <a:effectLst/>
                        <a:latin typeface="Calibri" pitchFamily="34" charset="0"/>
                        <a:ea typeface="宋体" pitchFamily="2" charset="-122"/>
                      </a:endParaRPr>
                    </a:p>
                  </a:txBody>
                  <a:tcPr marL="5621" marR="5621" marT="5621" marB="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bl>
          </a:graphicData>
        </a:graphic>
      </p:graphicFrame>
      <p:graphicFrame>
        <p:nvGraphicFramePr>
          <p:cNvPr id="5" name="Content Placeholder 3"/>
          <p:cNvGraphicFramePr>
            <a:graphicFrameLocks noGrp="1"/>
          </p:cNvGraphicFramePr>
          <p:nvPr/>
        </p:nvGraphicFramePr>
        <p:xfrm>
          <a:off x="990600" y="3733800"/>
          <a:ext cx="3741738" cy="925325"/>
        </p:xfrm>
        <a:graphic>
          <a:graphicData uri="http://schemas.openxmlformats.org/drawingml/2006/table">
            <a:tbl>
              <a:tblPr/>
              <a:tblGrid>
                <a:gridCol w="1295400"/>
                <a:gridCol w="938213"/>
                <a:gridCol w="1508125"/>
              </a:tblGrid>
              <a:tr h="228600">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altLang="zh-CN" sz="1800" b="1" i="0" u="none" strike="noStrike" cap="none" normalizeH="0" baseline="0" smtClean="0">
                          <a:ln>
                            <a:noFill/>
                          </a:ln>
                          <a:solidFill>
                            <a:schemeClr val="tx1"/>
                          </a:solidFill>
                          <a:effectLst/>
                          <a:latin typeface="Arial" charset="0"/>
                          <a:ea typeface="宋体" pitchFamily="2" charset="-122"/>
                        </a:rPr>
                        <a:t>HH Serial #</a:t>
                      </a:r>
                      <a:endParaRPr kumimoji="0" lang="en-US" altLang="zh-CN" sz="1800" b="1" i="0" u="none" strike="noStrike" cap="none" normalizeH="0" baseline="0" smtClean="0">
                        <a:ln>
                          <a:noFill/>
                        </a:ln>
                        <a:solidFill>
                          <a:srgbClr val="FFFFFF"/>
                        </a:solidFill>
                        <a:effectLst/>
                        <a:latin typeface="Calibri" pitchFamily="34" charset="0"/>
                        <a:ea typeface="宋体" pitchFamily="2" charset="-122"/>
                      </a:endParaRPr>
                    </a:p>
                  </a:txBody>
                  <a:tcPr marL="5621" marR="5621" marT="5621" marB="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7F7F7F"/>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altLang="zh-CN" sz="1800" b="1" i="0" u="none" strike="noStrike" cap="none" normalizeH="0" baseline="0" smtClean="0">
                          <a:ln>
                            <a:noFill/>
                          </a:ln>
                          <a:solidFill>
                            <a:schemeClr val="tx1"/>
                          </a:solidFill>
                          <a:effectLst/>
                          <a:latin typeface="Arial" charset="0"/>
                          <a:ea typeface="宋体" pitchFamily="2" charset="-122"/>
                        </a:rPr>
                        <a:t>PUMA</a:t>
                      </a:r>
                      <a:endParaRPr kumimoji="0" lang="en-US" altLang="zh-CN" sz="1800" b="1" i="0" u="none" strike="noStrike" cap="none" normalizeH="0" baseline="0" smtClean="0">
                        <a:ln>
                          <a:noFill/>
                        </a:ln>
                        <a:solidFill>
                          <a:srgbClr val="FFFFFF"/>
                        </a:solidFill>
                        <a:effectLst/>
                        <a:latin typeface="Calibri" pitchFamily="34" charset="0"/>
                        <a:ea typeface="宋体" pitchFamily="2" charset="-122"/>
                      </a:endParaRPr>
                    </a:p>
                  </a:txBody>
                  <a:tcPr marL="5621" marR="5621" marT="5621" marB="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7F7F7F"/>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altLang="zh-CN" sz="1800" b="1" i="0" u="none" strike="noStrike" cap="none" normalizeH="0" baseline="0" smtClean="0">
                          <a:ln>
                            <a:noFill/>
                          </a:ln>
                          <a:solidFill>
                            <a:schemeClr val="tx1"/>
                          </a:solidFill>
                          <a:effectLst/>
                          <a:latin typeface="Arial" charset="0"/>
                          <a:ea typeface="宋体" pitchFamily="2" charset="-122"/>
                        </a:rPr>
                        <a:t>Attributes</a:t>
                      </a:r>
                      <a:endParaRPr kumimoji="0" lang="en-US" altLang="zh-CN" sz="1800" b="1" i="0" u="none" strike="noStrike" cap="none" normalizeH="0" baseline="0" smtClean="0">
                        <a:ln>
                          <a:noFill/>
                        </a:ln>
                        <a:solidFill>
                          <a:srgbClr val="FFFFFF"/>
                        </a:solidFill>
                        <a:effectLst/>
                        <a:latin typeface="Calibri" pitchFamily="34" charset="0"/>
                        <a:ea typeface="宋体" pitchFamily="2" charset="-122"/>
                      </a:endParaRPr>
                    </a:p>
                  </a:txBody>
                  <a:tcPr marL="5621" marR="5621" marT="5621" marB="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7F7F7F"/>
                    </a:solidFill>
                  </a:tcPr>
                </a:tc>
              </a:tr>
              <a:tr h="254000">
                <a:tc>
                  <a:txBody>
                    <a:bodyPr/>
                    <a:lstStyle/>
                    <a:p>
                      <a:pPr marL="0" marR="0" lvl="0" indent="0" algn="ctr" defTabSz="914400" rtl="0" eaLnBrk="1" fontAlgn="b" latinLnBrk="0" hangingPunct="1">
                        <a:lnSpc>
                          <a:spcPct val="100000"/>
                        </a:lnSpc>
                        <a:spcBef>
                          <a:spcPct val="0"/>
                        </a:spcBef>
                        <a:spcAft>
                          <a:spcPct val="0"/>
                        </a:spcAft>
                        <a:buClrTx/>
                        <a:buSzTx/>
                        <a:buFontTx/>
                        <a:buNone/>
                        <a:tabLst/>
                      </a:pPr>
                      <a:endParaRPr kumimoji="0" lang="zh-CN" altLang="en-US" sz="2000" b="0" i="0" u="none" strike="noStrike" cap="none" normalizeH="0" baseline="0" smtClean="0">
                        <a:ln>
                          <a:noFill/>
                        </a:ln>
                        <a:solidFill>
                          <a:srgbClr val="FFFFFF"/>
                        </a:solidFill>
                        <a:effectLst/>
                        <a:latin typeface="Calibri" pitchFamily="34" charset="0"/>
                        <a:ea typeface="宋体" pitchFamily="2" charset="-122"/>
                      </a:endParaRPr>
                    </a:p>
                  </a:txBody>
                  <a:tcPr marL="5621" marR="5621" marT="5621" marB="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endParaRPr kumimoji="0" lang="zh-CN" altLang="en-US" sz="2000" b="0" i="0" u="none" strike="noStrike" cap="none" normalizeH="0" baseline="0" smtClean="0">
                        <a:ln>
                          <a:noFill/>
                        </a:ln>
                        <a:solidFill>
                          <a:srgbClr val="000000"/>
                        </a:solidFill>
                        <a:effectLst/>
                        <a:latin typeface="Calibri" pitchFamily="34" charset="0"/>
                        <a:ea typeface="宋体" pitchFamily="2" charset="-122"/>
                      </a:endParaRPr>
                    </a:p>
                  </a:txBody>
                  <a:tcPr marL="5621" marR="5621" marT="5621" marB="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endParaRPr kumimoji="0" lang="zh-CN" altLang="en-US" sz="2000" b="0" i="0" u="none" strike="noStrike" cap="none" normalizeH="0" baseline="0" smtClean="0">
                        <a:ln>
                          <a:noFill/>
                        </a:ln>
                        <a:solidFill>
                          <a:srgbClr val="000000"/>
                        </a:solidFill>
                        <a:effectLst/>
                        <a:latin typeface="Calibri" pitchFamily="34" charset="0"/>
                        <a:ea typeface="宋体" pitchFamily="2" charset="-122"/>
                      </a:endParaRPr>
                    </a:p>
                  </a:txBody>
                  <a:tcPr marL="5621" marR="5621" marT="5621" marB="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34963">
                <a:tc>
                  <a:txBody>
                    <a:bodyPr/>
                    <a:lstStyle/>
                    <a:p>
                      <a:pPr marL="0" marR="0" lvl="0" indent="0" algn="ctr" defTabSz="914400" rtl="0" eaLnBrk="1" fontAlgn="b" latinLnBrk="0" hangingPunct="1">
                        <a:lnSpc>
                          <a:spcPct val="100000"/>
                        </a:lnSpc>
                        <a:spcBef>
                          <a:spcPct val="0"/>
                        </a:spcBef>
                        <a:spcAft>
                          <a:spcPct val="0"/>
                        </a:spcAft>
                        <a:buClrTx/>
                        <a:buSzTx/>
                        <a:buFontTx/>
                        <a:buNone/>
                        <a:tabLst/>
                      </a:pPr>
                      <a:endParaRPr kumimoji="0" lang="zh-CN" altLang="en-US" sz="2000" b="0" i="0" u="none" strike="noStrike" cap="none" normalizeH="0" baseline="0" smtClean="0">
                        <a:ln>
                          <a:noFill/>
                        </a:ln>
                        <a:solidFill>
                          <a:srgbClr val="000000"/>
                        </a:solidFill>
                        <a:effectLst/>
                        <a:latin typeface="Calibri" pitchFamily="34" charset="0"/>
                        <a:ea typeface="宋体" pitchFamily="2" charset="-122"/>
                      </a:endParaRPr>
                    </a:p>
                  </a:txBody>
                  <a:tcPr marL="5621" marR="5621" marT="5621" marB="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endParaRPr kumimoji="0" lang="zh-CN" altLang="en-US" sz="2000" b="0" i="0" u="none" strike="noStrike" cap="none" normalizeH="0" baseline="0" smtClean="0">
                        <a:ln>
                          <a:noFill/>
                        </a:ln>
                        <a:solidFill>
                          <a:srgbClr val="000000"/>
                        </a:solidFill>
                        <a:effectLst/>
                        <a:latin typeface="Calibri" pitchFamily="34" charset="0"/>
                        <a:ea typeface="宋体" pitchFamily="2" charset="-122"/>
                      </a:endParaRPr>
                    </a:p>
                  </a:txBody>
                  <a:tcPr marL="5621" marR="5621" marT="5621" marB="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endParaRPr kumimoji="0" lang="zh-CN" altLang="en-US" sz="2000" b="0" i="0" u="none" strike="noStrike" cap="none" normalizeH="0" baseline="0" smtClean="0">
                        <a:ln>
                          <a:noFill/>
                        </a:ln>
                        <a:solidFill>
                          <a:srgbClr val="000000"/>
                        </a:solidFill>
                        <a:effectLst/>
                        <a:latin typeface="Calibri" pitchFamily="34" charset="0"/>
                        <a:ea typeface="宋体" pitchFamily="2" charset="-122"/>
                      </a:endParaRPr>
                    </a:p>
                  </a:txBody>
                  <a:tcPr marL="5621" marR="5621" marT="5621" marB="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46130" name="TextBox 2"/>
          <p:cNvSpPr txBox="1">
            <a:spLocks noChangeArrowheads="1"/>
          </p:cNvSpPr>
          <p:nvPr/>
        </p:nvSpPr>
        <p:spPr bwMode="auto">
          <a:xfrm>
            <a:off x="990600" y="1447800"/>
            <a:ext cx="321945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0"/>
              </a:spcBef>
              <a:defRPr>
                <a:solidFill>
                  <a:schemeClr val="tx1"/>
                </a:solidFill>
                <a:latin typeface="Arial" charset="0"/>
              </a:defRPr>
            </a:lvl1pPr>
            <a:lvl2pPr marL="742950" indent="-285750">
              <a:spcBef>
                <a:spcPct val="0"/>
              </a:spcBef>
              <a:defRPr>
                <a:solidFill>
                  <a:schemeClr val="tx1"/>
                </a:solidFill>
                <a:latin typeface="Arial" charset="0"/>
              </a:defRPr>
            </a:lvl2pPr>
            <a:lvl3pPr marL="1143000" indent="-228600">
              <a:spcBef>
                <a:spcPct val="0"/>
              </a:spcBef>
              <a:defRPr>
                <a:solidFill>
                  <a:schemeClr val="tx1"/>
                </a:solidFill>
                <a:latin typeface="Arial" charset="0"/>
              </a:defRPr>
            </a:lvl3pPr>
            <a:lvl4pPr marL="1600200" indent="-228600">
              <a:spcBef>
                <a:spcPct val="0"/>
              </a:spcBef>
              <a:defRPr>
                <a:solidFill>
                  <a:schemeClr val="tx1"/>
                </a:solidFill>
                <a:latin typeface="Arial" charset="0"/>
              </a:defRPr>
            </a:lvl4pPr>
            <a:lvl5pPr marL="2057400" indent="-228600">
              <a:spcBef>
                <a:spcPct val="0"/>
              </a:spcBef>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pPr eaLnBrk="1" hangingPunct="1">
              <a:lnSpc>
                <a:spcPct val="100000"/>
              </a:lnSpc>
              <a:buFontTx/>
              <a:buNone/>
            </a:pPr>
            <a:r>
              <a:rPr lang="en-US" altLang="zh-CN" sz="2000">
                <a:effectLst/>
              </a:rPr>
              <a:t>Allocated Household Table</a:t>
            </a:r>
          </a:p>
        </p:txBody>
      </p:sp>
      <p:sp>
        <p:nvSpPr>
          <p:cNvPr id="46131" name="TextBox 5"/>
          <p:cNvSpPr txBox="1">
            <a:spLocks noChangeArrowheads="1"/>
          </p:cNvSpPr>
          <p:nvPr/>
        </p:nvSpPr>
        <p:spPr bwMode="auto">
          <a:xfrm>
            <a:off x="5105400" y="5181600"/>
            <a:ext cx="2490788"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0"/>
              </a:spcBef>
              <a:defRPr>
                <a:solidFill>
                  <a:schemeClr val="tx1"/>
                </a:solidFill>
                <a:latin typeface="Arial" charset="0"/>
              </a:defRPr>
            </a:lvl1pPr>
            <a:lvl2pPr marL="742950" indent="-285750">
              <a:spcBef>
                <a:spcPct val="0"/>
              </a:spcBef>
              <a:defRPr>
                <a:solidFill>
                  <a:schemeClr val="tx1"/>
                </a:solidFill>
                <a:latin typeface="Arial" charset="0"/>
              </a:defRPr>
            </a:lvl2pPr>
            <a:lvl3pPr marL="1143000" indent="-228600">
              <a:spcBef>
                <a:spcPct val="0"/>
              </a:spcBef>
              <a:defRPr>
                <a:solidFill>
                  <a:schemeClr val="tx1"/>
                </a:solidFill>
                <a:latin typeface="Arial" charset="0"/>
              </a:defRPr>
            </a:lvl3pPr>
            <a:lvl4pPr marL="1600200" indent="-228600">
              <a:spcBef>
                <a:spcPct val="0"/>
              </a:spcBef>
              <a:defRPr>
                <a:solidFill>
                  <a:schemeClr val="tx1"/>
                </a:solidFill>
                <a:latin typeface="Arial" charset="0"/>
              </a:defRPr>
            </a:lvl4pPr>
            <a:lvl5pPr marL="2057400" indent="-228600">
              <a:spcBef>
                <a:spcPct val="0"/>
              </a:spcBef>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pPr eaLnBrk="1" hangingPunct="1">
              <a:lnSpc>
                <a:spcPct val="100000"/>
              </a:lnSpc>
              <a:buFontTx/>
              <a:buNone/>
            </a:pPr>
            <a:r>
              <a:rPr lang="en-US" altLang="zh-CN" sz="2000">
                <a:effectLst/>
              </a:rPr>
              <a:t>PUMS Person Table</a:t>
            </a:r>
          </a:p>
        </p:txBody>
      </p:sp>
      <p:graphicFrame>
        <p:nvGraphicFramePr>
          <p:cNvPr id="7" name="Content Placeholder 3"/>
          <p:cNvGraphicFramePr>
            <a:graphicFrameLocks noGrp="1"/>
          </p:cNvGraphicFramePr>
          <p:nvPr/>
        </p:nvGraphicFramePr>
        <p:xfrm>
          <a:off x="990600" y="4967288"/>
          <a:ext cx="3741738" cy="900783"/>
        </p:xfrm>
        <a:graphic>
          <a:graphicData uri="http://schemas.openxmlformats.org/drawingml/2006/table">
            <a:tbl>
              <a:tblPr/>
              <a:tblGrid>
                <a:gridCol w="990600"/>
                <a:gridCol w="1243013"/>
                <a:gridCol w="1508125"/>
              </a:tblGrid>
              <a:tr h="228600">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altLang="zh-CN" sz="1800" b="1" i="0" u="none" strike="noStrike" cap="none" normalizeH="0" baseline="0" smtClean="0">
                          <a:ln>
                            <a:noFill/>
                          </a:ln>
                          <a:solidFill>
                            <a:schemeClr val="tx1"/>
                          </a:solidFill>
                          <a:effectLst/>
                          <a:latin typeface="Arial" charset="0"/>
                          <a:ea typeface="宋体" pitchFamily="2" charset="-122"/>
                        </a:rPr>
                        <a:t>PerID</a:t>
                      </a:r>
                      <a:endParaRPr kumimoji="0" lang="en-US" altLang="zh-CN" sz="1800" b="1" i="0" u="none" strike="noStrike" cap="none" normalizeH="0" baseline="0" smtClean="0">
                        <a:ln>
                          <a:noFill/>
                        </a:ln>
                        <a:solidFill>
                          <a:srgbClr val="FFFFFF"/>
                        </a:solidFill>
                        <a:effectLst/>
                        <a:latin typeface="Calibri" pitchFamily="34" charset="0"/>
                        <a:ea typeface="宋体" pitchFamily="2" charset="-122"/>
                      </a:endParaRPr>
                    </a:p>
                  </a:txBody>
                  <a:tcPr marL="5621" marR="5621" marT="5621" marB="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7F7F7F"/>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altLang="zh-CN" sz="1800" b="1" i="0" u="none" strike="noStrike" cap="none" normalizeH="0" baseline="0" smtClean="0">
                          <a:ln>
                            <a:noFill/>
                          </a:ln>
                          <a:solidFill>
                            <a:schemeClr val="tx1"/>
                          </a:solidFill>
                          <a:effectLst/>
                          <a:latin typeface="Arial" charset="0"/>
                          <a:ea typeface="宋体" pitchFamily="2" charset="-122"/>
                        </a:rPr>
                        <a:t>HH Serial #</a:t>
                      </a:r>
                      <a:endParaRPr kumimoji="0" lang="en-US" altLang="zh-CN" sz="1800" b="1" i="0" u="none" strike="noStrike" cap="none" normalizeH="0" baseline="0" smtClean="0">
                        <a:ln>
                          <a:noFill/>
                        </a:ln>
                        <a:solidFill>
                          <a:srgbClr val="FFFFFF"/>
                        </a:solidFill>
                        <a:effectLst/>
                        <a:latin typeface="Calibri" pitchFamily="34" charset="0"/>
                        <a:ea typeface="宋体" pitchFamily="2" charset="-122"/>
                      </a:endParaRPr>
                    </a:p>
                  </a:txBody>
                  <a:tcPr marL="5621" marR="5621" marT="5621" marB="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7F7F7F"/>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altLang="zh-CN" sz="1800" b="1" i="0" u="none" strike="noStrike" cap="none" normalizeH="0" baseline="0" smtClean="0">
                          <a:ln>
                            <a:noFill/>
                          </a:ln>
                          <a:solidFill>
                            <a:schemeClr val="tx1"/>
                          </a:solidFill>
                          <a:effectLst/>
                          <a:latin typeface="Arial" charset="0"/>
                          <a:ea typeface="宋体" pitchFamily="2" charset="-122"/>
                        </a:rPr>
                        <a:t>Attributes</a:t>
                      </a:r>
                      <a:endParaRPr kumimoji="0" lang="en-US" altLang="zh-CN" sz="1800" b="1" i="0" u="none" strike="noStrike" cap="none" normalizeH="0" baseline="0" smtClean="0">
                        <a:ln>
                          <a:noFill/>
                        </a:ln>
                        <a:solidFill>
                          <a:srgbClr val="FFFFFF"/>
                        </a:solidFill>
                        <a:effectLst/>
                        <a:latin typeface="Calibri" pitchFamily="34" charset="0"/>
                        <a:ea typeface="宋体" pitchFamily="2" charset="-122"/>
                      </a:endParaRPr>
                    </a:p>
                  </a:txBody>
                  <a:tcPr marL="5621" marR="5621" marT="5621" marB="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7F7F7F"/>
                    </a:solidFill>
                  </a:tcPr>
                </a:tc>
              </a:tr>
              <a:tr h="254000">
                <a:tc>
                  <a:txBody>
                    <a:bodyPr/>
                    <a:lstStyle/>
                    <a:p>
                      <a:pPr marL="0" marR="0" lvl="0" indent="0" algn="ctr" defTabSz="914400" rtl="0" eaLnBrk="1" fontAlgn="b" latinLnBrk="0" hangingPunct="1">
                        <a:lnSpc>
                          <a:spcPct val="100000"/>
                        </a:lnSpc>
                        <a:spcBef>
                          <a:spcPct val="0"/>
                        </a:spcBef>
                        <a:spcAft>
                          <a:spcPct val="0"/>
                        </a:spcAft>
                        <a:buClrTx/>
                        <a:buSzTx/>
                        <a:buFontTx/>
                        <a:buNone/>
                        <a:tabLst/>
                      </a:pPr>
                      <a:endParaRPr kumimoji="0" lang="zh-CN" altLang="en-US" sz="2000" b="0" i="0" u="none" strike="noStrike" cap="none" normalizeH="0" baseline="0" smtClean="0">
                        <a:ln>
                          <a:noFill/>
                        </a:ln>
                        <a:solidFill>
                          <a:srgbClr val="FFFFFF"/>
                        </a:solidFill>
                        <a:effectLst/>
                        <a:latin typeface="Calibri" pitchFamily="34" charset="0"/>
                        <a:ea typeface="宋体" pitchFamily="2" charset="-122"/>
                      </a:endParaRPr>
                    </a:p>
                  </a:txBody>
                  <a:tcPr marL="5621" marR="5621" marT="5621" marB="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endParaRPr kumimoji="0" lang="zh-CN" altLang="en-US" sz="2000" b="0" i="0" u="none" strike="noStrike" cap="none" normalizeH="0" baseline="0" smtClean="0">
                        <a:ln>
                          <a:noFill/>
                        </a:ln>
                        <a:solidFill>
                          <a:srgbClr val="000000"/>
                        </a:solidFill>
                        <a:effectLst/>
                        <a:latin typeface="Calibri" pitchFamily="34" charset="0"/>
                        <a:ea typeface="宋体" pitchFamily="2" charset="-122"/>
                      </a:endParaRPr>
                    </a:p>
                  </a:txBody>
                  <a:tcPr marL="5621" marR="5621" marT="5621" marB="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endParaRPr kumimoji="0" lang="zh-CN" altLang="en-US" sz="2000" b="0" i="0" u="none" strike="noStrike" cap="none" normalizeH="0" baseline="0" smtClean="0">
                        <a:ln>
                          <a:noFill/>
                        </a:ln>
                        <a:solidFill>
                          <a:srgbClr val="000000"/>
                        </a:solidFill>
                        <a:effectLst/>
                        <a:latin typeface="Calibri" pitchFamily="34" charset="0"/>
                        <a:ea typeface="宋体" pitchFamily="2" charset="-122"/>
                      </a:endParaRPr>
                    </a:p>
                  </a:txBody>
                  <a:tcPr marL="5621" marR="5621" marT="5621" marB="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71450">
                <a:tc>
                  <a:txBody>
                    <a:bodyPr/>
                    <a:lstStyle/>
                    <a:p>
                      <a:pPr marL="0" marR="0" lvl="0" indent="0" algn="ctr" defTabSz="914400" rtl="0" eaLnBrk="1" fontAlgn="b" latinLnBrk="0" hangingPunct="1">
                        <a:lnSpc>
                          <a:spcPct val="100000"/>
                        </a:lnSpc>
                        <a:spcBef>
                          <a:spcPct val="0"/>
                        </a:spcBef>
                        <a:spcAft>
                          <a:spcPct val="0"/>
                        </a:spcAft>
                        <a:buClrTx/>
                        <a:buSzTx/>
                        <a:buFontTx/>
                        <a:buNone/>
                        <a:tabLst/>
                      </a:pPr>
                      <a:endParaRPr kumimoji="0" lang="zh-CN" altLang="en-US" sz="2000" b="0" i="0" u="none" strike="noStrike" cap="none" normalizeH="0" baseline="0" smtClean="0">
                        <a:ln>
                          <a:noFill/>
                        </a:ln>
                        <a:solidFill>
                          <a:srgbClr val="000000"/>
                        </a:solidFill>
                        <a:effectLst/>
                        <a:latin typeface="Calibri" pitchFamily="34" charset="0"/>
                        <a:ea typeface="宋体" pitchFamily="2" charset="-122"/>
                      </a:endParaRPr>
                    </a:p>
                  </a:txBody>
                  <a:tcPr marL="5621" marR="5621" marT="5621" marB="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endParaRPr kumimoji="0" lang="zh-CN" altLang="en-US" sz="2000" b="0" i="0" u="none" strike="noStrike" cap="none" normalizeH="0" baseline="0" smtClean="0">
                        <a:ln>
                          <a:noFill/>
                        </a:ln>
                        <a:solidFill>
                          <a:srgbClr val="000000"/>
                        </a:solidFill>
                        <a:effectLst/>
                        <a:latin typeface="Calibri" pitchFamily="34" charset="0"/>
                        <a:ea typeface="宋体" pitchFamily="2" charset="-122"/>
                      </a:endParaRPr>
                    </a:p>
                  </a:txBody>
                  <a:tcPr marL="5621" marR="5621" marT="5621" marB="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endParaRPr kumimoji="0" lang="zh-CN" altLang="en-US" sz="2000" b="0" i="0" u="none" strike="noStrike" cap="none" normalizeH="0" baseline="0" smtClean="0">
                        <a:ln>
                          <a:noFill/>
                        </a:ln>
                        <a:solidFill>
                          <a:srgbClr val="000000"/>
                        </a:solidFill>
                        <a:effectLst/>
                        <a:latin typeface="Calibri" pitchFamily="34" charset="0"/>
                        <a:ea typeface="宋体" pitchFamily="2" charset="-122"/>
                      </a:endParaRPr>
                    </a:p>
                  </a:txBody>
                  <a:tcPr marL="5621" marR="5621" marT="5621" marB="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46150" name="TextBox 7"/>
          <p:cNvSpPr txBox="1">
            <a:spLocks noChangeArrowheads="1"/>
          </p:cNvSpPr>
          <p:nvPr/>
        </p:nvSpPr>
        <p:spPr bwMode="auto">
          <a:xfrm>
            <a:off x="5105400" y="4038600"/>
            <a:ext cx="2905125"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0"/>
              </a:spcBef>
              <a:defRPr>
                <a:solidFill>
                  <a:schemeClr val="tx1"/>
                </a:solidFill>
                <a:latin typeface="Arial" charset="0"/>
              </a:defRPr>
            </a:lvl1pPr>
            <a:lvl2pPr marL="742950" indent="-285750">
              <a:spcBef>
                <a:spcPct val="0"/>
              </a:spcBef>
              <a:defRPr>
                <a:solidFill>
                  <a:schemeClr val="tx1"/>
                </a:solidFill>
                <a:latin typeface="Arial" charset="0"/>
              </a:defRPr>
            </a:lvl2pPr>
            <a:lvl3pPr marL="1143000" indent="-228600">
              <a:spcBef>
                <a:spcPct val="0"/>
              </a:spcBef>
              <a:defRPr>
                <a:solidFill>
                  <a:schemeClr val="tx1"/>
                </a:solidFill>
                <a:latin typeface="Arial" charset="0"/>
              </a:defRPr>
            </a:lvl3pPr>
            <a:lvl4pPr marL="1600200" indent="-228600">
              <a:spcBef>
                <a:spcPct val="0"/>
              </a:spcBef>
              <a:defRPr>
                <a:solidFill>
                  <a:schemeClr val="tx1"/>
                </a:solidFill>
                <a:latin typeface="Arial" charset="0"/>
              </a:defRPr>
            </a:lvl4pPr>
            <a:lvl5pPr marL="2057400" indent="-228600">
              <a:spcBef>
                <a:spcPct val="0"/>
              </a:spcBef>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pPr eaLnBrk="1" hangingPunct="1">
              <a:lnSpc>
                <a:spcPct val="100000"/>
              </a:lnSpc>
              <a:buFontTx/>
              <a:buNone/>
            </a:pPr>
            <a:r>
              <a:rPr lang="en-US" altLang="zh-CN" sz="2000">
                <a:effectLst/>
              </a:rPr>
              <a:t>PUMS Household Table</a:t>
            </a:r>
          </a:p>
        </p:txBody>
      </p:sp>
      <p:cxnSp>
        <p:nvCxnSpPr>
          <p:cNvPr id="15" name="Elbow Connector 14"/>
          <p:cNvCxnSpPr/>
          <p:nvPr/>
        </p:nvCxnSpPr>
        <p:spPr>
          <a:xfrm>
            <a:off x="1447800" y="4500563"/>
            <a:ext cx="1219200" cy="911225"/>
          </a:xfrm>
          <a:prstGeom prst="bentConnector3">
            <a:avLst/>
          </a:prstGeom>
          <a:ln>
            <a:headEnd type="arrow"/>
            <a:tailEnd type="arrow"/>
          </a:ln>
        </p:spPr>
        <p:style>
          <a:lnRef idx="3">
            <a:schemeClr val="accent1"/>
          </a:lnRef>
          <a:fillRef idx="0">
            <a:schemeClr val="accent1"/>
          </a:fillRef>
          <a:effectRef idx="2">
            <a:schemeClr val="accent1"/>
          </a:effectRef>
          <a:fontRef idx="minor">
            <a:schemeClr val="tx1"/>
          </a:fontRef>
        </p:style>
      </p:cxnSp>
      <p:cxnSp>
        <p:nvCxnSpPr>
          <p:cNvPr id="19" name="Elbow Connector 18"/>
          <p:cNvCxnSpPr/>
          <p:nvPr/>
        </p:nvCxnSpPr>
        <p:spPr>
          <a:xfrm rot="5400000">
            <a:off x="901700" y="3060700"/>
            <a:ext cx="1676400" cy="584200"/>
          </a:xfrm>
          <a:prstGeom prst="bentConnector3">
            <a:avLst/>
          </a:prstGeom>
          <a:ln>
            <a:headEnd type="arrow"/>
            <a:tailEnd type="arrow"/>
          </a:ln>
        </p:spPr>
        <p:style>
          <a:lnRef idx="3">
            <a:schemeClr val="accent1"/>
          </a:lnRef>
          <a:fillRef idx="0">
            <a:schemeClr val="accent1"/>
          </a:fillRef>
          <a:effectRef idx="2">
            <a:schemeClr val="accent1"/>
          </a:effectRef>
          <a:fontRef idx="minor">
            <a:schemeClr val="tx1"/>
          </a:fontRef>
        </p:style>
      </p:cxnSp>
    </p:spTree>
  </p:cSld>
  <p:clrMapOvr>
    <a:masterClrMapping/>
  </p:clrMapOvr>
  <p:transition spd="slow"/>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smtClean="0"/>
              <a:t>Results-Validation Excerpt</a:t>
            </a:r>
            <a:endParaRPr lang="en-US" dirty="0"/>
          </a:p>
        </p:txBody>
      </p:sp>
      <p:graphicFrame>
        <p:nvGraphicFramePr>
          <p:cNvPr id="4" name="Content Placeholder 3"/>
          <p:cNvGraphicFramePr>
            <a:graphicFrameLocks noGrp="1"/>
          </p:cNvGraphicFramePr>
          <p:nvPr>
            <p:ph idx="1"/>
          </p:nvPr>
        </p:nvGraphicFramePr>
        <p:xfrm>
          <a:off x="990600" y="1981200"/>
          <a:ext cx="7391400" cy="2994884"/>
        </p:xfrm>
        <a:graphic>
          <a:graphicData uri="http://schemas.openxmlformats.org/drawingml/2006/table">
            <a:tbl>
              <a:tblPr/>
              <a:tblGrid>
                <a:gridCol w="762000"/>
                <a:gridCol w="1828800"/>
                <a:gridCol w="1219200"/>
                <a:gridCol w="1143000"/>
                <a:gridCol w="1066800"/>
                <a:gridCol w="1371600"/>
              </a:tblGrid>
              <a:tr h="611188">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altLang="zh-CN" sz="2000" b="1" i="0" u="none" strike="noStrike" cap="none" normalizeH="0" baseline="0" smtClean="0">
                          <a:ln>
                            <a:noFill/>
                          </a:ln>
                          <a:solidFill>
                            <a:schemeClr val="tx1"/>
                          </a:solidFill>
                          <a:effectLst/>
                          <a:latin typeface="Arial" charset="0"/>
                          <a:ea typeface="宋体" pitchFamily="2" charset="-122"/>
                        </a:rPr>
                        <a:t>Label</a:t>
                      </a:r>
                      <a:endParaRPr kumimoji="0" lang="en-US" altLang="zh-CN" sz="2000" b="1" i="0" u="none" strike="noStrike" cap="none" normalizeH="0" baseline="0" smtClean="0">
                        <a:ln>
                          <a:noFill/>
                        </a:ln>
                        <a:solidFill>
                          <a:srgbClr val="FFFFFF"/>
                        </a:solidFill>
                        <a:effectLst/>
                        <a:latin typeface="Calibri" pitchFamily="34" charset="0"/>
                        <a:ea typeface="宋体" pitchFamily="2" charset="-122"/>
                      </a:endParaRPr>
                    </a:p>
                  </a:txBody>
                  <a:tcPr marL="5621" marR="5621" marT="5621" marB="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7F7F7F"/>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altLang="zh-CN" sz="2000" b="1" i="0" u="none" strike="noStrike" cap="none" normalizeH="0" baseline="0" smtClean="0">
                          <a:ln>
                            <a:noFill/>
                          </a:ln>
                          <a:solidFill>
                            <a:schemeClr val="tx1"/>
                          </a:solidFill>
                          <a:effectLst/>
                          <a:latin typeface="Arial" charset="0"/>
                          <a:ea typeface="宋体" pitchFamily="2" charset="-122"/>
                        </a:rPr>
                        <a:t>Description</a:t>
                      </a:r>
                      <a:endParaRPr kumimoji="0" lang="en-US" altLang="zh-CN" sz="2000" b="1" i="0" u="none" strike="noStrike" cap="none" normalizeH="0" baseline="0" smtClean="0">
                        <a:ln>
                          <a:noFill/>
                        </a:ln>
                        <a:solidFill>
                          <a:srgbClr val="FFFFFF"/>
                        </a:solidFill>
                        <a:effectLst/>
                        <a:latin typeface="Calibri" pitchFamily="34" charset="0"/>
                        <a:ea typeface="宋体" pitchFamily="2" charset="-122"/>
                      </a:endParaRPr>
                    </a:p>
                  </a:txBody>
                  <a:tcPr marL="5621" marR="5621" marT="5621" marB="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7F7F7F"/>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altLang="zh-CN" sz="2000" b="1" i="0" u="none" strike="noStrike" cap="none" normalizeH="0" baseline="0" smtClean="0">
                          <a:ln>
                            <a:noFill/>
                          </a:ln>
                          <a:solidFill>
                            <a:schemeClr val="tx1"/>
                          </a:solidFill>
                          <a:effectLst/>
                          <a:latin typeface="Arial" charset="0"/>
                          <a:ea typeface="宋体" pitchFamily="2" charset="-122"/>
                        </a:rPr>
                        <a:t>PopSyn</a:t>
                      </a:r>
                      <a:endParaRPr kumimoji="0" lang="en-US" altLang="zh-CN" sz="2000" b="1" i="0" u="none" strike="noStrike" cap="none" normalizeH="0" baseline="0" smtClean="0">
                        <a:ln>
                          <a:noFill/>
                        </a:ln>
                        <a:solidFill>
                          <a:srgbClr val="FFFFFF"/>
                        </a:solidFill>
                        <a:effectLst/>
                        <a:latin typeface="Calibri" pitchFamily="34" charset="0"/>
                        <a:ea typeface="宋体" pitchFamily="2" charset="-122"/>
                      </a:endParaRPr>
                    </a:p>
                  </a:txBody>
                  <a:tcPr marL="5621" marR="5621" marT="5621" marB="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7F7F7F"/>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altLang="zh-CN" sz="2000" b="1" i="0" u="none" strike="noStrike" cap="none" normalizeH="0" baseline="0" smtClean="0">
                          <a:ln>
                            <a:noFill/>
                          </a:ln>
                          <a:solidFill>
                            <a:schemeClr val="tx1"/>
                          </a:solidFill>
                          <a:effectLst/>
                          <a:latin typeface="Arial" charset="0"/>
                          <a:ea typeface="宋体" pitchFamily="2" charset="-122"/>
                        </a:rPr>
                        <a:t>Census</a:t>
                      </a:r>
                      <a:endParaRPr kumimoji="0" lang="en-US" altLang="zh-CN" sz="2000" b="1" i="0" u="none" strike="noStrike" cap="none" normalizeH="0" baseline="0" smtClean="0">
                        <a:ln>
                          <a:noFill/>
                        </a:ln>
                        <a:solidFill>
                          <a:srgbClr val="FFFFFF"/>
                        </a:solidFill>
                        <a:effectLst/>
                        <a:latin typeface="Calibri" pitchFamily="34" charset="0"/>
                        <a:ea typeface="宋体" pitchFamily="2" charset="-122"/>
                      </a:endParaRPr>
                    </a:p>
                  </a:txBody>
                  <a:tcPr marL="5621" marR="5621" marT="5621" marB="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7F7F7F"/>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altLang="zh-CN" sz="2000" b="1" i="0" u="none" strike="noStrike" cap="none" normalizeH="0" baseline="0" smtClean="0">
                          <a:ln>
                            <a:noFill/>
                          </a:ln>
                          <a:solidFill>
                            <a:schemeClr val="tx1"/>
                          </a:solidFill>
                          <a:effectLst/>
                          <a:latin typeface="Arial" charset="0"/>
                          <a:ea typeface="宋体" pitchFamily="2" charset="-122"/>
                        </a:rPr>
                        <a:t>Mean Diff.</a:t>
                      </a:r>
                      <a:endParaRPr kumimoji="0" lang="en-US" altLang="zh-CN" sz="2000" b="1" i="0" u="none" strike="noStrike" cap="none" normalizeH="0" baseline="0" smtClean="0">
                        <a:ln>
                          <a:noFill/>
                        </a:ln>
                        <a:solidFill>
                          <a:srgbClr val="FFFFFF"/>
                        </a:solidFill>
                        <a:effectLst/>
                        <a:latin typeface="Calibri" pitchFamily="34" charset="0"/>
                        <a:ea typeface="宋体" pitchFamily="2" charset="-122"/>
                      </a:endParaRPr>
                    </a:p>
                  </a:txBody>
                  <a:tcPr marL="5621" marR="5621" marT="5621" marB="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7F7F7F"/>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altLang="zh-CN" sz="2000" b="1" i="0" u="none" strike="noStrike" cap="none" normalizeH="0" baseline="0" smtClean="0">
                          <a:ln>
                            <a:noFill/>
                          </a:ln>
                          <a:solidFill>
                            <a:schemeClr val="tx1"/>
                          </a:solidFill>
                          <a:effectLst/>
                          <a:latin typeface="Arial" charset="0"/>
                          <a:ea typeface="宋体" pitchFamily="2" charset="-122"/>
                        </a:rPr>
                        <a:t>Standard Dev.</a:t>
                      </a:r>
                      <a:endParaRPr kumimoji="0" lang="en-US" altLang="zh-CN" sz="2000" b="1" i="0" u="none" strike="noStrike" cap="none" normalizeH="0" baseline="0" smtClean="0">
                        <a:ln>
                          <a:noFill/>
                        </a:ln>
                        <a:solidFill>
                          <a:srgbClr val="FFFFFF"/>
                        </a:solidFill>
                        <a:effectLst/>
                        <a:latin typeface="Calibri" pitchFamily="34" charset="0"/>
                        <a:ea typeface="宋体" pitchFamily="2" charset="-122"/>
                      </a:endParaRPr>
                    </a:p>
                  </a:txBody>
                  <a:tcPr marL="5621" marR="5621" marT="5621" marB="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7F7F7F"/>
                    </a:solidFill>
                  </a:tcPr>
                </a:tc>
              </a:tr>
              <a:tr h="487363">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zh-CN" sz="2000" b="0" i="0" u="none" strike="noStrike" cap="none" normalizeH="0" baseline="0" smtClean="0">
                          <a:ln>
                            <a:noFill/>
                          </a:ln>
                          <a:solidFill>
                            <a:schemeClr val="tx1"/>
                          </a:solidFill>
                          <a:effectLst/>
                          <a:latin typeface="Arial" charset="0"/>
                          <a:ea typeface="宋体" pitchFamily="2" charset="-122"/>
                        </a:rPr>
                        <a:t>1</a:t>
                      </a:r>
                      <a:endParaRPr kumimoji="0" lang="en-US" altLang="zh-CN" sz="2000" b="0" i="0" u="none" strike="noStrike" cap="none" normalizeH="0" baseline="0" smtClean="0">
                        <a:ln>
                          <a:noFill/>
                        </a:ln>
                        <a:solidFill>
                          <a:srgbClr val="FFFFFF"/>
                        </a:solidFill>
                        <a:effectLst/>
                        <a:latin typeface="Calibri" pitchFamily="34" charset="0"/>
                        <a:ea typeface="宋体" pitchFamily="2" charset="-122"/>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altLang="zh-CN" sz="2000" b="0" i="0" u="none" strike="noStrike" cap="none" normalizeH="0" baseline="0" smtClean="0">
                          <a:ln>
                            <a:noFill/>
                          </a:ln>
                          <a:solidFill>
                            <a:schemeClr val="tx1"/>
                          </a:solidFill>
                          <a:effectLst/>
                          <a:latin typeface="Arial" charset="0"/>
                          <a:ea typeface="宋体" pitchFamily="2" charset="-122"/>
                        </a:rPr>
                        <a:t>number of HHs</a:t>
                      </a:r>
                      <a:endParaRPr kumimoji="0" lang="en-US" altLang="zh-CN" sz="2000" b="0" i="0" u="none" strike="noStrike" cap="none" normalizeH="0" baseline="0" smtClean="0">
                        <a:ln>
                          <a:noFill/>
                        </a:ln>
                        <a:solidFill>
                          <a:srgbClr val="000000"/>
                        </a:solidFill>
                        <a:effectLst/>
                        <a:latin typeface="Calibri" pitchFamily="34" charset="0"/>
                        <a:ea typeface="宋体" pitchFamily="2" charset="-122"/>
                      </a:endParaRPr>
                    </a:p>
                  </a:txBody>
                  <a:tcPr marL="5621" marR="5621" marT="5621" marB="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altLang="zh-CN" sz="2000" b="0" i="0" u="none" strike="noStrike" cap="none" normalizeH="0" baseline="0" smtClean="0">
                          <a:ln>
                            <a:noFill/>
                          </a:ln>
                          <a:solidFill>
                            <a:schemeClr val="tx1"/>
                          </a:solidFill>
                          <a:effectLst/>
                          <a:latin typeface="Arial" charset="0"/>
                          <a:ea typeface="宋体" pitchFamily="2" charset="-122"/>
                        </a:rPr>
                        <a:t>985938</a:t>
                      </a:r>
                      <a:endParaRPr kumimoji="0" lang="en-US" altLang="zh-CN" sz="2000" b="0" i="0" u="none" strike="noStrike" cap="none" normalizeH="0" baseline="0" smtClean="0">
                        <a:ln>
                          <a:noFill/>
                        </a:ln>
                        <a:solidFill>
                          <a:srgbClr val="000000"/>
                        </a:solidFill>
                        <a:effectLst/>
                        <a:latin typeface="Calibri" pitchFamily="34" charset="0"/>
                        <a:ea typeface="宋体" pitchFamily="2" charset="-122"/>
                      </a:endParaRPr>
                    </a:p>
                  </a:txBody>
                  <a:tcPr marL="5621" marR="5621" marT="5621" marB="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altLang="zh-CN" sz="2000" b="0" i="0" u="none" strike="noStrike" cap="none" normalizeH="0" baseline="0" smtClean="0">
                          <a:ln>
                            <a:noFill/>
                          </a:ln>
                          <a:solidFill>
                            <a:schemeClr val="tx1"/>
                          </a:solidFill>
                          <a:effectLst/>
                          <a:latin typeface="Arial" charset="0"/>
                          <a:ea typeface="宋体" pitchFamily="2" charset="-122"/>
                        </a:rPr>
                        <a:t>992681</a:t>
                      </a:r>
                      <a:endParaRPr kumimoji="0" lang="en-US" altLang="zh-CN" sz="2000" b="0" i="0" u="none" strike="noStrike" cap="none" normalizeH="0" baseline="0" smtClean="0">
                        <a:ln>
                          <a:noFill/>
                        </a:ln>
                        <a:solidFill>
                          <a:srgbClr val="000000"/>
                        </a:solidFill>
                        <a:effectLst/>
                        <a:latin typeface="Calibri" pitchFamily="34" charset="0"/>
                        <a:ea typeface="宋体" pitchFamily="2" charset="-122"/>
                      </a:endParaRPr>
                    </a:p>
                  </a:txBody>
                  <a:tcPr marL="5621" marR="5621" marT="5621" marB="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altLang="zh-CN" sz="2000" b="0" i="0" u="none" strike="noStrike" cap="none" normalizeH="0" baseline="0" smtClean="0">
                          <a:ln>
                            <a:noFill/>
                          </a:ln>
                          <a:solidFill>
                            <a:schemeClr val="tx1"/>
                          </a:solidFill>
                          <a:effectLst/>
                          <a:latin typeface="Arial" charset="0"/>
                          <a:ea typeface="宋体" pitchFamily="2" charset="-122"/>
                        </a:rPr>
                        <a:t>-0.6%</a:t>
                      </a:r>
                      <a:endParaRPr kumimoji="0" lang="en-US" altLang="zh-CN" sz="2000" b="0" i="0" u="none" strike="noStrike" cap="none" normalizeH="0" baseline="0" smtClean="0">
                        <a:ln>
                          <a:noFill/>
                        </a:ln>
                        <a:solidFill>
                          <a:srgbClr val="000000"/>
                        </a:solidFill>
                        <a:effectLst/>
                        <a:latin typeface="Calibri" pitchFamily="34" charset="0"/>
                        <a:ea typeface="宋体" pitchFamily="2" charset="-122"/>
                      </a:endParaRPr>
                    </a:p>
                  </a:txBody>
                  <a:tcPr marL="5621" marR="5621" marT="5621" marB="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altLang="zh-CN" sz="2000" b="0" i="0" u="none" strike="noStrike" cap="none" normalizeH="0" baseline="0" smtClean="0">
                          <a:ln>
                            <a:noFill/>
                          </a:ln>
                          <a:solidFill>
                            <a:schemeClr val="tx1"/>
                          </a:solidFill>
                          <a:effectLst/>
                          <a:latin typeface="Arial" charset="0"/>
                          <a:ea typeface="宋体" pitchFamily="2" charset="-122"/>
                        </a:rPr>
                        <a:t>0.9%</a:t>
                      </a:r>
                      <a:endParaRPr kumimoji="0" lang="en-US" altLang="zh-CN" sz="2000" b="0" i="0" u="none" strike="noStrike" cap="none" normalizeH="0" baseline="0" smtClean="0">
                        <a:ln>
                          <a:noFill/>
                        </a:ln>
                        <a:solidFill>
                          <a:srgbClr val="000000"/>
                        </a:solidFill>
                        <a:effectLst/>
                        <a:latin typeface="Calibri" pitchFamily="34" charset="0"/>
                        <a:ea typeface="宋体" pitchFamily="2" charset="-122"/>
                      </a:endParaRPr>
                    </a:p>
                  </a:txBody>
                  <a:tcPr marL="5621" marR="5621" marT="5621" marB="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7307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zh-CN" sz="2000" b="0" i="0" u="none" strike="noStrike" cap="none" normalizeH="0" baseline="0" smtClean="0">
                          <a:ln>
                            <a:noFill/>
                          </a:ln>
                          <a:solidFill>
                            <a:schemeClr val="tx1"/>
                          </a:solidFill>
                          <a:effectLst/>
                          <a:latin typeface="Arial" charset="0"/>
                          <a:ea typeface="宋体" pitchFamily="2" charset="-122"/>
                        </a:rPr>
                        <a:t>6</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altLang="zh-CN" sz="2000" b="0" i="0" u="none" strike="noStrike" cap="none" normalizeH="0" baseline="0" smtClean="0">
                          <a:ln>
                            <a:noFill/>
                          </a:ln>
                          <a:solidFill>
                            <a:schemeClr val="tx1"/>
                          </a:solidFill>
                          <a:effectLst/>
                          <a:latin typeface="Arial" charset="0"/>
                          <a:ea typeface="宋体" pitchFamily="2" charset="-122"/>
                        </a:rPr>
                        <a:t>size 1</a:t>
                      </a:r>
                      <a:endParaRPr kumimoji="0" lang="en-US" altLang="zh-CN" sz="2000" b="0" i="0" u="none" strike="noStrike" cap="none" normalizeH="0" baseline="0" smtClean="0">
                        <a:ln>
                          <a:noFill/>
                        </a:ln>
                        <a:solidFill>
                          <a:srgbClr val="000000"/>
                        </a:solidFill>
                        <a:effectLst/>
                        <a:latin typeface="Calibri" pitchFamily="34" charset="0"/>
                        <a:ea typeface="宋体" pitchFamily="2" charset="-122"/>
                      </a:endParaRPr>
                    </a:p>
                  </a:txBody>
                  <a:tcPr marL="5621" marR="5621" marT="5621" marB="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altLang="zh-CN" sz="2000" b="0" i="0" u="none" strike="noStrike" cap="none" normalizeH="0" baseline="0" smtClean="0">
                          <a:ln>
                            <a:noFill/>
                          </a:ln>
                          <a:solidFill>
                            <a:schemeClr val="tx1"/>
                          </a:solidFill>
                          <a:effectLst/>
                          <a:latin typeface="Arial" charset="0"/>
                          <a:ea typeface="宋体" pitchFamily="2" charset="-122"/>
                        </a:rPr>
                        <a:t>24.2%</a:t>
                      </a:r>
                      <a:endParaRPr kumimoji="0" lang="en-US" altLang="zh-CN" sz="2000" b="0" i="0" u="none" strike="noStrike" cap="none" normalizeH="0" baseline="0" smtClean="0">
                        <a:ln>
                          <a:noFill/>
                        </a:ln>
                        <a:solidFill>
                          <a:srgbClr val="000000"/>
                        </a:solidFill>
                        <a:effectLst/>
                        <a:latin typeface="Calibri" pitchFamily="34" charset="0"/>
                        <a:ea typeface="宋体" pitchFamily="2" charset="-122"/>
                      </a:endParaRPr>
                    </a:p>
                  </a:txBody>
                  <a:tcPr marL="5621" marR="5621" marT="5621" marB="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altLang="zh-CN" sz="2000" b="0" i="0" u="none" strike="noStrike" cap="none" normalizeH="0" baseline="0" smtClean="0">
                          <a:ln>
                            <a:noFill/>
                          </a:ln>
                          <a:solidFill>
                            <a:schemeClr val="tx1"/>
                          </a:solidFill>
                          <a:effectLst/>
                          <a:latin typeface="Arial" charset="0"/>
                          <a:ea typeface="宋体" pitchFamily="2" charset="-122"/>
                        </a:rPr>
                        <a:t>24.2%</a:t>
                      </a:r>
                      <a:endParaRPr kumimoji="0" lang="en-US" altLang="zh-CN" sz="2000" b="0" i="0" u="none" strike="noStrike" cap="none" normalizeH="0" baseline="0" smtClean="0">
                        <a:ln>
                          <a:noFill/>
                        </a:ln>
                        <a:solidFill>
                          <a:srgbClr val="000000"/>
                        </a:solidFill>
                        <a:effectLst/>
                        <a:latin typeface="Calibri" pitchFamily="34" charset="0"/>
                        <a:ea typeface="宋体" pitchFamily="2" charset="-122"/>
                      </a:endParaRPr>
                    </a:p>
                  </a:txBody>
                  <a:tcPr marL="5621" marR="5621" marT="5621" marB="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altLang="zh-CN" sz="2000" b="0" i="0" u="none" strike="noStrike" cap="none" normalizeH="0" baseline="0" smtClean="0">
                          <a:ln>
                            <a:noFill/>
                          </a:ln>
                          <a:solidFill>
                            <a:schemeClr val="tx1"/>
                          </a:solidFill>
                          <a:effectLst/>
                          <a:latin typeface="Arial" charset="0"/>
                          <a:ea typeface="宋体" pitchFamily="2" charset="-122"/>
                        </a:rPr>
                        <a:t>-0.4%</a:t>
                      </a:r>
                      <a:endParaRPr kumimoji="0" lang="en-US" altLang="zh-CN" sz="2000" b="0" i="0" u="none" strike="noStrike" cap="none" normalizeH="0" baseline="0" smtClean="0">
                        <a:ln>
                          <a:noFill/>
                        </a:ln>
                        <a:solidFill>
                          <a:srgbClr val="000000"/>
                        </a:solidFill>
                        <a:effectLst/>
                        <a:latin typeface="Calibri" pitchFamily="34" charset="0"/>
                        <a:ea typeface="宋体" pitchFamily="2" charset="-122"/>
                      </a:endParaRPr>
                    </a:p>
                  </a:txBody>
                  <a:tcPr marL="5621" marR="5621" marT="5621" marB="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altLang="zh-CN" sz="2000" b="0" i="0" u="none" strike="noStrike" cap="none" normalizeH="0" baseline="0" smtClean="0">
                          <a:ln>
                            <a:noFill/>
                          </a:ln>
                          <a:solidFill>
                            <a:schemeClr val="tx1"/>
                          </a:solidFill>
                          <a:effectLst/>
                          <a:latin typeface="Arial" charset="0"/>
                          <a:ea typeface="宋体" pitchFamily="2" charset="-122"/>
                        </a:rPr>
                        <a:t>1.5%</a:t>
                      </a:r>
                      <a:endParaRPr kumimoji="0" lang="en-US" altLang="zh-CN" sz="2000" b="0" i="0" u="none" strike="noStrike" cap="none" normalizeH="0" baseline="0" smtClean="0">
                        <a:ln>
                          <a:noFill/>
                        </a:ln>
                        <a:solidFill>
                          <a:srgbClr val="000000"/>
                        </a:solidFill>
                        <a:effectLst/>
                        <a:latin typeface="Calibri" pitchFamily="34" charset="0"/>
                        <a:ea typeface="宋体" pitchFamily="2" charset="-122"/>
                      </a:endParaRPr>
                    </a:p>
                  </a:txBody>
                  <a:tcPr marL="5621" marR="5621" marT="5621" marB="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7307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zh-CN" sz="2000" b="0" i="0" u="none" strike="noStrike" cap="none" normalizeH="0" baseline="0" smtClean="0">
                          <a:ln>
                            <a:noFill/>
                          </a:ln>
                          <a:solidFill>
                            <a:schemeClr val="tx1"/>
                          </a:solidFill>
                          <a:effectLst/>
                          <a:latin typeface="Arial" charset="0"/>
                          <a:ea typeface="宋体" pitchFamily="2" charset="-122"/>
                        </a:rPr>
                        <a:t>7</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altLang="zh-CN" sz="2000" b="0" i="0" u="none" strike="noStrike" cap="none" normalizeH="0" baseline="0" smtClean="0">
                          <a:ln>
                            <a:noFill/>
                          </a:ln>
                          <a:solidFill>
                            <a:schemeClr val="tx1"/>
                          </a:solidFill>
                          <a:effectLst/>
                          <a:latin typeface="Arial" charset="0"/>
                          <a:ea typeface="宋体" pitchFamily="2" charset="-122"/>
                        </a:rPr>
                        <a:t>size 2</a:t>
                      </a:r>
                      <a:endParaRPr kumimoji="0" lang="en-US" altLang="zh-CN" sz="2000" b="0" i="0" u="none" strike="noStrike" cap="none" normalizeH="0" baseline="0" smtClean="0">
                        <a:ln>
                          <a:noFill/>
                        </a:ln>
                        <a:solidFill>
                          <a:srgbClr val="000000"/>
                        </a:solidFill>
                        <a:effectLst/>
                        <a:latin typeface="Calibri" pitchFamily="34" charset="0"/>
                        <a:ea typeface="宋体" pitchFamily="2" charset="-122"/>
                      </a:endParaRPr>
                    </a:p>
                  </a:txBody>
                  <a:tcPr marL="5621" marR="5621" marT="5621" marB="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altLang="zh-CN" sz="2000" b="0" i="0" u="none" strike="noStrike" cap="none" normalizeH="0" baseline="0" smtClean="0">
                          <a:ln>
                            <a:noFill/>
                          </a:ln>
                          <a:solidFill>
                            <a:schemeClr val="tx1"/>
                          </a:solidFill>
                          <a:effectLst/>
                          <a:latin typeface="Arial" charset="0"/>
                          <a:ea typeface="宋体" pitchFamily="2" charset="-122"/>
                        </a:rPr>
                        <a:t>32.3%</a:t>
                      </a:r>
                      <a:endParaRPr kumimoji="0" lang="en-US" altLang="zh-CN" sz="2000" b="0" i="0" u="none" strike="noStrike" cap="none" normalizeH="0" baseline="0" smtClean="0">
                        <a:ln>
                          <a:noFill/>
                        </a:ln>
                        <a:solidFill>
                          <a:srgbClr val="000000"/>
                        </a:solidFill>
                        <a:effectLst/>
                        <a:latin typeface="Calibri" pitchFamily="34" charset="0"/>
                        <a:ea typeface="宋体" pitchFamily="2" charset="-122"/>
                      </a:endParaRPr>
                    </a:p>
                  </a:txBody>
                  <a:tcPr marL="5621" marR="5621" marT="5621" marB="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altLang="zh-CN" sz="2000" b="0" i="0" u="none" strike="noStrike" cap="none" normalizeH="0" baseline="0" smtClean="0">
                          <a:ln>
                            <a:noFill/>
                          </a:ln>
                          <a:solidFill>
                            <a:schemeClr val="tx1"/>
                          </a:solidFill>
                          <a:effectLst/>
                          <a:latin typeface="Arial" charset="0"/>
                          <a:ea typeface="宋体" pitchFamily="2" charset="-122"/>
                        </a:rPr>
                        <a:t>32.0%</a:t>
                      </a:r>
                      <a:endParaRPr kumimoji="0" lang="en-US" altLang="zh-CN" sz="2000" b="0" i="0" u="none" strike="noStrike" cap="none" normalizeH="0" baseline="0" smtClean="0">
                        <a:ln>
                          <a:noFill/>
                        </a:ln>
                        <a:solidFill>
                          <a:srgbClr val="000000"/>
                        </a:solidFill>
                        <a:effectLst/>
                        <a:latin typeface="Calibri" pitchFamily="34" charset="0"/>
                        <a:ea typeface="宋体" pitchFamily="2" charset="-122"/>
                      </a:endParaRPr>
                    </a:p>
                  </a:txBody>
                  <a:tcPr marL="5621" marR="5621" marT="5621" marB="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altLang="zh-CN" sz="2000" b="0" i="0" u="none" strike="noStrike" cap="none" normalizeH="0" baseline="0" smtClean="0">
                          <a:ln>
                            <a:noFill/>
                          </a:ln>
                          <a:solidFill>
                            <a:schemeClr val="tx1"/>
                          </a:solidFill>
                          <a:effectLst/>
                          <a:latin typeface="Arial" charset="0"/>
                          <a:ea typeface="宋体" pitchFamily="2" charset="-122"/>
                        </a:rPr>
                        <a:t>0.8%</a:t>
                      </a:r>
                      <a:endParaRPr kumimoji="0" lang="en-US" altLang="zh-CN" sz="2000" b="0" i="0" u="none" strike="noStrike" cap="none" normalizeH="0" baseline="0" smtClean="0">
                        <a:ln>
                          <a:noFill/>
                        </a:ln>
                        <a:solidFill>
                          <a:srgbClr val="000000"/>
                        </a:solidFill>
                        <a:effectLst/>
                        <a:latin typeface="Calibri" pitchFamily="34" charset="0"/>
                        <a:ea typeface="宋体" pitchFamily="2" charset="-122"/>
                      </a:endParaRPr>
                    </a:p>
                  </a:txBody>
                  <a:tcPr marL="5621" marR="5621" marT="5621" marB="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altLang="zh-CN" sz="2000" b="0" i="0" u="none" strike="noStrike" cap="none" normalizeH="0" baseline="0" smtClean="0">
                          <a:ln>
                            <a:noFill/>
                          </a:ln>
                          <a:solidFill>
                            <a:schemeClr val="tx1"/>
                          </a:solidFill>
                          <a:effectLst/>
                          <a:latin typeface="Arial" charset="0"/>
                          <a:ea typeface="宋体" pitchFamily="2" charset="-122"/>
                        </a:rPr>
                        <a:t>1.0%</a:t>
                      </a:r>
                      <a:endParaRPr kumimoji="0" lang="en-US" altLang="zh-CN" sz="2000" b="0" i="0" u="none" strike="noStrike" cap="none" normalizeH="0" baseline="0" smtClean="0">
                        <a:ln>
                          <a:noFill/>
                        </a:ln>
                        <a:solidFill>
                          <a:srgbClr val="000000"/>
                        </a:solidFill>
                        <a:effectLst/>
                        <a:latin typeface="Calibri" pitchFamily="34" charset="0"/>
                        <a:ea typeface="宋体" pitchFamily="2" charset="-122"/>
                      </a:endParaRPr>
                    </a:p>
                  </a:txBody>
                  <a:tcPr marL="5621" marR="5621" marT="5621" marB="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7307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zh-CN" sz="2000" b="0" i="0" u="none" strike="noStrike" cap="none" normalizeH="0" baseline="0" smtClean="0">
                          <a:ln>
                            <a:noFill/>
                          </a:ln>
                          <a:solidFill>
                            <a:schemeClr val="tx1"/>
                          </a:solidFill>
                          <a:effectLst/>
                          <a:latin typeface="Arial" charset="0"/>
                          <a:ea typeface="宋体" pitchFamily="2" charset="-122"/>
                        </a:rPr>
                        <a:t>8</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altLang="zh-CN" sz="2000" b="0" i="0" u="none" strike="noStrike" cap="none" normalizeH="0" baseline="0" smtClean="0">
                          <a:ln>
                            <a:noFill/>
                          </a:ln>
                          <a:solidFill>
                            <a:schemeClr val="tx1"/>
                          </a:solidFill>
                          <a:effectLst/>
                          <a:latin typeface="Arial" charset="0"/>
                          <a:ea typeface="宋体" pitchFamily="2" charset="-122"/>
                        </a:rPr>
                        <a:t>size 3</a:t>
                      </a:r>
                      <a:endParaRPr kumimoji="0" lang="en-US" altLang="zh-CN" sz="2000" b="0" i="0" u="none" strike="noStrike" cap="none" normalizeH="0" baseline="0" smtClean="0">
                        <a:ln>
                          <a:noFill/>
                        </a:ln>
                        <a:solidFill>
                          <a:srgbClr val="000000"/>
                        </a:solidFill>
                        <a:effectLst/>
                        <a:latin typeface="Calibri" pitchFamily="34" charset="0"/>
                        <a:ea typeface="宋体" pitchFamily="2" charset="-122"/>
                      </a:endParaRPr>
                    </a:p>
                  </a:txBody>
                  <a:tcPr marL="5621" marR="5621" marT="5621" marB="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altLang="zh-CN" sz="2000" b="0" i="0" u="none" strike="noStrike" cap="none" normalizeH="0" baseline="0" smtClean="0">
                          <a:ln>
                            <a:noFill/>
                          </a:ln>
                          <a:solidFill>
                            <a:schemeClr val="tx1"/>
                          </a:solidFill>
                          <a:effectLst/>
                          <a:latin typeface="Arial" charset="0"/>
                          <a:ea typeface="宋体" pitchFamily="2" charset="-122"/>
                        </a:rPr>
                        <a:t>15.9%</a:t>
                      </a:r>
                      <a:endParaRPr kumimoji="0" lang="en-US" altLang="zh-CN" sz="2000" b="0" i="0" u="none" strike="noStrike" cap="none" normalizeH="0" baseline="0" smtClean="0">
                        <a:ln>
                          <a:noFill/>
                        </a:ln>
                        <a:solidFill>
                          <a:srgbClr val="000000"/>
                        </a:solidFill>
                        <a:effectLst/>
                        <a:latin typeface="Calibri" pitchFamily="34" charset="0"/>
                        <a:ea typeface="宋体" pitchFamily="2" charset="-122"/>
                      </a:endParaRPr>
                    </a:p>
                  </a:txBody>
                  <a:tcPr marL="5621" marR="5621" marT="5621" marB="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altLang="zh-CN" sz="2000" b="0" i="0" u="none" strike="noStrike" cap="none" normalizeH="0" baseline="0" smtClean="0">
                          <a:ln>
                            <a:noFill/>
                          </a:ln>
                          <a:solidFill>
                            <a:schemeClr val="tx1"/>
                          </a:solidFill>
                          <a:effectLst/>
                          <a:latin typeface="Arial" charset="0"/>
                          <a:ea typeface="宋体" pitchFamily="2" charset="-122"/>
                        </a:rPr>
                        <a:t>16.1%</a:t>
                      </a:r>
                      <a:endParaRPr kumimoji="0" lang="en-US" altLang="zh-CN" sz="2000" b="0" i="0" u="none" strike="noStrike" cap="none" normalizeH="0" baseline="0" smtClean="0">
                        <a:ln>
                          <a:noFill/>
                        </a:ln>
                        <a:solidFill>
                          <a:srgbClr val="000000"/>
                        </a:solidFill>
                        <a:effectLst/>
                        <a:latin typeface="Calibri" pitchFamily="34" charset="0"/>
                        <a:ea typeface="宋体" pitchFamily="2" charset="-122"/>
                      </a:endParaRPr>
                    </a:p>
                  </a:txBody>
                  <a:tcPr marL="5621" marR="5621" marT="5621" marB="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altLang="zh-CN" sz="2000" b="0" i="0" u="none" strike="noStrike" cap="none" normalizeH="0" baseline="0" smtClean="0">
                          <a:ln>
                            <a:noFill/>
                          </a:ln>
                          <a:solidFill>
                            <a:schemeClr val="tx1"/>
                          </a:solidFill>
                          <a:effectLst/>
                          <a:latin typeface="Arial" charset="0"/>
                          <a:ea typeface="宋体" pitchFamily="2" charset="-122"/>
                        </a:rPr>
                        <a:t>-1.8%</a:t>
                      </a:r>
                      <a:endParaRPr kumimoji="0" lang="en-US" altLang="zh-CN" sz="2000" b="0" i="0" u="none" strike="noStrike" cap="none" normalizeH="0" baseline="0" smtClean="0">
                        <a:ln>
                          <a:noFill/>
                        </a:ln>
                        <a:solidFill>
                          <a:srgbClr val="000000"/>
                        </a:solidFill>
                        <a:effectLst/>
                        <a:latin typeface="Calibri" pitchFamily="34" charset="0"/>
                        <a:ea typeface="宋体" pitchFamily="2" charset="-122"/>
                      </a:endParaRPr>
                    </a:p>
                  </a:txBody>
                  <a:tcPr marL="5621" marR="5621" marT="5621" marB="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altLang="zh-CN" sz="2000" b="0" i="0" u="none" strike="noStrike" cap="none" normalizeH="0" baseline="0" smtClean="0">
                          <a:ln>
                            <a:noFill/>
                          </a:ln>
                          <a:solidFill>
                            <a:schemeClr val="tx1"/>
                          </a:solidFill>
                          <a:effectLst/>
                          <a:latin typeface="Arial" charset="0"/>
                          <a:ea typeface="宋体" pitchFamily="2" charset="-122"/>
                        </a:rPr>
                        <a:t>2.0%</a:t>
                      </a:r>
                      <a:endParaRPr kumimoji="0" lang="en-US" altLang="zh-CN" sz="2000" b="0" i="0" u="none" strike="noStrike" cap="none" normalizeH="0" baseline="0" smtClean="0">
                        <a:ln>
                          <a:noFill/>
                        </a:ln>
                        <a:solidFill>
                          <a:srgbClr val="000000"/>
                        </a:solidFill>
                        <a:effectLst/>
                        <a:latin typeface="Calibri" pitchFamily="34" charset="0"/>
                        <a:ea typeface="宋体" pitchFamily="2" charset="-122"/>
                      </a:endParaRPr>
                    </a:p>
                  </a:txBody>
                  <a:tcPr marL="5621" marR="5621" marT="5621" marB="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7307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zh-CN" sz="2000" b="0" i="0" u="none" strike="noStrike" cap="none" normalizeH="0" baseline="0" smtClean="0">
                          <a:ln>
                            <a:noFill/>
                          </a:ln>
                          <a:solidFill>
                            <a:schemeClr val="tx1"/>
                          </a:solidFill>
                          <a:effectLst/>
                          <a:latin typeface="Arial" charset="0"/>
                          <a:ea typeface="宋体" pitchFamily="2" charset="-122"/>
                        </a:rPr>
                        <a:t>9</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altLang="zh-CN" sz="2000" b="0" i="0" u="none" strike="noStrike" cap="none" normalizeH="0" baseline="0" smtClean="0">
                          <a:ln>
                            <a:noFill/>
                          </a:ln>
                          <a:solidFill>
                            <a:schemeClr val="tx1"/>
                          </a:solidFill>
                          <a:effectLst/>
                          <a:latin typeface="Arial" charset="0"/>
                          <a:ea typeface="宋体" pitchFamily="2" charset="-122"/>
                        </a:rPr>
                        <a:t>size 4</a:t>
                      </a:r>
                      <a:endParaRPr kumimoji="0" lang="en-US" altLang="zh-CN" sz="2000" b="0" i="0" u="none" strike="noStrike" cap="none" normalizeH="0" baseline="0" smtClean="0">
                        <a:ln>
                          <a:noFill/>
                        </a:ln>
                        <a:solidFill>
                          <a:srgbClr val="000000"/>
                        </a:solidFill>
                        <a:effectLst/>
                        <a:latin typeface="Calibri" pitchFamily="34" charset="0"/>
                        <a:ea typeface="宋体" pitchFamily="2" charset="-122"/>
                      </a:endParaRPr>
                    </a:p>
                  </a:txBody>
                  <a:tcPr marL="5621" marR="5621" marT="5621" marB="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altLang="zh-CN" sz="2000" b="0" i="0" u="none" strike="noStrike" cap="none" normalizeH="0" baseline="0" smtClean="0">
                          <a:ln>
                            <a:noFill/>
                          </a:ln>
                          <a:solidFill>
                            <a:schemeClr val="tx1"/>
                          </a:solidFill>
                          <a:effectLst/>
                          <a:latin typeface="Arial" charset="0"/>
                          <a:ea typeface="宋体" pitchFamily="2" charset="-122"/>
                        </a:rPr>
                        <a:t>27.7%</a:t>
                      </a:r>
                      <a:endParaRPr kumimoji="0" lang="en-US" altLang="zh-CN" sz="2000" b="0" i="0" u="none" strike="noStrike" cap="none" normalizeH="0" baseline="0" smtClean="0">
                        <a:ln>
                          <a:noFill/>
                        </a:ln>
                        <a:solidFill>
                          <a:srgbClr val="000000"/>
                        </a:solidFill>
                        <a:effectLst/>
                        <a:latin typeface="Calibri" pitchFamily="34" charset="0"/>
                        <a:ea typeface="宋体" pitchFamily="2" charset="-122"/>
                      </a:endParaRPr>
                    </a:p>
                  </a:txBody>
                  <a:tcPr marL="5621" marR="5621" marT="5621" marB="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altLang="zh-CN" sz="2000" b="0" i="0" u="none" strike="noStrike" cap="none" normalizeH="0" baseline="0" smtClean="0">
                          <a:ln>
                            <a:noFill/>
                          </a:ln>
                          <a:solidFill>
                            <a:schemeClr val="tx1"/>
                          </a:solidFill>
                          <a:effectLst/>
                          <a:latin typeface="Arial" charset="0"/>
                          <a:ea typeface="宋体" pitchFamily="2" charset="-122"/>
                        </a:rPr>
                        <a:t>27.7%</a:t>
                      </a:r>
                      <a:endParaRPr kumimoji="0" lang="en-US" altLang="zh-CN" sz="2000" b="0" i="0" u="none" strike="noStrike" cap="none" normalizeH="0" baseline="0" smtClean="0">
                        <a:ln>
                          <a:noFill/>
                        </a:ln>
                        <a:solidFill>
                          <a:srgbClr val="000000"/>
                        </a:solidFill>
                        <a:effectLst/>
                        <a:latin typeface="Calibri" pitchFamily="34" charset="0"/>
                        <a:ea typeface="宋体" pitchFamily="2" charset="-122"/>
                      </a:endParaRPr>
                    </a:p>
                  </a:txBody>
                  <a:tcPr marL="5621" marR="5621" marT="5621" marB="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altLang="zh-CN" sz="2000" b="0" i="0" u="none" strike="noStrike" cap="none" normalizeH="0" baseline="0" smtClean="0">
                          <a:ln>
                            <a:noFill/>
                          </a:ln>
                          <a:solidFill>
                            <a:schemeClr val="tx1"/>
                          </a:solidFill>
                          <a:effectLst/>
                          <a:latin typeface="Arial" charset="0"/>
                          <a:ea typeface="宋体" pitchFamily="2" charset="-122"/>
                        </a:rPr>
                        <a:t>-0.7%</a:t>
                      </a:r>
                      <a:endParaRPr kumimoji="0" lang="en-US" altLang="zh-CN" sz="2000" b="0" i="0" u="none" strike="noStrike" cap="none" normalizeH="0" baseline="0" smtClean="0">
                        <a:ln>
                          <a:noFill/>
                        </a:ln>
                        <a:solidFill>
                          <a:srgbClr val="000000"/>
                        </a:solidFill>
                        <a:effectLst/>
                        <a:latin typeface="Calibri" pitchFamily="34" charset="0"/>
                        <a:ea typeface="宋体" pitchFamily="2" charset="-122"/>
                      </a:endParaRPr>
                    </a:p>
                  </a:txBody>
                  <a:tcPr marL="5621" marR="5621" marT="5621" marB="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altLang="zh-CN" sz="2000" b="0" i="0" u="none" strike="noStrike" cap="none" normalizeH="0" baseline="0" smtClean="0">
                          <a:ln>
                            <a:noFill/>
                          </a:ln>
                          <a:solidFill>
                            <a:schemeClr val="tx1"/>
                          </a:solidFill>
                          <a:effectLst/>
                          <a:latin typeface="Arial" charset="0"/>
                          <a:ea typeface="宋体" pitchFamily="2" charset="-122"/>
                        </a:rPr>
                        <a:t>3.3%</a:t>
                      </a:r>
                      <a:endParaRPr kumimoji="0" lang="en-US" altLang="zh-CN" sz="2000" b="0" i="0" u="none" strike="noStrike" cap="none" normalizeH="0" baseline="0" smtClean="0">
                        <a:ln>
                          <a:noFill/>
                        </a:ln>
                        <a:solidFill>
                          <a:srgbClr val="000000"/>
                        </a:solidFill>
                        <a:effectLst/>
                        <a:latin typeface="Calibri" pitchFamily="34" charset="0"/>
                        <a:ea typeface="宋体" pitchFamily="2" charset="-122"/>
                      </a:endParaRPr>
                    </a:p>
                  </a:txBody>
                  <a:tcPr marL="5621" marR="5621" marT="5621" marB="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bl>
          </a:graphicData>
        </a:graphic>
      </p:graphicFrame>
    </p:spTree>
  </p:cSld>
  <p:clrMapOvr>
    <a:masterClrMapping/>
  </p:clrMapOvr>
  <p:transition spd="slow"/>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smtClean="0"/>
              <a:t>Census 2000 Population Density</a:t>
            </a:r>
            <a:endParaRPr lang="en-US" dirty="0"/>
          </a:p>
        </p:txBody>
      </p:sp>
      <p:pic>
        <p:nvPicPr>
          <p:cNvPr id="50178"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rcRect/>
          <a:stretch>
            <a:fillRect/>
          </a:stretch>
        </p:blipFill>
        <p:spPr>
          <a:xfrm>
            <a:off x="1676400" y="1600200"/>
            <a:ext cx="5737225" cy="4433888"/>
          </a:xfrm>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smtClean="0"/>
              <a:t>Results-Examples(I)</a:t>
            </a:r>
            <a:endParaRPr lang="en-US" dirty="0"/>
          </a:p>
        </p:txBody>
      </p:sp>
      <p:pic>
        <p:nvPicPr>
          <p:cNvPr id="51202" name="Content Placeholder 3"/>
          <p:cNvPicPr>
            <a:picLocks noGrp="1" noChangeAspect="1"/>
          </p:cNvPicPr>
          <p:nvPr>
            <p:ph idx="1"/>
          </p:nvPr>
        </p:nvPicPr>
        <p:blipFill>
          <a:blip r:embed="rId3">
            <a:extLst>
              <a:ext uri="{28A0092B-C50C-407E-A947-70E740481C1C}">
                <a14:useLocalDpi xmlns:a14="http://schemas.microsoft.com/office/drawing/2010/main" val="0"/>
              </a:ext>
            </a:extLst>
          </a:blip>
          <a:srcRect/>
          <a:stretch>
            <a:fillRect/>
          </a:stretch>
        </p:blipFill>
        <p:spPr>
          <a:xfrm>
            <a:off x="1676400" y="1600200"/>
            <a:ext cx="5737225" cy="4433888"/>
          </a:xfrm>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smtClean="0"/>
              <a:t>Presentation Outline</a:t>
            </a:r>
            <a:endParaRPr lang="en-US" dirty="0"/>
          </a:p>
        </p:txBody>
      </p:sp>
      <p:sp>
        <p:nvSpPr>
          <p:cNvPr id="3" name="Content Placeholder 2"/>
          <p:cNvSpPr>
            <a:spLocks noGrp="1"/>
          </p:cNvSpPr>
          <p:nvPr>
            <p:ph idx="1"/>
          </p:nvPr>
        </p:nvSpPr>
        <p:spPr>
          <a:xfrm>
            <a:off x="1447800" y="1524000"/>
            <a:ext cx="6172200" cy="4724400"/>
          </a:xfrm>
        </p:spPr>
        <p:txBody>
          <a:bodyPr>
            <a:normAutofit/>
          </a:bodyPr>
          <a:lstStyle/>
          <a:p>
            <a:pPr>
              <a:lnSpc>
                <a:spcPct val="80000"/>
              </a:lnSpc>
            </a:pPr>
            <a:r>
              <a:rPr lang="en-US" altLang="zh-CN" smtClean="0">
                <a:ea typeface="宋体" pitchFamily="2" charset="-122"/>
              </a:rPr>
              <a:t>Project Background</a:t>
            </a:r>
          </a:p>
          <a:p>
            <a:pPr>
              <a:lnSpc>
                <a:spcPct val="80000"/>
              </a:lnSpc>
            </a:pPr>
            <a:r>
              <a:rPr lang="en-US" altLang="zh-CN" smtClean="0">
                <a:ea typeface="宋体" pitchFamily="2" charset="-122"/>
              </a:rPr>
              <a:t>SANDAG PopSyn</a:t>
            </a:r>
          </a:p>
          <a:p>
            <a:pPr lvl="1">
              <a:lnSpc>
                <a:spcPct val="80000"/>
              </a:lnSpc>
            </a:pPr>
            <a:r>
              <a:rPr lang="en-US" altLang="zh-CN" smtClean="0">
                <a:ea typeface="宋体" pitchFamily="2" charset="-122"/>
              </a:rPr>
              <a:t>Feature</a:t>
            </a:r>
          </a:p>
          <a:p>
            <a:pPr lvl="1">
              <a:lnSpc>
                <a:spcPct val="80000"/>
              </a:lnSpc>
            </a:pPr>
            <a:r>
              <a:rPr lang="en-US" altLang="zh-CN" smtClean="0">
                <a:ea typeface="宋体" pitchFamily="2" charset="-122"/>
              </a:rPr>
              <a:t>Scenarios</a:t>
            </a:r>
          </a:p>
          <a:p>
            <a:pPr lvl="1">
              <a:lnSpc>
                <a:spcPct val="80000"/>
              </a:lnSpc>
            </a:pPr>
            <a:r>
              <a:rPr lang="en-US" altLang="zh-CN" smtClean="0">
                <a:ea typeface="宋体" pitchFamily="2" charset="-122"/>
              </a:rPr>
              <a:t>Methodology</a:t>
            </a:r>
          </a:p>
          <a:p>
            <a:pPr lvl="1">
              <a:lnSpc>
                <a:spcPct val="80000"/>
              </a:lnSpc>
            </a:pPr>
            <a:r>
              <a:rPr lang="en-US" altLang="zh-CN" smtClean="0">
                <a:ea typeface="宋体" pitchFamily="2" charset="-122"/>
              </a:rPr>
              <a:t>Geographies</a:t>
            </a:r>
          </a:p>
          <a:p>
            <a:pPr lvl="1">
              <a:lnSpc>
                <a:spcPct val="80000"/>
              </a:lnSpc>
            </a:pPr>
            <a:r>
              <a:rPr lang="en-US" altLang="zh-CN" smtClean="0">
                <a:ea typeface="宋体" pitchFamily="2" charset="-122"/>
              </a:rPr>
              <a:t>Key steps</a:t>
            </a:r>
          </a:p>
          <a:p>
            <a:pPr lvl="1">
              <a:lnSpc>
                <a:spcPct val="80000"/>
              </a:lnSpc>
            </a:pPr>
            <a:r>
              <a:rPr lang="en-US" altLang="zh-CN" smtClean="0">
                <a:ea typeface="宋体" pitchFamily="2" charset="-122"/>
              </a:rPr>
              <a:t>Control variables</a:t>
            </a:r>
          </a:p>
          <a:p>
            <a:pPr>
              <a:lnSpc>
                <a:spcPct val="80000"/>
              </a:lnSpc>
            </a:pPr>
            <a:r>
              <a:rPr lang="en-US" altLang="zh-CN" smtClean="0">
                <a:ea typeface="宋体" pitchFamily="2" charset="-122"/>
              </a:rPr>
              <a:t>Data Sources</a:t>
            </a:r>
          </a:p>
          <a:p>
            <a:pPr>
              <a:lnSpc>
                <a:spcPct val="80000"/>
              </a:lnSpc>
            </a:pPr>
            <a:r>
              <a:rPr lang="en-US" altLang="zh-CN" smtClean="0">
                <a:ea typeface="宋体" pitchFamily="2" charset="-122"/>
              </a:rPr>
              <a:t>Validations</a:t>
            </a:r>
          </a:p>
          <a:p>
            <a:pPr>
              <a:lnSpc>
                <a:spcPct val="80000"/>
              </a:lnSpc>
            </a:pPr>
            <a:r>
              <a:rPr lang="en-US" altLang="zh-CN" smtClean="0">
                <a:ea typeface="宋体" pitchFamily="2" charset="-122"/>
              </a:rPr>
              <a:t>Results Analysis</a:t>
            </a:r>
          </a:p>
          <a:p>
            <a:pPr>
              <a:lnSpc>
                <a:spcPct val="80000"/>
              </a:lnSpc>
            </a:pPr>
            <a:r>
              <a:rPr lang="en-US" altLang="zh-CN" smtClean="0">
                <a:ea typeface="宋体" pitchFamily="2" charset="-122"/>
              </a:rPr>
              <a:t>Conclusions</a:t>
            </a:r>
          </a:p>
          <a:p>
            <a:pPr>
              <a:lnSpc>
                <a:spcPct val="80000"/>
              </a:lnSpc>
            </a:pPr>
            <a:endParaRPr lang="en-US" altLang="zh-CN" sz="2500" smtClean="0">
              <a:ea typeface="宋体" pitchFamily="2" charset="-122"/>
            </a:endParaRPr>
          </a:p>
          <a:p>
            <a:pPr>
              <a:lnSpc>
                <a:spcPct val="80000"/>
              </a:lnSpc>
            </a:pPr>
            <a:endParaRPr lang="zh-CN" altLang="en-US" sz="2500" smtClean="0">
              <a:ea typeface="宋体" pitchFamily="2" charset="-122"/>
            </a:endParaRPr>
          </a:p>
        </p:txBody>
      </p:sp>
      <p:pic>
        <p:nvPicPr>
          <p:cNvPr id="17411" name="Picture 3" descr="C:\Users\eja\AppData\Local\Microsoft\Windows\Temporary Internet Files\Content.IE5\56RH49BM\MC900078708[1].wm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181600" y="3962400"/>
            <a:ext cx="2057400" cy="1852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smtClean="0"/>
              <a:t>Results-Examples(II)</a:t>
            </a:r>
            <a:endParaRPr lang="en-US" dirty="0"/>
          </a:p>
        </p:txBody>
      </p:sp>
      <p:pic>
        <p:nvPicPr>
          <p:cNvPr id="53250"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rcRect/>
          <a:stretch>
            <a:fillRect/>
          </a:stretch>
        </p:blipFill>
        <p:spPr>
          <a:xfrm>
            <a:off x="1676400" y="1600200"/>
            <a:ext cx="5737225" cy="4433888"/>
          </a:xfrm>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smtClean="0"/>
              <a:t>Results-Examples(III)</a:t>
            </a:r>
            <a:endParaRPr lang="en-US" dirty="0"/>
          </a:p>
        </p:txBody>
      </p:sp>
      <p:pic>
        <p:nvPicPr>
          <p:cNvPr id="54274" name="Content Placeholder 3"/>
          <p:cNvPicPr>
            <a:picLocks noGrp="1" noChangeAspect="1"/>
          </p:cNvPicPr>
          <p:nvPr>
            <p:ph idx="1"/>
          </p:nvPr>
        </p:nvPicPr>
        <p:blipFill>
          <a:blip r:embed="rId3">
            <a:extLst>
              <a:ext uri="{28A0092B-C50C-407E-A947-70E740481C1C}">
                <a14:useLocalDpi xmlns:a14="http://schemas.microsoft.com/office/drawing/2010/main" val="0"/>
              </a:ext>
            </a:extLst>
          </a:blip>
          <a:srcRect/>
          <a:stretch>
            <a:fillRect/>
          </a:stretch>
        </p:blipFill>
        <p:spPr>
          <a:xfrm>
            <a:off x="1600200" y="1600200"/>
            <a:ext cx="5813425" cy="4492625"/>
          </a:xfrm>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smtClean="0"/>
              <a:t>Results-Examples(IV)</a:t>
            </a:r>
            <a:endParaRPr lang="en-US" dirty="0"/>
          </a:p>
        </p:txBody>
      </p:sp>
      <p:pic>
        <p:nvPicPr>
          <p:cNvPr id="55298" name="Content Placeholder 4"/>
          <p:cNvPicPr>
            <a:picLocks noGrp="1" noChangeAspect="1"/>
          </p:cNvPicPr>
          <p:nvPr>
            <p:ph idx="1"/>
          </p:nvPr>
        </p:nvPicPr>
        <p:blipFill>
          <a:blip r:embed="rId3">
            <a:extLst>
              <a:ext uri="{28A0092B-C50C-407E-A947-70E740481C1C}">
                <a14:useLocalDpi xmlns:a14="http://schemas.microsoft.com/office/drawing/2010/main" val="0"/>
              </a:ext>
            </a:extLst>
          </a:blip>
          <a:srcRect/>
          <a:stretch>
            <a:fillRect/>
          </a:stretch>
        </p:blipFill>
        <p:spPr>
          <a:xfrm>
            <a:off x="1563688" y="1600200"/>
            <a:ext cx="5719762" cy="4419600"/>
          </a:xfrm>
        </p:spPr>
      </p:pic>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7345" name="Picture 2"/>
          <p:cNvPicPr>
            <a:picLocks noChangeAspect="1" noChangeArrowheads="1"/>
          </p:cNvPicPr>
          <p:nvPr/>
        </p:nvPicPr>
        <p:blipFill>
          <a:blip r:embed="rId3">
            <a:extLst>
              <a:ext uri="{28A0092B-C50C-407E-A947-70E740481C1C}">
                <a14:useLocalDpi xmlns:a14="http://schemas.microsoft.com/office/drawing/2010/main" val="0"/>
              </a:ext>
            </a:extLst>
          </a:blip>
          <a:srcRect t="11945" b="2005"/>
          <a:stretch>
            <a:fillRect/>
          </a:stretch>
        </p:blipFill>
        <p:spPr bwMode="auto">
          <a:xfrm>
            <a:off x="1943100" y="1905000"/>
            <a:ext cx="5105400" cy="3778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734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14400" y="5767388"/>
            <a:ext cx="7162800" cy="314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itle 1"/>
          <p:cNvSpPr>
            <a:spLocks noGrp="1"/>
          </p:cNvSpPr>
          <p:nvPr>
            <p:ph type="title"/>
          </p:nvPr>
        </p:nvSpPr>
        <p:spPr/>
        <p:txBody>
          <a:bodyPr/>
          <a:lstStyle/>
          <a:p>
            <a:pPr>
              <a:defRPr/>
            </a:pPr>
            <a:r>
              <a:rPr lang="en-US" dirty="0" smtClean="0"/>
              <a:t>Results-Household Characteristics</a:t>
            </a:r>
            <a:endParaRPr lang="en-US" dirty="0"/>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9393"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14400" y="5973763"/>
            <a:ext cx="7162800" cy="314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9394" name="Picture 4"/>
          <p:cNvPicPr>
            <a:picLocks noChangeAspect="1" noChangeArrowheads="1"/>
          </p:cNvPicPr>
          <p:nvPr/>
        </p:nvPicPr>
        <p:blipFill>
          <a:blip r:embed="rId3">
            <a:extLst>
              <a:ext uri="{28A0092B-C50C-407E-A947-70E740481C1C}">
                <a14:useLocalDpi xmlns:a14="http://schemas.microsoft.com/office/drawing/2010/main" val="0"/>
              </a:ext>
            </a:extLst>
          </a:blip>
          <a:srcRect b="2074"/>
          <a:stretch>
            <a:fillRect/>
          </a:stretch>
        </p:blipFill>
        <p:spPr bwMode="auto">
          <a:xfrm>
            <a:off x="2025650" y="1574800"/>
            <a:ext cx="4940300" cy="4352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itle 1"/>
          <p:cNvSpPr>
            <a:spLocks noGrp="1"/>
          </p:cNvSpPr>
          <p:nvPr>
            <p:ph type="title"/>
          </p:nvPr>
        </p:nvSpPr>
        <p:spPr>
          <a:xfrm>
            <a:off x="304800" y="228600"/>
            <a:ext cx="8229600" cy="1219200"/>
          </a:xfrm>
        </p:spPr>
        <p:txBody>
          <a:bodyPr/>
          <a:lstStyle/>
          <a:p>
            <a:pPr>
              <a:defRPr/>
            </a:pPr>
            <a:r>
              <a:rPr lang="en-US" dirty="0" smtClean="0"/>
              <a:t>Results-Person Characteristics</a:t>
            </a:r>
            <a:endParaRPr lang="en-US" dirty="0"/>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smtClean="0"/>
              <a:t>Results-Summary(I)</a:t>
            </a:r>
            <a:endParaRPr lang="en-US" dirty="0"/>
          </a:p>
        </p:txBody>
      </p:sp>
      <p:graphicFrame>
        <p:nvGraphicFramePr>
          <p:cNvPr id="60445" name="Group 29"/>
          <p:cNvGraphicFramePr>
            <a:graphicFrameLocks noGrp="1"/>
          </p:cNvGraphicFramePr>
          <p:nvPr>
            <p:ph idx="1"/>
          </p:nvPr>
        </p:nvGraphicFramePr>
        <p:xfrm>
          <a:off x="1066800" y="2209800"/>
          <a:ext cx="6934200" cy="2897188"/>
        </p:xfrm>
        <a:graphic>
          <a:graphicData uri="http://schemas.openxmlformats.org/drawingml/2006/table">
            <a:tbl>
              <a:tblPr/>
              <a:tblGrid>
                <a:gridCol w="2895600"/>
                <a:gridCol w="1981200"/>
                <a:gridCol w="2057400"/>
              </a:tblGrid>
              <a:tr h="825500">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altLang="zh-CN" sz="2000" b="1" i="0" u="none" strike="noStrike" cap="none" normalizeH="0" baseline="0" smtClean="0">
                          <a:ln>
                            <a:noFill/>
                          </a:ln>
                          <a:solidFill>
                            <a:schemeClr val="tx1"/>
                          </a:solidFill>
                          <a:effectLst/>
                          <a:latin typeface="Arial" charset="0"/>
                          <a:ea typeface="宋体" pitchFamily="2" charset="-122"/>
                        </a:rPr>
                        <a:t>Mean Diff. Range by PUMA</a:t>
                      </a:r>
                      <a:endParaRPr kumimoji="0" lang="en-US" altLang="zh-CN" sz="2000" b="1" i="0" u="none" strike="noStrike" cap="none" normalizeH="0" baseline="0" smtClean="0">
                        <a:ln>
                          <a:noFill/>
                        </a:ln>
                        <a:solidFill>
                          <a:schemeClr val="tx1"/>
                        </a:solidFill>
                        <a:effectLst/>
                        <a:latin typeface="Calibri" pitchFamily="34" charset="0"/>
                        <a:ea typeface="宋体" pitchFamily="2" charset="-122"/>
                      </a:endParaRPr>
                    </a:p>
                  </a:txBody>
                  <a:tcPr marL="9525" marR="9525" marT="9525" marB="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7F7F7F"/>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altLang="zh-CN" sz="2000" b="1" i="0" u="none" strike="noStrike" cap="none" normalizeH="0" baseline="0" smtClean="0">
                          <a:ln>
                            <a:noFill/>
                          </a:ln>
                          <a:solidFill>
                            <a:schemeClr val="tx1"/>
                          </a:solidFill>
                          <a:effectLst/>
                          <a:latin typeface="Arial" charset="0"/>
                          <a:ea typeface="宋体" pitchFamily="2" charset="-122"/>
                        </a:rPr>
                        <a:t>Census 2000</a:t>
                      </a:r>
                      <a:endParaRPr kumimoji="0" lang="en-US" altLang="zh-CN" sz="2000" b="1" i="0" u="none" strike="noStrike" cap="none" normalizeH="0" baseline="0" smtClean="0">
                        <a:ln>
                          <a:noFill/>
                        </a:ln>
                        <a:solidFill>
                          <a:schemeClr val="tx1"/>
                        </a:solidFill>
                        <a:effectLst/>
                        <a:latin typeface="Calibri" pitchFamily="34" charset="0"/>
                        <a:ea typeface="宋体" pitchFamily="2" charset="-122"/>
                      </a:endParaRPr>
                    </a:p>
                  </a:txBody>
                  <a:tcPr marL="9525" marR="9525" marT="9525" marB="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7F7F7F"/>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altLang="zh-CN" sz="2000" b="1" i="0" u="none" strike="noStrike" cap="none" normalizeH="0" baseline="0" smtClean="0">
                          <a:ln>
                            <a:noFill/>
                          </a:ln>
                          <a:solidFill>
                            <a:schemeClr val="tx1"/>
                          </a:solidFill>
                          <a:effectLst/>
                          <a:latin typeface="Arial" charset="0"/>
                          <a:ea typeface="宋体" pitchFamily="2" charset="-122"/>
                        </a:rPr>
                        <a:t>ACS</a:t>
                      </a:r>
                    </a:p>
                    <a:p>
                      <a:pPr marL="0" marR="0" lvl="0" indent="0" algn="ctr" defTabSz="914400" rtl="0" eaLnBrk="1" fontAlgn="b" latinLnBrk="0" hangingPunct="1">
                        <a:lnSpc>
                          <a:spcPct val="100000"/>
                        </a:lnSpc>
                        <a:spcBef>
                          <a:spcPct val="0"/>
                        </a:spcBef>
                        <a:spcAft>
                          <a:spcPct val="0"/>
                        </a:spcAft>
                        <a:buClrTx/>
                        <a:buSzTx/>
                        <a:buFontTx/>
                        <a:buNone/>
                        <a:tabLst/>
                      </a:pPr>
                      <a:r>
                        <a:rPr kumimoji="0" lang="en-US" altLang="zh-CN" sz="2000" b="1" i="0" u="none" strike="noStrike" cap="none" normalizeH="0" baseline="0" smtClean="0">
                          <a:ln>
                            <a:noFill/>
                          </a:ln>
                          <a:solidFill>
                            <a:schemeClr val="tx1"/>
                          </a:solidFill>
                          <a:effectLst/>
                          <a:latin typeface="Arial" charset="0"/>
                          <a:ea typeface="宋体" pitchFamily="2" charset="-122"/>
                        </a:rPr>
                        <a:t>2005-2009</a:t>
                      </a:r>
                      <a:endParaRPr kumimoji="0" lang="en-US" altLang="zh-CN" sz="2000" b="1" i="0" u="none" strike="noStrike" cap="none" normalizeH="0" baseline="0" smtClean="0">
                        <a:ln>
                          <a:noFill/>
                        </a:ln>
                        <a:solidFill>
                          <a:schemeClr val="tx1"/>
                        </a:solidFill>
                        <a:effectLst/>
                        <a:latin typeface="Calibri" pitchFamily="34" charset="0"/>
                        <a:ea typeface="宋体" pitchFamily="2" charset="-122"/>
                      </a:endParaRPr>
                    </a:p>
                  </a:txBody>
                  <a:tcPr marL="9525" marR="9525" marT="9525" marB="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7F7F7F"/>
                    </a:solidFill>
                  </a:tcPr>
                </a:tc>
              </a:tr>
              <a:tr h="51117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zh-CN" sz="2000" b="1" i="0" u="none" strike="noStrike" cap="none" normalizeH="0" baseline="0" smtClean="0">
                          <a:ln>
                            <a:noFill/>
                          </a:ln>
                          <a:solidFill>
                            <a:schemeClr val="tx1"/>
                          </a:solidFill>
                          <a:effectLst/>
                          <a:latin typeface="Arial" charset="0"/>
                          <a:ea typeface="宋体" pitchFamily="2" charset="-122"/>
                        </a:rPr>
                        <a:t>&gt;-2% &amp; &lt;2% </a:t>
                      </a:r>
                      <a:endParaRPr kumimoji="0" lang="en-US" altLang="zh-CN" sz="2000" b="1" i="0" u="none" strike="noStrike" cap="none" normalizeH="0" baseline="0" smtClean="0">
                        <a:ln>
                          <a:noFill/>
                        </a:ln>
                        <a:solidFill>
                          <a:srgbClr val="FFFFFF"/>
                        </a:solidFill>
                        <a:effectLst/>
                        <a:latin typeface="Arial" charset="0"/>
                        <a:ea typeface="宋体" pitchFamily="2" charset="-122"/>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altLang="zh-CN" sz="2000" b="1" i="0" u="none" strike="noStrike" cap="none" normalizeH="0" baseline="0" smtClean="0">
                          <a:ln>
                            <a:noFill/>
                          </a:ln>
                          <a:solidFill>
                            <a:schemeClr val="tx1"/>
                          </a:solidFill>
                          <a:effectLst/>
                          <a:latin typeface="Arial" charset="0"/>
                          <a:ea typeface="宋体" pitchFamily="2" charset="-122"/>
                          <a:cs typeface="Arial" charset="0"/>
                        </a:rPr>
                        <a:t>40/96</a:t>
                      </a:r>
                    </a:p>
                  </a:txBody>
                  <a:tcPr marL="9525" marR="9525" marT="9525" marB="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altLang="zh-CN" sz="2000" b="1" i="0" u="none" strike="noStrike" cap="none" normalizeH="0" baseline="0" smtClean="0">
                          <a:ln>
                            <a:noFill/>
                          </a:ln>
                          <a:solidFill>
                            <a:schemeClr val="tx1"/>
                          </a:solidFill>
                          <a:effectLst/>
                          <a:latin typeface="Arial" charset="0"/>
                          <a:ea typeface="宋体" pitchFamily="2" charset="-122"/>
                          <a:cs typeface="Arial" charset="0"/>
                        </a:rPr>
                        <a:t>28/86</a:t>
                      </a:r>
                    </a:p>
                  </a:txBody>
                  <a:tcPr marL="9525" marR="9525" marT="9525" marB="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1117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zh-CN" sz="2000" b="1" i="0" u="none" strike="noStrike" cap="none" normalizeH="0" baseline="0" smtClean="0">
                          <a:ln>
                            <a:noFill/>
                          </a:ln>
                          <a:solidFill>
                            <a:schemeClr val="tx1"/>
                          </a:solidFill>
                          <a:effectLst/>
                          <a:latin typeface="Arial" charset="0"/>
                          <a:ea typeface="宋体" pitchFamily="2" charset="-122"/>
                        </a:rPr>
                        <a:t>&gt;-5% &amp; &lt;5% </a:t>
                      </a:r>
                      <a:endParaRPr kumimoji="0" lang="en-US" altLang="zh-CN" sz="2000" b="1" i="0" u="none" strike="noStrike" cap="none" normalizeH="0" baseline="0" smtClean="0">
                        <a:ln>
                          <a:noFill/>
                        </a:ln>
                        <a:solidFill>
                          <a:srgbClr val="FFFFFF"/>
                        </a:solidFill>
                        <a:effectLst/>
                        <a:latin typeface="Arial" charset="0"/>
                        <a:ea typeface="宋体" pitchFamily="2" charset="-122"/>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altLang="zh-CN" sz="2000" b="1" i="0" u="none" strike="noStrike" cap="none" normalizeH="0" baseline="0" smtClean="0">
                          <a:ln>
                            <a:noFill/>
                          </a:ln>
                          <a:solidFill>
                            <a:schemeClr val="tx1"/>
                          </a:solidFill>
                          <a:effectLst/>
                          <a:latin typeface="Arial" charset="0"/>
                          <a:ea typeface="宋体" pitchFamily="2" charset="-122"/>
                        </a:rPr>
                        <a:t>59/96</a:t>
                      </a:r>
                    </a:p>
                  </a:txBody>
                  <a:tcPr marL="9525" marR="9525" marT="9525" marB="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altLang="zh-CN" sz="2000" b="1" i="0" u="none" strike="noStrike" cap="none" normalizeH="0" baseline="0" smtClean="0">
                          <a:ln>
                            <a:noFill/>
                          </a:ln>
                          <a:solidFill>
                            <a:schemeClr val="tx1"/>
                          </a:solidFill>
                          <a:effectLst/>
                          <a:latin typeface="Arial" charset="0"/>
                          <a:ea typeface="宋体" pitchFamily="2" charset="-122"/>
                        </a:rPr>
                        <a:t>50/86</a:t>
                      </a:r>
                    </a:p>
                  </a:txBody>
                  <a:tcPr marL="9525" marR="9525" marT="9525" marB="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5245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zh-CN" sz="2000" b="1" i="0" u="none" strike="noStrike" cap="none" normalizeH="0" baseline="0" smtClean="0">
                          <a:ln>
                            <a:noFill/>
                          </a:ln>
                          <a:solidFill>
                            <a:schemeClr val="tx1"/>
                          </a:solidFill>
                          <a:effectLst/>
                          <a:latin typeface="Arial" charset="0"/>
                          <a:ea typeface="宋体" pitchFamily="2" charset="-122"/>
                        </a:rPr>
                        <a:t>&gt;-10% &amp; &lt;10%</a:t>
                      </a:r>
                      <a:endParaRPr kumimoji="0" lang="en-US" altLang="zh-CN" sz="2000" b="1" i="0" u="none" strike="noStrike" cap="none" normalizeH="0" baseline="0" smtClean="0">
                        <a:ln>
                          <a:noFill/>
                        </a:ln>
                        <a:solidFill>
                          <a:srgbClr val="FFFFFF"/>
                        </a:solidFill>
                        <a:effectLst/>
                        <a:latin typeface="Arial" charset="0"/>
                        <a:ea typeface="宋体" pitchFamily="2" charset="-122"/>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altLang="zh-CN" sz="2000" b="1" i="0" u="none" strike="noStrike" cap="none" normalizeH="0" baseline="0" smtClean="0">
                          <a:ln>
                            <a:noFill/>
                          </a:ln>
                          <a:solidFill>
                            <a:schemeClr val="tx1"/>
                          </a:solidFill>
                          <a:effectLst/>
                          <a:latin typeface="Arial" charset="0"/>
                          <a:ea typeface="宋体" pitchFamily="2" charset="-122"/>
                        </a:rPr>
                        <a:t>78/96</a:t>
                      </a:r>
                    </a:p>
                  </a:txBody>
                  <a:tcPr marL="9525" marR="9525" marT="9525" marB="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altLang="zh-CN" sz="2000" b="1" i="0" u="none" strike="noStrike" cap="none" normalizeH="0" baseline="0" smtClean="0">
                          <a:ln>
                            <a:noFill/>
                          </a:ln>
                          <a:solidFill>
                            <a:schemeClr val="tx1"/>
                          </a:solidFill>
                          <a:effectLst/>
                          <a:latin typeface="Arial" charset="0"/>
                          <a:ea typeface="宋体" pitchFamily="2" charset="-122"/>
                        </a:rPr>
                        <a:t>67/86</a:t>
                      </a:r>
                    </a:p>
                  </a:txBody>
                  <a:tcPr marL="9525" marR="9525" marT="9525" marB="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96888">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zh-CN" sz="2000" b="1" i="0" u="none" strike="noStrike" cap="none" normalizeH="0" baseline="0" smtClean="0">
                          <a:ln>
                            <a:noFill/>
                          </a:ln>
                          <a:solidFill>
                            <a:schemeClr val="tx1"/>
                          </a:solidFill>
                          <a:effectLst/>
                          <a:latin typeface="Arial" charset="0"/>
                          <a:ea typeface="宋体" pitchFamily="2" charset="-122"/>
                        </a:rPr>
                        <a:t>&gt;-20% &amp; &lt; 20%</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altLang="zh-CN" sz="2000" b="1" i="0" u="none" strike="noStrike" cap="none" normalizeH="0" baseline="0" smtClean="0">
                          <a:ln>
                            <a:noFill/>
                          </a:ln>
                          <a:solidFill>
                            <a:schemeClr val="tx1"/>
                          </a:solidFill>
                          <a:effectLst/>
                          <a:latin typeface="Arial" charset="0"/>
                          <a:ea typeface="宋体" pitchFamily="2" charset="-122"/>
                        </a:rPr>
                        <a:t>87/96</a:t>
                      </a:r>
                    </a:p>
                  </a:txBody>
                  <a:tcPr marL="9525" marR="9525" marT="9525" marB="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altLang="zh-CN" sz="2000" b="1" i="0" u="none" strike="noStrike" cap="none" normalizeH="0" baseline="0" smtClean="0">
                          <a:ln>
                            <a:noFill/>
                          </a:ln>
                          <a:solidFill>
                            <a:schemeClr val="tx1"/>
                          </a:solidFill>
                          <a:effectLst/>
                          <a:latin typeface="Arial" charset="0"/>
                          <a:ea typeface="宋体" pitchFamily="2" charset="-122"/>
                        </a:rPr>
                        <a:t>84/86</a:t>
                      </a:r>
                    </a:p>
                  </a:txBody>
                  <a:tcPr marL="9525" marR="9525" marT="9525" marB="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bl>
          </a:graphicData>
        </a:graphic>
      </p:graphicFrame>
    </p:spTree>
  </p:cSld>
  <p:clrMapOvr>
    <a:masterClrMapping/>
  </p:clrMapOvr>
  <p:transition spd="slow"/>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smtClean="0"/>
              <a:t>Results-Summary(II)</a:t>
            </a:r>
            <a:endParaRPr lang="en-US" dirty="0"/>
          </a:p>
        </p:txBody>
      </p:sp>
      <p:sp>
        <p:nvSpPr>
          <p:cNvPr id="3" name="Content Placeholder 2"/>
          <p:cNvSpPr>
            <a:spLocks noGrp="1"/>
          </p:cNvSpPr>
          <p:nvPr>
            <p:ph idx="1"/>
          </p:nvPr>
        </p:nvSpPr>
        <p:spPr/>
        <p:txBody>
          <a:bodyPr/>
          <a:lstStyle/>
          <a:p>
            <a:r>
              <a:rPr lang="en-US" altLang="zh-CN" smtClean="0">
                <a:ea typeface="宋体" pitchFamily="2" charset="-122"/>
              </a:rPr>
              <a:t>ACS-Based vs. Census-Based PopSyn(s)</a:t>
            </a:r>
          </a:p>
          <a:p>
            <a:pPr lvl="1"/>
            <a:r>
              <a:rPr lang="en-US" altLang="zh-CN" smtClean="0">
                <a:ea typeface="宋体" pitchFamily="2" charset="-122"/>
              </a:rPr>
              <a:t>Both produced acceptable results</a:t>
            </a:r>
          </a:p>
          <a:p>
            <a:pPr lvl="1"/>
            <a:r>
              <a:rPr lang="en-US" altLang="zh-CN" smtClean="0">
                <a:ea typeface="宋体" pitchFamily="2" charset="-122"/>
              </a:rPr>
              <a:t>Census PopSyn performed better than ACS PopSyn in validation measures</a:t>
            </a:r>
          </a:p>
          <a:p>
            <a:pPr lvl="1"/>
            <a:r>
              <a:rPr lang="en-US" altLang="zh-CN" smtClean="0">
                <a:ea typeface="宋体" pitchFamily="2" charset="-122"/>
              </a:rPr>
              <a:t>Consistency between targets and validation data</a:t>
            </a:r>
          </a:p>
          <a:p>
            <a:pPr lvl="2"/>
            <a:r>
              <a:rPr lang="en-US" altLang="zh-CN" smtClean="0">
                <a:ea typeface="宋体" pitchFamily="2" charset="-122"/>
              </a:rPr>
              <a:t>Census PopSyn: both from Census summary</a:t>
            </a:r>
          </a:p>
          <a:p>
            <a:pPr lvl="2"/>
            <a:r>
              <a:rPr lang="en-US" altLang="zh-CN" smtClean="0">
                <a:ea typeface="宋体" pitchFamily="2" charset="-122"/>
              </a:rPr>
              <a:t>ACS PopSyn: targets from estimates, validation data from ACS summary</a:t>
            </a:r>
          </a:p>
          <a:p>
            <a:pPr lvl="1"/>
            <a:r>
              <a:rPr lang="en-US" altLang="zh-CN" smtClean="0">
                <a:ea typeface="宋体" pitchFamily="2" charset="-122"/>
              </a:rPr>
              <a:t>Target accuracy at small geography is the key</a:t>
            </a:r>
          </a:p>
          <a:p>
            <a:pPr lvl="1">
              <a:buFontTx/>
              <a:buNone/>
            </a:pPr>
            <a:endParaRPr lang="en-US" altLang="zh-CN" smtClean="0">
              <a:ea typeface="宋体" pitchFamily="2" charset="-122"/>
            </a:endParaRPr>
          </a:p>
          <a:p>
            <a:pPr lvl="1"/>
            <a:endParaRPr lang="en-US" altLang="zh-CN" smtClean="0">
              <a:ea typeface="宋体" pitchFamily="2" charset="-122"/>
            </a:endParaRP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smtClean="0"/>
              <a:t>Results-Software Performance</a:t>
            </a:r>
            <a:endParaRPr lang="en-US" dirty="0"/>
          </a:p>
        </p:txBody>
      </p:sp>
      <p:sp>
        <p:nvSpPr>
          <p:cNvPr id="3" name="Content Placeholder 2"/>
          <p:cNvSpPr>
            <a:spLocks noGrp="1"/>
          </p:cNvSpPr>
          <p:nvPr>
            <p:ph idx="1"/>
          </p:nvPr>
        </p:nvSpPr>
        <p:spPr/>
        <p:txBody>
          <a:bodyPr/>
          <a:lstStyle/>
          <a:p>
            <a:pPr>
              <a:defRPr/>
            </a:pPr>
            <a:r>
              <a:rPr lang="en-US" dirty="0" smtClean="0"/>
              <a:t>Test environment</a:t>
            </a:r>
          </a:p>
          <a:p>
            <a:pPr lvl="1">
              <a:defRPr/>
            </a:pPr>
            <a:r>
              <a:rPr lang="en-US" dirty="0" smtClean="0"/>
              <a:t>Dell Intel Xeon PC with dual 2.69 GHz processors and 3.5 GB of RAM</a:t>
            </a:r>
          </a:p>
          <a:p>
            <a:pPr>
              <a:defRPr/>
            </a:pPr>
            <a:r>
              <a:rPr lang="en-US" dirty="0" smtClean="0"/>
              <a:t>Performance</a:t>
            </a:r>
            <a:endParaRPr lang="en-US" dirty="0"/>
          </a:p>
        </p:txBody>
      </p:sp>
      <p:graphicFrame>
        <p:nvGraphicFramePr>
          <p:cNvPr id="4" name="Content Placeholder 3"/>
          <p:cNvGraphicFramePr>
            <a:graphicFrameLocks noGrp="1"/>
          </p:cNvGraphicFramePr>
          <p:nvPr/>
        </p:nvGraphicFramePr>
        <p:xfrm>
          <a:off x="1219200" y="3657600"/>
          <a:ext cx="6400800" cy="1493520"/>
        </p:xfrm>
        <a:graphic>
          <a:graphicData uri="http://schemas.openxmlformats.org/drawingml/2006/table">
            <a:tbl>
              <a:tblPr/>
              <a:tblGrid>
                <a:gridCol w="2087563"/>
                <a:gridCol w="2103437"/>
                <a:gridCol w="2209800"/>
              </a:tblGrid>
              <a:tr h="136525">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zh-CN" altLang="en-US" sz="2000" b="1" i="0" u="none" strike="noStrike" cap="none" normalizeH="0" baseline="0" smtClean="0">
                        <a:ln>
                          <a:noFill/>
                        </a:ln>
                        <a:solidFill>
                          <a:srgbClr val="FFFFFF"/>
                        </a:solidFill>
                        <a:effectLst/>
                        <a:latin typeface="Arial" charset="0"/>
                        <a:ea typeface="宋体" pitchFamily="2" charset="-122"/>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7F7F7F"/>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CN" sz="2000" b="1" i="0" u="none" strike="noStrike" cap="none" normalizeH="0" baseline="0" smtClean="0">
                          <a:ln>
                            <a:noFill/>
                          </a:ln>
                          <a:solidFill>
                            <a:srgbClr val="FFFFFF"/>
                          </a:solidFill>
                          <a:effectLst/>
                          <a:latin typeface="Arial" charset="0"/>
                          <a:ea typeface="宋体" pitchFamily="2" charset="-122"/>
                        </a:rPr>
                        <a:t>Year 2000</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7F7F7F"/>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CN" sz="2000" b="1" i="0" u="none" strike="noStrike" cap="none" normalizeH="0" baseline="0" smtClean="0">
                          <a:ln>
                            <a:noFill/>
                          </a:ln>
                          <a:solidFill>
                            <a:srgbClr val="FFFFFF"/>
                          </a:solidFill>
                          <a:effectLst/>
                          <a:latin typeface="Arial" charset="0"/>
                          <a:ea typeface="宋体" pitchFamily="2" charset="-122"/>
                        </a:rPr>
                        <a:t>Year 2008</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7F7F7F"/>
                    </a:solidFill>
                  </a:tcPr>
                </a:tc>
              </a:tr>
              <a:tr h="24447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zh-CN" sz="1800" b="0" i="0" u="none" strike="noStrike" cap="none" normalizeH="0" baseline="0" smtClean="0">
                          <a:ln>
                            <a:noFill/>
                          </a:ln>
                          <a:solidFill>
                            <a:schemeClr val="tx1"/>
                          </a:solidFill>
                          <a:effectLst/>
                          <a:latin typeface="Arial" charset="0"/>
                          <a:ea typeface="宋体" pitchFamily="2" charset="-122"/>
                        </a:rPr>
                        <a:t>Runtime</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CN" sz="1800" b="0" i="0" u="none" strike="noStrike" cap="none" normalizeH="0" baseline="0" smtClean="0">
                          <a:ln>
                            <a:noFill/>
                          </a:ln>
                          <a:solidFill>
                            <a:schemeClr val="tx1"/>
                          </a:solidFill>
                          <a:effectLst/>
                          <a:latin typeface="Arial" charset="0"/>
                          <a:ea typeface="宋体" pitchFamily="2" charset="-122"/>
                        </a:rPr>
                        <a:t>11.8 min</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CN" sz="1800" b="0" i="0" u="none" strike="noStrike" cap="none" normalizeH="0" baseline="0" smtClean="0">
                          <a:ln>
                            <a:noFill/>
                          </a:ln>
                          <a:solidFill>
                            <a:schemeClr val="tx1"/>
                          </a:solidFill>
                          <a:effectLst/>
                          <a:latin typeface="Arial" charset="0"/>
                          <a:ea typeface="宋体" pitchFamily="2" charset="-122"/>
                        </a:rPr>
                        <a:t>14.1 min</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4447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zh-CN" sz="1800" b="0" i="0" u="none" strike="noStrike" cap="none" normalizeH="0" baseline="0" smtClean="0">
                          <a:ln>
                            <a:noFill/>
                          </a:ln>
                          <a:solidFill>
                            <a:schemeClr val="tx1"/>
                          </a:solidFill>
                          <a:effectLst/>
                          <a:latin typeface="Arial" charset="0"/>
                          <a:ea typeface="宋体" pitchFamily="2" charset="-122"/>
                        </a:rPr>
                        <a:t>SynPop Pop</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CN" sz="1800" b="0" i="0" u="none" strike="noStrike" cap="none" normalizeH="0" baseline="0" smtClean="0">
                          <a:ln>
                            <a:noFill/>
                          </a:ln>
                          <a:solidFill>
                            <a:schemeClr val="tx1"/>
                          </a:solidFill>
                          <a:effectLst/>
                          <a:latin typeface="Arial" charset="0"/>
                          <a:ea typeface="宋体" pitchFamily="2" charset="-122"/>
                        </a:rPr>
                        <a:t>2.77mil</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CN" sz="1800" b="0" i="0" u="none" strike="noStrike" cap="none" normalizeH="0" baseline="0" smtClean="0">
                          <a:ln>
                            <a:noFill/>
                          </a:ln>
                          <a:solidFill>
                            <a:schemeClr val="tx1"/>
                          </a:solidFill>
                          <a:effectLst/>
                          <a:latin typeface="Arial" charset="0"/>
                          <a:ea typeface="宋体" pitchFamily="2" charset="-122"/>
                        </a:rPr>
                        <a:t>2.95mil</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4447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zh-CN" sz="1800" b="0" i="0" u="none" strike="noStrike" cap="none" normalizeH="0" baseline="0" smtClean="0">
                          <a:ln>
                            <a:noFill/>
                          </a:ln>
                          <a:solidFill>
                            <a:schemeClr val="tx1"/>
                          </a:solidFill>
                          <a:effectLst/>
                          <a:latin typeface="Arial" charset="0"/>
                          <a:ea typeface="宋体" pitchFamily="2" charset="-122"/>
                        </a:rPr>
                        <a:t>SynPop HHs</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CN" sz="1800" b="0" i="0" u="none" strike="noStrike" cap="none" normalizeH="0" baseline="0" smtClean="0">
                          <a:ln>
                            <a:noFill/>
                          </a:ln>
                          <a:solidFill>
                            <a:schemeClr val="tx1"/>
                          </a:solidFill>
                          <a:effectLst/>
                          <a:latin typeface="Arial" charset="0"/>
                          <a:ea typeface="宋体" pitchFamily="2" charset="-122"/>
                        </a:rPr>
                        <a:t>0.99mil</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CN" sz="1800" b="0" i="0" u="none" strike="noStrike" cap="none" normalizeH="0" baseline="0" smtClean="0">
                          <a:ln>
                            <a:noFill/>
                          </a:ln>
                          <a:solidFill>
                            <a:schemeClr val="tx1"/>
                          </a:solidFill>
                          <a:effectLst/>
                          <a:latin typeface="Arial" charset="0"/>
                          <a:ea typeface="宋体" pitchFamily="2" charset="-122"/>
                        </a:rPr>
                        <a:t>1.05mil</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bl>
          </a:graphicData>
        </a:graphic>
      </p:graphicFrame>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smtClean="0"/>
              <a:t>Issues and Future Work</a:t>
            </a:r>
            <a:endParaRPr lang="en-US" dirty="0"/>
          </a:p>
        </p:txBody>
      </p:sp>
      <p:sp>
        <p:nvSpPr>
          <p:cNvPr id="3" name="Content Placeholder 2"/>
          <p:cNvSpPr>
            <a:spLocks noGrp="1"/>
          </p:cNvSpPr>
          <p:nvPr>
            <p:ph idx="1"/>
          </p:nvPr>
        </p:nvSpPr>
        <p:spPr>
          <a:xfrm>
            <a:off x="685800" y="1676400"/>
            <a:ext cx="7772400" cy="40386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accent1"/>
                </a:solidFill>
                <a:miter lim="800000"/>
                <a:headEnd/>
                <a:tailEnd/>
              </a14:hiddenLine>
            </a:ext>
          </a:extLst>
        </p:spPr>
        <p:txBody>
          <a:bodyPr/>
          <a:lstStyle/>
          <a:p>
            <a:pPr>
              <a:lnSpc>
                <a:spcPct val="90000"/>
              </a:lnSpc>
            </a:pPr>
            <a:r>
              <a:rPr lang="en-US" altLang="zh-CN" sz="2500" smtClean="0">
                <a:ea typeface="宋体" pitchFamily="2" charset="-122"/>
              </a:rPr>
              <a:t>Issues</a:t>
            </a:r>
          </a:p>
          <a:p>
            <a:pPr lvl="1">
              <a:lnSpc>
                <a:spcPct val="90000"/>
              </a:lnSpc>
            </a:pPr>
            <a:r>
              <a:rPr lang="en-US" altLang="zh-CN" sz="2200" smtClean="0">
                <a:ea typeface="宋体" pitchFamily="2" charset="-122"/>
              </a:rPr>
              <a:t>Consistency of various geographies</a:t>
            </a:r>
          </a:p>
          <a:p>
            <a:pPr lvl="2">
              <a:lnSpc>
                <a:spcPct val="90000"/>
              </a:lnSpc>
            </a:pPr>
            <a:r>
              <a:rPr lang="en-US" altLang="zh-CN" sz="2000" smtClean="0">
                <a:ea typeface="宋体" pitchFamily="2" charset="-122"/>
              </a:rPr>
              <a:t>Census/ACS geography</a:t>
            </a:r>
          </a:p>
          <a:p>
            <a:pPr lvl="2">
              <a:lnSpc>
                <a:spcPct val="90000"/>
              </a:lnSpc>
            </a:pPr>
            <a:r>
              <a:rPr lang="en-US" altLang="zh-CN" sz="2000" smtClean="0">
                <a:ea typeface="宋体" pitchFamily="2" charset="-122"/>
              </a:rPr>
              <a:t>Transportation modeling geography</a:t>
            </a:r>
          </a:p>
          <a:p>
            <a:pPr lvl="2">
              <a:lnSpc>
                <a:spcPct val="90000"/>
              </a:lnSpc>
            </a:pPr>
            <a:r>
              <a:rPr lang="en-US" altLang="zh-CN" sz="2000" smtClean="0">
                <a:ea typeface="宋体" pitchFamily="2" charset="-122"/>
              </a:rPr>
              <a:t>Land use modeling geography</a:t>
            </a:r>
          </a:p>
          <a:p>
            <a:pPr lvl="1">
              <a:lnSpc>
                <a:spcPct val="90000"/>
              </a:lnSpc>
            </a:pPr>
            <a:r>
              <a:rPr lang="en-US" altLang="zh-CN" sz="2200" smtClean="0">
                <a:ea typeface="宋体" pitchFamily="2" charset="-122"/>
              </a:rPr>
              <a:t>Accuracy of land use estimates and forecasts at small geographies</a:t>
            </a:r>
          </a:p>
          <a:p>
            <a:pPr>
              <a:lnSpc>
                <a:spcPct val="90000"/>
              </a:lnSpc>
            </a:pPr>
            <a:r>
              <a:rPr lang="en-US" altLang="zh-CN" sz="2500" smtClean="0">
                <a:ea typeface="宋体" pitchFamily="2" charset="-122"/>
              </a:rPr>
              <a:t>Future Work</a:t>
            </a:r>
          </a:p>
          <a:p>
            <a:pPr lvl="1">
              <a:lnSpc>
                <a:spcPct val="90000"/>
              </a:lnSpc>
            </a:pPr>
            <a:r>
              <a:rPr lang="en-US" altLang="zh-CN" sz="2200" smtClean="0">
                <a:ea typeface="宋体" pitchFamily="2" charset="-122"/>
              </a:rPr>
              <a:t>Add worker occupations as controls</a:t>
            </a:r>
          </a:p>
          <a:p>
            <a:pPr lvl="1">
              <a:lnSpc>
                <a:spcPct val="90000"/>
              </a:lnSpc>
            </a:pPr>
            <a:r>
              <a:rPr lang="en-US" altLang="zh-CN" sz="2200" smtClean="0">
                <a:ea typeface="宋体" pitchFamily="2" charset="-122"/>
              </a:rPr>
              <a:t>Improve control target accuracy</a:t>
            </a:r>
          </a:p>
          <a:p>
            <a:pPr lvl="1">
              <a:lnSpc>
                <a:spcPct val="90000"/>
              </a:lnSpc>
            </a:pPr>
            <a:r>
              <a:rPr lang="en-US" altLang="zh-CN" sz="2200" smtClean="0">
                <a:ea typeface="宋体" pitchFamily="2" charset="-122"/>
              </a:rPr>
              <a:t>Automate control target generations</a:t>
            </a:r>
          </a:p>
          <a:p>
            <a:pPr>
              <a:lnSpc>
                <a:spcPct val="90000"/>
              </a:lnSpc>
            </a:pPr>
            <a:endParaRPr lang="en-US" altLang="zh-CN" sz="2500" smtClean="0">
              <a:ea typeface="宋体" pitchFamily="2" charset="-122"/>
            </a:endParaRPr>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smtClean="0"/>
              <a:t>Conclusions</a:t>
            </a:r>
            <a:endParaRPr lang="en-US" dirty="0"/>
          </a:p>
        </p:txBody>
      </p:sp>
      <p:sp>
        <p:nvSpPr>
          <p:cNvPr id="3" name="Content Placeholder 2"/>
          <p:cNvSpPr>
            <a:spLocks noGrp="1"/>
          </p:cNvSpPr>
          <p:nvPr>
            <p:ph idx="1"/>
          </p:nvPr>
        </p:nvSpPr>
        <p:spPr>
          <a:xfrm>
            <a:off x="457200" y="1676400"/>
            <a:ext cx="8534400" cy="4038600"/>
          </a:xfrm>
        </p:spPr>
        <p:txBody>
          <a:bodyPr>
            <a:normAutofit/>
          </a:bodyPr>
          <a:lstStyle/>
          <a:p>
            <a:r>
              <a:rPr lang="en-US" altLang="zh-CN" smtClean="0">
                <a:ea typeface="宋体" pitchFamily="2" charset="-122"/>
              </a:rPr>
              <a:t>Closed form formulation provides a sound theoretical basis</a:t>
            </a:r>
          </a:p>
          <a:p>
            <a:r>
              <a:rPr lang="en-US" altLang="zh-CN" smtClean="0">
                <a:ea typeface="宋体" pitchFamily="2" charset="-122"/>
              </a:rPr>
              <a:t>Balance household and person controls simultaneously</a:t>
            </a:r>
          </a:p>
          <a:p>
            <a:r>
              <a:rPr lang="en-US" altLang="zh-CN" smtClean="0">
                <a:ea typeface="宋体" pitchFamily="2" charset="-122"/>
              </a:rPr>
              <a:t>Applicable to both ACS and Census data</a:t>
            </a:r>
          </a:p>
          <a:p>
            <a:r>
              <a:rPr lang="en-US" altLang="zh-CN" smtClean="0">
                <a:ea typeface="宋体" pitchFamily="2" charset="-122"/>
              </a:rPr>
              <a:t>An early application using 2009 ACS 5-year data</a:t>
            </a:r>
          </a:p>
          <a:p>
            <a:r>
              <a:rPr lang="en-US" altLang="zh-CN" smtClean="0">
                <a:ea typeface="宋体" pitchFamily="2" charset="-122"/>
              </a:rPr>
              <a:t>Database-driven and OOD makes software easy to maintain, expand, and transfer</a:t>
            </a:r>
          </a:p>
          <a:p>
            <a:pPr>
              <a:buFont typeface="Wingdings" pitchFamily="2" charset="2"/>
              <a:buNone/>
            </a:pPr>
            <a:endParaRPr lang="en-US" altLang="zh-CN" smtClean="0">
              <a:ea typeface="宋体" pitchFamily="2" charset="-122"/>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smtClean="0"/>
              <a:t>Project Background</a:t>
            </a:r>
            <a:endParaRPr lang="en-US" dirty="0"/>
          </a:p>
        </p:txBody>
      </p:sp>
      <p:sp>
        <p:nvSpPr>
          <p:cNvPr id="3" name="Content Placeholder 2"/>
          <p:cNvSpPr>
            <a:spLocks noGrp="1"/>
          </p:cNvSpPr>
          <p:nvPr>
            <p:ph idx="1"/>
          </p:nvPr>
        </p:nvSpPr>
        <p:spPr>
          <a:xfrm>
            <a:off x="609600" y="1524000"/>
            <a:ext cx="8229600" cy="4038600"/>
          </a:xfrm>
        </p:spPr>
        <p:txBody>
          <a:bodyPr/>
          <a:lstStyle/>
          <a:p>
            <a:pPr>
              <a:defRPr/>
            </a:pPr>
            <a:r>
              <a:rPr lang="en-US" dirty="0" smtClean="0"/>
              <a:t>SANDAG &amp; SANDAG Travel Models</a:t>
            </a:r>
          </a:p>
          <a:p>
            <a:pPr>
              <a:defRPr/>
            </a:pPr>
            <a:r>
              <a:rPr lang="en-US" dirty="0" smtClean="0"/>
              <a:t>SANDAG </a:t>
            </a:r>
            <a:r>
              <a:rPr lang="en-US" dirty="0" err="1" smtClean="0"/>
              <a:t>PopSyn</a:t>
            </a:r>
            <a:r>
              <a:rPr lang="en-US" dirty="0" smtClean="0"/>
              <a:t> &amp; ABM</a:t>
            </a:r>
          </a:p>
          <a:p>
            <a:pPr lvl="1">
              <a:defRPr/>
            </a:pPr>
            <a:r>
              <a:rPr lang="en-US" dirty="0" smtClean="0"/>
              <a:t>What is a </a:t>
            </a:r>
            <a:r>
              <a:rPr lang="en-US" dirty="0" err="1" smtClean="0"/>
              <a:t>PopSyn</a:t>
            </a:r>
            <a:r>
              <a:rPr lang="en-US" dirty="0" smtClean="0"/>
              <a:t>?</a:t>
            </a:r>
          </a:p>
          <a:p>
            <a:pPr lvl="1">
              <a:defRPr/>
            </a:pPr>
            <a:r>
              <a:rPr lang="en-US" dirty="0" smtClean="0"/>
              <a:t>What role does a </a:t>
            </a:r>
            <a:r>
              <a:rPr lang="en-US" dirty="0" err="1" smtClean="0"/>
              <a:t>PopSyn</a:t>
            </a:r>
            <a:r>
              <a:rPr lang="en-US" dirty="0" smtClean="0"/>
              <a:t> play in an ABM? </a:t>
            </a:r>
          </a:p>
        </p:txBody>
      </p:sp>
      <p:sp>
        <p:nvSpPr>
          <p:cNvPr id="5" name="Rectangle 4"/>
          <p:cNvSpPr/>
          <p:nvPr/>
        </p:nvSpPr>
        <p:spPr>
          <a:xfrm>
            <a:off x="1152525" y="3990975"/>
            <a:ext cx="6705600" cy="1447800"/>
          </a:xfrm>
          <a:prstGeom prst="rect">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lnSpc>
                <a:spcPct val="100000"/>
              </a:lnSpc>
              <a:spcBef>
                <a:spcPct val="0"/>
              </a:spcBef>
              <a:buFontTx/>
              <a:buNone/>
            </a:pPr>
            <a:endParaRPr lang="zh-CN" altLang="en-US">
              <a:solidFill>
                <a:srgbClr val="FFFFFF"/>
              </a:solidFill>
              <a:effectLst/>
              <a:ea typeface="宋体" pitchFamily="2" charset="-122"/>
            </a:endParaRPr>
          </a:p>
        </p:txBody>
      </p:sp>
      <p:pic>
        <p:nvPicPr>
          <p:cNvPr id="19460" name="Picture 5"/>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559550" y="4100513"/>
            <a:ext cx="1209675" cy="129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461" name="Picture 6"/>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233488" y="4100513"/>
            <a:ext cx="1874837" cy="129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462" name="Picture 7"/>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510088" y="4110038"/>
            <a:ext cx="1933575" cy="129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463" name="Picture 8"/>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209925" y="4110038"/>
            <a:ext cx="1233488" cy="1285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smtClean="0"/>
              <a:t>Acknowledgements</a:t>
            </a:r>
            <a:endParaRPr lang="en-US" dirty="0"/>
          </a:p>
        </p:txBody>
      </p:sp>
      <p:sp>
        <p:nvSpPr>
          <p:cNvPr id="3" name="Content Placeholder 2"/>
          <p:cNvSpPr>
            <a:spLocks noGrp="1"/>
          </p:cNvSpPr>
          <p:nvPr>
            <p:ph idx="1"/>
          </p:nvPr>
        </p:nvSpPr>
        <p:spPr>
          <a:xfrm>
            <a:off x="1066800" y="1676400"/>
            <a:ext cx="7391400" cy="4038600"/>
          </a:xfrm>
        </p:spPr>
        <p:txBody>
          <a:bodyPr/>
          <a:lstStyle/>
          <a:p>
            <a:pPr marL="0" lvl="1" indent="0">
              <a:buClr>
                <a:srgbClr val="00FFFF"/>
              </a:buClr>
              <a:buFontTx/>
              <a:buNone/>
              <a:defRPr/>
            </a:pPr>
            <a:r>
              <a:rPr lang="en-US" dirty="0" smtClean="0"/>
              <a:t>The authors thank SANDAG </a:t>
            </a:r>
            <a:r>
              <a:rPr lang="en-US" dirty="0"/>
              <a:t>staff:</a:t>
            </a:r>
            <a:endParaRPr lang="en-US" dirty="0" smtClean="0"/>
          </a:p>
          <a:p>
            <a:pPr lvl="1">
              <a:defRPr/>
            </a:pPr>
            <a:r>
              <a:rPr lang="en-US" dirty="0" smtClean="0"/>
              <a:t>Daniel Flyte, </a:t>
            </a:r>
          </a:p>
          <a:p>
            <a:pPr lvl="1">
              <a:defRPr/>
            </a:pPr>
            <a:r>
              <a:rPr lang="en-US" dirty="0" smtClean="0"/>
              <a:t>Ed Schafer, </a:t>
            </a:r>
          </a:p>
          <a:p>
            <a:pPr lvl="1">
              <a:defRPr/>
            </a:pPr>
            <a:r>
              <a:rPr lang="en-US" dirty="0" smtClean="0"/>
              <a:t>Eddie Janowicz, </a:t>
            </a:r>
          </a:p>
          <a:p>
            <a:pPr marL="0" indent="0">
              <a:buFont typeface="Wingdings" pitchFamily="2" charset="2"/>
              <a:buNone/>
              <a:defRPr/>
            </a:pPr>
            <a:r>
              <a:rPr lang="en-US" dirty="0" smtClean="0"/>
              <a:t>For their help in this project, especially in providing control target data. </a:t>
            </a:r>
            <a:endParaRPr lang="en-US" dirty="0"/>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smtClean="0"/>
              <a:t>Questions &amp; Contacts</a:t>
            </a:r>
            <a:endParaRPr lang="en-US" dirty="0"/>
          </a:p>
        </p:txBody>
      </p:sp>
      <p:sp>
        <p:nvSpPr>
          <p:cNvPr id="3" name="Content Placeholder 2"/>
          <p:cNvSpPr>
            <a:spLocks noGrp="1"/>
          </p:cNvSpPr>
          <p:nvPr>
            <p:ph idx="1"/>
          </p:nvPr>
        </p:nvSpPr>
        <p:spPr/>
        <p:txBody>
          <a:bodyPr/>
          <a:lstStyle/>
          <a:p>
            <a:r>
              <a:rPr lang="en-US" altLang="zh-CN" smtClean="0">
                <a:ea typeface="宋体" pitchFamily="2" charset="-122"/>
              </a:rPr>
              <a:t>Questions?</a:t>
            </a:r>
          </a:p>
          <a:p>
            <a:r>
              <a:rPr lang="en-US" altLang="zh-CN" smtClean="0">
                <a:ea typeface="宋体" pitchFamily="2" charset="-122"/>
              </a:rPr>
              <a:t>Contacts</a:t>
            </a:r>
          </a:p>
          <a:p>
            <a:pPr lvl="1"/>
            <a:r>
              <a:rPr lang="en-US" altLang="zh-CN" smtClean="0">
                <a:ea typeface="宋体" pitchFamily="2" charset="-122"/>
              </a:rPr>
              <a:t>Wu Sun: 		</a:t>
            </a:r>
            <a:r>
              <a:rPr lang="en-US" altLang="zh-CN" smtClean="0">
                <a:ea typeface="宋体" pitchFamily="2" charset="-122"/>
                <a:hlinkClick r:id="rId2"/>
              </a:rPr>
              <a:t>wsu@sandag.org</a:t>
            </a:r>
            <a:endParaRPr lang="en-US" altLang="zh-CN" smtClean="0">
              <a:ea typeface="宋体" pitchFamily="2" charset="-122"/>
            </a:endParaRPr>
          </a:p>
          <a:p>
            <a:pPr lvl="1"/>
            <a:r>
              <a:rPr lang="en-US" altLang="zh-CN" smtClean="0">
                <a:ea typeface="宋体" pitchFamily="2" charset="-122"/>
              </a:rPr>
              <a:t>Ziying Ouyang: 	</a:t>
            </a:r>
            <a:r>
              <a:rPr lang="en-US" altLang="zh-CN" smtClean="0">
                <a:ea typeface="宋体" pitchFamily="2" charset="-122"/>
                <a:hlinkClick r:id="rId3"/>
              </a:rPr>
              <a:t>zou@sandag.org</a:t>
            </a:r>
            <a:endParaRPr lang="en-US" altLang="zh-CN" smtClean="0">
              <a:ea typeface="宋体" pitchFamily="2" charset="-122"/>
            </a:endParaRPr>
          </a:p>
          <a:p>
            <a:pPr lvl="1"/>
            <a:r>
              <a:rPr lang="en-US" altLang="zh-CN" smtClean="0">
                <a:ea typeface="宋体" pitchFamily="2" charset="-122"/>
              </a:rPr>
              <a:t>Clint Daniels: 		</a:t>
            </a:r>
            <a:r>
              <a:rPr lang="en-US" altLang="zh-CN" smtClean="0">
                <a:ea typeface="宋体" pitchFamily="2" charset="-122"/>
                <a:hlinkClick r:id="rId4"/>
              </a:rPr>
              <a:t>cdan@sandag.org</a:t>
            </a:r>
            <a:endParaRPr lang="en-US" altLang="zh-CN" smtClean="0">
              <a:ea typeface="宋体" pitchFamily="2" charset="-122"/>
            </a:endParaRPr>
          </a:p>
          <a:p>
            <a:pPr lvl="1"/>
            <a:endParaRPr lang="en-US" altLang="zh-CN" smtClean="0">
              <a:ea typeface="宋体" pitchFamily="2" charset="-122"/>
            </a:endParaRPr>
          </a:p>
          <a:p>
            <a:endParaRPr lang="zh-CN" altLang="en-US" smtClean="0">
              <a:ea typeface="宋体" pitchFamily="2" charset="-122"/>
            </a:endParaRPr>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smtClean="0"/>
              <a:t>ACS 1-, 3-, and 5- Year Estimates</a:t>
            </a:r>
            <a:endParaRPr lang="en-US" dirty="0"/>
          </a:p>
        </p:txBody>
      </p:sp>
      <p:graphicFrame>
        <p:nvGraphicFramePr>
          <p:cNvPr id="4" name="Content Placeholder 3"/>
          <p:cNvGraphicFramePr>
            <a:graphicFrameLocks noGrp="1"/>
          </p:cNvGraphicFramePr>
          <p:nvPr>
            <p:ph idx="1"/>
          </p:nvPr>
        </p:nvGraphicFramePr>
        <p:xfrm>
          <a:off x="685800" y="2057400"/>
          <a:ext cx="8001000" cy="3238500"/>
        </p:xfrm>
        <a:graphic>
          <a:graphicData uri="http://schemas.openxmlformats.org/drawingml/2006/table">
            <a:tbl>
              <a:tblPr/>
              <a:tblGrid>
                <a:gridCol w="2936147"/>
                <a:gridCol w="2789339"/>
                <a:gridCol w="2275514"/>
              </a:tblGrid>
              <a:tr h="809625">
                <a:tc>
                  <a:txBody>
                    <a:bodyPr/>
                    <a:lstStyle/>
                    <a:p>
                      <a:pPr algn="ctr"/>
                      <a:r>
                        <a:rPr lang="en-US" sz="1800" b="1" dirty="0">
                          <a:solidFill>
                            <a:srgbClr val="FFFFFF"/>
                          </a:solidFill>
                          <a:effectLst/>
                        </a:rPr>
                        <a:t>Data collected between...</a:t>
                      </a:r>
                    </a:p>
                  </a:txBody>
                  <a:tcPr marT="45722" marB="4572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50000"/>
                      </a:schemeClr>
                    </a:solidFill>
                  </a:tcPr>
                </a:tc>
                <a:tc>
                  <a:txBody>
                    <a:bodyPr/>
                    <a:lstStyle/>
                    <a:p>
                      <a:pPr algn="ctr"/>
                      <a:r>
                        <a:rPr lang="en-US" sz="1800" b="1" dirty="0">
                          <a:solidFill>
                            <a:srgbClr val="FFFFFF"/>
                          </a:solidFill>
                          <a:effectLst/>
                        </a:rPr>
                        <a:t>Data pooled to produce</a:t>
                      </a:r>
                    </a:p>
                  </a:txBody>
                  <a:tcPr marT="45722" marB="4572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50000"/>
                      </a:schemeClr>
                    </a:solidFill>
                  </a:tcPr>
                </a:tc>
                <a:tc>
                  <a:txBody>
                    <a:bodyPr/>
                    <a:lstStyle/>
                    <a:p>
                      <a:pPr algn="ctr"/>
                      <a:r>
                        <a:rPr lang="en-US" sz="1800" b="1" dirty="0">
                          <a:solidFill>
                            <a:srgbClr val="FFFFFF"/>
                          </a:solidFill>
                          <a:effectLst/>
                        </a:rPr>
                        <a:t>Data published for areas with</a:t>
                      </a:r>
                    </a:p>
                  </a:txBody>
                  <a:tcPr marT="45722" marB="4572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50000"/>
                      </a:schemeClr>
                    </a:solidFill>
                  </a:tcPr>
                </a:tc>
              </a:tr>
              <a:tr h="809625">
                <a:tc>
                  <a:txBody>
                    <a:bodyPr/>
                    <a:lstStyle/>
                    <a:p>
                      <a:r>
                        <a:rPr lang="en-US" sz="1800" dirty="0" smtClean="0"/>
                        <a:t>Jan. </a:t>
                      </a:r>
                      <a:r>
                        <a:rPr lang="en-US" sz="1800" dirty="0"/>
                        <a:t>1, 2009 and </a:t>
                      </a:r>
                      <a:r>
                        <a:rPr lang="en-US" sz="1800" dirty="0" smtClean="0"/>
                        <a:t>Dec. </a:t>
                      </a:r>
                      <a:r>
                        <a:rPr lang="en-US" sz="1800" dirty="0"/>
                        <a:t>31, 2009 </a:t>
                      </a:r>
                    </a:p>
                  </a:txBody>
                  <a:tcPr marT="45722" marB="4572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800"/>
                        <a:t>2009 ACS 1-year estimates</a:t>
                      </a:r>
                    </a:p>
                  </a:txBody>
                  <a:tcPr marT="45722" marB="4572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800" dirty="0"/>
                        <a:t>populations of 65,000+</a:t>
                      </a:r>
                    </a:p>
                  </a:txBody>
                  <a:tcPr marT="45722" marB="4572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809625">
                <a:tc>
                  <a:txBody>
                    <a:bodyPr/>
                    <a:lstStyle/>
                    <a:p>
                      <a:r>
                        <a:rPr lang="en-US" sz="1800" dirty="0" smtClean="0"/>
                        <a:t>Jan. </a:t>
                      </a:r>
                      <a:r>
                        <a:rPr lang="en-US" sz="1800" dirty="0"/>
                        <a:t>1, 2007 and </a:t>
                      </a:r>
                      <a:r>
                        <a:rPr lang="en-US" sz="1800" dirty="0" smtClean="0"/>
                        <a:t>Dec. </a:t>
                      </a:r>
                      <a:r>
                        <a:rPr lang="en-US" sz="1800" dirty="0"/>
                        <a:t>31, 2009</a:t>
                      </a:r>
                    </a:p>
                  </a:txBody>
                  <a:tcPr marT="45722" marB="4572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800" dirty="0"/>
                        <a:t>2007-2009 ACS 3-year estimates</a:t>
                      </a:r>
                    </a:p>
                  </a:txBody>
                  <a:tcPr marT="45722" marB="4572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800"/>
                        <a:t>populations of 20,000+</a:t>
                      </a:r>
                    </a:p>
                  </a:txBody>
                  <a:tcPr marT="45722" marB="4572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809625">
                <a:tc>
                  <a:txBody>
                    <a:bodyPr/>
                    <a:lstStyle/>
                    <a:p>
                      <a:r>
                        <a:rPr lang="en-US" sz="1800" dirty="0" smtClean="0"/>
                        <a:t>Jan. </a:t>
                      </a:r>
                      <a:r>
                        <a:rPr lang="en-US" sz="1800" dirty="0"/>
                        <a:t>1, 2005 and </a:t>
                      </a:r>
                      <a:r>
                        <a:rPr lang="en-US" sz="1800" dirty="0" smtClean="0"/>
                        <a:t>Dec. </a:t>
                      </a:r>
                      <a:r>
                        <a:rPr lang="en-US" sz="1800" dirty="0"/>
                        <a:t>31, 2009</a:t>
                      </a:r>
                    </a:p>
                  </a:txBody>
                  <a:tcPr marT="45722" marB="4572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800" dirty="0"/>
                        <a:t>2005-2009 ACS 5-year estimates</a:t>
                      </a:r>
                    </a:p>
                  </a:txBody>
                  <a:tcPr marT="45722" marB="4572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800" dirty="0"/>
                        <a:t>populations of almost any size</a:t>
                      </a:r>
                    </a:p>
                  </a:txBody>
                  <a:tcPr marT="45722" marB="4572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spTree>
  </p:cSld>
  <p:clrMapOvr>
    <a:masterClrMapping/>
  </p:clrMapOvr>
  <p:transition spd="slow"/>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smtClean="0"/>
              <a:t>ACS PUMS 2009 5-Year Estimates for San Diego County</a:t>
            </a:r>
            <a:endParaRPr lang="en-US" dirty="0"/>
          </a:p>
        </p:txBody>
      </p:sp>
      <p:graphicFrame>
        <p:nvGraphicFramePr>
          <p:cNvPr id="4" name="Content Placeholder 3"/>
          <p:cNvGraphicFramePr>
            <a:graphicFrameLocks noGrp="1"/>
          </p:cNvGraphicFramePr>
          <p:nvPr>
            <p:ph idx="1"/>
          </p:nvPr>
        </p:nvGraphicFramePr>
        <p:xfrm>
          <a:off x="685800" y="1905000"/>
          <a:ext cx="8001000" cy="2590800"/>
        </p:xfrm>
        <a:graphic>
          <a:graphicData uri="http://schemas.openxmlformats.org/drawingml/2006/table">
            <a:tbl>
              <a:tblPr/>
              <a:tblGrid>
                <a:gridCol w="1981200"/>
                <a:gridCol w="2971800"/>
                <a:gridCol w="3048000"/>
              </a:tblGrid>
              <a:tr h="136525">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CN" sz="2000" b="1" i="0" u="none" strike="noStrike" cap="none" normalizeH="0" baseline="0" smtClean="0">
                          <a:ln>
                            <a:noFill/>
                          </a:ln>
                          <a:solidFill>
                            <a:srgbClr val="FFFFFF"/>
                          </a:solidFill>
                          <a:effectLst/>
                          <a:latin typeface="Arial" charset="0"/>
                          <a:ea typeface="宋体" pitchFamily="2" charset="-122"/>
                        </a:rPr>
                        <a:t>ACS Year</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7F7F7F"/>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CN" sz="2000" b="1" i="0" u="none" strike="noStrike" cap="none" normalizeH="0" baseline="0" smtClean="0">
                          <a:ln>
                            <a:noFill/>
                          </a:ln>
                          <a:solidFill>
                            <a:srgbClr val="FFFFFF"/>
                          </a:solidFill>
                          <a:effectLst/>
                          <a:latin typeface="Arial" charset="0"/>
                          <a:ea typeface="宋体" pitchFamily="2" charset="-122"/>
                        </a:rPr>
                        <a:t>Households</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7F7F7F"/>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CN" sz="2000" b="1" i="0" u="none" strike="noStrike" cap="none" normalizeH="0" baseline="0" smtClean="0">
                          <a:ln>
                            <a:noFill/>
                          </a:ln>
                          <a:solidFill>
                            <a:srgbClr val="FFFFFF"/>
                          </a:solidFill>
                          <a:effectLst/>
                          <a:latin typeface="Arial" charset="0"/>
                          <a:ea typeface="宋体" pitchFamily="2" charset="-122"/>
                        </a:rPr>
                        <a:t>Persons</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7F7F7F"/>
                    </a:solidFill>
                  </a:tcPr>
                </a:tc>
              </a:tr>
              <a:tr h="244475">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CN" sz="1800" b="0" i="0" u="none" strike="noStrike" cap="none" normalizeH="0" baseline="0" smtClean="0">
                          <a:ln>
                            <a:noFill/>
                          </a:ln>
                          <a:solidFill>
                            <a:schemeClr val="tx1"/>
                          </a:solidFill>
                          <a:effectLst/>
                          <a:latin typeface="Arial" charset="0"/>
                          <a:ea typeface="宋体" pitchFamily="2" charset="-122"/>
                        </a:rPr>
                        <a:t>2005</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CN" sz="1800" b="0" i="0" u="none" strike="noStrike" cap="none" normalizeH="0" baseline="0" smtClean="0">
                          <a:ln>
                            <a:noFill/>
                          </a:ln>
                          <a:solidFill>
                            <a:schemeClr val="tx1"/>
                          </a:solidFill>
                          <a:effectLst/>
                          <a:latin typeface="Arial" charset="0"/>
                          <a:ea typeface="宋体" pitchFamily="2" charset="-122"/>
                        </a:rPr>
                        <a:t>11,107</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CN" sz="1800" b="0" i="0" u="none" strike="noStrike" cap="none" normalizeH="0" baseline="0" smtClean="0">
                          <a:ln>
                            <a:noFill/>
                          </a:ln>
                          <a:solidFill>
                            <a:schemeClr val="tx1"/>
                          </a:solidFill>
                          <a:effectLst/>
                          <a:latin typeface="Arial" charset="0"/>
                          <a:ea typeface="宋体" pitchFamily="2" charset="-122"/>
                        </a:rPr>
                        <a:t>27,811 (No GQ)</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58763">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CN" sz="1800" b="0" i="0" u="none" strike="noStrike" cap="none" normalizeH="0" baseline="0" smtClean="0">
                          <a:ln>
                            <a:noFill/>
                          </a:ln>
                          <a:solidFill>
                            <a:schemeClr val="tx1"/>
                          </a:solidFill>
                          <a:effectLst/>
                          <a:latin typeface="Arial" charset="0"/>
                          <a:ea typeface="宋体" pitchFamily="2" charset="-122"/>
                        </a:rPr>
                        <a:t>2006</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altLang="zh-CN" sz="1800" b="0" i="0" u="none" strike="noStrike" cap="none" normalizeH="0" baseline="0" smtClean="0">
                          <a:ln>
                            <a:noFill/>
                          </a:ln>
                          <a:solidFill>
                            <a:schemeClr val="tx1"/>
                          </a:solidFill>
                          <a:effectLst/>
                          <a:latin typeface="Arial" charset="0"/>
                          <a:ea typeface="宋体" pitchFamily="2" charset="-122"/>
                        </a:rPr>
                        <a:t>12,302</a:t>
                      </a:r>
                      <a:endParaRPr kumimoji="0" lang="en-US" altLang="zh-CN" sz="1800" b="0" i="0" u="none" strike="noStrike" cap="none" normalizeH="0" baseline="0" smtClean="0">
                        <a:ln>
                          <a:noFill/>
                        </a:ln>
                        <a:solidFill>
                          <a:srgbClr val="000000"/>
                        </a:solidFill>
                        <a:effectLst/>
                        <a:latin typeface="Calibri" pitchFamily="34" charset="0"/>
                        <a:ea typeface="宋体" pitchFamily="2" charset="-122"/>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altLang="zh-CN" sz="1800" b="0" i="0" u="none" strike="noStrike" cap="none" normalizeH="0" baseline="0" smtClean="0">
                          <a:ln>
                            <a:noFill/>
                          </a:ln>
                          <a:solidFill>
                            <a:schemeClr val="tx1"/>
                          </a:solidFill>
                          <a:effectLst/>
                          <a:latin typeface="Arial" charset="0"/>
                          <a:ea typeface="宋体" pitchFamily="2" charset="-122"/>
                        </a:rPr>
                        <a:t>29,129</a:t>
                      </a:r>
                      <a:endParaRPr kumimoji="0" lang="en-US" altLang="zh-CN" sz="1800" b="0" i="0" u="none" strike="noStrike" cap="none" normalizeH="0" baseline="0" smtClean="0">
                        <a:ln>
                          <a:noFill/>
                        </a:ln>
                        <a:solidFill>
                          <a:srgbClr val="000000"/>
                        </a:solidFill>
                        <a:effectLst/>
                        <a:latin typeface="Calibri" pitchFamily="34" charset="0"/>
                        <a:ea typeface="宋体" pitchFamily="2" charset="-122"/>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74638">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CN" sz="1800" b="0" i="0" u="none" strike="noStrike" cap="none" normalizeH="0" baseline="0" smtClean="0">
                          <a:ln>
                            <a:noFill/>
                          </a:ln>
                          <a:solidFill>
                            <a:schemeClr val="tx1"/>
                          </a:solidFill>
                          <a:effectLst/>
                          <a:latin typeface="Arial" charset="0"/>
                          <a:ea typeface="宋体" pitchFamily="2" charset="-122"/>
                        </a:rPr>
                        <a:t>2007</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altLang="zh-CN" sz="1800" b="0" i="0" u="none" strike="noStrike" cap="none" normalizeH="0" baseline="0" smtClean="0">
                          <a:ln>
                            <a:noFill/>
                          </a:ln>
                          <a:solidFill>
                            <a:schemeClr val="tx1"/>
                          </a:solidFill>
                          <a:effectLst/>
                          <a:latin typeface="Arial" charset="0"/>
                          <a:ea typeface="宋体" pitchFamily="2" charset="-122"/>
                        </a:rPr>
                        <a:t>12,058</a:t>
                      </a:r>
                      <a:endParaRPr kumimoji="0" lang="en-US" altLang="zh-CN" sz="1800" b="0" i="0" u="none" strike="noStrike" cap="none" normalizeH="0" baseline="0" smtClean="0">
                        <a:ln>
                          <a:noFill/>
                        </a:ln>
                        <a:solidFill>
                          <a:srgbClr val="000000"/>
                        </a:solidFill>
                        <a:effectLst/>
                        <a:latin typeface="Calibri" pitchFamily="34" charset="0"/>
                        <a:ea typeface="宋体" pitchFamily="2" charset="-122"/>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 typeface="Courier New" pitchFamily="49" charset="0"/>
                        <a:buNone/>
                        <a:tabLst/>
                      </a:pPr>
                      <a:r>
                        <a:rPr kumimoji="0" lang="en-US" altLang="zh-CN" sz="1800" b="0" i="0" u="none" strike="noStrike" cap="none" normalizeH="0" baseline="0" smtClean="0">
                          <a:ln>
                            <a:noFill/>
                          </a:ln>
                          <a:solidFill>
                            <a:schemeClr val="tx1"/>
                          </a:solidFill>
                          <a:effectLst/>
                          <a:latin typeface="Arial" charset="0"/>
                          <a:ea typeface="宋体" pitchFamily="2" charset="-122"/>
                        </a:rPr>
                        <a:t>28,286</a:t>
                      </a:r>
                      <a:endParaRPr kumimoji="0" lang="en-US" altLang="zh-CN" sz="1800" b="0" i="0" u="none" strike="noStrike" cap="none" normalizeH="0" baseline="0" smtClean="0">
                        <a:ln>
                          <a:noFill/>
                        </a:ln>
                        <a:solidFill>
                          <a:srgbClr val="000000"/>
                        </a:solidFill>
                        <a:effectLst/>
                        <a:latin typeface="Calibri" pitchFamily="34" charset="0"/>
                        <a:ea typeface="宋体" pitchFamily="2" charset="-122"/>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20675">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CN" sz="1800" b="0" i="0" u="none" strike="noStrike" cap="none" normalizeH="0" baseline="0" smtClean="0">
                          <a:ln>
                            <a:noFill/>
                          </a:ln>
                          <a:solidFill>
                            <a:schemeClr val="tx1"/>
                          </a:solidFill>
                          <a:effectLst/>
                          <a:latin typeface="Arial" charset="0"/>
                          <a:ea typeface="宋体" pitchFamily="2" charset="-122"/>
                        </a:rPr>
                        <a:t>2008</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altLang="zh-CN" sz="1800" b="0" i="0" u="none" strike="noStrike" cap="none" normalizeH="0" baseline="0" smtClean="0">
                          <a:ln>
                            <a:noFill/>
                          </a:ln>
                          <a:solidFill>
                            <a:schemeClr val="tx1"/>
                          </a:solidFill>
                          <a:effectLst/>
                          <a:latin typeface="Arial" charset="0"/>
                          <a:ea typeface="宋体" pitchFamily="2" charset="-122"/>
                        </a:rPr>
                        <a:t>12,230</a:t>
                      </a:r>
                      <a:endParaRPr kumimoji="0" lang="en-US" altLang="zh-CN" sz="1800" b="0" i="0" u="none" strike="noStrike" cap="none" normalizeH="0" baseline="0" smtClean="0">
                        <a:ln>
                          <a:noFill/>
                        </a:ln>
                        <a:solidFill>
                          <a:srgbClr val="000000"/>
                        </a:solidFill>
                        <a:effectLst/>
                        <a:latin typeface="Calibri" pitchFamily="34" charset="0"/>
                        <a:ea typeface="宋体" pitchFamily="2" charset="-122"/>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altLang="zh-CN" sz="1800" b="0" i="0" u="none" strike="noStrike" cap="none" normalizeH="0" baseline="0" smtClean="0">
                          <a:ln>
                            <a:noFill/>
                          </a:ln>
                          <a:solidFill>
                            <a:schemeClr val="tx1"/>
                          </a:solidFill>
                          <a:effectLst/>
                          <a:latin typeface="Arial" charset="0"/>
                          <a:ea typeface="宋体" pitchFamily="2" charset="-122"/>
                        </a:rPr>
                        <a:t>28,599</a:t>
                      </a:r>
                      <a:endParaRPr kumimoji="0" lang="en-US" altLang="zh-CN" sz="1800" b="0" i="0" u="none" strike="noStrike" cap="none" normalizeH="0" baseline="0" smtClean="0">
                        <a:ln>
                          <a:noFill/>
                        </a:ln>
                        <a:solidFill>
                          <a:srgbClr val="000000"/>
                        </a:solidFill>
                        <a:effectLst/>
                        <a:latin typeface="Calibri" pitchFamily="34" charset="0"/>
                        <a:ea typeface="宋体" pitchFamily="2" charset="-122"/>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34963">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CN" sz="1800" b="0" i="0" u="none" strike="noStrike" cap="none" normalizeH="0" baseline="0" smtClean="0">
                          <a:ln>
                            <a:noFill/>
                          </a:ln>
                          <a:solidFill>
                            <a:schemeClr val="tx1"/>
                          </a:solidFill>
                          <a:effectLst/>
                          <a:latin typeface="Arial" charset="0"/>
                          <a:ea typeface="宋体" pitchFamily="2" charset="-122"/>
                        </a:rPr>
                        <a:t>2009</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CN" sz="1800" b="0" i="0" u="none" strike="noStrike" cap="none" normalizeH="0" baseline="0" smtClean="0">
                          <a:ln>
                            <a:noFill/>
                          </a:ln>
                          <a:solidFill>
                            <a:schemeClr val="tx1"/>
                          </a:solidFill>
                          <a:effectLst/>
                          <a:latin typeface="Arial" charset="0"/>
                          <a:ea typeface="宋体" pitchFamily="2" charset="-122"/>
                        </a:rPr>
                        <a:t>12,180</a:t>
                      </a:r>
                      <a:endParaRPr kumimoji="0" lang="en-US" altLang="zh-CN" sz="1800" b="0" i="0" u="none" strike="noStrike" cap="none" normalizeH="0" baseline="0" smtClean="0">
                        <a:ln>
                          <a:noFill/>
                        </a:ln>
                        <a:solidFill>
                          <a:srgbClr val="000000"/>
                        </a:solidFill>
                        <a:effectLst/>
                        <a:latin typeface="Calibri" pitchFamily="34" charset="0"/>
                        <a:ea typeface="宋体" pitchFamily="2" charset="-122"/>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 typeface="Courier New" pitchFamily="49" charset="0"/>
                        <a:buNone/>
                        <a:tabLst/>
                      </a:pPr>
                      <a:r>
                        <a:rPr kumimoji="0" lang="en-US" altLang="zh-CN" sz="1800" b="0" i="0" u="none" strike="noStrike" cap="none" normalizeH="0" baseline="0" smtClean="0">
                          <a:ln>
                            <a:noFill/>
                          </a:ln>
                          <a:solidFill>
                            <a:schemeClr val="tx1"/>
                          </a:solidFill>
                          <a:effectLst/>
                          <a:latin typeface="Arial" charset="0"/>
                          <a:ea typeface="宋体" pitchFamily="2" charset="-122"/>
                        </a:rPr>
                        <a:t>28,497</a:t>
                      </a:r>
                      <a:endParaRPr kumimoji="0" lang="en-US" altLang="zh-CN" sz="1800" b="0" i="0" u="none" strike="noStrike" cap="none" normalizeH="0" baseline="0" smtClean="0">
                        <a:ln>
                          <a:noFill/>
                        </a:ln>
                        <a:solidFill>
                          <a:srgbClr val="000000"/>
                        </a:solidFill>
                        <a:effectLst/>
                        <a:latin typeface="Calibri" pitchFamily="34" charset="0"/>
                        <a:ea typeface="宋体" pitchFamily="2" charset="-122"/>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34963">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CN" sz="1800" b="0" i="0" u="none" strike="noStrike" cap="none" normalizeH="0" baseline="0" smtClean="0">
                          <a:ln>
                            <a:noFill/>
                          </a:ln>
                          <a:solidFill>
                            <a:schemeClr val="tx1"/>
                          </a:solidFill>
                          <a:effectLst/>
                          <a:latin typeface="Arial" charset="0"/>
                          <a:ea typeface="宋体" pitchFamily="2" charset="-122"/>
                        </a:rPr>
                        <a:t>Total</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CN" sz="1800" b="0" i="0" u="none" strike="noStrike" cap="none" normalizeH="0" baseline="0" smtClean="0">
                          <a:ln>
                            <a:noFill/>
                          </a:ln>
                          <a:solidFill>
                            <a:schemeClr val="tx1"/>
                          </a:solidFill>
                          <a:effectLst/>
                          <a:latin typeface="Arial" charset="0"/>
                          <a:ea typeface="宋体" pitchFamily="2" charset="-122"/>
                        </a:rPr>
                        <a:t>59,877</a:t>
                      </a:r>
                      <a:endParaRPr kumimoji="0" lang="en-US" altLang="zh-CN" sz="1800" b="0" i="0" u="none" strike="noStrike" cap="none" normalizeH="0" baseline="0" smtClean="0">
                        <a:ln>
                          <a:noFill/>
                        </a:ln>
                        <a:solidFill>
                          <a:srgbClr val="000000"/>
                        </a:solidFill>
                        <a:effectLst/>
                        <a:latin typeface="Calibri" pitchFamily="34" charset="0"/>
                        <a:ea typeface="宋体" pitchFamily="2" charset="-122"/>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 typeface="Courier New" pitchFamily="49" charset="0"/>
                        <a:buNone/>
                        <a:tabLst/>
                      </a:pPr>
                      <a:r>
                        <a:rPr kumimoji="0" lang="en-US" altLang="zh-CN" sz="1800" b="0" i="0" u="none" strike="noStrike" cap="none" normalizeH="0" baseline="0" smtClean="0">
                          <a:ln>
                            <a:noFill/>
                          </a:ln>
                          <a:solidFill>
                            <a:schemeClr val="tx1"/>
                          </a:solidFill>
                          <a:effectLst/>
                          <a:latin typeface="Arial" charset="0"/>
                          <a:ea typeface="宋体" pitchFamily="2" charset="-122"/>
                        </a:rPr>
                        <a:t>114,511</a:t>
                      </a:r>
                      <a:endParaRPr kumimoji="0" lang="en-US" altLang="zh-CN" sz="1800" b="0" i="0" u="none" strike="noStrike" cap="none" normalizeH="0" baseline="0" smtClean="0">
                        <a:ln>
                          <a:noFill/>
                        </a:ln>
                        <a:solidFill>
                          <a:srgbClr val="000000"/>
                        </a:solidFill>
                        <a:effectLst/>
                        <a:latin typeface="Calibri" pitchFamily="34" charset="0"/>
                        <a:ea typeface="宋体" pitchFamily="2" charset="-122"/>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bl>
          </a:graphicData>
        </a:graphic>
      </p:graphicFrame>
      <p:graphicFrame>
        <p:nvGraphicFramePr>
          <p:cNvPr id="5" name="Content Placeholder 3"/>
          <p:cNvGraphicFramePr>
            <a:graphicFrameLocks/>
          </p:cNvGraphicFramePr>
          <p:nvPr/>
        </p:nvGraphicFramePr>
        <p:xfrm>
          <a:off x="685800" y="4953000"/>
          <a:ext cx="8001000" cy="762000"/>
        </p:xfrm>
        <a:graphic>
          <a:graphicData uri="http://schemas.openxmlformats.org/drawingml/2006/table">
            <a:tbl>
              <a:tblPr/>
              <a:tblGrid>
                <a:gridCol w="1981200"/>
                <a:gridCol w="2971800"/>
                <a:gridCol w="3048000"/>
              </a:tblGrid>
              <a:tr h="137160">
                <a:tc>
                  <a:txBody>
                    <a:bodyPr/>
                    <a:lstStyle/>
                    <a:p>
                      <a:pPr algn="ctr"/>
                      <a:r>
                        <a:rPr lang="en-US" sz="2000" b="1" dirty="0" smtClean="0">
                          <a:solidFill>
                            <a:srgbClr val="FFFFFF"/>
                          </a:solidFill>
                          <a:effectLst/>
                        </a:rPr>
                        <a:t>Census Year</a:t>
                      </a:r>
                      <a:endParaRPr lang="en-US" sz="2000" b="1" dirty="0">
                        <a:solidFill>
                          <a:srgbClr val="FFFFFF"/>
                        </a:solidFill>
                        <a:effectLst/>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50000"/>
                      </a:schemeClr>
                    </a:solidFill>
                  </a:tcPr>
                </a:tc>
                <a:tc>
                  <a:txBody>
                    <a:bodyPr/>
                    <a:lstStyle/>
                    <a:p>
                      <a:pPr algn="ctr"/>
                      <a:r>
                        <a:rPr lang="en-US" sz="2000" b="1" dirty="0" smtClean="0">
                          <a:solidFill>
                            <a:srgbClr val="FFFFFF"/>
                          </a:solidFill>
                          <a:effectLst/>
                        </a:rPr>
                        <a:t>Households</a:t>
                      </a:r>
                      <a:endParaRPr lang="en-US" sz="2000" b="1" dirty="0">
                        <a:solidFill>
                          <a:srgbClr val="FFFFFF"/>
                        </a:solidFill>
                        <a:effectLst/>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50000"/>
                      </a:schemeClr>
                    </a:solidFill>
                  </a:tcPr>
                </a:tc>
                <a:tc>
                  <a:txBody>
                    <a:bodyPr/>
                    <a:lstStyle/>
                    <a:p>
                      <a:pPr algn="ctr"/>
                      <a:r>
                        <a:rPr lang="en-US" sz="2000" b="1" dirty="0" smtClean="0">
                          <a:solidFill>
                            <a:srgbClr val="FFFFFF"/>
                          </a:solidFill>
                          <a:effectLst/>
                        </a:rPr>
                        <a:t>Persons</a:t>
                      </a:r>
                      <a:endParaRPr lang="en-US" sz="2000" b="1" dirty="0">
                        <a:solidFill>
                          <a:srgbClr val="FFFFFF"/>
                        </a:solidFill>
                        <a:effectLst/>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50000"/>
                      </a:schemeClr>
                    </a:solidFill>
                  </a:tcPr>
                </a:tc>
              </a:tr>
              <a:tr h="243840">
                <a:tc>
                  <a:txBody>
                    <a:bodyPr/>
                    <a:lstStyle/>
                    <a:p>
                      <a:pPr algn="ctr"/>
                      <a:r>
                        <a:rPr lang="en-US" dirty="0" smtClean="0"/>
                        <a:t>2000</a:t>
                      </a:r>
                      <a:endParaRPr lang="en-US"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dirty="0" smtClean="0"/>
                        <a:t>52,774</a:t>
                      </a:r>
                      <a:endParaRPr lang="en-US"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dirty="0" smtClean="0"/>
                        <a:t>134,866</a:t>
                      </a:r>
                      <a:endParaRPr lang="en-US"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spTree>
  </p:cSld>
  <p:clrMapOvr>
    <a:masterClrMapping/>
  </p:clrMapOvr>
  <p:transition spd="slow"/>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Rectangle 24"/>
          <p:cNvSpPr>
            <a:spLocks noGrp="1" noChangeArrowheads="1"/>
          </p:cNvSpPr>
          <p:nvPr>
            <p:ph type="title"/>
          </p:nvPr>
        </p:nvSpPr>
        <p:spPr>
          <a:xfrm>
            <a:off x="498475" y="381000"/>
            <a:ext cx="8229600" cy="1219200"/>
          </a:xfrm>
        </p:spPr>
        <p:txBody>
          <a:bodyPr/>
          <a:lstStyle/>
          <a:p>
            <a:pPr eaLnBrk="1" hangingPunct="1"/>
            <a:r>
              <a:rPr lang="en-US" altLang="zh-CN" smtClean="0">
                <a:ea typeface="宋体" pitchFamily="2" charset="-122"/>
              </a:rPr>
              <a:t>SANDAG PopSyn Development</a:t>
            </a:r>
          </a:p>
        </p:txBody>
      </p:sp>
      <p:grpSp>
        <p:nvGrpSpPr>
          <p:cNvPr id="21506" name="Group 3"/>
          <p:cNvGrpSpPr>
            <a:grpSpLocks/>
          </p:cNvGrpSpPr>
          <p:nvPr/>
        </p:nvGrpSpPr>
        <p:grpSpPr bwMode="auto">
          <a:xfrm>
            <a:off x="1371600" y="2549525"/>
            <a:ext cx="1968500" cy="2173288"/>
            <a:chOff x="1676400" y="2549580"/>
            <a:chExt cx="1969008" cy="2173573"/>
          </a:xfrm>
        </p:grpSpPr>
        <p:cxnSp>
          <p:nvCxnSpPr>
            <p:cNvPr id="20" name="Straight Arrow Connector 19"/>
            <p:cNvCxnSpPr/>
            <p:nvPr/>
          </p:nvCxnSpPr>
          <p:spPr>
            <a:xfrm flipV="1">
              <a:off x="2395724" y="3159260"/>
              <a:ext cx="463670" cy="0"/>
            </a:xfrm>
            <a:prstGeom prst="straightConnector1">
              <a:avLst/>
            </a:prstGeom>
            <a:ln w="152400">
              <a:solidFill>
                <a:srgbClr val="FF9933"/>
              </a:solidFill>
              <a:tailEnd type="none"/>
            </a:ln>
          </p:spPr>
          <p:style>
            <a:lnRef idx="1">
              <a:schemeClr val="accent1"/>
            </a:lnRef>
            <a:fillRef idx="0">
              <a:schemeClr val="accent1"/>
            </a:fillRef>
            <a:effectRef idx="0">
              <a:schemeClr val="accent1"/>
            </a:effectRef>
            <a:fontRef idx="minor">
              <a:schemeClr val="tx1"/>
            </a:fontRef>
          </p:style>
        </p:cxnSp>
        <p:sp>
          <p:nvSpPr>
            <p:cNvPr id="22" name="TextBox 21"/>
            <p:cNvSpPr txBox="1"/>
            <p:nvPr/>
          </p:nvSpPr>
          <p:spPr>
            <a:xfrm>
              <a:off x="1676400" y="4138876"/>
              <a:ext cx="1969008" cy="584277"/>
            </a:xfrm>
            <a:prstGeom prst="rect">
              <a:avLst/>
            </a:prstGeom>
            <a:solidFill>
              <a:schemeClr val="accent4">
                <a:lumMod val="25000"/>
              </a:schemeClr>
            </a:solidFill>
          </p:spPr>
          <p:txBody>
            <a:bodyPr>
              <a:spAutoFit/>
            </a:bodyPr>
            <a:lstStyle/>
            <a:p>
              <a:pPr algn="ctr" eaLnBrk="1" hangingPunct="1">
                <a:lnSpc>
                  <a:spcPct val="100000"/>
                </a:lnSpc>
                <a:spcBef>
                  <a:spcPct val="0"/>
                </a:spcBef>
                <a:buFontTx/>
                <a:buNone/>
                <a:defRPr/>
              </a:pPr>
              <a:r>
                <a:rPr lang="en-US" sz="2800" b="1" dirty="0">
                  <a:effectLst/>
                  <a:ea typeface="+mn-ea"/>
                </a:rPr>
                <a:t>PopSyn</a:t>
              </a:r>
              <a:r>
                <a:rPr lang="en-US" sz="2600" b="1" dirty="0">
                  <a:effectLst/>
                  <a:ea typeface="+mn-ea"/>
                </a:rPr>
                <a:t> </a:t>
              </a:r>
              <a:r>
                <a:rPr lang="en-US" sz="3200" b="1" dirty="0">
                  <a:effectLst/>
                  <a:latin typeface="Times New Roman" pitchFamily="18" charset="0"/>
                  <a:ea typeface="+mn-ea"/>
                  <a:cs typeface="Times New Roman" pitchFamily="18" charset="0"/>
                </a:rPr>
                <a:t>II</a:t>
              </a:r>
            </a:p>
          </p:txBody>
        </p:sp>
        <p:cxnSp>
          <p:nvCxnSpPr>
            <p:cNvPr id="3" name="Straight Arrow Connector 2"/>
            <p:cNvCxnSpPr/>
            <p:nvPr/>
          </p:nvCxnSpPr>
          <p:spPr>
            <a:xfrm>
              <a:off x="2625970" y="3181488"/>
              <a:ext cx="0" cy="957389"/>
            </a:xfrm>
            <a:prstGeom prst="straightConnector1">
              <a:avLst/>
            </a:prstGeom>
            <a:ln w="152400">
              <a:solidFill>
                <a:srgbClr val="FF9933"/>
              </a:solidFill>
              <a:tailEnd type="triangle"/>
            </a:ln>
          </p:spPr>
          <p:style>
            <a:lnRef idx="1">
              <a:schemeClr val="accent1"/>
            </a:lnRef>
            <a:fillRef idx="0">
              <a:schemeClr val="accent1"/>
            </a:fillRef>
            <a:effectRef idx="0">
              <a:schemeClr val="accent1"/>
            </a:effectRef>
            <a:fontRef idx="minor">
              <a:schemeClr val="tx1"/>
            </a:fontRef>
          </p:style>
        </p:cxnSp>
        <p:sp>
          <p:nvSpPr>
            <p:cNvPr id="13" name="TextBox 12"/>
            <p:cNvSpPr txBox="1"/>
            <p:nvPr/>
          </p:nvSpPr>
          <p:spPr>
            <a:xfrm>
              <a:off x="1676400" y="2549580"/>
              <a:ext cx="1969008" cy="584277"/>
            </a:xfrm>
            <a:prstGeom prst="rect">
              <a:avLst/>
            </a:prstGeom>
            <a:solidFill>
              <a:schemeClr val="accent4">
                <a:lumMod val="25000"/>
              </a:schemeClr>
            </a:solidFill>
          </p:spPr>
          <p:txBody>
            <a:bodyPr>
              <a:spAutoFit/>
            </a:bodyPr>
            <a:lstStyle/>
            <a:p>
              <a:pPr algn="ctr" eaLnBrk="1" hangingPunct="1">
                <a:lnSpc>
                  <a:spcPct val="100000"/>
                </a:lnSpc>
                <a:spcBef>
                  <a:spcPct val="0"/>
                </a:spcBef>
                <a:buFontTx/>
                <a:buNone/>
                <a:defRPr/>
              </a:pPr>
              <a:r>
                <a:rPr lang="en-US" sz="2800" b="1" dirty="0">
                  <a:effectLst/>
                  <a:ea typeface="+mn-ea"/>
                </a:rPr>
                <a:t>PopSyn</a:t>
              </a:r>
              <a:r>
                <a:rPr lang="en-US" sz="2600" b="1" dirty="0">
                  <a:effectLst/>
                  <a:ea typeface="+mn-ea"/>
                </a:rPr>
                <a:t> </a:t>
              </a:r>
              <a:r>
                <a:rPr lang="en-US" sz="3200" b="1" dirty="0">
                  <a:effectLst/>
                  <a:latin typeface="Times New Roman" pitchFamily="18" charset="0"/>
                  <a:ea typeface="+mn-ea"/>
                  <a:cs typeface="Times New Roman" pitchFamily="18" charset="0"/>
                </a:rPr>
                <a:t>I</a:t>
              </a:r>
            </a:p>
          </p:txBody>
        </p:sp>
      </p:grpSp>
      <p:sp>
        <p:nvSpPr>
          <p:cNvPr id="21507" name="Rectangle 1"/>
          <p:cNvSpPr>
            <a:spLocks noChangeArrowheads="1"/>
          </p:cNvSpPr>
          <p:nvPr/>
        </p:nvSpPr>
        <p:spPr bwMode="auto">
          <a:xfrm>
            <a:off x="3429000" y="2549525"/>
            <a:ext cx="5638800" cy="2308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eaLnBrk="1" hangingPunct="1">
              <a:lnSpc>
                <a:spcPct val="100000"/>
              </a:lnSpc>
              <a:spcBef>
                <a:spcPct val="0"/>
              </a:spcBef>
              <a:buFontTx/>
              <a:buNone/>
            </a:pPr>
            <a:r>
              <a:rPr lang="en-US" altLang="zh-CN" sz="2400">
                <a:effectLst/>
              </a:rPr>
              <a:t>PopSyn I</a:t>
            </a:r>
          </a:p>
          <a:p>
            <a:pPr marL="800100" lvl="1" indent="-342900" eaLnBrk="1" hangingPunct="1">
              <a:lnSpc>
                <a:spcPct val="100000"/>
              </a:lnSpc>
              <a:spcBef>
                <a:spcPct val="0"/>
              </a:spcBef>
              <a:buFont typeface="Arial" charset="0"/>
              <a:buChar char="•"/>
            </a:pPr>
            <a:r>
              <a:rPr lang="en-US" altLang="zh-CN" sz="2400">
                <a:effectLst/>
              </a:rPr>
              <a:t>Based on Atlanta PopSyn</a:t>
            </a:r>
          </a:p>
          <a:p>
            <a:pPr marL="800100" lvl="1" indent="-342900" eaLnBrk="1" hangingPunct="1">
              <a:lnSpc>
                <a:spcPct val="100000"/>
              </a:lnSpc>
              <a:spcBef>
                <a:spcPct val="0"/>
              </a:spcBef>
              <a:buFont typeface="Arial" charset="0"/>
              <a:buChar char="•"/>
            </a:pPr>
            <a:r>
              <a:rPr lang="en-US" altLang="zh-CN" sz="2400">
                <a:effectLst/>
              </a:rPr>
              <a:t>Updated controls and programming</a:t>
            </a:r>
          </a:p>
          <a:p>
            <a:pPr marL="800100" lvl="1" indent="-342900" eaLnBrk="1" hangingPunct="1">
              <a:lnSpc>
                <a:spcPct val="100000"/>
              </a:lnSpc>
              <a:spcBef>
                <a:spcPct val="0"/>
              </a:spcBef>
              <a:buFont typeface="Arial" charset="0"/>
              <a:buChar char="•"/>
            </a:pPr>
            <a:r>
              <a:rPr lang="en-US" altLang="zh-CN" sz="2400">
                <a:effectLst/>
              </a:rPr>
              <a:t>No person level controls</a:t>
            </a:r>
          </a:p>
          <a:p>
            <a:pPr eaLnBrk="1" hangingPunct="1">
              <a:lnSpc>
                <a:spcPct val="100000"/>
              </a:lnSpc>
              <a:spcBef>
                <a:spcPct val="0"/>
              </a:spcBef>
              <a:buFontTx/>
              <a:buNone/>
            </a:pPr>
            <a:r>
              <a:rPr lang="en-US" altLang="zh-CN" sz="2400">
                <a:effectLst/>
              </a:rPr>
              <a:t>PopSyn II</a:t>
            </a: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err="1" smtClean="0"/>
              <a:t>PopSyn</a:t>
            </a:r>
            <a:r>
              <a:rPr lang="en-US" dirty="0" smtClean="0"/>
              <a:t> II Features</a:t>
            </a:r>
            <a:endParaRPr lang="en-US" dirty="0"/>
          </a:p>
        </p:txBody>
      </p:sp>
      <p:sp>
        <p:nvSpPr>
          <p:cNvPr id="3" name="Content Placeholder 2"/>
          <p:cNvSpPr>
            <a:spLocks noGrp="1"/>
          </p:cNvSpPr>
          <p:nvPr>
            <p:ph idx="1"/>
          </p:nvPr>
        </p:nvSpPr>
        <p:spPr>
          <a:xfrm>
            <a:off x="609600" y="1524000"/>
            <a:ext cx="8229600" cy="4038600"/>
          </a:xfrm>
        </p:spPr>
        <p:txBody>
          <a:bodyPr/>
          <a:lstStyle/>
          <a:p>
            <a:r>
              <a:rPr lang="en-US" altLang="zh-CN" smtClean="0">
                <a:ea typeface="宋体" pitchFamily="2" charset="-122"/>
              </a:rPr>
              <a:t>Formulated as an entropy-maximization problem</a:t>
            </a:r>
          </a:p>
          <a:p>
            <a:r>
              <a:rPr lang="en-US" altLang="zh-CN" smtClean="0">
                <a:ea typeface="宋体" pitchFamily="2" charset="-122"/>
              </a:rPr>
              <a:t>Balance person and household controls simultaneously</a:t>
            </a:r>
          </a:p>
          <a:p>
            <a:r>
              <a:rPr lang="en-US" altLang="zh-CN" smtClean="0">
                <a:ea typeface="宋体" pitchFamily="2" charset="-122"/>
              </a:rPr>
              <a:t>Applicable to both Census 2000 and ACS data</a:t>
            </a:r>
          </a:p>
          <a:p>
            <a:r>
              <a:rPr lang="en-US" altLang="zh-CN" smtClean="0">
                <a:ea typeface="宋体" pitchFamily="2" charset="-122"/>
              </a:rPr>
              <a:t>Updated household weight discretizing step</a:t>
            </a:r>
          </a:p>
          <a:p>
            <a:r>
              <a:rPr lang="en-US" altLang="zh-CN" smtClean="0">
                <a:ea typeface="宋体" pitchFamily="2" charset="-122"/>
              </a:rPr>
              <a:t>Added household allocation from TAZ to small geography</a:t>
            </a:r>
          </a:p>
          <a:p>
            <a:r>
              <a:rPr lang="en-US" altLang="zh-CN" smtClean="0">
                <a:ea typeface="宋体" pitchFamily="2" charset="-122"/>
              </a:rPr>
              <a:t>Database-driven and OOD</a:t>
            </a:r>
          </a:p>
          <a:p>
            <a:pPr>
              <a:buFont typeface="Wingdings" pitchFamily="2" charset="2"/>
              <a:buNone/>
            </a:pPr>
            <a:endParaRPr lang="en-US" altLang="zh-CN" smtClean="0">
              <a:ea typeface="宋体" pitchFamily="2" charset="-122"/>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err="1" smtClean="0"/>
              <a:t>PopSyn</a:t>
            </a:r>
            <a:r>
              <a:rPr lang="en-US" dirty="0" smtClean="0"/>
              <a:t> Scenarios</a:t>
            </a:r>
            <a:endParaRPr lang="en-US" dirty="0"/>
          </a:p>
        </p:txBody>
      </p:sp>
      <p:sp>
        <p:nvSpPr>
          <p:cNvPr id="3" name="Content Placeholder 2"/>
          <p:cNvSpPr>
            <a:spLocks noGrp="1"/>
          </p:cNvSpPr>
          <p:nvPr>
            <p:ph idx="1"/>
          </p:nvPr>
        </p:nvSpPr>
        <p:spPr>
          <a:xfrm>
            <a:off x="685800" y="1676400"/>
            <a:ext cx="8408988" cy="1828800"/>
          </a:xfrm>
        </p:spPr>
        <p:txBody>
          <a:bodyPr/>
          <a:lstStyle/>
          <a:p>
            <a:pPr>
              <a:defRPr/>
            </a:pPr>
            <a:r>
              <a:rPr lang="en-US" dirty="0" smtClean="0"/>
              <a:t>Year 2000 </a:t>
            </a:r>
            <a:r>
              <a:rPr lang="en-US" dirty="0" err="1" smtClean="0"/>
              <a:t>PopSyn</a:t>
            </a:r>
            <a:endParaRPr lang="en-US" dirty="0"/>
          </a:p>
          <a:p>
            <a:pPr>
              <a:defRPr/>
            </a:pPr>
            <a:r>
              <a:rPr lang="en-US" dirty="0" smtClean="0"/>
              <a:t>Year 2008 </a:t>
            </a:r>
            <a:r>
              <a:rPr lang="en-US" dirty="0" err="1" smtClean="0"/>
              <a:t>PopSyn</a:t>
            </a:r>
            <a:endParaRPr lang="en-US" dirty="0" smtClean="0"/>
          </a:p>
          <a:p>
            <a:pPr>
              <a:defRPr/>
            </a:pPr>
            <a:r>
              <a:rPr lang="en-US" dirty="0" smtClean="0"/>
              <a:t>Future year </a:t>
            </a:r>
            <a:r>
              <a:rPr lang="en-US" dirty="0" err="1" smtClean="0"/>
              <a:t>PopSyn</a:t>
            </a:r>
            <a:r>
              <a:rPr lang="en-US" dirty="0" smtClean="0"/>
              <a:t>(s)</a:t>
            </a:r>
          </a:p>
        </p:txBody>
      </p:sp>
      <p:cxnSp>
        <p:nvCxnSpPr>
          <p:cNvPr id="4" name="Straight Arrow Connector 3"/>
          <p:cNvCxnSpPr/>
          <p:nvPr/>
        </p:nvCxnSpPr>
        <p:spPr>
          <a:xfrm flipV="1">
            <a:off x="3009900" y="4645025"/>
            <a:ext cx="0" cy="876300"/>
          </a:xfrm>
          <a:prstGeom prst="straightConnector1">
            <a:avLst/>
          </a:prstGeom>
          <a:ln w="63500">
            <a:solidFill>
              <a:srgbClr val="FF9933"/>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5" name="Straight Arrow Connector 4"/>
          <p:cNvCxnSpPr/>
          <p:nvPr/>
        </p:nvCxnSpPr>
        <p:spPr>
          <a:xfrm flipV="1">
            <a:off x="8212138" y="4494213"/>
            <a:ext cx="0" cy="876300"/>
          </a:xfrm>
          <a:prstGeom prst="straightConnector1">
            <a:avLst/>
          </a:prstGeom>
          <a:ln w="63500">
            <a:solidFill>
              <a:srgbClr val="FF9933"/>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6" name="Straight Arrow Connector 5"/>
          <p:cNvCxnSpPr/>
          <p:nvPr/>
        </p:nvCxnSpPr>
        <p:spPr>
          <a:xfrm flipV="1">
            <a:off x="3951288" y="3754438"/>
            <a:ext cx="0" cy="876300"/>
          </a:xfrm>
          <a:prstGeom prst="straightConnector1">
            <a:avLst/>
          </a:prstGeom>
          <a:ln w="63500">
            <a:solidFill>
              <a:srgbClr val="FF9933"/>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7" name="Straight Arrow Connector 6"/>
          <p:cNvCxnSpPr/>
          <p:nvPr/>
        </p:nvCxnSpPr>
        <p:spPr>
          <a:xfrm flipV="1">
            <a:off x="896938" y="3608388"/>
            <a:ext cx="0" cy="1022350"/>
          </a:xfrm>
          <a:prstGeom prst="straightConnector1">
            <a:avLst/>
          </a:prstGeom>
          <a:ln w="63500">
            <a:solidFill>
              <a:srgbClr val="FF9933"/>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8" name="Straight Arrow Connector 7"/>
          <p:cNvCxnSpPr/>
          <p:nvPr/>
        </p:nvCxnSpPr>
        <p:spPr>
          <a:xfrm flipV="1">
            <a:off x="896938" y="4630738"/>
            <a:ext cx="7637462" cy="14287"/>
          </a:xfrm>
          <a:prstGeom prst="straightConnector1">
            <a:avLst/>
          </a:prstGeom>
          <a:ln w="152400">
            <a:solidFill>
              <a:srgbClr val="FF9933"/>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9" name="Straight Arrow Connector 8"/>
          <p:cNvCxnSpPr/>
          <p:nvPr/>
        </p:nvCxnSpPr>
        <p:spPr>
          <a:xfrm flipV="1">
            <a:off x="8534400" y="4443413"/>
            <a:ext cx="0" cy="373062"/>
          </a:xfrm>
          <a:prstGeom prst="straightConnector1">
            <a:avLst/>
          </a:prstGeom>
          <a:ln w="152400">
            <a:solidFill>
              <a:srgbClr val="FF9933"/>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0" name="Straight Arrow Connector 9"/>
          <p:cNvCxnSpPr/>
          <p:nvPr/>
        </p:nvCxnSpPr>
        <p:spPr>
          <a:xfrm flipV="1">
            <a:off x="612775" y="4443413"/>
            <a:ext cx="0" cy="373062"/>
          </a:xfrm>
          <a:prstGeom prst="straightConnector1">
            <a:avLst/>
          </a:prstGeom>
          <a:ln w="152400">
            <a:solidFill>
              <a:srgbClr val="FF9933"/>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11" name="Oval 10"/>
          <p:cNvSpPr/>
          <p:nvPr/>
        </p:nvSpPr>
        <p:spPr>
          <a:xfrm>
            <a:off x="668338" y="4443413"/>
            <a:ext cx="457200" cy="381000"/>
          </a:xfrm>
          <a:prstGeom prst="ellipse">
            <a:avLst/>
          </a:prstGeom>
          <a:solidFill>
            <a:srgbClr val="8C3FC5"/>
          </a:solidFill>
          <a:ln>
            <a:solidFill>
              <a:srgbClr val="8C3FC5"/>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lnSpc>
                <a:spcPct val="100000"/>
              </a:lnSpc>
              <a:spcBef>
                <a:spcPct val="0"/>
              </a:spcBef>
              <a:buFontTx/>
              <a:buNone/>
            </a:pPr>
            <a:endParaRPr lang="zh-CN" altLang="en-US">
              <a:solidFill>
                <a:srgbClr val="FFFFFF"/>
              </a:solidFill>
              <a:effectLst/>
              <a:ea typeface="宋体" pitchFamily="2" charset="-122"/>
            </a:endParaRPr>
          </a:p>
        </p:txBody>
      </p:sp>
      <p:sp>
        <p:nvSpPr>
          <p:cNvPr id="12" name="Oval 11"/>
          <p:cNvSpPr/>
          <p:nvPr/>
        </p:nvSpPr>
        <p:spPr>
          <a:xfrm>
            <a:off x="2760663" y="4454525"/>
            <a:ext cx="457200" cy="381000"/>
          </a:xfrm>
          <a:prstGeom prst="ellipse">
            <a:avLst/>
          </a:prstGeom>
          <a:solidFill>
            <a:srgbClr val="8C3FC5"/>
          </a:solidFill>
          <a:ln>
            <a:solidFill>
              <a:srgbClr val="8C3FC5"/>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lnSpc>
                <a:spcPct val="100000"/>
              </a:lnSpc>
              <a:spcBef>
                <a:spcPct val="0"/>
              </a:spcBef>
              <a:buFontTx/>
              <a:buNone/>
            </a:pPr>
            <a:endParaRPr lang="zh-CN" altLang="en-US">
              <a:solidFill>
                <a:srgbClr val="FFFFFF"/>
              </a:solidFill>
              <a:effectLst/>
              <a:ea typeface="宋体" pitchFamily="2" charset="-122"/>
            </a:endParaRPr>
          </a:p>
        </p:txBody>
      </p:sp>
      <p:sp>
        <p:nvSpPr>
          <p:cNvPr id="13" name="Oval 12"/>
          <p:cNvSpPr/>
          <p:nvPr/>
        </p:nvSpPr>
        <p:spPr>
          <a:xfrm>
            <a:off x="3716338" y="4443413"/>
            <a:ext cx="457200" cy="381000"/>
          </a:xfrm>
          <a:prstGeom prst="ellipse">
            <a:avLst/>
          </a:prstGeom>
          <a:solidFill>
            <a:srgbClr val="8C3FC5"/>
          </a:solidFill>
          <a:ln>
            <a:solidFill>
              <a:srgbClr val="8C3FC5"/>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lnSpc>
                <a:spcPct val="100000"/>
              </a:lnSpc>
              <a:spcBef>
                <a:spcPct val="0"/>
              </a:spcBef>
              <a:buFontTx/>
              <a:buNone/>
            </a:pPr>
            <a:endParaRPr lang="zh-CN" altLang="en-US">
              <a:solidFill>
                <a:srgbClr val="FFFFFF"/>
              </a:solidFill>
              <a:effectLst/>
              <a:ea typeface="宋体" pitchFamily="2" charset="-122"/>
            </a:endParaRPr>
          </a:p>
        </p:txBody>
      </p:sp>
      <p:sp>
        <p:nvSpPr>
          <p:cNvPr id="14" name="Oval 13"/>
          <p:cNvSpPr/>
          <p:nvPr/>
        </p:nvSpPr>
        <p:spPr>
          <a:xfrm>
            <a:off x="7983538" y="4454525"/>
            <a:ext cx="457200" cy="381000"/>
          </a:xfrm>
          <a:prstGeom prst="ellipse">
            <a:avLst/>
          </a:prstGeom>
          <a:solidFill>
            <a:srgbClr val="8C3FC5"/>
          </a:solidFill>
          <a:ln>
            <a:solidFill>
              <a:srgbClr val="8C3FC5"/>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lnSpc>
                <a:spcPct val="100000"/>
              </a:lnSpc>
              <a:spcBef>
                <a:spcPct val="0"/>
              </a:spcBef>
              <a:buFontTx/>
              <a:buNone/>
            </a:pPr>
            <a:endParaRPr lang="zh-CN" altLang="en-US">
              <a:solidFill>
                <a:srgbClr val="FFFFFF"/>
              </a:solidFill>
              <a:effectLst/>
              <a:ea typeface="宋体" pitchFamily="2" charset="-122"/>
            </a:endParaRPr>
          </a:p>
        </p:txBody>
      </p:sp>
      <p:cxnSp>
        <p:nvCxnSpPr>
          <p:cNvPr id="15" name="Straight Arrow Connector 14"/>
          <p:cNvCxnSpPr/>
          <p:nvPr/>
        </p:nvCxnSpPr>
        <p:spPr>
          <a:xfrm>
            <a:off x="896938" y="3632200"/>
            <a:ext cx="228600" cy="0"/>
          </a:xfrm>
          <a:prstGeom prst="straightConnector1">
            <a:avLst/>
          </a:prstGeom>
          <a:ln w="63500">
            <a:solidFill>
              <a:srgbClr val="FF9933"/>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16" name="TextBox 15"/>
          <p:cNvSpPr txBox="1"/>
          <p:nvPr/>
        </p:nvSpPr>
        <p:spPr>
          <a:xfrm>
            <a:off x="1125538" y="3384550"/>
            <a:ext cx="1635125" cy="646113"/>
          </a:xfrm>
          <a:prstGeom prst="rect">
            <a:avLst/>
          </a:prstGeom>
          <a:noFill/>
        </p:spPr>
        <p:txBody>
          <a:bodyPr>
            <a:spAutoFit/>
          </a:bodyPr>
          <a:lstStyle/>
          <a:p>
            <a:pPr eaLnBrk="1" hangingPunct="1">
              <a:lnSpc>
                <a:spcPct val="100000"/>
              </a:lnSpc>
              <a:spcBef>
                <a:spcPct val="0"/>
              </a:spcBef>
              <a:buFontTx/>
              <a:buNone/>
              <a:defRPr/>
            </a:pPr>
            <a:r>
              <a:rPr lang="en-US" b="1" dirty="0">
                <a:solidFill>
                  <a:schemeClr val="tx1">
                    <a:lumMod val="85000"/>
                  </a:schemeClr>
                </a:solidFill>
                <a:effectLst/>
                <a:ea typeface="+mn-ea"/>
              </a:rPr>
              <a:t>2000 </a:t>
            </a:r>
            <a:r>
              <a:rPr lang="en-US" dirty="0">
                <a:solidFill>
                  <a:schemeClr val="tx1">
                    <a:lumMod val="85000"/>
                  </a:schemeClr>
                </a:solidFill>
                <a:effectLst/>
                <a:ea typeface="+mn-ea"/>
              </a:rPr>
              <a:t>Census Base Year</a:t>
            </a:r>
          </a:p>
        </p:txBody>
      </p:sp>
      <p:cxnSp>
        <p:nvCxnSpPr>
          <p:cNvPr id="17" name="Straight Arrow Connector 16"/>
          <p:cNvCxnSpPr/>
          <p:nvPr/>
        </p:nvCxnSpPr>
        <p:spPr>
          <a:xfrm>
            <a:off x="3922713" y="3778250"/>
            <a:ext cx="228600" cy="0"/>
          </a:xfrm>
          <a:prstGeom prst="straightConnector1">
            <a:avLst/>
          </a:prstGeom>
          <a:ln w="63500">
            <a:solidFill>
              <a:srgbClr val="FF9933"/>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18" name="TextBox 17"/>
          <p:cNvSpPr txBox="1"/>
          <p:nvPr/>
        </p:nvSpPr>
        <p:spPr>
          <a:xfrm>
            <a:off x="4179888" y="3522663"/>
            <a:ext cx="1447800" cy="369887"/>
          </a:xfrm>
          <a:prstGeom prst="rect">
            <a:avLst/>
          </a:prstGeom>
          <a:noFill/>
        </p:spPr>
        <p:txBody>
          <a:bodyPr>
            <a:spAutoFit/>
          </a:bodyPr>
          <a:lstStyle>
            <a:lvl1pPr>
              <a:spcBef>
                <a:spcPct val="0"/>
              </a:spcBef>
              <a:defRPr>
                <a:solidFill>
                  <a:schemeClr val="tx1"/>
                </a:solidFill>
                <a:latin typeface="Arial" charset="0"/>
              </a:defRPr>
            </a:lvl1pPr>
            <a:lvl2pPr marL="742950" indent="-285750">
              <a:spcBef>
                <a:spcPct val="0"/>
              </a:spcBef>
              <a:defRPr>
                <a:solidFill>
                  <a:schemeClr val="tx1"/>
                </a:solidFill>
                <a:latin typeface="Arial" charset="0"/>
              </a:defRPr>
            </a:lvl2pPr>
            <a:lvl3pPr marL="1143000" indent="-228600">
              <a:spcBef>
                <a:spcPct val="0"/>
              </a:spcBef>
              <a:defRPr>
                <a:solidFill>
                  <a:schemeClr val="tx1"/>
                </a:solidFill>
                <a:latin typeface="Arial" charset="0"/>
              </a:defRPr>
            </a:lvl3pPr>
            <a:lvl4pPr marL="1600200" indent="-228600">
              <a:spcBef>
                <a:spcPct val="0"/>
              </a:spcBef>
              <a:defRPr>
                <a:solidFill>
                  <a:schemeClr val="tx1"/>
                </a:solidFill>
                <a:latin typeface="Arial" charset="0"/>
              </a:defRPr>
            </a:lvl4pPr>
            <a:lvl5pPr marL="2057400" indent="-228600">
              <a:spcBef>
                <a:spcPct val="0"/>
              </a:spcBef>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pPr eaLnBrk="1" hangingPunct="1">
              <a:lnSpc>
                <a:spcPct val="100000"/>
              </a:lnSpc>
              <a:buFontTx/>
              <a:buNone/>
            </a:pPr>
            <a:r>
              <a:rPr lang="en-US" altLang="zh-CN" b="1">
                <a:solidFill>
                  <a:srgbClr val="D9D9D9"/>
                </a:solidFill>
                <a:effectLst/>
              </a:rPr>
              <a:t>2010</a:t>
            </a:r>
            <a:endParaRPr lang="en-US" altLang="zh-CN">
              <a:solidFill>
                <a:srgbClr val="D9D9D9"/>
              </a:solidFill>
              <a:effectLst/>
            </a:endParaRPr>
          </a:p>
        </p:txBody>
      </p:sp>
      <p:cxnSp>
        <p:nvCxnSpPr>
          <p:cNvPr id="19" name="Straight Arrow Connector 18"/>
          <p:cNvCxnSpPr/>
          <p:nvPr/>
        </p:nvCxnSpPr>
        <p:spPr>
          <a:xfrm>
            <a:off x="2976563" y="5532438"/>
            <a:ext cx="228600" cy="0"/>
          </a:xfrm>
          <a:prstGeom prst="straightConnector1">
            <a:avLst/>
          </a:prstGeom>
          <a:ln w="63500">
            <a:solidFill>
              <a:srgbClr val="FF9933"/>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20" name="Straight Arrow Connector 19"/>
          <p:cNvCxnSpPr/>
          <p:nvPr/>
        </p:nvCxnSpPr>
        <p:spPr>
          <a:xfrm>
            <a:off x="7994650" y="5362575"/>
            <a:ext cx="228600" cy="0"/>
          </a:xfrm>
          <a:prstGeom prst="straightConnector1">
            <a:avLst/>
          </a:prstGeom>
          <a:ln w="63500">
            <a:solidFill>
              <a:srgbClr val="FF9933"/>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21" name="TextBox 20"/>
          <p:cNvSpPr txBox="1"/>
          <p:nvPr/>
        </p:nvSpPr>
        <p:spPr>
          <a:xfrm>
            <a:off x="3097213" y="4891088"/>
            <a:ext cx="2236787" cy="646112"/>
          </a:xfrm>
          <a:prstGeom prst="rect">
            <a:avLst/>
          </a:prstGeom>
          <a:noFill/>
        </p:spPr>
        <p:txBody>
          <a:bodyPr>
            <a:spAutoFit/>
          </a:bodyPr>
          <a:lstStyle>
            <a:lvl1pPr>
              <a:spcBef>
                <a:spcPct val="0"/>
              </a:spcBef>
              <a:defRPr>
                <a:solidFill>
                  <a:schemeClr val="tx1"/>
                </a:solidFill>
                <a:latin typeface="Arial" charset="0"/>
              </a:defRPr>
            </a:lvl1pPr>
            <a:lvl2pPr marL="742950" indent="-285750">
              <a:spcBef>
                <a:spcPct val="0"/>
              </a:spcBef>
              <a:defRPr>
                <a:solidFill>
                  <a:schemeClr val="tx1"/>
                </a:solidFill>
                <a:latin typeface="Arial" charset="0"/>
              </a:defRPr>
            </a:lvl2pPr>
            <a:lvl3pPr marL="1143000" indent="-228600">
              <a:spcBef>
                <a:spcPct val="0"/>
              </a:spcBef>
              <a:defRPr>
                <a:solidFill>
                  <a:schemeClr val="tx1"/>
                </a:solidFill>
                <a:latin typeface="Arial" charset="0"/>
              </a:defRPr>
            </a:lvl3pPr>
            <a:lvl4pPr marL="1600200" indent="-228600">
              <a:spcBef>
                <a:spcPct val="0"/>
              </a:spcBef>
              <a:defRPr>
                <a:solidFill>
                  <a:schemeClr val="tx1"/>
                </a:solidFill>
                <a:latin typeface="Arial" charset="0"/>
              </a:defRPr>
            </a:lvl4pPr>
            <a:lvl5pPr marL="2057400" indent="-228600">
              <a:spcBef>
                <a:spcPct val="0"/>
              </a:spcBef>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pPr eaLnBrk="1" hangingPunct="1">
              <a:lnSpc>
                <a:spcPct val="100000"/>
              </a:lnSpc>
              <a:buFontTx/>
              <a:buNone/>
            </a:pPr>
            <a:r>
              <a:rPr lang="en-US" altLang="zh-CN" b="1">
                <a:solidFill>
                  <a:srgbClr val="D9D9D9"/>
                </a:solidFill>
                <a:effectLst/>
              </a:rPr>
              <a:t>2008 ACS </a:t>
            </a:r>
          </a:p>
          <a:p>
            <a:pPr eaLnBrk="1" hangingPunct="1">
              <a:lnSpc>
                <a:spcPct val="100000"/>
              </a:lnSpc>
              <a:buFontTx/>
              <a:buNone/>
            </a:pPr>
            <a:r>
              <a:rPr lang="en-US" altLang="zh-CN" b="1">
                <a:solidFill>
                  <a:srgbClr val="D9D9D9"/>
                </a:solidFill>
                <a:effectLst/>
              </a:rPr>
              <a:t>Base Year</a:t>
            </a:r>
            <a:endParaRPr lang="en-US" altLang="zh-CN">
              <a:solidFill>
                <a:srgbClr val="D9D9D9"/>
              </a:solidFill>
              <a:effectLst/>
            </a:endParaRPr>
          </a:p>
        </p:txBody>
      </p:sp>
      <p:sp>
        <p:nvSpPr>
          <p:cNvPr id="22" name="TextBox 21"/>
          <p:cNvSpPr txBox="1"/>
          <p:nvPr/>
        </p:nvSpPr>
        <p:spPr>
          <a:xfrm>
            <a:off x="7197725" y="5140325"/>
            <a:ext cx="911225" cy="368300"/>
          </a:xfrm>
          <a:prstGeom prst="rect">
            <a:avLst/>
          </a:prstGeom>
          <a:noFill/>
        </p:spPr>
        <p:txBody>
          <a:bodyPr>
            <a:spAutoFit/>
          </a:bodyPr>
          <a:lstStyle>
            <a:lvl1pPr>
              <a:spcBef>
                <a:spcPct val="0"/>
              </a:spcBef>
              <a:defRPr>
                <a:solidFill>
                  <a:schemeClr val="tx1"/>
                </a:solidFill>
                <a:latin typeface="Arial" charset="0"/>
              </a:defRPr>
            </a:lvl1pPr>
            <a:lvl2pPr marL="742950" indent="-285750">
              <a:spcBef>
                <a:spcPct val="0"/>
              </a:spcBef>
              <a:defRPr>
                <a:solidFill>
                  <a:schemeClr val="tx1"/>
                </a:solidFill>
                <a:latin typeface="Arial" charset="0"/>
              </a:defRPr>
            </a:lvl2pPr>
            <a:lvl3pPr marL="1143000" indent="-228600">
              <a:spcBef>
                <a:spcPct val="0"/>
              </a:spcBef>
              <a:defRPr>
                <a:solidFill>
                  <a:schemeClr val="tx1"/>
                </a:solidFill>
                <a:latin typeface="Arial" charset="0"/>
              </a:defRPr>
            </a:lvl3pPr>
            <a:lvl4pPr marL="1600200" indent="-228600">
              <a:spcBef>
                <a:spcPct val="0"/>
              </a:spcBef>
              <a:defRPr>
                <a:solidFill>
                  <a:schemeClr val="tx1"/>
                </a:solidFill>
                <a:latin typeface="Arial" charset="0"/>
              </a:defRPr>
            </a:lvl4pPr>
            <a:lvl5pPr marL="2057400" indent="-228600">
              <a:spcBef>
                <a:spcPct val="0"/>
              </a:spcBef>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pPr eaLnBrk="1" hangingPunct="1">
              <a:lnSpc>
                <a:spcPct val="100000"/>
              </a:lnSpc>
              <a:buFontTx/>
              <a:buNone/>
            </a:pPr>
            <a:r>
              <a:rPr lang="en-US" altLang="zh-CN" b="1">
                <a:solidFill>
                  <a:srgbClr val="D9D9D9"/>
                </a:solidFill>
                <a:effectLst/>
              </a:rPr>
              <a:t>2050</a:t>
            </a:r>
            <a:endParaRPr lang="en-US" altLang="zh-CN">
              <a:solidFill>
                <a:srgbClr val="D9D9D9"/>
              </a:solidFill>
              <a:effectLst/>
            </a:endParaRPr>
          </a:p>
        </p:txBody>
      </p:sp>
      <p:sp>
        <p:nvSpPr>
          <p:cNvPr id="24" name="TextBox 23"/>
          <p:cNvSpPr txBox="1"/>
          <p:nvPr/>
        </p:nvSpPr>
        <p:spPr>
          <a:xfrm>
            <a:off x="5168900" y="5508625"/>
            <a:ext cx="1836738" cy="369888"/>
          </a:xfrm>
          <a:prstGeom prst="rect">
            <a:avLst/>
          </a:prstGeom>
          <a:noFill/>
        </p:spPr>
        <p:txBody>
          <a:bodyPr>
            <a:spAutoFit/>
          </a:bodyPr>
          <a:lstStyle/>
          <a:p>
            <a:pPr eaLnBrk="1" hangingPunct="1">
              <a:lnSpc>
                <a:spcPct val="100000"/>
              </a:lnSpc>
              <a:spcBef>
                <a:spcPct val="0"/>
              </a:spcBef>
              <a:buFontTx/>
              <a:buNone/>
              <a:defRPr/>
            </a:pPr>
            <a:r>
              <a:rPr lang="en-US" dirty="0">
                <a:solidFill>
                  <a:schemeClr val="tx1">
                    <a:lumMod val="85000"/>
                  </a:schemeClr>
                </a:solidFill>
                <a:effectLst/>
                <a:ea typeface="+mn-ea"/>
              </a:rPr>
              <a:t>Future Years</a:t>
            </a:r>
          </a:p>
        </p:txBody>
      </p:sp>
      <p:sp>
        <p:nvSpPr>
          <p:cNvPr id="50" name="Left Brace 49"/>
          <p:cNvSpPr/>
          <p:nvPr/>
        </p:nvSpPr>
        <p:spPr>
          <a:xfrm rot="16200000">
            <a:off x="5826126" y="3829050"/>
            <a:ext cx="608012" cy="4186237"/>
          </a:xfrm>
          <a:prstGeom prst="leftBrace">
            <a:avLst/>
          </a:prstGeom>
          <a:ln w="28575">
            <a:solidFill>
              <a:srgbClr val="000000"/>
            </a:solidFill>
          </a:ln>
        </p:spPr>
        <p:style>
          <a:lnRef idx="1">
            <a:schemeClr val="accent1"/>
          </a:lnRef>
          <a:fillRef idx="0">
            <a:schemeClr val="accent1"/>
          </a:fillRef>
          <a:effectRef idx="0">
            <a:schemeClr val="accent1"/>
          </a:effectRef>
          <a:fontRef idx="minor">
            <a:schemeClr val="tx1"/>
          </a:fontRef>
        </p:style>
        <p:txBody>
          <a:bodyPr anchor="ctr"/>
          <a:lstStyle/>
          <a:p>
            <a:pPr algn="ctr" eaLnBrk="1" hangingPunct="1">
              <a:lnSpc>
                <a:spcPct val="100000"/>
              </a:lnSpc>
              <a:spcBef>
                <a:spcPct val="0"/>
              </a:spcBef>
              <a:buFontTx/>
              <a:buNone/>
            </a:pPr>
            <a:endParaRPr lang="zh-CN" altLang="en-US">
              <a:effectLst/>
              <a:ea typeface="宋体" pitchFamily="2" charset="-122"/>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609600" y="1219200"/>
                <a:ext cx="8991600" cy="4038600"/>
              </a:xfrm>
            </p:spPr>
            <p:txBody>
              <a:bodyPr/>
              <a:lstStyle/>
              <a:p>
                <a:pPr marL="0" indent="0">
                  <a:buNone/>
                </a:pPr>
                <a:r>
                  <a:rPr lang="en-US" sz="2500" dirty="0" smtClean="0">
                    <a:solidFill>
                      <a:schemeClr val="tx1"/>
                    </a:solidFill>
                  </a:rPr>
                  <a:t>An </a:t>
                </a:r>
                <a:r>
                  <a:rPr lang="en-US" sz="2500" dirty="0" smtClean="0">
                    <a:solidFill>
                      <a:schemeClr val="tx1"/>
                    </a:solidFill>
                    <a:effectLst/>
                  </a:rPr>
                  <a:t>entropy-maximization problem by Peter Vovsha</a:t>
                </a:r>
              </a:p>
              <a:p>
                <a:pPr marL="0" indent="0">
                  <a:buNone/>
                </a:pPr>
                <a:r>
                  <a:rPr lang="en-US" sz="2500" b="0" dirty="0" smtClean="0">
                    <a:solidFill>
                      <a:schemeClr val="tx1"/>
                    </a:solidFill>
                  </a:rPr>
                  <a:t>               	 </a:t>
                </a:r>
                <a14:m>
                  <m:oMath xmlns:m="http://schemas.openxmlformats.org/officeDocument/2006/math">
                    <m:func>
                      <m:funcPr>
                        <m:ctrlPr>
                          <a:rPr lang="en-US" sz="2500" b="0" i="1" smtClean="0">
                            <a:solidFill>
                              <a:schemeClr val="tx1"/>
                            </a:solidFill>
                            <a:latin typeface="Cambria Math"/>
                          </a:rPr>
                        </m:ctrlPr>
                      </m:funcPr>
                      <m:fName>
                        <m:r>
                          <m:rPr>
                            <m:sty m:val="p"/>
                          </m:rPr>
                          <a:rPr lang="en-US" sz="2500" b="0" i="0" smtClean="0">
                            <a:solidFill>
                              <a:schemeClr val="tx1"/>
                            </a:solidFill>
                            <a:latin typeface="Cambria Math"/>
                          </a:rPr>
                          <m:t>min</m:t>
                        </m:r>
                      </m:fName>
                      <m:e>
                        <m:d>
                          <m:dPr>
                            <m:begChr m:val="{"/>
                            <m:endChr m:val="}"/>
                            <m:ctrlPr>
                              <a:rPr lang="en-US" sz="2500" b="0" i="1" smtClean="0">
                                <a:solidFill>
                                  <a:schemeClr val="tx1"/>
                                </a:solidFill>
                                <a:latin typeface="Cambria Math"/>
                              </a:rPr>
                            </m:ctrlPr>
                          </m:dPr>
                          <m:e>
                            <m:r>
                              <a:rPr lang="en-US" sz="2500" b="0" i="1" smtClean="0">
                                <a:solidFill>
                                  <a:schemeClr val="tx1"/>
                                </a:solidFill>
                                <a:latin typeface="Cambria Math"/>
                              </a:rPr>
                              <m:t>𝑥</m:t>
                            </m:r>
                            <m:r>
                              <a:rPr lang="en-US" sz="2500" b="0" i="1" baseline="-25000" smtClean="0">
                                <a:solidFill>
                                  <a:schemeClr val="tx1"/>
                                </a:solidFill>
                                <a:latin typeface="Cambria Math"/>
                              </a:rPr>
                              <m:t>𝑛</m:t>
                            </m:r>
                          </m:e>
                        </m:d>
                      </m:e>
                    </m:func>
                    <m:r>
                      <a:rPr lang="en-US" sz="2500" dirty="0">
                        <a:solidFill>
                          <a:schemeClr val="tx1"/>
                        </a:solidFill>
                        <a:latin typeface="Cambria Math"/>
                      </a:rPr>
                      <m:t>∑</m:t>
                    </m:r>
                    <m:r>
                      <a:rPr lang="en-US" sz="2500" i="1" baseline="-25000">
                        <a:solidFill>
                          <a:schemeClr val="tx1"/>
                        </a:solidFill>
                        <a:latin typeface="Cambria Math"/>
                      </a:rPr>
                      <m:t>𝑛</m:t>
                    </m:r>
                  </m:oMath>
                </a14:m>
                <a:r>
                  <a:rPr lang="en-US" sz="2500" dirty="0">
                    <a:solidFill>
                      <a:schemeClr val="tx1"/>
                    </a:solidFill>
                  </a:rPr>
                  <a:t> </a:t>
                </a:r>
                <a14:m>
                  <m:oMath xmlns:m="http://schemas.openxmlformats.org/officeDocument/2006/math">
                    <m:r>
                      <a:rPr lang="en-US" sz="2500" i="1">
                        <a:solidFill>
                          <a:schemeClr val="tx1"/>
                        </a:solidFill>
                        <a:latin typeface="Cambria Math"/>
                      </a:rPr>
                      <m:t>𝑥</m:t>
                    </m:r>
                    <m:r>
                      <a:rPr lang="en-US" sz="2500" i="1" baseline="-25000">
                        <a:solidFill>
                          <a:schemeClr val="tx1"/>
                        </a:solidFill>
                        <a:latin typeface="Cambria Math"/>
                      </a:rPr>
                      <m:t>𝑛</m:t>
                    </m:r>
                    <m:r>
                      <a:rPr lang="en-US" sz="2500" b="0" i="1" baseline="-25000" smtClean="0">
                        <a:solidFill>
                          <a:schemeClr val="tx1"/>
                        </a:solidFill>
                        <a:latin typeface="Cambria Math"/>
                      </a:rPr>
                      <m:t> </m:t>
                    </m:r>
                    <m:r>
                      <a:rPr lang="en-US" sz="2500" b="0" i="1" dirty="0" smtClean="0">
                        <a:solidFill>
                          <a:schemeClr val="tx1"/>
                        </a:solidFill>
                        <a:latin typeface="Cambria Math"/>
                      </a:rPr>
                      <m:t>𝑙𝑛</m:t>
                    </m:r>
                    <m:f>
                      <m:fPr>
                        <m:ctrlPr>
                          <a:rPr lang="en-US" sz="2500" i="1" dirty="0" smtClean="0">
                            <a:solidFill>
                              <a:schemeClr val="tx1"/>
                            </a:solidFill>
                            <a:latin typeface="Cambria Math"/>
                          </a:rPr>
                        </m:ctrlPr>
                      </m:fPr>
                      <m:num>
                        <m:r>
                          <a:rPr lang="en-US" sz="2500" i="1">
                            <a:solidFill>
                              <a:schemeClr val="tx1"/>
                            </a:solidFill>
                            <a:latin typeface="Cambria Math"/>
                          </a:rPr>
                          <m:t>𝑥</m:t>
                        </m:r>
                        <m:r>
                          <a:rPr lang="en-US" sz="2500" i="1" baseline="-25000">
                            <a:solidFill>
                              <a:schemeClr val="tx1"/>
                            </a:solidFill>
                            <a:latin typeface="Cambria Math"/>
                          </a:rPr>
                          <m:t>𝑛</m:t>
                        </m:r>
                      </m:num>
                      <m:den>
                        <m:r>
                          <a:rPr lang="en-US" sz="2500" b="0" i="1" dirty="0" smtClean="0">
                            <a:solidFill>
                              <a:schemeClr val="tx1"/>
                            </a:solidFill>
                            <a:latin typeface="Cambria Math"/>
                          </a:rPr>
                          <m:t>𝑤</m:t>
                        </m:r>
                        <m:r>
                          <a:rPr lang="en-US" sz="2500" i="1" baseline="-25000">
                            <a:solidFill>
                              <a:schemeClr val="tx1"/>
                            </a:solidFill>
                            <a:latin typeface="Cambria Math"/>
                          </a:rPr>
                          <m:t>𝑛</m:t>
                        </m:r>
                      </m:den>
                    </m:f>
                  </m:oMath>
                </a14:m>
                <a:endParaRPr lang="en-US" sz="2500" dirty="0" smtClean="0">
                  <a:solidFill>
                    <a:schemeClr val="tx1"/>
                  </a:solidFill>
                </a:endParaRPr>
              </a:p>
              <a:p>
                <a:pPr marL="0" indent="0">
                  <a:buNone/>
                </a:pPr>
                <a:r>
                  <a:rPr lang="en-US" sz="2500" dirty="0" smtClean="0">
                    <a:solidFill>
                      <a:schemeClr val="tx1"/>
                    </a:solidFill>
                    <a:effectLst>
                      <a:outerShdw blurRad="50800" dist="38100" dir="2700000" algn="tl" rotWithShape="0">
                        <a:prstClr val="black">
                          <a:alpha val="40000"/>
                        </a:prstClr>
                      </a:outerShdw>
                    </a:effectLst>
                  </a:rPr>
                  <a:t>Subject </a:t>
                </a:r>
                <a:r>
                  <a:rPr lang="en-US" sz="2500" dirty="0">
                    <a:solidFill>
                      <a:schemeClr val="tx1"/>
                    </a:solidFill>
                    <a:effectLst>
                      <a:outerShdw blurRad="50800" dist="38100" dir="2700000" algn="tl" rotWithShape="0">
                        <a:prstClr val="black">
                          <a:alpha val="40000"/>
                        </a:prstClr>
                      </a:outerShdw>
                    </a:effectLst>
                  </a:rPr>
                  <a:t>to </a:t>
                </a:r>
                <a:r>
                  <a:rPr lang="en-US" sz="2500" dirty="0" smtClean="0">
                    <a:solidFill>
                      <a:schemeClr val="tx1"/>
                    </a:solidFill>
                    <a:effectLst>
                      <a:outerShdw blurRad="50800" dist="38100" dir="2700000" algn="tl" rotWithShape="0">
                        <a:prstClr val="black">
                          <a:alpha val="40000"/>
                        </a:prstClr>
                      </a:outerShdw>
                    </a:effectLst>
                  </a:rPr>
                  <a:t>constraints:</a:t>
                </a:r>
              </a:p>
              <a:p>
                <a:pPr marL="0" indent="0">
                  <a:buNone/>
                </a:pPr>
                <a:r>
                  <a:rPr lang="en-US" sz="2500" dirty="0">
                    <a:solidFill>
                      <a:schemeClr val="tx1"/>
                    </a:solidFill>
                    <a:effectLst/>
                  </a:rPr>
                  <a:t>	</a:t>
                </a:r>
                <a:r>
                  <a:rPr lang="en-US" sz="2500" dirty="0" smtClean="0">
                    <a:solidFill>
                      <a:schemeClr val="tx1"/>
                    </a:solidFill>
                    <a:effectLst/>
                  </a:rPr>
                  <a:t>	</a:t>
                </a:r>
                <a:r>
                  <a:rPr lang="en-US" sz="2500" dirty="0">
                    <a:solidFill>
                      <a:schemeClr val="tx1"/>
                    </a:solidFill>
                  </a:rPr>
                  <a:t> </a:t>
                </a:r>
                <a14:m>
                  <m:oMath xmlns:m="http://schemas.openxmlformats.org/officeDocument/2006/math">
                    <m:r>
                      <a:rPr lang="en-US" sz="2500" dirty="0">
                        <a:solidFill>
                          <a:schemeClr val="tx1"/>
                        </a:solidFill>
                        <a:latin typeface="Cambria Math"/>
                      </a:rPr>
                      <m:t>∑</m:t>
                    </m:r>
                    <m:r>
                      <a:rPr lang="en-US" sz="2500" i="1" baseline="-25000">
                        <a:solidFill>
                          <a:schemeClr val="tx1"/>
                        </a:solidFill>
                        <a:latin typeface="Cambria Math"/>
                      </a:rPr>
                      <m:t>𝑛</m:t>
                    </m:r>
                  </m:oMath>
                </a14:m>
                <a:r>
                  <a:rPr lang="el-GR" sz="2500" dirty="0" smtClean="0">
                    <a:solidFill>
                      <a:schemeClr val="tx1"/>
                    </a:solidFill>
                  </a:rPr>
                  <a:t>α</a:t>
                </a:r>
                <a:r>
                  <a:rPr lang="en-US" sz="2500" baseline="30000" dirty="0" smtClean="0">
                    <a:solidFill>
                      <a:schemeClr val="tx1"/>
                    </a:solidFill>
                  </a:rPr>
                  <a:t>i</a:t>
                </a:r>
                <a14:m>
                  <m:oMath xmlns:m="http://schemas.openxmlformats.org/officeDocument/2006/math">
                    <m:r>
                      <a:rPr lang="en-US" sz="2500" i="1" baseline="-25000">
                        <a:solidFill>
                          <a:schemeClr val="tx1"/>
                        </a:solidFill>
                        <a:latin typeface="Cambria Math"/>
                      </a:rPr>
                      <m:t>𝑛</m:t>
                    </m:r>
                    <m:r>
                      <a:rPr lang="en-US" sz="2500" i="1">
                        <a:latin typeface="Cambria Math"/>
                      </a:rPr>
                      <m:t>𝑥</m:t>
                    </m:r>
                    <m:r>
                      <a:rPr lang="en-US" sz="2500" i="1" baseline="-25000">
                        <a:latin typeface="Cambria Math"/>
                      </a:rPr>
                      <m:t>𝑛</m:t>
                    </m:r>
                    <m:r>
                      <a:rPr lang="en-US" sz="2500" b="0" i="1" baseline="-25000" smtClean="0">
                        <a:latin typeface="Cambria Math"/>
                      </a:rPr>
                      <m:t> </m:t>
                    </m:r>
                    <m:r>
                      <a:rPr lang="en-US" sz="2500" b="0" i="1" dirty="0" smtClean="0">
                        <a:solidFill>
                          <a:schemeClr val="tx1"/>
                        </a:solidFill>
                        <a:latin typeface="Cambria Math"/>
                      </a:rPr>
                      <m:t>=</m:t>
                    </m:r>
                    <m:r>
                      <a:rPr lang="en-US" sz="2500" b="0" i="1" dirty="0" smtClean="0">
                        <a:solidFill>
                          <a:schemeClr val="tx1"/>
                        </a:solidFill>
                        <a:latin typeface="Cambria Math"/>
                      </a:rPr>
                      <m:t>𝐴</m:t>
                    </m:r>
                    <m:r>
                      <m:rPr>
                        <m:nor/>
                      </m:rPr>
                      <a:rPr lang="en-US" sz="2500" baseline="30000" dirty="0"/>
                      <m:t>i</m:t>
                    </m:r>
                    <m:r>
                      <a:rPr lang="en-US" sz="2500" b="0" i="1" dirty="0" smtClean="0">
                        <a:solidFill>
                          <a:schemeClr val="tx1"/>
                        </a:solidFill>
                        <a:latin typeface="Cambria Math"/>
                      </a:rPr>
                      <m:t>,(</m:t>
                    </m:r>
                    <m:r>
                      <m:rPr>
                        <m:nor/>
                      </m:rPr>
                      <a:rPr lang="el-GR" sz="2500" dirty="0"/>
                      <m:t>α</m:t>
                    </m:r>
                    <m:r>
                      <m:rPr>
                        <m:nor/>
                      </m:rPr>
                      <a:rPr lang="en-US" sz="2500" baseline="30000" dirty="0"/>
                      <m:t>i</m:t>
                    </m:r>
                    <m:r>
                      <a:rPr lang="en-US" sz="2500" b="0" i="1" dirty="0" smtClean="0">
                        <a:solidFill>
                          <a:schemeClr val="tx1"/>
                        </a:solidFill>
                        <a:latin typeface="Cambria Math"/>
                      </a:rPr>
                      <m:t>)</m:t>
                    </m:r>
                  </m:oMath>
                </a14:m>
                <a:endParaRPr lang="en-US" sz="2500" dirty="0" smtClean="0">
                  <a:solidFill>
                    <a:schemeClr val="tx1"/>
                  </a:solidFill>
                </a:endParaRPr>
              </a:p>
              <a:p>
                <a:pPr marL="0" indent="0">
                  <a:buNone/>
                </a:pPr>
                <a:r>
                  <a:rPr lang="en-US" sz="2500" dirty="0"/>
                  <a:t>	</a:t>
                </a:r>
                <a:r>
                  <a:rPr lang="en-US" sz="2500" dirty="0" smtClean="0"/>
                  <a:t>	</a:t>
                </a:r>
                <a14:m>
                  <m:oMath xmlns:m="http://schemas.openxmlformats.org/officeDocument/2006/math">
                    <m:r>
                      <a:rPr lang="en-US" sz="2500" dirty="0">
                        <a:latin typeface="Cambria Math"/>
                      </a:rPr>
                      <m:t> </m:t>
                    </m:r>
                    <m:r>
                      <a:rPr lang="en-US" sz="2500" i="1">
                        <a:latin typeface="Cambria Math"/>
                      </a:rPr>
                      <m:t>𝑥</m:t>
                    </m:r>
                    <m:r>
                      <a:rPr lang="en-US" sz="2500" i="1" baseline="-25000">
                        <a:latin typeface="Cambria Math"/>
                      </a:rPr>
                      <m:t>𝑛</m:t>
                    </m:r>
                    <m:r>
                      <a:rPr lang="en-US" sz="2500" i="1" baseline="-25000">
                        <a:latin typeface="Cambria Math"/>
                      </a:rPr>
                      <m:t> </m:t>
                    </m:r>
                    <m:r>
                      <a:rPr lang="en-US" sz="2500" dirty="0">
                        <a:latin typeface="Cambria Math"/>
                      </a:rPr>
                      <m:t>≥</m:t>
                    </m:r>
                    <m:r>
                      <a:rPr lang="en-US" sz="2500" b="0" i="0" dirty="0" smtClean="0">
                        <a:latin typeface="Cambria Math"/>
                      </a:rPr>
                      <m:t>0</m:t>
                    </m:r>
                  </m:oMath>
                </a14:m>
                <a:endParaRPr lang="en-US" sz="2500" dirty="0" smtClean="0">
                  <a:solidFill>
                    <a:schemeClr val="tx1"/>
                  </a:solidFill>
                </a:endParaRPr>
              </a:p>
              <a:p>
                <a:pPr marL="0" indent="0">
                  <a:buNone/>
                </a:pPr>
                <a:r>
                  <a:rPr lang="en-US" sz="2000" dirty="0" smtClean="0">
                    <a:solidFill>
                      <a:schemeClr val="tx1"/>
                    </a:solidFill>
                  </a:rPr>
                  <a:t>Where</a:t>
                </a:r>
              </a:p>
              <a:p>
                <a:pPr marL="0" indent="0">
                  <a:buNone/>
                </a:pPr>
                <a:r>
                  <a:rPr lang="en-US" sz="2000" dirty="0" smtClean="0">
                    <a:effectLst>
                      <a:outerShdw blurRad="50800" dist="38100" dir="2700000" algn="tl" rotWithShape="0">
                        <a:prstClr val="black">
                          <a:alpha val="40000"/>
                        </a:prstClr>
                      </a:outerShdw>
                    </a:effectLst>
                  </a:rPr>
                  <a:t>      i</a:t>
                </a:r>
                <a:r>
                  <a:rPr lang="en-US" sz="2000" dirty="0" smtClean="0">
                    <a:solidFill>
                      <a:schemeClr val="tx1"/>
                    </a:solidFill>
                    <a:effectLst>
                      <a:outerShdw blurRad="50800" dist="38100" dir="2700000" algn="tl" rotWithShape="0">
                        <a:prstClr val="black">
                          <a:alpha val="40000"/>
                        </a:prstClr>
                      </a:outerShdw>
                    </a:effectLst>
                  </a:rPr>
                  <a:t> = 1, 2….I    Household </a:t>
                </a:r>
                <a:r>
                  <a:rPr lang="en-US" sz="2000" dirty="0">
                    <a:solidFill>
                      <a:schemeClr val="tx1"/>
                    </a:solidFill>
                    <a:effectLst>
                      <a:outerShdw blurRad="50800" dist="38100" dir="2700000" algn="tl" rotWithShape="0">
                        <a:prstClr val="black">
                          <a:alpha val="40000"/>
                        </a:prstClr>
                      </a:outerShdw>
                    </a:effectLst>
                  </a:rPr>
                  <a:t>and person controls</a:t>
                </a:r>
              </a:p>
              <a:p>
                <a:pPr marL="0" indent="0">
                  <a:buNone/>
                </a:pPr>
                <a14:m>
                  <m:oMath xmlns:m="http://schemas.openxmlformats.org/officeDocument/2006/math">
                    <m:r>
                      <a:rPr lang="en-US" sz="2000" b="0" i="1" dirty="0" smtClean="0">
                        <a:effectLst>
                          <a:outerShdw blurRad="50800" dist="38100" dir="2700000" algn="tl" rotWithShape="0">
                            <a:prstClr val="black">
                              <a:alpha val="40000"/>
                            </a:prstClr>
                          </a:outerShdw>
                        </a:effectLst>
                        <a:latin typeface="Cambria Math"/>
                      </a:rPr>
                      <m:t>       </m:t>
                    </m:r>
                    <m:r>
                      <a:rPr lang="en-US" sz="2000" i="1" dirty="0">
                        <a:effectLst>
                          <a:outerShdw blurRad="50800" dist="38100" dir="2700000" algn="tl" rotWithShape="0">
                            <a:prstClr val="black">
                              <a:alpha val="40000"/>
                            </a:prstClr>
                          </a:outerShdw>
                        </a:effectLst>
                        <a:latin typeface="Cambria Math"/>
                      </a:rPr>
                      <m:t>𝑛</m:t>
                    </m:r>
                    <m:r>
                      <a:rPr lang="en-US" sz="2000" i="1" dirty="0" smtClean="0">
                        <a:effectLst>
                          <a:outerShdw blurRad="50800" dist="38100" dir="2700000" algn="tl" rotWithShape="0">
                            <a:prstClr val="black">
                              <a:alpha val="40000"/>
                            </a:prstClr>
                          </a:outerShdw>
                        </a:effectLst>
                        <a:latin typeface="Cambria Math"/>
                      </a:rPr>
                      <m:t>∈</m:t>
                    </m:r>
                    <m:r>
                      <a:rPr lang="en-US" sz="2000" b="0" i="1" dirty="0" smtClean="0">
                        <a:effectLst>
                          <a:outerShdw blurRad="50800" dist="38100" dir="2700000" algn="tl" rotWithShape="0">
                            <a:prstClr val="black">
                              <a:alpha val="40000"/>
                            </a:prstClr>
                          </a:outerShdw>
                        </a:effectLst>
                        <a:latin typeface="Cambria Math"/>
                      </a:rPr>
                      <m:t>𝑁</m:t>
                    </m:r>
                  </m:oMath>
                </a14:m>
                <a:r>
                  <a:rPr lang="en-US" sz="2000" dirty="0" smtClean="0">
                    <a:solidFill>
                      <a:schemeClr val="tx1"/>
                    </a:solidFill>
                    <a:effectLst>
                      <a:outerShdw blurRad="50800" dist="38100" dir="2700000" algn="tl" rotWithShape="0">
                        <a:prstClr val="black">
                          <a:alpha val="40000"/>
                        </a:prstClr>
                      </a:outerShdw>
                    </a:effectLst>
                  </a:rPr>
                  <a:t> 	Set </a:t>
                </a:r>
                <a:r>
                  <a:rPr lang="en-US" sz="2000" dirty="0">
                    <a:solidFill>
                      <a:schemeClr val="tx1"/>
                    </a:solidFill>
                    <a:effectLst>
                      <a:outerShdw blurRad="50800" dist="38100" dir="2700000" algn="tl" rotWithShape="0">
                        <a:prstClr val="black">
                          <a:alpha val="40000"/>
                        </a:prstClr>
                      </a:outerShdw>
                    </a:effectLst>
                  </a:rPr>
                  <a:t>of households in the PUMA</a:t>
                </a:r>
              </a:p>
              <a:p>
                <a:pPr marL="0" indent="0">
                  <a:buNone/>
                </a:pPr>
                <a14:m>
                  <m:oMath xmlns:m="http://schemas.openxmlformats.org/officeDocument/2006/math">
                    <m:r>
                      <a:rPr lang="en-US" sz="2000" b="0" i="1" dirty="0" smtClean="0">
                        <a:effectLst>
                          <a:outerShdw blurRad="50800" dist="38100" dir="2700000" algn="tl" rotWithShape="0">
                            <a:prstClr val="black">
                              <a:alpha val="40000"/>
                            </a:prstClr>
                          </a:outerShdw>
                        </a:effectLst>
                        <a:latin typeface="Cambria Math"/>
                      </a:rPr>
                      <m:t>       </m:t>
                    </m:r>
                    <m:r>
                      <a:rPr lang="en-US" sz="2000" i="1" dirty="0">
                        <a:effectLst>
                          <a:outerShdw blurRad="50800" dist="38100" dir="2700000" algn="tl" rotWithShape="0">
                            <a:prstClr val="black">
                              <a:alpha val="40000"/>
                            </a:prstClr>
                          </a:outerShdw>
                        </a:effectLst>
                        <a:latin typeface="Cambria Math"/>
                      </a:rPr>
                      <m:t>𝑤</m:t>
                    </m:r>
                    <m:r>
                      <a:rPr lang="en-US" sz="2000" i="1" baseline="-25000">
                        <a:effectLst>
                          <a:outerShdw blurRad="50800" dist="38100" dir="2700000" algn="tl" rotWithShape="0">
                            <a:prstClr val="black">
                              <a:alpha val="40000"/>
                            </a:prstClr>
                          </a:outerShdw>
                        </a:effectLst>
                        <a:latin typeface="Cambria Math"/>
                      </a:rPr>
                      <m:t>𝑛</m:t>
                    </m:r>
                    <m:r>
                      <a:rPr lang="en-US" sz="2000" i="1" baseline="-25000">
                        <a:effectLst>
                          <a:outerShdw blurRad="50800" dist="38100" dir="2700000" algn="tl" rotWithShape="0">
                            <a:prstClr val="black">
                              <a:alpha val="40000"/>
                            </a:prstClr>
                          </a:outerShdw>
                        </a:effectLst>
                        <a:latin typeface="Cambria Math"/>
                      </a:rPr>
                      <m:t> </m:t>
                    </m:r>
                  </m:oMath>
                </a14:m>
                <a:r>
                  <a:rPr lang="en-US" sz="2000" dirty="0" smtClean="0">
                    <a:solidFill>
                      <a:schemeClr val="tx1"/>
                    </a:solidFill>
                    <a:effectLst>
                      <a:outerShdw blurRad="50800" dist="38100" dir="2700000" algn="tl" rotWithShape="0">
                        <a:prstClr val="black">
                          <a:alpha val="40000"/>
                        </a:prstClr>
                      </a:outerShdw>
                    </a:effectLst>
                  </a:rPr>
                  <a:t>	       	A priori </a:t>
                </a:r>
                <a:r>
                  <a:rPr lang="en-US" sz="2000" dirty="0">
                    <a:solidFill>
                      <a:schemeClr val="tx1"/>
                    </a:solidFill>
                    <a:effectLst>
                      <a:outerShdw blurRad="50800" dist="38100" dir="2700000" algn="tl" rotWithShape="0">
                        <a:prstClr val="black">
                          <a:alpha val="40000"/>
                        </a:prstClr>
                      </a:outerShdw>
                    </a:effectLst>
                  </a:rPr>
                  <a:t>weights assigned in the PUMA</a:t>
                </a:r>
              </a:p>
              <a:p>
                <a:pPr marL="0" indent="0">
                  <a:buNone/>
                </a:pPr>
                <a14:m>
                  <m:oMath xmlns:m="http://schemas.openxmlformats.org/officeDocument/2006/math">
                    <m:r>
                      <a:rPr lang="en-US" sz="2000" b="0" i="1" dirty="0" smtClean="0">
                        <a:effectLst>
                          <a:outerShdw blurRad="50800" dist="38100" dir="2700000" algn="tl" rotWithShape="0">
                            <a:prstClr val="black">
                              <a:alpha val="40000"/>
                            </a:prstClr>
                          </a:outerShdw>
                        </a:effectLst>
                        <a:latin typeface="Cambria Math"/>
                      </a:rPr>
                      <m:t>       </m:t>
                    </m:r>
                    <m:r>
                      <a:rPr lang="en-US" sz="2000" i="1" dirty="0">
                        <a:effectLst>
                          <a:outerShdw blurRad="50800" dist="38100" dir="2700000" algn="tl" rotWithShape="0">
                            <a:prstClr val="black">
                              <a:alpha val="40000"/>
                            </a:prstClr>
                          </a:outerShdw>
                        </a:effectLst>
                        <a:latin typeface="Cambria Math"/>
                      </a:rPr>
                      <m:t>𝐴</m:t>
                    </m:r>
                    <m:r>
                      <m:rPr>
                        <m:nor/>
                      </m:rPr>
                      <a:rPr lang="en-US" sz="2000" baseline="30000" dirty="0">
                        <a:effectLst>
                          <a:outerShdw blurRad="50800" dist="38100" dir="2700000" algn="tl" rotWithShape="0">
                            <a:prstClr val="black">
                              <a:alpha val="40000"/>
                            </a:prstClr>
                          </a:outerShdw>
                        </a:effectLst>
                      </a:rPr>
                      <m:t>i</m:t>
                    </m:r>
                    <m:r>
                      <a:rPr lang="en-US" sz="2000" i="1" baseline="30000" dirty="0">
                        <a:effectLst>
                          <a:outerShdw blurRad="50800" dist="38100" dir="2700000" algn="tl" rotWithShape="0">
                            <a:prstClr val="black">
                              <a:alpha val="40000"/>
                            </a:prstClr>
                          </a:outerShdw>
                        </a:effectLst>
                        <a:latin typeface="Cambria Math"/>
                      </a:rPr>
                      <m:t> </m:t>
                    </m:r>
                  </m:oMath>
                </a14:m>
                <a:r>
                  <a:rPr lang="en-US" sz="2000" dirty="0" smtClean="0">
                    <a:solidFill>
                      <a:schemeClr val="tx1"/>
                    </a:solidFill>
                    <a:effectLst>
                      <a:outerShdw blurRad="50800" dist="38100" dir="2700000" algn="tl" rotWithShape="0">
                        <a:prstClr val="black">
                          <a:alpha val="40000"/>
                        </a:prstClr>
                      </a:outerShdw>
                    </a:effectLst>
                  </a:rPr>
                  <a:t>	       	Zonal </a:t>
                </a:r>
                <a:r>
                  <a:rPr lang="en-US" sz="2000" dirty="0">
                    <a:solidFill>
                      <a:schemeClr val="tx1"/>
                    </a:solidFill>
                    <a:effectLst>
                      <a:outerShdw blurRad="50800" dist="38100" dir="2700000" algn="tl" rotWithShape="0">
                        <a:prstClr val="black">
                          <a:alpha val="40000"/>
                        </a:prstClr>
                      </a:outerShdw>
                    </a:effectLst>
                  </a:rPr>
                  <a:t>controls</a:t>
                </a:r>
              </a:p>
              <a:p>
                <a:pPr marL="0" indent="0">
                  <a:buNone/>
                </a:pPr>
                <a:r>
                  <a:rPr lang="en-US" sz="2000" dirty="0" smtClean="0">
                    <a:effectLst>
                      <a:outerShdw blurRad="50800" dist="38100" dir="2700000" algn="tl" rotWithShape="0">
                        <a:prstClr val="black">
                          <a:alpha val="40000"/>
                        </a:prstClr>
                      </a:outerShdw>
                    </a:effectLst>
                  </a:rPr>
                  <a:t>     </a:t>
                </a:r>
                <a:r>
                  <a:rPr lang="el-GR" sz="2000" dirty="0" smtClean="0">
                    <a:effectLst>
                      <a:outerShdw blurRad="50800" dist="38100" dir="2700000" algn="tl" rotWithShape="0">
                        <a:prstClr val="black">
                          <a:alpha val="40000"/>
                        </a:prstClr>
                      </a:outerShdw>
                    </a:effectLst>
                  </a:rPr>
                  <a:t>α</a:t>
                </a:r>
                <a:r>
                  <a:rPr lang="en-US" sz="2000" baseline="30000" dirty="0">
                    <a:effectLst>
                      <a:outerShdw blurRad="50800" dist="38100" dir="2700000" algn="tl" rotWithShape="0">
                        <a:prstClr val="black">
                          <a:alpha val="40000"/>
                        </a:prstClr>
                      </a:outerShdw>
                    </a:effectLst>
                  </a:rPr>
                  <a:t>i</a:t>
                </a:r>
                <a14:m>
                  <m:oMath xmlns:m="http://schemas.openxmlformats.org/officeDocument/2006/math">
                    <m:r>
                      <a:rPr lang="en-US" sz="1600" i="1" baseline="-25000">
                        <a:effectLst>
                          <a:outerShdw blurRad="50800" dist="38100" dir="2700000" algn="tl" rotWithShape="0">
                            <a:prstClr val="black">
                              <a:alpha val="40000"/>
                            </a:prstClr>
                          </a:outerShdw>
                        </a:effectLst>
                        <a:latin typeface="Cambria Math"/>
                      </a:rPr>
                      <m:t>𝑛</m:t>
                    </m:r>
                    <m:r>
                      <a:rPr lang="en-US" sz="1600" i="1" baseline="-25000">
                        <a:effectLst>
                          <a:outerShdw blurRad="50800" dist="38100" dir="2700000" algn="tl" rotWithShape="0">
                            <a:prstClr val="black">
                              <a:alpha val="40000"/>
                            </a:prstClr>
                          </a:outerShdw>
                        </a:effectLst>
                        <a:latin typeface="Cambria Math"/>
                      </a:rPr>
                      <m:t> </m:t>
                    </m:r>
                    <m:r>
                      <a:rPr lang="en-US" sz="2000" dirty="0">
                        <a:effectLst>
                          <a:outerShdw blurRad="50800" dist="38100" dir="2700000" algn="tl" rotWithShape="0">
                            <a:prstClr val="black">
                              <a:alpha val="40000"/>
                            </a:prstClr>
                          </a:outerShdw>
                        </a:effectLst>
                        <a:latin typeface="Cambria Math"/>
                      </a:rPr>
                      <m:t>≥0</m:t>
                    </m:r>
                    <m:r>
                      <a:rPr lang="en-US" sz="2000" i="1" dirty="0">
                        <a:effectLst>
                          <a:outerShdw blurRad="50800" dist="38100" dir="2700000" algn="tl" rotWithShape="0">
                            <a:prstClr val="black">
                              <a:alpha val="40000"/>
                            </a:prstClr>
                          </a:outerShdw>
                        </a:effectLst>
                        <a:latin typeface="Cambria Math"/>
                      </a:rPr>
                      <m:t> </m:t>
                    </m:r>
                  </m:oMath>
                </a14:m>
                <a:r>
                  <a:rPr lang="en-US" sz="2000" dirty="0" smtClean="0">
                    <a:solidFill>
                      <a:schemeClr val="tx1"/>
                    </a:solidFill>
                    <a:effectLst>
                      <a:outerShdw blurRad="50800" dist="38100" dir="2700000" algn="tl" rotWithShape="0">
                        <a:prstClr val="black">
                          <a:alpha val="40000"/>
                        </a:prstClr>
                      </a:outerShdw>
                    </a:effectLst>
                  </a:rPr>
                  <a:t>	Coefficients </a:t>
                </a:r>
                <a:r>
                  <a:rPr lang="en-US" sz="2000" dirty="0">
                    <a:solidFill>
                      <a:schemeClr val="tx1"/>
                    </a:solidFill>
                    <a:effectLst>
                      <a:outerShdw blurRad="50800" dist="38100" dir="2700000" algn="tl" rotWithShape="0">
                        <a:prstClr val="black">
                          <a:alpha val="40000"/>
                        </a:prstClr>
                      </a:outerShdw>
                    </a:effectLst>
                  </a:rPr>
                  <a:t>of contribution of household to each control</a:t>
                </a:r>
              </a:p>
              <a:p>
                <a:pPr marL="0" indent="0">
                  <a:buNone/>
                </a:pPr>
                <a:endParaRPr lang="en-US" sz="2500" dirty="0">
                  <a:solidFill>
                    <a:schemeClr val="tx1"/>
                  </a:solidFill>
                </a:endParaRPr>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609600" y="1219200"/>
                <a:ext cx="8991600" cy="4038600"/>
              </a:xfrm>
              <a:blipFill rotWithShape="1">
                <a:blip r:embed="rId3"/>
                <a:stretch>
                  <a:fillRect l="-1220" t="-1207" b="-18552"/>
                </a:stretch>
              </a:blipFill>
            </p:spPr>
            <p:txBody>
              <a:bodyPr/>
              <a:lstStyle/>
              <a:p>
                <a:r>
                  <a:rPr lang="en-US">
                    <a:noFill/>
                  </a:rPr>
                  <a:t> </a:t>
                </a:r>
              </a:p>
            </p:txBody>
          </p:sp>
        </mc:Fallback>
      </mc:AlternateContent>
      <p:sp>
        <p:nvSpPr>
          <p:cNvPr id="5" name="Title 1"/>
          <p:cNvSpPr>
            <a:spLocks noGrp="1"/>
          </p:cNvSpPr>
          <p:nvPr>
            <p:ph type="title"/>
          </p:nvPr>
        </p:nvSpPr>
        <p:spPr>
          <a:xfrm>
            <a:off x="457200" y="152400"/>
            <a:ext cx="8229600" cy="1219200"/>
          </a:xfrm>
        </p:spPr>
        <p:txBody>
          <a:bodyPr/>
          <a:lstStyle/>
          <a:p>
            <a:r>
              <a:rPr lang="en-US" dirty="0" smtClean="0"/>
              <a:t>Methodology</a:t>
            </a:r>
            <a:endParaRPr lang="en-US" dirty="0"/>
          </a:p>
        </p:txBody>
      </p:sp>
    </p:spTree>
    <p:extLst>
      <p:ext uri="{BB962C8B-B14F-4D97-AF65-F5344CB8AC3E}">
        <p14:creationId xmlns:p14="http://schemas.microsoft.com/office/powerpoint/2010/main" val="405933886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err="1" smtClean="0"/>
              <a:t>PopSyn</a:t>
            </a:r>
            <a:r>
              <a:rPr lang="en-US" dirty="0" smtClean="0"/>
              <a:t> Geographies</a:t>
            </a:r>
            <a:endParaRPr lang="en-US" dirty="0"/>
          </a:p>
        </p:txBody>
      </p:sp>
      <p:sp>
        <p:nvSpPr>
          <p:cNvPr id="3" name="Content Placeholder 2"/>
          <p:cNvSpPr>
            <a:spLocks noGrp="1"/>
          </p:cNvSpPr>
          <p:nvPr>
            <p:ph idx="1"/>
          </p:nvPr>
        </p:nvSpPr>
        <p:spPr>
          <a:xfrm>
            <a:off x="914400" y="1981200"/>
            <a:ext cx="7315200" cy="4038600"/>
          </a:xfrm>
        </p:spPr>
        <p:txBody>
          <a:bodyPr>
            <a:normAutofit/>
          </a:bodyPr>
          <a:lstStyle/>
          <a:p>
            <a:pPr marL="342900" lvl="1" indent="-342900">
              <a:buClr>
                <a:srgbClr val="00FFFF"/>
              </a:buClr>
              <a:buFont typeface="Wingdings" pitchFamily="2" charset="2"/>
              <a:buChar char="§"/>
            </a:pPr>
            <a:r>
              <a:rPr lang="en-US" altLang="zh-CN" smtClean="0">
                <a:ea typeface="宋体" pitchFamily="2" charset="-122"/>
              </a:rPr>
              <a:t>MGRA (33,000)</a:t>
            </a:r>
          </a:p>
          <a:p>
            <a:pPr marL="342900" lvl="1" indent="-342900">
              <a:buClr>
                <a:srgbClr val="00FFFF"/>
              </a:buClr>
              <a:buFontTx/>
              <a:buNone/>
            </a:pPr>
            <a:endParaRPr lang="en-US" altLang="zh-CN" smtClean="0">
              <a:ea typeface="宋体" pitchFamily="2" charset="-122"/>
            </a:endParaRPr>
          </a:p>
          <a:p>
            <a:r>
              <a:rPr lang="en-US" altLang="zh-CN" smtClean="0">
                <a:ea typeface="宋体" pitchFamily="2" charset="-122"/>
              </a:rPr>
              <a:t>TAZ (4,605)</a:t>
            </a:r>
          </a:p>
          <a:p>
            <a:pPr>
              <a:buFont typeface="Wingdings" pitchFamily="2" charset="2"/>
              <a:buNone/>
            </a:pPr>
            <a:endParaRPr lang="en-US" altLang="zh-CN" smtClean="0">
              <a:ea typeface="宋体" pitchFamily="2" charset="-122"/>
            </a:endParaRPr>
          </a:p>
          <a:p>
            <a:r>
              <a:rPr lang="en-US" altLang="zh-CN" smtClean="0">
                <a:ea typeface="宋体" pitchFamily="2" charset="-122"/>
              </a:rPr>
              <a:t>PUMA (16)</a:t>
            </a:r>
          </a:p>
          <a:p>
            <a:pPr>
              <a:buFont typeface="Wingdings" pitchFamily="2" charset="2"/>
              <a:buNone/>
            </a:pPr>
            <a:endParaRPr lang="en-US" altLang="zh-CN" smtClean="0">
              <a:ea typeface="宋体" pitchFamily="2" charset="-122"/>
            </a:endParaRPr>
          </a:p>
          <a:p>
            <a:endParaRPr lang="zh-CN" altLang="en-US" smtClean="0">
              <a:ea typeface="宋体" pitchFamily="2" charset="-122"/>
            </a:endParaRPr>
          </a:p>
        </p:txBody>
      </p:sp>
      <p:pic>
        <p:nvPicPr>
          <p:cNvPr id="29699" name="Picture 2"/>
          <p:cNvPicPr>
            <a:picLocks noChangeAspect="1" noChangeArrowheads="1"/>
          </p:cNvPicPr>
          <p:nvPr/>
        </p:nvPicPr>
        <p:blipFill>
          <a:blip r:embed="rId3">
            <a:extLst>
              <a:ext uri="{28A0092B-C50C-407E-A947-70E740481C1C}">
                <a14:useLocalDpi xmlns:a14="http://schemas.microsoft.com/office/drawing/2010/main" val="0"/>
              </a:ext>
            </a:extLst>
          </a:blip>
          <a:srcRect l="4318" t="2502" r="3690" b="3210"/>
          <a:stretch>
            <a:fillRect/>
          </a:stretch>
        </p:blipFill>
        <p:spPr bwMode="auto">
          <a:xfrm>
            <a:off x="3657600" y="1739900"/>
            <a:ext cx="4267200" cy="3352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4386" name="Rectangle 2"/>
          <p:cNvSpPr>
            <a:spLocks noGrp="1" noChangeArrowheads="1"/>
          </p:cNvSpPr>
          <p:nvPr>
            <p:ph type="title"/>
          </p:nvPr>
        </p:nvSpPr>
        <p:spPr>
          <a:xfrm>
            <a:off x="457200" y="304800"/>
            <a:ext cx="8229600" cy="1219200"/>
          </a:xfrm>
        </p:spPr>
        <p:txBody>
          <a:bodyPr/>
          <a:lstStyle/>
          <a:p>
            <a:pPr>
              <a:defRPr/>
            </a:pPr>
            <a:r>
              <a:rPr lang="en-US" dirty="0" smtClean="0"/>
              <a:t>SANDAG </a:t>
            </a:r>
            <a:r>
              <a:rPr lang="en-US" dirty="0" err="1" smtClean="0"/>
              <a:t>PopSyn</a:t>
            </a:r>
            <a:r>
              <a:rPr lang="en-US" dirty="0" smtClean="0"/>
              <a:t> Key Steps</a:t>
            </a:r>
            <a:endParaRPr lang="en-US" dirty="0"/>
          </a:p>
        </p:txBody>
      </p:sp>
      <p:sp>
        <p:nvSpPr>
          <p:cNvPr id="31746" name="Rectangle 21"/>
          <p:cNvSpPr>
            <a:spLocks noChangeArrowheads="1"/>
          </p:cNvSpPr>
          <p:nvPr/>
        </p:nvSpPr>
        <p:spPr bwMode="auto">
          <a:xfrm>
            <a:off x="1328738" y="2698750"/>
            <a:ext cx="2540000" cy="533400"/>
          </a:xfrm>
          <a:prstGeom prst="rect">
            <a:avLst/>
          </a:prstGeom>
          <a:solidFill>
            <a:srgbClr val="339966"/>
          </a:solidFill>
          <a:ln w="9525">
            <a:miter lim="800000"/>
            <a:headEnd/>
            <a:tailEnd/>
          </a:ln>
          <a:scene3d>
            <a:camera prst="legacyObliqueTopRight"/>
            <a:lightRig rig="legacyFlat3" dir="b"/>
          </a:scene3d>
          <a:sp3d extrusionH="430200" prstMaterial="legacyMatte">
            <a:bevelT w="13500" h="13500" prst="angle"/>
            <a:bevelB w="13500" h="13500" prst="angle"/>
            <a:extrusionClr>
              <a:srgbClr val="339966"/>
            </a:extrusionClr>
          </a:sp3d>
        </p:spPr>
        <p:txBody>
          <a:bodyPr wrap="none" anchor="ctr">
            <a:flatTx/>
          </a:bodyPr>
          <a:lstStyle/>
          <a:p>
            <a:pPr algn="ctr" eaLnBrk="1" hangingPunct="1">
              <a:lnSpc>
                <a:spcPct val="100000"/>
              </a:lnSpc>
              <a:spcBef>
                <a:spcPct val="0"/>
              </a:spcBef>
              <a:buFontTx/>
              <a:buNone/>
            </a:pPr>
            <a:r>
              <a:rPr lang="en-US" altLang="zh-CN" sz="2000">
                <a:effectLst/>
              </a:rPr>
              <a:t>Create Sample HHs</a:t>
            </a:r>
          </a:p>
        </p:txBody>
      </p:sp>
      <p:sp>
        <p:nvSpPr>
          <p:cNvPr id="31747" name="Rectangle 22"/>
          <p:cNvSpPr>
            <a:spLocks noChangeArrowheads="1"/>
          </p:cNvSpPr>
          <p:nvPr/>
        </p:nvSpPr>
        <p:spPr bwMode="auto">
          <a:xfrm>
            <a:off x="4465638" y="2235200"/>
            <a:ext cx="2770187" cy="533400"/>
          </a:xfrm>
          <a:prstGeom prst="rect">
            <a:avLst/>
          </a:prstGeom>
          <a:solidFill>
            <a:srgbClr val="339966"/>
          </a:solidFill>
          <a:ln w="9525">
            <a:miter lim="800000"/>
            <a:headEnd/>
            <a:tailEnd/>
          </a:ln>
          <a:scene3d>
            <a:camera prst="legacyObliqueTopRight"/>
            <a:lightRig rig="legacyFlat3" dir="b"/>
          </a:scene3d>
          <a:sp3d extrusionH="430200" prstMaterial="legacyMatte">
            <a:bevelT w="13500" h="13500" prst="angle"/>
            <a:bevelB w="13500" h="13500" prst="angle"/>
            <a:extrusionClr>
              <a:srgbClr val="339966"/>
            </a:extrusionClr>
          </a:sp3d>
        </p:spPr>
        <p:txBody>
          <a:bodyPr wrap="none" anchor="ctr">
            <a:flatTx/>
          </a:bodyPr>
          <a:lstStyle/>
          <a:p>
            <a:pPr algn="ctr" eaLnBrk="1" hangingPunct="1">
              <a:lnSpc>
                <a:spcPct val="100000"/>
              </a:lnSpc>
              <a:spcBef>
                <a:spcPct val="0"/>
              </a:spcBef>
              <a:buFontTx/>
              <a:buNone/>
            </a:pPr>
            <a:r>
              <a:rPr lang="en-US" altLang="zh-CN" sz="2000">
                <a:effectLst/>
              </a:rPr>
              <a:t>Balance HH Weights</a:t>
            </a:r>
          </a:p>
        </p:txBody>
      </p:sp>
      <p:sp>
        <p:nvSpPr>
          <p:cNvPr id="31748" name="Rectangle 23"/>
          <p:cNvSpPr>
            <a:spLocks noChangeArrowheads="1"/>
          </p:cNvSpPr>
          <p:nvPr/>
        </p:nvSpPr>
        <p:spPr bwMode="auto">
          <a:xfrm>
            <a:off x="4425950" y="3162300"/>
            <a:ext cx="2787650" cy="533400"/>
          </a:xfrm>
          <a:prstGeom prst="rect">
            <a:avLst/>
          </a:prstGeom>
          <a:solidFill>
            <a:srgbClr val="339966"/>
          </a:solidFill>
          <a:ln w="9525">
            <a:miter lim="800000"/>
            <a:headEnd/>
            <a:tailEnd/>
          </a:ln>
          <a:scene3d>
            <a:camera prst="legacyObliqueTopRight"/>
            <a:lightRig rig="legacyFlat3" dir="b"/>
          </a:scene3d>
          <a:sp3d extrusionH="430200" prstMaterial="legacyMatte">
            <a:bevelT w="13500" h="13500" prst="angle"/>
            <a:bevelB w="13500" h="13500" prst="angle"/>
            <a:extrusionClr>
              <a:srgbClr val="339966"/>
            </a:extrusionClr>
          </a:sp3d>
        </p:spPr>
        <p:txBody>
          <a:bodyPr wrap="none" anchor="ctr">
            <a:flatTx/>
          </a:bodyPr>
          <a:lstStyle/>
          <a:p>
            <a:pPr algn="ctr" eaLnBrk="1" hangingPunct="1">
              <a:lnSpc>
                <a:spcPct val="100000"/>
              </a:lnSpc>
              <a:spcBef>
                <a:spcPct val="0"/>
              </a:spcBef>
              <a:buFontTx/>
              <a:buNone/>
            </a:pPr>
            <a:r>
              <a:rPr lang="en-US" altLang="zh-CN" sz="2000">
                <a:effectLst/>
              </a:rPr>
              <a:t>Discretize HH Weights</a:t>
            </a:r>
          </a:p>
        </p:txBody>
      </p:sp>
      <p:sp>
        <p:nvSpPr>
          <p:cNvPr id="31749" name="Rectangle 24"/>
          <p:cNvSpPr>
            <a:spLocks noChangeArrowheads="1"/>
          </p:cNvSpPr>
          <p:nvPr/>
        </p:nvSpPr>
        <p:spPr bwMode="auto">
          <a:xfrm>
            <a:off x="4402138" y="4016375"/>
            <a:ext cx="2811462" cy="533400"/>
          </a:xfrm>
          <a:prstGeom prst="rect">
            <a:avLst/>
          </a:prstGeom>
          <a:solidFill>
            <a:srgbClr val="339966"/>
          </a:solidFill>
          <a:ln w="9525">
            <a:miter lim="800000"/>
            <a:headEnd/>
            <a:tailEnd/>
          </a:ln>
          <a:scene3d>
            <a:camera prst="legacyObliqueTopRight"/>
            <a:lightRig rig="legacyFlat3" dir="b"/>
          </a:scene3d>
          <a:sp3d extrusionH="430200" prstMaterial="legacyMatte">
            <a:bevelT w="13500" h="13500" prst="angle"/>
            <a:bevelB w="13500" h="13500" prst="angle"/>
            <a:extrusionClr>
              <a:srgbClr val="339966"/>
            </a:extrusionClr>
          </a:sp3d>
        </p:spPr>
        <p:txBody>
          <a:bodyPr wrap="none" anchor="ctr">
            <a:flatTx/>
          </a:bodyPr>
          <a:lstStyle/>
          <a:p>
            <a:pPr algn="ctr" eaLnBrk="1" hangingPunct="1">
              <a:lnSpc>
                <a:spcPct val="100000"/>
              </a:lnSpc>
              <a:spcBef>
                <a:spcPct val="0"/>
              </a:spcBef>
              <a:buFontTx/>
              <a:buNone/>
            </a:pPr>
            <a:r>
              <a:rPr lang="en-US" altLang="zh-CN" sz="2000">
                <a:effectLst/>
              </a:rPr>
              <a:t>Allocate HHs</a:t>
            </a:r>
          </a:p>
        </p:txBody>
      </p:sp>
      <p:sp>
        <p:nvSpPr>
          <p:cNvPr id="31750" name="Rectangle 26"/>
          <p:cNvSpPr>
            <a:spLocks noChangeArrowheads="1"/>
          </p:cNvSpPr>
          <p:nvPr/>
        </p:nvSpPr>
        <p:spPr bwMode="auto">
          <a:xfrm>
            <a:off x="4367213" y="4943475"/>
            <a:ext cx="2846387" cy="533400"/>
          </a:xfrm>
          <a:prstGeom prst="rect">
            <a:avLst/>
          </a:prstGeom>
          <a:solidFill>
            <a:srgbClr val="339966"/>
          </a:solidFill>
          <a:ln w="9525">
            <a:miter lim="800000"/>
            <a:headEnd/>
            <a:tailEnd/>
          </a:ln>
          <a:scene3d>
            <a:camera prst="legacyObliqueTopRight"/>
            <a:lightRig rig="legacyFlat3" dir="b"/>
          </a:scene3d>
          <a:sp3d extrusionH="430200" prstMaterial="legacyMatte">
            <a:bevelT w="13500" h="13500" prst="angle"/>
            <a:bevelB w="13500" h="13500" prst="angle"/>
            <a:extrusionClr>
              <a:srgbClr val="339966"/>
            </a:extrusionClr>
          </a:sp3d>
        </p:spPr>
        <p:txBody>
          <a:bodyPr wrap="none" anchor="ctr">
            <a:flatTx/>
          </a:bodyPr>
          <a:lstStyle/>
          <a:p>
            <a:pPr algn="ctr" eaLnBrk="1" hangingPunct="1">
              <a:lnSpc>
                <a:spcPct val="100000"/>
              </a:lnSpc>
              <a:spcBef>
                <a:spcPct val="0"/>
              </a:spcBef>
              <a:buFontTx/>
              <a:buNone/>
            </a:pPr>
            <a:r>
              <a:rPr lang="en-US" altLang="zh-CN" sz="2000">
                <a:effectLst/>
              </a:rPr>
              <a:t>Validate PopSyn</a:t>
            </a:r>
          </a:p>
        </p:txBody>
      </p:sp>
      <p:sp>
        <p:nvSpPr>
          <p:cNvPr id="31751" name="Rectangle 27"/>
          <p:cNvSpPr>
            <a:spLocks noChangeArrowheads="1"/>
          </p:cNvSpPr>
          <p:nvPr/>
        </p:nvSpPr>
        <p:spPr bwMode="auto">
          <a:xfrm>
            <a:off x="1347788" y="1905000"/>
            <a:ext cx="2595562" cy="533400"/>
          </a:xfrm>
          <a:prstGeom prst="rect">
            <a:avLst/>
          </a:prstGeom>
          <a:solidFill>
            <a:srgbClr val="FF9900"/>
          </a:solidFill>
          <a:ln w="9525">
            <a:miter lim="800000"/>
            <a:headEnd/>
            <a:tailEnd/>
          </a:ln>
          <a:scene3d>
            <a:camera prst="legacyObliqueTopRight"/>
            <a:lightRig rig="legacyFlat3" dir="b"/>
          </a:scene3d>
          <a:sp3d extrusionH="430200" prstMaterial="legacyMatte">
            <a:bevelT w="13500" h="13500" prst="angle"/>
            <a:bevelB w="13500" h="13500" prst="angle"/>
            <a:extrusionClr>
              <a:srgbClr val="FF9900"/>
            </a:extrusionClr>
          </a:sp3d>
        </p:spPr>
        <p:txBody>
          <a:bodyPr wrap="none" anchor="ctr">
            <a:flatTx/>
          </a:bodyPr>
          <a:lstStyle/>
          <a:p>
            <a:pPr algn="ctr" eaLnBrk="1" hangingPunct="1">
              <a:lnSpc>
                <a:spcPct val="100000"/>
              </a:lnSpc>
              <a:spcBef>
                <a:spcPct val="0"/>
              </a:spcBef>
              <a:buFontTx/>
              <a:buNone/>
            </a:pPr>
            <a:r>
              <a:rPr lang="en-US" altLang="zh-CN" sz="2000">
                <a:effectLst/>
              </a:rPr>
              <a:t>Create control targets</a:t>
            </a:r>
          </a:p>
        </p:txBody>
      </p:sp>
      <p:sp>
        <p:nvSpPr>
          <p:cNvPr id="31752" name="AutoShape 32"/>
          <p:cNvSpPr>
            <a:spLocks noChangeArrowheads="1"/>
          </p:cNvSpPr>
          <p:nvPr/>
        </p:nvSpPr>
        <p:spPr bwMode="auto">
          <a:xfrm rot="5400000">
            <a:off x="5697538" y="2840037"/>
            <a:ext cx="393700" cy="250825"/>
          </a:xfrm>
          <a:prstGeom prst="rightArrow">
            <a:avLst>
              <a:gd name="adj1" fmla="val 50000"/>
              <a:gd name="adj2" fmla="val 97375"/>
            </a:avLst>
          </a:prstGeom>
          <a:solidFill>
            <a:schemeClr val="accent1"/>
          </a:solidFill>
          <a:ln w="9525">
            <a:solidFill>
              <a:schemeClr val="tx1"/>
            </a:solidFill>
            <a:miter lim="800000"/>
            <a:headEnd/>
            <a:tailEnd/>
          </a:ln>
        </p:spPr>
        <p:txBody>
          <a:bodyPr wrap="none" anchor="ctr"/>
          <a:lstStyle/>
          <a:p>
            <a:pPr eaLnBrk="1" hangingPunct="1">
              <a:lnSpc>
                <a:spcPct val="100000"/>
              </a:lnSpc>
              <a:spcBef>
                <a:spcPct val="0"/>
              </a:spcBef>
              <a:buFontTx/>
              <a:buNone/>
            </a:pPr>
            <a:endParaRPr lang="zh-CN" altLang="en-US">
              <a:effectLst/>
            </a:endParaRPr>
          </a:p>
        </p:txBody>
      </p:sp>
      <p:sp>
        <p:nvSpPr>
          <p:cNvPr id="31753" name="AutoShape 32"/>
          <p:cNvSpPr>
            <a:spLocks noChangeArrowheads="1"/>
          </p:cNvSpPr>
          <p:nvPr/>
        </p:nvSpPr>
        <p:spPr bwMode="auto">
          <a:xfrm rot="5400000">
            <a:off x="5684838" y="3767137"/>
            <a:ext cx="393700" cy="250825"/>
          </a:xfrm>
          <a:prstGeom prst="rightArrow">
            <a:avLst>
              <a:gd name="adj1" fmla="val 50000"/>
              <a:gd name="adj2" fmla="val 97375"/>
            </a:avLst>
          </a:prstGeom>
          <a:solidFill>
            <a:schemeClr val="accent1"/>
          </a:solidFill>
          <a:ln w="9525">
            <a:solidFill>
              <a:schemeClr val="tx1"/>
            </a:solidFill>
            <a:miter lim="800000"/>
            <a:headEnd/>
            <a:tailEnd/>
          </a:ln>
        </p:spPr>
        <p:txBody>
          <a:bodyPr wrap="none" anchor="ctr"/>
          <a:lstStyle/>
          <a:p>
            <a:pPr eaLnBrk="1" hangingPunct="1">
              <a:lnSpc>
                <a:spcPct val="100000"/>
              </a:lnSpc>
              <a:spcBef>
                <a:spcPct val="0"/>
              </a:spcBef>
              <a:buFontTx/>
              <a:buNone/>
            </a:pPr>
            <a:endParaRPr lang="zh-CN" altLang="en-US">
              <a:effectLst/>
            </a:endParaRPr>
          </a:p>
        </p:txBody>
      </p:sp>
      <p:sp>
        <p:nvSpPr>
          <p:cNvPr id="31754" name="AutoShape 32"/>
          <p:cNvSpPr>
            <a:spLocks noChangeArrowheads="1"/>
          </p:cNvSpPr>
          <p:nvPr/>
        </p:nvSpPr>
        <p:spPr bwMode="auto">
          <a:xfrm rot="5400000">
            <a:off x="5686426" y="4621212"/>
            <a:ext cx="393700" cy="250825"/>
          </a:xfrm>
          <a:prstGeom prst="rightArrow">
            <a:avLst>
              <a:gd name="adj1" fmla="val 50000"/>
              <a:gd name="adj2" fmla="val 97375"/>
            </a:avLst>
          </a:prstGeom>
          <a:solidFill>
            <a:schemeClr val="accent1"/>
          </a:solidFill>
          <a:ln w="9525">
            <a:solidFill>
              <a:schemeClr val="tx1"/>
            </a:solidFill>
            <a:miter lim="800000"/>
            <a:headEnd/>
            <a:tailEnd/>
          </a:ln>
        </p:spPr>
        <p:txBody>
          <a:bodyPr wrap="none" anchor="ctr"/>
          <a:lstStyle/>
          <a:p>
            <a:pPr eaLnBrk="1" hangingPunct="1">
              <a:lnSpc>
                <a:spcPct val="100000"/>
              </a:lnSpc>
              <a:spcBef>
                <a:spcPct val="0"/>
              </a:spcBef>
              <a:buFontTx/>
              <a:buNone/>
            </a:pPr>
            <a:endParaRPr lang="zh-CN" altLang="en-US">
              <a:effectLst/>
            </a:endParaRPr>
          </a:p>
        </p:txBody>
      </p:sp>
      <p:sp>
        <p:nvSpPr>
          <p:cNvPr id="31755" name="AutoShape 32"/>
          <p:cNvSpPr>
            <a:spLocks noChangeArrowheads="1"/>
          </p:cNvSpPr>
          <p:nvPr/>
        </p:nvSpPr>
        <p:spPr bwMode="auto">
          <a:xfrm rot="1846071">
            <a:off x="4076700" y="2168525"/>
            <a:ext cx="393700" cy="250825"/>
          </a:xfrm>
          <a:prstGeom prst="rightArrow">
            <a:avLst>
              <a:gd name="adj1" fmla="val 50000"/>
              <a:gd name="adj2" fmla="val 97375"/>
            </a:avLst>
          </a:prstGeom>
          <a:solidFill>
            <a:schemeClr val="accent1"/>
          </a:solidFill>
          <a:ln w="9525">
            <a:solidFill>
              <a:schemeClr val="tx1"/>
            </a:solidFill>
            <a:miter lim="800000"/>
            <a:headEnd/>
            <a:tailEnd/>
          </a:ln>
        </p:spPr>
        <p:txBody>
          <a:bodyPr wrap="none" anchor="ctr"/>
          <a:lstStyle/>
          <a:p>
            <a:pPr eaLnBrk="1" hangingPunct="1">
              <a:lnSpc>
                <a:spcPct val="100000"/>
              </a:lnSpc>
              <a:spcBef>
                <a:spcPct val="0"/>
              </a:spcBef>
              <a:buFontTx/>
              <a:buNone/>
            </a:pPr>
            <a:endParaRPr lang="zh-CN" altLang="en-US">
              <a:effectLst/>
            </a:endParaRPr>
          </a:p>
        </p:txBody>
      </p:sp>
      <p:sp>
        <p:nvSpPr>
          <p:cNvPr id="31756" name="AutoShape 32"/>
          <p:cNvSpPr>
            <a:spLocks noChangeArrowheads="1"/>
          </p:cNvSpPr>
          <p:nvPr/>
        </p:nvSpPr>
        <p:spPr bwMode="auto">
          <a:xfrm rot="-2454461">
            <a:off x="4076700" y="2643188"/>
            <a:ext cx="393700" cy="250825"/>
          </a:xfrm>
          <a:prstGeom prst="rightArrow">
            <a:avLst>
              <a:gd name="adj1" fmla="val 50000"/>
              <a:gd name="adj2" fmla="val 97375"/>
            </a:avLst>
          </a:prstGeom>
          <a:solidFill>
            <a:schemeClr val="accent1"/>
          </a:solidFill>
          <a:ln w="9525">
            <a:solidFill>
              <a:schemeClr val="tx1"/>
            </a:solidFill>
            <a:miter lim="800000"/>
            <a:headEnd/>
            <a:tailEnd/>
          </a:ln>
        </p:spPr>
        <p:txBody>
          <a:bodyPr wrap="none" anchor="ctr"/>
          <a:lstStyle/>
          <a:p>
            <a:pPr eaLnBrk="1" hangingPunct="1">
              <a:lnSpc>
                <a:spcPct val="100000"/>
              </a:lnSpc>
              <a:spcBef>
                <a:spcPct val="0"/>
              </a:spcBef>
              <a:buFontTx/>
              <a:buNone/>
            </a:pPr>
            <a:endParaRPr lang="zh-CN" altLang="en-US">
              <a:effectLst/>
            </a:endParaRPr>
          </a:p>
        </p:txBody>
      </p:sp>
      <p:sp>
        <p:nvSpPr>
          <p:cNvPr id="31757" name="Rectangle 27"/>
          <p:cNvSpPr>
            <a:spLocks noChangeArrowheads="1"/>
          </p:cNvSpPr>
          <p:nvPr/>
        </p:nvSpPr>
        <p:spPr bwMode="auto">
          <a:xfrm>
            <a:off x="1328738" y="4943475"/>
            <a:ext cx="2593975" cy="533400"/>
          </a:xfrm>
          <a:prstGeom prst="rect">
            <a:avLst/>
          </a:prstGeom>
          <a:solidFill>
            <a:srgbClr val="FF9933"/>
          </a:solidFill>
          <a:ln w="9525">
            <a:miter lim="800000"/>
            <a:headEnd/>
            <a:tailEnd/>
          </a:ln>
          <a:scene3d>
            <a:camera prst="legacyObliqueTopRight"/>
            <a:lightRig rig="legacyFlat3" dir="b"/>
          </a:scene3d>
          <a:sp3d extrusionH="430200" prstMaterial="legacyMatte">
            <a:bevelT w="13500" h="13500" prst="angle"/>
            <a:bevelB w="13500" h="13500" prst="angle"/>
            <a:extrusionClr>
              <a:srgbClr val="FF9900"/>
            </a:extrusionClr>
          </a:sp3d>
        </p:spPr>
        <p:txBody>
          <a:bodyPr wrap="none" anchor="ctr">
            <a:flatTx/>
          </a:bodyPr>
          <a:lstStyle/>
          <a:p>
            <a:pPr algn="ctr" eaLnBrk="1" hangingPunct="1">
              <a:lnSpc>
                <a:spcPct val="100000"/>
              </a:lnSpc>
              <a:spcBef>
                <a:spcPct val="0"/>
              </a:spcBef>
              <a:buFontTx/>
              <a:buNone/>
            </a:pPr>
            <a:r>
              <a:rPr lang="en-US" altLang="zh-CN" sz="2000">
                <a:effectLst/>
              </a:rPr>
              <a:t>Create validation </a:t>
            </a:r>
          </a:p>
          <a:p>
            <a:pPr algn="ctr" eaLnBrk="1" hangingPunct="1">
              <a:lnSpc>
                <a:spcPct val="100000"/>
              </a:lnSpc>
              <a:spcBef>
                <a:spcPct val="0"/>
              </a:spcBef>
              <a:buFontTx/>
              <a:buNone/>
            </a:pPr>
            <a:r>
              <a:rPr lang="en-US" altLang="zh-CN" sz="2000">
                <a:effectLst/>
              </a:rPr>
              <a:t>measures </a:t>
            </a:r>
          </a:p>
        </p:txBody>
      </p:sp>
      <p:sp>
        <p:nvSpPr>
          <p:cNvPr id="15" name="AutoShape 32"/>
          <p:cNvSpPr>
            <a:spLocks noChangeArrowheads="1"/>
          </p:cNvSpPr>
          <p:nvPr/>
        </p:nvSpPr>
        <p:spPr bwMode="auto">
          <a:xfrm>
            <a:off x="4020805" y="5084898"/>
            <a:ext cx="393785" cy="250523"/>
          </a:xfrm>
          <a:prstGeom prst="rightArrow">
            <a:avLst>
              <a:gd name="adj1" fmla="val 50000"/>
              <a:gd name="adj2" fmla="val 97514"/>
            </a:avLst>
          </a:prstGeom>
          <a:solidFill>
            <a:schemeClr val="accent1"/>
          </a:solidFill>
          <a:ln w="9525">
            <a:solidFill>
              <a:schemeClr val="tx1"/>
            </a:solidFill>
            <a:miter lim="800000"/>
            <a:headEnd/>
            <a:tailEnd/>
          </a:ln>
          <a:effectLst/>
          <a:scene3d>
            <a:camera prst="orthographicFront">
              <a:rot lat="0" lon="21299999" rev="0"/>
            </a:camera>
            <a:lightRig rig="threePt" dir="t"/>
          </a:scene3d>
          <a:extLst/>
        </p:spPr>
        <p:txBody>
          <a:bodyPr wrap="none" anchor="ctr"/>
          <a:lstStyle/>
          <a:p>
            <a:pPr eaLnBrk="1" hangingPunct="1">
              <a:lnSpc>
                <a:spcPct val="100000"/>
              </a:lnSpc>
              <a:spcBef>
                <a:spcPct val="0"/>
              </a:spcBef>
              <a:buFontTx/>
              <a:buNone/>
              <a:defRPr/>
            </a:pPr>
            <a:endParaRPr lang="en-US">
              <a:effectLst/>
              <a:ea typeface="+mn-ea"/>
            </a:endParaRP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ms01_1">
  <a:themeElements>
    <a:clrScheme name="ms01_1 3">
      <a:dk1>
        <a:srgbClr val="0000C0"/>
      </a:dk1>
      <a:lt1>
        <a:srgbClr val="FFFFFF"/>
      </a:lt1>
      <a:dk2>
        <a:srgbClr val="0066CC"/>
      </a:dk2>
      <a:lt2>
        <a:srgbClr val="9ADCF6"/>
      </a:lt2>
      <a:accent1>
        <a:srgbClr val="BE9932"/>
      </a:accent1>
      <a:accent2>
        <a:srgbClr val="2A99EC"/>
      </a:accent2>
      <a:accent3>
        <a:srgbClr val="AAB8E2"/>
      </a:accent3>
      <a:accent4>
        <a:srgbClr val="DADADA"/>
      </a:accent4>
      <a:accent5>
        <a:srgbClr val="DBCAAD"/>
      </a:accent5>
      <a:accent6>
        <a:srgbClr val="258AD6"/>
      </a:accent6>
      <a:hlink>
        <a:srgbClr val="70B040"/>
      </a:hlink>
      <a:folHlink>
        <a:srgbClr val="6B8ED3"/>
      </a:folHlink>
    </a:clrScheme>
    <a:fontScheme name="ms01_1">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ms01_1 1">
        <a:dk1>
          <a:srgbClr val="000066"/>
        </a:dk1>
        <a:lt1>
          <a:srgbClr val="FFFFFF"/>
        </a:lt1>
        <a:dk2>
          <a:srgbClr val="006699"/>
        </a:dk2>
        <a:lt2>
          <a:srgbClr val="EEE378"/>
        </a:lt2>
        <a:accent1>
          <a:srgbClr val="69C828"/>
        </a:accent1>
        <a:accent2>
          <a:srgbClr val="E68B30"/>
        </a:accent2>
        <a:accent3>
          <a:srgbClr val="AAB8CA"/>
        </a:accent3>
        <a:accent4>
          <a:srgbClr val="DADADA"/>
        </a:accent4>
        <a:accent5>
          <a:srgbClr val="B9E0AC"/>
        </a:accent5>
        <a:accent6>
          <a:srgbClr val="D07D2A"/>
        </a:accent6>
        <a:hlink>
          <a:srgbClr val="0FAAE1"/>
        </a:hlink>
        <a:folHlink>
          <a:srgbClr val="547FEA"/>
        </a:folHlink>
      </a:clrScheme>
      <a:clrMap bg1="dk2" tx1="lt1" bg2="dk1" tx2="lt2" accent1="accent1" accent2="accent2" accent3="accent3" accent4="accent4" accent5="accent5" accent6="accent6" hlink="hlink" folHlink="folHlink"/>
    </a:extraClrScheme>
    <a:extraClrScheme>
      <a:clrScheme name="ms01_1 2">
        <a:dk1>
          <a:srgbClr val="0F4334"/>
        </a:dk1>
        <a:lt1>
          <a:srgbClr val="FFFFFF"/>
        </a:lt1>
        <a:dk2>
          <a:srgbClr val="43BD4C"/>
        </a:dk2>
        <a:lt2>
          <a:srgbClr val="F0F7BD"/>
        </a:lt2>
        <a:accent1>
          <a:srgbClr val="B2B838"/>
        </a:accent1>
        <a:accent2>
          <a:srgbClr val="E68B30"/>
        </a:accent2>
        <a:accent3>
          <a:srgbClr val="B0DBB2"/>
        </a:accent3>
        <a:accent4>
          <a:srgbClr val="DADADA"/>
        </a:accent4>
        <a:accent5>
          <a:srgbClr val="D5D8AE"/>
        </a:accent5>
        <a:accent6>
          <a:srgbClr val="D07D2A"/>
        </a:accent6>
        <a:hlink>
          <a:srgbClr val="3FB180"/>
        </a:hlink>
        <a:folHlink>
          <a:srgbClr val="3BA7E3"/>
        </a:folHlink>
      </a:clrScheme>
      <a:clrMap bg1="dk2" tx1="lt1" bg2="dk1" tx2="lt2" accent1="accent1" accent2="accent2" accent3="accent3" accent4="accent4" accent5="accent5" accent6="accent6" hlink="hlink" folHlink="folHlink"/>
    </a:extraClrScheme>
    <a:extraClrScheme>
      <a:clrScheme name="ms01_1 3">
        <a:dk1>
          <a:srgbClr val="0000C0"/>
        </a:dk1>
        <a:lt1>
          <a:srgbClr val="FFFFFF"/>
        </a:lt1>
        <a:dk2>
          <a:srgbClr val="0066CC"/>
        </a:dk2>
        <a:lt2>
          <a:srgbClr val="9ADCF6"/>
        </a:lt2>
        <a:accent1>
          <a:srgbClr val="BE9932"/>
        </a:accent1>
        <a:accent2>
          <a:srgbClr val="2A99EC"/>
        </a:accent2>
        <a:accent3>
          <a:srgbClr val="AAB8E2"/>
        </a:accent3>
        <a:accent4>
          <a:srgbClr val="DADADA"/>
        </a:accent4>
        <a:accent5>
          <a:srgbClr val="DBCAAD"/>
        </a:accent5>
        <a:accent6>
          <a:srgbClr val="258AD6"/>
        </a:accent6>
        <a:hlink>
          <a:srgbClr val="70B040"/>
        </a:hlink>
        <a:folHlink>
          <a:srgbClr val="6B8ED3"/>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TR-1013 print PowerPlugs Templates for PowerPoint</Template>
  <TotalTime>3620</TotalTime>
  <Words>2037</Words>
  <Application>Microsoft Office PowerPoint</Application>
  <PresentationFormat>On-screen Show (4:3)</PresentationFormat>
  <Paragraphs>450</Paragraphs>
  <Slides>33</Slides>
  <Notes>26</Notes>
  <HiddenSlides>2</HiddenSlides>
  <MMClips>0</MMClips>
  <ScaleCrop>false</ScaleCrop>
  <HeadingPairs>
    <vt:vector size="4" baseType="variant">
      <vt:variant>
        <vt:lpstr>Theme</vt:lpstr>
      </vt:variant>
      <vt:variant>
        <vt:i4>1</vt:i4>
      </vt:variant>
      <vt:variant>
        <vt:lpstr>Slide Titles</vt:lpstr>
      </vt:variant>
      <vt:variant>
        <vt:i4>33</vt:i4>
      </vt:variant>
    </vt:vector>
  </HeadingPairs>
  <TitlesOfParts>
    <vt:vector size="34" baseType="lpstr">
      <vt:lpstr>ms01_1</vt:lpstr>
      <vt:lpstr>Comparisons of Synthetic Populations Generated From Census 2000 and American Community Survey (ACS) Public Use Microdata Sample (PUMS) </vt:lpstr>
      <vt:lpstr>Presentation Outline</vt:lpstr>
      <vt:lpstr>Project Background</vt:lpstr>
      <vt:lpstr>SANDAG PopSyn Development</vt:lpstr>
      <vt:lpstr>PopSyn II Features</vt:lpstr>
      <vt:lpstr>PopSyn Scenarios</vt:lpstr>
      <vt:lpstr>Methodology</vt:lpstr>
      <vt:lpstr>PopSyn Geographies</vt:lpstr>
      <vt:lpstr>SANDAG PopSyn Key Steps</vt:lpstr>
      <vt:lpstr>Control Variables</vt:lpstr>
      <vt:lpstr>Data Sources</vt:lpstr>
      <vt:lpstr>ACS Vs. Census</vt:lpstr>
      <vt:lpstr>Why ACS?</vt:lpstr>
      <vt:lpstr>Validations</vt:lpstr>
      <vt:lpstr>Validation Statistics</vt:lpstr>
      <vt:lpstr>Results</vt:lpstr>
      <vt:lpstr>Results-Validation Excerpt</vt:lpstr>
      <vt:lpstr>Census 2000 Population Density</vt:lpstr>
      <vt:lpstr>Results-Examples(I)</vt:lpstr>
      <vt:lpstr>Results-Examples(II)</vt:lpstr>
      <vt:lpstr>Results-Examples(III)</vt:lpstr>
      <vt:lpstr>Results-Examples(IV)</vt:lpstr>
      <vt:lpstr>Results-Household Characteristics</vt:lpstr>
      <vt:lpstr>Results-Person Characteristics</vt:lpstr>
      <vt:lpstr>Results-Summary(I)</vt:lpstr>
      <vt:lpstr>Results-Summary(II)</vt:lpstr>
      <vt:lpstr>Results-Software Performance</vt:lpstr>
      <vt:lpstr>Issues and Future Work</vt:lpstr>
      <vt:lpstr>Conclusions</vt:lpstr>
      <vt:lpstr>Acknowledgements</vt:lpstr>
      <vt:lpstr>Questions &amp; Contacts</vt:lpstr>
      <vt:lpstr>ACS 1-, 3-, and 5- Year Estimates</vt:lpstr>
      <vt:lpstr>ACS PUMS 2009 5-Year Estimates for San Diego County</vt:lpstr>
    </vt:vector>
  </TitlesOfParts>
  <Company>SANDAG</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2008 State Budge Impact to STA</dc:title>
  <dc:creator>SANDAG USER</dc:creator>
  <cp:lastModifiedBy>zou</cp:lastModifiedBy>
  <cp:revision>496</cp:revision>
  <dcterms:created xsi:type="dcterms:W3CDTF">2007-08-29T15:43:17Z</dcterms:created>
  <dcterms:modified xsi:type="dcterms:W3CDTF">2011-05-08T02:31:30Z</dcterms:modified>
</cp:coreProperties>
</file>