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50" r:id="rId1"/>
  </p:sldMasterIdLst>
  <p:notesMasterIdLst>
    <p:notesMasterId r:id="rId23"/>
  </p:notesMasterIdLst>
  <p:handoutMasterIdLst>
    <p:handoutMasterId r:id="rId24"/>
  </p:handoutMasterIdLst>
  <p:sldIdLst>
    <p:sldId id="337" r:id="rId2"/>
    <p:sldId id="347" r:id="rId3"/>
    <p:sldId id="338" r:id="rId4"/>
    <p:sldId id="346" r:id="rId5"/>
    <p:sldId id="344" r:id="rId6"/>
    <p:sldId id="339" r:id="rId7"/>
    <p:sldId id="349" r:id="rId8"/>
    <p:sldId id="350" r:id="rId9"/>
    <p:sldId id="351" r:id="rId10"/>
    <p:sldId id="353" r:id="rId11"/>
    <p:sldId id="354" r:id="rId12"/>
    <p:sldId id="366" r:id="rId13"/>
    <p:sldId id="365" r:id="rId14"/>
    <p:sldId id="342" r:id="rId15"/>
    <p:sldId id="360" r:id="rId16"/>
    <p:sldId id="358" r:id="rId17"/>
    <p:sldId id="361" r:id="rId18"/>
    <p:sldId id="362" r:id="rId19"/>
    <p:sldId id="363" r:id="rId20"/>
    <p:sldId id="343" r:id="rId21"/>
    <p:sldId id="357" r:id="rId22"/>
  </p:sldIdLst>
  <p:sldSz cx="9144000" cy="6858000" type="screen4x3"/>
  <p:notesSz cx="7010400" cy="9296400"/>
  <p:defaultTextStyle>
    <a:defPPr>
      <a:defRPr lang="en-US"/>
    </a:defPPr>
    <a:lvl1pPr algn="ctr" rtl="0" eaLnBrk="0" fontAlgn="base" hangingPunct="0">
      <a:spcBef>
        <a:spcPct val="0"/>
      </a:spcBef>
      <a:spcAft>
        <a:spcPct val="0"/>
      </a:spcAft>
      <a:defRPr sz="2000" b="1" kern="1200">
        <a:solidFill>
          <a:srgbClr val="000000"/>
        </a:solidFill>
        <a:latin typeface="Arial" charset="0"/>
        <a:ea typeface="+mn-ea"/>
        <a:cs typeface="+mn-cs"/>
      </a:defRPr>
    </a:lvl1pPr>
    <a:lvl2pPr marL="457200" algn="ctr" rtl="0" eaLnBrk="0" fontAlgn="base" hangingPunct="0">
      <a:spcBef>
        <a:spcPct val="0"/>
      </a:spcBef>
      <a:spcAft>
        <a:spcPct val="0"/>
      </a:spcAft>
      <a:defRPr sz="2000" b="1" kern="1200">
        <a:solidFill>
          <a:srgbClr val="000000"/>
        </a:solidFill>
        <a:latin typeface="Arial" charset="0"/>
        <a:ea typeface="+mn-ea"/>
        <a:cs typeface="+mn-cs"/>
      </a:defRPr>
    </a:lvl2pPr>
    <a:lvl3pPr marL="914400" algn="ctr" rtl="0" eaLnBrk="0" fontAlgn="base" hangingPunct="0">
      <a:spcBef>
        <a:spcPct val="0"/>
      </a:spcBef>
      <a:spcAft>
        <a:spcPct val="0"/>
      </a:spcAft>
      <a:defRPr sz="2000" b="1" kern="1200">
        <a:solidFill>
          <a:srgbClr val="000000"/>
        </a:solidFill>
        <a:latin typeface="Arial" charset="0"/>
        <a:ea typeface="+mn-ea"/>
        <a:cs typeface="+mn-cs"/>
      </a:defRPr>
    </a:lvl3pPr>
    <a:lvl4pPr marL="1371600" algn="ctr" rtl="0" eaLnBrk="0" fontAlgn="base" hangingPunct="0">
      <a:spcBef>
        <a:spcPct val="0"/>
      </a:spcBef>
      <a:spcAft>
        <a:spcPct val="0"/>
      </a:spcAft>
      <a:defRPr sz="2000" b="1" kern="1200">
        <a:solidFill>
          <a:srgbClr val="000000"/>
        </a:solidFill>
        <a:latin typeface="Arial" charset="0"/>
        <a:ea typeface="+mn-ea"/>
        <a:cs typeface="+mn-cs"/>
      </a:defRPr>
    </a:lvl4pPr>
    <a:lvl5pPr marL="1828800" algn="ctr" rtl="0" eaLnBrk="0" fontAlgn="base" hangingPunct="0">
      <a:spcBef>
        <a:spcPct val="0"/>
      </a:spcBef>
      <a:spcAft>
        <a:spcPct val="0"/>
      </a:spcAft>
      <a:defRPr sz="2000" b="1" kern="1200">
        <a:solidFill>
          <a:srgbClr val="000000"/>
        </a:solidFill>
        <a:latin typeface="Arial" charset="0"/>
        <a:ea typeface="+mn-ea"/>
        <a:cs typeface="+mn-cs"/>
      </a:defRPr>
    </a:lvl5pPr>
    <a:lvl6pPr marL="2286000" algn="l" defTabSz="914400" rtl="0" eaLnBrk="1" latinLnBrk="0" hangingPunct="1">
      <a:defRPr sz="2000" b="1" kern="1200">
        <a:solidFill>
          <a:srgbClr val="000000"/>
        </a:solidFill>
        <a:latin typeface="Arial" charset="0"/>
        <a:ea typeface="+mn-ea"/>
        <a:cs typeface="+mn-cs"/>
      </a:defRPr>
    </a:lvl6pPr>
    <a:lvl7pPr marL="2743200" algn="l" defTabSz="914400" rtl="0" eaLnBrk="1" latinLnBrk="0" hangingPunct="1">
      <a:defRPr sz="2000" b="1" kern="1200">
        <a:solidFill>
          <a:srgbClr val="000000"/>
        </a:solidFill>
        <a:latin typeface="Arial" charset="0"/>
        <a:ea typeface="+mn-ea"/>
        <a:cs typeface="+mn-cs"/>
      </a:defRPr>
    </a:lvl7pPr>
    <a:lvl8pPr marL="3200400" algn="l" defTabSz="914400" rtl="0" eaLnBrk="1" latinLnBrk="0" hangingPunct="1">
      <a:defRPr sz="2000" b="1" kern="1200">
        <a:solidFill>
          <a:srgbClr val="000000"/>
        </a:solidFill>
        <a:latin typeface="Arial" charset="0"/>
        <a:ea typeface="+mn-ea"/>
        <a:cs typeface="+mn-cs"/>
      </a:defRPr>
    </a:lvl8pPr>
    <a:lvl9pPr marL="3657600" algn="l" defTabSz="914400" rtl="0" eaLnBrk="1" latinLnBrk="0" hangingPunct="1">
      <a:defRPr sz="2000" b="1" kern="1200">
        <a:solidFill>
          <a:srgbClr val="000000"/>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vid Kurth" initials="DK"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B12779"/>
    <a:srgbClr val="DDE278"/>
    <a:srgbClr val="1634CA"/>
    <a:srgbClr val="CCCCCC"/>
    <a:srgbClr val="000000"/>
    <a:srgbClr val="A7A7A7"/>
    <a:srgbClr val="002E5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84" autoAdjust="0"/>
    <p:restoredTop sz="86040" autoAdjust="0"/>
  </p:normalViewPr>
  <p:slideViewPr>
    <p:cSldViewPr snapToGrid="0">
      <p:cViewPr varScale="1">
        <p:scale>
          <a:sx n="89" d="100"/>
          <a:sy n="89" d="100"/>
        </p:scale>
        <p:origin x="-840" y="-108"/>
      </p:cViewPr>
      <p:guideLst>
        <p:guide orient="horz" pos="718"/>
        <p:guide pos="31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2" d="100"/>
          <a:sy n="72" d="100"/>
        </p:scale>
        <p:origin x="-1506"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588"/>
            <a:ext cx="3038475" cy="465138"/>
          </a:xfrm>
          <a:prstGeom prst="rect">
            <a:avLst/>
          </a:prstGeom>
          <a:noFill/>
          <a:ln w="9525">
            <a:noFill/>
            <a:miter lim="800000"/>
            <a:headEnd/>
            <a:tailEnd/>
          </a:ln>
          <a:effectLst/>
        </p:spPr>
        <p:txBody>
          <a:bodyPr vert="horz" wrap="square" lIns="19093" tIns="0" rIns="19093" bIns="0" numCol="1" anchor="t" anchorCtr="0" compatLnSpc="1">
            <a:prstTxWarp prst="textNoShape">
              <a:avLst/>
            </a:prstTxWarp>
          </a:bodyPr>
          <a:lstStyle>
            <a:lvl1pPr algn="l" defTabSz="950913">
              <a:defRPr sz="1000" b="0" i="1">
                <a:solidFill>
                  <a:schemeClr val="tx1"/>
                </a:solidFill>
                <a:latin typeface="Times New Roman" pitchFamily="18" charset="0"/>
              </a:defRPr>
            </a:lvl1pPr>
          </a:lstStyle>
          <a:p>
            <a:endParaRPr lang="en-US" dirty="0"/>
          </a:p>
        </p:txBody>
      </p:sp>
      <p:sp>
        <p:nvSpPr>
          <p:cNvPr id="3075" name="Rectangle 3"/>
          <p:cNvSpPr>
            <a:spLocks noGrp="1" noChangeArrowheads="1"/>
          </p:cNvSpPr>
          <p:nvPr>
            <p:ph type="dt" sz="quarter" idx="1"/>
          </p:nvPr>
        </p:nvSpPr>
        <p:spPr bwMode="auto">
          <a:xfrm>
            <a:off x="3971925" y="-1588"/>
            <a:ext cx="3038475" cy="465138"/>
          </a:xfrm>
          <a:prstGeom prst="rect">
            <a:avLst/>
          </a:prstGeom>
          <a:noFill/>
          <a:ln w="9525">
            <a:noFill/>
            <a:miter lim="800000"/>
            <a:headEnd/>
            <a:tailEnd/>
          </a:ln>
          <a:effectLst/>
        </p:spPr>
        <p:txBody>
          <a:bodyPr vert="horz" wrap="square" lIns="19093" tIns="0" rIns="19093" bIns="0" numCol="1" anchor="t" anchorCtr="0" compatLnSpc="1">
            <a:prstTxWarp prst="textNoShape">
              <a:avLst/>
            </a:prstTxWarp>
          </a:bodyPr>
          <a:lstStyle>
            <a:lvl1pPr algn="r" defTabSz="950913">
              <a:defRPr sz="1000" b="0" i="1">
                <a:solidFill>
                  <a:schemeClr val="tx1"/>
                </a:solidFill>
                <a:latin typeface="Times New Roman" pitchFamily="18" charset="0"/>
              </a:defRPr>
            </a:lvl1pPr>
          </a:lstStyle>
          <a:p>
            <a:endParaRPr lang="en-US" dirty="0"/>
          </a:p>
        </p:txBody>
      </p:sp>
      <p:sp>
        <p:nvSpPr>
          <p:cNvPr id="3076"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19093" tIns="0" rIns="19093" bIns="0" numCol="1" anchor="b" anchorCtr="0" compatLnSpc="1">
            <a:prstTxWarp prst="textNoShape">
              <a:avLst/>
            </a:prstTxWarp>
          </a:bodyPr>
          <a:lstStyle>
            <a:lvl1pPr algn="l" defTabSz="950913">
              <a:defRPr sz="1000" b="0" i="1">
                <a:solidFill>
                  <a:schemeClr val="tx1"/>
                </a:solidFill>
                <a:latin typeface="Times New Roman" pitchFamily="18" charset="0"/>
              </a:defRPr>
            </a:lvl1pPr>
          </a:lstStyle>
          <a:p>
            <a:endParaRPr lang="en-US" dirty="0"/>
          </a:p>
        </p:txBody>
      </p:sp>
      <p:sp>
        <p:nvSpPr>
          <p:cNvPr id="3077"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19093" tIns="0" rIns="19093" bIns="0" numCol="1" anchor="b" anchorCtr="0" compatLnSpc="1">
            <a:prstTxWarp prst="textNoShape">
              <a:avLst/>
            </a:prstTxWarp>
          </a:bodyPr>
          <a:lstStyle>
            <a:lvl1pPr algn="r" defTabSz="950913">
              <a:defRPr sz="1000" b="0" i="1">
                <a:solidFill>
                  <a:schemeClr val="tx1"/>
                </a:solidFill>
                <a:latin typeface="Times New Roman" pitchFamily="18" charset="0"/>
              </a:defRPr>
            </a:lvl1pPr>
          </a:lstStyle>
          <a:p>
            <a:fld id="{F119D9A5-2913-4E07-B613-9641DC26D2F5}"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3038475" cy="465138"/>
          </a:xfrm>
          <a:prstGeom prst="rect">
            <a:avLst/>
          </a:prstGeom>
          <a:noFill/>
          <a:ln w="9525">
            <a:noFill/>
            <a:miter lim="800000"/>
            <a:headEnd/>
            <a:tailEnd/>
          </a:ln>
          <a:effectLst/>
        </p:spPr>
        <p:txBody>
          <a:bodyPr vert="horz" wrap="square" lIns="19093" tIns="0" rIns="19093" bIns="0" numCol="1" anchor="t" anchorCtr="0" compatLnSpc="1">
            <a:prstTxWarp prst="textNoShape">
              <a:avLst/>
            </a:prstTxWarp>
          </a:bodyPr>
          <a:lstStyle>
            <a:lvl1pPr algn="l" defTabSz="950913">
              <a:defRPr sz="1000" b="0" i="1">
                <a:solidFill>
                  <a:schemeClr val="tx1"/>
                </a:solidFill>
                <a:latin typeface="Times New Roman" pitchFamily="18" charset="0"/>
              </a:defRPr>
            </a:lvl1pPr>
          </a:lstStyle>
          <a:p>
            <a:endParaRPr lang="en-US" dirty="0"/>
          </a:p>
        </p:txBody>
      </p:sp>
      <p:sp>
        <p:nvSpPr>
          <p:cNvPr id="2051" name="Rectangle 3"/>
          <p:cNvSpPr>
            <a:spLocks noGrp="1" noChangeArrowheads="1"/>
          </p:cNvSpPr>
          <p:nvPr>
            <p:ph type="dt" idx="1"/>
          </p:nvPr>
        </p:nvSpPr>
        <p:spPr bwMode="auto">
          <a:xfrm>
            <a:off x="3971925" y="-1588"/>
            <a:ext cx="3038475" cy="465138"/>
          </a:xfrm>
          <a:prstGeom prst="rect">
            <a:avLst/>
          </a:prstGeom>
          <a:noFill/>
          <a:ln w="9525">
            <a:noFill/>
            <a:miter lim="800000"/>
            <a:headEnd/>
            <a:tailEnd/>
          </a:ln>
          <a:effectLst/>
        </p:spPr>
        <p:txBody>
          <a:bodyPr vert="horz" wrap="square" lIns="19093" tIns="0" rIns="19093" bIns="0" numCol="1" anchor="t" anchorCtr="0" compatLnSpc="1">
            <a:prstTxWarp prst="textNoShape">
              <a:avLst/>
            </a:prstTxWarp>
          </a:bodyPr>
          <a:lstStyle>
            <a:lvl1pPr algn="r" defTabSz="950913">
              <a:defRPr sz="1000" b="0" i="1">
                <a:solidFill>
                  <a:schemeClr val="tx1"/>
                </a:solidFill>
                <a:latin typeface="Times New Roman" pitchFamily="18" charset="0"/>
              </a:defRPr>
            </a:lvl1pPr>
          </a:lstStyle>
          <a:p>
            <a:endParaRPr lang="en-US" dirty="0"/>
          </a:p>
        </p:txBody>
      </p:sp>
      <p:sp>
        <p:nvSpPr>
          <p:cNvPr id="2052" name="Rectangle 4"/>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19093" tIns="0" rIns="19093" bIns="0" numCol="1" anchor="b" anchorCtr="0" compatLnSpc="1">
            <a:prstTxWarp prst="textNoShape">
              <a:avLst/>
            </a:prstTxWarp>
          </a:bodyPr>
          <a:lstStyle>
            <a:lvl1pPr algn="l" defTabSz="950913">
              <a:defRPr sz="1000" b="0" i="1">
                <a:solidFill>
                  <a:schemeClr val="tx1"/>
                </a:solidFill>
                <a:latin typeface="Times New Roman" pitchFamily="18" charset="0"/>
              </a:defRPr>
            </a:lvl1pPr>
          </a:lstStyle>
          <a:p>
            <a:endParaRPr lang="en-US" dirty="0"/>
          </a:p>
        </p:txBody>
      </p:sp>
      <p:sp>
        <p:nvSpPr>
          <p:cNvPr id="2053" name="Rectangle 5"/>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19093" tIns="0" rIns="19093" bIns="0" numCol="1" anchor="b" anchorCtr="0" compatLnSpc="1">
            <a:prstTxWarp prst="textNoShape">
              <a:avLst/>
            </a:prstTxWarp>
          </a:bodyPr>
          <a:lstStyle>
            <a:lvl1pPr algn="r" defTabSz="950913">
              <a:defRPr sz="1000" b="0" i="1">
                <a:solidFill>
                  <a:schemeClr val="tx1"/>
                </a:solidFill>
                <a:latin typeface="Times New Roman" pitchFamily="18" charset="0"/>
              </a:defRPr>
            </a:lvl1pPr>
          </a:lstStyle>
          <a:p>
            <a:fld id="{C8A9EB05-73CA-45BD-80D5-21A3ED032A35}" type="slidenum">
              <a:rPr lang="en-US"/>
              <a:pPr/>
              <a:t>‹#›</a:t>
            </a:fld>
            <a:endParaRPr lang="en-US" dirty="0"/>
          </a:p>
        </p:txBody>
      </p:sp>
      <p:sp>
        <p:nvSpPr>
          <p:cNvPr id="2054" name="Rectangle 6"/>
          <p:cNvSpPr>
            <a:spLocks noGrp="1" noRot="1" noChangeAspect="1" noChangeArrowheads="1" noTextEdit="1"/>
          </p:cNvSpPr>
          <p:nvPr>
            <p:ph type="sldImg" idx="2"/>
          </p:nvPr>
        </p:nvSpPr>
        <p:spPr bwMode="auto">
          <a:xfrm>
            <a:off x="1195388" y="706438"/>
            <a:ext cx="4622800" cy="3467100"/>
          </a:xfrm>
          <a:prstGeom prst="rect">
            <a:avLst/>
          </a:prstGeom>
          <a:noFill/>
          <a:ln w="9525">
            <a:no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44717AC-EF2C-42CF-9517-B1CE4B7D5B18}" type="slidenum">
              <a:rPr lang="en-US"/>
              <a:pPr/>
              <a:t>0</a:t>
            </a:fld>
            <a:endParaRPr lang="en-US" dirty="0"/>
          </a:p>
        </p:txBody>
      </p:sp>
      <p:sp>
        <p:nvSpPr>
          <p:cNvPr id="169986" name="Rectangle 2"/>
          <p:cNvSpPr>
            <a:spLocks noGrp="1" noRot="1" noChangeAspect="1" noChangeArrowheads="1" noTextEdit="1"/>
          </p:cNvSpPr>
          <p:nvPr>
            <p:ph type="sldImg"/>
          </p:nvPr>
        </p:nvSpPr>
        <p:spPr/>
      </p:sp>
      <p:sp>
        <p:nvSpPr>
          <p:cNvPr id="169987"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984BEAA-649A-4ECF-85B2-4ED7C1D839B7}" type="slidenum">
              <a:rPr lang="en-US"/>
              <a:pPr/>
              <a:t>9</a:t>
            </a:fld>
            <a:endParaRPr lang="en-US" dirty="0"/>
          </a:p>
        </p:txBody>
      </p:sp>
      <p:sp>
        <p:nvSpPr>
          <p:cNvPr id="212994" name="Rectangle 2"/>
          <p:cNvSpPr>
            <a:spLocks noGrp="1" noRot="1" noChangeAspect="1" noChangeArrowheads="1" noTextEdit="1"/>
          </p:cNvSpPr>
          <p:nvPr>
            <p:ph type="sldImg"/>
          </p:nvPr>
        </p:nvSpPr>
        <p:spPr/>
      </p:sp>
      <p:sp>
        <p:nvSpPr>
          <p:cNvPr id="212995"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F817940-67E2-4986-941C-FA3A9F024D06}" type="slidenum">
              <a:rPr lang="en-US"/>
              <a:pPr/>
              <a:t>10</a:t>
            </a:fld>
            <a:endParaRPr lang="en-US" dirty="0"/>
          </a:p>
        </p:txBody>
      </p:sp>
      <p:sp>
        <p:nvSpPr>
          <p:cNvPr id="191490" name="Rectangle 2"/>
          <p:cNvSpPr>
            <a:spLocks noGrp="1" noRot="1" noChangeAspect="1" noChangeArrowheads="1" noTextEdit="1"/>
          </p:cNvSpPr>
          <p:nvPr>
            <p:ph type="sldImg"/>
          </p:nvPr>
        </p:nvSpPr>
        <p:spPr/>
      </p:sp>
      <p:sp>
        <p:nvSpPr>
          <p:cNvPr id="19149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smtClean="0"/>
              <a:t>This exercise</a:t>
            </a:r>
            <a:r>
              <a:rPr lang="en-US" baseline="0" dirty="0" smtClean="0"/>
              <a:t> was, of course, fraught with difficulty since there is no standard model in use throughout the nation.  While we did focus on trip-based travel models to simplify our efforts, some of the issues that must be considered include:</a:t>
            </a:r>
          </a:p>
          <a:p>
            <a:pPr lvl="1">
              <a:buFont typeface="Wingdings" pitchFamily="2" charset="2"/>
              <a:buNone/>
            </a:pPr>
            <a:endParaRPr lang="en-US" baseline="0" dirty="0" smtClean="0"/>
          </a:p>
          <a:p>
            <a:pPr lvl="1">
              <a:buFont typeface="Wingdings" pitchFamily="2" charset="2"/>
              <a:buChar char="§"/>
            </a:pPr>
            <a:r>
              <a:rPr lang="en-US" baseline="0" dirty="0" smtClean="0"/>
              <a:t>  Different base years for model estimation / calibration</a:t>
            </a:r>
          </a:p>
          <a:p>
            <a:pPr lvl="1">
              <a:buFont typeface="Wingdings" pitchFamily="2" charset="2"/>
              <a:buChar char="§"/>
            </a:pPr>
            <a:r>
              <a:rPr lang="en-US" baseline="0" dirty="0" smtClean="0"/>
              <a:t>  Different explanatory variables (e.g. income group or auto ownership for trip generation)</a:t>
            </a:r>
          </a:p>
          <a:p>
            <a:pPr lvl="1">
              <a:buFont typeface="Wingdings" pitchFamily="2" charset="2"/>
              <a:buChar char="§"/>
            </a:pPr>
            <a:r>
              <a:rPr lang="en-US" baseline="0" dirty="0" smtClean="0"/>
              <a:t>  Lack of detail regarding the source of the model parameters</a:t>
            </a:r>
          </a:p>
          <a:p>
            <a:pPr lvl="0">
              <a:buFont typeface="Wingdings" pitchFamily="2" charset="2"/>
              <a:buNone/>
            </a:pPr>
            <a:endParaRPr lang="en-US" baseline="0" dirty="0" smtClean="0"/>
          </a:p>
          <a:p>
            <a:pPr lvl="0">
              <a:buFont typeface="Wingdings" pitchFamily="2" charset="2"/>
              <a:buNone/>
            </a:pPr>
            <a:r>
              <a:rPr lang="en-US" baseline="0" dirty="0" smtClean="0"/>
              <a:t>The MPO data were used “strategically” to supplement model information that could not reasonably be developed from the </a:t>
            </a:r>
            <a:r>
              <a:rPr lang="en-US" baseline="0" dirty="0" err="1" smtClean="0"/>
              <a:t>NHTS</a:t>
            </a:r>
            <a:r>
              <a:rPr lang="en-US" baseline="0" dirty="0" smtClean="0"/>
              <a:t> data such as trip attraction models, trip distribution model parameters, or mode choice model parameters.</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E867A65-DB2D-46DD-A936-DD16A30B4436}" type="slidenum">
              <a:rPr lang="en-US"/>
              <a:pPr/>
              <a:t>11</a:t>
            </a:fld>
            <a:endParaRPr lang="en-US" dirty="0"/>
          </a:p>
        </p:txBody>
      </p:sp>
      <p:sp>
        <p:nvSpPr>
          <p:cNvPr id="211970" name="Rectangle 2"/>
          <p:cNvSpPr>
            <a:spLocks noGrp="1" noRot="1" noChangeAspect="1" noChangeArrowheads="1" noTextEdit="1"/>
          </p:cNvSpPr>
          <p:nvPr>
            <p:ph type="sldImg"/>
          </p:nvPr>
        </p:nvSpPr>
        <p:spPr/>
      </p:sp>
      <p:sp>
        <p:nvSpPr>
          <p:cNvPr id="21197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smtClean="0"/>
              <a:t>As you can see, in some cases there was substantial variation</a:t>
            </a:r>
            <a:r>
              <a:rPr lang="en-US" baseline="0" dirty="0" smtClean="0"/>
              <a:t> in model parameters from the MPO models and it did not  make sense to combine or average the data.  However, in this case, we also tried to provide some additional information by plotting the data as shown on the next slide…</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E867A65-DB2D-46DD-A936-DD16A30B4436}" type="slidenum">
              <a:rPr lang="en-US"/>
              <a:pPr/>
              <a:t>12</a:t>
            </a:fld>
            <a:endParaRPr lang="en-US" dirty="0"/>
          </a:p>
        </p:txBody>
      </p:sp>
      <p:sp>
        <p:nvSpPr>
          <p:cNvPr id="211970" name="Rectangle 2"/>
          <p:cNvSpPr>
            <a:spLocks noGrp="1" noRot="1" noChangeAspect="1" noChangeArrowheads="1" noTextEdit="1"/>
          </p:cNvSpPr>
          <p:nvPr>
            <p:ph type="sldImg"/>
          </p:nvPr>
        </p:nvSpPr>
        <p:spPr/>
      </p:sp>
      <p:sp>
        <p:nvSpPr>
          <p:cNvPr id="21197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8CA7999-7130-4833-A38C-7C980E3B7548}" type="slidenum">
              <a:rPr lang="en-US"/>
              <a:pPr/>
              <a:t>13</a:t>
            </a:fld>
            <a:endParaRPr lang="en-US" dirty="0"/>
          </a:p>
        </p:txBody>
      </p:sp>
      <p:sp>
        <p:nvSpPr>
          <p:cNvPr id="173058" name="Rectangle 2"/>
          <p:cNvSpPr>
            <a:spLocks noGrp="1" noRot="1" noChangeAspect="1" noChangeArrowheads="1" noTextEdit="1"/>
          </p:cNvSpPr>
          <p:nvPr>
            <p:ph type="sldImg"/>
          </p:nvPr>
        </p:nvSpPr>
        <p:spPr/>
      </p:sp>
      <p:sp>
        <p:nvSpPr>
          <p:cNvPr id="17305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b="1" dirty="0"/>
              <a:t>Chapter 1.	Introduction</a:t>
            </a:r>
            <a:endParaRPr lang="en-US" dirty="0"/>
          </a:p>
          <a:p>
            <a:r>
              <a:rPr lang="en-US" dirty="0"/>
              <a:t>This section will describe the purpose for the guidebook, its objectives, and how it is organized.  It will provide a brief summary of the modeling process and how parameters fit into it. </a:t>
            </a:r>
          </a:p>
          <a:p>
            <a:endParaRPr lang="en-US" dirty="0"/>
          </a:p>
          <a:p>
            <a:r>
              <a:rPr lang="en-US" b="1" dirty="0"/>
              <a:t>Chapter 2.	Planning Applications Context</a:t>
            </a:r>
            <a:endParaRPr lang="en-US" dirty="0"/>
          </a:p>
          <a:p>
            <a:r>
              <a:rPr lang="en-US" dirty="0"/>
              <a:t>The purpose of developing travel forecasting models is to provide information that can be used to make transportation planning decisions.  These decisions may require different kinds of information from the model, depending on the context.  The planning context, therefore, should be used to determine the model structure, parameters, and complexity.  This, in turn, will ensure that the travel forecasting model is appropriate for each planning context.  It is useful to develop a travel forecasting model that meets most (if not all) of an agency’s current and future planning needs.  This section will discuss how the planning context affects the model’s capabilities and provide examples of different contexts found in U.S. urban areas.  </a:t>
            </a:r>
            <a:endParaRPr lang="en-US" i="1"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3FC9A7C-5F88-4687-9021-1FB35F6A90B3}" type="slidenum">
              <a:rPr lang="en-US"/>
              <a:pPr/>
              <a:t>14</a:t>
            </a:fld>
            <a:endParaRPr lang="en-US" dirty="0"/>
          </a:p>
        </p:txBody>
      </p:sp>
      <p:sp>
        <p:nvSpPr>
          <p:cNvPr id="204802" name="Rectangle 2"/>
          <p:cNvSpPr>
            <a:spLocks noGrp="1" noRot="1" noChangeAspect="1" noChangeArrowheads="1" noTextEdit="1"/>
          </p:cNvSpPr>
          <p:nvPr>
            <p:ph type="sldImg"/>
          </p:nvPr>
        </p:nvSpPr>
        <p:spPr/>
      </p:sp>
      <p:sp>
        <p:nvSpPr>
          <p:cNvPr id="204803"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b="1" dirty="0"/>
              <a:t>Chapter </a:t>
            </a:r>
            <a:r>
              <a:rPr lang="en-US" b="1" dirty="0" smtClean="0"/>
              <a:t>3.</a:t>
            </a:r>
            <a:r>
              <a:rPr lang="en-US" b="1" dirty="0"/>
              <a:t>	Development of Data for Model Development and Validation</a:t>
            </a:r>
            <a:endParaRPr lang="en-US" dirty="0"/>
          </a:p>
          <a:p>
            <a:r>
              <a:rPr lang="en-US" dirty="0"/>
              <a:t>There are a variety of data types required for model development, validation, and application.  This section will describe the types of data used for each of these functions.  Model development data primarily include transportation networks and socioeconomic data.  The chapter will describe primary and secondary data sources, limitations of typical data, conversion of data from other sources for use in modeling, and network coding procedures.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1D45D72-71F8-4C04-BE1D-828E435202E1}" type="slidenum">
              <a:rPr lang="en-US"/>
              <a:pPr/>
              <a:t>15</a:t>
            </a:fld>
            <a:endParaRPr lang="en-US" dirty="0"/>
          </a:p>
        </p:txBody>
      </p:sp>
      <p:sp>
        <p:nvSpPr>
          <p:cNvPr id="200706" name="Rectangle 2"/>
          <p:cNvSpPr>
            <a:spLocks noGrp="1" noRot="1" noChangeAspect="1" noChangeArrowheads="1" noTextEdit="1"/>
          </p:cNvSpPr>
          <p:nvPr>
            <p:ph type="sldImg"/>
          </p:nvPr>
        </p:nvSpPr>
        <p:spPr/>
      </p:sp>
      <p:sp>
        <p:nvSpPr>
          <p:cNvPr id="200707"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b="1" dirty="0"/>
              <a:t>Chapter </a:t>
            </a:r>
            <a:r>
              <a:rPr lang="en-US" b="1" dirty="0" smtClean="0"/>
              <a:t>4.</a:t>
            </a:r>
            <a:r>
              <a:rPr lang="en-US" b="1" dirty="0"/>
              <a:t>	Model Components</a:t>
            </a:r>
            <a:endParaRPr lang="en-US" dirty="0"/>
          </a:p>
          <a:p>
            <a:r>
              <a:rPr lang="en-US" dirty="0"/>
              <a:t>In each subsection of Chapter </a:t>
            </a:r>
            <a:r>
              <a:rPr lang="en-US" dirty="0" smtClean="0"/>
              <a:t>4, </a:t>
            </a:r>
            <a:r>
              <a:rPr lang="en-US" dirty="0"/>
              <a:t>we will present:</a:t>
            </a:r>
          </a:p>
          <a:p>
            <a:r>
              <a:rPr lang="en-US" dirty="0"/>
              <a:t>A brief description of the typical method(s) representing best practice.  This may include alternative methods that may be appropriate in different contexts.  For example, trip generation might include methods to estimate total person trips, total motorized person trips, or total vehicle trips.  At this time we are not planning to provide a complete discussion of the theory behind the methods and the model estimation procedures; rather, we would provide references to the already extensive existing literature documenting these items.</a:t>
            </a:r>
          </a:p>
          <a:p>
            <a:pPr>
              <a:buFontTx/>
              <a:buChar char="•"/>
            </a:pPr>
            <a:r>
              <a:rPr lang="en-US" dirty="0"/>
              <a:t>The basis for the development of the data presented in the subsection.</a:t>
            </a:r>
          </a:p>
          <a:p>
            <a:pPr>
              <a:buFontTx/>
              <a:buChar char="•"/>
            </a:pPr>
            <a:r>
              <a:rPr lang="en-US" dirty="0"/>
              <a:t>Model parameters classified by urban area category, with explanations of how they can be used in model estimation, validation, and parameter transfer.</a:t>
            </a:r>
          </a:p>
          <a:p>
            <a:pPr>
              <a:buFontTx/>
              <a:buChar char="•"/>
            </a:pPr>
            <a:r>
              <a:rPr lang="en-US" dirty="0"/>
              <a:t>A chapter summary.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BD33623-9D95-43D2-BFCC-A4E2B41FB215}" type="slidenum">
              <a:rPr lang="en-US"/>
              <a:pPr/>
              <a:t>16</a:t>
            </a:fld>
            <a:endParaRPr lang="en-US" dirty="0"/>
          </a:p>
        </p:txBody>
      </p:sp>
      <p:sp>
        <p:nvSpPr>
          <p:cNvPr id="206850" name="Rectangle 2"/>
          <p:cNvSpPr>
            <a:spLocks noGrp="1" noRot="1" noChangeAspect="1" noChangeArrowheads="1" noTextEdit="1"/>
          </p:cNvSpPr>
          <p:nvPr>
            <p:ph type="sldImg"/>
          </p:nvPr>
        </p:nvSpPr>
        <p:spPr/>
      </p:sp>
      <p:sp>
        <p:nvSpPr>
          <p:cNvPr id="20685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a:t>The following </a:t>
            </a:r>
            <a:r>
              <a:rPr lang="en-US" dirty="0" smtClean="0"/>
              <a:t>are subsections </a:t>
            </a:r>
            <a:r>
              <a:rPr lang="en-US" dirty="0"/>
              <a:t>of Chapter </a:t>
            </a:r>
            <a:r>
              <a:rPr lang="en-US" dirty="0" smtClean="0"/>
              <a:t>4:</a:t>
            </a:r>
            <a:endParaRPr lang="en-US" dirty="0"/>
          </a:p>
          <a:p>
            <a:r>
              <a:rPr lang="en-US" dirty="0"/>
              <a:t>Vehicle Availability</a:t>
            </a:r>
          </a:p>
          <a:p>
            <a:r>
              <a:rPr lang="en-US" dirty="0"/>
              <a:t>Trip Generation</a:t>
            </a:r>
          </a:p>
          <a:p>
            <a:r>
              <a:rPr lang="en-US" dirty="0"/>
              <a:t>Trip Distribution</a:t>
            </a:r>
          </a:p>
          <a:p>
            <a:r>
              <a:rPr lang="en-US" dirty="0"/>
              <a:t>External Travel</a:t>
            </a:r>
          </a:p>
          <a:p>
            <a:r>
              <a:rPr lang="en-US" dirty="0"/>
              <a:t>Mode Choice</a:t>
            </a:r>
          </a:p>
          <a:p>
            <a:r>
              <a:rPr lang="en-US" dirty="0"/>
              <a:t>Automobile Occupancy</a:t>
            </a:r>
          </a:p>
          <a:p>
            <a:r>
              <a:rPr lang="en-US" dirty="0"/>
              <a:t>Time-of-Day Characteristics</a:t>
            </a:r>
          </a:p>
          <a:p>
            <a:r>
              <a:rPr lang="en-US" dirty="0"/>
              <a:t>Truck/Freight Modeling</a:t>
            </a:r>
          </a:p>
          <a:p>
            <a:r>
              <a:rPr lang="en-US" dirty="0"/>
              <a:t>Highway Assignment</a:t>
            </a:r>
          </a:p>
          <a:p>
            <a:r>
              <a:rPr lang="en-US" dirty="0"/>
              <a:t>Transit </a:t>
            </a:r>
            <a:r>
              <a:rPr lang="en-US" dirty="0" smtClean="0"/>
              <a:t>Assignment</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A8C15CF-49C8-4EC3-A0F2-86961B64757F}" type="slidenum">
              <a:rPr lang="en-US"/>
              <a:pPr/>
              <a:t>17</a:t>
            </a:fld>
            <a:endParaRPr lang="en-US" dirty="0"/>
          </a:p>
        </p:txBody>
      </p:sp>
      <p:sp>
        <p:nvSpPr>
          <p:cNvPr id="208898" name="Rectangle 2"/>
          <p:cNvSpPr>
            <a:spLocks noGrp="1" noRot="1" noChangeAspect="1" noChangeArrowheads="1" noTextEdit="1"/>
          </p:cNvSpPr>
          <p:nvPr>
            <p:ph type="sldImg"/>
          </p:nvPr>
        </p:nvSpPr>
        <p:spPr/>
      </p:sp>
      <p:sp>
        <p:nvSpPr>
          <p:cNvPr id="20889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b="1" dirty="0"/>
              <a:t>Chapter </a:t>
            </a:r>
            <a:r>
              <a:rPr lang="en-US" b="1" dirty="0" smtClean="0"/>
              <a:t>5.</a:t>
            </a:r>
            <a:r>
              <a:rPr lang="en-US" b="1" dirty="0"/>
              <a:t>	Model Validation Process</a:t>
            </a:r>
            <a:endParaRPr lang="en-US" dirty="0"/>
          </a:p>
          <a:p>
            <a:r>
              <a:rPr lang="en-US" dirty="0"/>
              <a:t>Since one of the uses of the information in the guidebook will be for model validation, this section will provide basic guidance on validation with a specific focus on how to use the information in the guidebook in the validation process.  This is not intended to duplicate other reference material on validation such as the update to the FHWA Model Validation Manual currently under development.  The material presented in this chapter will provide an overview on validation consistent with the other sources with appropriate references to those sources.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AF50F95-3671-415F-A304-250B45A5847F}" type="slidenum">
              <a:rPr lang="en-US"/>
              <a:pPr/>
              <a:t>18</a:t>
            </a:fld>
            <a:endParaRPr lang="en-US" dirty="0"/>
          </a:p>
        </p:txBody>
      </p:sp>
      <p:sp>
        <p:nvSpPr>
          <p:cNvPr id="210946" name="Rectangle 2"/>
          <p:cNvSpPr>
            <a:spLocks noGrp="1" noRot="1" noChangeAspect="1" noChangeArrowheads="1" noTextEdit="1"/>
          </p:cNvSpPr>
          <p:nvPr>
            <p:ph type="sldImg"/>
          </p:nvPr>
        </p:nvSpPr>
        <p:spPr/>
      </p:sp>
      <p:sp>
        <p:nvSpPr>
          <p:cNvPr id="210947"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b="1" dirty="0"/>
              <a:t>Chapter </a:t>
            </a:r>
            <a:r>
              <a:rPr lang="en-US" b="1" dirty="0" smtClean="0"/>
              <a:t>6.</a:t>
            </a:r>
            <a:r>
              <a:rPr lang="en-US" b="1" dirty="0"/>
              <a:t>	Advanced Modeling Practices</a:t>
            </a:r>
            <a:endParaRPr lang="en-US" dirty="0"/>
          </a:p>
          <a:p>
            <a:r>
              <a:rPr lang="en-US" dirty="0"/>
              <a:t>This chapter will provide an overview of advanced modeling practices including tour and activity based approaches and traffic microsimulation.  While these may not be relevant for some guidebook users, such advanced practices will become more prevalent during the “lifetime” of the guidebook, and information from the guidebook will prove useful to many users of these models.</a:t>
            </a:r>
          </a:p>
          <a:p>
            <a:r>
              <a:rPr lang="en-US" b="1" dirty="0"/>
              <a:t>Chapter </a:t>
            </a:r>
            <a:r>
              <a:rPr lang="en-US" b="1" dirty="0" smtClean="0"/>
              <a:t>7.</a:t>
            </a:r>
            <a:r>
              <a:rPr lang="en-US" b="1" dirty="0"/>
              <a:t>	Case Study Application(s)</a:t>
            </a:r>
            <a:endParaRPr lang="en-US" dirty="0"/>
          </a:p>
          <a:p>
            <a:r>
              <a:rPr lang="en-US" dirty="0"/>
              <a:t>A set of case studies will be developed to illustrate the use of the information presented in Chapters 5 and 6, drawing on the concepts presented in the entire guidebook.  </a:t>
            </a:r>
            <a:r>
              <a:rPr lang="en-US" dirty="0" smtClean="0"/>
              <a:t>Two case </a:t>
            </a:r>
            <a:r>
              <a:rPr lang="en-US" dirty="0"/>
              <a:t>studies will be presented, representing different types of planning applications contexts as described in Section 2.  </a:t>
            </a:r>
            <a:r>
              <a:rPr lang="en-US" dirty="0" smtClean="0"/>
              <a:t>They </a:t>
            </a:r>
            <a:r>
              <a:rPr lang="en-US" dirty="0"/>
              <a:t>include:</a:t>
            </a:r>
          </a:p>
          <a:p>
            <a:pPr>
              <a:buFontTx/>
              <a:buChar char="•"/>
            </a:pPr>
            <a:r>
              <a:rPr lang="en-US" dirty="0"/>
              <a:t>Smaller urban area with little </a:t>
            </a:r>
            <a:r>
              <a:rPr lang="en-US" dirty="0" smtClean="0"/>
              <a:t>transit</a:t>
            </a:r>
            <a:endParaRPr lang="en-US" dirty="0"/>
          </a:p>
          <a:p>
            <a:pPr>
              <a:buFontTx/>
              <a:buChar char="•"/>
            </a:pPr>
            <a:r>
              <a:rPr lang="en-US" dirty="0" smtClean="0"/>
              <a:t>Larger area </a:t>
            </a:r>
            <a:r>
              <a:rPr lang="en-US" dirty="0"/>
              <a:t>with </a:t>
            </a:r>
            <a:r>
              <a:rPr lang="en-US" dirty="0" smtClean="0"/>
              <a:t>transit</a:t>
            </a:r>
          </a:p>
          <a:p>
            <a:r>
              <a:rPr lang="en-US" dirty="0" smtClean="0"/>
              <a:t>The case studies will walk through the process of developing and using model parameters for the specific context, similar to the process used in NCHRP Report 365.  It is possible that the smaller case study will not include the entire modeling process.</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5B9DDE6-279F-4AA9-8E0D-9FB381CE35E9}" type="slidenum">
              <a:rPr lang="en-US"/>
              <a:pPr/>
              <a:t>1</a:t>
            </a:fld>
            <a:endParaRPr lang="en-US" dirty="0"/>
          </a:p>
        </p:txBody>
      </p:sp>
      <p:sp>
        <p:nvSpPr>
          <p:cNvPr id="214018" name="Rectangle 2"/>
          <p:cNvSpPr>
            <a:spLocks noGrp="1" noRot="1" noChangeAspect="1" noChangeArrowheads="1" noTextEdit="1"/>
          </p:cNvSpPr>
          <p:nvPr>
            <p:ph type="sldImg"/>
          </p:nvPr>
        </p:nvSpPr>
        <p:spPr/>
      </p:sp>
      <p:sp>
        <p:nvSpPr>
          <p:cNvPr id="21401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FA3B139-285A-434E-AA03-14C8D489B9A1}" type="slidenum">
              <a:rPr lang="en-US"/>
              <a:pPr/>
              <a:t>19</a:t>
            </a:fld>
            <a:endParaRPr lang="en-US" dirty="0"/>
          </a:p>
        </p:txBody>
      </p:sp>
      <p:sp>
        <p:nvSpPr>
          <p:cNvPr id="174082" name="Rectangle 2"/>
          <p:cNvSpPr>
            <a:spLocks noGrp="1" noRot="1" noChangeAspect="1" noChangeArrowheads="1" noTextEdit="1"/>
          </p:cNvSpPr>
          <p:nvPr>
            <p:ph type="sldImg"/>
          </p:nvPr>
        </p:nvSpPr>
        <p:spPr/>
      </p:sp>
      <p:sp>
        <p:nvSpPr>
          <p:cNvPr id="174083"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4D8D693-3CF0-4C61-B28B-3D19FFA06706}" type="slidenum">
              <a:rPr lang="en-US"/>
              <a:pPr/>
              <a:t>20</a:t>
            </a:fld>
            <a:endParaRPr lang="en-US" dirty="0"/>
          </a:p>
        </p:txBody>
      </p:sp>
      <p:sp>
        <p:nvSpPr>
          <p:cNvPr id="198658" name="Rectangle 2"/>
          <p:cNvSpPr>
            <a:spLocks noGrp="1" noRot="1" noChangeAspect="1" noChangeArrowheads="1" noTextEdit="1"/>
          </p:cNvSpPr>
          <p:nvPr>
            <p:ph type="sldImg"/>
          </p:nvPr>
        </p:nvSpPr>
        <p:spPr/>
      </p:sp>
      <p:sp>
        <p:nvSpPr>
          <p:cNvPr id="19865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AE8ECD3-52FF-4E30-A38A-98D7C943888D}" type="slidenum">
              <a:rPr lang="en-US"/>
              <a:pPr/>
              <a:t>2</a:t>
            </a:fld>
            <a:endParaRPr lang="en-US" dirty="0"/>
          </a:p>
        </p:txBody>
      </p:sp>
      <p:sp>
        <p:nvSpPr>
          <p:cNvPr id="168962" name="Rectangle 2"/>
          <p:cNvSpPr>
            <a:spLocks noGrp="1" noRot="1" noChangeAspect="1" noChangeArrowheads="1" noTextEdit="1"/>
          </p:cNvSpPr>
          <p:nvPr>
            <p:ph type="sldImg"/>
          </p:nvPr>
        </p:nvSpPr>
        <p:spPr/>
      </p:sp>
      <p:sp>
        <p:nvSpPr>
          <p:cNvPr id="168963"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a:t>In 1978, TRB published NCHRP Report 187: Quick-Response Urban Travel Estimation Techniques and Transferable Parameters. This report described default parameters, factors, and manual techniques for doing simple planning analysis. The report and its default data were used widely by the transportation planning profession for almost 20 years. In 1998, drawing on several newer data sources including the 1990 Census and National Personal Household Travel Survey, an update to NCHRP Report 187 was published in the form of NCHRP Report 365: Travel Estimation Techniques for Urban Planning.</a:t>
            </a:r>
          </a:p>
          <a:p>
            <a:endParaRPr lang="en-US" dirty="0"/>
          </a:p>
          <a:p>
            <a:r>
              <a:rPr lang="en-US" dirty="0"/>
              <a:t>Since NCHRP Report 365 was published, significant changes have occurred affecting the complexity, scope, and context of transportation planning. Planning concerns have grown beyond "urban" to include rural, statewide, and special-use lands. Transportation planning tools have evolved and proliferated, enabling improved and more flexible analyses to support decisions. The demands on transportation planning have expanded into special populations (e.g., tribal, immigrant, old, and young) and broader issues (e.g., safety, congestion, pricing, air quality, environment, and freight). In addition, the default data and parameters in NCHRP Report 365 need to be updated to reflect the planning requirements of today and the next 10 years.</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3A54C62D-B595-4330-AD4A-2956492EE224}" type="slidenum">
              <a:rPr lang="en-US"/>
              <a:pPr/>
              <a:t>3</a:t>
            </a:fld>
            <a:endParaRPr lang="en-US" dirty="0"/>
          </a:p>
        </p:txBody>
      </p:sp>
      <p:sp>
        <p:nvSpPr>
          <p:cNvPr id="178178" name="Rectangle 2"/>
          <p:cNvSpPr>
            <a:spLocks noGrp="1" noRot="1" noChangeAspect="1" noChangeArrowheads="1" noTextEdit="1"/>
          </p:cNvSpPr>
          <p:nvPr>
            <p:ph type="sldImg"/>
          </p:nvPr>
        </p:nvSpPr>
        <p:spPr/>
      </p:sp>
      <p:sp>
        <p:nvSpPr>
          <p:cNvPr id="17817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a:t>As with all NCHRP projects, a project panel is overseeing the work.  The research agency team includes Cambridge Systematics, VHB, MAB, Gallop, </a:t>
            </a:r>
            <a:r>
              <a:rPr lang="en-US" dirty="0" smtClean="0"/>
              <a:t>Dr</a:t>
            </a:r>
            <a:r>
              <a:rPr lang="en-US" dirty="0"/>
              <a:t>. </a:t>
            </a:r>
            <a:r>
              <a:rPr lang="en-US" dirty="0" err="1" smtClean="0"/>
              <a:t>Bhat</a:t>
            </a:r>
            <a:r>
              <a:rPr lang="en-US" dirty="0" smtClean="0"/>
              <a:t>, and Phil Shapiro.  </a:t>
            </a:r>
            <a:r>
              <a:rPr lang="en-US" dirty="0"/>
              <a:t>The Research Agency Team is led by Tom Rossi.</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C576799-99EC-4CB5-9C6D-7EC1E2D87328}" type="slidenum">
              <a:rPr lang="en-US"/>
              <a:pPr/>
              <a:t>4</a:t>
            </a:fld>
            <a:endParaRPr lang="en-US" dirty="0"/>
          </a:p>
        </p:txBody>
      </p:sp>
      <p:sp>
        <p:nvSpPr>
          <p:cNvPr id="167938" name="Rectangle 2"/>
          <p:cNvSpPr>
            <a:spLocks noGrp="1" noRot="1" noChangeAspect="1" noChangeArrowheads="1" noTextEdit="1"/>
          </p:cNvSpPr>
          <p:nvPr>
            <p:ph type="sldImg"/>
          </p:nvPr>
        </p:nvSpPr>
        <p:spPr/>
      </p:sp>
      <p:sp>
        <p:nvSpPr>
          <p:cNvPr id="167939"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r>
              <a:rPr lang="en-US" dirty="0"/>
              <a:t>The objective of this research is to revise and update NCHRP Report 365 to reflect current travel characteristics and to provide guidance on travel demand forecasting procedures and their application for solving common transportation problems. The update will present, in a user-friendly guidebook format, a range of credible approaches to allow different users to determine the level of detail and sophistication in selecting modeling and analysis techniques most appropriate to their situations. The updated guidebook will address the application of simple, straight-forward techniques, optional use of default parameters, and appropriate references to other more sophisticated techniques. The guidebook will be sufficiently broad, yet detailed enough, to allow practitioners to use travel demand forecasting methods to address the full range of transportation planning issues (e.g., environmental, air quality, freight, multimodal, and other critical concerns).</a:t>
            </a:r>
          </a:p>
          <a:p>
            <a:endParaRPr lang="en-US" dirty="0"/>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A2ECF19-FF11-43AD-A3EA-DBC35FF212DD}" type="slidenum">
              <a:rPr lang="en-US"/>
              <a:pPr/>
              <a:t>5</a:t>
            </a:fld>
            <a:endParaRPr lang="en-US" dirty="0"/>
          </a:p>
        </p:txBody>
      </p:sp>
      <p:sp>
        <p:nvSpPr>
          <p:cNvPr id="166914" name="Rectangle 2"/>
          <p:cNvSpPr>
            <a:spLocks noGrp="1" noRot="1" noChangeAspect="1" noChangeArrowheads="1" noTextEdit="1"/>
          </p:cNvSpPr>
          <p:nvPr>
            <p:ph type="sldImg"/>
          </p:nvPr>
        </p:nvSpPr>
        <p:spPr/>
      </p:sp>
      <p:sp>
        <p:nvSpPr>
          <p:cNvPr id="166915"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0F978438-E359-479F-8346-7CAEDBB11A9D}" type="slidenum">
              <a:rPr lang="en-US"/>
              <a:pPr/>
              <a:t>6</a:t>
            </a:fld>
            <a:endParaRPr lang="en-US" dirty="0"/>
          </a:p>
        </p:txBody>
      </p:sp>
      <p:sp>
        <p:nvSpPr>
          <p:cNvPr id="184322" name="Rectangle 2"/>
          <p:cNvSpPr>
            <a:spLocks noGrp="1" noRot="1" noChangeAspect="1" noChangeArrowheads="1" noTextEdit="1"/>
          </p:cNvSpPr>
          <p:nvPr>
            <p:ph type="sldImg"/>
          </p:nvPr>
        </p:nvSpPr>
        <p:spPr/>
      </p:sp>
      <p:sp>
        <p:nvSpPr>
          <p:cNvPr id="184323"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3DA3A719-7086-44F8-B2A9-7CB4DFFA421C}" type="slidenum">
              <a:rPr lang="en-US"/>
              <a:pPr/>
              <a:t>7</a:t>
            </a:fld>
            <a:endParaRPr lang="en-US" dirty="0"/>
          </a:p>
        </p:txBody>
      </p:sp>
      <p:sp>
        <p:nvSpPr>
          <p:cNvPr id="186370" name="Rectangle 2"/>
          <p:cNvSpPr>
            <a:spLocks noGrp="1" noRot="1" noChangeAspect="1" noChangeArrowheads="1" noTextEdit="1"/>
          </p:cNvSpPr>
          <p:nvPr>
            <p:ph type="sldImg"/>
          </p:nvPr>
        </p:nvSpPr>
        <p:spPr/>
      </p:sp>
      <p:sp>
        <p:nvSpPr>
          <p:cNvPr id="18637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mtClean="0"/>
              <a:t>Some variables do not vary significantly by urban area size or do not show reasonable trends</a:t>
            </a:r>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E867A65-DB2D-46DD-A936-DD16A30B4436}" type="slidenum">
              <a:rPr lang="en-US"/>
              <a:pPr/>
              <a:t>8</a:t>
            </a:fld>
            <a:endParaRPr lang="en-US" dirty="0"/>
          </a:p>
        </p:txBody>
      </p:sp>
      <p:sp>
        <p:nvSpPr>
          <p:cNvPr id="211970" name="Rectangle 2"/>
          <p:cNvSpPr>
            <a:spLocks noGrp="1" noRot="1" noChangeAspect="1" noChangeArrowheads="1" noTextEdit="1"/>
          </p:cNvSpPr>
          <p:nvPr>
            <p:ph type="sldImg"/>
          </p:nvPr>
        </p:nvSpPr>
        <p:spPr/>
      </p:sp>
      <p:sp>
        <p:nvSpPr>
          <p:cNvPr id="211971" name="Rectangle 3"/>
          <p:cNvSpPr>
            <a:spLocks noGrp="1" noChangeArrowheads="1"/>
          </p:cNvSpPr>
          <p:nvPr>
            <p:ph type="body" idx="1"/>
          </p:nvPr>
        </p:nvSpPr>
        <p:spPr bwMode="auto">
          <a:xfrm>
            <a:off x="701675" y="4416425"/>
            <a:ext cx="5607050" cy="4183063"/>
          </a:xfrm>
          <a:prstGeom prst="rect">
            <a:avLst/>
          </a:prstGeom>
          <a:noFill/>
          <a:ln>
            <a:miter lim="800000"/>
            <a:headEnd/>
            <a:tailEnd/>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4293" name="Picture 21" descr="CS_logo_BW_No tag2"/>
          <p:cNvPicPr>
            <a:picLocks noChangeAspect="1" noChangeArrowheads="1"/>
          </p:cNvPicPr>
          <p:nvPr/>
        </p:nvPicPr>
        <p:blipFill>
          <a:blip r:embed="rId2" cstate="print"/>
          <a:srcRect/>
          <a:stretch>
            <a:fillRect/>
          </a:stretch>
        </p:blipFill>
        <p:spPr bwMode="auto">
          <a:xfrm>
            <a:off x="614363" y="6294438"/>
            <a:ext cx="1690687" cy="411162"/>
          </a:xfrm>
          <a:prstGeom prst="rect">
            <a:avLst/>
          </a:prstGeom>
          <a:noFill/>
          <a:ln w="9525">
            <a:solidFill>
              <a:srgbClr val="002E56"/>
            </a:solidFill>
            <a:miter lim="800000"/>
            <a:headEnd/>
            <a:tailEnd/>
          </a:ln>
        </p:spPr>
      </p:pic>
      <p:sp>
        <p:nvSpPr>
          <p:cNvPr id="54295" name="Rectangle 23"/>
          <p:cNvSpPr>
            <a:spLocks noGrp="1" noChangeArrowheads="1"/>
          </p:cNvSpPr>
          <p:nvPr>
            <p:ph type="ctrTitle" sz="quarter"/>
          </p:nvPr>
        </p:nvSpPr>
        <p:spPr>
          <a:xfrm>
            <a:off x="484188" y="0"/>
            <a:ext cx="7975600" cy="1135063"/>
          </a:xfrm>
        </p:spPr>
        <p:txBody>
          <a:bodyPr/>
          <a:lstStyle>
            <a:lvl1pPr>
              <a:defRPr sz="3600"/>
            </a:lvl1pPr>
          </a:lstStyle>
          <a:p>
            <a:r>
              <a:rPr lang="en-US"/>
              <a:t>Click to edit Master title style</a:t>
            </a:r>
          </a:p>
        </p:txBody>
      </p:sp>
      <p:sp>
        <p:nvSpPr>
          <p:cNvPr id="54297" name="Rectangle 25"/>
          <p:cNvSpPr>
            <a:spLocks noGrp="1" noChangeArrowheads="1"/>
          </p:cNvSpPr>
          <p:nvPr>
            <p:ph type="subTitle" sz="quarter" idx="1"/>
          </p:nvPr>
        </p:nvSpPr>
        <p:spPr>
          <a:xfrm>
            <a:off x="484188" y="1046163"/>
            <a:ext cx="7967662" cy="590550"/>
          </a:xfrm>
        </p:spPr>
        <p:txBody>
          <a:bodyPr/>
          <a:lstStyle>
            <a:lvl1pPr marL="0" indent="0">
              <a:buFont typeface="Wingdings" pitchFamily="2" charset="2"/>
              <a:buNone/>
              <a:defRPr sz="2800" i="1"/>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7383CCAE-1C79-4713-81D8-94703A7848B4}"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69784EE7-4952-45C5-9334-EFDDE38AD630}"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5FF2DAA-974C-4D74-ACC1-3E85B07C993F}"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B6A76B70-F9DA-4D53-BC7B-DE186761F689}"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216E4483-C863-40DF-8826-B24F857879D8}"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88D98A26-B48F-4CF5-B652-662B6B6D5979}"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85C7C16-90E0-43A2-A445-F8DE54FDDC5B}"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4C2DD90-B001-4B7A-8940-1A44F4BE49A4}"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5565774F-6F83-4F4F-A184-FFA6630A3F9C}"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3DDEAC3B-7C28-4BC6-9512-93047BE07E8D}"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67" name="Rectangle 19"/>
          <p:cNvSpPr>
            <a:spLocks noChangeArrowheads="1"/>
          </p:cNvSpPr>
          <p:nvPr/>
        </p:nvSpPr>
        <p:spPr bwMode="auto">
          <a:xfrm rot="-5400000">
            <a:off x="4133056" y="-3172619"/>
            <a:ext cx="19050" cy="8593138"/>
          </a:xfrm>
          <a:prstGeom prst="rect">
            <a:avLst/>
          </a:prstGeom>
          <a:gradFill rotWithShape="1">
            <a:gsLst>
              <a:gs pos="0">
                <a:srgbClr val="0099FF"/>
              </a:gs>
              <a:gs pos="100000">
                <a:schemeClr val="bg1"/>
              </a:gs>
            </a:gsLst>
            <a:lin ang="5400000" scaled="1"/>
          </a:gradFill>
          <a:ln w="12700">
            <a:noFill/>
            <a:miter lim="800000"/>
            <a:headEnd type="none" w="sm" len="sm"/>
            <a:tailEnd/>
          </a:ln>
          <a:effectLst/>
        </p:spPr>
        <p:txBody>
          <a:bodyPr wrap="none" anchor="ctr"/>
          <a:lstStyle/>
          <a:p>
            <a:endParaRPr lang="en-US" dirty="0"/>
          </a:p>
        </p:txBody>
      </p:sp>
      <p:sp>
        <p:nvSpPr>
          <p:cNvPr id="53268" name="Rectangle 20"/>
          <p:cNvSpPr>
            <a:spLocks noChangeArrowheads="1"/>
          </p:cNvSpPr>
          <p:nvPr/>
        </p:nvSpPr>
        <p:spPr bwMode="auto">
          <a:xfrm>
            <a:off x="442913" y="-79375"/>
            <a:ext cx="19050" cy="6465888"/>
          </a:xfrm>
          <a:prstGeom prst="rect">
            <a:avLst/>
          </a:prstGeom>
          <a:gradFill rotWithShape="1">
            <a:gsLst>
              <a:gs pos="0">
                <a:srgbClr val="0099FF"/>
              </a:gs>
              <a:gs pos="100000">
                <a:schemeClr val="bg1"/>
              </a:gs>
            </a:gsLst>
            <a:lin ang="5400000" scaled="1"/>
          </a:gradFill>
          <a:ln w="12700">
            <a:noFill/>
            <a:miter lim="800000"/>
            <a:headEnd type="none" w="sm" len="sm"/>
            <a:tailEnd/>
          </a:ln>
          <a:effectLst/>
        </p:spPr>
        <p:txBody>
          <a:bodyPr wrap="none" anchor="ctr"/>
          <a:lstStyle/>
          <a:p>
            <a:endParaRPr lang="en-US" dirty="0"/>
          </a:p>
        </p:txBody>
      </p:sp>
      <p:sp>
        <p:nvSpPr>
          <p:cNvPr id="53269" name="Rectangle 21"/>
          <p:cNvSpPr>
            <a:spLocks noChangeArrowheads="1"/>
          </p:cNvSpPr>
          <p:nvPr/>
        </p:nvSpPr>
        <p:spPr bwMode="auto">
          <a:xfrm rot="10800000">
            <a:off x="8982075" y="4611688"/>
            <a:ext cx="6350" cy="2409825"/>
          </a:xfrm>
          <a:prstGeom prst="rect">
            <a:avLst/>
          </a:prstGeom>
          <a:gradFill rotWithShape="1">
            <a:gsLst>
              <a:gs pos="0">
                <a:srgbClr val="0099FF"/>
              </a:gs>
              <a:gs pos="100000">
                <a:schemeClr val="bg1"/>
              </a:gs>
            </a:gsLst>
            <a:lin ang="5400000" scaled="1"/>
          </a:gradFill>
          <a:ln w="12700">
            <a:noFill/>
            <a:miter lim="800000"/>
            <a:headEnd type="none" w="sm" len="sm"/>
            <a:tailEnd/>
          </a:ln>
          <a:effectLst/>
        </p:spPr>
        <p:txBody>
          <a:bodyPr wrap="none" anchor="ctr"/>
          <a:lstStyle/>
          <a:p>
            <a:endParaRPr lang="en-US" dirty="0"/>
          </a:p>
        </p:txBody>
      </p:sp>
      <p:sp>
        <p:nvSpPr>
          <p:cNvPr id="53270" name="Rectangle 22"/>
          <p:cNvSpPr>
            <a:spLocks noChangeArrowheads="1"/>
          </p:cNvSpPr>
          <p:nvPr/>
        </p:nvSpPr>
        <p:spPr bwMode="auto">
          <a:xfrm rot="5400000">
            <a:off x="7663656" y="5137944"/>
            <a:ext cx="7938" cy="3067050"/>
          </a:xfrm>
          <a:prstGeom prst="rect">
            <a:avLst/>
          </a:prstGeom>
          <a:gradFill rotWithShape="1">
            <a:gsLst>
              <a:gs pos="0">
                <a:srgbClr val="0099FF"/>
              </a:gs>
              <a:gs pos="100000">
                <a:schemeClr val="bg1"/>
              </a:gs>
            </a:gsLst>
            <a:lin ang="5400000" scaled="1"/>
          </a:gradFill>
          <a:ln w="12700">
            <a:noFill/>
            <a:miter lim="800000"/>
            <a:headEnd type="none" w="sm" len="sm"/>
            <a:tailEnd/>
          </a:ln>
          <a:effectLst/>
        </p:spPr>
        <p:txBody>
          <a:bodyPr wrap="none" anchor="ctr"/>
          <a:lstStyle/>
          <a:p>
            <a:endParaRPr lang="en-US" dirty="0"/>
          </a:p>
        </p:txBody>
      </p:sp>
      <p:sp>
        <p:nvSpPr>
          <p:cNvPr id="53272" name="Rectangle 24"/>
          <p:cNvSpPr>
            <a:spLocks noGrp="1" noChangeArrowheads="1"/>
          </p:cNvSpPr>
          <p:nvPr>
            <p:ph type="title"/>
          </p:nvPr>
        </p:nvSpPr>
        <p:spPr bwMode="auto">
          <a:xfrm>
            <a:off x="457200" y="0"/>
            <a:ext cx="8229600" cy="1089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3273" name="Rectangle 2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53274" name="Picture 26" descr="CS_logo_BW_No tag2"/>
          <p:cNvPicPr>
            <a:picLocks noChangeAspect="1" noChangeArrowheads="1"/>
          </p:cNvPicPr>
          <p:nvPr/>
        </p:nvPicPr>
        <p:blipFill>
          <a:blip r:embed="rId13" cstate="print"/>
          <a:srcRect/>
          <a:stretch>
            <a:fillRect/>
          </a:stretch>
        </p:blipFill>
        <p:spPr bwMode="auto">
          <a:xfrm>
            <a:off x="7729538" y="6315075"/>
            <a:ext cx="1169987" cy="284163"/>
          </a:xfrm>
          <a:prstGeom prst="rect">
            <a:avLst/>
          </a:prstGeom>
          <a:solidFill>
            <a:schemeClr val="bg1"/>
          </a:solidFill>
          <a:ln w="9525">
            <a:solidFill>
              <a:srgbClr val="002E56"/>
            </a:solidFill>
            <a:miter lim="800000"/>
            <a:headEnd/>
            <a:tailEnd/>
          </a:ln>
        </p:spPr>
      </p:pic>
      <p:sp>
        <p:nvSpPr>
          <p:cNvPr id="53276" name="Rectangle 28"/>
          <p:cNvSpPr>
            <a:spLocks noGrp="1" noChangeArrowheads="1"/>
          </p:cNvSpPr>
          <p:nvPr>
            <p:ph type="sldNum" sz="quarter" idx="4"/>
          </p:nvPr>
        </p:nvSpPr>
        <p:spPr bwMode="auto">
          <a:xfrm>
            <a:off x="320675" y="6397625"/>
            <a:ext cx="2133600" cy="269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fld id="{F792C1AF-E4EC-46C0-9E29-BC5A0DF36B32}" type="slidenum">
              <a:rPr lang="en-US"/>
              <a:pPr/>
              <a:t>‹#›</a:t>
            </a:fld>
            <a:endParaRPr lang="en-US" dirty="0"/>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l" rtl="0" eaLnBrk="0" fontAlgn="base" hangingPunct="0">
        <a:lnSpc>
          <a:spcPct val="85000"/>
        </a:lnSpc>
        <a:spcBef>
          <a:spcPct val="0"/>
        </a:spcBef>
        <a:spcAft>
          <a:spcPct val="0"/>
        </a:spcAft>
        <a:defRPr sz="2800" b="1">
          <a:solidFill>
            <a:schemeClr val="tx1"/>
          </a:solidFill>
          <a:latin typeface="+mj-lt"/>
          <a:ea typeface="+mj-ea"/>
          <a:cs typeface="+mj-cs"/>
        </a:defRPr>
      </a:lvl1pPr>
      <a:lvl2pPr algn="l" rtl="0" eaLnBrk="0" fontAlgn="base" hangingPunct="0">
        <a:lnSpc>
          <a:spcPct val="85000"/>
        </a:lnSpc>
        <a:spcBef>
          <a:spcPct val="0"/>
        </a:spcBef>
        <a:spcAft>
          <a:spcPct val="0"/>
        </a:spcAft>
        <a:defRPr sz="2800" b="1">
          <a:solidFill>
            <a:schemeClr val="tx1"/>
          </a:solidFill>
          <a:latin typeface="Arial" charset="0"/>
        </a:defRPr>
      </a:lvl2pPr>
      <a:lvl3pPr algn="l" rtl="0" eaLnBrk="0" fontAlgn="base" hangingPunct="0">
        <a:lnSpc>
          <a:spcPct val="85000"/>
        </a:lnSpc>
        <a:spcBef>
          <a:spcPct val="0"/>
        </a:spcBef>
        <a:spcAft>
          <a:spcPct val="0"/>
        </a:spcAft>
        <a:defRPr sz="2800" b="1">
          <a:solidFill>
            <a:schemeClr val="tx1"/>
          </a:solidFill>
          <a:latin typeface="Arial" charset="0"/>
        </a:defRPr>
      </a:lvl3pPr>
      <a:lvl4pPr algn="l" rtl="0" eaLnBrk="0" fontAlgn="base" hangingPunct="0">
        <a:lnSpc>
          <a:spcPct val="85000"/>
        </a:lnSpc>
        <a:spcBef>
          <a:spcPct val="0"/>
        </a:spcBef>
        <a:spcAft>
          <a:spcPct val="0"/>
        </a:spcAft>
        <a:defRPr sz="2800" b="1">
          <a:solidFill>
            <a:schemeClr val="tx1"/>
          </a:solidFill>
          <a:latin typeface="Arial" charset="0"/>
        </a:defRPr>
      </a:lvl4pPr>
      <a:lvl5pPr algn="l" rtl="0" eaLnBrk="0" fontAlgn="base" hangingPunct="0">
        <a:lnSpc>
          <a:spcPct val="85000"/>
        </a:lnSpc>
        <a:spcBef>
          <a:spcPct val="0"/>
        </a:spcBef>
        <a:spcAft>
          <a:spcPct val="0"/>
        </a:spcAft>
        <a:defRPr sz="2800" b="1">
          <a:solidFill>
            <a:schemeClr val="tx1"/>
          </a:solidFill>
          <a:latin typeface="Arial" charset="0"/>
        </a:defRPr>
      </a:lvl5pPr>
      <a:lvl6pPr marL="457200" algn="l" rtl="0" eaLnBrk="0" fontAlgn="base" hangingPunct="0">
        <a:lnSpc>
          <a:spcPct val="85000"/>
        </a:lnSpc>
        <a:spcBef>
          <a:spcPct val="0"/>
        </a:spcBef>
        <a:spcAft>
          <a:spcPct val="0"/>
        </a:spcAft>
        <a:defRPr sz="2800" b="1">
          <a:solidFill>
            <a:schemeClr val="tx1"/>
          </a:solidFill>
          <a:latin typeface="Arial" charset="0"/>
        </a:defRPr>
      </a:lvl6pPr>
      <a:lvl7pPr marL="914400" algn="l" rtl="0" eaLnBrk="0" fontAlgn="base" hangingPunct="0">
        <a:lnSpc>
          <a:spcPct val="85000"/>
        </a:lnSpc>
        <a:spcBef>
          <a:spcPct val="0"/>
        </a:spcBef>
        <a:spcAft>
          <a:spcPct val="0"/>
        </a:spcAft>
        <a:defRPr sz="2800" b="1">
          <a:solidFill>
            <a:schemeClr val="tx1"/>
          </a:solidFill>
          <a:latin typeface="Arial" charset="0"/>
        </a:defRPr>
      </a:lvl7pPr>
      <a:lvl8pPr marL="1371600" algn="l" rtl="0" eaLnBrk="0" fontAlgn="base" hangingPunct="0">
        <a:lnSpc>
          <a:spcPct val="85000"/>
        </a:lnSpc>
        <a:spcBef>
          <a:spcPct val="0"/>
        </a:spcBef>
        <a:spcAft>
          <a:spcPct val="0"/>
        </a:spcAft>
        <a:defRPr sz="2800" b="1">
          <a:solidFill>
            <a:schemeClr val="tx1"/>
          </a:solidFill>
          <a:latin typeface="Arial" charset="0"/>
        </a:defRPr>
      </a:lvl8pPr>
      <a:lvl9pPr marL="1828800" algn="l" rtl="0" eaLnBrk="0" fontAlgn="base" hangingPunct="0">
        <a:lnSpc>
          <a:spcPct val="85000"/>
        </a:lnSpc>
        <a:spcBef>
          <a:spcPct val="0"/>
        </a:spcBef>
        <a:spcAft>
          <a:spcPct val="0"/>
        </a:spcAft>
        <a:defRPr sz="2800" b="1">
          <a:solidFill>
            <a:schemeClr val="tx1"/>
          </a:solidFill>
          <a:latin typeface="Arial" charset="0"/>
        </a:defRPr>
      </a:lvl9pPr>
    </p:titleStyle>
    <p:bodyStyle>
      <a:lvl1pPr marL="285750" indent="-285750" algn="l" rtl="0" eaLnBrk="0" fontAlgn="base" hangingPunct="0">
        <a:lnSpc>
          <a:spcPct val="94000"/>
        </a:lnSpc>
        <a:spcBef>
          <a:spcPct val="125000"/>
        </a:spcBef>
        <a:spcAft>
          <a:spcPct val="0"/>
        </a:spcAft>
        <a:buClr>
          <a:srgbClr val="FF9933"/>
        </a:buClr>
        <a:buSzPct val="80000"/>
        <a:buFont typeface="Wingdings" pitchFamily="2" charset="2"/>
        <a:buBlip>
          <a:blip r:embed="rId14"/>
        </a:buBlip>
        <a:defRPr sz="2200" b="1">
          <a:solidFill>
            <a:schemeClr val="tx1"/>
          </a:solidFill>
          <a:latin typeface="+mn-lt"/>
          <a:ea typeface="+mn-ea"/>
          <a:cs typeface="+mn-cs"/>
        </a:defRPr>
      </a:lvl1pPr>
      <a:lvl2pPr marL="685800" indent="-285750" algn="l" rtl="0" eaLnBrk="0" fontAlgn="base" hangingPunct="0">
        <a:lnSpc>
          <a:spcPct val="94000"/>
        </a:lnSpc>
        <a:spcBef>
          <a:spcPct val="50000"/>
        </a:spcBef>
        <a:spcAft>
          <a:spcPct val="0"/>
        </a:spcAft>
        <a:buClr>
          <a:schemeClr val="hlink"/>
        </a:buClr>
        <a:buChar char="•"/>
        <a:defRPr sz="2000" b="1">
          <a:solidFill>
            <a:schemeClr val="tx1"/>
          </a:solidFill>
          <a:latin typeface="+mn-lt"/>
        </a:defRPr>
      </a:lvl2pPr>
      <a:lvl3pPr marL="1085850" indent="-285750" algn="l" rtl="0" eaLnBrk="0" fontAlgn="base" hangingPunct="0">
        <a:lnSpc>
          <a:spcPct val="94000"/>
        </a:lnSpc>
        <a:spcBef>
          <a:spcPct val="34000"/>
        </a:spcBef>
        <a:spcAft>
          <a:spcPct val="0"/>
        </a:spcAft>
        <a:buClr>
          <a:schemeClr val="tx2"/>
        </a:buClr>
        <a:buSzPct val="100000"/>
        <a:buFont typeface="Arial" charset="0"/>
        <a:buChar char="−"/>
        <a:defRPr b="1">
          <a:solidFill>
            <a:schemeClr val="tx1"/>
          </a:solidFill>
          <a:latin typeface="+mn-lt"/>
        </a:defRPr>
      </a:lvl3pPr>
      <a:lvl4pPr marL="1600200" indent="-228600" algn="l" rtl="0" eaLnBrk="0" fontAlgn="base" hangingPunct="0">
        <a:spcBef>
          <a:spcPct val="20000"/>
        </a:spcBef>
        <a:spcAft>
          <a:spcPct val="0"/>
        </a:spcAft>
        <a:buSzPct val="75000"/>
        <a:buFont typeface="Times New Roman" pitchFamily="18" charset="0"/>
        <a:buChar char="♦"/>
        <a:defRPr>
          <a:solidFill>
            <a:schemeClr val="tx1"/>
          </a:solidFill>
          <a:latin typeface="+mn-lt"/>
        </a:defRPr>
      </a:lvl4pPr>
      <a:lvl5pPr marL="2057400" indent="-228600" algn="l" rtl="0" eaLnBrk="0" fontAlgn="base" hangingPunct="0">
        <a:spcBef>
          <a:spcPct val="20000"/>
        </a:spcBef>
        <a:spcAft>
          <a:spcPct val="0"/>
        </a:spcAft>
        <a:buSzPct val="100000"/>
        <a:buChar char="•"/>
        <a:defRPr sz="1600">
          <a:solidFill>
            <a:schemeClr val="tx1"/>
          </a:solidFill>
          <a:latin typeface="+mn-lt"/>
        </a:defRPr>
      </a:lvl5pPr>
      <a:lvl6pPr marL="2514600" indent="-228600" algn="l" rtl="0" eaLnBrk="0" fontAlgn="base" hangingPunct="0">
        <a:spcBef>
          <a:spcPct val="20000"/>
        </a:spcBef>
        <a:spcAft>
          <a:spcPct val="0"/>
        </a:spcAft>
        <a:buSzPct val="100000"/>
        <a:buChar char="•"/>
        <a:defRPr sz="1600">
          <a:solidFill>
            <a:schemeClr val="tx1"/>
          </a:solidFill>
          <a:latin typeface="+mn-lt"/>
        </a:defRPr>
      </a:lvl6pPr>
      <a:lvl7pPr marL="2971800" indent="-228600" algn="l" rtl="0" eaLnBrk="0" fontAlgn="base" hangingPunct="0">
        <a:spcBef>
          <a:spcPct val="20000"/>
        </a:spcBef>
        <a:spcAft>
          <a:spcPct val="0"/>
        </a:spcAft>
        <a:buSzPct val="100000"/>
        <a:buChar char="•"/>
        <a:defRPr sz="1600">
          <a:solidFill>
            <a:schemeClr val="tx1"/>
          </a:solidFill>
          <a:latin typeface="+mn-lt"/>
        </a:defRPr>
      </a:lvl7pPr>
      <a:lvl8pPr marL="3429000" indent="-228600" algn="l" rtl="0" eaLnBrk="0" fontAlgn="base" hangingPunct="0">
        <a:spcBef>
          <a:spcPct val="20000"/>
        </a:spcBef>
        <a:spcAft>
          <a:spcPct val="0"/>
        </a:spcAft>
        <a:buSzPct val="100000"/>
        <a:buChar char="•"/>
        <a:defRPr sz="1600">
          <a:solidFill>
            <a:schemeClr val="tx1"/>
          </a:solidFill>
          <a:latin typeface="+mn-lt"/>
        </a:defRPr>
      </a:lvl8pPr>
      <a:lvl9pPr marL="3886200" indent="-228600" algn="l" rtl="0" eaLnBrk="0" fontAlgn="base" hangingPunct="0">
        <a:spcBef>
          <a:spcPct val="20000"/>
        </a:spcBef>
        <a:spcAft>
          <a:spcPct val="0"/>
        </a:spcAft>
        <a:buSzPct val="10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7232" name="Group 16"/>
          <p:cNvGrpSpPr>
            <a:grpSpLocks/>
          </p:cNvGrpSpPr>
          <p:nvPr/>
        </p:nvGrpSpPr>
        <p:grpSpPr bwMode="auto">
          <a:xfrm>
            <a:off x="0" y="1616075"/>
            <a:ext cx="9144000" cy="4495800"/>
            <a:chOff x="0" y="1018"/>
            <a:chExt cx="5760" cy="2832"/>
          </a:xfrm>
        </p:grpSpPr>
        <p:pic>
          <p:nvPicPr>
            <p:cNvPr id="137233" name="Picture 17" descr="image1"/>
            <p:cNvPicPr>
              <a:picLocks noChangeAspect="1" noChangeArrowheads="1"/>
            </p:cNvPicPr>
            <p:nvPr/>
          </p:nvPicPr>
          <p:blipFill>
            <a:blip r:embed="rId3" cstate="print"/>
            <a:srcRect/>
            <a:stretch>
              <a:fillRect/>
            </a:stretch>
          </p:blipFill>
          <p:spPr bwMode="auto">
            <a:xfrm>
              <a:off x="0" y="1018"/>
              <a:ext cx="5760" cy="2832"/>
            </a:xfrm>
            <a:prstGeom prst="rect">
              <a:avLst/>
            </a:prstGeom>
            <a:noFill/>
          </p:spPr>
        </p:pic>
        <p:sp>
          <p:nvSpPr>
            <p:cNvPr id="137234" name="Text Box 18"/>
            <p:cNvSpPr txBox="1">
              <a:spLocks noChangeArrowheads="1"/>
            </p:cNvSpPr>
            <p:nvPr/>
          </p:nvSpPr>
          <p:spPr bwMode="auto">
            <a:xfrm>
              <a:off x="3144" y="3611"/>
              <a:ext cx="2571" cy="212"/>
            </a:xfrm>
            <a:prstGeom prst="rect">
              <a:avLst/>
            </a:prstGeom>
            <a:noFill/>
            <a:ln w="12700">
              <a:noFill/>
              <a:miter lim="800000"/>
              <a:headEnd type="none" w="sm" len="sm"/>
              <a:tailEnd/>
            </a:ln>
            <a:effectLst/>
          </p:spPr>
          <p:txBody>
            <a:bodyPr wrap="none">
              <a:spAutoFit/>
            </a:bodyPr>
            <a:lstStyle/>
            <a:p>
              <a:r>
                <a:rPr lang="en-US" sz="1600" dirty="0">
                  <a:solidFill>
                    <a:srgbClr val="022E56"/>
                  </a:solidFill>
                </a:rPr>
                <a:t>Transportation leadership you can trust.</a:t>
              </a:r>
            </a:p>
          </p:txBody>
        </p:sp>
      </p:grpSp>
      <p:sp>
        <p:nvSpPr>
          <p:cNvPr id="137220" name="Text Box 4"/>
          <p:cNvSpPr txBox="1">
            <a:spLocks noChangeArrowheads="1"/>
          </p:cNvSpPr>
          <p:nvPr/>
        </p:nvSpPr>
        <p:spPr bwMode="white">
          <a:xfrm>
            <a:off x="506413" y="2435225"/>
            <a:ext cx="8215312" cy="2893100"/>
          </a:xfrm>
          <a:prstGeom prst="rect">
            <a:avLst/>
          </a:prstGeom>
          <a:noFill/>
          <a:ln w="12700">
            <a:noFill/>
            <a:miter lim="800000"/>
            <a:headEnd type="none" w="sm" len="sm"/>
            <a:tailEnd/>
          </a:ln>
          <a:effectLst/>
        </p:spPr>
        <p:txBody>
          <a:bodyPr>
            <a:spAutoFit/>
          </a:bodyPr>
          <a:lstStyle/>
          <a:p>
            <a:pPr algn="l">
              <a:spcBef>
                <a:spcPct val="50000"/>
              </a:spcBef>
            </a:pPr>
            <a:r>
              <a:rPr lang="en-US" sz="1400" i="1" dirty="0">
                <a:solidFill>
                  <a:schemeClr val="tx2"/>
                </a:solidFill>
                <a:effectLst>
                  <a:outerShdw blurRad="38100" dist="38100" dir="2700000" algn="tl">
                    <a:srgbClr val="000000"/>
                  </a:outerShdw>
                </a:effectLst>
              </a:rPr>
              <a:t>presented to</a:t>
            </a:r>
            <a:br>
              <a:rPr lang="en-US" sz="1400" i="1" dirty="0">
                <a:solidFill>
                  <a:schemeClr val="tx2"/>
                </a:solidFill>
                <a:effectLst>
                  <a:outerShdw blurRad="38100" dist="38100" dir="2700000" algn="tl">
                    <a:srgbClr val="000000"/>
                  </a:outerShdw>
                </a:effectLst>
              </a:rPr>
            </a:br>
            <a:r>
              <a:rPr lang="en-US" sz="2400" dirty="0" smtClean="0">
                <a:solidFill>
                  <a:schemeClr val="tx2"/>
                </a:solidFill>
              </a:rPr>
              <a:t> 13</a:t>
            </a:r>
            <a:r>
              <a:rPr lang="en-US" sz="2400" baseline="30000" dirty="0" smtClean="0">
                <a:solidFill>
                  <a:schemeClr val="tx2"/>
                </a:solidFill>
              </a:rPr>
              <a:t>th</a:t>
            </a:r>
            <a:r>
              <a:rPr lang="en-US" sz="2400" dirty="0" smtClean="0">
                <a:solidFill>
                  <a:schemeClr val="tx2"/>
                </a:solidFill>
              </a:rPr>
              <a:t> Transportation Planning Applications Conference</a:t>
            </a:r>
            <a:endParaRPr lang="en-US" sz="2800" dirty="0">
              <a:solidFill>
                <a:schemeClr val="tx2"/>
              </a:solidFill>
              <a:effectLst>
                <a:outerShdw blurRad="38100" dist="38100" dir="2700000" algn="tl">
                  <a:srgbClr val="000000"/>
                </a:outerShdw>
              </a:effectLst>
            </a:endParaRPr>
          </a:p>
          <a:p>
            <a:pPr algn="l">
              <a:spcBef>
                <a:spcPct val="50000"/>
              </a:spcBef>
            </a:pPr>
            <a:endParaRPr lang="en-US" sz="1200" i="1" dirty="0">
              <a:solidFill>
                <a:schemeClr val="tx2"/>
              </a:solidFill>
              <a:effectLst>
                <a:outerShdw blurRad="38100" dist="38100" dir="2700000" algn="tl">
                  <a:srgbClr val="000000"/>
                </a:outerShdw>
              </a:effectLst>
            </a:endParaRPr>
          </a:p>
          <a:p>
            <a:pPr algn="l">
              <a:spcBef>
                <a:spcPct val="50000"/>
              </a:spcBef>
            </a:pPr>
            <a:endParaRPr lang="en-US" sz="1400" i="1" dirty="0">
              <a:solidFill>
                <a:schemeClr val="tx2"/>
              </a:solidFill>
              <a:effectLst>
                <a:outerShdw blurRad="38100" dist="38100" dir="2700000" algn="tl">
                  <a:srgbClr val="000000"/>
                </a:outerShdw>
              </a:effectLst>
            </a:endParaRPr>
          </a:p>
          <a:p>
            <a:pPr algn="l">
              <a:spcBef>
                <a:spcPct val="50000"/>
              </a:spcBef>
            </a:pPr>
            <a:r>
              <a:rPr lang="en-US" sz="1400" i="1" dirty="0">
                <a:solidFill>
                  <a:schemeClr val="tx2"/>
                </a:solidFill>
                <a:effectLst>
                  <a:outerShdw blurRad="38100" dist="38100" dir="2700000" algn="tl">
                    <a:srgbClr val="000000"/>
                  </a:outerShdw>
                </a:effectLst>
              </a:rPr>
              <a:t>prepared and presented by</a:t>
            </a:r>
            <a:br>
              <a:rPr lang="en-US" sz="1400" i="1" dirty="0">
                <a:solidFill>
                  <a:schemeClr val="tx2"/>
                </a:solidFill>
                <a:effectLst>
                  <a:outerShdw blurRad="38100" dist="38100" dir="2700000" algn="tl">
                    <a:srgbClr val="000000"/>
                  </a:outerShdw>
                </a:effectLst>
              </a:rPr>
            </a:br>
            <a:r>
              <a:rPr lang="en-US" sz="1800" dirty="0" smtClean="0">
                <a:solidFill>
                  <a:schemeClr val="tx2"/>
                </a:solidFill>
                <a:effectLst>
                  <a:outerShdw blurRad="38100" dist="38100" dir="2700000" algn="tl">
                    <a:srgbClr val="000000"/>
                  </a:outerShdw>
                </a:effectLst>
              </a:rPr>
              <a:t>David Kurth and Thomas Rossi</a:t>
            </a:r>
            <a:r>
              <a:rPr lang="en-US" sz="1800" dirty="0">
                <a:solidFill>
                  <a:schemeClr val="tx2"/>
                </a:solidFill>
                <a:effectLst>
                  <a:outerShdw blurRad="38100" dist="38100" dir="2700000" algn="tl">
                    <a:srgbClr val="000000"/>
                  </a:outerShdw>
                </a:effectLst>
              </a:rPr>
              <a:t/>
            </a:r>
            <a:br>
              <a:rPr lang="en-US" sz="1800" dirty="0">
                <a:solidFill>
                  <a:schemeClr val="tx2"/>
                </a:solidFill>
                <a:effectLst>
                  <a:outerShdw blurRad="38100" dist="38100" dir="2700000" algn="tl">
                    <a:srgbClr val="000000"/>
                  </a:outerShdw>
                </a:effectLst>
              </a:rPr>
            </a:br>
            <a:r>
              <a:rPr lang="en-US" sz="1800" dirty="0">
                <a:solidFill>
                  <a:schemeClr val="tx2"/>
                </a:solidFill>
                <a:effectLst>
                  <a:outerShdw blurRad="38100" dist="38100" dir="2700000" algn="tl">
                    <a:srgbClr val="000000"/>
                  </a:outerShdw>
                </a:effectLst>
              </a:rPr>
              <a:t>Cambridge Systematics, Inc.</a:t>
            </a:r>
            <a:r>
              <a:rPr lang="en-US" sz="2400" dirty="0">
                <a:solidFill>
                  <a:schemeClr val="tx2"/>
                </a:solidFill>
                <a:effectLst>
                  <a:outerShdw blurRad="38100" dist="38100" dir="2700000" algn="tl">
                    <a:srgbClr val="000000"/>
                  </a:outerShdw>
                </a:effectLst>
              </a:rPr>
              <a:t/>
            </a:r>
            <a:br>
              <a:rPr lang="en-US" sz="2400" dirty="0">
                <a:solidFill>
                  <a:schemeClr val="tx2"/>
                </a:solidFill>
                <a:effectLst>
                  <a:outerShdw blurRad="38100" dist="38100" dir="2700000" algn="tl">
                    <a:srgbClr val="000000"/>
                  </a:outerShdw>
                </a:effectLst>
              </a:rPr>
            </a:br>
            <a:endParaRPr lang="en-US" sz="2400" dirty="0">
              <a:solidFill>
                <a:schemeClr val="tx2"/>
              </a:solidFill>
              <a:effectLst>
                <a:outerShdw blurRad="38100" dist="38100" dir="2700000" algn="tl">
                  <a:srgbClr val="000000"/>
                </a:outerShdw>
              </a:effectLst>
            </a:endParaRPr>
          </a:p>
          <a:p>
            <a:pPr algn="l">
              <a:spcBef>
                <a:spcPct val="50000"/>
              </a:spcBef>
            </a:pPr>
            <a:r>
              <a:rPr lang="en-US" sz="1600" dirty="0" smtClean="0">
                <a:solidFill>
                  <a:schemeClr val="tx2"/>
                </a:solidFill>
                <a:effectLst>
                  <a:outerShdw blurRad="38100" dist="38100" dir="2700000" algn="tl">
                    <a:srgbClr val="000000"/>
                  </a:outerShdw>
                </a:effectLst>
              </a:rPr>
              <a:t>May 8, 2011</a:t>
            </a:r>
            <a:endParaRPr lang="en-US" sz="1600" dirty="0">
              <a:solidFill>
                <a:schemeClr val="tx2"/>
              </a:solidFill>
              <a:effectLst>
                <a:outerShdw blurRad="38100" dist="38100" dir="2700000" algn="tl">
                  <a:srgbClr val="000000"/>
                </a:outerShdw>
              </a:effectLst>
            </a:endParaRPr>
          </a:p>
        </p:txBody>
      </p:sp>
      <p:sp>
        <p:nvSpPr>
          <p:cNvPr id="137236" name="Rectangle 20"/>
          <p:cNvSpPr>
            <a:spLocks noGrp="1" noChangeArrowheads="1"/>
          </p:cNvSpPr>
          <p:nvPr>
            <p:ph type="ctrTitle"/>
          </p:nvPr>
        </p:nvSpPr>
        <p:spPr>
          <a:xfrm>
            <a:off x="484188" y="244475"/>
            <a:ext cx="8659812" cy="1135063"/>
          </a:xfrm>
        </p:spPr>
        <p:txBody>
          <a:bodyPr/>
          <a:lstStyle/>
          <a:p>
            <a:r>
              <a:rPr lang="en-US" sz="3200" dirty="0"/>
              <a:t>NCHRP 8-61 Travel Demand Forecasting: Parameters and Techniques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F4AF68AD-50DC-497D-8AA9-849A5BDE416B}" type="slidenum">
              <a:rPr lang="en-US"/>
              <a:pPr/>
              <a:t>9</a:t>
            </a:fld>
            <a:endParaRPr lang="en-US" dirty="0"/>
          </a:p>
        </p:txBody>
      </p:sp>
      <p:sp>
        <p:nvSpPr>
          <p:cNvPr id="189442" name="Rectangle 2"/>
          <p:cNvSpPr>
            <a:spLocks noGrp="1" noChangeArrowheads="1"/>
          </p:cNvSpPr>
          <p:nvPr>
            <p:ph type="title"/>
          </p:nvPr>
        </p:nvSpPr>
        <p:spPr/>
        <p:txBody>
          <a:bodyPr/>
          <a:lstStyle/>
          <a:p>
            <a:r>
              <a:rPr lang="en-US" dirty="0"/>
              <a:t>Analysis of </a:t>
            </a:r>
            <a:r>
              <a:rPr lang="en-US" dirty="0" smtClean="0"/>
              <a:t>NHTS </a:t>
            </a:r>
            <a:r>
              <a:rPr lang="en-US" dirty="0"/>
              <a:t>Data</a:t>
            </a:r>
            <a:br>
              <a:rPr lang="en-US" dirty="0"/>
            </a:br>
            <a:r>
              <a:rPr lang="en-US" sz="2400" dirty="0"/>
              <a:t>Sample Tabulations</a:t>
            </a:r>
          </a:p>
        </p:txBody>
      </p:sp>
      <p:sp>
        <p:nvSpPr>
          <p:cNvPr id="189443" name="Rectangle 3"/>
          <p:cNvSpPr>
            <a:spLocks noGrp="1" noChangeArrowheads="1"/>
          </p:cNvSpPr>
          <p:nvPr>
            <p:ph type="body" idx="1"/>
          </p:nvPr>
        </p:nvSpPr>
        <p:spPr>
          <a:xfrm>
            <a:off x="457200" y="1318182"/>
            <a:ext cx="8229600" cy="4525963"/>
          </a:xfrm>
        </p:spPr>
        <p:txBody>
          <a:bodyPr/>
          <a:lstStyle/>
          <a:p>
            <a:pPr>
              <a:spcBef>
                <a:spcPct val="0"/>
              </a:spcBef>
              <a:spcAft>
                <a:spcPct val="150000"/>
              </a:spcAft>
            </a:pPr>
            <a:r>
              <a:rPr lang="en-US" dirty="0"/>
              <a:t>Sample trip length </a:t>
            </a:r>
            <a:r>
              <a:rPr lang="en-US" dirty="0" smtClean="0"/>
              <a:t>tabulation (2001)</a:t>
            </a:r>
            <a:br>
              <a:rPr lang="en-US" dirty="0" smtClean="0"/>
            </a:br>
            <a:r>
              <a:rPr lang="en-US" sz="1800" dirty="0" smtClean="0"/>
              <a:t>Home based work – Average travel time in minutes</a:t>
            </a:r>
            <a:endParaRPr lang="en-US" sz="1800" dirty="0"/>
          </a:p>
        </p:txBody>
      </p:sp>
      <p:sp>
        <p:nvSpPr>
          <p:cNvPr id="189445" name="Text Box 5"/>
          <p:cNvSpPr txBox="1">
            <a:spLocks noChangeArrowheads="1"/>
          </p:cNvSpPr>
          <p:nvPr/>
        </p:nvSpPr>
        <p:spPr bwMode="auto">
          <a:xfrm>
            <a:off x="463550" y="4348163"/>
            <a:ext cx="8424863" cy="396875"/>
          </a:xfrm>
          <a:prstGeom prst="rect">
            <a:avLst/>
          </a:prstGeom>
          <a:noFill/>
          <a:ln w="12700" algn="ctr">
            <a:noFill/>
            <a:miter lim="800000"/>
            <a:headEnd/>
            <a:tailEnd/>
          </a:ln>
          <a:effectLst/>
        </p:spPr>
        <p:txBody>
          <a:bodyPr>
            <a:spAutoFit/>
          </a:bodyPr>
          <a:lstStyle/>
          <a:p>
            <a:endParaRPr lang="en-US" dirty="0"/>
          </a:p>
        </p:txBody>
      </p:sp>
      <p:sp>
        <p:nvSpPr>
          <p:cNvPr id="189447" name="Text Box 7"/>
          <p:cNvSpPr txBox="1">
            <a:spLocks noChangeArrowheads="1"/>
          </p:cNvSpPr>
          <p:nvPr/>
        </p:nvSpPr>
        <p:spPr bwMode="auto">
          <a:xfrm rot="-1285646">
            <a:off x="2000250" y="3295650"/>
            <a:ext cx="5614988" cy="762000"/>
          </a:xfrm>
          <a:prstGeom prst="rect">
            <a:avLst/>
          </a:prstGeom>
          <a:noFill/>
          <a:ln w="12700" algn="ctr">
            <a:noFill/>
            <a:miter lim="800000"/>
            <a:headEnd/>
            <a:tailEnd/>
          </a:ln>
          <a:effectLst/>
        </p:spPr>
        <p:txBody>
          <a:bodyPr>
            <a:spAutoFit/>
          </a:bodyPr>
          <a:lstStyle/>
          <a:p>
            <a:pPr>
              <a:spcBef>
                <a:spcPct val="50000"/>
              </a:spcBef>
            </a:pPr>
            <a:r>
              <a:rPr lang="en-US" sz="4400" dirty="0">
                <a:solidFill>
                  <a:srgbClr val="A7A7A7"/>
                </a:solidFill>
              </a:rPr>
              <a:t>SAMPLE</a:t>
            </a:r>
          </a:p>
        </p:txBody>
      </p:sp>
      <p:graphicFrame>
        <p:nvGraphicFramePr>
          <p:cNvPr id="8" name="Table 7"/>
          <p:cNvGraphicFramePr>
            <a:graphicFrameLocks noGrp="1"/>
          </p:cNvGraphicFramePr>
          <p:nvPr/>
        </p:nvGraphicFramePr>
        <p:xfrm>
          <a:off x="1000462" y="2103964"/>
          <a:ext cx="7541110" cy="3978550"/>
        </p:xfrm>
        <a:graphic>
          <a:graphicData uri="http://schemas.openxmlformats.org/drawingml/2006/table">
            <a:tbl>
              <a:tblPr/>
              <a:tblGrid>
                <a:gridCol w="3033656"/>
                <a:gridCol w="946673"/>
                <a:gridCol w="1086522"/>
                <a:gridCol w="1253634"/>
                <a:gridCol w="1220625"/>
              </a:tblGrid>
              <a:tr h="488740">
                <a:tc>
                  <a:txBody>
                    <a:bodyPr/>
                    <a:lstStyle/>
                    <a:p>
                      <a:pPr marL="0" marR="0" algn="l">
                        <a:spcBef>
                          <a:spcPts val="0"/>
                        </a:spcBef>
                        <a:spcAft>
                          <a:spcPts val="0"/>
                        </a:spcAft>
                      </a:pPr>
                      <a:r>
                        <a:rPr lang="en-US" sz="1800" b="1" dirty="0">
                          <a:latin typeface="Book Antiqua"/>
                          <a:ea typeface="Times New Roman"/>
                          <a:cs typeface="Arial"/>
                        </a:rPr>
                        <a:t>MSA </a:t>
                      </a:r>
                      <a:r>
                        <a:rPr lang="en-US" sz="1800" b="1" dirty="0" smtClean="0">
                          <a:latin typeface="Book Antiqua"/>
                          <a:ea typeface="Times New Roman"/>
                          <a:cs typeface="Arial"/>
                        </a:rPr>
                        <a:t>Population18</a:t>
                      </a:r>
                      <a:endParaRPr lang="en-US" sz="18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Book Antiqua"/>
                          <a:ea typeface="Times New Roman"/>
                          <a:cs typeface="Arial"/>
                        </a:rPr>
                        <a:t>Auto </a:t>
                      </a:r>
                      <a:endParaRPr lang="en-US" sz="18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Book Antiqua"/>
                          <a:ea typeface="Times New Roman"/>
                          <a:cs typeface="Arial"/>
                        </a:rPr>
                        <a:t>Transit</a:t>
                      </a:r>
                      <a:endParaRPr lang="en-US" sz="18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Book Antiqua"/>
                          <a:ea typeface="Times New Roman"/>
                          <a:cs typeface="Arial"/>
                        </a:rPr>
                        <a:t>Non-Motorized</a:t>
                      </a:r>
                      <a:endParaRPr lang="en-US" sz="18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Book Antiqua"/>
                          <a:ea typeface="Times New Roman"/>
                          <a:cs typeface="Arial"/>
                        </a:rPr>
                        <a:t>All Modes</a:t>
                      </a:r>
                      <a:endParaRPr lang="en-US" sz="18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6526">
                <a:tc>
                  <a:txBody>
                    <a:bodyPr/>
                    <a:lstStyle/>
                    <a:p>
                      <a:pPr marL="0" marR="0" algn="l">
                        <a:spcBef>
                          <a:spcPts val="0"/>
                        </a:spcBef>
                        <a:spcAft>
                          <a:spcPts val="0"/>
                        </a:spcAft>
                      </a:pPr>
                      <a:r>
                        <a:rPr lang="en-US" sz="1800" dirty="0">
                          <a:latin typeface="Book Antiqua"/>
                          <a:ea typeface="Times New Roman"/>
                          <a:cs typeface="Times New Roman"/>
                        </a:rPr>
                        <a:t>Greater than 3 million</a:t>
                      </a: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1800" dirty="0">
                          <a:latin typeface="Book Antiqua"/>
                          <a:ea typeface="Times New Roman"/>
                          <a:cs typeface="Arial"/>
                        </a:rPr>
                        <a:t>29</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1800" dirty="0">
                          <a:latin typeface="Book Antiqua"/>
                          <a:ea typeface="Times New Roman"/>
                          <a:cs typeface="Arial"/>
                        </a:rPr>
                        <a:t>56</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1800" dirty="0">
                          <a:latin typeface="Book Antiqua"/>
                          <a:ea typeface="Times New Roman"/>
                          <a:cs typeface="Arial"/>
                        </a:rPr>
                        <a:t>18</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1800" dirty="0">
                          <a:latin typeface="Book Antiqua"/>
                          <a:ea typeface="Times New Roman"/>
                          <a:cs typeface="Arial"/>
                        </a:rPr>
                        <a:t>31</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r>
              <a:tr h="466526">
                <a:tc>
                  <a:txBody>
                    <a:bodyPr/>
                    <a:lstStyle/>
                    <a:p>
                      <a:pPr marL="0" marR="0" algn="l">
                        <a:spcBef>
                          <a:spcPts val="0"/>
                        </a:spcBef>
                        <a:spcAft>
                          <a:spcPts val="0"/>
                        </a:spcAft>
                      </a:pPr>
                      <a:r>
                        <a:rPr lang="en-US" sz="1800" dirty="0">
                          <a:latin typeface="Book Antiqua"/>
                          <a:ea typeface="Times New Roman"/>
                          <a:cs typeface="Times New Roman"/>
                        </a:rPr>
                        <a:t>Between 1 and 3 million</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24</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48</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19</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25</a:t>
                      </a:r>
                      <a:endParaRPr lang="en-US" sz="1800" dirty="0">
                        <a:latin typeface="Book Antiqua"/>
                        <a:ea typeface="Times New Roman"/>
                        <a:cs typeface="Times New Roman"/>
                      </a:endParaRPr>
                    </a:p>
                  </a:txBody>
                  <a:tcPr marL="68580" marR="68580" marT="0" marB="0" anchor="b">
                    <a:lnL>
                      <a:noFill/>
                    </a:lnL>
                    <a:lnR>
                      <a:noFill/>
                    </a:lnR>
                    <a:lnT>
                      <a:noFill/>
                    </a:lnT>
                    <a:lnB>
                      <a:noFill/>
                    </a:lnB>
                  </a:tcPr>
                </a:tc>
              </a:tr>
              <a:tr h="466526">
                <a:tc>
                  <a:txBody>
                    <a:bodyPr/>
                    <a:lstStyle/>
                    <a:p>
                      <a:pPr marL="0" marR="0" algn="l">
                        <a:spcBef>
                          <a:spcPts val="0"/>
                        </a:spcBef>
                        <a:spcAft>
                          <a:spcPts val="0"/>
                        </a:spcAft>
                      </a:pPr>
                      <a:r>
                        <a:rPr lang="en-US" sz="1800" dirty="0">
                          <a:latin typeface="Book Antiqua"/>
                          <a:ea typeface="Times New Roman"/>
                          <a:cs typeface="Times New Roman"/>
                        </a:rPr>
                        <a:t>Between 500,000 and </a:t>
                      </a:r>
                      <a:r>
                        <a:rPr lang="en-US" sz="1800" dirty="0" smtClean="0">
                          <a:latin typeface="Book Antiqua"/>
                          <a:ea typeface="Times New Roman"/>
                          <a:cs typeface="Times New Roman"/>
                        </a:rPr>
                        <a:t/>
                      </a:r>
                      <a:br>
                        <a:rPr lang="en-US" sz="1800" dirty="0" smtClean="0">
                          <a:latin typeface="Book Antiqua"/>
                          <a:ea typeface="Times New Roman"/>
                          <a:cs typeface="Times New Roman"/>
                        </a:rPr>
                      </a:br>
                      <a:r>
                        <a:rPr lang="en-US" sz="1800" dirty="0" smtClean="0">
                          <a:latin typeface="Book Antiqua"/>
                          <a:ea typeface="Times New Roman"/>
                          <a:cs typeface="Times New Roman"/>
                        </a:rPr>
                        <a:t>1 </a:t>
                      </a:r>
                      <a:r>
                        <a:rPr lang="en-US" sz="1800" dirty="0">
                          <a:latin typeface="Book Antiqua"/>
                          <a:ea typeface="Times New Roman"/>
                          <a:cs typeface="Times New Roman"/>
                        </a:rPr>
                        <a:t>million</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24</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53</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14</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24</a:t>
                      </a:r>
                      <a:endParaRPr lang="en-US" sz="1800" dirty="0">
                        <a:latin typeface="Book Antiqua"/>
                        <a:ea typeface="Times New Roman"/>
                        <a:cs typeface="Times New Roman"/>
                      </a:endParaRPr>
                    </a:p>
                  </a:txBody>
                  <a:tcPr marL="68580" marR="68580" marT="0" marB="0" anchor="b">
                    <a:lnL>
                      <a:noFill/>
                    </a:lnL>
                    <a:lnR>
                      <a:noFill/>
                    </a:lnR>
                    <a:lnT>
                      <a:noFill/>
                    </a:lnT>
                    <a:lnB>
                      <a:noFill/>
                    </a:lnB>
                  </a:tcPr>
                </a:tc>
              </a:tr>
              <a:tr h="466526">
                <a:tc>
                  <a:txBody>
                    <a:bodyPr/>
                    <a:lstStyle/>
                    <a:p>
                      <a:pPr marL="0" marR="0" algn="l">
                        <a:spcBef>
                          <a:spcPts val="0"/>
                        </a:spcBef>
                        <a:spcAft>
                          <a:spcPts val="0"/>
                        </a:spcAft>
                      </a:pPr>
                      <a:r>
                        <a:rPr lang="en-US" sz="1800" dirty="0">
                          <a:latin typeface="Book Antiqua"/>
                          <a:ea typeface="Times New Roman"/>
                          <a:cs typeface="Times New Roman"/>
                        </a:rPr>
                        <a:t>Between 250,000 and 500,000</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21</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30</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11</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21</a:t>
                      </a:r>
                      <a:endParaRPr lang="en-US" sz="1800" dirty="0">
                        <a:latin typeface="Book Antiqua"/>
                        <a:ea typeface="Times New Roman"/>
                        <a:cs typeface="Times New Roman"/>
                      </a:endParaRPr>
                    </a:p>
                  </a:txBody>
                  <a:tcPr marL="68580" marR="68580" marT="0" marB="0" anchor="b">
                    <a:lnL>
                      <a:noFill/>
                    </a:lnL>
                    <a:lnR>
                      <a:noFill/>
                    </a:lnR>
                    <a:lnT>
                      <a:noFill/>
                    </a:lnT>
                    <a:lnB>
                      <a:noFill/>
                    </a:lnB>
                  </a:tcPr>
                </a:tc>
              </a:tr>
              <a:tr h="466526">
                <a:tc>
                  <a:txBody>
                    <a:bodyPr/>
                    <a:lstStyle/>
                    <a:p>
                      <a:pPr marL="0" marR="0" algn="l">
                        <a:spcBef>
                          <a:spcPts val="0"/>
                        </a:spcBef>
                        <a:spcAft>
                          <a:spcPts val="0"/>
                        </a:spcAft>
                      </a:pPr>
                      <a:r>
                        <a:rPr lang="en-US" sz="1800" dirty="0">
                          <a:latin typeface="Book Antiqua"/>
                          <a:ea typeface="Times New Roman"/>
                          <a:cs typeface="Times New Roman"/>
                        </a:rPr>
                        <a:t>Less than 250,000</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20</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59</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11</a:t>
                      </a:r>
                      <a:endParaRPr lang="en-US" sz="18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1800" dirty="0">
                          <a:latin typeface="Book Antiqua"/>
                          <a:ea typeface="Times New Roman"/>
                          <a:cs typeface="Arial"/>
                        </a:rPr>
                        <a:t>20</a:t>
                      </a:r>
                      <a:endParaRPr lang="en-US" sz="1800" dirty="0">
                        <a:latin typeface="Book Antiqua"/>
                        <a:ea typeface="Times New Roman"/>
                        <a:cs typeface="Times New Roman"/>
                      </a:endParaRPr>
                    </a:p>
                  </a:txBody>
                  <a:tcPr marL="68580" marR="68580" marT="0" marB="0" anchor="b">
                    <a:lnL>
                      <a:noFill/>
                    </a:lnL>
                    <a:lnR>
                      <a:noFill/>
                    </a:lnR>
                    <a:lnT>
                      <a:noFill/>
                    </a:lnT>
                    <a:lnB>
                      <a:noFill/>
                    </a:lnB>
                  </a:tcPr>
                </a:tc>
              </a:tr>
              <a:tr h="466526">
                <a:tc>
                  <a:txBody>
                    <a:bodyPr/>
                    <a:lstStyle/>
                    <a:p>
                      <a:pPr marL="0" marR="0" algn="l">
                        <a:spcBef>
                          <a:spcPts val="0"/>
                        </a:spcBef>
                        <a:spcAft>
                          <a:spcPts val="0"/>
                        </a:spcAft>
                      </a:pPr>
                      <a:r>
                        <a:rPr lang="en-US" sz="1800" dirty="0">
                          <a:latin typeface="Book Antiqua"/>
                          <a:ea typeface="Times New Roman"/>
                          <a:cs typeface="Times New Roman"/>
                        </a:rPr>
                        <a:t>Not in MSA</a:t>
                      </a: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21</a:t>
                      </a:r>
                      <a:endParaRPr lang="en-US" sz="18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57</a:t>
                      </a:r>
                      <a:endParaRPr lang="en-US" sz="18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Book Antiqua"/>
                          <a:ea typeface="Times New Roman"/>
                          <a:cs typeface="Arial"/>
                        </a:rPr>
                        <a:t>8</a:t>
                      </a:r>
                      <a:endParaRPr lang="en-US" sz="18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21</a:t>
                      </a:r>
                      <a:endParaRPr lang="en-US" sz="18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r>
              <a:tr h="466526">
                <a:tc>
                  <a:txBody>
                    <a:bodyPr/>
                    <a:lstStyle/>
                    <a:p>
                      <a:pPr marL="0" marR="0" algn="l">
                        <a:spcBef>
                          <a:spcPts val="0"/>
                        </a:spcBef>
                        <a:spcAft>
                          <a:spcPts val="0"/>
                        </a:spcAft>
                      </a:pPr>
                      <a:r>
                        <a:rPr lang="en-US" sz="1800" dirty="0">
                          <a:latin typeface="Book Antiqua"/>
                          <a:ea typeface="Times New Roman"/>
                          <a:cs typeface="Arial"/>
                        </a:rPr>
                        <a:t>All trips</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25</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55</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15</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Book Antiqua"/>
                          <a:ea typeface="Times New Roman"/>
                          <a:cs typeface="Arial"/>
                        </a:rPr>
                        <a:t>26</a:t>
                      </a:r>
                      <a:endParaRPr lang="en-US" sz="18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F4C83B2-6742-4323-95EF-DF51CC6DFA3E}" type="slidenum">
              <a:rPr lang="en-US"/>
              <a:pPr/>
              <a:t>10</a:t>
            </a:fld>
            <a:endParaRPr lang="en-US" dirty="0"/>
          </a:p>
        </p:txBody>
      </p:sp>
      <p:sp>
        <p:nvSpPr>
          <p:cNvPr id="190468" name="Rectangle 4"/>
          <p:cNvSpPr>
            <a:spLocks noGrp="1" noChangeArrowheads="1"/>
          </p:cNvSpPr>
          <p:nvPr>
            <p:ph type="title"/>
          </p:nvPr>
        </p:nvSpPr>
        <p:spPr/>
        <p:txBody>
          <a:bodyPr/>
          <a:lstStyle/>
          <a:p>
            <a:r>
              <a:rPr lang="en-US" dirty="0"/>
              <a:t>Data </a:t>
            </a:r>
            <a:r>
              <a:rPr lang="en-US" dirty="0" smtClean="0"/>
              <a:t>from </a:t>
            </a:r>
            <a:r>
              <a:rPr lang="en-US" dirty="0"/>
              <a:t>Existing MPO Models</a:t>
            </a:r>
            <a:br>
              <a:rPr lang="en-US" dirty="0"/>
            </a:br>
            <a:r>
              <a:rPr lang="en-US" sz="2400" dirty="0"/>
              <a:t>Process</a:t>
            </a:r>
          </a:p>
        </p:txBody>
      </p:sp>
      <p:sp>
        <p:nvSpPr>
          <p:cNvPr id="190469" name="Rectangle 5"/>
          <p:cNvSpPr>
            <a:spLocks noGrp="1" noChangeArrowheads="1"/>
          </p:cNvSpPr>
          <p:nvPr>
            <p:ph type="body" idx="1"/>
          </p:nvPr>
        </p:nvSpPr>
        <p:spPr>
          <a:xfrm>
            <a:off x="457200" y="1600200"/>
            <a:ext cx="7627938" cy="4525963"/>
          </a:xfrm>
        </p:spPr>
        <p:txBody>
          <a:bodyPr/>
          <a:lstStyle/>
          <a:p>
            <a:pPr>
              <a:lnSpc>
                <a:spcPct val="90000"/>
              </a:lnSpc>
              <a:spcBef>
                <a:spcPct val="80000"/>
              </a:spcBef>
            </a:pPr>
            <a:r>
              <a:rPr lang="en-US" dirty="0" smtClean="0"/>
              <a:t>Information from over 70 MPOs</a:t>
            </a:r>
            <a:endParaRPr lang="en-US" dirty="0"/>
          </a:p>
          <a:p>
            <a:pPr lvl="1">
              <a:lnSpc>
                <a:spcPct val="90000"/>
              </a:lnSpc>
            </a:pPr>
            <a:r>
              <a:rPr lang="en-US" dirty="0" smtClean="0"/>
              <a:t>Small, medium, large</a:t>
            </a:r>
          </a:p>
          <a:p>
            <a:pPr lvl="1">
              <a:lnSpc>
                <a:spcPct val="90000"/>
              </a:lnSpc>
            </a:pPr>
            <a:r>
              <a:rPr lang="en-US" dirty="0" smtClean="0"/>
              <a:t>Direct contact or publicly available reports</a:t>
            </a:r>
          </a:p>
          <a:p>
            <a:pPr lvl="1">
              <a:lnSpc>
                <a:spcPct val="90000"/>
              </a:lnSpc>
            </a:pPr>
            <a:r>
              <a:rPr lang="en-US" dirty="0" smtClean="0"/>
              <a:t>Information collected</a:t>
            </a:r>
          </a:p>
          <a:p>
            <a:pPr lvl="2">
              <a:lnSpc>
                <a:spcPct val="90000"/>
              </a:lnSpc>
            </a:pPr>
            <a:r>
              <a:rPr lang="en-US" dirty="0" smtClean="0"/>
              <a:t>Model parameters</a:t>
            </a:r>
          </a:p>
          <a:p>
            <a:pPr lvl="3">
              <a:lnSpc>
                <a:spcPct val="90000"/>
              </a:lnSpc>
            </a:pPr>
            <a:r>
              <a:rPr lang="en-US" dirty="0" smtClean="0"/>
              <a:t>Trip attraction rates</a:t>
            </a:r>
          </a:p>
          <a:p>
            <a:pPr lvl="3">
              <a:lnSpc>
                <a:spcPct val="90000"/>
              </a:lnSpc>
            </a:pPr>
            <a:r>
              <a:rPr lang="en-US" dirty="0" smtClean="0"/>
              <a:t>Friction factor parameters</a:t>
            </a:r>
          </a:p>
          <a:p>
            <a:pPr lvl="3">
              <a:lnSpc>
                <a:spcPct val="90000"/>
              </a:lnSpc>
            </a:pPr>
            <a:r>
              <a:rPr lang="en-US" dirty="0" smtClean="0"/>
              <a:t>Mode choice parameters</a:t>
            </a:r>
          </a:p>
          <a:p>
            <a:pPr lvl="3">
              <a:lnSpc>
                <a:spcPct val="90000"/>
              </a:lnSpc>
            </a:pPr>
            <a:r>
              <a:rPr lang="en-US" dirty="0" smtClean="0"/>
              <a:t>Volume-delay function parameters</a:t>
            </a:r>
          </a:p>
          <a:p>
            <a:pPr lvl="3">
              <a:lnSpc>
                <a:spcPct val="90000"/>
              </a:lnSpc>
            </a:pPr>
            <a:r>
              <a:rPr lang="en-US" dirty="0" smtClean="0"/>
              <a:t>…</a:t>
            </a:r>
          </a:p>
          <a:p>
            <a:pPr lvl="2">
              <a:lnSpc>
                <a:spcPct val="90000"/>
              </a:lnSpc>
            </a:pPr>
            <a:r>
              <a:rPr lang="en-US" dirty="0" smtClean="0"/>
              <a:t>Model methods used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6D15D7AE-A430-4007-B441-F2CEA607D111}" type="slidenum">
              <a:rPr lang="en-US"/>
              <a:pPr/>
              <a:t>11</a:t>
            </a:fld>
            <a:endParaRPr lang="en-US" dirty="0"/>
          </a:p>
        </p:txBody>
      </p:sp>
      <p:sp>
        <p:nvSpPr>
          <p:cNvPr id="187394" name="Rectangle 2"/>
          <p:cNvSpPr>
            <a:spLocks noGrp="1" noChangeArrowheads="1"/>
          </p:cNvSpPr>
          <p:nvPr>
            <p:ph type="title"/>
          </p:nvPr>
        </p:nvSpPr>
        <p:spPr/>
        <p:txBody>
          <a:bodyPr/>
          <a:lstStyle/>
          <a:p>
            <a:r>
              <a:rPr lang="en-US" dirty="0" smtClean="0"/>
              <a:t>Data from Existing MPO Models </a:t>
            </a:r>
            <a:br>
              <a:rPr lang="en-US" dirty="0" smtClean="0"/>
            </a:br>
            <a:r>
              <a:rPr lang="en-US" sz="2400" dirty="0" smtClean="0"/>
              <a:t>Sample Tabulation</a:t>
            </a:r>
            <a:endParaRPr lang="en-US" sz="2400" dirty="0"/>
          </a:p>
        </p:txBody>
      </p:sp>
      <p:sp>
        <p:nvSpPr>
          <p:cNvPr id="187399" name="Rectangle 7"/>
          <p:cNvSpPr>
            <a:spLocks noGrp="1" noChangeArrowheads="1"/>
          </p:cNvSpPr>
          <p:nvPr>
            <p:ph type="body" idx="1"/>
          </p:nvPr>
        </p:nvSpPr>
        <p:spPr/>
        <p:txBody>
          <a:bodyPr/>
          <a:lstStyle/>
          <a:p>
            <a:r>
              <a:rPr lang="en-US" dirty="0"/>
              <a:t>Sample </a:t>
            </a:r>
            <a:r>
              <a:rPr lang="en-US" dirty="0" smtClean="0"/>
              <a:t>gamma function gravity model parameters</a:t>
            </a:r>
            <a:br>
              <a:rPr lang="en-US" dirty="0" smtClean="0"/>
            </a:br>
            <a:r>
              <a:rPr lang="en-US" dirty="0" smtClean="0"/>
              <a:t>(home based work)</a:t>
            </a:r>
            <a:br>
              <a:rPr lang="en-US" dirty="0" smtClean="0"/>
            </a:br>
            <a:endParaRPr lang="en-US" sz="1800" dirty="0"/>
          </a:p>
        </p:txBody>
      </p:sp>
      <p:sp>
        <p:nvSpPr>
          <p:cNvPr id="187401" name="Text Box 9"/>
          <p:cNvSpPr txBox="1">
            <a:spLocks noChangeArrowheads="1"/>
          </p:cNvSpPr>
          <p:nvPr/>
        </p:nvSpPr>
        <p:spPr bwMode="auto">
          <a:xfrm>
            <a:off x="463550" y="4348163"/>
            <a:ext cx="8424863" cy="396875"/>
          </a:xfrm>
          <a:prstGeom prst="rect">
            <a:avLst/>
          </a:prstGeom>
          <a:noFill/>
          <a:ln w="12700" algn="ctr">
            <a:noFill/>
            <a:miter lim="800000"/>
            <a:headEnd/>
            <a:tailEnd/>
          </a:ln>
          <a:effectLst/>
        </p:spPr>
        <p:txBody>
          <a:bodyPr>
            <a:spAutoFit/>
          </a:bodyPr>
          <a:lstStyle/>
          <a:p>
            <a:endParaRPr lang="en-US" dirty="0"/>
          </a:p>
        </p:txBody>
      </p:sp>
      <p:sp>
        <p:nvSpPr>
          <p:cNvPr id="187403" name="Text Box 11"/>
          <p:cNvSpPr txBox="1">
            <a:spLocks noChangeArrowheads="1"/>
          </p:cNvSpPr>
          <p:nvPr/>
        </p:nvSpPr>
        <p:spPr bwMode="auto">
          <a:xfrm rot="20314354">
            <a:off x="2013813" y="3602268"/>
            <a:ext cx="5614988" cy="762000"/>
          </a:xfrm>
          <a:prstGeom prst="rect">
            <a:avLst/>
          </a:prstGeom>
          <a:noFill/>
          <a:ln w="12700" algn="ctr">
            <a:noFill/>
            <a:miter lim="800000"/>
            <a:headEnd/>
            <a:tailEnd/>
          </a:ln>
          <a:effectLst/>
        </p:spPr>
        <p:txBody>
          <a:bodyPr>
            <a:spAutoFit/>
          </a:bodyPr>
          <a:lstStyle/>
          <a:p>
            <a:pPr>
              <a:spcBef>
                <a:spcPct val="50000"/>
              </a:spcBef>
            </a:pPr>
            <a:r>
              <a:rPr lang="en-US" sz="4400" dirty="0">
                <a:solidFill>
                  <a:srgbClr val="A7A7A7"/>
                </a:solidFill>
              </a:rPr>
              <a:t>SAMPLE</a:t>
            </a:r>
          </a:p>
        </p:txBody>
      </p:sp>
      <p:graphicFrame>
        <p:nvGraphicFramePr>
          <p:cNvPr id="9" name="Table 8"/>
          <p:cNvGraphicFramePr>
            <a:graphicFrameLocks noGrp="1"/>
          </p:cNvGraphicFramePr>
          <p:nvPr/>
        </p:nvGraphicFramePr>
        <p:xfrm>
          <a:off x="849848" y="2108487"/>
          <a:ext cx="7879815" cy="4106574"/>
        </p:xfrm>
        <a:graphic>
          <a:graphicData uri="http://schemas.openxmlformats.org/drawingml/2006/table">
            <a:tbl>
              <a:tblPr/>
              <a:tblGrid>
                <a:gridCol w="2626605"/>
                <a:gridCol w="2626605"/>
                <a:gridCol w="2626605"/>
              </a:tblGrid>
              <a:tr h="456286">
                <a:tc>
                  <a:txBody>
                    <a:bodyPr/>
                    <a:lstStyle/>
                    <a:p>
                      <a:pPr marL="0" marR="0" algn="l">
                        <a:spcBef>
                          <a:spcPts val="0"/>
                        </a:spcBef>
                        <a:spcAft>
                          <a:spcPts val="0"/>
                        </a:spcAft>
                      </a:pPr>
                      <a:endParaRPr lang="en-US" sz="2400" dirty="0">
                        <a:latin typeface="Arial" pitchFamily="34" charset="0"/>
                        <a:ea typeface="Times New Roman"/>
                        <a:cs typeface="Arial" pitchFamily="34" charset="0"/>
                      </a:endParaRP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b="1" dirty="0">
                          <a:latin typeface="Arial" pitchFamily="34" charset="0"/>
                          <a:ea typeface="Times New Roman"/>
                          <a:cs typeface="Arial" pitchFamily="34" charset="0"/>
                        </a:rPr>
                        <a:t>“b”</a:t>
                      </a:r>
                      <a:endParaRPr lang="en-US" sz="2400" dirty="0">
                        <a:latin typeface="Arial" pitchFamily="34" charset="0"/>
                        <a:ea typeface="Times New Roman"/>
                        <a:cs typeface="Arial" pitchFamily="34" charset="0"/>
                      </a:endParaRP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b="1" dirty="0">
                          <a:latin typeface="Arial" pitchFamily="34" charset="0"/>
                          <a:ea typeface="Times New Roman"/>
                          <a:cs typeface="Arial" pitchFamily="34" charset="0"/>
                        </a:rPr>
                        <a:t>“c”</a:t>
                      </a:r>
                      <a:endParaRPr lang="en-US" sz="2400" dirty="0">
                        <a:latin typeface="Arial" pitchFamily="34" charset="0"/>
                        <a:ea typeface="Times New Roman"/>
                        <a:cs typeface="Arial" pitchFamily="34" charset="0"/>
                      </a:endParaRPr>
                    </a:p>
                  </a:txBody>
                  <a:tcPr marL="20209" marR="20209" marT="0" marB="0" anchor="b">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Large MPO 1</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0.503</a:t>
                      </a: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-0.078</a:t>
                      </a: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Large MPO 2</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1.650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smtClean="0">
                          <a:latin typeface="Arial" pitchFamily="34" charset="0"/>
                          <a:ea typeface="Times New Roman"/>
                          <a:cs typeface="Arial" pitchFamily="34" charset="0"/>
                        </a:rPr>
                        <a:t>-0.040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Large MPO 3</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-0.156</a:t>
                      </a: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-0.045</a:t>
                      </a: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Medium MPO 1</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0.812</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0.037</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Medium MPO 2</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-0.388</a:t>
                      </a: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smtClean="0">
                          <a:latin typeface="Arial" pitchFamily="34" charset="0"/>
                          <a:ea typeface="Times New Roman"/>
                          <a:cs typeface="Arial" pitchFamily="34" charset="0"/>
                        </a:rPr>
                        <a:t>-0.117</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Medium </a:t>
                      </a:r>
                      <a:r>
                        <a:rPr lang="en-US" sz="2400" dirty="0" smtClean="0">
                          <a:latin typeface="Arial" pitchFamily="34" charset="0"/>
                          <a:ea typeface="Times New Roman"/>
                          <a:cs typeface="Arial" pitchFamily="34" charset="0"/>
                        </a:rPr>
                        <a:t>MPO 3</a:t>
                      </a:r>
                      <a:endParaRPr lang="en-US" sz="2400" dirty="0">
                        <a:latin typeface="Arial" pitchFamily="34" charset="0"/>
                        <a:ea typeface="Times New Roman"/>
                        <a:cs typeface="Arial" pitchFamily="34" charset="0"/>
                      </a:endParaRP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0.020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smtClean="0">
                          <a:latin typeface="Arial" pitchFamily="34" charset="0"/>
                          <a:ea typeface="Times New Roman"/>
                          <a:cs typeface="Arial" pitchFamily="34" charset="0"/>
                        </a:rPr>
                        <a:t>-0.123</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Small MPO 1</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-0.265</a:t>
                      </a: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0.040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r h="456286">
                <a:tc>
                  <a:txBody>
                    <a:bodyPr/>
                    <a:lstStyle/>
                    <a:p>
                      <a:pPr marL="0" marR="0" algn="l">
                        <a:spcBef>
                          <a:spcPts val="0"/>
                        </a:spcBef>
                        <a:spcAft>
                          <a:spcPts val="0"/>
                        </a:spcAft>
                      </a:pPr>
                      <a:r>
                        <a:rPr lang="en-US" sz="2400" dirty="0">
                          <a:latin typeface="Arial" pitchFamily="34" charset="0"/>
                          <a:ea typeface="Times New Roman"/>
                          <a:cs typeface="Arial" pitchFamily="34" charset="0"/>
                        </a:rPr>
                        <a:t>Small MPO 2</a:t>
                      </a:r>
                    </a:p>
                  </a:txBody>
                  <a:tcPr marL="20209" marR="20209" marT="0" marB="0" anchor="b">
                    <a:lnL>
                      <a:noFill/>
                    </a:lnL>
                    <a:lnR>
                      <a:noFill/>
                    </a:lnR>
                    <a:lnT>
                      <a:noFill/>
                    </a:lnT>
                    <a:lnB>
                      <a:noFill/>
                    </a:lnB>
                  </a:tcPr>
                </a:tc>
                <a:tc>
                  <a:txBody>
                    <a:bodyPr/>
                    <a:lstStyle/>
                    <a:p>
                      <a:pPr marL="0" marR="0" algn="ctr">
                        <a:spcBef>
                          <a:spcPts val="0"/>
                        </a:spcBef>
                        <a:spcAft>
                          <a:spcPts val="0"/>
                        </a:spcAft>
                      </a:pPr>
                      <a:r>
                        <a:rPr lang="en-US" sz="2400" dirty="0" smtClean="0">
                          <a:latin typeface="Arial" pitchFamily="34" charset="0"/>
                          <a:ea typeface="Times New Roman"/>
                          <a:cs typeface="Arial" pitchFamily="34" charset="0"/>
                        </a:rPr>
                        <a:t>0.850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c>
                  <a:txBody>
                    <a:bodyPr/>
                    <a:lstStyle/>
                    <a:p>
                      <a:pPr marL="0" marR="0" algn="ctr">
                        <a:spcBef>
                          <a:spcPts val="0"/>
                        </a:spcBef>
                        <a:spcAft>
                          <a:spcPts val="0"/>
                        </a:spcAft>
                      </a:pPr>
                      <a:r>
                        <a:rPr lang="en-US" sz="2400" dirty="0">
                          <a:latin typeface="Arial" pitchFamily="34" charset="0"/>
                          <a:ea typeface="Times New Roman"/>
                          <a:cs typeface="Arial" pitchFamily="34" charset="0"/>
                        </a:rPr>
                        <a:t>-</a:t>
                      </a:r>
                      <a:r>
                        <a:rPr lang="en-US" sz="2400" dirty="0" smtClean="0">
                          <a:latin typeface="Arial" pitchFamily="34" charset="0"/>
                          <a:ea typeface="Times New Roman"/>
                          <a:cs typeface="Arial" pitchFamily="34" charset="0"/>
                        </a:rPr>
                        <a:t>0.200</a:t>
                      </a:r>
                      <a:endParaRPr lang="en-US" sz="2400" dirty="0">
                        <a:latin typeface="Arial" pitchFamily="34" charset="0"/>
                        <a:ea typeface="Times New Roman"/>
                        <a:cs typeface="Arial" pitchFamily="34" charset="0"/>
                      </a:endParaRPr>
                    </a:p>
                  </a:txBody>
                  <a:tcPr marL="20209" marR="20209" marT="0" marB="0"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xfrm>
            <a:off x="457200" y="0"/>
            <a:ext cx="8686800" cy="1089025"/>
          </a:xfrm>
        </p:spPr>
        <p:txBody>
          <a:bodyPr/>
          <a:lstStyle/>
          <a:p>
            <a:r>
              <a:rPr lang="en-US" dirty="0" smtClean="0"/>
              <a:t>Data from Existing MPO Models </a:t>
            </a:r>
            <a:br>
              <a:rPr lang="en-US" dirty="0" smtClean="0"/>
            </a:br>
            <a:r>
              <a:rPr lang="en-US" sz="2400" dirty="0" smtClean="0"/>
              <a:t>Sample Gamma Function Comparison (Home Based Work)</a:t>
            </a:r>
            <a:endParaRPr lang="en-US" sz="2400" dirty="0"/>
          </a:p>
        </p:txBody>
      </p:sp>
      <p:sp>
        <p:nvSpPr>
          <p:cNvPr id="7" name="Slide Number Placeholder 3"/>
          <p:cNvSpPr>
            <a:spLocks noGrp="1"/>
          </p:cNvSpPr>
          <p:nvPr>
            <p:ph type="sldNum" sz="quarter" idx="10"/>
          </p:nvPr>
        </p:nvSpPr>
        <p:spPr/>
        <p:txBody>
          <a:bodyPr/>
          <a:lstStyle/>
          <a:p>
            <a:fld id="{6D15D7AE-A430-4007-B441-F2CEA607D111}" type="slidenum">
              <a:rPr lang="en-US"/>
              <a:pPr/>
              <a:t>12</a:t>
            </a:fld>
            <a:endParaRPr lang="en-US" dirty="0"/>
          </a:p>
        </p:txBody>
      </p:sp>
      <p:sp>
        <p:nvSpPr>
          <p:cNvPr id="187401" name="Text Box 9"/>
          <p:cNvSpPr txBox="1">
            <a:spLocks noChangeArrowheads="1"/>
          </p:cNvSpPr>
          <p:nvPr/>
        </p:nvSpPr>
        <p:spPr bwMode="auto">
          <a:xfrm>
            <a:off x="463550" y="4348163"/>
            <a:ext cx="8424863" cy="396875"/>
          </a:xfrm>
          <a:prstGeom prst="rect">
            <a:avLst/>
          </a:prstGeom>
          <a:noFill/>
          <a:ln w="12700" algn="ctr">
            <a:noFill/>
            <a:miter lim="800000"/>
            <a:headEnd/>
            <a:tailEnd/>
          </a:ln>
          <a:effectLst/>
        </p:spPr>
        <p:txBody>
          <a:bodyPr>
            <a:spAutoFit/>
          </a:bodyPr>
          <a:lstStyle/>
          <a:p>
            <a:endParaRPr lang="en-US" dirty="0"/>
          </a:p>
        </p:txBody>
      </p:sp>
      <p:grpSp>
        <p:nvGrpSpPr>
          <p:cNvPr id="20" name="Group 19"/>
          <p:cNvGrpSpPr/>
          <p:nvPr/>
        </p:nvGrpSpPr>
        <p:grpSpPr>
          <a:xfrm>
            <a:off x="492124" y="1239840"/>
            <a:ext cx="8250223" cy="4904585"/>
            <a:chOff x="492125" y="1239841"/>
            <a:chExt cx="8555282" cy="5000622"/>
          </a:xfrm>
        </p:grpSpPr>
        <p:pic>
          <p:nvPicPr>
            <p:cNvPr id="1026" name="Picture 2"/>
            <p:cNvPicPr>
              <a:picLocks noChangeAspect="1" noChangeArrowheads="1"/>
            </p:cNvPicPr>
            <p:nvPr/>
          </p:nvPicPr>
          <p:blipFill>
            <a:blip r:embed="rId3" cstate="print"/>
            <a:srcRect/>
            <a:stretch>
              <a:fillRect/>
            </a:stretch>
          </p:blipFill>
          <p:spPr bwMode="auto">
            <a:xfrm>
              <a:off x="492125" y="1239841"/>
              <a:ext cx="8555282" cy="5000622"/>
            </a:xfrm>
            <a:prstGeom prst="rect">
              <a:avLst/>
            </a:prstGeom>
            <a:noFill/>
            <a:ln w="9525">
              <a:noFill/>
              <a:miter lim="800000"/>
              <a:headEnd/>
              <a:tailEnd/>
            </a:ln>
            <a:effectLst/>
          </p:spPr>
        </p:pic>
        <p:sp>
          <p:nvSpPr>
            <p:cNvPr id="187403" name="Text Box 11"/>
            <p:cNvSpPr txBox="1">
              <a:spLocks noChangeArrowheads="1"/>
            </p:cNvSpPr>
            <p:nvPr/>
          </p:nvSpPr>
          <p:spPr bwMode="auto">
            <a:xfrm rot="20880111">
              <a:off x="1242196" y="3875272"/>
              <a:ext cx="3963961" cy="762000"/>
            </a:xfrm>
            <a:prstGeom prst="rect">
              <a:avLst/>
            </a:prstGeom>
            <a:noFill/>
            <a:ln w="12700" algn="ctr">
              <a:noFill/>
              <a:miter lim="800000"/>
              <a:headEnd/>
              <a:tailEnd/>
            </a:ln>
            <a:effectLst/>
          </p:spPr>
          <p:txBody>
            <a:bodyPr wrap="square">
              <a:spAutoFit/>
            </a:bodyPr>
            <a:lstStyle/>
            <a:p>
              <a:pPr>
                <a:spcBef>
                  <a:spcPct val="50000"/>
                </a:spcBef>
              </a:pPr>
              <a:r>
                <a:rPr lang="en-US" sz="4400" dirty="0">
                  <a:solidFill>
                    <a:schemeClr val="tx2"/>
                  </a:solidFill>
                </a:rPr>
                <a:t>SAMPLE</a:t>
              </a:r>
            </a:p>
          </p:txBody>
        </p:sp>
        <p:sp>
          <p:nvSpPr>
            <p:cNvPr id="11" name="TextBox 10"/>
            <p:cNvSpPr txBox="1"/>
            <p:nvPr/>
          </p:nvSpPr>
          <p:spPr>
            <a:xfrm>
              <a:off x="6534150" y="1762125"/>
              <a:ext cx="1743075" cy="400110"/>
            </a:xfrm>
            <a:prstGeom prst="rect">
              <a:avLst/>
            </a:prstGeom>
            <a:noFill/>
          </p:spPr>
          <p:txBody>
            <a:bodyPr wrap="square" rtlCol="0">
              <a:spAutoFit/>
            </a:bodyPr>
            <a:lstStyle/>
            <a:p>
              <a:r>
                <a:rPr lang="en-US" dirty="0" smtClean="0">
                  <a:solidFill>
                    <a:schemeClr val="tx2"/>
                  </a:solidFill>
                </a:rPr>
                <a:t>“Small 1”</a:t>
              </a:r>
              <a:endParaRPr lang="en-US" dirty="0">
                <a:solidFill>
                  <a:schemeClr val="tx2"/>
                </a:solidFill>
              </a:endParaRPr>
            </a:p>
          </p:txBody>
        </p:sp>
        <p:cxnSp>
          <p:nvCxnSpPr>
            <p:cNvPr id="13" name="Straight Arrow Connector 12"/>
            <p:cNvCxnSpPr/>
            <p:nvPr/>
          </p:nvCxnSpPr>
          <p:spPr bwMode="auto">
            <a:xfrm rot="10800000" flipV="1">
              <a:off x="6105527" y="2066924"/>
              <a:ext cx="742948" cy="419099"/>
            </a:xfrm>
            <a:prstGeom prst="straightConnector1">
              <a:avLst/>
            </a:prstGeom>
            <a:solidFill>
              <a:schemeClr val="accent1"/>
            </a:solidFill>
            <a:ln w="31750" cap="flat" cmpd="sng" algn="ctr">
              <a:solidFill>
                <a:schemeClr val="tx1"/>
              </a:solidFill>
              <a:prstDash val="solid"/>
              <a:round/>
              <a:headEnd type="none" w="med" len="med"/>
              <a:tailEnd type="arrow"/>
            </a:ln>
            <a:effectLst/>
          </p:spPr>
        </p:cxnSp>
        <p:sp>
          <p:nvSpPr>
            <p:cNvPr id="15" name="TextBox 14"/>
            <p:cNvSpPr txBox="1"/>
            <p:nvPr/>
          </p:nvSpPr>
          <p:spPr>
            <a:xfrm>
              <a:off x="5229225" y="4438650"/>
              <a:ext cx="1743075" cy="400110"/>
            </a:xfrm>
            <a:prstGeom prst="rect">
              <a:avLst/>
            </a:prstGeom>
            <a:noFill/>
          </p:spPr>
          <p:txBody>
            <a:bodyPr wrap="square" rtlCol="0">
              <a:spAutoFit/>
            </a:bodyPr>
            <a:lstStyle/>
            <a:p>
              <a:r>
                <a:rPr lang="en-US" dirty="0" smtClean="0">
                  <a:solidFill>
                    <a:schemeClr val="tx2"/>
                  </a:solidFill>
                </a:rPr>
                <a:t>“Small 2”</a:t>
              </a:r>
              <a:endParaRPr lang="en-US" dirty="0">
                <a:solidFill>
                  <a:schemeClr val="tx2"/>
                </a:solidFill>
              </a:endParaRPr>
            </a:p>
          </p:txBody>
        </p:sp>
        <p:cxnSp>
          <p:nvCxnSpPr>
            <p:cNvPr id="16" name="Straight Arrow Connector 15"/>
            <p:cNvCxnSpPr/>
            <p:nvPr/>
          </p:nvCxnSpPr>
          <p:spPr bwMode="auto">
            <a:xfrm flipV="1">
              <a:off x="6743700" y="4333875"/>
              <a:ext cx="590550" cy="304800"/>
            </a:xfrm>
            <a:prstGeom prst="straightConnector1">
              <a:avLst/>
            </a:prstGeom>
            <a:solidFill>
              <a:schemeClr val="accent1"/>
            </a:solidFill>
            <a:ln w="31750" cap="flat" cmpd="sng" algn="ctr">
              <a:solidFill>
                <a:schemeClr val="tx1"/>
              </a:solidFill>
              <a:prstDash val="solid"/>
              <a:round/>
              <a:headEnd type="none" w="med" len="med"/>
              <a:tailEnd type="arrow"/>
            </a:ln>
            <a:effectLst/>
          </p:spPr>
        </p:cxn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E0586EA-756B-4EE4-BF56-083B25F6AEAE}" type="slidenum">
              <a:rPr lang="en-US"/>
              <a:pPr/>
              <a:t>13</a:t>
            </a:fld>
            <a:endParaRPr lang="en-US" dirty="0"/>
          </a:p>
        </p:txBody>
      </p:sp>
      <p:sp>
        <p:nvSpPr>
          <p:cNvPr id="163842" name="Rectangle 2"/>
          <p:cNvSpPr>
            <a:spLocks noGrp="1" noChangeArrowheads="1"/>
          </p:cNvSpPr>
          <p:nvPr>
            <p:ph type="title"/>
          </p:nvPr>
        </p:nvSpPr>
        <p:spPr/>
        <p:txBody>
          <a:bodyPr/>
          <a:lstStyle/>
          <a:p>
            <a:r>
              <a:rPr lang="en-US" dirty="0" smtClean="0"/>
              <a:t>What’s in the Guidebook?</a:t>
            </a:r>
            <a:endParaRPr lang="en-US" dirty="0"/>
          </a:p>
        </p:txBody>
      </p:sp>
      <p:sp>
        <p:nvSpPr>
          <p:cNvPr id="163843" name="Rectangle 3"/>
          <p:cNvSpPr>
            <a:spLocks noGrp="1" noChangeArrowheads="1"/>
          </p:cNvSpPr>
          <p:nvPr>
            <p:ph type="body" idx="1"/>
          </p:nvPr>
        </p:nvSpPr>
        <p:spPr/>
        <p:txBody>
          <a:bodyPr/>
          <a:lstStyle/>
          <a:p>
            <a:r>
              <a:rPr lang="en-US" dirty="0"/>
              <a:t>Chapter 1.	Introduction</a:t>
            </a:r>
          </a:p>
          <a:p>
            <a:pPr lvl="1"/>
            <a:r>
              <a:rPr lang="en-US" dirty="0"/>
              <a:t>Purpose, objectives, and </a:t>
            </a:r>
            <a:r>
              <a:rPr lang="en-US" dirty="0" smtClean="0"/>
              <a:t>roadmap</a:t>
            </a:r>
            <a:endParaRPr lang="en-US" dirty="0"/>
          </a:p>
          <a:p>
            <a:pPr lvl="1"/>
            <a:r>
              <a:rPr lang="en-US" dirty="0"/>
              <a:t>Summary of modeling </a:t>
            </a:r>
            <a:r>
              <a:rPr lang="en-US" dirty="0" smtClean="0"/>
              <a:t>process</a:t>
            </a:r>
          </a:p>
          <a:p>
            <a:pPr lvl="1"/>
            <a:r>
              <a:rPr lang="en-US" dirty="0" smtClean="0"/>
              <a:t>How </a:t>
            </a:r>
            <a:r>
              <a:rPr lang="en-US" dirty="0"/>
              <a:t>parameters </a:t>
            </a:r>
            <a:r>
              <a:rPr lang="en-US" dirty="0" smtClean="0"/>
              <a:t>used</a:t>
            </a:r>
            <a:endParaRPr lang="en-US" dirty="0"/>
          </a:p>
          <a:p>
            <a:r>
              <a:rPr lang="en-US" dirty="0"/>
              <a:t>Chapter 2.	Planning Applications Context</a:t>
            </a:r>
          </a:p>
          <a:p>
            <a:pPr lvl="1"/>
            <a:r>
              <a:rPr lang="en-US" dirty="0" smtClean="0"/>
              <a:t>Planning </a:t>
            </a:r>
            <a:r>
              <a:rPr lang="en-US" dirty="0"/>
              <a:t>context </a:t>
            </a:r>
            <a:r>
              <a:rPr lang="en-US" dirty="0" smtClean="0"/>
              <a:t>affect on model</a:t>
            </a:r>
            <a:endParaRPr lang="en-US" dirty="0"/>
          </a:p>
          <a:p>
            <a:pPr lvl="1"/>
            <a:r>
              <a:rPr lang="en-US" dirty="0" smtClean="0"/>
              <a:t>Examples from urban </a:t>
            </a:r>
            <a:r>
              <a:rPr lang="en-US" dirty="0"/>
              <a:t>areas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AACEE20-3C8D-437B-A2F9-432CF7DF9196}" type="slidenum">
              <a:rPr lang="en-US"/>
              <a:pPr/>
              <a:t>14</a:t>
            </a:fld>
            <a:endParaRPr lang="en-US" dirty="0"/>
          </a:p>
        </p:txBody>
      </p:sp>
      <p:sp>
        <p:nvSpPr>
          <p:cNvPr id="203778" name="Rectangle 2"/>
          <p:cNvSpPr>
            <a:spLocks noGrp="1" noChangeArrowheads="1"/>
          </p:cNvSpPr>
          <p:nvPr>
            <p:ph type="title"/>
          </p:nvPr>
        </p:nvSpPr>
        <p:spPr/>
        <p:txBody>
          <a:bodyPr/>
          <a:lstStyle/>
          <a:p>
            <a:r>
              <a:rPr lang="en-US" dirty="0" smtClean="0"/>
              <a:t>What’s in the Guidebook? (continued)</a:t>
            </a:r>
            <a:endParaRPr lang="en-US" dirty="0"/>
          </a:p>
        </p:txBody>
      </p:sp>
      <p:sp>
        <p:nvSpPr>
          <p:cNvPr id="203779" name="Rectangle 3"/>
          <p:cNvSpPr>
            <a:spLocks noGrp="1" noChangeArrowheads="1"/>
          </p:cNvSpPr>
          <p:nvPr>
            <p:ph type="body" idx="1"/>
          </p:nvPr>
        </p:nvSpPr>
        <p:spPr/>
        <p:txBody>
          <a:bodyPr/>
          <a:lstStyle/>
          <a:p>
            <a:r>
              <a:rPr lang="en-US" dirty="0"/>
              <a:t>Chapter </a:t>
            </a:r>
            <a:r>
              <a:rPr lang="en-US" dirty="0" smtClean="0"/>
              <a:t>3.</a:t>
            </a:r>
            <a:r>
              <a:rPr lang="en-US" dirty="0"/>
              <a:t>	Development of </a:t>
            </a:r>
            <a:r>
              <a:rPr lang="en-US" dirty="0" smtClean="0"/>
              <a:t>Data</a:t>
            </a:r>
            <a:endParaRPr lang="en-US" dirty="0"/>
          </a:p>
          <a:p>
            <a:pPr lvl="1"/>
            <a:r>
              <a:rPr lang="en-US" dirty="0" smtClean="0"/>
              <a:t>Purposes</a:t>
            </a:r>
            <a:endParaRPr lang="en-US" dirty="0"/>
          </a:p>
          <a:p>
            <a:pPr lvl="2"/>
            <a:r>
              <a:rPr lang="en-US" dirty="0"/>
              <a:t>Model development</a:t>
            </a:r>
          </a:p>
          <a:p>
            <a:pPr lvl="2"/>
            <a:r>
              <a:rPr lang="en-US" dirty="0"/>
              <a:t>Model validation</a:t>
            </a:r>
          </a:p>
          <a:p>
            <a:pPr lvl="2"/>
            <a:r>
              <a:rPr lang="en-US" dirty="0"/>
              <a:t>Model application</a:t>
            </a:r>
          </a:p>
          <a:p>
            <a:pPr lvl="1"/>
            <a:r>
              <a:rPr lang="en-US" dirty="0" smtClean="0"/>
              <a:t>Considerations</a:t>
            </a:r>
          </a:p>
          <a:p>
            <a:pPr lvl="2"/>
            <a:r>
              <a:rPr lang="en-US" dirty="0" smtClean="0"/>
              <a:t>Limitations of typical data</a:t>
            </a:r>
          </a:p>
          <a:p>
            <a:pPr lvl="2"/>
            <a:r>
              <a:rPr lang="en-US" dirty="0" smtClean="0"/>
              <a:t>Primary </a:t>
            </a:r>
            <a:r>
              <a:rPr lang="en-US" dirty="0"/>
              <a:t>and secondary data </a:t>
            </a:r>
            <a:r>
              <a:rPr lang="en-US" dirty="0" smtClean="0"/>
              <a:t>sources</a:t>
            </a:r>
          </a:p>
          <a:p>
            <a:pPr lvl="2"/>
            <a:r>
              <a:rPr lang="en-US" dirty="0" smtClean="0"/>
              <a:t>Conversion </a:t>
            </a:r>
            <a:r>
              <a:rPr lang="en-US" dirty="0"/>
              <a:t>of data from </a:t>
            </a:r>
            <a:r>
              <a:rPr lang="en-US" dirty="0" smtClean="0"/>
              <a:t>secondary sources </a:t>
            </a:r>
          </a:p>
          <a:p>
            <a:pPr lvl="2"/>
            <a:r>
              <a:rPr lang="en-US" dirty="0" smtClean="0"/>
              <a:t>Network </a:t>
            </a:r>
            <a:r>
              <a:rPr lang="en-US" dirty="0"/>
              <a:t>coding procedures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D5F39E0-1019-4291-95B7-B20B0CF60DB6}" type="slidenum">
              <a:rPr lang="en-US"/>
              <a:pPr/>
              <a:t>15</a:t>
            </a:fld>
            <a:endParaRPr lang="en-US" dirty="0"/>
          </a:p>
        </p:txBody>
      </p:sp>
      <p:sp>
        <p:nvSpPr>
          <p:cNvPr id="199682" name="Rectangle 2"/>
          <p:cNvSpPr>
            <a:spLocks noGrp="1" noChangeArrowheads="1"/>
          </p:cNvSpPr>
          <p:nvPr>
            <p:ph type="title"/>
          </p:nvPr>
        </p:nvSpPr>
        <p:spPr/>
        <p:txBody>
          <a:bodyPr/>
          <a:lstStyle/>
          <a:p>
            <a:r>
              <a:rPr lang="en-US" dirty="0" smtClean="0"/>
              <a:t>What’s in the Guidebook? (continued)</a:t>
            </a:r>
            <a:endParaRPr lang="en-US" dirty="0"/>
          </a:p>
        </p:txBody>
      </p:sp>
      <p:sp>
        <p:nvSpPr>
          <p:cNvPr id="199683" name="Rectangle 3"/>
          <p:cNvSpPr>
            <a:spLocks noGrp="1" noChangeArrowheads="1"/>
          </p:cNvSpPr>
          <p:nvPr>
            <p:ph type="body" idx="1"/>
          </p:nvPr>
        </p:nvSpPr>
        <p:spPr/>
        <p:txBody>
          <a:bodyPr/>
          <a:lstStyle/>
          <a:p>
            <a:r>
              <a:rPr lang="en-US" dirty="0"/>
              <a:t>Chapter </a:t>
            </a:r>
            <a:r>
              <a:rPr lang="en-US" dirty="0" smtClean="0"/>
              <a:t>4.</a:t>
            </a:r>
            <a:r>
              <a:rPr lang="en-US" dirty="0"/>
              <a:t>	Model Components</a:t>
            </a:r>
          </a:p>
          <a:p>
            <a:pPr lvl="1"/>
            <a:r>
              <a:rPr lang="en-US" dirty="0"/>
              <a:t>Discusses each model </a:t>
            </a:r>
            <a:r>
              <a:rPr lang="en-US" dirty="0" smtClean="0"/>
              <a:t>component</a:t>
            </a:r>
            <a:endParaRPr lang="en-US" dirty="0"/>
          </a:p>
          <a:p>
            <a:pPr lvl="1"/>
            <a:r>
              <a:rPr lang="en-US" dirty="0"/>
              <a:t>Each subsection </a:t>
            </a:r>
            <a:r>
              <a:rPr lang="en-US" dirty="0" smtClean="0"/>
              <a:t>presents:</a:t>
            </a:r>
            <a:endParaRPr lang="en-US" dirty="0"/>
          </a:p>
          <a:p>
            <a:pPr lvl="2"/>
            <a:r>
              <a:rPr lang="en-US" dirty="0"/>
              <a:t>A brief description of </a:t>
            </a:r>
            <a:r>
              <a:rPr lang="en-US" dirty="0" smtClean="0"/>
              <a:t>best practice(s)</a:t>
            </a:r>
            <a:endParaRPr lang="en-US" dirty="0"/>
          </a:p>
          <a:p>
            <a:pPr lvl="2"/>
            <a:r>
              <a:rPr lang="en-US" dirty="0" smtClean="0"/>
              <a:t>Basis </a:t>
            </a:r>
            <a:r>
              <a:rPr lang="en-US" dirty="0"/>
              <a:t>for </a:t>
            </a:r>
            <a:r>
              <a:rPr lang="en-US" dirty="0" smtClean="0"/>
              <a:t>development </a:t>
            </a:r>
            <a:r>
              <a:rPr lang="en-US" dirty="0"/>
              <a:t>of the </a:t>
            </a:r>
            <a:r>
              <a:rPr lang="en-US" dirty="0" smtClean="0"/>
              <a:t>parameters</a:t>
            </a:r>
            <a:endParaRPr lang="en-US" dirty="0"/>
          </a:p>
          <a:p>
            <a:pPr lvl="2"/>
            <a:r>
              <a:rPr lang="en-US" dirty="0" smtClean="0"/>
              <a:t>Parameters </a:t>
            </a:r>
            <a:r>
              <a:rPr lang="en-US" dirty="0"/>
              <a:t>classified by urban area </a:t>
            </a:r>
            <a:r>
              <a:rPr lang="en-US" dirty="0" smtClean="0"/>
              <a:t>category</a:t>
            </a:r>
          </a:p>
          <a:p>
            <a:pPr lvl="2"/>
            <a:r>
              <a:rPr lang="en-US" dirty="0" smtClean="0"/>
              <a:t>Explanations </a:t>
            </a:r>
            <a:r>
              <a:rPr lang="en-US" dirty="0"/>
              <a:t>of </a:t>
            </a:r>
            <a:r>
              <a:rPr lang="en-US" dirty="0" smtClean="0"/>
              <a:t>use in model</a:t>
            </a:r>
          </a:p>
          <a:p>
            <a:pPr lvl="3"/>
            <a:r>
              <a:rPr lang="en-US" dirty="0" smtClean="0"/>
              <a:t>Estimation</a:t>
            </a:r>
          </a:p>
          <a:p>
            <a:pPr lvl="3"/>
            <a:r>
              <a:rPr lang="en-US" dirty="0" smtClean="0"/>
              <a:t>Validation</a:t>
            </a:r>
          </a:p>
          <a:p>
            <a:pPr lvl="2"/>
            <a:r>
              <a:rPr lang="en-US" dirty="0" smtClean="0"/>
              <a:t>Parameter </a:t>
            </a:r>
            <a:r>
              <a:rPr lang="en-US" dirty="0"/>
              <a:t>transfer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457200" y="274638"/>
            <a:ext cx="8229600" cy="865187"/>
          </a:xfrm>
        </p:spPr>
        <p:txBody>
          <a:bodyPr/>
          <a:lstStyle/>
          <a:p>
            <a:r>
              <a:rPr lang="en-US" dirty="0" smtClean="0"/>
              <a:t>What’s in the Guidebook? (continued)</a:t>
            </a:r>
            <a:endParaRPr lang="en-US" dirty="0"/>
          </a:p>
        </p:txBody>
      </p:sp>
      <p:sp>
        <p:nvSpPr>
          <p:cNvPr id="6" name="Text Placeholder 5"/>
          <p:cNvSpPr>
            <a:spLocks noGrp="1"/>
          </p:cNvSpPr>
          <p:nvPr>
            <p:ph type="body" idx="1"/>
          </p:nvPr>
        </p:nvSpPr>
        <p:spPr>
          <a:xfrm>
            <a:off x="492125" y="1397327"/>
            <a:ext cx="8260915" cy="639762"/>
          </a:xfrm>
        </p:spPr>
        <p:txBody>
          <a:bodyPr/>
          <a:lstStyle/>
          <a:p>
            <a:pPr algn="ctr"/>
            <a:r>
              <a:rPr lang="en-US" dirty="0" smtClean="0"/>
              <a:t>Chapter 4 subsections</a:t>
            </a:r>
            <a:endParaRPr lang="en-US" dirty="0"/>
          </a:p>
        </p:txBody>
      </p:sp>
      <p:sp>
        <p:nvSpPr>
          <p:cNvPr id="205827" name="Rectangle 3"/>
          <p:cNvSpPr>
            <a:spLocks noGrp="1" noChangeArrowheads="1"/>
          </p:cNvSpPr>
          <p:nvPr>
            <p:ph sz="half" idx="2"/>
          </p:nvPr>
        </p:nvSpPr>
        <p:spPr/>
        <p:txBody>
          <a:bodyPr/>
          <a:lstStyle/>
          <a:p>
            <a:pPr>
              <a:spcBef>
                <a:spcPts val="2400"/>
              </a:spcBef>
            </a:pPr>
            <a:r>
              <a:rPr lang="en-US" sz="2000" dirty="0" smtClean="0"/>
              <a:t>Vehicle Availability</a:t>
            </a:r>
          </a:p>
          <a:p>
            <a:pPr>
              <a:spcBef>
                <a:spcPts val="2400"/>
              </a:spcBef>
            </a:pPr>
            <a:r>
              <a:rPr lang="en-US" sz="2000" dirty="0" smtClean="0"/>
              <a:t>Trip </a:t>
            </a:r>
            <a:r>
              <a:rPr lang="en-US" sz="2000" dirty="0"/>
              <a:t>Generation</a:t>
            </a:r>
          </a:p>
          <a:p>
            <a:pPr>
              <a:spcBef>
                <a:spcPts val="2400"/>
              </a:spcBef>
            </a:pPr>
            <a:r>
              <a:rPr lang="en-US" sz="2000" dirty="0"/>
              <a:t>Trip Distribution</a:t>
            </a:r>
          </a:p>
          <a:p>
            <a:pPr>
              <a:spcBef>
                <a:spcPts val="2400"/>
              </a:spcBef>
            </a:pPr>
            <a:r>
              <a:rPr lang="en-US" sz="2000" dirty="0"/>
              <a:t>External Travel</a:t>
            </a:r>
          </a:p>
          <a:p>
            <a:pPr>
              <a:spcBef>
                <a:spcPts val="2400"/>
              </a:spcBef>
            </a:pPr>
            <a:r>
              <a:rPr lang="en-US" sz="2000" dirty="0"/>
              <a:t>Mode Choice</a:t>
            </a:r>
          </a:p>
          <a:p>
            <a:pPr>
              <a:spcBef>
                <a:spcPts val="2400"/>
              </a:spcBef>
            </a:pPr>
            <a:r>
              <a:rPr lang="en-US" sz="2000" dirty="0"/>
              <a:t>Automobile </a:t>
            </a:r>
            <a:r>
              <a:rPr lang="en-US" sz="2000" dirty="0" smtClean="0"/>
              <a:t>Occupancy</a:t>
            </a:r>
            <a:endParaRPr lang="en-US" sz="2000" dirty="0"/>
          </a:p>
        </p:txBody>
      </p:sp>
      <p:sp>
        <p:nvSpPr>
          <p:cNvPr id="8" name="Content Placeholder 7"/>
          <p:cNvSpPr>
            <a:spLocks noGrp="1"/>
          </p:cNvSpPr>
          <p:nvPr>
            <p:ph sz="quarter" idx="4"/>
          </p:nvPr>
        </p:nvSpPr>
        <p:spPr/>
        <p:txBody>
          <a:bodyPr/>
          <a:lstStyle/>
          <a:p>
            <a:pPr>
              <a:spcBef>
                <a:spcPts val="2400"/>
              </a:spcBef>
            </a:pPr>
            <a:r>
              <a:rPr lang="en-US" sz="2000" dirty="0" smtClean="0"/>
              <a:t>Time-of-Day Characteristics</a:t>
            </a:r>
          </a:p>
          <a:p>
            <a:pPr>
              <a:spcBef>
                <a:spcPts val="2400"/>
              </a:spcBef>
            </a:pPr>
            <a:r>
              <a:rPr lang="en-US" sz="2000" dirty="0" smtClean="0"/>
              <a:t>Truck/Freight Modeling</a:t>
            </a:r>
          </a:p>
          <a:p>
            <a:pPr>
              <a:spcBef>
                <a:spcPts val="2400"/>
              </a:spcBef>
            </a:pPr>
            <a:r>
              <a:rPr lang="en-US" sz="2000" dirty="0" smtClean="0"/>
              <a:t>Highway Assignment</a:t>
            </a:r>
          </a:p>
          <a:p>
            <a:pPr>
              <a:spcBef>
                <a:spcPts val="2400"/>
              </a:spcBef>
            </a:pPr>
            <a:r>
              <a:rPr lang="en-US" sz="2000" dirty="0" smtClean="0"/>
              <a:t>Transit Assignment</a:t>
            </a:r>
          </a:p>
          <a:p>
            <a:pPr>
              <a:spcBef>
                <a:spcPts val="2400"/>
              </a:spcBef>
            </a:pPr>
            <a:endParaRPr lang="en-US" sz="2000" dirty="0"/>
          </a:p>
        </p:txBody>
      </p:sp>
      <p:sp>
        <p:nvSpPr>
          <p:cNvPr id="4" name="Slide Number Placeholder 3"/>
          <p:cNvSpPr>
            <a:spLocks noGrp="1"/>
          </p:cNvSpPr>
          <p:nvPr>
            <p:ph type="sldNum" sz="quarter" idx="10"/>
          </p:nvPr>
        </p:nvSpPr>
        <p:spPr/>
        <p:txBody>
          <a:bodyPr/>
          <a:lstStyle/>
          <a:p>
            <a:fld id="{314AC05E-2A75-425C-B8F4-C2DEA0C3A4C8}" type="slidenum">
              <a:rPr lang="en-US"/>
              <a:pPr/>
              <a:t>16</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DEAD197-050B-4D40-A25B-55D2240FC262}" type="slidenum">
              <a:rPr lang="en-US"/>
              <a:pPr/>
              <a:t>17</a:t>
            </a:fld>
            <a:endParaRPr lang="en-US" dirty="0"/>
          </a:p>
        </p:txBody>
      </p:sp>
      <p:sp>
        <p:nvSpPr>
          <p:cNvPr id="207874" name="Rectangle 2"/>
          <p:cNvSpPr>
            <a:spLocks noGrp="1" noChangeArrowheads="1"/>
          </p:cNvSpPr>
          <p:nvPr>
            <p:ph type="title"/>
          </p:nvPr>
        </p:nvSpPr>
        <p:spPr/>
        <p:txBody>
          <a:bodyPr/>
          <a:lstStyle/>
          <a:p>
            <a:r>
              <a:rPr lang="en-US" dirty="0" smtClean="0"/>
              <a:t>What’s in the Guidebook? (continued)</a:t>
            </a:r>
            <a:endParaRPr lang="en-US" dirty="0"/>
          </a:p>
        </p:txBody>
      </p:sp>
      <p:sp>
        <p:nvSpPr>
          <p:cNvPr id="207875" name="Rectangle 3"/>
          <p:cNvSpPr>
            <a:spLocks noGrp="1" noChangeArrowheads="1"/>
          </p:cNvSpPr>
          <p:nvPr>
            <p:ph type="body" idx="1"/>
          </p:nvPr>
        </p:nvSpPr>
        <p:spPr/>
        <p:txBody>
          <a:bodyPr/>
          <a:lstStyle/>
          <a:p>
            <a:r>
              <a:rPr lang="en-US" dirty="0"/>
              <a:t>Chapter </a:t>
            </a:r>
            <a:r>
              <a:rPr lang="en-US" dirty="0" smtClean="0"/>
              <a:t>5.</a:t>
            </a:r>
            <a:r>
              <a:rPr lang="en-US" dirty="0"/>
              <a:t>	Model Validation Process</a:t>
            </a:r>
          </a:p>
          <a:p>
            <a:pPr lvl="1"/>
            <a:r>
              <a:rPr lang="en-US" dirty="0" smtClean="0"/>
              <a:t>Validation overview </a:t>
            </a:r>
          </a:p>
          <a:p>
            <a:pPr lvl="2"/>
            <a:r>
              <a:rPr lang="en-US" dirty="0" smtClean="0"/>
              <a:t>Consistent with other sources </a:t>
            </a:r>
          </a:p>
          <a:p>
            <a:pPr lvl="2"/>
            <a:r>
              <a:rPr lang="en-US" dirty="0" smtClean="0"/>
              <a:t>Appropriate out-references</a:t>
            </a:r>
          </a:p>
          <a:p>
            <a:pPr lvl="2"/>
            <a:r>
              <a:rPr lang="en-US" dirty="0" smtClean="0"/>
              <a:t>Not duplication of existing references</a:t>
            </a:r>
          </a:p>
          <a:p>
            <a:pPr lvl="1"/>
            <a:r>
              <a:rPr lang="en-US" dirty="0" smtClean="0"/>
              <a:t>Basic </a:t>
            </a:r>
            <a:r>
              <a:rPr lang="en-US" dirty="0"/>
              <a:t>guidance </a:t>
            </a:r>
            <a:endParaRPr lang="en-US" dirty="0" smtClean="0"/>
          </a:p>
          <a:p>
            <a:pPr lvl="2"/>
            <a:r>
              <a:rPr lang="en-US" dirty="0" smtClean="0"/>
              <a:t>Focus </a:t>
            </a:r>
            <a:r>
              <a:rPr lang="en-US" dirty="0"/>
              <a:t>on </a:t>
            </a:r>
            <a:r>
              <a:rPr lang="en-US" dirty="0" smtClean="0"/>
              <a:t>information </a:t>
            </a:r>
            <a:r>
              <a:rPr lang="en-US" dirty="0"/>
              <a:t>in the </a:t>
            </a:r>
            <a:r>
              <a:rPr lang="en-US" dirty="0" smtClean="0"/>
              <a:t>guidebook</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3F35516-E84C-4CDD-95A8-05CA25C52F82}" type="slidenum">
              <a:rPr lang="en-US"/>
              <a:pPr/>
              <a:t>18</a:t>
            </a:fld>
            <a:endParaRPr lang="en-US" dirty="0"/>
          </a:p>
        </p:txBody>
      </p:sp>
      <p:sp>
        <p:nvSpPr>
          <p:cNvPr id="209926" name="Rectangle 6"/>
          <p:cNvSpPr>
            <a:spLocks noGrp="1" noChangeArrowheads="1"/>
          </p:cNvSpPr>
          <p:nvPr>
            <p:ph type="title"/>
          </p:nvPr>
        </p:nvSpPr>
        <p:spPr/>
        <p:txBody>
          <a:bodyPr/>
          <a:lstStyle/>
          <a:p>
            <a:r>
              <a:rPr lang="en-US" dirty="0" smtClean="0"/>
              <a:t>What’s in the Guidebook? (continued)</a:t>
            </a:r>
            <a:endParaRPr lang="en-US" dirty="0"/>
          </a:p>
        </p:txBody>
      </p:sp>
      <p:sp>
        <p:nvSpPr>
          <p:cNvPr id="209927" name="Rectangle 7"/>
          <p:cNvSpPr>
            <a:spLocks noGrp="1" noChangeArrowheads="1"/>
          </p:cNvSpPr>
          <p:nvPr>
            <p:ph type="body" idx="1"/>
          </p:nvPr>
        </p:nvSpPr>
        <p:spPr/>
        <p:txBody>
          <a:bodyPr/>
          <a:lstStyle/>
          <a:p>
            <a:pPr>
              <a:lnSpc>
                <a:spcPct val="90000"/>
              </a:lnSpc>
            </a:pPr>
            <a:r>
              <a:rPr lang="en-US" dirty="0"/>
              <a:t>Chapter </a:t>
            </a:r>
            <a:r>
              <a:rPr lang="en-US" dirty="0" smtClean="0"/>
              <a:t>6.</a:t>
            </a:r>
            <a:r>
              <a:rPr lang="en-US" dirty="0"/>
              <a:t>	Advanced Modeling Practices</a:t>
            </a:r>
          </a:p>
          <a:p>
            <a:pPr lvl="1">
              <a:lnSpc>
                <a:spcPct val="90000"/>
              </a:lnSpc>
              <a:spcBef>
                <a:spcPct val="40000"/>
              </a:spcBef>
            </a:pPr>
            <a:r>
              <a:rPr lang="en-US" dirty="0" smtClean="0"/>
              <a:t>Overview </a:t>
            </a:r>
          </a:p>
          <a:p>
            <a:pPr lvl="1">
              <a:lnSpc>
                <a:spcPct val="90000"/>
              </a:lnSpc>
              <a:spcBef>
                <a:spcPct val="40000"/>
              </a:spcBef>
            </a:pPr>
            <a:r>
              <a:rPr lang="en-US" dirty="0" smtClean="0"/>
              <a:t>Tour </a:t>
            </a:r>
            <a:r>
              <a:rPr lang="en-US" dirty="0"/>
              <a:t>and activity based </a:t>
            </a:r>
            <a:r>
              <a:rPr lang="en-US" dirty="0" smtClean="0"/>
              <a:t>approaches</a:t>
            </a:r>
          </a:p>
          <a:p>
            <a:pPr lvl="1">
              <a:lnSpc>
                <a:spcPct val="90000"/>
              </a:lnSpc>
              <a:spcBef>
                <a:spcPct val="40000"/>
              </a:spcBef>
            </a:pPr>
            <a:r>
              <a:rPr lang="en-US" dirty="0" smtClean="0"/>
              <a:t>Traffic </a:t>
            </a:r>
            <a:r>
              <a:rPr lang="en-US" dirty="0"/>
              <a:t>microsimulation</a:t>
            </a:r>
          </a:p>
          <a:p>
            <a:pPr>
              <a:lnSpc>
                <a:spcPct val="90000"/>
              </a:lnSpc>
              <a:spcBef>
                <a:spcPct val="80000"/>
              </a:spcBef>
            </a:pPr>
            <a:r>
              <a:rPr lang="en-US" dirty="0"/>
              <a:t>Chapter </a:t>
            </a:r>
            <a:r>
              <a:rPr lang="en-US" dirty="0" smtClean="0"/>
              <a:t>7.</a:t>
            </a:r>
            <a:r>
              <a:rPr lang="en-US" dirty="0"/>
              <a:t>	Case Study Application(s)</a:t>
            </a:r>
          </a:p>
          <a:p>
            <a:pPr lvl="1">
              <a:lnSpc>
                <a:spcPct val="90000"/>
              </a:lnSpc>
              <a:spcBef>
                <a:spcPct val="40000"/>
              </a:spcBef>
            </a:pPr>
            <a:r>
              <a:rPr lang="en-US" dirty="0"/>
              <a:t>Two </a:t>
            </a:r>
            <a:r>
              <a:rPr lang="en-US" dirty="0" smtClean="0"/>
              <a:t>studies </a:t>
            </a:r>
          </a:p>
          <a:p>
            <a:pPr lvl="2">
              <a:lnSpc>
                <a:spcPct val="90000"/>
              </a:lnSpc>
            </a:pPr>
            <a:r>
              <a:rPr lang="en-US" dirty="0" smtClean="0"/>
              <a:t>Smaller urban area with little transit</a:t>
            </a:r>
          </a:p>
          <a:p>
            <a:pPr lvl="2">
              <a:lnSpc>
                <a:spcPct val="90000"/>
              </a:lnSpc>
            </a:pPr>
            <a:r>
              <a:rPr lang="en-US" dirty="0" smtClean="0"/>
              <a:t>Larger area with transit</a:t>
            </a:r>
          </a:p>
          <a:p>
            <a:pPr lvl="1">
              <a:lnSpc>
                <a:spcPct val="90000"/>
              </a:lnSpc>
              <a:spcBef>
                <a:spcPct val="40000"/>
              </a:spcBef>
            </a:pPr>
            <a:r>
              <a:rPr lang="en-US" dirty="0" smtClean="0"/>
              <a:t>Illustrate use </a:t>
            </a:r>
            <a:r>
              <a:rPr lang="en-US" dirty="0"/>
              <a:t>of the information </a:t>
            </a:r>
            <a:r>
              <a:rPr lang="en-US" dirty="0" smtClean="0"/>
              <a:t>from Chapters 4 </a:t>
            </a:r>
            <a:r>
              <a:rPr lang="en-US" dirty="0"/>
              <a:t>and </a:t>
            </a:r>
            <a:r>
              <a:rPr lang="en-US" dirty="0" smtClean="0"/>
              <a:t>5</a:t>
            </a:r>
          </a:p>
          <a:p>
            <a:pPr lvl="1">
              <a:lnSpc>
                <a:spcPct val="90000"/>
              </a:lnSpc>
              <a:spcBef>
                <a:spcPct val="40000"/>
              </a:spcBef>
            </a:pPr>
            <a:r>
              <a:rPr lang="en-US" dirty="0" smtClean="0"/>
              <a:t>Draw </a:t>
            </a:r>
            <a:r>
              <a:rPr lang="en-US" dirty="0"/>
              <a:t>on </a:t>
            </a:r>
            <a:r>
              <a:rPr lang="en-US" dirty="0" smtClean="0"/>
              <a:t>concepts </a:t>
            </a:r>
            <a:r>
              <a:rPr lang="en-US" dirty="0"/>
              <a:t>presented </a:t>
            </a:r>
            <a:r>
              <a:rPr lang="en-US" dirty="0" smtClean="0"/>
              <a:t>guidebook</a:t>
            </a:r>
          </a:p>
          <a:p>
            <a:pPr lvl="2">
              <a:lnSpc>
                <a:spcPct val="90000"/>
              </a:lnSpc>
              <a:spcBef>
                <a:spcPct val="40000"/>
              </a:spcBef>
            </a:pPr>
            <a:r>
              <a:rPr lang="en-US" dirty="0" smtClean="0"/>
              <a:t>Similar </a:t>
            </a:r>
            <a:r>
              <a:rPr lang="en-US" dirty="0"/>
              <a:t>to approach in NCHRP Report </a:t>
            </a:r>
            <a:r>
              <a:rPr lang="en-US" dirty="0" smtClean="0"/>
              <a:t>365</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560D08C-49DF-4891-AA0D-5D6FDEBD789A}" type="slidenum">
              <a:rPr lang="en-US"/>
              <a:pPr/>
              <a:t>1</a:t>
            </a:fld>
            <a:endParaRPr lang="en-US" dirty="0"/>
          </a:p>
        </p:txBody>
      </p:sp>
      <p:sp>
        <p:nvSpPr>
          <p:cNvPr id="180226" name="Rectangle 2"/>
          <p:cNvSpPr>
            <a:spLocks noGrp="1" noChangeArrowheads="1"/>
          </p:cNvSpPr>
          <p:nvPr>
            <p:ph type="title"/>
          </p:nvPr>
        </p:nvSpPr>
        <p:spPr/>
        <p:txBody>
          <a:bodyPr/>
          <a:lstStyle/>
          <a:p>
            <a:r>
              <a:rPr lang="en-US" dirty="0"/>
              <a:t>Presentation Outline</a:t>
            </a:r>
          </a:p>
        </p:txBody>
      </p:sp>
      <p:sp>
        <p:nvSpPr>
          <p:cNvPr id="180227" name="Rectangle 3"/>
          <p:cNvSpPr>
            <a:spLocks noGrp="1" noChangeArrowheads="1"/>
          </p:cNvSpPr>
          <p:nvPr>
            <p:ph type="body" idx="1"/>
          </p:nvPr>
        </p:nvSpPr>
        <p:spPr>
          <a:xfrm>
            <a:off x="457199" y="1600200"/>
            <a:ext cx="8436280" cy="4525963"/>
          </a:xfrm>
        </p:spPr>
        <p:txBody>
          <a:bodyPr/>
          <a:lstStyle/>
          <a:p>
            <a:r>
              <a:rPr lang="en-US" dirty="0"/>
              <a:t>Project Overview</a:t>
            </a:r>
          </a:p>
          <a:p>
            <a:r>
              <a:rPr lang="en-US" dirty="0"/>
              <a:t>Analysis of </a:t>
            </a:r>
            <a:r>
              <a:rPr lang="en-US" dirty="0" err="1" smtClean="0"/>
              <a:t>NHTS</a:t>
            </a:r>
            <a:r>
              <a:rPr lang="en-US" dirty="0" smtClean="0"/>
              <a:t> Data</a:t>
            </a:r>
            <a:endParaRPr lang="en-US" dirty="0"/>
          </a:p>
          <a:p>
            <a:r>
              <a:rPr lang="en-US" dirty="0"/>
              <a:t>Data </a:t>
            </a:r>
            <a:r>
              <a:rPr lang="en-US" dirty="0" smtClean="0"/>
              <a:t>from existing MPO </a:t>
            </a:r>
            <a:r>
              <a:rPr lang="en-US" dirty="0" smtClean="0"/>
              <a:t>models</a:t>
            </a:r>
            <a:endParaRPr lang="en-US" dirty="0"/>
          </a:p>
          <a:p>
            <a:r>
              <a:rPr lang="en-US" dirty="0" smtClean="0"/>
              <a:t>What’s in the guidebook?</a:t>
            </a:r>
            <a:endParaRPr lang="en-US" dirty="0"/>
          </a:p>
          <a:p>
            <a:r>
              <a:rPr lang="en-US" dirty="0" smtClean="0"/>
              <a:t>Next </a:t>
            </a:r>
            <a:r>
              <a:rPr lang="en-US" dirty="0"/>
              <a:t>Steps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61F045A-F0BE-4744-A995-57CB9745A0DE}" type="slidenum">
              <a:rPr lang="en-US"/>
              <a:pPr/>
              <a:t>19</a:t>
            </a:fld>
            <a:endParaRPr lang="en-US" dirty="0"/>
          </a:p>
        </p:txBody>
      </p:sp>
      <p:sp>
        <p:nvSpPr>
          <p:cNvPr id="164869" name="Rectangle 5"/>
          <p:cNvSpPr>
            <a:spLocks noGrp="1" noChangeArrowheads="1"/>
          </p:cNvSpPr>
          <p:nvPr>
            <p:ph type="title"/>
          </p:nvPr>
        </p:nvSpPr>
        <p:spPr/>
        <p:txBody>
          <a:bodyPr/>
          <a:lstStyle/>
          <a:p>
            <a:r>
              <a:rPr lang="en-US" dirty="0" smtClean="0"/>
              <a:t>Next </a:t>
            </a:r>
            <a:r>
              <a:rPr lang="en-US" dirty="0"/>
              <a:t>Steps</a:t>
            </a:r>
          </a:p>
        </p:txBody>
      </p:sp>
      <p:sp>
        <p:nvSpPr>
          <p:cNvPr id="164870" name="Rectangle 6"/>
          <p:cNvSpPr>
            <a:spLocks noGrp="1" noChangeArrowheads="1"/>
          </p:cNvSpPr>
          <p:nvPr>
            <p:ph type="body" idx="1"/>
          </p:nvPr>
        </p:nvSpPr>
        <p:spPr/>
        <p:txBody>
          <a:bodyPr/>
          <a:lstStyle/>
          <a:p>
            <a:r>
              <a:rPr lang="en-US" dirty="0" smtClean="0"/>
              <a:t>Complete analysis of 2009 </a:t>
            </a:r>
            <a:r>
              <a:rPr lang="en-US" dirty="0" err="1" smtClean="0"/>
              <a:t>NHTS</a:t>
            </a:r>
            <a:r>
              <a:rPr lang="en-US" dirty="0" smtClean="0"/>
              <a:t> (Version 2)</a:t>
            </a:r>
          </a:p>
          <a:p>
            <a:r>
              <a:rPr lang="en-US" dirty="0" smtClean="0"/>
              <a:t>Complete case studies</a:t>
            </a:r>
          </a:p>
          <a:p>
            <a:r>
              <a:rPr lang="en-US" dirty="0" smtClean="0"/>
              <a:t>Peer review</a:t>
            </a:r>
            <a:endParaRPr lang="en-US" dirty="0"/>
          </a:p>
          <a:p>
            <a:r>
              <a:rPr lang="en-US" dirty="0" smtClean="0"/>
              <a:t>Final </a:t>
            </a:r>
            <a:r>
              <a:rPr lang="en-US" dirty="0"/>
              <a:t>report </a:t>
            </a:r>
            <a:r>
              <a:rPr lang="en-US" dirty="0" smtClean="0"/>
              <a:t>expected </a:t>
            </a:r>
            <a:r>
              <a:rPr lang="en-US" dirty="0"/>
              <a:t>by </a:t>
            </a:r>
            <a:r>
              <a:rPr lang="en-US" dirty="0" smtClean="0"/>
              <a:t>the end of 2011</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2D95E69-8EC9-4F94-848B-72FA9D0ACCC2}" type="slidenum">
              <a:rPr lang="en-US"/>
              <a:pPr/>
              <a:t>20</a:t>
            </a:fld>
            <a:endParaRPr lang="en-US" dirty="0"/>
          </a:p>
        </p:txBody>
      </p:sp>
      <p:sp>
        <p:nvSpPr>
          <p:cNvPr id="197636" name="Rectangle 4"/>
          <p:cNvSpPr>
            <a:spLocks noGrp="1" noChangeArrowheads="1"/>
          </p:cNvSpPr>
          <p:nvPr>
            <p:ph type="title"/>
          </p:nvPr>
        </p:nvSpPr>
        <p:spPr/>
        <p:txBody>
          <a:bodyPr/>
          <a:lstStyle/>
          <a:p>
            <a:r>
              <a:rPr lang="en-US" dirty="0"/>
              <a:t>Contact Information</a:t>
            </a:r>
          </a:p>
        </p:txBody>
      </p:sp>
      <p:sp>
        <p:nvSpPr>
          <p:cNvPr id="197638" name="Rectangle 6"/>
          <p:cNvSpPr>
            <a:spLocks noChangeArrowheads="1"/>
          </p:cNvSpPr>
          <p:nvPr/>
        </p:nvSpPr>
        <p:spPr bwMode="auto">
          <a:xfrm>
            <a:off x="1287463" y="1549400"/>
            <a:ext cx="6921500" cy="4548188"/>
          </a:xfrm>
          <a:prstGeom prst="rect">
            <a:avLst/>
          </a:prstGeom>
          <a:noFill/>
          <a:ln w="12700" algn="ctr">
            <a:noFill/>
            <a:miter lim="800000"/>
            <a:headEnd/>
            <a:tailEnd/>
          </a:ln>
          <a:effectLst/>
        </p:spPr>
        <p:txBody>
          <a:bodyPr>
            <a:spAutoFit/>
          </a:bodyPr>
          <a:lstStyle/>
          <a:p>
            <a:pPr>
              <a:lnSpc>
                <a:spcPct val="90000"/>
              </a:lnSpc>
            </a:pPr>
            <a:r>
              <a:rPr lang="en-US" sz="1800" dirty="0">
                <a:solidFill>
                  <a:schemeClr val="tx1"/>
                </a:solidFill>
              </a:rPr>
              <a:t>Nanda Srinivasan</a:t>
            </a:r>
            <a:br>
              <a:rPr lang="en-US" sz="1800" dirty="0">
                <a:solidFill>
                  <a:schemeClr val="tx1"/>
                </a:solidFill>
              </a:rPr>
            </a:br>
            <a:r>
              <a:rPr lang="en-US" sz="1800" dirty="0">
                <a:solidFill>
                  <a:schemeClr val="tx1"/>
                </a:solidFill>
              </a:rPr>
              <a:t>Senior Program Officer</a:t>
            </a:r>
            <a:br>
              <a:rPr lang="en-US" sz="1800" dirty="0">
                <a:solidFill>
                  <a:schemeClr val="tx1"/>
                </a:solidFill>
              </a:rPr>
            </a:br>
            <a:r>
              <a:rPr lang="en-US" sz="1800" dirty="0">
                <a:solidFill>
                  <a:schemeClr val="tx1"/>
                </a:solidFill>
              </a:rPr>
              <a:t>National Cooperative Highway Research Program</a:t>
            </a:r>
            <a:br>
              <a:rPr lang="en-US" sz="1800" dirty="0">
                <a:solidFill>
                  <a:schemeClr val="tx1"/>
                </a:solidFill>
              </a:rPr>
            </a:br>
            <a:r>
              <a:rPr lang="en-US" sz="1800" dirty="0">
                <a:solidFill>
                  <a:schemeClr val="tx1"/>
                </a:solidFill>
              </a:rPr>
              <a:t>Transportation Research Board of the National Academies</a:t>
            </a:r>
            <a:br>
              <a:rPr lang="en-US" sz="1800" dirty="0">
                <a:solidFill>
                  <a:schemeClr val="tx1"/>
                </a:solidFill>
              </a:rPr>
            </a:br>
            <a:r>
              <a:rPr lang="en-US" sz="1800" dirty="0">
                <a:solidFill>
                  <a:schemeClr val="tx1"/>
                </a:solidFill>
              </a:rPr>
              <a:t>500 Fifth Street, NW</a:t>
            </a:r>
            <a:br>
              <a:rPr lang="en-US" sz="1800" dirty="0">
                <a:solidFill>
                  <a:schemeClr val="tx1"/>
                </a:solidFill>
              </a:rPr>
            </a:br>
            <a:r>
              <a:rPr lang="en-US" sz="1800" dirty="0">
                <a:solidFill>
                  <a:schemeClr val="tx1"/>
                </a:solidFill>
              </a:rPr>
              <a:t>Washington, DC 20001</a:t>
            </a:r>
            <a:br>
              <a:rPr lang="en-US" sz="1800" dirty="0">
                <a:solidFill>
                  <a:schemeClr val="tx1"/>
                </a:solidFill>
              </a:rPr>
            </a:br>
            <a:r>
              <a:rPr lang="en-US" sz="1800" dirty="0">
                <a:solidFill>
                  <a:schemeClr val="tx1"/>
                </a:solidFill>
              </a:rPr>
              <a:t>202-334-1896</a:t>
            </a:r>
            <a:br>
              <a:rPr lang="en-US" sz="1800" dirty="0">
                <a:solidFill>
                  <a:schemeClr val="tx1"/>
                </a:solidFill>
              </a:rPr>
            </a:br>
            <a:r>
              <a:rPr lang="en-US" sz="1800" dirty="0">
                <a:solidFill>
                  <a:schemeClr val="tx1"/>
                </a:solidFill>
              </a:rPr>
              <a:t>nsrinivasan@nas.edu</a:t>
            </a:r>
          </a:p>
          <a:p>
            <a:pPr>
              <a:lnSpc>
                <a:spcPct val="90000"/>
              </a:lnSpc>
              <a:spcBef>
                <a:spcPct val="80000"/>
              </a:spcBef>
            </a:pPr>
            <a:r>
              <a:rPr lang="en-US" sz="1800" dirty="0">
                <a:solidFill>
                  <a:schemeClr val="tx1"/>
                </a:solidFill>
              </a:rPr>
              <a:t> Thomas Rossi</a:t>
            </a:r>
            <a:br>
              <a:rPr lang="en-US" sz="1800" dirty="0">
                <a:solidFill>
                  <a:schemeClr val="tx1"/>
                </a:solidFill>
              </a:rPr>
            </a:br>
            <a:r>
              <a:rPr lang="en-US" sz="1800" dirty="0">
                <a:solidFill>
                  <a:schemeClr val="tx1"/>
                </a:solidFill>
              </a:rPr>
              <a:t>Principal</a:t>
            </a:r>
            <a:br>
              <a:rPr lang="en-US" sz="1800" dirty="0">
                <a:solidFill>
                  <a:schemeClr val="tx1"/>
                </a:solidFill>
              </a:rPr>
            </a:br>
            <a:r>
              <a:rPr lang="en-US" sz="1800" dirty="0">
                <a:solidFill>
                  <a:schemeClr val="tx1"/>
                </a:solidFill>
              </a:rPr>
              <a:t>Cambridge Systematics, Inc.</a:t>
            </a:r>
            <a:br>
              <a:rPr lang="en-US" sz="1800" dirty="0">
                <a:solidFill>
                  <a:schemeClr val="tx1"/>
                </a:solidFill>
              </a:rPr>
            </a:br>
            <a:r>
              <a:rPr lang="en-US" sz="1800" dirty="0">
                <a:solidFill>
                  <a:schemeClr val="tx1"/>
                </a:solidFill>
              </a:rPr>
              <a:t>100 CambridgePark Drive, Suite 400</a:t>
            </a:r>
            <a:br>
              <a:rPr lang="en-US" sz="1800" dirty="0">
                <a:solidFill>
                  <a:schemeClr val="tx1"/>
                </a:solidFill>
              </a:rPr>
            </a:br>
            <a:r>
              <a:rPr lang="en-US" sz="1800" dirty="0">
                <a:solidFill>
                  <a:schemeClr val="tx1"/>
                </a:solidFill>
              </a:rPr>
              <a:t>Cambridge, MA 02140</a:t>
            </a:r>
            <a:br>
              <a:rPr lang="en-US" sz="1800" dirty="0">
                <a:solidFill>
                  <a:schemeClr val="tx1"/>
                </a:solidFill>
              </a:rPr>
            </a:br>
            <a:r>
              <a:rPr lang="en-US" sz="1800" dirty="0">
                <a:solidFill>
                  <a:schemeClr val="tx1"/>
                </a:solidFill>
              </a:rPr>
              <a:t>617-354-0167</a:t>
            </a:r>
            <a:br>
              <a:rPr lang="en-US" sz="1800" dirty="0">
                <a:solidFill>
                  <a:schemeClr val="tx1"/>
                </a:solidFill>
              </a:rPr>
            </a:br>
            <a:r>
              <a:rPr lang="en-US" sz="1800" dirty="0">
                <a:solidFill>
                  <a:schemeClr val="tx1"/>
                </a:solidFill>
              </a:rPr>
              <a:t>trossi@camsys.com</a:t>
            </a:r>
          </a:p>
          <a:p>
            <a:pPr>
              <a:lnSpc>
                <a:spcPct val="90000"/>
              </a:lnSpc>
            </a:pPr>
            <a:endParaRPr lang="en-US" sz="1800" dirty="0">
              <a:solidFill>
                <a:schemeClr val="tx1"/>
              </a:solidFill>
            </a:endParaRPr>
          </a:p>
          <a:p>
            <a:pPr>
              <a:lnSpc>
                <a:spcPct val="90000"/>
              </a:lnSpc>
              <a:buClr>
                <a:srgbClr val="FF9933"/>
              </a:buClr>
              <a:buSzPct val="80000"/>
              <a:buFont typeface="Wingdings" pitchFamily="2" charset="2"/>
              <a:buBlip>
                <a:blip r:embed="rId3"/>
              </a:buBlip>
            </a:pPr>
            <a:endParaRPr lang="en-US"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2C848A51-EDB1-42A5-83F5-7517EA90B338}" type="slidenum">
              <a:rPr lang="en-US"/>
              <a:pPr/>
              <a:t>2</a:t>
            </a:fld>
            <a:endParaRPr lang="en-US" dirty="0"/>
          </a:p>
        </p:txBody>
      </p:sp>
      <p:sp>
        <p:nvSpPr>
          <p:cNvPr id="159746" name="Rectangle 2"/>
          <p:cNvSpPr>
            <a:spLocks noGrp="1" noChangeArrowheads="1"/>
          </p:cNvSpPr>
          <p:nvPr>
            <p:ph type="title"/>
          </p:nvPr>
        </p:nvSpPr>
        <p:spPr/>
        <p:txBody>
          <a:bodyPr/>
          <a:lstStyle/>
          <a:p>
            <a:r>
              <a:rPr lang="en-US" dirty="0"/>
              <a:t>Project Overview</a:t>
            </a:r>
            <a:br>
              <a:rPr lang="en-US" dirty="0"/>
            </a:br>
            <a:r>
              <a:rPr lang="en-US" sz="2400" dirty="0"/>
              <a:t>Background</a:t>
            </a:r>
          </a:p>
        </p:txBody>
      </p:sp>
      <p:sp>
        <p:nvSpPr>
          <p:cNvPr id="159747" name="Rectangle 3"/>
          <p:cNvSpPr>
            <a:spLocks noGrp="1" noChangeArrowheads="1"/>
          </p:cNvSpPr>
          <p:nvPr>
            <p:ph type="body" idx="1"/>
          </p:nvPr>
        </p:nvSpPr>
        <p:spPr>
          <a:xfrm>
            <a:off x="457200" y="1600200"/>
            <a:ext cx="5076825" cy="5003800"/>
          </a:xfrm>
        </p:spPr>
        <p:txBody>
          <a:bodyPr/>
          <a:lstStyle/>
          <a:p>
            <a:r>
              <a:rPr lang="en-US" dirty="0"/>
              <a:t>1978 </a:t>
            </a:r>
            <a:r>
              <a:rPr lang="en-US" dirty="0" smtClean="0"/>
              <a:t>–NCHRP </a:t>
            </a:r>
            <a:r>
              <a:rPr lang="en-US" dirty="0"/>
              <a:t>Report 187</a:t>
            </a:r>
          </a:p>
          <a:p>
            <a:pPr lvl="1"/>
            <a:r>
              <a:rPr lang="en-US" dirty="0"/>
              <a:t>Quick Response Urban Travel Estimation Techniques and Transferable Parameters</a:t>
            </a:r>
          </a:p>
          <a:p>
            <a:r>
              <a:rPr lang="en-US" dirty="0"/>
              <a:t>1998 – NCHRP Report 365</a:t>
            </a:r>
          </a:p>
          <a:p>
            <a:pPr lvl="1"/>
            <a:r>
              <a:rPr lang="en-US" dirty="0"/>
              <a:t>Travel Estimation Techniques</a:t>
            </a:r>
            <a:br>
              <a:rPr lang="en-US" dirty="0"/>
            </a:br>
            <a:r>
              <a:rPr lang="en-US" dirty="0"/>
              <a:t>for Urban Planning</a:t>
            </a:r>
          </a:p>
          <a:p>
            <a:r>
              <a:rPr lang="en-US" dirty="0" smtClean="0"/>
              <a:t>2011 </a:t>
            </a:r>
            <a:r>
              <a:rPr lang="en-US" dirty="0"/>
              <a:t>– Project </a:t>
            </a:r>
            <a:r>
              <a:rPr lang="en-US" dirty="0" smtClean="0"/>
              <a:t>8-61</a:t>
            </a:r>
            <a:endParaRPr lang="en-US" dirty="0"/>
          </a:p>
          <a:p>
            <a:pPr lvl="1"/>
            <a:r>
              <a:rPr lang="en-US" dirty="0"/>
              <a:t>Travel Demand Forecasting: Parameters and Techniques</a:t>
            </a:r>
          </a:p>
        </p:txBody>
      </p:sp>
      <p:pic>
        <p:nvPicPr>
          <p:cNvPr id="159748" name="Picture 4" descr="X3eTY-06641226"/>
          <p:cNvPicPr>
            <a:picLocks noChangeAspect="1" noChangeArrowheads="1"/>
          </p:cNvPicPr>
          <p:nvPr/>
        </p:nvPicPr>
        <p:blipFill>
          <a:blip r:embed="rId3" cstate="print"/>
          <a:srcRect l="3537"/>
          <a:stretch>
            <a:fillRect/>
          </a:stretch>
        </p:blipFill>
        <p:spPr bwMode="auto">
          <a:xfrm>
            <a:off x="5499100" y="1785938"/>
            <a:ext cx="3195638" cy="39544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fld id="{33142355-AACD-4180-9CD2-B757DC3A877E}" type="slidenum">
              <a:rPr lang="en-US"/>
              <a:pPr/>
              <a:t>3</a:t>
            </a:fld>
            <a:endParaRPr lang="en-US" dirty="0"/>
          </a:p>
        </p:txBody>
      </p:sp>
      <p:sp>
        <p:nvSpPr>
          <p:cNvPr id="177154" name="Rectangle 2"/>
          <p:cNvSpPr>
            <a:spLocks noChangeArrowheads="1"/>
          </p:cNvSpPr>
          <p:nvPr/>
        </p:nvSpPr>
        <p:spPr bwMode="invGray">
          <a:xfrm>
            <a:off x="4735513" y="1192213"/>
            <a:ext cx="4130675" cy="5076825"/>
          </a:xfrm>
          <a:prstGeom prst="rect">
            <a:avLst/>
          </a:prstGeom>
          <a:gradFill rotWithShape="1">
            <a:gsLst>
              <a:gs pos="0">
                <a:schemeClr val="bg1"/>
              </a:gs>
              <a:gs pos="100000">
                <a:schemeClr val="bg1">
                  <a:gamma/>
                  <a:tint val="81961"/>
                  <a:invGamma/>
                </a:schemeClr>
              </a:gs>
            </a:gsLst>
            <a:lin ang="5400000" scaled="1"/>
          </a:gradFill>
          <a:ln w="12700" algn="ctr">
            <a:solidFill>
              <a:schemeClr val="hlink"/>
            </a:solidFill>
            <a:miter lim="800000"/>
            <a:headEnd/>
            <a:tailEnd/>
          </a:ln>
          <a:effectLst/>
        </p:spPr>
        <p:txBody>
          <a:bodyPr wrap="none" anchor="ctr"/>
          <a:lstStyle/>
          <a:p>
            <a:endParaRPr lang="en-US" dirty="0"/>
          </a:p>
        </p:txBody>
      </p:sp>
      <p:sp>
        <p:nvSpPr>
          <p:cNvPr id="177155" name="Rectangle 3"/>
          <p:cNvSpPr>
            <a:spLocks noChangeArrowheads="1"/>
          </p:cNvSpPr>
          <p:nvPr/>
        </p:nvSpPr>
        <p:spPr bwMode="invGray">
          <a:xfrm>
            <a:off x="596900" y="1192213"/>
            <a:ext cx="4029075" cy="5076825"/>
          </a:xfrm>
          <a:prstGeom prst="rect">
            <a:avLst/>
          </a:prstGeom>
          <a:gradFill rotWithShape="1">
            <a:gsLst>
              <a:gs pos="0">
                <a:schemeClr val="bg1">
                  <a:gamma/>
                  <a:tint val="81961"/>
                  <a:invGamma/>
                </a:schemeClr>
              </a:gs>
              <a:gs pos="100000">
                <a:schemeClr val="bg1"/>
              </a:gs>
            </a:gsLst>
            <a:lin ang="5400000" scaled="1"/>
          </a:gradFill>
          <a:ln w="12700" algn="ctr">
            <a:solidFill>
              <a:schemeClr val="hlink"/>
            </a:solidFill>
            <a:miter lim="800000"/>
            <a:headEnd/>
            <a:tailEnd/>
          </a:ln>
          <a:effectLst/>
        </p:spPr>
        <p:txBody>
          <a:bodyPr wrap="none" anchor="ctr"/>
          <a:lstStyle/>
          <a:p>
            <a:endParaRPr lang="en-US" dirty="0"/>
          </a:p>
        </p:txBody>
      </p:sp>
      <p:sp>
        <p:nvSpPr>
          <p:cNvPr id="177156" name="Rectangle 4"/>
          <p:cNvSpPr>
            <a:spLocks noGrp="1" noChangeArrowheads="1"/>
          </p:cNvSpPr>
          <p:nvPr>
            <p:ph type="title"/>
          </p:nvPr>
        </p:nvSpPr>
        <p:spPr/>
        <p:txBody>
          <a:bodyPr/>
          <a:lstStyle/>
          <a:p>
            <a:r>
              <a:rPr lang="en-US" dirty="0"/>
              <a:t>Project Overview</a:t>
            </a:r>
            <a:r>
              <a:rPr lang="en-US" sz="3200" dirty="0"/>
              <a:t/>
            </a:r>
            <a:br>
              <a:rPr lang="en-US" sz="3200" dirty="0"/>
            </a:br>
            <a:r>
              <a:rPr lang="en-US" sz="2400" dirty="0"/>
              <a:t>Project Panel, Staff, and Research Agency Team</a:t>
            </a:r>
          </a:p>
        </p:txBody>
      </p:sp>
      <p:sp>
        <p:nvSpPr>
          <p:cNvPr id="177158" name="Rectangle 6"/>
          <p:cNvSpPr>
            <a:spLocks noChangeArrowheads="1"/>
          </p:cNvSpPr>
          <p:nvPr/>
        </p:nvSpPr>
        <p:spPr bwMode="auto">
          <a:xfrm>
            <a:off x="4724400" y="1193800"/>
            <a:ext cx="3987800" cy="3848746"/>
          </a:xfrm>
          <a:prstGeom prst="rect">
            <a:avLst/>
          </a:prstGeom>
          <a:noFill/>
          <a:ln w="12700" algn="ctr">
            <a:noFill/>
            <a:miter lim="800000"/>
            <a:headEnd/>
            <a:tailEnd/>
          </a:ln>
          <a:effectLst/>
        </p:spPr>
        <p:txBody>
          <a:bodyPr>
            <a:spAutoFit/>
          </a:bodyPr>
          <a:lstStyle/>
          <a:p>
            <a:pPr algn="l">
              <a:lnSpc>
                <a:spcPct val="90000"/>
              </a:lnSpc>
            </a:pPr>
            <a:r>
              <a:rPr lang="en-US" dirty="0">
                <a:solidFill>
                  <a:srgbClr val="DDE278"/>
                </a:solidFill>
                <a:effectLst>
                  <a:outerShdw blurRad="38100" dist="38100" dir="2700000" algn="tl">
                    <a:srgbClr val="000000"/>
                  </a:outerShdw>
                </a:effectLst>
              </a:rPr>
              <a:t>Research Agency Team</a:t>
            </a:r>
          </a:p>
          <a:p>
            <a:pPr algn="l">
              <a:lnSpc>
                <a:spcPct val="90000"/>
              </a:lnSpc>
              <a:spcBef>
                <a:spcPct val="20000"/>
              </a:spcBef>
            </a:pPr>
            <a:r>
              <a:rPr lang="en-US" sz="1800" dirty="0">
                <a:solidFill>
                  <a:schemeClr val="tx1"/>
                </a:solidFill>
                <a:effectLst>
                  <a:outerShdw blurRad="38100" dist="38100" dir="2700000" algn="tl">
                    <a:srgbClr val="000000"/>
                  </a:outerShdw>
                </a:effectLst>
              </a:rPr>
              <a:t>Cambridge Systematics, Inc.</a:t>
            </a:r>
          </a:p>
          <a:p>
            <a:pPr algn="l">
              <a:lnSpc>
                <a:spcPct val="90000"/>
              </a:lnSpc>
            </a:pPr>
            <a:endParaRPr lang="en-US" sz="900" dirty="0">
              <a:solidFill>
                <a:schemeClr val="tx1"/>
              </a:solidFill>
              <a:effectLst>
                <a:outerShdw blurRad="38100" dist="38100" dir="2700000" algn="tl">
                  <a:srgbClr val="000000"/>
                </a:outerShdw>
              </a:effectLst>
            </a:endParaRPr>
          </a:p>
          <a:p>
            <a:pPr algn="l">
              <a:lnSpc>
                <a:spcPct val="90000"/>
              </a:lnSpc>
            </a:pPr>
            <a:r>
              <a:rPr lang="en-US" sz="1600" dirty="0">
                <a:solidFill>
                  <a:srgbClr val="DDE278"/>
                </a:solidFill>
                <a:effectLst>
                  <a:outerShdw blurRad="38100" dist="38100" dir="2700000" algn="tl">
                    <a:srgbClr val="000000"/>
                  </a:outerShdw>
                </a:effectLst>
              </a:rPr>
              <a:t>In Association With</a:t>
            </a:r>
          </a:p>
          <a:p>
            <a:pPr algn="l">
              <a:lnSpc>
                <a:spcPct val="90000"/>
              </a:lnSpc>
              <a:spcBef>
                <a:spcPct val="20000"/>
              </a:spcBef>
            </a:pPr>
            <a:r>
              <a:rPr lang="en-US" sz="1800" dirty="0" smtClean="0">
                <a:solidFill>
                  <a:schemeClr val="tx1"/>
                </a:solidFill>
                <a:effectLst>
                  <a:outerShdw blurRad="38100" dist="38100" dir="2700000" algn="tl">
                    <a:srgbClr val="000000"/>
                  </a:outerShdw>
                </a:effectLst>
              </a:rPr>
              <a:t>Vanasse Hangen Brustlin</a:t>
            </a:r>
            <a:r>
              <a:rPr lang="en-US" sz="1800" dirty="0">
                <a:solidFill>
                  <a:schemeClr val="tx1"/>
                </a:solidFill>
                <a:effectLst>
                  <a:outerShdw blurRad="38100" dist="38100" dir="2700000" algn="tl">
                    <a:srgbClr val="000000"/>
                  </a:outerShdw>
                </a:effectLst>
              </a:rPr>
              <a:t>, Inc.</a:t>
            </a:r>
          </a:p>
          <a:p>
            <a:pPr algn="l">
              <a:lnSpc>
                <a:spcPct val="90000"/>
              </a:lnSpc>
              <a:spcBef>
                <a:spcPct val="10000"/>
              </a:spcBef>
            </a:pPr>
            <a:r>
              <a:rPr lang="en-US" sz="1800" dirty="0">
                <a:solidFill>
                  <a:schemeClr val="tx1"/>
                </a:solidFill>
                <a:effectLst>
                  <a:outerShdw blurRad="38100" dist="38100" dir="2700000" algn="tl">
                    <a:srgbClr val="000000"/>
                  </a:outerShdw>
                </a:effectLst>
              </a:rPr>
              <a:t>Martin/Alexiou/Bryson, PLLC</a:t>
            </a:r>
          </a:p>
          <a:p>
            <a:pPr algn="l">
              <a:lnSpc>
                <a:spcPct val="90000"/>
              </a:lnSpc>
              <a:spcBef>
                <a:spcPct val="10000"/>
              </a:spcBef>
            </a:pPr>
            <a:r>
              <a:rPr lang="en-US" sz="1800" dirty="0">
                <a:solidFill>
                  <a:schemeClr val="tx1"/>
                </a:solidFill>
                <a:effectLst>
                  <a:outerShdw blurRad="38100" dist="38100" dir="2700000" algn="tl">
                    <a:srgbClr val="000000"/>
                  </a:outerShdw>
                </a:effectLst>
              </a:rPr>
              <a:t>Gallop Corporation</a:t>
            </a:r>
          </a:p>
          <a:p>
            <a:pPr algn="l">
              <a:lnSpc>
                <a:spcPct val="90000"/>
              </a:lnSpc>
              <a:spcBef>
                <a:spcPct val="10000"/>
              </a:spcBef>
            </a:pPr>
            <a:r>
              <a:rPr lang="en-US" sz="1800" dirty="0">
                <a:solidFill>
                  <a:schemeClr val="tx1"/>
                </a:solidFill>
                <a:effectLst>
                  <a:outerShdw blurRad="38100" dist="38100" dir="2700000" algn="tl">
                    <a:srgbClr val="000000"/>
                  </a:outerShdw>
                </a:effectLst>
              </a:rPr>
              <a:t>Dr. Chandra R. </a:t>
            </a:r>
            <a:r>
              <a:rPr lang="en-US" sz="1800" dirty="0" smtClean="0">
                <a:solidFill>
                  <a:schemeClr val="tx1"/>
                </a:solidFill>
                <a:effectLst>
                  <a:outerShdw blurRad="38100" dist="38100" dir="2700000" algn="tl">
                    <a:srgbClr val="000000"/>
                  </a:outerShdw>
                </a:effectLst>
              </a:rPr>
              <a:t>Bhat</a:t>
            </a:r>
          </a:p>
          <a:p>
            <a:pPr marL="119063" indent="-119063" algn="l">
              <a:lnSpc>
                <a:spcPct val="90000"/>
              </a:lnSpc>
              <a:spcBef>
                <a:spcPct val="10000"/>
              </a:spcBef>
            </a:pPr>
            <a:r>
              <a:rPr lang="en-US" sz="1800" dirty="0" smtClean="0">
                <a:solidFill>
                  <a:schemeClr val="tx1"/>
                </a:solidFill>
                <a:effectLst>
                  <a:outerShdw blurRad="38100" dist="38100" dir="2700000" algn="tl">
                    <a:srgbClr val="000000"/>
                  </a:outerShdw>
                </a:effectLst>
              </a:rPr>
              <a:t>Shapiro Transportation Consulting, LLC</a:t>
            </a:r>
            <a:endParaRPr lang="en-US" sz="1800" dirty="0">
              <a:solidFill>
                <a:schemeClr val="tx1"/>
              </a:solidFill>
              <a:effectLst>
                <a:outerShdw blurRad="38100" dist="38100" dir="2700000" algn="tl">
                  <a:srgbClr val="000000"/>
                </a:outerShdw>
              </a:effectLst>
            </a:endParaRPr>
          </a:p>
          <a:p>
            <a:pPr algn="l">
              <a:lnSpc>
                <a:spcPct val="90000"/>
              </a:lnSpc>
            </a:pPr>
            <a:endParaRPr lang="en-US" sz="1800" dirty="0">
              <a:solidFill>
                <a:schemeClr val="tx1"/>
              </a:solidFill>
              <a:effectLst>
                <a:outerShdw blurRad="38100" dist="38100" dir="2700000" algn="tl">
                  <a:srgbClr val="000000"/>
                </a:outerShdw>
              </a:effectLst>
            </a:endParaRPr>
          </a:p>
          <a:p>
            <a:pPr algn="l"/>
            <a:r>
              <a:rPr lang="en-US" dirty="0">
                <a:solidFill>
                  <a:srgbClr val="DDE278"/>
                </a:solidFill>
                <a:effectLst>
                  <a:outerShdw blurRad="38100" dist="38100" dir="2700000" algn="tl">
                    <a:srgbClr val="000000"/>
                  </a:outerShdw>
                </a:effectLst>
              </a:rPr>
              <a:t>Principal Investigator</a:t>
            </a:r>
          </a:p>
          <a:p>
            <a:pPr algn="l">
              <a:lnSpc>
                <a:spcPct val="90000"/>
              </a:lnSpc>
              <a:spcBef>
                <a:spcPct val="20000"/>
              </a:spcBef>
            </a:pPr>
            <a:r>
              <a:rPr lang="en-US" sz="1800" dirty="0">
                <a:solidFill>
                  <a:schemeClr val="tx1"/>
                </a:solidFill>
                <a:effectLst>
                  <a:outerShdw blurRad="38100" dist="38100" dir="2700000" algn="tl">
                    <a:srgbClr val="000000"/>
                  </a:outerShdw>
                </a:effectLst>
              </a:rPr>
              <a:t>Thomas Rossi</a:t>
            </a:r>
          </a:p>
          <a:p>
            <a:pPr algn="l">
              <a:lnSpc>
                <a:spcPct val="90000"/>
              </a:lnSpc>
              <a:spcBef>
                <a:spcPct val="20000"/>
              </a:spcBef>
            </a:pPr>
            <a:endParaRPr lang="en-US" sz="1800" b="0" dirty="0">
              <a:solidFill>
                <a:schemeClr val="tx1"/>
              </a:solidFill>
              <a:effectLst>
                <a:outerShdw blurRad="38100" dist="38100" dir="2700000" algn="tl">
                  <a:srgbClr val="000000"/>
                </a:outerShdw>
              </a:effectLst>
            </a:endParaRPr>
          </a:p>
        </p:txBody>
      </p:sp>
      <p:sp>
        <p:nvSpPr>
          <p:cNvPr id="177161" name="Rectangle 9"/>
          <p:cNvSpPr>
            <a:spLocks noChangeArrowheads="1"/>
          </p:cNvSpPr>
          <p:nvPr/>
        </p:nvSpPr>
        <p:spPr bwMode="auto">
          <a:xfrm>
            <a:off x="604838" y="1263650"/>
            <a:ext cx="4014787" cy="5044458"/>
          </a:xfrm>
          <a:prstGeom prst="rect">
            <a:avLst/>
          </a:prstGeom>
          <a:noFill/>
          <a:ln w="12700" algn="ctr">
            <a:noFill/>
            <a:miter lim="800000"/>
            <a:headEnd/>
            <a:tailEnd/>
          </a:ln>
          <a:effectLst/>
        </p:spPr>
        <p:txBody>
          <a:bodyPr>
            <a:spAutoFit/>
          </a:bodyPr>
          <a:lstStyle/>
          <a:p>
            <a:pPr algn="l">
              <a:lnSpc>
                <a:spcPct val="90000"/>
              </a:lnSpc>
            </a:pPr>
            <a:r>
              <a:rPr lang="en-US" dirty="0">
                <a:solidFill>
                  <a:srgbClr val="DDE278"/>
                </a:solidFill>
                <a:effectLst>
                  <a:outerShdw blurRad="38100" dist="38100" dir="2700000" algn="tl">
                    <a:srgbClr val="000000"/>
                  </a:outerShdw>
                </a:effectLst>
              </a:rPr>
              <a:t>NCHRP Staff for Project 8-61</a:t>
            </a:r>
          </a:p>
          <a:p>
            <a:pPr algn="l">
              <a:lnSpc>
                <a:spcPct val="90000"/>
              </a:lnSpc>
              <a:spcBef>
                <a:spcPct val="20000"/>
              </a:spcBef>
            </a:pPr>
            <a:r>
              <a:rPr lang="en-US" sz="1800" dirty="0">
                <a:solidFill>
                  <a:schemeClr val="tx1"/>
                </a:solidFill>
                <a:effectLst>
                  <a:outerShdw blurRad="38100" dist="38100" dir="2700000" algn="tl">
                    <a:srgbClr val="000000"/>
                  </a:outerShdw>
                </a:effectLst>
              </a:rPr>
              <a:t>Nanda Srinivasan, Sr. Pgm. Officer</a:t>
            </a:r>
          </a:p>
          <a:p>
            <a:pPr algn="l">
              <a:lnSpc>
                <a:spcPct val="90000"/>
              </a:lnSpc>
            </a:pPr>
            <a:r>
              <a:rPr lang="en-US" sz="1800" dirty="0">
                <a:solidFill>
                  <a:schemeClr val="tx1"/>
                </a:solidFill>
                <a:effectLst>
                  <a:outerShdw blurRad="38100" dist="38100" dir="2700000" algn="tl">
                    <a:srgbClr val="000000"/>
                  </a:outerShdw>
                </a:effectLst>
              </a:rPr>
              <a:t>Lori Sundstrom, Sr. Pgm. Officer</a:t>
            </a:r>
          </a:p>
          <a:p>
            <a:pPr algn="l">
              <a:lnSpc>
                <a:spcPct val="90000"/>
              </a:lnSpc>
              <a:spcBef>
                <a:spcPct val="70000"/>
              </a:spcBef>
            </a:pPr>
            <a:r>
              <a:rPr lang="en-US" dirty="0">
                <a:solidFill>
                  <a:srgbClr val="DDE278"/>
                </a:solidFill>
                <a:effectLst>
                  <a:outerShdw blurRad="38100" dist="38100" dir="2700000" algn="tl">
                    <a:srgbClr val="000000"/>
                  </a:outerShdw>
                </a:effectLst>
              </a:rPr>
              <a:t>Project 8-61 Panel</a:t>
            </a:r>
          </a:p>
          <a:p>
            <a:pPr algn="l">
              <a:lnSpc>
                <a:spcPct val="90000"/>
              </a:lnSpc>
              <a:spcBef>
                <a:spcPct val="20000"/>
              </a:spcBef>
            </a:pPr>
            <a:r>
              <a:rPr lang="en-US" sz="1800" dirty="0">
                <a:solidFill>
                  <a:schemeClr val="tx1"/>
                </a:solidFill>
                <a:effectLst>
                  <a:outerShdw blurRad="38100" dist="38100" dir="2700000" algn="tl">
                    <a:srgbClr val="000000"/>
                  </a:outerShdw>
                </a:effectLst>
              </a:rPr>
              <a:t>Thomas Kane (</a:t>
            </a:r>
            <a:r>
              <a:rPr lang="en-US" sz="1800" dirty="0" smtClean="0">
                <a:solidFill>
                  <a:schemeClr val="tx1"/>
                </a:solidFill>
                <a:effectLst>
                  <a:outerShdw blurRad="38100" dist="38100" dir="2700000" algn="tl">
                    <a:srgbClr val="000000"/>
                  </a:outerShdw>
                </a:effectLst>
              </a:rPr>
              <a:t>Chair)</a:t>
            </a:r>
          </a:p>
          <a:p>
            <a:pPr algn="l">
              <a:lnSpc>
                <a:spcPct val="90000"/>
              </a:lnSpc>
              <a:spcBef>
                <a:spcPct val="10000"/>
              </a:spcBef>
            </a:pPr>
            <a:r>
              <a:rPr lang="en-US" sz="1800" dirty="0" smtClean="0">
                <a:solidFill>
                  <a:schemeClr val="tx1"/>
                </a:solidFill>
                <a:effectLst>
                  <a:outerShdw blurRad="38100" dist="38100" dir="2700000" algn="tl">
                    <a:srgbClr val="000000"/>
                  </a:outerShdw>
                </a:effectLst>
              </a:rPr>
              <a:t>Michael Bruff</a:t>
            </a:r>
          </a:p>
          <a:p>
            <a:pPr algn="l">
              <a:lnSpc>
                <a:spcPct val="90000"/>
              </a:lnSpc>
              <a:spcBef>
                <a:spcPct val="10000"/>
              </a:spcBef>
            </a:pPr>
            <a:r>
              <a:rPr lang="en-US" sz="1800" dirty="0" smtClean="0">
                <a:solidFill>
                  <a:schemeClr val="tx1"/>
                </a:solidFill>
                <a:effectLst>
                  <a:outerShdw blurRad="38100" dist="38100" dir="2700000" algn="tl">
                    <a:srgbClr val="000000"/>
                  </a:outerShdw>
                </a:effectLst>
              </a:rPr>
              <a:t>Ed </a:t>
            </a:r>
            <a:r>
              <a:rPr lang="en-US" sz="1800" dirty="0">
                <a:solidFill>
                  <a:schemeClr val="tx1"/>
                </a:solidFill>
                <a:effectLst>
                  <a:outerShdw blurRad="38100" dist="38100" dir="2700000" algn="tl">
                    <a:srgbClr val="000000"/>
                  </a:outerShdw>
                </a:effectLst>
              </a:rPr>
              <a:t>Christopher</a:t>
            </a:r>
          </a:p>
          <a:p>
            <a:pPr algn="l">
              <a:lnSpc>
                <a:spcPct val="90000"/>
              </a:lnSpc>
              <a:spcBef>
                <a:spcPct val="10000"/>
              </a:spcBef>
            </a:pPr>
            <a:r>
              <a:rPr lang="en-US" sz="1800" dirty="0">
                <a:solidFill>
                  <a:schemeClr val="tx1"/>
                </a:solidFill>
                <a:effectLst>
                  <a:outerShdw blurRad="38100" dist="38100" dir="2700000" algn="tl">
                    <a:srgbClr val="000000"/>
                  </a:outerShdw>
                </a:effectLst>
              </a:rPr>
              <a:t>Nathan Erlbaum</a:t>
            </a:r>
          </a:p>
          <a:p>
            <a:pPr algn="l">
              <a:lnSpc>
                <a:spcPct val="90000"/>
              </a:lnSpc>
              <a:spcBef>
                <a:spcPct val="10000"/>
              </a:spcBef>
            </a:pPr>
            <a:r>
              <a:rPr lang="en-US" sz="1800" dirty="0">
                <a:solidFill>
                  <a:schemeClr val="tx1"/>
                </a:solidFill>
                <a:effectLst>
                  <a:outerShdw blurRad="38100" dist="38100" dir="2700000" algn="tl">
                    <a:srgbClr val="000000"/>
                  </a:outerShdw>
                </a:effectLst>
              </a:rPr>
              <a:t>Jerry Everett</a:t>
            </a:r>
          </a:p>
          <a:p>
            <a:pPr algn="l">
              <a:lnSpc>
                <a:spcPct val="90000"/>
              </a:lnSpc>
              <a:spcBef>
                <a:spcPct val="10000"/>
              </a:spcBef>
            </a:pPr>
            <a:r>
              <a:rPr lang="en-US" sz="1800" dirty="0">
                <a:solidFill>
                  <a:schemeClr val="tx1"/>
                </a:solidFill>
                <a:effectLst>
                  <a:outerShdw blurRad="38100" dist="38100" dir="2700000" algn="tl">
                    <a:srgbClr val="000000"/>
                  </a:outerShdw>
                </a:effectLst>
              </a:rPr>
              <a:t>Bruce Griesenbeck</a:t>
            </a:r>
          </a:p>
          <a:p>
            <a:pPr algn="l">
              <a:lnSpc>
                <a:spcPct val="90000"/>
              </a:lnSpc>
              <a:spcBef>
                <a:spcPct val="10000"/>
              </a:spcBef>
            </a:pPr>
            <a:r>
              <a:rPr lang="en-US" sz="1800" dirty="0">
                <a:solidFill>
                  <a:schemeClr val="tx1"/>
                </a:solidFill>
                <a:effectLst>
                  <a:outerShdw blurRad="38100" dist="38100" dir="2700000" algn="tl">
                    <a:srgbClr val="000000"/>
                  </a:outerShdw>
                </a:effectLst>
              </a:rPr>
              <a:t>Herbert Levinson</a:t>
            </a:r>
          </a:p>
          <a:p>
            <a:pPr algn="l">
              <a:lnSpc>
                <a:spcPct val="90000"/>
              </a:lnSpc>
              <a:spcBef>
                <a:spcPct val="10000"/>
              </a:spcBef>
            </a:pPr>
            <a:r>
              <a:rPr lang="en-US" sz="1800" dirty="0">
                <a:solidFill>
                  <a:schemeClr val="tx1"/>
                </a:solidFill>
                <a:effectLst>
                  <a:outerShdw blurRad="38100" dist="38100" dir="2700000" algn="tl">
                    <a:srgbClr val="000000"/>
                  </a:outerShdw>
                </a:effectLst>
              </a:rPr>
              <a:t>Richard Pratt</a:t>
            </a:r>
          </a:p>
          <a:p>
            <a:pPr algn="l">
              <a:lnSpc>
                <a:spcPct val="90000"/>
              </a:lnSpc>
              <a:spcBef>
                <a:spcPct val="10000"/>
              </a:spcBef>
            </a:pPr>
            <a:r>
              <a:rPr lang="en-US" sz="1800" dirty="0">
                <a:solidFill>
                  <a:schemeClr val="tx1"/>
                </a:solidFill>
                <a:effectLst>
                  <a:outerShdw blurRad="38100" dist="38100" dir="2700000" algn="tl">
                    <a:srgbClr val="000000"/>
                  </a:outerShdw>
                </a:effectLst>
              </a:rPr>
              <a:t>Bijan Sartipi</a:t>
            </a:r>
          </a:p>
          <a:p>
            <a:pPr algn="l">
              <a:lnSpc>
                <a:spcPct val="90000"/>
              </a:lnSpc>
              <a:spcBef>
                <a:spcPct val="10000"/>
              </a:spcBef>
            </a:pPr>
            <a:r>
              <a:rPr lang="en-US" sz="1800" dirty="0">
                <a:solidFill>
                  <a:schemeClr val="tx1"/>
                </a:solidFill>
                <a:effectLst>
                  <a:outerShdw blurRad="38100" dist="38100" dir="2700000" algn="tl">
                    <a:srgbClr val="000000"/>
                  </a:outerShdw>
                </a:effectLst>
              </a:rPr>
              <a:t>Shuming </a:t>
            </a:r>
            <a:r>
              <a:rPr lang="en-US" sz="1800" dirty="0" smtClean="0">
                <a:solidFill>
                  <a:schemeClr val="tx1"/>
                </a:solidFill>
                <a:effectLst>
                  <a:outerShdw blurRad="38100" dist="38100" dir="2700000" algn="tl">
                    <a:srgbClr val="000000"/>
                  </a:outerShdw>
                </a:effectLst>
              </a:rPr>
              <a:t>Yan</a:t>
            </a:r>
          </a:p>
          <a:p>
            <a:pPr algn="l">
              <a:lnSpc>
                <a:spcPct val="90000"/>
              </a:lnSpc>
              <a:spcBef>
                <a:spcPct val="10000"/>
              </a:spcBef>
            </a:pPr>
            <a:r>
              <a:rPr lang="en-US" sz="1800" dirty="0" smtClean="0">
                <a:solidFill>
                  <a:schemeClr val="tx1"/>
                </a:solidFill>
                <a:effectLst>
                  <a:outerShdw blurRad="38100" dist="38100" dir="2700000" algn="tl">
                    <a:srgbClr val="000000"/>
                  </a:outerShdw>
                </a:effectLst>
              </a:rPr>
              <a:t>Dick Pratt</a:t>
            </a:r>
            <a:endParaRPr lang="en-US" sz="1800" dirty="0">
              <a:solidFill>
                <a:schemeClr val="tx1"/>
              </a:solidFill>
              <a:effectLst>
                <a:outerShdw blurRad="38100" dist="38100" dir="2700000" algn="tl">
                  <a:srgbClr val="000000"/>
                </a:outerShdw>
              </a:effectLst>
            </a:endParaRPr>
          </a:p>
          <a:p>
            <a:pPr algn="l">
              <a:lnSpc>
                <a:spcPct val="90000"/>
              </a:lnSpc>
              <a:spcBef>
                <a:spcPct val="10000"/>
              </a:spcBef>
            </a:pPr>
            <a:r>
              <a:rPr lang="en-US" sz="1800" dirty="0" smtClean="0">
                <a:solidFill>
                  <a:schemeClr val="tx1"/>
                </a:solidFill>
                <a:effectLst>
                  <a:outerShdw blurRad="38100" dist="38100" dir="2700000" algn="tl">
                    <a:srgbClr val="000000"/>
                  </a:outerShdw>
                </a:effectLst>
              </a:rPr>
              <a:t>Kim </a:t>
            </a:r>
            <a:r>
              <a:rPr lang="en-US" sz="1800" dirty="0">
                <a:solidFill>
                  <a:schemeClr val="tx1"/>
                </a:solidFill>
                <a:effectLst>
                  <a:outerShdw blurRad="38100" dist="38100" dir="2700000" algn="tl">
                    <a:srgbClr val="000000"/>
                  </a:outerShdw>
                </a:effectLst>
              </a:rPr>
              <a:t>Fisher (</a:t>
            </a:r>
            <a:r>
              <a:rPr lang="en-US" sz="1800" dirty="0" smtClean="0">
                <a:solidFill>
                  <a:schemeClr val="tx1"/>
                </a:solidFill>
                <a:effectLst>
                  <a:outerShdw blurRad="38100" dist="38100" dir="2700000" algn="tl">
                    <a:srgbClr val="000000"/>
                  </a:outerShdw>
                </a:effectLst>
              </a:rPr>
              <a:t>TRB </a:t>
            </a:r>
            <a:r>
              <a:rPr lang="en-US" sz="1800" dirty="0">
                <a:solidFill>
                  <a:schemeClr val="tx1"/>
                </a:solidFill>
                <a:effectLst>
                  <a:outerShdw blurRad="38100" dist="38100" dir="2700000" algn="tl">
                    <a:srgbClr val="000000"/>
                  </a:outerShdw>
                </a:effectLst>
              </a:rPr>
              <a:t>Liaison)</a:t>
            </a:r>
          </a:p>
          <a:p>
            <a:pPr algn="l">
              <a:lnSpc>
                <a:spcPct val="90000"/>
              </a:lnSpc>
              <a:spcBef>
                <a:spcPct val="10000"/>
              </a:spcBef>
            </a:pPr>
            <a:r>
              <a:rPr lang="en-US" sz="1800" dirty="0">
                <a:solidFill>
                  <a:schemeClr val="tx1"/>
                </a:solidFill>
                <a:effectLst>
                  <a:outerShdw blurRad="38100" dist="38100" dir="2700000" algn="tl">
                    <a:srgbClr val="000000"/>
                  </a:outerShdw>
                </a:effectLst>
              </a:rPr>
              <a:t>Ken Cervenka (DOT Liaison)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3FE93E4-ED6D-451C-BF7B-61E71AF7553F}" type="slidenum">
              <a:rPr lang="en-US"/>
              <a:pPr/>
              <a:t>4</a:t>
            </a:fld>
            <a:endParaRPr lang="en-US" dirty="0"/>
          </a:p>
        </p:txBody>
      </p:sp>
      <p:sp>
        <p:nvSpPr>
          <p:cNvPr id="165892" name="Rectangle 4"/>
          <p:cNvSpPr>
            <a:spLocks noGrp="1" noChangeArrowheads="1"/>
          </p:cNvSpPr>
          <p:nvPr>
            <p:ph type="title"/>
          </p:nvPr>
        </p:nvSpPr>
        <p:spPr/>
        <p:txBody>
          <a:bodyPr/>
          <a:lstStyle/>
          <a:p>
            <a:r>
              <a:rPr lang="en-US" dirty="0"/>
              <a:t>Project Overview</a:t>
            </a:r>
            <a:br>
              <a:rPr lang="en-US" dirty="0"/>
            </a:br>
            <a:r>
              <a:rPr lang="en-US" sz="2400" dirty="0"/>
              <a:t>Objectives</a:t>
            </a:r>
          </a:p>
        </p:txBody>
      </p:sp>
      <p:sp>
        <p:nvSpPr>
          <p:cNvPr id="165893" name="Rectangle 5"/>
          <p:cNvSpPr>
            <a:spLocks noGrp="1" noChangeArrowheads="1"/>
          </p:cNvSpPr>
          <p:nvPr>
            <p:ph type="body" idx="1"/>
          </p:nvPr>
        </p:nvSpPr>
        <p:spPr>
          <a:xfrm>
            <a:off x="457200" y="1390390"/>
            <a:ext cx="8229600" cy="4735774"/>
          </a:xfrm>
        </p:spPr>
        <p:txBody>
          <a:bodyPr/>
          <a:lstStyle/>
          <a:p>
            <a:r>
              <a:rPr lang="en-US" dirty="0"/>
              <a:t>Revise and Update NCHRP Report 365</a:t>
            </a:r>
          </a:p>
          <a:p>
            <a:pPr lvl="1"/>
            <a:r>
              <a:rPr lang="en-US" dirty="0" smtClean="0"/>
              <a:t>Current </a:t>
            </a:r>
            <a:r>
              <a:rPr lang="en-US" dirty="0"/>
              <a:t>travel characteristics</a:t>
            </a:r>
          </a:p>
          <a:p>
            <a:pPr lvl="1"/>
            <a:r>
              <a:rPr lang="en-US" dirty="0" smtClean="0"/>
              <a:t>Guidance on forecasting</a:t>
            </a:r>
          </a:p>
          <a:p>
            <a:pPr lvl="2"/>
            <a:r>
              <a:rPr lang="en-US" dirty="0" smtClean="0"/>
              <a:t>Procedures</a:t>
            </a:r>
          </a:p>
          <a:p>
            <a:pPr lvl="2"/>
            <a:r>
              <a:rPr lang="en-US" dirty="0" smtClean="0"/>
              <a:t>Applications</a:t>
            </a:r>
            <a:endParaRPr lang="en-US" dirty="0"/>
          </a:p>
          <a:p>
            <a:r>
              <a:rPr lang="en-US" dirty="0"/>
              <a:t>Develop </a:t>
            </a:r>
            <a:r>
              <a:rPr lang="en-US" dirty="0" smtClean="0"/>
              <a:t>User-Friendly </a:t>
            </a:r>
            <a:r>
              <a:rPr lang="en-US" dirty="0"/>
              <a:t>Guidebook</a:t>
            </a:r>
          </a:p>
          <a:p>
            <a:pPr lvl="1"/>
            <a:r>
              <a:rPr lang="en-US" dirty="0" smtClean="0"/>
              <a:t>Range </a:t>
            </a:r>
            <a:r>
              <a:rPr lang="en-US" dirty="0"/>
              <a:t>of </a:t>
            </a:r>
            <a:r>
              <a:rPr lang="en-US" dirty="0" smtClean="0"/>
              <a:t>approaches</a:t>
            </a:r>
            <a:endParaRPr lang="en-US" dirty="0"/>
          </a:p>
          <a:p>
            <a:pPr lvl="2"/>
            <a:r>
              <a:rPr lang="en-US" dirty="0" smtClean="0"/>
              <a:t>Application </a:t>
            </a:r>
            <a:r>
              <a:rPr lang="en-US" dirty="0"/>
              <a:t>of </a:t>
            </a:r>
            <a:r>
              <a:rPr lang="en-US" dirty="0" smtClean="0"/>
              <a:t>straightforward techniques</a:t>
            </a:r>
          </a:p>
          <a:p>
            <a:pPr lvl="2"/>
            <a:r>
              <a:rPr lang="en-US" dirty="0" smtClean="0"/>
              <a:t>Optional </a:t>
            </a:r>
            <a:r>
              <a:rPr lang="en-US" dirty="0"/>
              <a:t>use of default </a:t>
            </a:r>
            <a:r>
              <a:rPr lang="en-US" dirty="0" smtClean="0"/>
              <a:t>(transferable) parameters</a:t>
            </a:r>
            <a:endParaRPr lang="en-US" dirty="0"/>
          </a:p>
          <a:p>
            <a:pPr lvl="1"/>
            <a:r>
              <a:rPr lang="en-US" dirty="0" smtClean="0"/>
              <a:t>References </a:t>
            </a:r>
            <a:r>
              <a:rPr lang="en-US" dirty="0"/>
              <a:t>to more sophisticated techniques</a:t>
            </a:r>
          </a:p>
          <a:p>
            <a:pPr lvl="1"/>
            <a:r>
              <a:rPr lang="en-US" dirty="0" smtClean="0"/>
              <a:t>Broad </a:t>
            </a:r>
            <a:r>
              <a:rPr lang="en-US" dirty="0"/>
              <a:t>range of transportation planning issues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E423780-7A70-4474-AB08-F6B1DCB1A639}" type="slidenum">
              <a:rPr lang="en-US"/>
              <a:pPr/>
              <a:t>5</a:t>
            </a:fld>
            <a:endParaRPr lang="en-US" dirty="0"/>
          </a:p>
        </p:txBody>
      </p:sp>
      <p:sp>
        <p:nvSpPr>
          <p:cNvPr id="160770" name="Rectangle 2"/>
          <p:cNvSpPr>
            <a:spLocks noGrp="1" noChangeArrowheads="1"/>
          </p:cNvSpPr>
          <p:nvPr>
            <p:ph type="title"/>
          </p:nvPr>
        </p:nvSpPr>
        <p:spPr/>
        <p:txBody>
          <a:bodyPr/>
          <a:lstStyle/>
          <a:p>
            <a:r>
              <a:rPr lang="en-US" dirty="0"/>
              <a:t>Project Overview</a:t>
            </a:r>
            <a:br>
              <a:rPr lang="en-US" dirty="0"/>
            </a:br>
            <a:r>
              <a:rPr lang="en-US" sz="2400" dirty="0"/>
              <a:t>Status to Date</a:t>
            </a:r>
          </a:p>
        </p:txBody>
      </p:sp>
      <p:sp>
        <p:nvSpPr>
          <p:cNvPr id="160771" name="Rectangle 3"/>
          <p:cNvSpPr>
            <a:spLocks noGrp="1" noChangeArrowheads="1"/>
          </p:cNvSpPr>
          <p:nvPr>
            <p:ph type="body" idx="1"/>
          </p:nvPr>
        </p:nvSpPr>
        <p:spPr/>
        <p:txBody>
          <a:bodyPr/>
          <a:lstStyle/>
          <a:p>
            <a:r>
              <a:rPr lang="en-US" dirty="0" smtClean="0"/>
              <a:t>Analysis </a:t>
            </a:r>
            <a:r>
              <a:rPr lang="en-US" dirty="0"/>
              <a:t>of </a:t>
            </a:r>
            <a:r>
              <a:rPr lang="en-US" dirty="0" smtClean="0"/>
              <a:t>2001 </a:t>
            </a:r>
            <a:r>
              <a:rPr lang="en-US" dirty="0" err="1" smtClean="0"/>
              <a:t>NHTS</a:t>
            </a:r>
            <a:r>
              <a:rPr lang="en-US" dirty="0" smtClean="0"/>
              <a:t> data</a:t>
            </a:r>
          </a:p>
          <a:p>
            <a:pPr lvl="1"/>
            <a:r>
              <a:rPr lang="en-US" dirty="0" smtClean="0"/>
              <a:t>2009 </a:t>
            </a:r>
            <a:r>
              <a:rPr lang="en-US" dirty="0" err="1" smtClean="0"/>
              <a:t>NHTS</a:t>
            </a:r>
            <a:r>
              <a:rPr lang="en-US" dirty="0" smtClean="0"/>
              <a:t> analysis underway</a:t>
            </a:r>
            <a:endParaRPr lang="en-US" dirty="0"/>
          </a:p>
          <a:p>
            <a:r>
              <a:rPr lang="en-US" dirty="0" smtClean="0"/>
              <a:t>Analysis </a:t>
            </a:r>
            <a:r>
              <a:rPr lang="en-US" dirty="0"/>
              <a:t>of MPO model </a:t>
            </a:r>
            <a:r>
              <a:rPr lang="en-US" dirty="0" smtClean="0"/>
              <a:t>documentation</a:t>
            </a:r>
            <a:endParaRPr lang="en-US" dirty="0"/>
          </a:p>
          <a:p>
            <a:r>
              <a:rPr lang="en-US" dirty="0" smtClean="0"/>
              <a:t>First draft of guidebook</a:t>
            </a:r>
          </a:p>
          <a:p>
            <a:r>
              <a:rPr lang="en-US" dirty="0" smtClean="0"/>
              <a:t>Case studies underway</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5BECCCB-6A9E-416E-9A65-6BE0C189A057}" type="slidenum">
              <a:rPr lang="en-US"/>
              <a:pPr/>
              <a:t>6</a:t>
            </a:fld>
            <a:endParaRPr lang="en-US" dirty="0"/>
          </a:p>
        </p:txBody>
      </p:sp>
      <p:sp>
        <p:nvSpPr>
          <p:cNvPr id="183300" name="Rectangle 4"/>
          <p:cNvSpPr>
            <a:spLocks noGrp="1" noChangeArrowheads="1"/>
          </p:cNvSpPr>
          <p:nvPr>
            <p:ph type="title"/>
          </p:nvPr>
        </p:nvSpPr>
        <p:spPr/>
        <p:txBody>
          <a:bodyPr/>
          <a:lstStyle/>
          <a:p>
            <a:r>
              <a:rPr lang="en-US" dirty="0"/>
              <a:t>Analysis of </a:t>
            </a:r>
            <a:r>
              <a:rPr lang="en-US" dirty="0" smtClean="0"/>
              <a:t>NHTS </a:t>
            </a:r>
            <a:r>
              <a:rPr lang="en-US" dirty="0"/>
              <a:t>Data</a:t>
            </a:r>
            <a:br>
              <a:rPr lang="en-US" dirty="0"/>
            </a:br>
            <a:r>
              <a:rPr lang="en-US" sz="2400" dirty="0"/>
              <a:t>Process</a:t>
            </a:r>
          </a:p>
        </p:txBody>
      </p:sp>
      <p:sp>
        <p:nvSpPr>
          <p:cNvPr id="183301" name="Rectangle 5"/>
          <p:cNvSpPr>
            <a:spLocks noGrp="1" noChangeArrowheads="1"/>
          </p:cNvSpPr>
          <p:nvPr>
            <p:ph type="body" idx="1"/>
          </p:nvPr>
        </p:nvSpPr>
        <p:spPr/>
        <p:txBody>
          <a:bodyPr/>
          <a:lstStyle/>
          <a:p>
            <a:r>
              <a:rPr lang="en-US" dirty="0"/>
              <a:t>Information developed </a:t>
            </a:r>
            <a:r>
              <a:rPr lang="en-US" dirty="0" smtClean="0"/>
              <a:t>for four </a:t>
            </a:r>
            <a:r>
              <a:rPr lang="en-US" dirty="0"/>
              <a:t>variables of </a:t>
            </a:r>
            <a:r>
              <a:rPr lang="en-US" dirty="0" smtClean="0"/>
              <a:t>interest</a:t>
            </a:r>
            <a:endParaRPr lang="en-US" dirty="0"/>
          </a:p>
          <a:p>
            <a:pPr lvl="1"/>
            <a:r>
              <a:rPr lang="en-US" dirty="0"/>
              <a:t>Person trip production </a:t>
            </a:r>
            <a:r>
              <a:rPr lang="en-US" dirty="0" smtClean="0"/>
              <a:t>rates</a:t>
            </a:r>
          </a:p>
          <a:p>
            <a:pPr lvl="2"/>
            <a:r>
              <a:rPr lang="en-US" dirty="0" smtClean="0"/>
              <a:t>Per household by trip purpose</a:t>
            </a:r>
            <a:endParaRPr lang="en-US" dirty="0"/>
          </a:p>
          <a:p>
            <a:pPr lvl="1"/>
            <a:r>
              <a:rPr lang="en-US" dirty="0" smtClean="0"/>
              <a:t>Reported average </a:t>
            </a:r>
            <a:r>
              <a:rPr lang="en-US" dirty="0"/>
              <a:t>trip </a:t>
            </a:r>
            <a:r>
              <a:rPr lang="en-US" dirty="0" smtClean="0"/>
              <a:t>durations</a:t>
            </a:r>
          </a:p>
          <a:p>
            <a:pPr lvl="2"/>
            <a:r>
              <a:rPr lang="en-US" dirty="0" smtClean="0"/>
              <a:t>By mode and trip purpose</a:t>
            </a:r>
            <a:endParaRPr lang="en-US" dirty="0"/>
          </a:p>
          <a:p>
            <a:pPr lvl="1"/>
            <a:r>
              <a:rPr lang="en-US" dirty="0"/>
              <a:t>Time of day </a:t>
            </a:r>
            <a:r>
              <a:rPr lang="en-US" dirty="0" smtClean="0"/>
              <a:t>of travel distributions</a:t>
            </a:r>
          </a:p>
          <a:p>
            <a:pPr lvl="2"/>
            <a:r>
              <a:rPr lang="en-US" dirty="0" smtClean="0"/>
              <a:t>By trip purpose</a:t>
            </a:r>
            <a:endParaRPr lang="en-US" dirty="0"/>
          </a:p>
          <a:p>
            <a:pPr lvl="1"/>
            <a:r>
              <a:rPr lang="en-US" dirty="0"/>
              <a:t>Vehicle </a:t>
            </a:r>
            <a:r>
              <a:rPr lang="en-US" dirty="0" smtClean="0"/>
              <a:t>occupancy </a:t>
            </a:r>
          </a:p>
          <a:p>
            <a:pPr lvl="2"/>
            <a:r>
              <a:rPr lang="en-US" dirty="0" smtClean="0"/>
              <a:t>By trip purpose</a:t>
            </a:r>
            <a:endParaRPr lang="en-US" dirty="0"/>
          </a:p>
          <a:p>
            <a:r>
              <a:rPr lang="en-US" dirty="0" smtClean="0"/>
              <a:t>Variables selected based on potential for transferability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0D208AD-87FB-4068-A87F-6190C740655F}" type="slidenum">
              <a:rPr lang="en-US"/>
              <a:pPr/>
              <a:t>7</a:t>
            </a:fld>
            <a:endParaRPr lang="en-US" dirty="0"/>
          </a:p>
        </p:txBody>
      </p:sp>
      <p:sp>
        <p:nvSpPr>
          <p:cNvPr id="185348" name="Rectangle 4"/>
          <p:cNvSpPr>
            <a:spLocks noGrp="1" noChangeArrowheads="1"/>
          </p:cNvSpPr>
          <p:nvPr>
            <p:ph type="title"/>
          </p:nvPr>
        </p:nvSpPr>
        <p:spPr/>
        <p:txBody>
          <a:bodyPr/>
          <a:lstStyle/>
          <a:p>
            <a:r>
              <a:rPr lang="en-US" dirty="0"/>
              <a:t>Analysis of </a:t>
            </a:r>
            <a:r>
              <a:rPr lang="en-US" dirty="0" smtClean="0"/>
              <a:t>NHTS </a:t>
            </a:r>
            <a:r>
              <a:rPr lang="en-US" dirty="0"/>
              <a:t>Data</a:t>
            </a:r>
            <a:br>
              <a:rPr lang="en-US" dirty="0"/>
            </a:br>
            <a:r>
              <a:rPr lang="en-US" sz="2400" dirty="0"/>
              <a:t>Classifications</a:t>
            </a:r>
            <a:r>
              <a:rPr lang="en-US" dirty="0"/>
              <a:t> </a:t>
            </a:r>
          </a:p>
        </p:txBody>
      </p:sp>
      <p:sp>
        <p:nvSpPr>
          <p:cNvPr id="185349" name="Rectangle 5"/>
          <p:cNvSpPr>
            <a:spLocks noGrp="1" noChangeArrowheads="1"/>
          </p:cNvSpPr>
          <p:nvPr>
            <p:ph type="body" idx="1"/>
          </p:nvPr>
        </p:nvSpPr>
        <p:spPr/>
        <p:txBody>
          <a:bodyPr/>
          <a:lstStyle/>
          <a:p>
            <a:r>
              <a:rPr lang="en-US" dirty="0" smtClean="0"/>
              <a:t>Trip </a:t>
            </a:r>
            <a:r>
              <a:rPr lang="en-US" dirty="0"/>
              <a:t>purposes used for </a:t>
            </a:r>
            <a:r>
              <a:rPr lang="en-US" dirty="0" smtClean="0"/>
              <a:t>data </a:t>
            </a:r>
            <a:r>
              <a:rPr lang="en-US" dirty="0"/>
              <a:t>summaries </a:t>
            </a:r>
          </a:p>
          <a:p>
            <a:pPr lvl="1"/>
            <a:r>
              <a:rPr lang="en-US" dirty="0" smtClean="0"/>
              <a:t>Home based work</a:t>
            </a:r>
          </a:p>
          <a:p>
            <a:pPr lvl="1"/>
            <a:r>
              <a:rPr lang="en-US" dirty="0" smtClean="0"/>
              <a:t>Home based school</a:t>
            </a:r>
            <a:endParaRPr lang="en-US" dirty="0"/>
          </a:p>
          <a:p>
            <a:pPr lvl="1"/>
            <a:r>
              <a:rPr lang="en-US" dirty="0" smtClean="0"/>
              <a:t>Home based other</a:t>
            </a:r>
            <a:endParaRPr lang="en-US" dirty="0"/>
          </a:p>
          <a:p>
            <a:pPr lvl="1"/>
            <a:r>
              <a:rPr lang="en-US" dirty="0" smtClean="0"/>
              <a:t>Non-home based</a:t>
            </a:r>
            <a:endParaRPr lang="en-US" dirty="0"/>
          </a:p>
          <a:p>
            <a:r>
              <a:rPr lang="en-US" dirty="0" smtClean="0"/>
              <a:t>Urban </a:t>
            </a:r>
            <a:r>
              <a:rPr lang="en-US" dirty="0"/>
              <a:t>area </a:t>
            </a:r>
            <a:r>
              <a:rPr lang="en-US" dirty="0" smtClean="0"/>
              <a:t>population classifications</a:t>
            </a:r>
          </a:p>
        </p:txBody>
      </p:sp>
      <p:sp>
        <p:nvSpPr>
          <p:cNvPr id="5" name="TextBox 4"/>
          <p:cNvSpPr txBox="1"/>
          <p:nvPr/>
        </p:nvSpPr>
        <p:spPr>
          <a:xfrm>
            <a:off x="4485956" y="2732442"/>
            <a:ext cx="2947595" cy="400110"/>
          </a:xfrm>
          <a:prstGeom prst="rect">
            <a:avLst/>
          </a:prstGeom>
          <a:noFill/>
        </p:spPr>
        <p:txBody>
          <a:bodyPr wrap="square" rtlCol="0">
            <a:spAutoFit/>
          </a:bodyPr>
          <a:lstStyle/>
          <a:p>
            <a:r>
              <a:rPr lang="en-US" dirty="0" smtClean="0">
                <a:solidFill>
                  <a:schemeClr val="tx1"/>
                </a:solidFill>
              </a:rPr>
              <a:t>Home based non-work</a:t>
            </a:r>
            <a:endParaRPr lang="en-US" dirty="0">
              <a:solidFill>
                <a:schemeClr val="tx1"/>
              </a:solidFill>
            </a:endParaRPr>
          </a:p>
        </p:txBody>
      </p:sp>
      <p:cxnSp>
        <p:nvCxnSpPr>
          <p:cNvPr id="7" name="Straight Connector 6"/>
          <p:cNvCxnSpPr>
            <a:endCxn id="5" idx="1"/>
          </p:cNvCxnSpPr>
          <p:nvPr/>
        </p:nvCxnSpPr>
        <p:spPr bwMode="auto">
          <a:xfrm>
            <a:off x="3905026" y="2700169"/>
            <a:ext cx="580930" cy="232328"/>
          </a:xfrm>
          <a:prstGeom prst="line">
            <a:avLst/>
          </a:prstGeom>
          <a:solidFill>
            <a:schemeClr val="accent1"/>
          </a:solidFill>
          <a:ln w="25400" cap="flat" cmpd="sng" algn="ctr">
            <a:solidFill>
              <a:schemeClr val="hlink"/>
            </a:solidFill>
            <a:prstDash val="solid"/>
            <a:round/>
            <a:headEnd type="none" w="med" len="med"/>
            <a:tailEnd type="none" w="med" len="med"/>
          </a:ln>
          <a:effectLst/>
        </p:spPr>
      </p:cxnSp>
      <p:cxnSp>
        <p:nvCxnSpPr>
          <p:cNvPr id="8" name="Straight Connector 7"/>
          <p:cNvCxnSpPr>
            <a:endCxn id="5" idx="1"/>
          </p:cNvCxnSpPr>
          <p:nvPr/>
        </p:nvCxnSpPr>
        <p:spPr bwMode="auto">
          <a:xfrm flipV="1">
            <a:off x="3896061" y="2932497"/>
            <a:ext cx="589895" cy="178256"/>
          </a:xfrm>
          <a:prstGeom prst="line">
            <a:avLst/>
          </a:prstGeom>
          <a:solidFill>
            <a:schemeClr val="accent1"/>
          </a:solidFill>
          <a:ln w="25400" cap="flat" cmpd="sng" algn="ctr">
            <a:solidFill>
              <a:schemeClr val="hlink"/>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fld id="{6D15D7AE-A430-4007-B441-F2CEA607D111}" type="slidenum">
              <a:rPr lang="en-US"/>
              <a:pPr/>
              <a:t>8</a:t>
            </a:fld>
            <a:endParaRPr lang="en-US" dirty="0"/>
          </a:p>
        </p:txBody>
      </p:sp>
      <p:sp>
        <p:nvSpPr>
          <p:cNvPr id="187394" name="Rectangle 2"/>
          <p:cNvSpPr>
            <a:spLocks noGrp="1" noChangeArrowheads="1"/>
          </p:cNvSpPr>
          <p:nvPr>
            <p:ph type="title"/>
          </p:nvPr>
        </p:nvSpPr>
        <p:spPr/>
        <p:txBody>
          <a:bodyPr/>
          <a:lstStyle/>
          <a:p>
            <a:r>
              <a:rPr lang="en-US" dirty="0"/>
              <a:t>Analysis of </a:t>
            </a:r>
            <a:r>
              <a:rPr lang="en-US" dirty="0" smtClean="0"/>
              <a:t>NHTS </a:t>
            </a:r>
            <a:r>
              <a:rPr lang="en-US" dirty="0"/>
              <a:t>Data</a:t>
            </a:r>
            <a:br>
              <a:rPr lang="en-US" dirty="0"/>
            </a:br>
            <a:r>
              <a:rPr lang="en-US" sz="2400" dirty="0"/>
              <a:t>Sample Tabulations</a:t>
            </a:r>
          </a:p>
        </p:txBody>
      </p:sp>
      <p:sp>
        <p:nvSpPr>
          <p:cNvPr id="187399" name="Rectangle 7"/>
          <p:cNvSpPr>
            <a:spLocks noGrp="1" noChangeArrowheads="1"/>
          </p:cNvSpPr>
          <p:nvPr>
            <p:ph type="body" idx="1"/>
          </p:nvPr>
        </p:nvSpPr>
        <p:spPr/>
        <p:txBody>
          <a:bodyPr/>
          <a:lstStyle/>
          <a:p>
            <a:r>
              <a:rPr lang="en-US" dirty="0"/>
              <a:t>Sample trip </a:t>
            </a:r>
            <a:r>
              <a:rPr lang="en-US" dirty="0" smtClean="0"/>
              <a:t>production tabulation (2001)</a:t>
            </a:r>
            <a:br>
              <a:rPr lang="en-US" dirty="0" smtClean="0"/>
            </a:br>
            <a:r>
              <a:rPr lang="en-US" sz="1800" dirty="0" smtClean="0"/>
              <a:t>Home based work - MSA population less than 250,000</a:t>
            </a:r>
            <a:endParaRPr lang="en-US" sz="1800" dirty="0"/>
          </a:p>
        </p:txBody>
      </p:sp>
      <p:sp>
        <p:nvSpPr>
          <p:cNvPr id="187401" name="Text Box 9"/>
          <p:cNvSpPr txBox="1">
            <a:spLocks noChangeArrowheads="1"/>
          </p:cNvSpPr>
          <p:nvPr/>
        </p:nvSpPr>
        <p:spPr bwMode="auto">
          <a:xfrm>
            <a:off x="463550" y="4348163"/>
            <a:ext cx="8424863" cy="396875"/>
          </a:xfrm>
          <a:prstGeom prst="rect">
            <a:avLst/>
          </a:prstGeom>
          <a:noFill/>
          <a:ln w="12700" algn="ctr">
            <a:noFill/>
            <a:miter lim="800000"/>
            <a:headEnd/>
            <a:tailEnd/>
          </a:ln>
          <a:effectLst/>
        </p:spPr>
        <p:txBody>
          <a:bodyPr>
            <a:spAutoFit/>
          </a:bodyPr>
          <a:lstStyle/>
          <a:p>
            <a:endParaRPr lang="en-US" dirty="0"/>
          </a:p>
        </p:txBody>
      </p:sp>
      <p:sp>
        <p:nvSpPr>
          <p:cNvPr id="187403" name="Text Box 11"/>
          <p:cNvSpPr txBox="1">
            <a:spLocks noChangeArrowheads="1"/>
          </p:cNvSpPr>
          <p:nvPr/>
        </p:nvSpPr>
        <p:spPr bwMode="auto">
          <a:xfrm rot="20314354">
            <a:off x="2013813" y="3602268"/>
            <a:ext cx="5614988" cy="762000"/>
          </a:xfrm>
          <a:prstGeom prst="rect">
            <a:avLst/>
          </a:prstGeom>
          <a:noFill/>
          <a:ln w="12700" algn="ctr">
            <a:noFill/>
            <a:miter lim="800000"/>
            <a:headEnd/>
            <a:tailEnd/>
          </a:ln>
          <a:effectLst/>
        </p:spPr>
        <p:txBody>
          <a:bodyPr>
            <a:spAutoFit/>
          </a:bodyPr>
          <a:lstStyle/>
          <a:p>
            <a:pPr>
              <a:spcBef>
                <a:spcPct val="50000"/>
              </a:spcBef>
            </a:pPr>
            <a:r>
              <a:rPr lang="en-US" sz="4400" dirty="0">
                <a:solidFill>
                  <a:srgbClr val="A7A7A7"/>
                </a:solidFill>
              </a:rPr>
              <a:t>SAMPLE</a:t>
            </a:r>
          </a:p>
        </p:txBody>
      </p:sp>
      <p:graphicFrame>
        <p:nvGraphicFramePr>
          <p:cNvPr id="8" name="Table 7"/>
          <p:cNvGraphicFramePr>
            <a:graphicFrameLocks noGrp="1"/>
          </p:cNvGraphicFramePr>
          <p:nvPr/>
        </p:nvGraphicFramePr>
        <p:xfrm>
          <a:off x="1301677" y="2259113"/>
          <a:ext cx="6949437" cy="3861993"/>
        </p:xfrm>
        <a:graphic>
          <a:graphicData uri="http://schemas.openxmlformats.org/drawingml/2006/table">
            <a:tbl>
              <a:tblPr firstCol="1"/>
              <a:tblGrid>
                <a:gridCol w="1182122"/>
                <a:gridCol w="1153463"/>
                <a:gridCol w="1153463"/>
                <a:gridCol w="1153463"/>
                <a:gridCol w="1153463"/>
                <a:gridCol w="1153463"/>
              </a:tblGrid>
              <a:tr h="585151">
                <a:tc>
                  <a:txBody>
                    <a:bodyPr/>
                    <a:lstStyle/>
                    <a:p>
                      <a:pPr marL="8890" marR="0" algn="just">
                        <a:spcBef>
                          <a:spcPts val="0"/>
                        </a:spcBef>
                        <a:spcAft>
                          <a:spcPts val="0"/>
                        </a:spcAft>
                      </a:pPr>
                      <a:endParaRPr lang="en-US" sz="900" dirty="0">
                        <a:latin typeface="Book Antiqua"/>
                        <a:ea typeface="Times New Roman"/>
                        <a:cs typeface="Times New Roman"/>
                      </a:endParaRPr>
                    </a:p>
                  </a:txBody>
                  <a:tcPr marL="68580" marR="68580" marT="0" marB="0" anchor="b">
                    <a:lnL>
                      <a:noFill/>
                    </a:lnL>
                    <a:lnR>
                      <a:noFill/>
                    </a:lnR>
                    <a:lnT w="19050" cap="flat" cmpd="sng" algn="ctr">
                      <a:solidFill>
                        <a:srgbClr val="000000"/>
                      </a:solidFill>
                      <a:prstDash val="solid"/>
                      <a:round/>
                      <a:headEnd type="none" w="med" len="med"/>
                      <a:tailEnd type="none" w="med" len="med"/>
                    </a:lnT>
                    <a:lnB>
                      <a:noFill/>
                    </a:lnB>
                  </a:tcPr>
                </a:tc>
                <a:tc gridSpan="5">
                  <a:txBody>
                    <a:bodyPr/>
                    <a:lstStyle/>
                    <a:p>
                      <a:pPr marL="8890" marR="0" algn="ctr">
                        <a:spcBef>
                          <a:spcPts val="0"/>
                        </a:spcBef>
                        <a:spcAft>
                          <a:spcPts val="0"/>
                        </a:spcAft>
                      </a:pPr>
                      <a:r>
                        <a:rPr lang="en-US" sz="2000" dirty="0">
                          <a:latin typeface="Book Antiqua"/>
                          <a:ea typeface="Times New Roman"/>
                          <a:cs typeface="Times New Roman"/>
                        </a:rPr>
                        <a:t>Workers</a:t>
                      </a:r>
                    </a:p>
                  </a:txBody>
                  <a:tcPr marL="68580" marR="68580" marT="0" marB="0" anchor="b">
                    <a:lnL>
                      <a:noFill/>
                    </a:lnL>
                    <a:lnR>
                      <a:noFill/>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85151">
                <a:tc>
                  <a:txBody>
                    <a:bodyPr/>
                    <a:lstStyle/>
                    <a:p>
                      <a:pPr marL="8890" marR="0" algn="just">
                        <a:spcBef>
                          <a:spcPts val="0"/>
                        </a:spcBef>
                        <a:spcAft>
                          <a:spcPts val="0"/>
                        </a:spcAft>
                      </a:pPr>
                      <a:r>
                        <a:rPr lang="en-US" sz="2000" dirty="0">
                          <a:latin typeface="Book Antiqua"/>
                          <a:ea typeface="Times New Roman"/>
                          <a:cs typeface="Times New Roman"/>
                        </a:rPr>
                        <a:t>Autos</a:t>
                      </a: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8890" marR="0" algn="ctr">
                        <a:spcBef>
                          <a:spcPts val="0"/>
                        </a:spcBef>
                        <a:spcAft>
                          <a:spcPts val="0"/>
                        </a:spcAft>
                      </a:pPr>
                      <a:r>
                        <a:rPr lang="en-US" sz="2000" dirty="0">
                          <a:latin typeface="Book Antiqua"/>
                          <a:ea typeface="Times New Roman"/>
                          <a:cs typeface="Times New Roman"/>
                        </a:rPr>
                        <a:t>0</a:t>
                      </a: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890" marR="0" algn="ctr">
                        <a:spcBef>
                          <a:spcPts val="0"/>
                        </a:spcBef>
                        <a:spcAft>
                          <a:spcPts val="0"/>
                        </a:spcAft>
                      </a:pPr>
                      <a:r>
                        <a:rPr lang="en-US" sz="2000" dirty="0">
                          <a:latin typeface="Book Antiqua"/>
                          <a:ea typeface="Times New Roman"/>
                          <a:cs typeface="Times New Roman"/>
                        </a:rPr>
                        <a:t>1</a:t>
                      </a: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890" marR="0" algn="ctr">
                        <a:spcBef>
                          <a:spcPts val="0"/>
                        </a:spcBef>
                        <a:spcAft>
                          <a:spcPts val="0"/>
                        </a:spcAft>
                      </a:pPr>
                      <a:r>
                        <a:rPr lang="en-US" sz="2000" dirty="0">
                          <a:latin typeface="Book Antiqua"/>
                          <a:ea typeface="Times New Roman"/>
                          <a:cs typeface="Times New Roman"/>
                        </a:rPr>
                        <a:t>2</a:t>
                      </a: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890" marR="0" algn="ctr">
                        <a:spcBef>
                          <a:spcPts val="0"/>
                        </a:spcBef>
                        <a:spcAft>
                          <a:spcPts val="0"/>
                        </a:spcAft>
                      </a:pPr>
                      <a:r>
                        <a:rPr lang="en-US" sz="2000" dirty="0">
                          <a:latin typeface="Book Antiqua"/>
                          <a:ea typeface="Times New Roman"/>
                          <a:cs typeface="Times New Roman"/>
                        </a:rPr>
                        <a:t>3+</a:t>
                      </a: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890" marR="0" algn="ctr">
                        <a:spcBef>
                          <a:spcPts val="0"/>
                        </a:spcBef>
                        <a:spcAft>
                          <a:spcPts val="0"/>
                        </a:spcAft>
                      </a:pPr>
                      <a:r>
                        <a:rPr lang="en-US" sz="2000" dirty="0">
                          <a:latin typeface="Book Antiqua"/>
                          <a:ea typeface="Times New Roman"/>
                          <a:cs typeface="Times New Roman"/>
                        </a:rPr>
                        <a:t>Avg</a:t>
                      </a:r>
                    </a:p>
                  </a:txBody>
                  <a:tcPr marL="68580" marR="68580"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6635">
                <a:tc>
                  <a:txBody>
                    <a:bodyPr/>
                    <a:lstStyle/>
                    <a:p>
                      <a:pPr marL="8890" marR="0" algn="l">
                        <a:spcBef>
                          <a:spcPts val="0"/>
                        </a:spcBef>
                        <a:spcAft>
                          <a:spcPts val="0"/>
                        </a:spcAft>
                      </a:pPr>
                      <a:r>
                        <a:rPr lang="en-US" sz="2000" dirty="0">
                          <a:latin typeface="Book Antiqua"/>
                          <a:ea typeface="Times New Roman"/>
                          <a:cs typeface="Times New Roman"/>
                        </a:rPr>
                        <a:t>0</a:t>
                      </a: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Book Antiqua"/>
                          <a:ea typeface="Times New Roman"/>
                          <a:cs typeface="Arial"/>
                        </a:rPr>
                        <a:t>0.0</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smtClean="0">
                          <a:latin typeface="Book Antiqua"/>
                          <a:ea typeface="Times New Roman"/>
                          <a:cs typeface="Arial"/>
                        </a:rPr>
                        <a:t>1.2</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Book Antiqua"/>
                          <a:ea typeface="Times New Roman"/>
                          <a:cs typeface="Arial"/>
                        </a:rPr>
                        <a:t>2.3</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Book Antiqua"/>
                          <a:ea typeface="Times New Roman"/>
                          <a:cs typeface="Arial"/>
                        </a:rPr>
                        <a:t>1.6</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marL="0" marR="0" algn="ctr">
                        <a:spcBef>
                          <a:spcPts val="0"/>
                        </a:spcBef>
                        <a:spcAft>
                          <a:spcPts val="0"/>
                        </a:spcAft>
                      </a:pPr>
                      <a:r>
                        <a:rPr lang="en-US" sz="2000" b="1" dirty="0">
                          <a:latin typeface="Book Antiqua"/>
                          <a:ea typeface="Times New Roman"/>
                          <a:cs typeface="Arial"/>
                        </a:rPr>
                        <a:t>0.6</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a:noFill/>
                    </a:lnB>
                  </a:tcPr>
                </a:tc>
              </a:tr>
              <a:tr h="526635">
                <a:tc>
                  <a:txBody>
                    <a:bodyPr/>
                    <a:lstStyle/>
                    <a:p>
                      <a:pPr marL="8890" marR="0" algn="l">
                        <a:spcBef>
                          <a:spcPts val="0"/>
                        </a:spcBef>
                        <a:spcAft>
                          <a:spcPts val="0"/>
                        </a:spcAft>
                      </a:pPr>
                      <a:r>
                        <a:rPr lang="en-US" sz="2000" dirty="0">
                          <a:latin typeface="Book Antiqua"/>
                          <a:ea typeface="Times New Roman"/>
                          <a:cs typeface="Times New Roman"/>
                        </a:rPr>
                        <a:t>1</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0.0</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1.0</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1.7</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4.7</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b="1" dirty="0" smtClean="0">
                          <a:latin typeface="Book Antiqua"/>
                          <a:ea typeface="Times New Roman"/>
                          <a:cs typeface="Arial"/>
                        </a:rPr>
                        <a:t>0.7</a:t>
                      </a:r>
                      <a:endParaRPr lang="en-US" sz="2000" dirty="0">
                        <a:latin typeface="Book Antiqua"/>
                        <a:ea typeface="Times New Roman"/>
                        <a:cs typeface="Times New Roman"/>
                      </a:endParaRPr>
                    </a:p>
                  </a:txBody>
                  <a:tcPr marL="68580" marR="68580" marT="0" marB="0" anchor="b">
                    <a:lnL>
                      <a:noFill/>
                    </a:lnL>
                    <a:lnR>
                      <a:noFill/>
                    </a:lnR>
                    <a:lnT>
                      <a:noFill/>
                    </a:lnT>
                    <a:lnB>
                      <a:noFill/>
                    </a:lnB>
                  </a:tcPr>
                </a:tc>
              </a:tr>
              <a:tr h="526635">
                <a:tc>
                  <a:txBody>
                    <a:bodyPr/>
                    <a:lstStyle/>
                    <a:p>
                      <a:pPr marL="8890" marR="0" algn="l">
                        <a:spcBef>
                          <a:spcPts val="0"/>
                        </a:spcBef>
                        <a:spcAft>
                          <a:spcPts val="0"/>
                        </a:spcAft>
                      </a:pPr>
                      <a:r>
                        <a:rPr lang="en-US" sz="2000" dirty="0">
                          <a:latin typeface="Book Antiqua"/>
                          <a:ea typeface="Times New Roman"/>
                          <a:cs typeface="Times New Roman"/>
                        </a:rPr>
                        <a:t>2</a:t>
                      </a: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0.0</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1.3</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2.5</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dirty="0">
                          <a:latin typeface="Book Antiqua"/>
                          <a:ea typeface="Times New Roman"/>
                          <a:cs typeface="Arial"/>
                        </a:rPr>
                        <a:t>2.8</a:t>
                      </a:r>
                      <a:endParaRPr lang="en-US" sz="2000" dirty="0">
                        <a:latin typeface="Book Antiqua"/>
                        <a:ea typeface="Times New Roman"/>
                        <a:cs typeface="Times New Roman"/>
                      </a:endParaRPr>
                    </a:p>
                  </a:txBody>
                  <a:tcPr marL="68580" marR="68580" marT="0" marB="0" anchor="b">
                    <a:lnL>
                      <a:noFill/>
                    </a:lnL>
                    <a:lnR>
                      <a:noFill/>
                    </a:lnR>
                    <a:lnT>
                      <a:noFill/>
                    </a:lnT>
                    <a:lnB>
                      <a:noFill/>
                    </a:lnB>
                  </a:tcPr>
                </a:tc>
                <a:tc>
                  <a:txBody>
                    <a:bodyPr/>
                    <a:lstStyle/>
                    <a:p>
                      <a:pPr marL="0" marR="0" algn="ctr">
                        <a:spcBef>
                          <a:spcPts val="0"/>
                        </a:spcBef>
                        <a:spcAft>
                          <a:spcPts val="0"/>
                        </a:spcAft>
                      </a:pPr>
                      <a:r>
                        <a:rPr lang="en-US" sz="2000" b="1" dirty="0">
                          <a:latin typeface="Book Antiqua"/>
                          <a:ea typeface="Times New Roman"/>
                          <a:cs typeface="Arial"/>
                        </a:rPr>
                        <a:t>1.7</a:t>
                      </a:r>
                      <a:endParaRPr lang="en-US" sz="2000" dirty="0">
                        <a:latin typeface="Book Antiqua"/>
                        <a:ea typeface="Times New Roman"/>
                        <a:cs typeface="Times New Roman"/>
                      </a:endParaRPr>
                    </a:p>
                  </a:txBody>
                  <a:tcPr marL="68580" marR="68580" marT="0" marB="0" anchor="b">
                    <a:lnL>
                      <a:noFill/>
                    </a:lnL>
                    <a:lnR>
                      <a:noFill/>
                    </a:lnR>
                    <a:lnT>
                      <a:noFill/>
                    </a:lnT>
                    <a:lnB>
                      <a:noFill/>
                    </a:lnB>
                  </a:tcPr>
                </a:tc>
              </a:tr>
              <a:tr h="526635">
                <a:tc>
                  <a:txBody>
                    <a:bodyPr/>
                    <a:lstStyle/>
                    <a:p>
                      <a:pPr marL="8890" marR="0" algn="l">
                        <a:spcBef>
                          <a:spcPts val="0"/>
                        </a:spcBef>
                        <a:spcAft>
                          <a:spcPts val="0"/>
                        </a:spcAft>
                      </a:pPr>
                      <a:r>
                        <a:rPr lang="en-US" sz="2000" dirty="0">
                          <a:latin typeface="Book Antiqua"/>
                          <a:ea typeface="Times New Roman"/>
                          <a:cs typeface="Times New Roman"/>
                        </a:rPr>
                        <a:t>3+</a:t>
                      </a: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dirty="0">
                          <a:latin typeface="Book Antiqua"/>
                          <a:ea typeface="Times New Roman"/>
                          <a:cs typeface="Arial"/>
                        </a:rPr>
                        <a:t>0.0</a:t>
                      </a:r>
                      <a:endParaRPr lang="en-US" sz="20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dirty="0">
                          <a:latin typeface="Book Antiqua"/>
                          <a:ea typeface="Times New Roman"/>
                          <a:cs typeface="Arial"/>
                        </a:rPr>
                        <a:t>1.2</a:t>
                      </a:r>
                      <a:endParaRPr lang="en-US" sz="20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dirty="0">
                          <a:latin typeface="Book Antiqua"/>
                          <a:ea typeface="Times New Roman"/>
                          <a:cs typeface="Arial"/>
                        </a:rPr>
                        <a:t>2.5</a:t>
                      </a:r>
                      <a:endParaRPr lang="en-US" sz="20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dirty="0">
                          <a:latin typeface="Book Antiqua"/>
                          <a:ea typeface="Times New Roman"/>
                          <a:cs typeface="Arial"/>
                        </a:rPr>
                        <a:t>3.7</a:t>
                      </a:r>
                      <a:endParaRPr lang="en-US" sz="20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2.3</a:t>
                      </a:r>
                      <a:endParaRPr lang="en-US" sz="2000" dirty="0">
                        <a:latin typeface="Book Antiqua"/>
                        <a:ea typeface="Times New Roman"/>
                        <a:cs typeface="Times New Roman"/>
                      </a:endParaRPr>
                    </a:p>
                  </a:txBody>
                  <a:tcPr marL="68580" marR="68580" marT="0" marB="0" anchor="b">
                    <a:lnL>
                      <a:noFill/>
                    </a:lnL>
                    <a:lnR>
                      <a:noFill/>
                    </a:lnR>
                    <a:lnT>
                      <a:noFill/>
                    </a:lnT>
                    <a:lnB w="12700" cap="flat" cmpd="sng" algn="ctr">
                      <a:solidFill>
                        <a:schemeClr val="tx1"/>
                      </a:solidFill>
                      <a:prstDash val="solid"/>
                      <a:round/>
                      <a:headEnd type="none" w="med" len="med"/>
                      <a:tailEnd type="none" w="med" len="med"/>
                    </a:lnB>
                  </a:tcPr>
                </a:tc>
              </a:tr>
              <a:tr h="585151">
                <a:tc>
                  <a:txBody>
                    <a:bodyPr/>
                    <a:lstStyle/>
                    <a:p>
                      <a:pPr marL="8890" marR="0" algn="l">
                        <a:spcBef>
                          <a:spcPts val="0"/>
                        </a:spcBef>
                        <a:spcAft>
                          <a:spcPts val="0"/>
                        </a:spcAft>
                      </a:pPr>
                      <a:r>
                        <a:rPr lang="en-US" sz="2000" b="1" dirty="0">
                          <a:latin typeface="Book Antiqua"/>
                          <a:ea typeface="Times New Roman"/>
                          <a:cs typeface="Times New Roman"/>
                        </a:rPr>
                        <a:t>Avg</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0.0</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1.1</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2.4</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3.6</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latin typeface="Book Antiqua"/>
                          <a:ea typeface="Times New Roman"/>
                          <a:cs typeface="Arial"/>
                        </a:rPr>
                        <a:t>1.5</a:t>
                      </a:r>
                      <a:endParaRPr lang="en-US" sz="2000" dirty="0">
                        <a:latin typeface="Book Antiqua"/>
                        <a:ea typeface="Times New Roman"/>
                        <a:cs typeface="Times New Roman"/>
                      </a:endParaRPr>
                    </a:p>
                  </a:txBody>
                  <a:tcPr marL="68580" marR="68580" marT="0" marB="0" anchor="b">
                    <a:lnL>
                      <a:noFill/>
                    </a:lnL>
                    <a:lnR>
                      <a:noFill/>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22E56"/>
      </a:dk2>
      <a:lt2>
        <a:srgbClr val="FFFFFF"/>
      </a:lt2>
      <a:accent1>
        <a:srgbClr val="30A230"/>
      </a:accent1>
      <a:accent2>
        <a:srgbClr val="C20000"/>
      </a:accent2>
      <a:accent3>
        <a:srgbClr val="AAADB4"/>
      </a:accent3>
      <a:accent4>
        <a:srgbClr val="DADADA"/>
      </a:accent4>
      <a:accent5>
        <a:srgbClr val="ADCEAD"/>
      </a:accent5>
      <a:accent6>
        <a:srgbClr val="B00000"/>
      </a:accent6>
      <a:hlink>
        <a:srgbClr val="0099CC"/>
      </a:hlink>
      <a:folHlink>
        <a:srgbClr val="B2962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hlink"/>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000000"/>
            </a:solidFill>
            <a:effectLst/>
            <a:latin typeface="Arial" charset="0"/>
          </a:defRPr>
        </a:defPPr>
      </a:lstStyle>
    </a:lnDef>
  </a:objectDefaults>
  <a:extraClrSchemeLst>
    <a:extraClrScheme>
      <a:clrScheme name="Blank 1">
        <a:dk1>
          <a:srgbClr val="000000"/>
        </a:dk1>
        <a:lt1>
          <a:srgbClr val="FFFFFF"/>
        </a:lt1>
        <a:dk2>
          <a:srgbClr val="022E56"/>
        </a:dk2>
        <a:lt2>
          <a:srgbClr val="FFFFFF"/>
        </a:lt2>
        <a:accent1>
          <a:srgbClr val="30A230"/>
        </a:accent1>
        <a:accent2>
          <a:srgbClr val="C20000"/>
        </a:accent2>
        <a:accent3>
          <a:srgbClr val="AAADB4"/>
        </a:accent3>
        <a:accent4>
          <a:srgbClr val="DADADA"/>
        </a:accent4>
        <a:accent5>
          <a:srgbClr val="ADCEAD"/>
        </a:accent5>
        <a:accent6>
          <a:srgbClr val="B00000"/>
        </a:accent6>
        <a:hlink>
          <a:srgbClr val="0099CC"/>
        </a:hlink>
        <a:folHlink>
          <a:srgbClr val="B29620"/>
        </a:folHlink>
      </a:clrScheme>
      <a:clrMap bg1="dk2" tx1="lt1" bg2="dk1" tx2="lt2" accent1="accent1" accent2="accent2" accent3="accent3" accent4="accent4" accent5="accent5" accent6="accent6" hlink="hlink" folHlink="folHlink"/>
    </a:extraClrScheme>
    <a:extraClrScheme>
      <a:clrScheme name="Blank 2">
        <a:dk1>
          <a:srgbClr val="000000"/>
        </a:dk1>
        <a:lt1>
          <a:srgbClr val="FFFFFF"/>
        </a:lt1>
        <a:dk2>
          <a:srgbClr val="000000"/>
        </a:dk2>
        <a:lt2>
          <a:srgbClr val="000000"/>
        </a:lt2>
        <a:accent1>
          <a:srgbClr val="30A230"/>
        </a:accent1>
        <a:accent2>
          <a:srgbClr val="C20000"/>
        </a:accent2>
        <a:accent3>
          <a:srgbClr val="FFFFFF"/>
        </a:accent3>
        <a:accent4>
          <a:srgbClr val="000000"/>
        </a:accent4>
        <a:accent5>
          <a:srgbClr val="ADCEAD"/>
        </a:accent5>
        <a:accent6>
          <a:srgbClr val="B00000"/>
        </a:accent6>
        <a:hlink>
          <a:srgbClr val="0099CC"/>
        </a:hlink>
        <a:folHlink>
          <a:srgbClr val="B2962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FF00"/>
      </a:dk2>
      <a:lt2>
        <a:srgbClr val="FF0000"/>
      </a:lt2>
      <a:accent1>
        <a:srgbClr val="0000FF"/>
      </a:accent1>
      <a:accent2>
        <a:srgbClr val="00FFFF"/>
      </a:accent2>
      <a:accent3>
        <a:srgbClr val="FFFFFF"/>
      </a:accent3>
      <a:accent4>
        <a:srgbClr val="000000"/>
      </a:accent4>
      <a:accent5>
        <a:srgbClr val="AAAAFF"/>
      </a:accent5>
      <a:accent6>
        <a:srgbClr val="00E7E7"/>
      </a:accent6>
      <a:hlink>
        <a:srgbClr val="FF00FF"/>
      </a:hlink>
      <a:folHlink>
        <a:srgbClr val="FFFF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FF00"/>
      </a:dk2>
      <a:lt2>
        <a:srgbClr val="FF0000"/>
      </a:lt2>
      <a:accent1>
        <a:srgbClr val="0000FF"/>
      </a:accent1>
      <a:accent2>
        <a:srgbClr val="00FFFF"/>
      </a:accent2>
      <a:accent3>
        <a:srgbClr val="FFFFFF"/>
      </a:accent3>
      <a:accent4>
        <a:srgbClr val="000000"/>
      </a:accent4>
      <a:accent5>
        <a:srgbClr val="AAAAFF"/>
      </a:accent5>
      <a:accent6>
        <a:srgbClr val="00E7E7"/>
      </a:accent6>
      <a:hlink>
        <a:srgbClr val="FF00FF"/>
      </a:hlink>
      <a:folHlink>
        <a:srgbClr val="FFFF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568</TotalTime>
  <Pages>2</Pages>
  <Words>1367</Words>
  <Application>Microsoft Office PowerPoint</Application>
  <PresentationFormat>On-screen Show (4:3)</PresentationFormat>
  <Paragraphs>373</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Blank</vt:lpstr>
      <vt:lpstr>NCHRP 8-61 Travel Demand Forecasting: Parameters and Techniques </vt:lpstr>
      <vt:lpstr>Presentation Outline</vt:lpstr>
      <vt:lpstr>Project Overview Background</vt:lpstr>
      <vt:lpstr>Project Overview Project Panel, Staff, and Research Agency Team</vt:lpstr>
      <vt:lpstr>Project Overview Objectives</vt:lpstr>
      <vt:lpstr>Project Overview Status to Date</vt:lpstr>
      <vt:lpstr>Analysis of NHTS Data Process</vt:lpstr>
      <vt:lpstr>Analysis of NHTS Data Classifications </vt:lpstr>
      <vt:lpstr>Analysis of NHTS Data Sample Tabulations</vt:lpstr>
      <vt:lpstr>Analysis of NHTS Data Sample Tabulations</vt:lpstr>
      <vt:lpstr>Data from Existing MPO Models Process</vt:lpstr>
      <vt:lpstr>Data from Existing MPO Models  Sample Tabulation</vt:lpstr>
      <vt:lpstr>Data from Existing MPO Models  Sample Gamma Function Comparison (Home Based Work)</vt:lpstr>
      <vt:lpstr>What’s in the Guidebook?</vt:lpstr>
      <vt:lpstr>What’s in the Guidebook? (continued)</vt:lpstr>
      <vt:lpstr>What’s in the Guidebook? (continued)</vt:lpstr>
      <vt:lpstr>What’s in the Guidebook? (continued)</vt:lpstr>
      <vt:lpstr>What’s in the Guidebook? (continued)</vt:lpstr>
      <vt:lpstr>What’s in the Guidebook? (continued)</vt:lpstr>
      <vt:lpstr>Next Steps</vt:lpstr>
      <vt:lpstr>Contact Information</vt:lpstr>
    </vt:vector>
  </TitlesOfParts>
  <Company>Cambridge Systematics,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subject/>
  <dc:creator>John (Jay) Evans</dc:creator>
  <cp:keywords/>
  <dc:description/>
  <cp:lastModifiedBy>Thomas Rossi</cp:lastModifiedBy>
  <cp:revision>46</cp:revision>
  <cp:lastPrinted>2002-11-08T16:27:55Z</cp:lastPrinted>
  <dcterms:created xsi:type="dcterms:W3CDTF">2009-08-06T15:16:47Z</dcterms:created>
  <dcterms:modified xsi:type="dcterms:W3CDTF">2011-05-06T02:40:19Z</dcterms:modified>
</cp:coreProperties>
</file>