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sldIdLst>
    <p:sldId id="262" r:id="rId2"/>
    <p:sldId id="328" r:id="rId3"/>
    <p:sldId id="259" r:id="rId4"/>
    <p:sldId id="327" r:id="rId5"/>
    <p:sldId id="329" r:id="rId6"/>
    <p:sldId id="263" r:id="rId7"/>
    <p:sldId id="323" r:id="rId8"/>
    <p:sldId id="322" r:id="rId9"/>
    <p:sldId id="321" r:id="rId10"/>
    <p:sldId id="302" r:id="rId11"/>
    <p:sldId id="303" r:id="rId12"/>
    <p:sldId id="309" r:id="rId13"/>
    <p:sldId id="292" r:id="rId14"/>
    <p:sldId id="310" r:id="rId15"/>
    <p:sldId id="319" r:id="rId16"/>
    <p:sldId id="318" r:id="rId17"/>
    <p:sldId id="284" r:id="rId18"/>
    <p:sldId id="312" r:id="rId19"/>
    <p:sldId id="313" r:id="rId20"/>
    <p:sldId id="314" r:id="rId21"/>
    <p:sldId id="315" r:id="rId22"/>
    <p:sldId id="316" r:id="rId23"/>
    <p:sldId id="317" r:id="rId24"/>
    <p:sldId id="326" r:id="rId25"/>
    <p:sldId id="286" r:id="rId26"/>
    <p:sldId id="320" r:id="rId27"/>
    <p:sldId id="324" r:id="rId28"/>
    <p:sldId id="330" r:id="rId2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1942" autoAdjust="0"/>
  </p:normalViewPr>
  <p:slideViewPr>
    <p:cSldViewPr>
      <p:cViewPr>
        <p:scale>
          <a:sx n="66" d="100"/>
          <a:sy n="66" d="100"/>
        </p:scale>
        <p:origin x="-55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79E0B2-D4B0-4E96-A274-99359609CEB7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6F21C9-F0C8-4294-AF41-90D7CC678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 1960, the Office of Management and the Budget (OMB) first sponsored the tabulation and packaging of Census </a:t>
            </a:r>
            <a:r>
              <a:rPr lang="en-US" dirty="0" err="1" smtClean="0"/>
              <a:t>Journeyto</a:t>
            </a:r>
            <a:r>
              <a:rPr lang="en-US" dirty="0" smtClean="0"/>
              <a:t>-Work data at CB defined geographies. The transportation community quickly adopted ownership of the journey to work </a:t>
            </a:r>
          </a:p>
          <a:p>
            <a:r>
              <a:rPr lang="en-US" dirty="0" smtClean="0"/>
              <a:t>questions and agreed to pay for a set of special tabulations at geographies conducive to transportation planning needs.</a:t>
            </a:r>
          </a:p>
          <a:p>
            <a:r>
              <a:rPr lang="en-US" dirty="0" smtClean="0"/>
              <a:t>For the 1970 Census, 112 separate buyers, mostly MPOs, contracted directly with the CB for the data and prepared the </a:t>
            </a:r>
          </a:p>
          <a:p>
            <a:r>
              <a:rPr lang="en-US" dirty="0" smtClean="0"/>
              <a:t>specifications for the data tabulations. By 1980, there were 152 purchasers. An ad-hoc committee of transportation planners </a:t>
            </a:r>
          </a:p>
          <a:p>
            <a:r>
              <a:rPr lang="en-US" dirty="0" smtClean="0"/>
              <a:t>under the auspices of the Transportation Research Board developed the specifications. Users paid their share of the package </a:t>
            </a:r>
          </a:p>
          <a:p>
            <a:r>
              <a:rPr lang="en-US" dirty="0" smtClean="0"/>
              <a:t>and a special grant from DOT of $260K paid CB staff to write the computer programs. </a:t>
            </a:r>
          </a:p>
          <a:p>
            <a:r>
              <a:rPr lang="en-US" dirty="0" smtClean="0"/>
              <a:t>In 1990 and 2000, a national “pooled-fund” process was initiated by the states to cooperatively plan and purchase special </a:t>
            </a:r>
          </a:p>
          <a:p>
            <a:r>
              <a:rPr lang="en-US" dirty="0" smtClean="0"/>
              <a:t>census data tabulations from the CB for transportation planning. The availability of the data for 1990 was further enhanced by</a:t>
            </a:r>
          </a:p>
          <a:p>
            <a:r>
              <a:rPr lang="en-US" dirty="0" smtClean="0"/>
              <a:t>a special grant from the Bureau of Transportation Statistics (BTS) to distribute the data. Over 55,000 CDs were produced and </a:t>
            </a:r>
          </a:p>
          <a:p>
            <a:r>
              <a:rPr lang="en-US" dirty="0" smtClean="0"/>
              <a:t>distributed.</a:t>
            </a:r>
          </a:p>
          <a:p>
            <a:r>
              <a:rPr lang="en-US" dirty="0" smtClean="0"/>
              <a:t>The development of the 2000 data package was coordinated by the multi-organizational Census Transportation Planning </a:t>
            </a:r>
          </a:p>
          <a:p>
            <a:r>
              <a:rPr lang="en-US" dirty="0" smtClean="0"/>
              <a:t>Package (CTPP) Working Group, and again, the states and MPOs paid the CB for the tabulations using AASHTO as a coordinator </a:t>
            </a:r>
          </a:p>
          <a:p>
            <a:r>
              <a:rPr lang="en-US" dirty="0" smtClean="0"/>
              <a:t>of the process. Each state was assessed costs based on their total population. U.S. DOT agencies provided additional funding for </a:t>
            </a:r>
          </a:p>
          <a:p>
            <a:r>
              <a:rPr lang="en-US" dirty="0" smtClean="0"/>
              <a:t>technical support, coordination, and software used by the MPOs to define their Traffic Analysis Zones (TAZs).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3EB6C-3B39-4A47-9323-C5F39E6D8A0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B8398-3350-4A64-812F-60F0F1D64C8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F21C9-F0C8-4294-AF41-90D7CC6780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0DC345-3914-4F82-8207-67213F76B3A6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17916-4C6B-4ABC-B00A-E04AF0C65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32C7F-20B9-468E-BAFD-816D09D8E002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3EF44-33A0-462E-B665-9C60ECFC0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84F24-F469-40C7-AF02-D18DD428A1A7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65761-B7F7-4268-A2A3-4D7D84672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A1A078-B3FF-4CF0-816B-5B4E2C5835B1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62A6-7F62-40CB-B378-E08E45011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37CCF-5F32-49B1-8006-430150A68777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C2163-8320-401D-AF73-F59425DC5F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E68C7-106E-422E-87FA-BDE39F3BA80E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B331E-3946-4D96-BD2A-1CB1BC7CF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47792-C7E6-4525-97CF-5EC3A2545B1B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5957F-95B9-44B9-B526-62745F323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1DE5BF-AE0B-4029-88CA-8BB13541C9E8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05511-1E86-4DDE-9649-DC8FBB34C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BC007-7DEF-4A3D-B4B2-E8CD5F61D5C9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4A6C1-A64B-409C-A498-0E51682F4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C38B8-AC55-416C-B4E1-2F74A86FD85A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26759-7BEA-49E2-AC01-011968FC8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8EAED-C474-4AB2-A5C8-EC28B8951263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F6ED7-6D38-43C0-B70F-183C7AE81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417830-B55F-47B9-8615-46EE578B650A}" type="datetimeFigureOut">
              <a:rPr lang="en-US"/>
              <a:pPr/>
              <a:t>5/8/2011</a:t>
            </a:fld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A72C0D-8548-4EB7-82BD-5EC911A650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tpp.transportation.org/Pages/3yrdas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tpp.transportation.org/Pages/default.aspx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bcensus.com/" TargetMode="External"/><Relationship Id="rId5" Type="http://schemas.openxmlformats.org/officeDocument/2006/relationships/hyperlink" Target="http://www.edthefed.com/" TargetMode="External"/><Relationship Id="rId4" Type="http://schemas.openxmlformats.org/officeDocument/2006/relationships/hyperlink" Target="http://www.fhwa.dot.gov/ctpp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pweinberger@aashto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7772400" cy="2209800"/>
          </a:xfrm>
        </p:spPr>
        <p:txBody>
          <a:bodyPr>
            <a:normAutofit/>
          </a:bodyPr>
          <a:lstStyle/>
          <a:p>
            <a:r>
              <a:rPr lang="en-US" sz="2900" b="1" i="1" dirty="0">
                <a:solidFill>
                  <a:srgbClr val="0D0D0D"/>
                </a:solidFill>
              </a:rPr>
              <a:t>Census Transportation Planning Products </a:t>
            </a:r>
            <a:r>
              <a:rPr lang="en-US" sz="2900" b="1" i="1" dirty="0" smtClean="0">
                <a:solidFill>
                  <a:srgbClr val="0D0D0D"/>
                </a:solidFill>
              </a:rPr>
              <a:t>Program</a:t>
            </a:r>
            <a:r>
              <a:rPr lang="en-US" sz="2200" b="1" dirty="0">
                <a:solidFill>
                  <a:srgbClr val="0D0D0D"/>
                </a:solidFill>
              </a:rPr>
              <a:t/>
            </a:r>
            <a:br>
              <a:rPr lang="en-US" sz="2200" b="1" dirty="0">
                <a:solidFill>
                  <a:srgbClr val="0D0D0D"/>
                </a:solidFill>
              </a:rPr>
            </a:br>
            <a:r>
              <a:rPr lang="en-US" sz="2200" b="1" dirty="0">
                <a:solidFill>
                  <a:srgbClr val="0D0D0D"/>
                </a:solidFill>
              </a:rPr>
              <a:t>Penelope Weinberger</a:t>
            </a:r>
            <a:br>
              <a:rPr lang="en-US" sz="2200" b="1" dirty="0">
                <a:solidFill>
                  <a:srgbClr val="0D0D0D"/>
                </a:solidFill>
              </a:rPr>
            </a:br>
            <a:r>
              <a:rPr lang="en-US" sz="1800" b="1" dirty="0">
                <a:solidFill>
                  <a:srgbClr val="0D0D0D"/>
                </a:solidFill>
              </a:rPr>
              <a:t> CTPP Program Manager - AASHTO</a:t>
            </a:r>
            <a:r>
              <a:rPr lang="en-US" sz="3200" b="1" dirty="0">
                <a:solidFill>
                  <a:srgbClr val="0D0D0D"/>
                </a:solidFill>
              </a:rPr>
              <a:t/>
            </a:r>
            <a:br>
              <a:rPr lang="en-US" sz="3200" b="1" dirty="0">
                <a:solidFill>
                  <a:srgbClr val="0D0D0D"/>
                </a:solidFill>
              </a:rPr>
            </a:br>
            <a:endParaRPr lang="en-US" sz="3200" b="1" dirty="0">
              <a:solidFill>
                <a:srgbClr val="0D0D0D"/>
              </a:solidFill>
            </a:endParaRPr>
          </a:p>
        </p:txBody>
      </p:sp>
      <p:pic>
        <p:nvPicPr>
          <p:cNvPr id="15362" name="Picture 5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09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AASHTO logo_i_RGB_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410200"/>
            <a:ext cx="25241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85800" y="40386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Annual TRB Planning Applications Conference, Reno, NV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(May 8, 2011)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7E38403-F736-4C15-9670-603AEF4FE62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8"/>
          <p:cNvSpPr txBox="1">
            <a:spLocks noChangeArrowheads="1"/>
          </p:cNvSpPr>
          <p:nvPr/>
        </p:nvSpPr>
        <p:spPr bwMode="auto">
          <a:xfrm>
            <a:off x="1066800" y="2286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The 3-year Product Design</a:t>
            </a:r>
          </a:p>
        </p:txBody>
      </p:sp>
      <p:grpSp>
        <p:nvGrpSpPr>
          <p:cNvPr id="41986" name="Group 33"/>
          <p:cNvGrpSpPr>
            <a:grpSpLocks/>
          </p:cNvGrpSpPr>
          <p:nvPr/>
        </p:nvGrpSpPr>
        <p:grpSpPr bwMode="auto">
          <a:xfrm>
            <a:off x="457200" y="1123950"/>
            <a:ext cx="8229600" cy="4419600"/>
            <a:chOff x="288" y="1056"/>
            <a:chExt cx="5184" cy="2784"/>
          </a:xfrm>
        </p:grpSpPr>
        <p:sp>
          <p:nvSpPr>
            <p:cNvPr id="41989" name="Rectangle 2"/>
            <p:cNvSpPr>
              <a:spLocks noChangeArrowheads="1"/>
            </p:cNvSpPr>
            <p:nvPr/>
          </p:nvSpPr>
          <p:spPr bwMode="auto">
            <a:xfrm>
              <a:off x="288" y="1056"/>
              <a:ext cx="2592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2000 Geography</a:t>
              </a:r>
            </a:p>
            <a:p>
              <a:pPr algn="ctr">
                <a:spcBef>
                  <a:spcPct val="20000"/>
                </a:spcBef>
              </a:pPr>
              <a:endParaRPr lang="en-US" sz="2800" b="1">
                <a:solidFill>
                  <a:srgbClr val="0000FF"/>
                </a:solidFill>
              </a:endParaRPr>
            </a:p>
            <a:p>
              <a:pPr algn="ctr">
                <a:spcBef>
                  <a:spcPct val="20000"/>
                </a:spcBef>
              </a:pPr>
              <a:endParaRPr lang="en-US" sz="1000" b="1"/>
            </a:p>
          </p:txBody>
        </p:sp>
        <p:sp>
          <p:nvSpPr>
            <p:cNvPr id="41990" name="Line 3"/>
            <p:cNvSpPr>
              <a:spLocks noChangeShapeType="1"/>
            </p:cNvSpPr>
            <p:nvPr/>
          </p:nvSpPr>
          <p:spPr bwMode="auto">
            <a:xfrm>
              <a:off x="288" y="1056"/>
              <a:ext cx="0" cy="278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4"/>
            <p:cNvSpPr>
              <a:spLocks noChangeShapeType="1"/>
            </p:cNvSpPr>
            <p:nvPr/>
          </p:nvSpPr>
          <p:spPr bwMode="auto">
            <a:xfrm>
              <a:off x="2880" y="1056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5"/>
            <p:cNvSpPr>
              <a:spLocks noChangeShapeType="1"/>
            </p:cNvSpPr>
            <p:nvPr/>
          </p:nvSpPr>
          <p:spPr bwMode="auto">
            <a:xfrm>
              <a:off x="5472" y="1056"/>
              <a:ext cx="0" cy="278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6"/>
            <p:cNvSpPr>
              <a:spLocks noChangeShapeType="1"/>
            </p:cNvSpPr>
            <p:nvPr/>
          </p:nvSpPr>
          <p:spPr bwMode="auto">
            <a:xfrm>
              <a:off x="288" y="1056"/>
              <a:ext cx="5184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7"/>
            <p:cNvSpPr>
              <a:spLocks noChangeShapeType="1"/>
            </p:cNvSpPr>
            <p:nvPr/>
          </p:nvSpPr>
          <p:spPr bwMode="auto">
            <a:xfrm>
              <a:off x="288" y="3840"/>
              <a:ext cx="5184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Rectangle 9"/>
            <p:cNvSpPr>
              <a:spLocks noChangeArrowheads="1"/>
            </p:cNvSpPr>
            <p:nvPr/>
          </p:nvSpPr>
          <p:spPr bwMode="auto">
            <a:xfrm>
              <a:off x="432" y="3432"/>
              <a:ext cx="230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t"/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MSA – </a:t>
              </a:r>
              <a:r>
                <a:rPr lang="en-US" sz="2000" b="1">
                  <a:solidFill>
                    <a:srgbClr val="FF0000"/>
                  </a:solidFill>
                  <a:cs typeface="Arial" charset="0"/>
                </a:rPr>
                <a:t>EACH Principal City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41996" name="Rectangle 10"/>
            <p:cNvSpPr>
              <a:spLocks noChangeArrowheads="1"/>
            </p:cNvSpPr>
            <p:nvPr/>
          </p:nvSpPr>
          <p:spPr bwMode="auto">
            <a:xfrm>
              <a:off x="432" y="3183"/>
              <a:ext cx="23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t"/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Metropolitan Statistical Area </a:t>
              </a:r>
              <a:endParaRPr lang="en-US" sz="2000" b="1"/>
            </a:p>
          </p:txBody>
        </p:sp>
        <p:sp>
          <p:nvSpPr>
            <p:cNvPr id="41997" name="Rectangle 11"/>
            <p:cNvSpPr>
              <a:spLocks noChangeArrowheads="1"/>
            </p:cNvSpPr>
            <p:nvPr/>
          </p:nvSpPr>
          <p:spPr bwMode="auto">
            <a:xfrm>
              <a:off x="432" y="2934"/>
              <a:ext cx="23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t"/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State-POW PUMA</a:t>
              </a:r>
              <a:endParaRPr lang="en-US" sz="2000" b="1"/>
            </a:p>
          </p:txBody>
        </p:sp>
        <p:sp>
          <p:nvSpPr>
            <p:cNvPr id="41998" name="Rectangle 12"/>
            <p:cNvSpPr>
              <a:spLocks noChangeArrowheads="1"/>
            </p:cNvSpPr>
            <p:nvPr/>
          </p:nvSpPr>
          <p:spPr bwMode="auto">
            <a:xfrm>
              <a:off x="432" y="2685"/>
              <a:ext cx="23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t"/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State-PUMA</a:t>
              </a:r>
              <a:endParaRPr lang="en-US" sz="2000" b="1"/>
            </a:p>
          </p:txBody>
        </p:sp>
        <p:sp>
          <p:nvSpPr>
            <p:cNvPr id="41999" name="Rectangle 13"/>
            <p:cNvSpPr>
              <a:spLocks noChangeArrowheads="1"/>
            </p:cNvSpPr>
            <p:nvPr/>
          </p:nvSpPr>
          <p:spPr bwMode="auto">
            <a:xfrm>
              <a:off x="432" y="2436"/>
              <a:ext cx="23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t"/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State-</a:t>
              </a:r>
              <a:r>
                <a:rPr lang="en-US" sz="2000" b="1">
                  <a:solidFill>
                    <a:srgbClr val="FF0000"/>
                  </a:solidFill>
                  <a:cs typeface="Arial" charset="0"/>
                </a:rPr>
                <a:t>Place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42000" name="Rectangle 14"/>
            <p:cNvSpPr>
              <a:spLocks noChangeArrowheads="1"/>
            </p:cNvSpPr>
            <p:nvPr/>
          </p:nvSpPr>
          <p:spPr bwMode="auto">
            <a:xfrm>
              <a:off x="432" y="2187"/>
              <a:ext cx="23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t"/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State-County-MCD</a:t>
              </a:r>
              <a:endParaRPr lang="en-US" sz="2000" b="1"/>
            </a:p>
          </p:txBody>
        </p:sp>
        <p:sp>
          <p:nvSpPr>
            <p:cNvPr id="42001" name="Rectangle 15"/>
            <p:cNvSpPr>
              <a:spLocks noChangeArrowheads="1"/>
            </p:cNvSpPr>
            <p:nvPr/>
          </p:nvSpPr>
          <p:spPr bwMode="auto">
            <a:xfrm>
              <a:off x="432" y="1938"/>
              <a:ext cx="23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t"/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State-</a:t>
              </a:r>
              <a:r>
                <a:rPr lang="en-US" sz="2000" b="1">
                  <a:solidFill>
                    <a:srgbClr val="FF0000"/>
                  </a:solidFill>
                  <a:cs typeface="Arial" charset="0"/>
                </a:rPr>
                <a:t>County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42002" name="Rectangle 16"/>
            <p:cNvSpPr>
              <a:spLocks noChangeArrowheads="1"/>
            </p:cNvSpPr>
            <p:nvPr/>
          </p:nvSpPr>
          <p:spPr bwMode="auto">
            <a:xfrm>
              <a:off x="432" y="1440"/>
              <a:ext cx="23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t"/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Nation (US Total)</a:t>
              </a:r>
              <a:endParaRPr lang="en-US" sz="2000" b="1"/>
            </a:p>
          </p:txBody>
        </p:sp>
        <p:grpSp>
          <p:nvGrpSpPr>
            <p:cNvPr id="42003" name="Group 17"/>
            <p:cNvGrpSpPr>
              <a:grpSpLocks/>
            </p:cNvGrpSpPr>
            <p:nvPr/>
          </p:nvGrpSpPr>
          <p:grpSpPr bwMode="auto">
            <a:xfrm>
              <a:off x="432" y="1056"/>
              <a:ext cx="5040" cy="2784"/>
              <a:chOff x="432" y="1056"/>
              <a:chExt cx="5040" cy="2784"/>
            </a:xfrm>
          </p:grpSpPr>
          <p:sp>
            <p:nvSpPr>
              <p:cNvPr id="42015" name="Rectangle 1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2592" cy="2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2800" b="1">
                    <a:solidFill>
                      <a:srgbClr val="0000FF"/>
                    </a:solidFill>
                  </a:rPr>
                  <a:t>Product  Structure</a:t>
                </a:r>
              </a:p>
              <a:p>
                <a:pPr algn="ctr">
                  <a:spcBef>
                    <a:spcPct val="20000"/>
                  </a:spcBef>
                </a:pPr>
                <a:endParaRPr lang="en-US" sz="800" b="1">
                  <a:solidFill>
                    <a:srgbClr val="0000FF"/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en-US" sz="2800" b="1"/>
                  <a:t>3-Parts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2800" b="1">
                    <a:solidFill>
                      <a:srgbClr val="FF0000"/>
                    </a:solidFill>
                  </a:rPr>
                  <a:t>Part 1-</a:t>
                </a:r>
                <a:r>
                  <a:rPr lang="en-US" sz="2800" b="1"/>
                  <a:t> </a:t>
                </a:r>
                <a:r>
                  <a:rPr lang="en-US" sz="2200" b="1"/>
                  <a:t>Place of Residence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000" b="1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800" b="1">
                    <a:solidFill>
                      <a:srgbClr val="FF0000"/>
                    </a:solidFill>
                  </a:rPr>
                  <a:t> Part 2-</a:t>
                </a:r>
                <a:r>
                  <a:rPr lang="en-US" sz="2800" b="1"/>
                  <a:t> </a:t>
                </a:r>
                <a:r>
                  <a:rPr lang="en-US" sz="2200" b="1"/>
                  <a:t>Place of Work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000" b="1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800" b="1">
                    <a:solidFill>
                      <a:srgbClr val="FF0000"/>
                    </a:solidFill>
                  </a:rPr>
                  <a:t> Part 3-</a:t>
                </a:r>
                <a:r>
                  <a:rPr lang="en-US" sz="2800" b="1"/>
                  <a:t> </a:t>
                </a:r>
                <a:r>
                  <a:rPr lang="en-US" sz="2200" b="1"/>
                  <a:t>Flows between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200" b="1"/>
                  <a:t>                 Home and Work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sz="1000" b="1"/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200" b="1">
                    <a:solidFill>
                      <a:srgbClr val="FF0000"/>
                    </a:solidFill>
                  </a:rPr>
                  <a:t>with On-Line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200" b="1">
                    <a:solidFill>
                      <a:srgbClr val="FF0000"/>
                    </a:solidFill>
                  </a:rPr>
                  <a:t> Extraction Software </a:t>
                </a:r>
              </a:p>
            </p:txBody>
          </p:sp>
          <p:sp>
            <p:nvSpPr>
              <p:cNvPr id="42016" name="Rectangle 19"/>
              <p:cNvSpPr>
                <a:spLocks noChangeArrowheads="1"/>
              </p:cNvSpPr>
              <p:nvPr/>
            </p:nvSpPr>
            <p:spPr bwMode="auto">
              <a:xfrm>
                <a:off x="432" y="1689"/>
                <a:ext cx="23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t"/>
                <a:r>
                  <a:rPr lang="en-US" sz="2000" b="1">
                    <a:solidFill>
                      <a:srgbClr val="000000"/>
                    </a:solidFill>
                    <a:cs typeface="Arial" charset="0"/>
                  </a:rPr>
                  <a:t>State</a:t>
                </a:r>
                <a:endParaRPr lang="en-US" sz="2000" b="1"/>
              </a:p>
            </p:txBody>
          </p:sp>
          <p:sp>
            <p:nvSpPr>
              <p:cNvPr id="42017" name="Line 20"/>
              <p:cNvSpPr>
                <a:spLocks noChangeShapeType="1"/>
              </p:cNvSpPr>
              <p:nvPr/>
            </p:nvSpPr>
            <p:spPr bwMode="auto">
              <a:xfrm>
                <a:off x="432" y="1440"/>
                <a:ext cx="230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04" name="Line 21"/>
            <p:cNvSpPr>
              <a:spLocks noChangeShapeType="1"/>
            </p:cNvSpPr>
            <p:nvPr/>
          </p:nvSpPr>
          <p:spPr bwMode="auto">
            <a:xfrm>
              <a:off x="432" y="3748"/>
              <a:ext cx="230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22"/>
            <p:cNvSpPr>
              <a:spLocks noChangeShapeType="1"/>
            </p:cNvSpPr>
            <p:nvPr/>
          </p:nvSpPr>
          <p:spPr bwMode="auto">
            <a:xfrm>
              <a:off x="432" y="1440"/>
              <a:ext cx="0" cy="23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23"/>
            <p:cNvSpPr>
              <a:spLocks noChangeShapeType="1"/>
            </p:cNvSpPr>
            <p:nvPr/>
          </p:nvSpPr>
          <p:spPr bwMode="auto">
            <a:xfrm>
              <a:off x="2736" y="1440"/>
              <a:ext cx="0" cy="23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4"/>
            <p:cNvSpPr>
              <a:spLocks noChangeShapeType="1"/>
            </p:cNvSpPr>
            <p:nvPr/>
          </p:nvSpPr>
          <p:spPr bwMode="auto">
            <a:xfrm>
              <a:off x="432" y="1689"/>
              <a:ext cx="230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5"/>
            <p:cNvSpPr>
              <a:spLocks noChangeShapeType="1"/>
            </p:cNvSpPr>
            <p:nvPr/>
          </p:nvSpPr>
          <p:spPr bwMode="auto">
            <a:xfrm>
              <a:off x="432" y="1938"/>
              <a:ext cx="230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6"/>
            <p:cNvSpPr>
              <a:spLocks noChangeShapeType="1"/>
            </p:cNvSpPr>
            <p:nvPr/>
          </p:nvSpPr>
          <p:spPr bwMode="auto">
            <a:xfrm>
              <a:off x="432" y="2187"/>
              <a:ext cx="230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7"/>
            <p:cNvSpPr>
              <a:spLocks noChangeShapeType="1"/>
            </p:cNvSpPr>
            <p:nvPr/>
          </p:nvSpPr>
          <p:spPr bwMode="auto">
            <a:xfrm>
              <a:off x="432" y="2436"/>
              <a:ext cx="230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8"/>
            <p:cNvSpPr>
              <a:spLocks noChangeShapeType="1"/>
            </p:cNvSpPr>
            <p:nvPr/>
          </p:nvSpPr>
          <p:spPr bwMode="auto">
            <a:xfrm>
              <a:off x="432" y="2685"/>
              <a:ext cx="230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29"/>
            <p:cNvSpPr>
              <a:spLocks noChangeShapeType="1"/>
            </p:cNvSpPr>
            <p:nvPr/>
          </p:nvSpPr>
          <p:spPr bwMode="auto">
            <a:xfrm>
              <a:off x="432" y="2934"/>
              <a:ext cx="230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30"/>
            <p:cNvSpPr>
              <a:spLocks noChangeShapeType="1"/>
            </p:cNvSpPr>
            <p:nvPr/>
          </p:nvSpPr>
          <p:spPr bwMode="auto">
            <a:xfrm>
              <a:off x="432" y="3183"/>
              <a:ext cx="230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Line 31"/>
            <p:cNvSpPr>
              <a:spLocks noChangeShapeType="1"/>
            </p:cNvSpPr>
            <p:nvPr/>
          </p:nvSpPr>
          <p:spPr bwMode="auto">
            <a:xfrm>
              <a:off x="432" y="3432"/>
              <a:ext cx="230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988" name="Picture 35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30163"/>
            <a:ext cx="6953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2286000" y="228600"/>
            <a:ext cx="6188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3-year CTPP Product Summary</a:t>
            </a:r>
          </a:p>
        </p:txBody>
      </p:sp>
      <p:graphicFrame>
        <p:nvGraphicFramePr>
          <p:cNvPr id="44052" name="Group 20"/>
          <p:cNvGraphicFramePr>
            <a:graphicFrameLocks noGrp="1"/>
          </p:cNvGraphicFramePr>
          <p:nvPr/>
        </p:nvGraphicFramePr>
        <p:xfrm>
          <a:off x="762000" y="990600"/>
          <a:ext cx="7543800" cy="5291773"/>
        </p:xfrm>
        <a:graphic>
          <a:graphicData uri="http://schemas.openxmlformats.org/drawingml/2006/table">
            <a:tbl>
              <a:tblPr/>
              <a:tblGrid>
                <a:gridCol w="3813175"/>
                <a:gridCol w="37306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Highlights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Low Lights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7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Based on CTPP2000 Tables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Many NEW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Univariate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More Age Tables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Streamlined Race Tables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More HH and HH  Lifecycle Tables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More English Proficiency Tables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Way more Flows Tables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Incomplete Coverage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Rounded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Reduced Number of Crosstabs with Mode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-- Travel time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-- Household income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-- Vehicle availability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-- Age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-- Time leaving home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Tables will have  Suppression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 Means based on 3 values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-- 3 records in Flow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021" name="Line 63"/>
          <p:cNvSpPr>
            <a:spLocks noChangeShapeType="1"/>
          </p:cNvSpPr>
          <p:nvPr/>
        </p:nvSpPr>
        <p:spPr bwMode="auto">
          <a:xfrm flipV="1">
            <a:off x="3962400" y="4953000"/>
            <a:ext cx="6096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6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ollap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1371600"/>
            <a:ext cx="893127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24000" y="228600"/>
            <a:ext cx="6970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CTPP products collapsing schema </a:t>
            </a:r>
          </a:p>
        </p:txBody>
      </p:sp>
      <p:pic>
        <p:nvPicPr>
          <p:cNvPr id="4" name="Picture 6" descr="CTPP-logo-2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CTPP Basics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Planning Support for over 20 federal planning requirements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Data for supporting a wide variety of transportation planning tasks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Policy studies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Travel demand modeling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Congestion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Emergency preparedness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Corridor and project studies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Transit new start and service planning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Environmental justice </a:t>
            </a:r>
            <a:r>
              <a:rPr lang="en-US" sz="2000" dirty="0" smtClean="0"/>
              <a:t>studies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Air quality conformity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Environmental justice reviews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Trends analyses</a:t>
            </a:r>
          </a:p>
        </p:txBody>
      </p:sp>
      <p:pic>
        <p:nvPicPr>
          <p:cNvPr id="25603" name="Picture 5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2125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many people live here and work there?  </a:t>
            </a:r>
          </a:p>
          <a:p>
            <a:r>
              <a:rPr lang="en-US" sz="2400" dirty="0" smtClean="0"/>
              <a:t>What’s the average commute time to my city? </a:t>
            </a:r>
          </a:p>
          <a:p>
            <a:r>
              <a:rPr lang="en-US" sz="2400" dirty="0" smtClean="0"/>
              <a:t>How many or what percentage of workers use transit in my MSA? </a:t>
            </a:r>
          </a:p>
          <a:p>
            <a:r>
              <a:rPr lang="en-US" sz="2400" dirty="0" smtClean="0"/>
              <a:t>What is the approximate income of workers commuting from the suburbs to the city? </a:t>
            </a:r>
          </a:p>
          <a:p>
            <a:r>
              <a:rPr lang="en-US" sz="2400" dirty="0" smtClean="0"/>
              <a:t>What industries are located in my city? </a:t>
            </a:r>
          </a:p>
          <a:p>
            <a:r>
              <a:rPr lang="en-US" sz="2400" dirty="0" smtClean="0"/>
              <a:t>What proportion of transit users are automobile owners?</a:t>
            </a:r>
          </a:p>
          <a:p>
            <a:r>
              <a:rPr lang="en-US" sz="2400" dirty="0" smtClean="0"/>
              <a:t>What percentage of work trips are made in carpools?</a:t>
            </a:r>
          </a:p>
          <a:p>
            <a:r>
              <a:rPr lang="en-US" sz="2400" dirty="0" smtClean="0"/>
              <a:t>What proportion of people telecommute?</a:t>
            </a:r>
          </a:p>
          <a:p>
            <a:endParaRPr lang="en-US" dirty="0"/>
          </a:p>
        </p:txBody>
      </p:sp>
      <p:pic>
        <p:nvPicPr>
          <p:cNvPr id="5" name="Picture 6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/>
              <a:t>Accessing the 3-year data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Available </a:t>
            </a:r>
            <a:r>
              <a:rPr lang="en-US" sz="2800" dirty="0"/>
              <a:t>on </a:t>
            </a:r>
            <a:r>
              <a:rPr lang="en-US" sz="2800" dirty="0" smtClean="0"/>
              <a:t>the web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Free to use, but you do need to register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dirty="0"/>
              <a:t>Online help and </a:t>
            </a:r>
            <a:r>
              <a:rPr lang="en-US" sz="2400" dirty="0" smtClean="0"/>
              <a:t>tutorials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endParaRPr lang="en-US" sz="2400" dirty="0" smtClean="0"/>
          </a:p>
          <a:p>
            <a:pPr algn="ctr">
              <a:lnSpc>
                <a:spcPct val="80000"/>
              </a:lnSpc>
              <a:spcAft>
                <a:spcPct val="50000"/>
              </a:spcAft>
              <a:buNone/>
            </a:pPr>
            <a:r>
              <a:rPr lang="en-US" sz="2800" dirty="0" smtClean="0">
                <a:hlinkClick r:id="rId3"/>
              </a:rPr>
              <a:t>http://ctpp.transportation.org/Pages/3yrdas.aspx</a:t>
            </a:r>
            <a:endParaRPr lang="en-US" sz="2800" dirty="0" smtClean="0"/>
          </a:p>
        </p:txBody>
      </p:sp>
      <p:pic>
        <p:nvPicPr>
          <p:cNvPr id="52227" name="Picture 3" descr="CTPP-logo-2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444"/>
          <a:stretch>
            <a:fillRect/>
          </a:stretch>
        </p:blipFill>
        <p:spPr bwMode="auto">
          <a:xfrm>
            <a:off x="-14514" y="-21771"/>
            <a:ext cx="9488207" cy="679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/>
              <a:t>Accessing the 3-year data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Create sessions, which are groups of tables with a common geography selection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dirty="0" smtClean="0"/>
              <a:t>Select geography using a map and/or drill down through the geographic hierarchy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Search for tables by dimension name or any relevant word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Either within one of the parts or across all parts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Download your (or any) state</a:t>
            </a:r>
            <a:endParaRPr lang="en-US" sz="2800" dirty="0"/>
          </a:p>
        </p:txBody>
      </p:sp>
      <p:pic>
        <p:nvPicPr>
          <p:cNvPr id="52227" name="Picture 3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667" t="7778" r="5833" b="27778"/>
          <a:stretch>
            <a:fillRect/>
          </a:stretch>
        </p:blipFill>
        <p:spPr bwMode="auto">
          <a:xfrm>
            <a:off x="0" y="1143000"/>
            <a:ext cx="9110965" cy="476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2222" r="33333" b="57778"/>
          <a:stretch>
            <a:fillRect/>
          </a:stretch>
        </p:blipFill>
        <p:spPr bwMode="auto">
          <a:xfrm>
            <a:off x="0" y="228600"/>
            <a:ext cx="8656500" cy="292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t="12222" r="10000" b="50000"/>
          <a:stretch>
            <a:fillRect/>
          </a:stretch>
        </p:blipFill>
        <p:spPr bwMode="auto">
          <a:xfrm>
            <a:off x="-1" y="3657600"/>
            <a:ext cx="914400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CTPP Program</a:t>
            </a:r>
          </a:p>
          <a:p>
            <a:pPr lvl="1"/>
            <a:r>
              <a:rPr lang="en-US" sz="2400" dirty="0" smtClean="0"/>
              <a:t>History</a:t>
            </a:r>
          </a:p>
          <a:p>
            <a:pPr lvl="1"/>
            <a:r>
              <a:rPr lang="en-US" sz="2400" dirty="0" smtClean="0"/>
              <a:t>Content</a:t>
            </a:r>
          </a:p>
          <a:p>
            <a:r>
              <a:rPr lang="en-US" sz="2800" dirty="0" smtClean="0"/>
              <a:t>CTPP Data Tabulations Based on 3-year 2006 – 2008 ACS</a:t>
            </a:r>
          </a:p>
          <a:p>
            <a:pPr lvl="1"/>
            <a:r>
              <a:rPr lang="en-US" sz="2400" dirty="0" smtClean="0"/>
              <a:t>Design</a:t>
            </a:r>
          </a:p>
          <a:p>
            <a:pPr lvl="1"/>
            <a:r>
              <a:rPr lang="en-US" sz="2400" dirty="0" smtClean="0"/>
              <a:t>Details</a:t>
            </a:r>
          </a:p>
          <a:p>
            <a:pPr lvl="1"/>
            <a:r>
              <a:rPr lang="en-US" sz="2400" dirty="0" smtClean="0"/>
              <a:t>Uses</a:t>
            </a:r>
          </a:p>
          <a:p>
            <a:r>
              <a:rPr lang="en-US" sz="2800" dirty="0" smtClean="0"/>
              <a:t>Data Access Software</a:t>
            </a:r>
          </a:p>
          <a:p>
            <a:r>
              <a:rPr lang="en-US" sz="2800" dirty="0" smtClean="0"/>
              <a:t>Resources and Contacts</a:t>
            </a:r>
            <a:endParaRPr lang="en-US" sz="2800" dirty="0"/>
          </a:p>
        </p:txBody>
      </p:sp>
      <p:pic>
        <p:nvPicPr>
          <p:cNvPr id="6" name="Picture 5" descr="CTPP-logo-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2125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1111" r="3333" b="4444"/>
          <a:stretch>
            <a:fillRect/>
          </a:stretch>
        </p:blipFill>
        <p:spPr bwMode="auto">
          <a:xfrm>
            <a:off x="1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1111" r="32500" b="46667"/>
          <a:stretch>
            <a:fillRect/>
          </a:stretch>
        </p:blipFill>
        <p:spPr bwMode="auto">
          <a:xfrm>
            <a:off x="0" y="2758437"/>
            <a:ext cx="8738485" cy="409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11111" r="28333" b="51111"/>
          <a:stretch>
            <a:fillRect/>
          </a:stretch>
        </p:blipFill>
        <p:spPr bwMode="auto">
          <a:xfrm>
            <a:off x="0" y="0"/>
            <a:ext cx="7863551" cy="31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11111" r="3333" b="53333"/>
          <a:stretch>
            <a:fillRect/>
          </a:stretch>
        </p:blipFill>
        <p:spPr bwMode="auto">
          <a:xfrm>
            <a:off x="304801" y="4419638"/>
            <a:ext cx="8839199" cy="24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7500" t="11111" r="5000" b="30000"/>
          <a:stretch>
            <a:fillRect/>
          </a:stretch>
        </p:blipFill>
        <p:spPr bwMode="auto">
          <a:xfrm>
            <a:off x="0" y="0"/>
            <a:ext cx="7696200" cy="43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11111" r="31667" b="23333"/>
          <a:stretch>
            <a:fillRect/>
          </a:stretch>
        </p:blipFill>
        <p:spPr bwMode="auto">
          <a:xfrm>
            <a:off x="0" y="-1"/>
            <a:ext cx="9144000" cy="657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Viewing the data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Open any table, either in your “session” or from the public view.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/>
              <a:t>From there, you can customize your view of the data: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Rearrange dimensions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Make selections on any dimension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View charts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Aggregate </a:t>
            </a:r>
            <a:r>
              <a:rPr lang="en-US" sz="2000" dirty="0"/>
              <a:t>items using standard functions or provide a formula (margin of error will be recalculated for you for simpler formulas)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Save your report for future use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Save your selections and aggregations for use in other tables</a:t>
            </a:r>
          </a:p>
        </p:txBody>
      </p:sp>
      <p:pic>
        <p:nvPicPr>
          <p:cNvPr id="54275" name="Picture 3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Exporting the Data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dirty="0"/>
              <a:t>Once you have set up the table you want to see, you can export it:</a:t>
            </a:r>
          </a:p>
          <a:p>
            <a:pPr lvl="1">
              <a:lnSpc>
                <a:spcPct val="90000"/>
              </a:lnSpc>
              <a:spcAft>
                <a:spcPct val="40000"/>
              </a:spcAft>
            </a:pPr>
            <a:r>
              <a:rPr lang="en-US" dirty="0"/>
              <a:t>Export the data in CSV, XLS or Beyond 20/20 (IVT) format for use in your own analysis tools</a:t>
            </a:r>
          </a:p>
          <a:p>
            <a:pPr lvl="1">
              <a:lnSpc>
                <a:spcPct val="90000"/>
              </a:lnSpc>
              <a:spcAft>
                <a:spcPct val="40000"/>
              </a:spcAft>
            </a:pPr>
            <a:r>
              <a:rPr lang="en-US" dirty="0"/>
              <a:t>Export SHP files for viewing maps in your own GIS engine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dirty="0"/>
              <a:t>Entire </a:t>
            </a:r>
            <a:r>
              <a:rPr lang="en-US" dirty="0" smtClean="0"/>
              <a:t>sessions </a:t>
            </a:r>
            <a:r>
              <a:rPr lang="en-US" dirty="0"/>
              <a:t>can be exported in a single operation.</a:t>
            </a:r>
          </a:p>
        </p:txBody>
      </p:sp>
      <p:pic>
        <p:nvPicPr>
          <p:cNvPr id="56323" name="Picture 3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t="14444" r="32500" b="6667"/>
          <a:stretch>
            <a:fillRect/>
          </a:stretch>
        </p:blipFill>
        <p:spPr bwMode="auto">
          <a:xfrm>
            <a:off x="838200" y="152400"/>
            <a:ext cx="7406546" cy="649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CTPP at AASHTO: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http://ctpp.transportation.org/Pages/default.aspx</a:t>
            </a:r>
            <a:r>
              <a:rPr lang="en-US" dirty="0" smtClean="0"/>
              <a:t> </a:t>
            </a:r>
          </a:p>
          <a:p>
            <a:r>
              <a:rPr lang="en-US" dirty="0" smtClean="0"/>
              <a:t>CTPP at FHWA: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>
                <a:hlinkClick r:id="rId4"/>
              </a:rPr>
              <a:t>http://www.fhwa.dot.gov/ctpp/</a:t>
            </a:r>
            <a:endParaRPr lang="en-US" dirty="0" smtClean="0"/>
          </a:p>
          <a:p>
            <a:r>
              <a:rPr lang="en-US" dirty="0" smtClean="0"/>
              <a:t>Ed the Fed </a:t>
            </a:r>
          </a:p>
          <a:p>
            <a:pPr lvl="1">
              <a:buNone/>
            </a:pPr>
            <a:r>
              <a:rPr lang="en-US" dirty="0" smtClean="0">
                <a:hlinkClick r:id="rId5"/>
              </a:rPr>
              <a:t>http://www.edthefed.com/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TRB Census Data Subcommittee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>
                <a:hlinkClick r:id="rId6"/>
              </a:rPr>
              <a:t>http://www.trbcensus.com/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6" descr="CTPP-logo-2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048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Penelope Weinberger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AASHTO </a:t>
            </a:r>
            <a:br>
              <a:rPr lang="en-US" b="1" dirty="0" smtClean="0"/>
            </a:br>
            <a:r>
              <a:rPr lang="en-US" b="1" dirty="0" smtClean="0"/>
              <a:t>CTPP Program Manager</a:t>
            </a:r>
            <a:br>
              <a:rPr lang="en-US" b="1" dirty="0" smtClean="0"/>
            </a:br>
            <a:r>
              <a:rPr lang="en-US" b="1" dirty="0" smtClean="0"/>
              <a:t>202-624-3556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hlinkClick r:id="rId2"/>
              </a:rPr>
              <a:t>pweinberger@aashto.org</a:t>
            </a:r>
            <a:endParaRPr lang="en-US" sz="28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        What is the CTPP </a:t>
            </a:r>
            <a:r>
              <a:rPr lang="en-US" sz="3600" b="1" dirty="0" smtClean="0"/>
              <a:t>Program?</a:t>
            </a:r>
            <a:endParaRPr lang="en-US" sz="3600" b="1" dirty="0"/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800" dirty="0"/>
              <a:t>	The CTPP is an umbrella program of data products, custom tabulations, training, technical assistance, and research for the transportation community.  </a:t>
            </a:r>
          </a:p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800" dirty="0"/>
              <a:t>	CTPP uses American Community Survey (ACS) data from U.S. Census Bureau.  </a:t>
            </a:r>
          </a:p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WARNING! </a:t>
            </a:r>
          </a:p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Decennial </a:t>
            </a:r>
            <a:r>
              <a:rPr lang="en-US" sz="2800" dirty="0"/>
              <a:t>Census has no Long Form –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800" dirty="0" smtClean="0"/>
              <a:t>	There is No </a:t>
            </a:r>
            <a:r>
              <a:rPr lang="en-US" sz="2800" dirty="0"/>
              <a:t>JTW data in Decennial Census!</a:t>
            </a:r>
          </a:p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00300C-A63D-4F22-A3B5-3DB492C214B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7411" name="Picture 5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2125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tork_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2247">
            <a:off x="6262688" y="419100"/>
            <a:ext cx="20177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81000" y="2514600"/>
            <a:ext cx="3048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95000"/>
              </a:spcBef>
            </a:pPr>
            <a:r>
              <a:rPr lang="en-US" sz="2800" b="1">
                <a:solidFill>
                  <a:srgbClr val="0000CC"/>
                </a:solidFill>
              </a:rPr>
              <a:t>OMB required-Metro Areas</a:t>
            </a:r>
          </a:p>
          <a:p>
            <a:pPr>
              <a:spcBef>
                <a:spcPct val="95000"/>
              </a:spcBef>
            </a:pPr>
            <a:r>
              <a:rPr lang="en-US" sz="2800" b="1">
                <a:solidFill>
                  <a:srgbClr val="0000CC"/>
                </a:solidFill>
              </a:rPr>
              <a:t>Coded to City or County</a:t>
            </a:r>
          </a:p>
          <a:p>
            <a:pPr>
              <a:spcBef>
                <a:spcPct val="95000"/>
              </a:spcBef>
            </a:pPr>
            <a:r>
              <a:rPr lang="en-US" sz="2800" b="1">
                <a:solidFill>
                  <a:srgbClr val="0000CC"/>
                </a:solidFill>
              </a:rPr>
              <a:t>No Special Tabulations</a:t>
            </a:r>
          </a:p>
        </p:txBody>
      </p:sp>
      <p:pic>
        <p:nvPicPr>
          <p:cNvPr id="7172" name="Picture 3" descr="1960 JTW ques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438400"/>
            <a:ext cx="5067300" cy="42037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905000" y="1371600"/>
            <a:ext cx="4806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1960 Census “long form”</a:t>
            </a:r>
          </a:p>
          <a:p>
            <a:r>
              <a:rPr lang="en-US" sz="2400"/>
              <a:t> – journey to work question added</a:t>
            </a:r>
          </a:p>
        </p:txBody>
      </p:sp>
      <p:pic>
        <p:nvPicPr>
          <p:cNvPr id="7174" name="Picture 3" descr="CTPP-logo-2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10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609600"/>
            <a:ext cx="434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Historic Background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C68C5-FD22-4803-A4AC-2A2A319AED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28600" bIns="228600">
            <a:spAutoFit/>
          </a:bodyPr>
          <a:lstStyle/>
          <a:p>
            <a:pPr>
              <a:spcBef>
                <a:spcPct val="80000"/>
              </a:spcBef>
              <a:defRPr/>
            </a:pPr>
            <a:r>
              <a:rPr lang="en-US" sz="3200" b="1" dirty="0">
                <a:latin typeface="+mj-lt"/>
              </a:rPr>
              <a:t>Historic background</a:t>
            </a:r>
          </a:p>
        </p:txBody>
      </p:sp>
      <p:graphicFrame>
        <p:nvGraphicFramePr>
          <p:cNvPr id="302181" name="Group 101"/>
          <p:cNvGraphicFramePr>
            <a:graphicFrameLocks noGrp="1"/>
          </p:cNvGraphicFramePr>
          <p:nvPr/>
        </p:nvGraphicFramePr>
        <p:xfrm>
          <a:off x="304800" y="1644650"/>
          <a:ext cx="8458200" cy="4724400"/>
        </p:xfrm>
        <a:graphic>
          <a:graphicData uri="http://schemas.openxmlformats.org/drawingml/2006/table">
            <a:tbl>
              <a:tblPr/>
              <a:tblGrid>
                <a:gridCol w="1447800"/>
                <a:gridCol w="3022600"/>
                <a:gridCol w="2393950"/>
                <a:gridCol w="159385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Buyers/Users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 Cost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 contracts (112)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$0.6 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 contracts (152)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$2.0 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Nationwide covering all States and MPOs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$2.5 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$3.0 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“2010”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$5.8 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200*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37" name="Picture 3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7702B-7C06-43AA-8971-86178EA52A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1295400" y="381000"/>
            <a:ext cx="7467600" cy="1143000"/>
          </a:xfrm>
        </p:spPr>
        <p:txBody>
          <a:bodyPr/>
          <a:lstStyle/>
          <a:p>
            <a:r>
              <a:rPr lang="en-US" sz="3200" b="1" dirty="0"/>
              <a:t>CTPP Program Activities and Costs</a:t>
            </a:r>
          </a:p>
        </p:txBody>
      </p:sp>
      <p:graphicFrame>
        <p:nvGraphicFramePr>
          <p:cNvPr id="23583" name="Group 31"/>
          <p:cNvGraphicFramePr>
            <a:graphicFrameLocks noGrp="1"/>
          </p:cNvGraphicFramePr>
          <p:nvPr>
            <p:ph idx="4294967295"/>
          </p:nvPr>
        </p:nvGraphicFramePr>
        <p:xfrm>
          <a:off x="457200" y="1524001"/>
          <a:ext cx="8153400" cy="4050342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354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03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Develop specialized data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03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Conduct research, training and outreach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Manage the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Unallocated balance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568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Program Costs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$5,844,332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3577" name="Picture 6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8" name="TextBox 7"/>
          <p:cNvSpPr txBox="1">
            <a:spLocks noChangeArrowheads="1"/>
          </p:cNvSpPr>
          <p:nvPr/>
        </p:nvSpPr>
        <p:spPr bwMode="auto">
          <a:xfrm>
            <a:off x="1676400" y="55626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latin typeface="Calibri" pitchFamily="34" charset="0"/>
              </a:rPr>
              <a:t>5-Year Program:  2008 ~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51D9F4-6ABC-4A2A-AD1A-A7496558BF0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NCHRP 8-79</a:t>
            </a:r>
          </a:p>
          <a:p>
            <a:pPr lvl="1"/>
            <a:r>
              <a:rPr lang="en-US" sz="2000" dirty="0" smtClean="0"/>
              <a:t>Producing Transportation Data Products from the American Community Survey That Comply with Disclosure Rules</a:t>
            </a:r>
          </a:p>
          <a:p>
            <a:r>
              <a:rPr lang="en-US" sz="2400" dirty="0" smtClean="0"/>
              <a:t>Using Census Data for Transportation Applications Conference </a:t>
            </a:r>
          </a:p>
          <a:p>
            <a:r>
              <a:rPr lang="en-US" sz="2400" dirty="0" smtClean="0"/>
              <a:t>Commuting in America</a:t>
            </a:r>
          </a:p>
          <a:p>
            <a:r>
              <a:rPr lang="en-US" sz="2400" dirty="0" smtClean="0"/>
              <a:t>NCHRP 8-36</a:t>
            </a:r>
          </a:p>
          <a:p>
            <a:pPr lvl="1"/>
            <a:r>
              <a:rPr lang="en-US" sz="2000" dirty="0" smtClean="0"/>
              <a:t>Enhancing the American Community Survey Data as a source for Home-to-Work Flows: ACS LEHD Comparisons”– </a:t>
            </a:r>
          </a:p>
          <a:p>
            <a:pPr lvl="1"/>
            <a:r>
              <a:rPr lang="en-US" sz="2000" dirty="0" smtClean="0"/>
              <a:t>Improving Home-to-Work and Employment Data for Transportation Planning</a:t>
            </a:r>
          </a:p>
          <a:p>
            <a:endParaRPr lang="en-US" dirty="0"/>
          </a:p>
        </p:txBody>
      </p:sp>
      <p:pic>
        <p:nvPicPr>
          <p:cNvPr id="4" name="Picture 6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Training and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 Webinars</a:t>
            </a:r>
          </a:p>
          <a:p>
            <a:r>
              <a:rPr lang="en-US" dirty="0" smtClean="0"/>
              <a:t>E-Learning</a:t>
            </a:r>
          </a:p>
          <a:p>
            <a:r>
              <a:rPr lang="en-US" dirty="0" smtClean="0"/>
              <a:t>Site Visits</a:t>
            </a:r>
          </a:p>
          <a:p>
            <a:r>
              <a:rPr lang="en-US" dirty="0" smtClean="0"/>
              <a:t>Conferences, Workshops</a:t>
            </a:r>
          </a:p>
          <a:p>
            <a:r>
              <a:rPr lang="en-US" dirty="0" smtClean="0"/>
              <a:t>Technical Assistance</a:t>
            </a:r>
          </a:p>
          <a:p>
            <a:r>
              <a:rPr lang="en-US" dirty="0" smtClean="0"/>
              <a:t>Software help</a:t>
            </a:r>
          </a:p>
          <a:p>
            <a:r>
              <a:rPr lang="en-US" dirty="0" smtClean="0"/>
              <a:t>CTPP Status Report</a:t>
            </a:r>
            <a:endParaRPr lang="en-US" dirty="0"/>
          </a:p>
        </p:txBody>
      </p:sp>
      <p:pic>
        <p:nvPicPr>
          <p:cNvPr id="4" name="Picture 6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Archival Data</a:t>
            </a:r>
          </a:p>
          <a:p>
            <a:r>
              <a:rPr lang="en-US" dirty="0" smtClean="0"/>
              <a:t>Profiles</a:t>
            </a:r>
          </a:p>
          <a:p>
            <a:r>
              <a:rPr lang="en-US" dirty="0" smtClean="0"/>
              <a:t>3 year tabulations</a:t>
            </a:r>
          </a:p>
          <a:p>
            <a:r>
              <a:rPr lang="en-US" dirty="0" smtClean="0"/>
              <a:t>5 year tabulations</a:t>
            </a:r>
          </a:p>
          <a:p>
            <a:r>
              <a:rPr lang="en-US" dirty="0" smtClean="0"/>
              <a:t>Census transportation Analysis Zones and Districts (TAZ/TAD)</a:t>
            </a:r>
          </a:p>
          <a:p>
            <a:r>
              <a:rPr lang="en-US" dirty="0" smtClean="0"/>
              <a:t>Workplace Allocation</a:t>
            </a:r>
          </a:p>
          <a:p>
            <a:endParaRPr lang="en-US" dirty="0"/>
          </a:p>
        </p:txBody>
      </p:sp>
      <p:pic>
        <p:nvPicPr>
          <p:cNvPr id="4" name="Picture 6" descr="CTPP-logo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990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4124</TotalTime>
  <Words>1005</Words>
  <Application>Microsoft Office PowerPoint</Application>
  <PresentationFormat>On-screen Show (4:3)</PresentationFormat>
  <Paragraphs>231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Custom Design</vt:lpstr>
      <vt:lpstr>Census Transportation Planning Products Program Penelope Weinberger  CTPP Program Manager - AASHTO </vt:lpstr>
      <vt:lpstr>Today’s presentation</vt:lpstr>
      <vt:lpstr>        What is the CTPP Program?</vt:lpstr>
      <vt:lpstr>Slide 4</vt:lpstr>
      <vt:lpstr>Slide 5</vt:lpstr>
      <vt:lpstr>CTPP Program Activities and Costs</vt:lpstr>
      <vt:lpstr>Research</vt:lpstr>
      <vt:lpstr>   Training and Outreach</vt:lpstr>
      <vt:lpstr>Data Products</vt:lpstr>
      <vt:lpstr>Slide 10</vt:lpstr>
      <vt:lpstr>Slide 11</vt:lpstr>
      <vt:lpstr>Slide 12</vt:lpstr>
      <vt:lpstr>CTPP Basics</vt:lpstr>
      <vt:lpstr>AKA </vt:lpstr>
      <vt:lpstr>Accessing the 3-year data</vt:lpstr>
      <vt:lpstr>Slide 16</vt:lpstr>
      <vt:lpstr>Accessing the 3-year data</vt:lpstr>
      <vt:lpstr>Slide 18</vt:lpstr>
      <vt:lpstr>Slide 19</vt:lpstr>
      <vt:lpstr>Slide 20</vt:lpstr>
      <vt:lpstr>Slide 21</vt:lpstr>
      <vt:lpstr>Slide 22</vt:lpstr>
      <vt:lpstr>Slide 23</vt:lpstr>
      <vt:lpstr>Viewing the data</vt:lpstr>
      <vt:lpstr>Exporting the Data</vt:lpstr>
      <vt:lpstr>Slide 26</vt:lpstr>
      <vt:lpstr>Resources</vt:lpstr>
      <vt:lpstr>Contact Me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pzw</dc:creator>
  <cp:lastModifiedBy>Your User Name</cp:lastModifiedBy>
  <cp:revision>76</cp:revision>
  <dcterms:created xsi:type="dcterms:W3CDTF">2010-09-12T20:10:35Z</dcterms:created>
  <dcterms:modified xsi:type="dcterms:W3CDTF">2011-05-08T17:42:59Z</dcterms:modified>
</cp:coreProperties>
</file>