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63" r:id="rId3"/>
    <p:sldId id="388" r:id="rId4"/>
    <p:sldId id="362" r:id="rId5"/>
    <p:sldId id="369" r:id="rId6"/>
    <p:sldId id="370" r:id="rId7"/>
    <p:sldId id="373" r:id="rId8"/>
    <p:sldId id="372" r:id="rId9"/>
    <p:sldId id="374" r:id="rId10"/>
    <p:sldId id="378" r:id="rId11"/>
    <p:sldId id="379" r:id="rId12"/>
    <p:sldId id="380" r:id="rId13"/>
    <p:sldId id="389" r:id="rId14"/>
    <p:sldId id="383" r:id="rId15"/>
    <p:sldId id="384" r:id="rId16"/>
    <p:sldId id="385" r:id="rId17"/>
    <p:sldId id="390" r:id="rId18"/>
    <p:sldId id="371" r:id="rId19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0024"/>
    <a:srgbClr val="4B8992"/>
    <a:srgbClr val="501D1C"/>
    <a:srgbClr val="19447E"/>
    <a:srgbClr val="DDAB37"/>
    <a:srgbClr val="000000"/>
    <a:srgbClr val="C18F21"/>
    <a:srgbClr val="FFFFFF"/>
    <a:srgbClr val="678250"/>
    <a:srgbClr val="7355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79" autoAdjust="0"/>
    <p:restoredTop sz="79640" autoAdjust="0"/>
  </p:normalViewPr>
  <p:slideViewPr>
    <p:cSldViewPr>
      <p:cViewPr varScale="1">
        <p:scale>
          <a:sx n="54" d="100"/>
          <a:sy n="54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6" y="-102"/>
      </p:cViewPr>
      <p:guideLst>
        <p:guide orient="horz" pos="293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0.64300000000000002</c:v>
                </c:pt>
                <c:pt idx="1">
                  <c:v>0.56499999999999995</c:v>
                </c:pt>
                <c:pt idx="2">
                  <c:v>0.499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0.18099999999999999</c:v>
                </c:pt>
                <c:pt idx="1">
                  <c:v>0.189</c:v>
                </c:pt>
                <c:pt idx="2">
                  <c:v>0.182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>
                  <c:v>7.8E-2</c:v>
                </c:pt>
                <c:pt idx="1">
                  <c:v>0.09</c:v>
                </c:pt>
                <c:pt idx="2">
                  <c:v>8.2000000000000003E-2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SUV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6.9000000000000006E-2</c:v>
                </c:pt>
                <c:pt idx="1">
                  <c:v>0.12</c:v>
                </c:pt>
                <c:pt idx="2">
                  <c:v>0.19400000000000001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9320987654320986E-2"/>
                  <c:y val="-5.64971751412429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234567901234566E-2"/>
                  <c:y val="-5.64971751412428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148148148148147E-2"/>
                  <c:y val="-8.4747987010098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Sheet1!$F$2:$F$4</c:f>
              <c:numCache>
                <c:formatCode>0%</c:formatCode>
                <c:ptCount val="3"/>
                <c:pt idx="0">
                  <c:v>2.9000000000000001E-2</c:v>
                </c:pt>
                <c:pt idx="1">
                  <c:v>3.5999999999999997E-2</c:v>
                </c:pt>
                <c:pt idx="2">
                  <c:v>4.2999999999999997E-2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9176832"/>
        <c:axId val="39321984"/>
        <c:axId val="0"/>
      </c:bar3DChart>
      <c:catAx>
        <c:axId val="3917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321984"/>
        <c:crosses val="autoZero"/>
        <c:auto val="1"/>
        <c:lblAlgn val="ctr"/>
        <c:lblOffset val="100"/>
        <c:noMultiLvlLbl val="0"/>
      </c:catAx>
      <c:valAx>
        <c:axId val="393219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91768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8.18</c:v>
                </c:pt>
                <c:pt idx="1">
                  <c:v>9.6999999999999993</c:v>
                </c:pt>
                <c:pt idx="2">
                  <c:v>6.6</c:v>
                </c:pt>
                <c:pt idx="3">
                  <c:v>6.64</c:v>
                </c:pt>
                <c:pt idx="4">
                  <c:v>11.59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8.39</c:v>
                </c:pt>
                <c:pt idx="1">
                  <c:v>9.43</c:v>
                </c:pt>
                <c:pt idx="2">
                  <c:v>6.89</c:v>
                </c:pt>
                <c:pt idx="3">
                  <c:v>6.04</c:v>
                </c:pt>
                <c:pt idx="4">
                  <c:v>9.85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8.98</c:v>
                </c:pt>
                <c:pt idx="1">
                  <c:v>10.63</c:v>
                </c:pt>
                <c:pt idx="2">
                  <c:v>8.34</c:v>
                </c:pt>
                <c:pt idx="3">
                  <c:v>6.92</c:v>
                </c:pt>
                <c:pt idx="4">
                  <c:v>10.56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190464"/>
        <c:axId val="101580800"/>
      </c:barChart>
      <c:catAx>
        <c:axId val="100190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1580800"/>
        <c:crosses val="autoZero"/>
        <c:auto val="1"/>
        <c:lblAlgn val="ctr"/>
        <c:lblOffset val="100"/>
        <c:noMultiLvlLbl val="0"/>
      </c:catAx>
      <c:valAx>
        <c:axId val="101580800"/>
        <c:scaling>
          <c:orientation val="minMax"/>
          <c:max val="16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0019046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1-3 years</c:v>
                </c:pt>
                <c:pt idx="1">
                  <c:v>4-6 years</c:v>
                </c:pt>
                <c:pt idx="2">
                  <c:v>7-9 years</c:v>
                </c:pt>
                <c:pt idx="3">
                  <c:v>10-14 years</c:v>
                </c:pt>
                <c:pt idx="4">
                  <c:v>15+ years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32.6</c:v>
                </c:pt>
                <c:pt idx="1">
                  <c:v>30.2</c:v>
                </c:pt>
                <c:pt idx="2">
                  <c:v>29</c:v>
                </c:pt>
                <c:pt idx="3">
                  <c:v>28.8</c:v>
                </c:pt>
                <c:pt idx="4">
                  <c:v>26.2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Van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1-3 years</c:v>
                </c:pt>
                <c:pt idx="1">
                  <c:v>4-6 years</c:v>
                </c:pt>
                <c:pt idx="2">
                  <c:v>7-9 years</c:v>
                </c:pt>
                <c:pt idx="3">
                  <c:v>10-14 years</c:v>
                </c:pt>
                <c:pt idx="4">
                  <c:v>15+ years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24.9</c:v>
                </c:pt>
                <c:pt idx="1">
                  <c:v>24.1</c:v>
                </c:pt>
                <c:pt idx="2">
                  <c:v>24.1</c:v>
                </c:pt>
                <c:pt idx="3">
                  <c:v>23.2</c:v>
                </c:pt>
                <c:pt idx="4">
                  <c:v>21.3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SUV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1-3 years</c:v>
                </c:pt>
                <c:pt idx="1">
                  <c:v>4-6 years</c:v>
                </c:pt>
                <c:pt idx="2">
                  <c:v>7-9 years</c:v>
                </c:pt>
                <c:pt idx="3">
                  <c:v>10-14 years</c:v>
                </c:pt>
                <c:pt idx="4">
                  <c:v>15+ years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24.4</c:v>
                </c:pt>
                <c:pt idx="1">
                  <c:v>21.9</c:v>
                </c:pt>
                <c:pt idx="2">
                  <c:v>21.3</c:v>
                </c:pt>
                <c:pt idx="3">
                  <c:v>20.2</c:v>
                </c:pt>
                <c:pt idx="4">
                  <c:v>19.600000000000001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Truck</c:v>
                </c:pt>
              </c:strCache>
            </c:strRef>
          </c:tx>
          <c:spPr>
            <a:ln w="63500"/>
          </c:spPr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1-3 years</c:v>
                </c:pt>
                <c:pt idx="1">
                  <c:v>4-6 years</c:v>
                </c:pt>
                <c:pt idx="2">
                  <c:v>7-9 years</c:v>
                </c:pt>
                <c:pt idx="3">
                  <c:v>10-14 years</c:v>
                </c:pt>
                <c:pt idx="4">
                  <c:v>15+ years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20.7</c:v>
                </c:pt>
                <c:pt idx="1">
                  <c:v>19.7</c:v>
                </c:pt>
                <c:pt idx="2">
                  <c:v>20.2</c:v>
                </c:pt>
                <c:pt idx="3">
                  <c:v>21.3</c:v>
                </c:pt>
                <c:pt idx="4">
                  <c:v>19.8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3035520"/>
        <c:axId val="113574272"/>
      </c:lineChart>
      <c:catAx>
        <c:axId val="113035520"/>
        <c:scaling>
          <c:orientation val="minMax"/>
        </c:scaling>
        <c:delete val="0"/>
        <c:axPos val="b"/>
        <c:majorTickMark val="out"/>
        <c:minorTickMark val="none"/>
        <c:tickLblPos val="nextTo"/>
        <c:crossAx val="113574272"/>
        <c:crosses val="autoZero"/>
        <c:auto val="1"/>
        <c:lblAlgn val="ctr"/>
        <c:lblOffset val="100"/>
        <c:noMultiLvlLbl val="0"/>
      </c:catAx>
      <c:valAx>
        <c:axId val="11357427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130355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23270440251572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0.67300000000000004</c:v>
                </c:pt>
                <c:pt idx="1">
                  <c:v>0.65300000000000002</c:v>
                </c:pt>
                <c:pt idx="2">
                  <c:v>0.54800000000000004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4339622641509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7232704402515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78616352201259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0.18099999999999999</c:v>
                </c:pt>
                <c:pt idx="1">
                  <c:v>0.16800000000000001</c:v>
                </c:pt>
                <c:pt idx="2">
                  <c:v>0.17199999999999999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2578616352201259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>
                  <c:v>7.6999999999999999E-2</c:v>
                </c:pt>
                <c:pt idx="1">
                  <c:v>9.7000000000000003E-2</c:v>
                </c:pt>
                <c:pt idx="2">
                  <c:v>0.115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SUV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2578616352201259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3.7999999999999999E-2</c:v>
                </c:pt>
                <c:pt idx="1">
                  <c:v>6.3E-2</c:v>
                </c:pt>
                <c:pt idx="2">
                  <c:v>0.13500000000000001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Sheet1!$F$2:$F$4</c:f>
              <c:numCache>
                <c:formatCode>0%</c:formatCode>
                <c:ptCount val="3"/>
                <c:pt idx="0">
                  <c:v>3.1E-2</c:v>
                </c:pt>
                <c:pt idx="1">
                  <c:v>1.9E-2</c:v>
                </c:pt>
                <c:pt idx="2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538880"/>
        <c:axId val="40540800"/>
        <c:axId val="0"/>
      </c:bar3DChart>
      <c:catAx>
        <c:axId val="4053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540800"/>
        <c:crosses val="autoZero"/>
        <c:auto val="1"/>
        <c:lblAlgn val="ctr"/>
        <c:lblOffset val="100"/>
        <c:noMultiLvlLbl val="0"/>
      </c:catAx>
      <c:valAx>
        <c:axId val="4054080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05388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433962264150943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78616352201259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0.64200000000000002</c:v>
                </c:pt>
                <c:pt idx="1">
                  <c:v>0.55700000000000005</c:v>
                </c:pt>
                <c:pt idx="2">
                  <c:v>0.49399999999999999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23270440251572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5.6120653217889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0.18099999999999999</c:v>
                </c:pt>
                <c:pt idx="1">
                  <c:v>0.191</c:v>
                </c:pt>
                <c:pt idx="2">
                  <c:v>0.184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>
                  <c:v>7.9000000000000001E-2</c:v>
                </c:pt>
                <c:pt idx="1">
                  <c:v>8.8999999999999996E-2</c:v>
                </c:pt>
                <c:pt idx="2">
                  <c:v>7.8E-2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SUV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7.0999999999999994E-2</c:v>
                </c:pt>
                <c:pt idx="1">
                  <c:v>0.125</c:v>
                </c:pt>
                <c:pt idx="2">
                  <c:v>0.20100000000000001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Sheet1!$F$2:$F$4</c:f>
              <c:numCache>
                <c:formatCode>0%</c:formatCode>
                <c:ptCount val="3"/>
                <c:pt idx="0">
                  <c:v>2.7E-2</c:v>
                </c:pt>
                <c:pt idx="1">
                  <c:v>3.7999999999999999E-2</c:v>
                </c:pt>
                <c:pt idx="2">
                  <c:v>4.2999999999999997E-2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0529280"/>
        <c:axId val="40543360"/>
        <c:axId val="0"/>
      </c:bar3DChart>
      <c:catAx>
        <c:axId val="40529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0543360"/>
        <c:crosses val="autoZero"/>
        <c:auto val="1"/>
        <c:lblAlgn val="ctr"/>
        <c:lblOffset val="100"/>
        <c:noMultiLvlLbl val="0"/>
      </c:catAx>
      <c:valAx>
        <c:axId val="4054336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405292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23270440251572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0.72299999999999998</c:v>
                </c:pt>
                <c:pt idx="1">
                  <c:v>0.63700000000000001</c:v>
                </c:pt>
                <c:pt idx="2">
                  <c:v>0.55800000000000005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433962264150943E-3"/>
                  <c:y val="5.3763440860215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723270440251572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78616352201259E-2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0.125</c:v>
                </c:pt>
                <c:pt idx="1">
                  <c:v>0.14199999999999999</c:v>
                </c:pt>
                <c:pt idx="2">
                  <c:v>0.14199999999999999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>
                  <c:v>7.2999999999999995E-2</c:v>
                </c:pt>
                <c:pt idx="1">
                  <c:v>9.0999999999999998E-2</c:v>
                </c:pt>
                <c:pt idx="2">
                  <c:v>8.4000000000000005E-2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SUV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43396226415094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7861635220137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5.1999999999999998E-2</c:v>
                </c:pt>
                <c:pt idx="1">
                  <c:v>0.11</c:v>
                </c:pt>
                <c:pt idx="2">
                  <c:v>0.193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Sheet1!$F$2:$F$4</c:f>
              <c:numCache>
                <c:formatCode>0%</c:formatCode>
                <c:ptCount val="3"/>
                <c:pt idx="0">
                  <c:v>2.7E-2</c:v>
                </c:pt>
                <c:pt idx="1">
                  <c:v>0.02</c:v>
                </c:pt>
                <c:pt idx="2">
                  <c:v>2.3E-2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666560"/>
        <c:axId val="79672448"/>
        <c:axId val="0"/>
      </c:bar3DChart>
      <c:catAx>
        <c:axId val="7966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672448"/>
        <c:crosses val="autoZero"/>
        <c:auto val="1"/>
        <c:lblAlgn val="ctr"/>
        <c:lblOffset val="100"/>
        <c:noMultiLvlLbl val="0"/>
      </c:catAx>
      <c:valAx>
        <c:axId val="796724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796665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578616352201259E-2"/>
                  <c:y val="-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78616352201259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0.624</c:v>
                </c:pt>
                <c:pt idx="1">
                  <c:v>0.54600000000000004</c:v>
                </c:pt>
                <c:pt idx="2">
                  <c:v>0.48099999999999998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Truck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23270440251572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78616352201259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5.61206532178892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0.19400000000000001</c:v>
                </c:pt>
                <c:pt idx="1">
                  <c:v>0.20200000000000001</c:v>
                </c:pt>
                <c:pt idx="2">
                  <c:v>0.19400000000000001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Van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Sheet1!$D$2:$D$4</c:f>
              <c:numCache>
                <c:formatCode>0%</c:formatCode>
                <c:ptCount val="3"/>
                <c:pt idx="0">
                  <c:v>0.08</c:v>
                </c:pt>
                <c:pt idx="1">
                  <c:v>0.09</c:v>
                </c:pt>
                <c:pt idx="2">
                  <c:v>8.2000000000000003E-2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SUV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257861635220125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433962264150943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Sheet1!$E$2:$E$4</c:f>
              <c:numCache>
                <c:formatCode>0%</c:formatCode>
                <c:ptCount val="3"/>
                <c:pt idx="0">
                  <c:v>7.2999999999999995E-2</c:v>
                </c:pt>
                <c:pt idx="1">
                  <c:v>0.123</c:v>
                </c:pt>
                <c:pt idx="2">
                  <c:v>0.19500000000000001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1995</c:v>
                </c:pt>
                <c:pt idx="1">
                  <c:v>2001</c:v>
                </c:pt>
                <c:pt idx="2">
                  <c:v>2009</c:v>
                </c:pt>
              </c:numCache>
            </c:numRef>
          </c:cat>
          <c:val>
            <c:numRef>
              <c:f>Sheet1!$F$2:$F$4</c:f>
              <c:numCache>
                <c:formatCode>0%</c:formatCode>
                <c:ptCount val="3"/>
                <c:pt idx="0">
                  <c:v>2.9000000000000001E-2</c:v>
                </c:pt>
                <c:pt idx="1">
                  <c:v>3.9E-2</c:v>
                </c:pt>
                <c:pt idx="2">
                  <c:v>4.8000000000000001E-2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3060608"/>
        <c:axId val="83062144"/>
        <c:axId val="0"/>
      </c:bar3DChart>
      <c:catAx>
        <c:axId val="8306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3062144"/>
        <c:crosses val="autoZero"/>
        <c:auto val="1"/>
        <c:lblAlgn val="ctr"/>
        <c:lblOffset val="100"/>
        <c:noMultiLvlLbl val="0"/>
      </c:catAx>
      <c:valAx>
        <c:axId val="830621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830606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8.2200000000000006</c:v>
                </c:pt>
                <c:pt idx="1">
                  <c:v>9.74</c:v>
                </c:pt>
                <c:pt idx="2">
                  <c:v>6.66</c:v>
                </c:pt>
                <c:pt idx="3">
                  <c:v>6.54</c:v>
                </c:pt>
                <c:pt idx="4">
                  <c:v>11.29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8.43</c:v>
                </c:pt>
                <c:pt idx="1">
                  <c:v>9.51</c:v>
                </c:pt>
                <c:pt idx="2">
                  <c:v>6.91</c:v>
                </c:pt>
                <c:pt idx="3">
                  <c:v>6.04</c:v>
                </c:pt>
                <c:pt idx="4">
                  <c:v>9.4600000000000009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9.16</c:v>
                </c:pt>
                <c:pt idx="1">
                  <c:v>10.67</c:v>
                </c:pt>
                <c:pt idx="2">
                  <c:v>8.6199999999999992</c:v>
                </c:pt>
                <c:pt idx="3">
                  <c:v>6.98</c:v>
                </c:pt>
                <c:pt idx="4">
                  <c:v>10.44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099008"/>
        <c:axId val="87053440"/>
      </c:barChart>
      <c:catAx>
        <c:axId val="8309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053440"/>
        <c:crosses val="autoZero"/>
        <c:auto val="1"/>
        <c:lblAlgn val="ctr"/>
        <c:lblOffset val="100"/>
        <c:noMultiLvlLbl val="0"/>
      </c:catAx>
      <c:valAx>
        <c:axId val="8705344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309900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10.52</c:v>
                </c:pt>
                <c:pt idx="1">
                  <c:v>13.08</c:v>
                </c:pt>
                <c:pt idx="2">
                  <c:v>10.18</c:v>
                </c:pt>
                <c:pt idx="3">
                  <c:v>10.72</c:v>
                </c:pt>
                <c:pt idx="4">
                  <c:v>15.73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10.11</c:v>
                </c:pt>
                <c:pt idx="1">
                  <c:v>12.09</c:v>
                </c:pt>
                <c:pt idx="2">
                  <c:v>8.3800000000000008</c:v>
                </c:pt>
                <c:pt idx="3">
                  <c:v>7.86</c:v>
                </c:pt>
                <c:pt idx="4">
                  <c:v>11.25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11.87</c:v>
                </c:pt>
                <c:pt idx="1">
                  <c:v>13.91</c:v>
                </c:pt>
                <c:pt idx="2">
                  <c:v>11.44</c:v>
                </c:pt>
                <c:pt idx="3">
                  <c:v>9.65</c:v>
                </c:pt>
                <c:pt idx="4">
                  <c:v>15.15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157760"/>
        <c:axId val="87159552"/>
      </c:barChart>
      <c:catAx>
        <c:axId val="871577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7159552"/>
        <c:crosses val="autoZero"/>
        <c:auto val="1"/>
        <c:lblAlgn val="ctr"/>
        <c:lblOffset val="100"/>
        <c:noMultiLvlLbl val="0"/>
      </c:catAx>
      <c:valAx>
        <c:axId val="87159552"/>
        <c:scaling>
          <c:orientation val="minMax"/>
          <c:max val="16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8715776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8.09</c:v>
                </c:pt>
                <c:pt idx="1">
                  <c:v>9.5500000000000007</c:v>
                </c:pt>
                <c:pt idx="2">
                  <c:v>6.46</c:v>
                </c:pt>
                <c:pt idx="3">
                  <c:v>6.41</c:v>
                </c:pt>
                <c:pt idx="4">
                  <c:v>11.12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8.24</c:v>
                </c:pt>
                <c:pt idx="1">
                  <c:v>9.3000000000000007</c:v>
                </c:pt>
                <c:pt idx="2">
                  <c:v>6.76</c:v>
                </c:pt>
                <c:pt idx="3">
                  <c:v>5.96</c:v>
                </c:pt>
                <c:pt idx="4">
                  <c:v>9.3800000000000008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8.82</c:v>
                </c:pt>
                <c:pt idx="1">
                  <c:v>10.32</c:v>
                </c:pt>
                <c:pt idx="2">
                  <c:v>8.17</c:v>
                </c:pt>
                <c:pt idx="3">
                  <c:v>6.78</c:v>
                </c:pt>
                <c:pt idx="4">
                  <c:v>10.11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091776"/>
        <c:axId val="100093312"/>
      </c:barChart>
      <c:catAx>
        <c:axId val="1000917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093312"/>
        <c:crosses val="autoZero"/>
        <c:auto val="1"/>
        <c:lblAlgn val="ctr"/>
        <c:lblOffset val="100"/>
        <c:noMultiLvlLbl val="0"/>
      </c:catAx>
      <c:valAx>
        <c:axId val="100093312"/>
        <c:scaling>
          <c:orientation val="minMax"/>
          <c:max val="16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00091776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20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1995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8.3800000000000008</c:v>
                </c:pt>
                <c:pt idx="1">
                  <c:v>9.99</c:v>
                </c:pt>
                <c:pt idx="2">
                  <c:v>6.91</c:v>
                </c:pt>
                <c:pt idx="3">
                  <c:v>5.93</c:v>
                </c:pt>
                <c:pt idx="4">
                  <c:v>9.36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2001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8.56</c:v>
                </c:pt>
                <c:pt idx="1">
                  <c:v>9.9</c:v>
                </c:pt>
                <c:pt idx="2">
                  <c:v>6.96</c:v>
                </c:pt>
                <c:pt idx="3">
                  <c:v>6.04</c:v>
                </c:pt>
                <c:pt idx="4">
                  <c:v>6.91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Car</c:v>
                </c:pt>
                <c:pt idx="1">
                  <c:v>Truck</c:v>
                </c:pt>
                <c:pt idx="2">
                  <c:v>Van</c:v>
                </c:pt>
                <c:pt idx="3">
                  <c:v>SUV</c:v>
                </c:pt>
                <c:pt idx="4">
                  <c:v>Other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9.68</c:v>
                </c:pt>
                <c:pt idx="1">
                  <c:v>10.82</c:v>
                </c:pt>
                <c:pt idx="2">
                  <c:v>9.5399999999999991</c:v>
                </c:pt>
                <c:pt idx="3">
                  <c:v>7.17</c:v>
                </c:pt>
                <c:pt idx="4">
                  <c:v>9.5399999999999991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162944"/>
        <c:axId val="100164736"/>
      </c:barChart>
      <c:catAx>
        <c:axId val="100162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0164736"/>
        <c:crosses val="autoZero"/>
        <c:auto val="1"/>
        <c:lblAlgn val="ctr"/>
        <c:lblOffset val="100"/>
        <c:noMultiLvlLbl val="0"/>
      </c:catAx>
      <c:valAx>
        <c:axId val="100164736"/>
        <c:scaling>
          <c:orientation val="minMax"/>
          <c:max val="16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10016294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A8FFEC-FE88-448E-957B-5D1BB7C77756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31DC103E-D6E1-4F44-AEA7-87C3C33779C4}">
      <dgm:prSet phldrT="[Text]"/>
      <dgm:spPr/>
      <dgm:t>
        <a:bodyPr/>
        <a:lstStyle/>
        <a:p>
          <a:r>
            <a:rPr lang="en-US" dirty="0" smtClean="0"/>
            <a:t>Nationally from 2001 to 2009, fleet aged 1 year on average</a:t>
          </a:r>
          <a:endParaRPr lang="en-US" dirty="0"/>
        </a:p>
      </dgm:t>
    </dgm:pt>
    <dgm:pt modelId="{24840590-D263-4391-A78A-EF6C787C7838}" type="parTrans" cxnId="{946A007C-EA93-49E7-8F48-73A53E9C283B}">
      <dgm:prSet/>
      <dgm:spPr/>
      <dgm:t>
        <a:bodyPr/>
        <a:lstStyle/>
        <a:p>
          <a:endParaRPr lang="en-US"/>
        </a:p>
      </dgm:t>
    </dgm:pt>
    <dgm:pt modelId="{3E63788B-1F93-4892-9D78-5FEDB5B2B6DD}" type="sibTrans" cxnId="{946A007C-EA93-49E7-8F48-73A53E9C283B}">
      <dgm:prSet/>
      <dgm:spPr/>
      <dgm:t>
        <a:bodyPr/>
        <a:lstStyle/>
        <a:p>
          <a:endParaRPr lang="en-US"/>
        </a:p>
      </dgm:t>
    </dgm:pt>
    <dgm:pt modelId="{620487B6-DED9-4AF4-832D-EED857C13864}">
      <dgm:prSet phldrT="[Text]"/>
      <dgm:spPr/>
      <dgm:t>
        <a:bodyPr/>
        <a:lstStyle/>
        <a:p>
          <a:r>
            <a:rPr lang="en-US" dirty="0" smtClean="0"/>
            <a:t>For minority HH, fleet aged 1.25 years, on average</a:t>
          </a:r>
          <a:endParaRPr lang="en-US" dirty="0"/>
        </a:p>
      </dgm:t>
    </dgm:pt>
    <dgm:pt modelId="{535F03E9-18E5-4469-AECB-C88EBEE29543}" type="parTrans" cxnId="{88FB133F-311A-4F55-9C9D-00F0F306E76B}">
      <dgm:prSet/>
      <dgm:spPr/>
      <dgm:t>
        <a:bodyPr/>
        <a:lstStyle/>
        <a:p>
          <a:endParaRPr lang="en-US"/>
        </a:p>
      </dgm:t>
    </dgm:pt>
    <dgm:pt modelId="{B927F5CA-5E17-4FFA-BF17-42240E303E10}" type="sibTrans" cxnId="{88FB133F-311A-4F55-9C9D-00F0F306E76B}">
      <dgm:prSet/>
      <dgm:spPr/>
      <dgm:t>
        <a:bodyPr/>
        <a:lstStyle/>
        <a:p>
          <a:endParaRPr lang="en-US"/>
        </a:p>
      </dgm:t>
    </dgm:pt>
    <dgm:pt modelId="{0F542595-633B-49F1-9101-C97595091EF5}">
      <dgm:prSet phldrT="[Text]"/>
      <dgm:spPr/>
      <dgm:t>
        <a:bodyPr/>
        <a:lstStyle/>
        <a:p>
          <a:r>
            <a:rPr lang="en-US" dirty="0" smtClean="0"/>
            <a:t>For HH at/below poverty, fleet aged 3-5 years, on average</a:t>
          </a:r>
          <a:endParaRPr lang="en-US" dirty="0"/>
        </a:p>
      </dgm:t>
    </dgm:pt>
    <dgm:pt modelId="{FF7E1D0B-9A22-48E8-918C-E7BD1355C965}" type="parTrans" cxnId="{56DB1580-C847-47D5-9BAE-EA6366A31C5D}">
      <dgm:prSet/>
      <dgm:spPr/>
      <dgm:t>
        <a:bodyPr/>
        <a:lstStyle/>
        <a:p>
          <a:endParaRPr lang="en-US"/>
        </a:p>
      </dgm:t>
    </dgm:pt>
    <dgm:pt modelId="{0ADD656E-FD9D-411B-A55B-5646725E2CD4}" type="sibTrans" cxnId="{56DB1580-C847-47D5-9BAE-EA6366A31C5D}">
      <dgm:prSet/>
      <dgm:spPr/>
      <dgm:t>
        <a:bodyPr/>
        <a:lstStyle/>
        <a:p>
          <a:endParaRPr lang="en-US"/>
        </a:p>
      </dgm:t>
    </dgm:pt>
    <dgm:pt modelId="{FE74F16C-2861-4715-B1C1-DB717C75A622}" type="pres">
      <dgm:prSet presAssocID="{B0A8FFEC-FE88-448E-957B-5D1BB7C77756}" presName="compositeShape" presStyleCnt="0">
        <dgm:presLayoutVars>
          <dgm:chMax val="7"/>
          <dgm:dir/>
          <dgm:resizeHandles val="exact"/>
        </dgm:presLayoutVars>
      </dgm:prSet>
      <dgm:spPr/>
    </dgm:pt>
    <dgm:pt modelId="{46FD33A8-63C7-4DDF-BF24-97B2417C1E30}" type="pres">
      <dgm:prSet presAssocID="{31DC103E-D6E1-4F44-AEA7-87C3C33779C4}" presName="circ1" presStyleLbl="vennNode1" presStyleIdx="0" presStyleCnt="3" custLinFactX="-552" custLinFactNeighborX="-100000" custLinFactNeighborY="14491"/>
      <dgm:spPr/>
      <dgm:t>
        <a:bodyPr/>
        <a:lstStyle/>
        <a:p>
          <a:endParaRPr lang="en-US"/>
        </a:p>
      </dgm:t>
    </dgm:pt>
    <dgm:pt modelId="{A96091BE-313A-41E8-9CAB-0C4FC58522F3}" type="pres">
      <dgm:prSet presAssocID="{31DC103E-D6E1-4F44-AEA7-87C3C33779C4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8F1B2B-2B83-42A8-A710-E547716A3F15}" type="pres">
      <dgm:prSet presAssocID="{620487B6-DED9-4AF4-832D-EED857C13864}" presName="circ2" presStyleLbl="vennNode1" presStyleIdx="1" presStyleCnt="3" custLinFactNeighborX="56734" custLinFactNeighborY="-36959"/>
      <dgm:spPr/>
      <dgm:t>
        <a:bodyPr/>
        <a:lstStyle/>
        <a:p>
          <a:endParaRPr lang="en-US"/>
        </a:p>
      </dgm:t>
    </dgm:pt>
    <dgm:pt modelId="{41262F42-920C-49FE-9801-257CA7B2687D}" type="pres">
      <dgm:prSet presAssocID="{620487B6-DED9-4AF4-832D-EED857C1386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0EA40F-02F2-4158-96DC-9837B55F18BA}" type="pres">
      <dgm:prSet presAssocID="{0F542595-633B-49F1-9101-C97595091EF5}" presName="circ3" presStyleLbl="vennNode1" presStyleIdx="2" presStyleCnt="3" custLinFactNeighborX="32216" custLinFactNeighborY="-3810"/>
      <dgm:spPr/>
      <dgm:t>
        <a:bodyPr/>
        <a:lstStyle/>
        <a:p>
          <a:endParaRPr lang="en-US"/>
        </a:p>
      </dgm:t>
    </dgm:pt>
    <dgm:pt modelId="{119D7A19-942A-466F-9E8F-F98E1E03A3F8}" type="pres">
      <dgm:prSet presAssocID="{0F542595-633B-49F1-9101-C97595091EF5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3F9145-47BC-4FF3-85CB-C78CA19C5BBC}" type="presOf" srcId="{31DC103E-D6E1-4F44-AEA7-87C3C33779C4}" destId="{A96091BE-313A-41E8-9CAB-0C4FC58522F3}" srcOrd="1" destOrd="0" presId="urn:microsoft.com/office/officeart/2005/8/layout/venn1"/>
    <dgm:cxn modelId="{88FB133F-311A-4F55-9C9D-00F0F306E76B}" srcId="{B0A8FFEC-FE88-448E-957B-5D1BB7C77756}" destId="{620487B6-DED9-4AF4-832D-EED857C13864}" srcOrd="1" destOrd="0" parTransId="{535F03E9-18E5-4469-AECB-C88EBEE29543}" sibTransId="{B927F5CA-5E17-4FFA-BF17-42240E303E10}"/>
    <dgm:cxn modelId="{A4F9BDCD-154C-4DC8-9ED4-B76D44B9696B}" type="presOf" srcId="{B0A8FFEC-FE88-448E-957B-5D1BB7C77756}" destId="{FE74F16C-2861-4715-B1C1-DB717C75A622}" srcOrd="0" destOrd="0" presId="urn:microsoft.com/office/officeart/2005/8/layout/venn1"/>
    <dgm:cxn modelId="{AC3DA6FF-6469-4812-80FD-4323FD7852BE}" type="presOf" srcId="{31DC103E-D6E1-4F44-AEA7-87C3C33779C4}" destId="{46FD33A8-63C7-4DDF-BF24-97B2417C1E30}" srcOrd="0" destOrd="0" presId="urn:microsoft.com/office/officeart/2005/8/layout/venn1"/>
    <dgm:cxn modelId="{6C2233F6-EBB4-4876-94B1-6B454F348FF0}" type="presOf" srcId="{0F542595-633B-49F1-9101-C97595091EF5}" destId="{119D7A19-942A-466F-9E8F-F98E1E03A3F8}" srcOrd="1" destOrd="0" presId="urn:microsoft.com/office/officeart/2005/8/layout/venn1"/>
    <dgm:cxn modelId="{8132CF95-F9DC-486B-8B2F-330A05630E95}" type="presOf" srcId="{620487B6-DED9-4AF4-832D-EED857C13864}" destId="{198F1B2B-2B83-42A8-A710-E547716A3F15}" srcOrd="0" destOrd="0" presId="urn:microsoft.com/office/officeart/2005/8/layout/venn1"/>
    <dgm:cxn modelId="{0E8926F5-53FA-4696-8FBF-9D2120EA49A7}" type="presOf" srcId="{0F542595-633B-49F1-9101-C97595091EF5}" destId="{7D0EA40F-02F2-4158-96DC-9837B55F18BA}" srcOrd="0" destOrd="0" presId="urn:microsoft.com/office/officeart/2005/8/layout/venn1"/>
    <dgm:cxn modelId="{946A007C-EA93-49E7-8F48-73A53E9C283B}" srcId="{B0A8FFEC-FE88-448E-957B-5D1BB7C77756}" destId="{31DC103E-D6E1-4F44-AEA7-87C3C33779C4}" srcOrd="0" destOrd="0" parTransId="{24840590-D263-4391-A78A-EF6C787C7838}" sibTransId="{3E63788B-1F93-4892-9D78-5FEDB5B2B6DD}"/>
    <dgm:cxn modelId="{56DB1580-C847-47D5-9BAE-EA6366A31C5D}" srcId="{B0A8FFEC-FE88-448E-957B-5D1BB7C77756}" destId="{0F542595-633B-49F1-9101-C97595091EF5}" srcOrd="2" destOrd="0" parTransId="{FF7E1D0B-9A22-48E8-918C-E7BD1355C965}" sibTransId="{0ADD656E-FD9D-411B-A55B-5646725E2CD4}"/>
    <dgm:cxn modelId="{620E558F-9C1B-4B19-9606-569FF2B14DCC}" type="presOf" srcId="{620487B6-DED9-4AF4-832D-EED857C13864}" destId="{41262F42-920C-49FE-9801-257CA7B2687D}" srcOrd="1" destOrd="0" presId="urn:microsoft.com/office/officeart/2005/8/layout/venn1"/>
    <dgm:cxn modelId="{D17B3438-D8D5-44A6-B58C-4CCF6DB33167}" type="presParOf" srcId="{FE74F16C-2861-4715-B1C1-DB717C75A622}" destId="{46FD33A8-63C7-4DDF-BF24-97B2417C1E30}" srcOrd="0" destOrd="0" presId="urn:microsoft.com/office/officeart/2005/8/layout/venn1"/>
    <dgm:cxn modelId="{07202A27-3C66-43C9-9A66-BC3EC0C0C43B}" type="presParOf" srcId="{FE74F16C-2861-4715-B1C1-DB717C75A622}" destId="{A96091BE-313A-41E8-9CAB-0C4FC58522F3}" srcOrd="1" destOrd="0" presId="urn:microsoft.com/office/officeart/2005/8/layout/venn1"/>
    <dgm:cxn modelId="{27FF4548-50F0-47EC-9A72-79179E2210F5}" type="presParOf" srcId="{FE74F16C-2861-4715-B1C1-DB717C75A622}" destId="{198F1B2B-2B83-42A8-A710-E547716A3F15}" srcOrd="2" destOrd="0" presId="urn:microsoft.com/office/officeart/2005/8/layout/venn1"/>
    <dgm:cxn modelId="{14777FD2-EA8F-4ED8-8E7A-7802E5FE72D0}" type="presParOf" srcId="{FE74F16C-2861-4715-B1C1-DB717C75A622}" destId="{41262F42-920C-49FE-9801-257CA7B2687D}" srcOrd="3" destOrd="0" presId="urn:microsoft.com/office/officeart/2005/8/layout/venn1"/>
    <dgm:cxn modelId="{75CED293-8E10-4311-B93F-C2C168D1EE09}" type="presParOf" srcId="{FE74F16C-2861-4715-B1C1-DB717C75A622}" destId="{7D0EA40F-02F2-4158-96DC-9837B55F18BA}" srcOrd="4" destOrd="0" presId="urn:microsoft.com/office/officeart/2005/8/layout/venn1"/>
    <dgm:cxn modelId="{562AC067-2C6D-46E6-BBB2-8C605B7D9E4C}" type="presParOf" srcId="{FE74F16C-2861-4715-B1C1-DB717C75A622}" destId="{119D7A19-942A-466F-9E8F-F98E1E03A3F8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7C194A-0DC8-4F3F-BD52-CECF7300FC27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</dgm:pt>
    <dgm:pt modelId="{07A86140-0924-41D1-A4F8-2188563DC655}">
      <dgm:prSet phldrT="[Text]"/>
      <dgm:spPr/>
      <dgm:t>
        <a:bodyPr/>
        <a:lstStyle/>
        <a:p>
          <a:r>
            <a:rPr lang="en-US" dirty="0" smtClean="0"/>
            <a:t>Fleets are Older</a:t>
          </a:r>
          <a:endParaRPr lang="en-US" dirty="0"/>
        </a:p>
      </dgm:t>
    </dgm:pt>
    <dgm:pt modelId="{8EF4E448-B318-4140-8F31-714AB1882788}" type="parTrans" cxnId="{C7D22446-B513-4D02-98A7-843715A523D2}">
      <dgm:prSet/>
      <dgm:spPr/>
      <dgm:t>
        <a:bodyPr/>
        <a:lstStyle/>
        <a:p>
          <a:endParaRPr lang="en-US"/>
        </a:p>
      </dgm:t>
    </dgm:pt>
    <dgm:pt modelId="{73C43EAF-33DD-459D-A862-592C17265144}" type="sibTrans" cxnId="{C7D22446-B513-4D02-98A7-843715A523D2}">
      <dgm:prSet/>
      <dgm:spPr/>
      <dgm:t>
        <a:bodyPr/>
        <a:lstStyle/>
        <a:p>
          <a:endParaRPr lang="en-US"/>
        </a:p>
      </dgm:t>
    </dgm:pt>
    <dgm:pt modelId="{20C6BDB4-21ED-4CAB-9CE3-50C0D262CECA}">
      <dgm:prSet phldrT="[Text]"/>
      <dgm:spPr/>
      <dgm:t>
        <a:bodyPr/>
        <a:lstStyle/>
        <a:p>
          <a:r>
            <a:rPr lang="en-US" dirty="0" smtClean="0"/>
            <a:t>Older vehicles have lower fuel efficiency</a:t>
          </a:r>
          <a:endParaRPr lang="en-US" dirty="0"/>
        </a:p>
      </dgm:t>
    </dgm:pt>
    <dgm:pt modelId="{4FCBBEA8-32D6-4F4F-A659-682BE13DD065}" type="parTrans" cxnId="{C3FF16A3-4431-4BF1-9AF9-E6DDCECA73F9}">
      <dgm:prSet/>
      <dgm:spPr/>
      <dgm:t>
        <a:bodyPr/>
        <a:lstStyle/>
        <a:p>
          <a:endParaRPr lang="en-US"/>
        </a:p>
      </dgm:t>
    </dgm:pt>
    <dgm:pt modelId="{0853B673-D39A-4607-8934-2D662622C32B}" type="sibTrans" cxnId="{C3FF16A3-4431-4BF1-9AF9-E6DDCECA73F9}">
      <dgm:prSet/>
      <dgm:spPr/>
      <dgm:t>
        <a:bodyPr/>
        <a:lstStyle/>
        <a:p>
          <a:endParaRPr lang="en-US"/>
        </a:p>
      </dgm:t>
    </dgm:pt>
    <dgm:pt modelId="{A6916C7C-2715-4E72-9517-204E1924AFFF}">
      <dgm:prSet phldrT="[Text]"/>
      <dgm:spPr/>
      <dgm:t>
        <a:bodyPr/>
        <a:lstStyle/>
        <a:p>
          <a:r>
            <a:rPr lang="en-US" dirty="0" smtClean="0"/>
            <a:t>Households at/below poverty may be paying higher </a:t>
          </a:r>
          <a:r>
            <a:rPr lang="en-US" smtClean="0"/>
            <a:t>gas taxes</a:t>
          </a:r>
          <a:endParaRPr lang="en-US" dirty="0"/>
        </a:p>
      </dgm:t>
    </dgm:pt>
    <dgm:pt modelId="{42361337-3A97-42C7-BD94-3D24EDDE4A68}" type="parTrans" cxnId="{B86820B3-23E6-4AA9-9472-2B7C85287DE4}">
      <dgm:prSet/>
      <dgm:spPr/>
      <dgm:t>
        <a:bodyPr/>
        <a:lstStyle/>
        <a:p>
          <a:endParaRPr lang="en-US"/>
        </a:p>
      </dgm:t>
    </dgm:pt>
    <dgm:pt modelId="{7FC9E396-F195-430D-95C8-79D8F22CD2DA}" type="sibTrans" cxnId="{B86820B3-23E6-4AA9-9472-2B7C85287DE4}">
      <dgm:prSet/>
      <dgm:spPr/>
      <dgm:t>
        <a:bodyPr/>
        <a:lstStyle/>
        <a:p>
          <a:endParaRPr lang="en-US"/>
        </a:p>
      </dgm:t>
    </dgm:pt>
    <dgm:pt modelId="{35FB1E4E-648E-46BA-96AC-88E40D285C35}" type="pres">
      <dgm:prSet presAssocID="{2A7C194A-0DC8-4F3F-BD52-CECF7300FC27}" presName="Name0" presStyleCnt="0">
        <dgm:presLayoutVars>
          <dgm:dir/>
          <dgm:resizeHandles val="exact"/>
        </dgm:presLayoutVars>
      </dgm:prSet>
      <dgm:spPr/>
    </dgm:pt>
    <dgm:pt modelId="{9BEAA5B3-DFDF-4402-B791-2A77E0F7516E}" type="pres">
      <dgm:prSet presAssocID="{07A86140-0924-41D1-A4F8-2188563DC655}" presName="composite" presStyleCnt="0"/>
      <dgm:spPr/>
    </dgm:pt>
    <dgm:pt modelId="{F6152F1E-BD05-40FE-B21B-4737A6AC0ED6}" type="pres">
      <dgm:prSet presAssocID="{07A86140-0924-41D1-A4F8-2188563DC655}" presName="bgChev" presStyleLbl="node1" presStyleIdx="0" presStyleCnt="3"/>
      <dgm:spPr/>
    </dgm:pt>
    <dgm:pt modelId="{4A8CFE51-A040-45C1-91BB-DD1835B1D6BF}" type="pres">
      <dgm:prSet presAssocID="{07A86140-0924-41D1-A4F8-2188563DC655}" presName="tx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150C12-A363-47BC-B507-825BB959BA85}" type="pres">
      <dgm:prSet presAssocID="{73C43EAF-33DD-459D-A862-592C17265144}" presName="compositeSpace" presStyleCnt="0"/>
      <dgm:spPr/>
    </dgm:pt>
    <dgm:pt modelId="{29C58FC6-B083-4ADD-98AD-A8CB6D6DE634}" type="pres">
      <dgm:prSet presAssocID="{20C6BDB4-21ED-4CAB-9CE3-50C0D262CECA}" presName="composite" presStyleCnt="0"/>
      <dgm:spPr/>
    </dgm:pt>
    <dgm:pt modelId="{55E62841-3E41-4DE3-88CF-CEFE786002F8}" type="pres">
      <dgm:prSet presAssocID="{20C6BDB4-21ED-4CAB-9CE3-50C0D262CECA}" presName="bgChev" presStyleLbl="node1" presStyleIdx="1" presStyleCnt="3"/>
      <dgm:spPr/>
    </dgm:pt>
    <dgm:pt modelId="{89F99B31-0F0F-469A-9BDC-704DD58CE779}" type="pres">
      <dgm:prSet presAssocID="{20C6BDB4-21ED-4CAB-9CE3-50C0D262CECA}" presName="tx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B714A6-A172-48B2-8DA4-C1F85492FD72}" type="pres">
      <dgm:prSet presAssocID="{0853B673-D39A-4607-8934-2D662622C32B}" presName="compositeSpace" presStyleCnt="0"/>
      <dgm:spPr/>
    </dgm:pt>
    <dgm:pt modelId="{DABECE94-9E8D-40DD-8C5F-09C5093F97EF}" type="pres">
      <dgm:prSet presAssocID="{A6916C7C-2715-4E72-9517-204E1924AFFF}" presName="composite" presStyleCnt="0"/>
      <dgm:spPr/>
    </dgm:pt>
    <dgm:pt modelId="{215C513F-0CD1-4925-864C-79F92DACD776}" type="pres">
      <dgm:prSet presAssocID="{A6916C7C-2715-4E72-9517-204E1924AFFF}" presName="bgChev" presStyleLbl="node1" presStyleIdx="2" presStyleCnt="3"/>
      <dgm:spPr/>
    </dgm:pt>
    <dgm:pt modelId="{9BF8C749-B967-43EF-B50E-B8589F1ABFDC}" type="pres">
      <dgm:prSet presAssocID="{A6916C7C-2715-4E72-9517-204E1924AFFF}" presName="tx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6820B3-23E6-4AA9-9472-2B7C85287DE4}" srcId="{2A7C194A-0DC8-4F3F-BD52-CECF7300FC27}" destId="{A6916C7C-2715-4E72-9517-204E1924AFFF}" srcOrd="2" destOrd="0" parTransId="{42361337-3A97-42C7-BD94-3D24EDDE4A68}" sibTransId="{7FC9E396-F195-430D-95C8-79D8F22CD2DA}"/>
    <dgm:cxn modelId="{179BA5A0-4FF0-4C01-9934-E4F6F5203330}" type="presOf" srcId="{A6916C7C-2715-4E72-9517-204E1924AFFF}" destId="{9BF8C749-B967-43EF-B50E-B8589F1ABFDC}" srcOrd="0" destOrd="0" presId="urn:microsoft.com/office/officeart/2005/8/layout/chevronAccent+Icon"/>
    <dgm:cxn modelId="{C3FF16A3-4431-4BF1-9AF9-E6DDCECA73F9}" srcId="{2A7C194A-0DC8-4F3F-BD52-CECF7300FC27}" destId="{20C6BDB4-21ED-4CAB-9CE3-50C0D262CECA}" srcOrd="1" destOrd="0" parTransId="{4FCBBEA8-32D6-4F4F-A659-682BE13DD065}" sibTransId="{0853B673-D39A-4607-8934-2D662622C32B}"/>
    <dgm:cxn modelId="{F246D981-ADB9-4892-80B1-8DEB2E17C338}" type="presOf" srcId="{20C6BDB4-21ED-4CAB-9CE3-50C0D262CECA}" destId="{89F99B31-0F0F-469A-9BDC-704DD58CE779}" srcOrd="0" destOrd="0" presId="urn:microsoft.com/office/officeart/2005/8/layout/chevronAccent+Icon"/>
    <dgm:cxn modelId="{C7D22446-B513-4D02-98A7-843715A523D2}" srcId="{2A7C194A-0DC8-4F3F-BD52-CECF7300FC27}" destId="{07A86140-0924-41D1-A4F8-2188563DC655}" srcOrd="0" destOrd="0" parTransId="{8EF4E448-B318-4140-8F31-714AB1882788}" sibTransId="{73C43EAF-33DD-459D-A862-592C17265144}"/>
    <dgm:cxn modelId="{F4655A76-A4CD-4F55-BA80-1E66A64CB933}" type="presOf" srcId="{07A86140-0924-41D1-A4F8-2188563DC655}" destId="{4A8CFE51-A040-45C1-91BB-DD1835B1D6BF}" srcOrd="0" destOrd="0" presId="urn:microsoft.com/office/officeart/2005/8/layout/chevronAccent+Icon"/>
    <dgm:cxn modelId="{B94DA4EE-9D7B-47EE-B1F0-20A93E5927B8}" type="presOf" srcId="{2A7C194A-0DC8-4F3F-BD52-CECF7300FC27}" destId="{35FB1E4E-648E-46BA-96AC-88E40D285C35}" srcOrd="0" destOrd="0" presId="urn:microsoft.com/office/officeart/2005/8/layout/chevronAccent+Icon"/>
    <dgm:cxn modelId="{716FFBB2-791C-4E6F-B921-CA5D047B4578}" type="presParOf" srcId="{35FB1E4E-648E-46BA-96AC-88E40D285C35}" destId="{9BEAA5B3-DFDF-4402-B791-2A77E0F7516E}" srcOrd="0" destOrd="0" presId="urn:microsoft.com/office/officeart/2005/8/layout/chevronAccent+Icon"/>
    <dgm:cxn modelId="{879001AA-0A05-4829-91FC-543924AB3A03}" type="presParOf" srcId="{9BEAA5B3-DFDF-4402-B791-2A77E0F7516E}" destId="{F6152F1E-BD05-40FE-B21B-4737A6AC0ED6}" srcOrd="0" destOrd="0" presId="urn:microsoft.com/office/officeart/2005/8/layout/chevronAccent+Icon"/>
    <dgm:cxn modelId="{ABE228A1-A5BD-4034-94BE-03078F36A3EC}" type="presParOf" srcId="{9BEAA5B3-DFDF-4402-B791-2A77E0F7516E}" destId="{4A8CFE51-A040-45C1-91BB-DD1835B1D6BF}" srcOrd="1" destOrd="0" presId="urn:microsoft.com/office/officeart/2005/8/layout/chevronAccent+Icon"/>
    <dgm:cxn modelId="{B5A780A4-D5E1-4D21-B543-D46577405AA9}" type="presParOf" srcId="{35FB1E4E-648E-46BA-96AC-88E40D285C35}" destId="{D4150C12-A363-47BC-B507-825BB959BA85}" srcOrd="1" destOrd="0" presId="urn:microsoft.com/office/officeart/2005/8/layout/chevronAccent+Icon"/>
    <dgm:cxn modelId="{FC61548B-13BB-44D2-B5A1-3725CD895AAE}" type="presParOf" srcId="{35FB1E4E-648E-46BA-96AC-88E40D285C35}" destId="{29C58FC6-B083-4ADD-98AD-A8CB6D6DE634}" srcOrd="2" destOrd="0" presId="urn:microsoft.com/office/officeart/2005/8/layout/chevronAccent+Icon"/>
    <dgm:cxn modelId="{BFFF09C8-D9BC-4579-9C64-F80BB2E40EA7}" type="presParOf" srcId="{29C58FC6-B083-4ADD-98AD-A8CB6D6DE634}" destId="{55E62841-3E41-4DE3-88CF-CEFE786002F8}" srcOrd="0" destOrd="0" presId="urn:microsoft.com/office/officeart/2005/8/layout/chevronAccent+Icon"/>
    <dgm:cxn modelId="{9A569E24-B497-4893-8BE1-5CC3C6D46DD8}" type="presParOf" srcId="{29C58FC6-B083-4ADD-98AD-A8CB6D6DE634}" destId="{89F99B31-0F0F-469A-9BDC-704DD58CE779}" srcOrd="1" destOrd="0" presId="urn:microsoft.com/office/officeart/2005/8/layout/chevronAccent+Icon"/>
    <dgm:cxn modelId="{C533446C-AA09-4029-906D-2BC26AC0FC75}" type="presParOf" srcId="{35FB1E4E-648E-46BA-96AC-88E40D285C35}" destId="{89B714A6-A172-48B2-8DA4-C1F85492FD72}" srcOrd="3" destOrd="0" presId="urn:microsoft.com/office/officeart/2005/8/layout/chevronAccent+Icon"/>
    <dgm:cxn modelId="{64FEA9A8-0D85-4030-99E8-17D3FBCA4B58}" type="presParOf" srcId="{35FB1E4E-648E-46BA-96AC-88E40D285C35}" destId="{DABECE94-9E8D-40DD-8C5F-09C5093F97EF}" srcOrd="4" destOrd="0" presId="urn:microsoft.com/office/officeart/2005/8/layout/chevronAccent+Icon"/>
    <dgm:cxn modelId="{2759803D-25A9-44A7-9991-98604C5934DE}" type="presParOf" srcId="{DABECE94-9E8D-40DD-8C5F-09C5093F97EF}" destId="{215C513F-0CD1-4925-864C-79F92DACD776}" srcOrd="0" destOrd="0" presId="urn:microsoft.com/office/officeart/2005/8/layout/chevronAccent+Icon"/>
    <dgm:cxn modelId="{62DD02E5-C2A9-48D3-8A35-C42DDF4E0427}" type="presParOf" srcId="{DABECE94-9E8D-40DD-8C5F-09C5093F97EF}" destId="{9BF8C749-B967-43EF-B50E-B8589F1ABFDC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FD33A8-63C7-4DDF-BF24-97B2417C1E30}">
      <dsp:nvSpPr>
        <dsp:cNvPr id="0" name=""/>
        <dsp:cNvSpPr/>
      </dsp:nvSpPr>
      <dsp:spPr>
        <a:xfrm>
          <a:off x="13" y="457193"/>
          <a:ext cx="2758440" cy="27584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Nationally from 2001 to 2009, fleet aged 1 year on average</a:t>
          </a:r>
          <a:endParaRPr lang="en-US" sz="2100" kern="1200" dirty="0"/>
        </a:p>
      </dsp:txBody>
      <dsp:txXfrm>
        <a:off x="367805" y="939920"/>
        <a:ext cx="2022856" cy="1241297"/>
      </dsp:txXfrm>
    </dsp:sp>
    <dsp:sp modelId="{198F1B2B-2B83-42A8-A710-E547716A3F15}">
      <dsp:nvSpPr>
        <dsp:cNvPr id="0" name=""/>
        <dsp:cNvSpPr/>
      </dsp:nvSpPr>
      <dsp:spPr>
        <a:xfrm>
          <a:off x="5333990" y="762000"/>
          <a:ext cx="2758440" cy="27584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For minority HH, fleet aged 1.25 years, on average</a:t>
          </a:r>
          <a:endParaRPr lang="en-US" sz="2100" kern="1200" dirty="0"/>
        </a:p>
      </dsp:txBody>
      <dsp:txXfrm>
        <a:off x="6177613" y="1474597"/>
        <a:ext cx="1655064" cy="1517142"/>
      </dsp:txXfrm>
    </dsp:sp>
    <dsp:sp modelId="{7D0EA40F-02F2-4158-96DC-9837B55F18BA}">
      <dsp:nvSpPr>
        <dsp:cNvPr id="0" name=""/>
        <dsp:cNvSpPr/>
      </dsp:nvSpPr>
      <dsp:spPr>
        <a:xfrm>
          <a:off x="2667001" y="1676395"/>
          <a:ext cx="2758440" cy="27584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For HH at/below poverty, fleet aged 3-5 years, on average</a:t>
          </a:r>
          <a:endParaRPr lang="en-US" sz="2100" kern="1200" dirty="0"/>
        </a:p>
      </dsp:txBody>
      <dsp:txXfrm>
        <a:off x="2926755" y="2388992"/>
        <a:ext cx="1655064" cy="15171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52F1E-BD05-40FE-B21B-4737A6AC0ED6}">
      <dsp:nvSpPr>
        <dsp:cNvPr id="0" name=""/>
        <dsp:cNvSpPr/>
      </dsp:nvSpPr>
      <dsp:spPr>
        <a:xfrm>
          <a:off x="982" y="1716008"/>
          <a:ext cx="2467942" cy="95262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CFE51-A040-45C1-91BB-DD1835B1D6BF}">
      <dsp:nvSpPr>
        <dsp:cNvPr id="0" name=""/>
        <dsp:cNvSpPr/>
      </dsp:nvSpPr>
      <dsp:spPr>
        <a:xfrm>
          <a:off x="659100" y="1954165"/>
          <a:ext cx="2084040" cy="952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Fleets are Older</a:t>
          </a:r>
          <a:endParaRPr lang="en-US" sz="1500" kern="1200" dirty="0"/>
        </a:p>
      </dsp:txBody>
      <dsp:txXfrm>
        <a:off x="687001" y="1982066"/>
        <a:ext cx="2028238" cy="896823"/>
      </dsp:txXfrm>
    </dsp:sp>
    <dsp:sp modelId="{55E62841-3E41-4DE3-88CF-CEFE786002F8}">
      <dsp:nvSpPr>
        <dsp:cNvPr id="0" name=""/>
        <dsp:cNvSpPr/>
      </dsp:nvSpPr>
      <dsp:spPr>
        <a:xfrm>
          <a:off x="2819920" y="1716008"/>
          <a:ext cx="2467942" cy="95262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F99B31-0F0F-469A-9BDC-704DD58CE779}">
      <dsp:nvSpPr>
        <dsp:cNvPr id="0" name=""/>
        <dsp:cNvSpPr/>
      </dsp:nvSpPr>
      <dsp:spPr>
        <a:xfrm>
          <a:off x="3478038" y="1954165"/>
          <a:ext cx="2084040" cy="952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Older vehicles have lower fuel efficiency</a:t>
          </a:r>
          <a:endParaRPr lang="en-US" sz="1500" kern="1200" dirty="0"/>
        </a:p>
      </dsp:txBody>
      <dsp:txXfrm>
        <a:off x="3505939" y="1982066"/>
        <a:ext cx="2028238" cy="896823"/>
      </dsp:txXfrm>
    </dsp:sp>
    <dsp:sp modelId="{215C513F-0CD1-4925-864C-79F92DACD776}">
      <dsp:nvSpPr>
        <dsp:cNvPr id="0" name=""/>
        <dsp:cNvSpPr/>
      </dsp:nvSpPr>
      <dsp:spPr>
        <a:xfrm>
          <a:off x="5638859" y="1716008"/>
          <a:ext cx="2467942" cy="952625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F8C749-B967-43EF-B50E-B8589F1ABFDC}">
      <dsp:nvSpPr>
        <dsp:cNvPr id="0" name=""/>
        <dsp:cNvSpPr/>
      </dsp:nvSpPr>
      <dsp:spPr>
        <a:xfrm>
          <a:off x="6296977" y="1954165"/>
          <a:ext cx="2084040" cy="9526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Households at/below poverty may be paying higher </a:t>
          </a:r>
          <a:r>
            <a:rPr lang="en-US" sz="1500" kern="1200" smtClean="0"/>
            <a:t>gas taxes</a:t>
          </a:r>
          <a:endParaRPr lang="en-US" sz="1500" kern="1200" dirty="0"/>
        </a:p>
      </dsp:txBody>
      <dsp:txXfrm>
        <a:off x="6324878" y="1982066"/>
        <a:ext cx="2028238" cy="896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r">
              <a:defRPr sz="1200"/>
            </a:lvl1pPr>
          </a:lstStyle>
          <a:p>
            <a:fld id="{6DD1AF7B-205B-4949-B530-BAB725291271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4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4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r">
              <a:defRPr sz="1200"/>
            </a:lvl1pPr>
          </a:lstStyle>
          <a:p>
            <a:fld id="{A1A6A5FA-02DA-458B-976F-1308384E8F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226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/>
          <a:lstStyle>
            <a:lvl1pPr algn="r">
              <a:defRPr sz="1200"/>
            </a:lvl1pPr>
          </a:lstStyle>
          <a:p>
            <a:fld id="{48A16A90-0C31-456A-973E-2BEC4B145C3B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0138" y="698500"/>
            <a:ext cx="4657725" cy="3494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70" tIns="46184" rIns="92370" bIns="461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6"/>
            <a:ext cx="5486400" cy="4191238"/>
          </a:xfrm>
          <a:prstGeom prst="rect">
            <a:avLst/>
          </a:prstGeom>
        </p:spPr>
        <p:txBody>
          <a:bodyPr vert="horz" lIns="92370" tIns="46184" rIns="92370" bIns="461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4"/>
            <a:ext cx="2971801" cy="465693"/>
          </a:xfrm>
          <a:prstGeom prst="rect">
            <a:avLst/>
          </a:prstGeom>
        </p:spPr>
        <p:txBody>
          <a:bodyPr vert="horz" lIns="92370" tIns="46184" rIns="92370" bIns="46184" rtlCol="0" anchor="b"/>
          <a:lstStyle>
            <a:lvl1pPr algn="r">
              <a:defRPr sz="1200"/>
            </a:lvl1pPr>
          </a:lstStyle>
          <a:p>
            <a:fld id="{F2E84594-9912-4D06-8E84-74B2C76380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015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AAE050-208D-40DD-BF13-DAC152653309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50602" indent="-288693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54773" indent="-230955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16682" indent="-230955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78591" indent="-230955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4050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3002410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64319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926228" indent="-23095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D8D7D25-04E4-4B57-920F-5F9E4717A093}" type="slidenum">
              <a:rPr lang="en-US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84594-9912-4D06-8E84-74B2C76380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90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E84594-9912-4D06-8E84-74B2C76380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9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EAA7D-0242-44D4-96D7-F4D9B9A0A75E}" type="datetimeFigureOut">
              <a:rPr lang="en-US" smtClean="0"/>
              <a:pPr/>
              <a:t>5/10/2011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82157-CBC7-428D-8F73-B16C38E737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13"/>
          <p:cNvGrpSpPr/>
          <p:nvPr/>
        </p:nvGrpSpPr>
        <p:grpSpPr>
          <a:xfrm>
            <a:off x="70018" y="270113"/>
            <a:ext cx="609600" cy="1140619"/>
            <a:chOff x="152400" y="270113"/>
            <a:chExt cx="609600" cy="1140619"/>
          </a:xfrm>
        </p:grpSpPr>
        <p:sp>
          <p:nvSpPr>
            <p:cNvPr id="9" name="Rectangle 8"/>
            <p:cNvSpPr/>
            <p:nvPr userDrawn="1"/>
          </p:nvSpPr>
          <p:spPr>
            <a:xfrm>
              <a:off x="152400" y="270113"/>
              <a:ext cx="609600" cy="228600"/>
            </a:xfrm>
            <a:prstGeom prst="rect">
              <a:avLst/>
            </a:prstGeom>
            <a:solidFill>
              <a:srgbClr val="DDA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152400" y="499594"/>
              <a:ext cx="609600" cy="228600"/>
            </a:xfrm>
            <a:prstGeom prst="rect">
              <a:avLst/>
            </a:prstGeom>
            <a:solidFill>
              <a:srgbClr val="194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" y="727313"/>
              <a:ext cx="609600" cy="228600"/>
            </a:xfrm>
            <a:prstGeom prst="rect">
              <a:avLst/>
            </a:prstGeom>
            <a:solidFill>
              <a:srgbClr val="6782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" y="955921"/>
              <a:ext cx="609600" cy="228600"/>
            </a:xfrm>
            <a:prstGeom prst="rect">
              <a:avLst/>
            </a:prstGeom>
            <a:solidFill>
              <a:srgbClr val="5C00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152400" y="1182132"/>
              <a:ext cx="609600" cy="228600"/>
            </a:xfrm>
            <a:prstGeom prst="rect">
              <a:avLst/>
            </a:prstGeom>
            <a:solidFill>
              <a:srgbClr val="4B89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Picture 18" descr="transMaroon.gif"/>
          <p:cNvPicPr>
            <a:picLocks noChangeAspect="1"/>
          </p:cNvPicPr>
          <p:nvPr/>
        </p:nvPicPr>
        <p:blipFill>
          <a:blip r:embed="rId13" cstate="screen"/>
          <a:stretch>
            <a:fillRect/>
          </a:stretch>
        </p:blipFill>
        <p:spPr>
          <a:xfrm>
            <a:off x="127790" y="6324600"/>
            <a:ext cx="2031013" cy="4572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67000"/>
              </a:prstClr>
            </a:outerShdw>
          </a:effectLst>
        </p:spPr>
      </p:pic>
      <p:sp>
        <p:nvSpPr>
          <p:cNvPr id="16" name="Rectangle 15"/>
          <p:cNvSpPr/>
          <p:nvPr/>
        </p:nvSpPr>
        <p:spPr>
          <a:xfrm>
            <a:off x="0" y="6217920"/>
            <a:ext cx="9144000" cy="64008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0018" y="270113"/>
            <a:ext cx="609600" cy="1140619"/>
            <a:chOff x="152400" y="270113"/>
            <a:chExt cx="609600" cy="1140619"/>
          </a:xfrm>
        </p:grpSpPr>
        <p:sp>
          <p:nvSpPr>
            <p:cNvPr id="18" name="Rectangle 17"/>
            <p:cNvSpPr/>
            <p:nvPr userDrawn="1"/>
          </p:nvSpPr>
          <p:spPr>
            <a:xfrm>
              <a:off x="152400" y="270113"/>
              <a:ext cx="609600" cy="228600"/>
            </a:xfrm>
            <a:prstGeom prst="rect">
              <a:avLst/>
            </a:prstGeom>
            <a:solidFill>
              <a:srgbClr val="DDA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152400" y="499594"/>
              <a:ext cx="609600" cy="228600"/>
            </a:xfrm>
            <a:prstGeom prst="rect">
              <a:avLst/>
            </a:prstGeom>
            <a:solidFill>
              <a:srgbClr val="1944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152400" y="727313"/>
              <a:ext cx="609600" cy="228600"/>
            </a:xfrm>
            <a:prstGeom prst="rect">
              <a:avLst/>
            </a:prstGeom>
            <a:solidFill>
              <a:srgbClr val="6782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152400" y="955921"/>
              <a:ext cx="609600" cy="228600"/>
            </a:xfrm>
            <a:prstGeom prst="rect">
              <a:avLst/>
            </a:prstGeom>
            <a:solidFill>
              <a:srgbClr val="5C00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152400" y="1182132"/>
              <a:ext cx="609600" cy="228600"/>
            </a:xfrm>
            <a:prstGeom prst="rect">
              <a:avLst/>
            </a:prstGeom>
            <a:solidFill>
              <a:srgbClr val="4B899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5" name="Picture 24" descr="transMaroon.gif"/>
          <p:cNvPicPr>
            <a:picLocks noChangeAspect="1"/>
          </p:cNvPicPr>
          <p:nvPr/>
        </p:nvPicPr>
        <p:blipFill>
          <a:blip r:embed="rId13" cstate="screen"/>
          <a:stretch>
            <a:fillRect/>
          </a:stretch>
        </p:blipFill>
        <p:spPr>
          <a:xfrm>
            <a:off x="127790" y="6324600"/>
            <a:ext cx="2031013" cy="4572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67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19447E"/>
        </a:buClr>
        <a:buSzPct val="125000"/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5C0024"/>
        </a:buClr>
        <a:buSzPct val="125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67825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5C0024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4B8992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752600" cy="6858000"/>
          </a:xfrm>
          <a:prstGeom prst="rect">
            <a:avLst/>
          </a:prstGeom>
          <a:solidFill>
            <a:srgbClr val="1944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ctrTitle"/>
          </p:nvPr>
        </p:nvSpPr>
        <p:spPr>
          <a:xfrm>
            <a:off x="2240405" y="-378191"/>
            <a:ext cx="6553200" cy="2838451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5C0024"/>
                </a:solidFill>
              </a:rPr>
              <a:t>Changes in Household Vehicle Fleet Compositions &amp; Policy Implications</a:t>
            </a:r>
            <a:endParaRPr lang="en-US" sz="4800" b="1" dirty="0">
              <a:solidFill>
                <a:srgbClr val="5C0024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ubtitle 19"/>
          <p:cNvSpPr txBox="1">
            <a:spLocks/>
          </p:cNvSpPr>
          <p:nvPr/>
        </p:nvSpPr>
        <p:spPr>
          <a:xfrm>
            <a:off x="1752600" y="2445270"/>
            <a:ext cx="7239000" cy="19674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2400" i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chemeClr val="tx1"/>
                </a:solidFill>
              </a:rPr>
              <a:t>Stacey Bricka and Trey Baker</a:t>
            </a:r>
          </a:p>
          <a:p>
            <a:pPr>
              <a:spcBef>
                <a:spcPts val="0"/>
              </a:spcBef>
            </a:pPr>
            <a:r>
              <a:rPr lang="en-US" sz="2400" i="1" dirty="0" smtClean="0">
                <a:solidFill>
                  <a:schemeClr val="tx1"/>
                </a:solidFill>
              </a:rPr>
              <a:t>Texas Transportation Institute</a:t>
            </a:r>
          </a:p>
        </p:txBody>
      </p:sp>
      <p:sp>
        <p:nvSpPr>
          <p:cNvPr id="16" name="Subtitle 19"/>
          <p:cNvSpPr txBox="1">
            <a:spLocks/>
          </p:cNvSpPr>
          <p:nvPr/>
        </p:nvSpPr>
        <p:spPr>
          <a:xfrm>
            <a:off x="1752600" y="4499550"/>
            <a:ext cx="72390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rgbClr val="19447E"/>
              </a:buClr>
              <a:buSzPct val="125000"/>
              <a:buFont typeface="Wingdings" pitchFamily="2" charset="2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SzPct val="125000"/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rgbClr val="678250"/>
              </a:buClr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rgbClr val="5C0024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rgbClr val="4B899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Presented at the 13</a:t>
            </a:r>
            <a:r>
              <a:rPr lang="en-US" sz="2800" b="1" baseline="30000" dirty="0" smtClean="0">
                <a:solidFill>
                  <a:schemeClr val="tx1"/>
                </a:solidFill>
              </a:rPr>
              <a:t>th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National 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TRB Transportation Applications Conference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May 11, 2011</a:t>
            </a:r>
          </a:p>
          <a:p>
            <a:pPr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-- Session 19 </a:t>
            </a:r>
            <a:r>
              <a:rPr lang="en-US" sz="2800" b="1" dirty="0">
                <a:solidFill>
                  <a:schemeClr val="tx1"/>
                </a:solidFill>
              </a:rPr>
              <a:t>-- </a:t>
            </a:r>
            <a:endParaRPr lang="en-US" sz="28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Vehicle Age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849145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13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El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Age by Income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953000" y="1341438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At/Below Poverty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09883502"/>
              </p:ext>
            </p:extLst>
          </p:nvPr>
        </p:nvGraphicFramePr>
        <p:xfrm>
          <a:off x="4724400" y="1981200"/>
          <a:ext cx="42687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" y="1341438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Above Poverty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64170977"/>
              </p:ext>
            </p:extLst>
          </p:nvPr>
        </p:nvGraphicFramePr>
        <p:xfrm>
          <a:off x="457200" y="1981200"/>
          <a:ext cx="43465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86169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Vehicle Age by Minority Status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103812" y="1417638"/>
            <a:ext cx="4040188" cy="639762"/>
          </a:xfrm>
        </p:spPr>
        <p:txBody>
          <a:bodyPr/>
          <a:lstStyle/>
          <a:p>
            <a:pPr algn="ctr"/>
            <a:r>
              <a:rPr lang="en-US" dirty="0" smtClean="0"/>
              <a:t>Minority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12660490"/>
              </p:ext>
            </p:extLst>
          </p:nvPr>
        </p:nvGraphicFramePr>
        <p:xfrm>
          <a:off x="4875212" y="2133600"/>
          <a:ext cx="42687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30225" y="1371600"/>
            <a:ext cx="4041775" cy="639762"/>
          </a:xfrm>
        </p:spPr>
        <p:txBody>
          <a:bodyPr/>
          <a:lstStyle/>
          <a:p>
            <a:pPr algn="ctr"/>
            <a:r>
              <a:rPr lang="en-US" dirty="0" smtClean="0"/>
              <a:t>Non-Minority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38347891"/>
              </p:ext>
            </p:extLst>
          </p:nvPr>
        </p:nvGraphicFramePr>
        <p:xfrm>
          <a:off x="381000" y="2133600"/>
          <a:ext cx="43465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714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2009 Fuel Efficiency by Vehicle Age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16549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5-Point Star 2"/>
          <p:cNvSpPr/>
          <p:nvPr/>
        </p:nvSpPr>
        <p:spPr>
          <a:xfrm>
            <a:off x="4267200" y="2215660"/>
            <a:ext cx="4572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5410200" y="2227382"/>
            <a:ext cx="457200" cy="3810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/>
          <p:cNvSpPr/>
          <p:nvPr/>
        </p:nvSpPr>
        <p:spPr>
          <a:xfrm>
            <a:off x="4290645" y="2749060"/>
            <a:ext cx="4572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5433645" y="2813537"/>
            <a:ext cx="457200" cy="3810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5-Point Star 12"/>
          <p:cNvSpPr/>
          <p:nvPr/>
        </p:nvSpPr>
        <p:spPr>
          <a:xfrm>
            <a:off x="4343400" y="3053857"/>
            <a:ext cx="4572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5-Point Star 13"/>
          <p:cNvSpPr/>
          <p:nvPr/>
        </p:nvSpPr>
        <p:spPr>
          <a:xfrm>
            <a:off x="5486400" y="3153504"/>
            <a:ext cx="457200" cy="3810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5-Point Star 14"/>
          <p:cNvSpPr/>
          <p:nvPr/>
        </p:nvSpPr>
        <p:spPr>
          <a:xfrm>
            <a:off x="5486400" y="3053857"/>
            <a:ext cx="457200" cy="3810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5-Point Star 15"/>
          <p:cNvSpPr/>
          <p:nvPr/>
        </p:nvSpPr>
        <p:spPr>
          <a:xfrm>
            <a:off x="6646985" y="3238500"/>
            <a:ext cx="457200" cy="381000"/>
          </a:xfrm>
          <a:prstGeom prst="star5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7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Chart bld="series"/>
        </p:bldSub>
      </p:bldGraphic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Household Fleet Composition has changed over time.</a:t>
            </a:r>
          </a:p>
          <a:p>
            <a:pPr lvl="1"/>
            <a:r>
              <a:rPr lang="en-US" dirty="0" smtClean="0"/>
              <a:t>We own 14% fewer cars and 12% more SUVs</a:t>
            </a:r>
          </a:p>
          <a:p>
            <a:pPr lvl="1"/>
            <a:r>
              <a:rPr lang="en-US" dirty="0" smtClean="0"/>
              <a:t>HH at/below poverty experienced a similar shift, but also acquired 4% more vans</a:t>
            </a:r>
          </a:p>
          <a:p>
            <a:pPr lvl="1"/>
            <a:r>
              <a:rPr lang="en-US" dirty="0" smtClean="0"/>
              <a:t>Minority HH experienced a stronger shift from car (16%) to SUV (14%)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64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Household Fleets are aging.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56288228"/>
              </p:ext>
            </p:extLst>
          </p:nvPr>
        </p:nvGraphicFramePr>
        <p:xfrm>
          <a:off x="381000" y="1600200"/>
          <a:ext cx="8305800" cy="4597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72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Possible Equity Issue for Households at/below Poverty Levels.</a:t>
            </a:r>
          </a:p>
          <a:p>
            <a:pPr marL="0" indent="0">
              <a:buNone/>
            </a:pPr>
            <a:endParaRPr lang="en-US" dirty="0" smtClean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19307373"/>
              </p:ext>
            </p:extLst>
          </p:nvPr>
        </p:nvGraphicFramePr>
        <p:xfrm>
          <a:off x="381000" y="1524000"/>
          <a:ext cx="8382000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556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VMT</a:t>
            </a:r>
          </a:p>
          <a:p>
            <a:r>
              <a:rPr lang="en-US" dirty="0" smtClean="0"/>
              <a:t>Consider subgroups</a:t>
            </a:r>
          </a:p>
          <a:p>
            <a:pPr lvl="1"/>
            <a:r>
              <a:rPr lang="en-US" dirty="0" smtClean="0"/>
              <a:t>Single parent HH</a:t>
            </a:r>
          </a:p>
          <a:p>
            <a:pPr lvl="1"/>
            <a:r>
              <a:rPr lang="en-US" dirty="0" smtClean="0"/>
              <a:t>Urban/rural HH</a:t>
            </a:r>
          </a:p>
          <a:p>
            <a:r>
              <a:rPr lang="en-US" dirty="0" smtClean="0"/>
              <a:t>Continue to investigate regional/state differences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9767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33400" y="3505200"/>
            <a:ext cx="8077200" cy="2133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Stacey </a:t>
            </a:r>
            <a:r>
              <a:rPr lang="en-US" dirty="0" smtClean="0"/>
              <a:t>Bricka – s-bricka@tamu.edu</a:t>
            </a:r>
          </a:p>
          <a:p>
            <a:r>
              <a:rPr lang="en-US" dirty="0" smtClean="0"/>
              <a:t>Trey Baker – r-baker@ttimail.tamu.edu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7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229600" cy="36576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The fuel tax is the primary source of funding for state and federal transportation programs</a:t>
            </a:r>
          </a:p>
          <a:p>
            <a:r>
              <a:rPr lang="en-US" sz="2800" dirty="0" smtClean="0"/>
              <a:t>Fuel taxes are levied on a per-gallon basis, meaning that taxes paid per-mile increase as fuel efficiency decreases</a:t>
            </a:r>
          </a:p>
          <a:p>
            <a:r>
              <a:rPr lang="en-US" sz="2800" dirty="0"/>
              <a:t>If low income drivers are more likely to drive a low fuel efficiency vehicle, then there are likely to be equity </a:t>
            </a:r>
            <a:r>
              <a:rPr lang="en-US" sz="2800" dirty="0" smtClean="0"/>
              <a:t>implications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921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5650" y="2438400"/>
            <a:ext cx="6592642" cy="3669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607512" y="1447800"/>
            <a:ext cx="8003088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</a:rPr>
              <a:t>If low income drivers are more likely to drive a low fuel efficiency vehicle, then there are likely to be equity implications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07512" y="5662245"/>
            <a:ext cx="908138" cy="392608"/>
          </a:xfrm>
          <a:prstGeom prst="rightArrow">
            <a:avLst/>
          </a:prstGeom>
          <a:solidFill>
            <a:srgbClr val="5C00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78847" y="4129455"/>
            <a:ext cx="908138" cy="392608"/>
          </a:xfrm>
          <a:prstGeom prst="rightArrow">
            <a:avLst/>
          </a:prstGeom>
          <a:solidFill>
            <a:srgbClr val="5C00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97076" y="3232696"/>
            <a:ext cx="908138" cy="392608"/>
          </a:xfrm>
          <a:prstGeom prst="rightArrow">
            <a:avLst/>
          </a:prstGeom>
          <a:solidFill>
            <a:srgbClr val="5C002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75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80808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i="1" dirty="0" smtClean="0">
                <a:solidFill>
                  <a:srgbClr val="0070C0"/>
                </a:solidFill>
              </a:rPr>
              <a:t>benefits</a:t>
            </a:r>
            <a:r>
              <a:rPr lang="en-US" i="1" dirty="0" smtClean="0"/>
              <a:t> </a:t>
            </a:r>
            <a:r>
              <a:rPr lang="en-US" dirty="0" smtClean="0"/>
              <a:t>principle</a:t>
            </a:r>
          </a:p>
          <a:p>
            <a:pPr lvl="1"/>
            <a:r>
              <a:rPr lang="en-US" dirty="0" smtClean="0"/>
              <a:t>those who pay a tax should be the ones who benefit </a:t>
            </a:r>
          </a:p>
          <a:p>
            <a:pPr lvl="1"/>
            <a:r>
              <a:rPr lang="en-US" dirty="0" smtClean="0"/>
              <a:t>those who pay equal amounts should receive equal benefit</a:t>
            </a:r>
          </a:p>
          <a:p>
            <a:r>
              <a:rPr lang="en-US" dirty="0" smtClean="0"/>
              <a:t> The </a:t>
            </a:r>
            <a:r>
              <a:rPr lang="en-US" i="1" dirty="0" smtClean="0">
                <a:solidFill>
                  <a:srgbClr val="0070C0"/>
                </a:solidFill>
              </a:rPr>
              <a:t>ability to pay </a:t>
            </a:r>
            <a:r>
              <a:rPr lang="en-US" dirty="0" smtClean="0"/>
              <a:t>principle </a:t>
            </a:r>
          </a:p>
          <a:p>
            <a:pPr lvl="1"/>
            <a:r>
              <a:rPr lang="en-US" dirty="0" smtClean="0"/>
              <a:t>consumers of governmental goods and services should pay according their ability to pay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1524000"/>
            <a:ext cx="8077200" cy="45720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Georgia" pitchFamily="18" charset="0"/>
              <a:buAutoNum type="arabicPeriod"/>
            </a:pPr>
            <a:r>
              <a:rPr lang="en-US" dirty="0" smtClean="0"/>
              <a:t>How has household fleet composition changed over time?</a:t>
            </a:r>
          </a:p>
          <a:p>
            <a:pPr lvl="1"/>
            <a:r>
              <a:rPr lang="en-US" dirty="0" smtClean="0"/>
              <a:t>Vehicle Type</a:t>
            </a:r>
          </a:p>
          <a:p>
            <a:pPr lvl="1"/>
            <a:r>
              <a:rPr lang="en-US" dirty="0" smtClean="0"/>
              <a:t>Vehicle Age</a:t>
            </a:r>
          </a:p>
          <a:p>
            <a:pPr lvl="1"/>
            <a:r>
              <a:rPr lang="en-US" dirty="0" smtClean="0"/>
              <a:t>Fuel Efficiency</a:t>
            </a:r>
          </a:p>
          <a:p>
            <a:pPr marL="514350" indent="-514350">
              <a:buFont typeface="Georgia" pitchFamily="18" charset="0"/>
              <a:buAutoNum type="arabicPeriod"/>
            </a:pPr>
            <a:r>
              <a:rPr lang="en-US" dirty="0" smtClean="0"/>
              <a:t>Are there differences based on income or minority status?</a:t>
            </a:r>
          </a:p>
          <a:p>
            <a:pPr marL="514350" indent="-514350">
              <a:buFont typeface="Georgia" pitchFamily="18" charset="0"/>
              <a:buAutoNum type="arabicPeriod"/>
            </a:pPr>
            <a:r>
              <a:rPr lang="en-US" dirty="0" smtClean="0"/>
              <a:t>Are there differences at the state vs. national levels?</a:t>
            </a:r>
          </a:p>
        </p:txBody>
      </p:sp>
    </p:spTree>
    <p:extLst>
      <p:ext uri="{BB962C8B-B14F-4D97-AF65-F5344CB8AC3E}">
        <p14:creationId xmlns:p14="http://schemas.microsoft.com/office/powerpoint/2010/main" val="128375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8077200" cy="4572000"/>
          </a:xfrm>
        </p:spPr>
        <p:txBody>
          <a:bodyPr>
            <a:normAutofit lnSpcReduction="10000"/>
          </a:bodyPr>
          <a:lstStyle/>
          <a:p>
            <a:pPr lvl="1" indent="-742950">
              <a:buFont typeface="Wingdings" pitchFamily="2" charset="2"/>
              <a:buNone/>
            </a:pPr>
            <a:r>
              <a:rPr lang="en-US" sz="3200" dirty="0" smtClean="0"/>
              <a:t>1995, 2001, and 2009 NHTS</a:t>
            </a:r>
          </a:p>
          <a:p>
            <a:r>
              <a:rPr lang="en-US" dirty="0" smtClean="0"/>
              <a:t>National </a:t>
            </a:r>
            <a:r>
              <a:rPr lang="en-US" dirty="0" smtClean="0"/>
              <a:t>+ Add-on Samples</a:t>
            </a:r>
            <a:endParaRPr lang="en-US" dirty="0" smtClean="0"/>
          </a:p>
          <a:p>
            <a:r>
              <a:rPr lang="en-US" dirty="0" smtClean="0"/>
              <a:t>Household Vehicles</a:t>
            </a:r>
          </a:p>
          <a:p>
            <a:pPr lvl="1"/>
            <a:r>
              <a:rPr lang="en-US" dirty="0" smtClean="0"/>
              <a:t>1995:  176,066,656 vehicles</a:t>
            </a:r>
          </a:p>
          <a:p>
            <a:pPr lvl="1"/>
            <a:r>
              <a:rPr lang="en-US" dirty="0" smtClean="0"/>
              <a:t>2001:  209,586,200 vehicles</a:t>
            </a:r>
          </a:p>
          <a:p>
            <a:pPr lvl="1"/>
            <a:r>
              <a:rPr lang="en-US" dirty="0" smtClean="0"/>
              <a:t>2009:  211,501,318 vehicles</a:t>
            </a:r>
          </a:p>
          <a:p>
            <a:r>
              <a:rPr lang="en-US" dirty="0" smtClean="0"/>
              <a:t>Poverty levels defined according to US-HHS</a:t>
            </a:r>
          </a:p>
          <a:p>
            <a:r>
              <a:rPr lang="en-US" dirty="0" smtClean="0"/>
              <a:t>Race is self-reported for the head of the household</a:t>
            </a:r>
          </a:p>
        </p:txBody>
      </p:sp>
      <p:pic>
        <p:nvPicPr>
          <p:cNvPr id="23556" name="Picture 3" descr="logo2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00200"/>
            <a:ext cx="28575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429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HH Fleet Composition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111596"/>
              </p:ext>
            </p:extLst>
          </p:nvPr>
        </p:nvGraphicFramePr>
        <p:xfrm>
          <a:off x="457200" y="1600200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6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28600"/>
            <a:ext cx="7848600" cy="1143000"/>
          </a:xfrm>
        </p:spPr>
        <p:txBody>
          <a:bodyPr/>
          <a:lstStyle/>
          <a:p>
            <a:r>
              <a:rPr lang="en-US" dirty="0" smtClean="0"/>
              <a:t>HH Fleet  by Income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36023511"/>
              </p:ext>
            </p:extLst>
          </p:nvPr>
        </p:nvGraphicFramePr>
        <p:xfrm>
          <a:off x="4991100" y="1489072"/>
          <a:ext cx="4038600" cy="4653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83214972"/>
              </p:ext>
            </p:extLst>
          </p:nvPr>
        </p:nvGraphicFramePr>
        <p:xfrm>
          <a:off x="495300" y="1518259"/>
          <a:ext cx="4038600" cy="4645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638800" y="1483089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At/Below Poverty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43000" y="1518259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Above Poverty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56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  <p:bldGraphic spid="11" grpId="0">
        <p:bldSub>
          <a:bldChart bld="series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228600"/>
            <a:ext cx="7848600" cy="1143000"/>
          </a:xfrm>
        </p:spPr>
        <p:txBody>
          <a:bodyPr/>
          <a:lstStyle/>
          <a:p>
            <a:r>
              <a:rPr lang="en-US" dirty="0" smtClean="0"/>
              <a:t>HH Fleet  by Minority Status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12805849"/>
              </p:ext>
            </p:extLst>
          </p:nvPr>
        </p:nvGraphicFramePr>
        <p:xfrm>
          <a:off x="5105400" y="1524000"/>
          <a:ext cx="4038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9078425"/>
              </p:ext>
            </p:extLst>
          </p:nvPr>
        </p:nvGraphicFramePr>
        <p:xfrm>
          <a:off x="503129" y="1524000"/>
          <a:ext cx="4038600" cy="468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686816" y="1447800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Minority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181100" y="1443625"/>
            <a:ext cx="2743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Non-Minority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242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  <p:bldGraphic spid="11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New Brochure Background (2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Brochure Background (2)</Template>
  <TotalTime>1316</TotalTime>
  <Words>519</Words>
  <Application>Microsoft Office PowerPoint</Application>
  <PresentationFormat>On-screen Show (4:3)</PresentationFormat>
  <Paragraphs>118</Paragraphs>
  <Slides>18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New Brochure Background (2)</vt:lpstr>
      <vt:lpstr>Changes in Household Vehicle Fleet Compositions &amp; Policy Implications</vt:lpstr>
      <vt:lpstr>Why is this important?</vt:lpstr>
      <vt:lpstr>Why is this important?</vt:lpstr>
      <vt:lpstr>Equity Implications</vt:lpstr>
      <vt:lpstr>Research Questions</vt:lpstr>
      <vt:lpstr>Approach</vt:lpstr>
      <vt:lpstr>National HH Fleet Composition</vt:lpstr>
      <vt:lpstr>HH Fleet  by Income</vt:lpstr>
      <vt:lpstr>HH Fleet  by Minority Status</vt:lpstr>
      <vt:lpstr>Vehicle Age</vt:lpstr>
      <vt:lpstr>Vehicle Age by Income</vt:lpstr>
      <vt:lpstr>Vehicle Age by Minority Status</vt:lpstr>
      <vt:lpstr>2009 Fuel Efficiency by Vehicle Age</vt:lpstr>
      <vt:lpstr>Preliminary Conclusions</vt:lpstr>
      <vt:lpstr>Preliminary Conclusions</vt:lpstr>
      <vt:lpstr>Preliminary Conclusions</vt:lpstr>
      <vt:lpstr>Future Research</vt:lpstr>
      <vt:lpstr>Thank you!</vt:lpstr>
    </vt:vector>
  </TitlesOfParts>
  <Company>Texas Transportation Institute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s-bricka</dc:creator>
  <cp:lastModifiedBy>s-bricka</cp:lastModifiedBy>
  <cp:revision>105</cp:revision>
  <cp:lastPrinted>2011-04-10T23:46:44Z</cp:lastPrinted>
  <dcterms:created xsi:type="dcterms:W3CDTF">2010-11-30T16:44:17Z</dcterms:created>
  <dcterms:modified xsi:type="dcterms:W3CDTF">2011-05-11T04:39:47Z</dcterms:modified>
</cp:coreProperties>
</file>