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2" r:id="rId1"/>
  </p:sldMasterIdLst>
  <p:notesMasterIdLst>
    <p:notesMasterId r:id="rId25"/>
  </p:notesMasterIdLst>
  <p:handoutMasterIdLst>
    <p:handoutMasterId r:id="rId26"/>
  </p:handoutMasterIdLst>
  <p:sldIdLst>
    <p:sldId id="256" r:id="rId2"/>
    <p:sldId id="458" r:id="rId3"/>
    <p:sldId id="298" r:id="rId4"/>
    <p:sldId id="438" r:id="rId5"/>
    <p:sldId id="437" r:id="rId6"/>
    <p:sldId id="442" r:id="rId7"/>
    <p:sldId id="441" r:id="rId8"/>
    <p:sldId id="440" r:id="rId9"/>
    <p:sldId id="444" r:id="rId10"/>
    <p:sldId id="446" r:id="rId11"/>
    <p:sldId id="445" r:id="rId12"/>
    <p:sldId id="447" r:id="rId13"/>
    <p:sldId id="448" r:id="rId14"/>
    <p:sldId id="449" r:id="rId15"/>
    <p:sldId id="450" r:id="rId16"/>
    <p:sldId id="451" r:id="rId17"/>
    <p:sldId id="457" r:id="rId18"/>
    <p:sldId id="453" r:id="rId19"/>
    <p:sldId id="455" r:id="rId20"/>
    <p:sldId id="454" r:id="rId21"/>
    <p:sldId id="452" r:id="rId22"/>
    <p:sldId id="456" r:id="rId23"/>
    <p:sldId id="400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roadway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roadway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roadway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roadway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roadway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roadway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roadway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roadway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roadway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FFFF00"/>
    <a:srgbClr val="FF6600"/>
    <a:srgbClr val="FFCC00"/>
    <a:srgbClr val="00FF00"/>
    <a:srgbClr val="FF0000"/>
    <a:srgbClr val="0066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7158" autoAdjust="0"/>
  </p:normalViewPr>
  <p:slideViewPr>
    <p:cSldViewPr>
      <p:cViewPr>
        <p:scale>
          <a:sx n="60" d="100"/>
          <a:sy n="60" d="100"/>
        </p:scale>
        <p:origin x="-76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42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4" tIns="47416" rIns="94834" bIns="47416" numCol="1" anchor="t" anchorCtr="0" compatLnSpc="1">
            <a:prstTxWarp prst="textNoShape">
              <a:avLst/>
            </a:prstTxWarp>
          </a:bodyPr>
          <a:lstStyle>
            <a:lvl1pPr defTabSz="946861">
              <a:defRPr sz="130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4" tIns="47416" rIns="94834" bIns="47416" numCol="1" anchor="t" anchorCtr="0" compatLnSpc="1">
            <a:prstTxWarp prst="textNoShape">
              <a:avLst/>
            </a:prstTxWarp>
          </a:bodyPr>
          <a:lstStyle>
            <a:lvl1pPr algn="r" defTabSz="946861">
              <a:defRPr sz="130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4" tIns="47416" rIns="94834" bIns="47416" numCol="1" anchor="b" anchorCtr="0" compatLnSpc="1">
            <a:prstTxWarp prst="textNoShape">
              <a:avLst/>
            </a:prstTxWarp>
          </a:bodyPr>
          <a:lstStyle>
            <a:lvl1pPr algn="r" defTabSz="946861">
              <a:defRPr sz="1300">
                <a:effectLst/>
                <a:latin typeface="Times New Roman" pitchFamily="18" charset="0"/>
              </a:defRPr>
            </a:lvl1pPr>
          </a:lstStyle>
          <a:p>
            <a:fld id="{81EC3775-FC52-4FCE-9C53-4B171209B4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defTabSz="966621">
              <a:defRPr sz="130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>
            <a:lvl1pPr algn="r" defTabSz="966621">
              <a:defRPr sz="130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2866"/>
            <a:ext cx="5850835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4" tIns="48317" rIns="96634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defTabSz="966621">
              <a:defRPr sz="1300">
                <a:effectLst/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34" tIns="48317" rIns="96634" bIns="48317" numCol="1" anchor="b" anchorCtr="0" compatLnSpc="1">
            <a:prstTxWarp prst="textNoShape">
              <a:avLst/>
            </a:prstTxWarp>
          </a:bodyPr>
          <a:lstStyle>
            <a:lvl1pPr algn="r" defTabSz="966621">
              <a:defRPr sz="1300">
                <a:effectLst/>
                <a:latin typeface="Times New Roman" pitchFamily="18" charset="0"/>
              </a:defRPr>
            </a:lvl1pPr>
          </a:lstStyle>
          <a:p>
            <a:fld id="{6ABBC368-A839-40DE-BC19-35EB335155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CE505-1471-4AD8-BF47-99DB4CAA4CB3}" type="slidenum">
              <a:rPr lang="en-US"/>
              <a:pPr/>
              <a:t>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H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1775"/>
            <a:ext cx="9144000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NYS DOT</a:t>
            </a:r>
            <a:r>
              <a:rPr lang="en-US" b="0"/>
              <a:t>                      </a:t>
            </a:r>
            <a:r>
              <a:rPr lang="en-US" sz="1200"/>
              <a:t>SUNRISE HIGHWAY CORRIDOR SUSTAINABLE TRANSPORTATION STUDY, PIN 0059.08</a:t>
            </a:r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983E5A-3560-47AC-9014-A0FA76C346A0}" type="datetimeFigureOut">
              <a:rPr lang="en-US"/>
              <a:pPr/>
              <a:t>5/4/2011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NYS DOT                      SUNRISE HIGHWAY CORRIDOR SUSTAINABLE TRANSPORTATION STUDY, PIN 0059.08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A0D37-C30A-4451-9E0B-2188D51D3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08924-0C58-49EA-8B5C-548E8CAE19BD}" type="datetimeFigureOut">
              <a:rPr lang="en-US"/>
              <a:pPr/>
              <a:t>5/4/2011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NYS DOT                      SUNRISE HIGHWAY CORRIDOR SUSTAINABLE TRANSPORTATION STUDY, PIN 0059.08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63C3A-5942-46A5-9DDB-F179C97AA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D6B2C-26E7-44A0-8135-7000845B334A}" type="datetimeFigureOut">
              <a:rPr lang="en-US"/>
              <a:pPr/>
              <a:t>5/4/2011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81775"/>
            <a:ext cx="9144000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/>
              <a:t>NYS DOT                      </a:t>
            </a:r>
            <a:r>
              <a:rPr lang="en-US" sz="1200" dirty="0"/>
              <a:t>SUNRISE HIGHWAY CORRIDOR SUSTAINABLE TRANSPORTATION STUDY, PIN 0059.08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E76EA-0F48-46F7-A8B9-2F7F5F45E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F98CC-E039-403A-9B7D-4319126123D1}" type="datetimeFigureOut">
              <a:rPr lang="en-US"/>
              <a:pPr/>
              <a:t>5/4/2011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NYS DOT                      SUNRISE HIGHWAY CORRIDOR SUSTAINABLE TRANSPORTATION STUDY, PIN 0059.08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1940F-91B4-45C3-B6F7-0C617B7B3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F78493-E38F-46C6-A0DC-BDF6E2E01745}" type="datetimeFigureOut">
              <a:rPr lang="en-US"/>
              <a:pPr/>
              <a:t>5/4/2011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NYS DOT                      SUNRISE HIGHWAY CORRIDOR SUSTAINABLE TRANSPORTATION STUDY, PIN 0059.08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E4B88-1046-42C9-AED1-3C03B262F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8BDC8B-6925-42DD-9811-827815CD46EF}" type="datetimeFigureOut">
              <a:rPr lang="en-US"/>
              <a:pPr/>
              <a:t>5/4/2011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NYS DOT                      SUNRISE HIGHWAY CORRIDOR SUSTAINABLE TRANSPORTATION STUDY, PIN 0059.08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DE20-32B6-48C2-8BBF-4AE5EE4855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A02736-8683-433D-9F79-3959D3BB6352}" type="datetimeFigureOut">
              <a:rPr lang="en-US"/>
              <a:pPr/>
              <a:t>5/4/2011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NYS DOT                      SUNRISE HIGHWAY CORRIDOR SUSTAINABLE TRANSPORTATION STUDY, PIN 0059.08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11903-6167-4D5C-BC06-EF3DA274C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AAE76B-F295-4326-81D2-215258E93307}" type="datetimeFigureOut">
              <a:rPr lang="en-US"/>
              <a:pPr/>
              <a:t>5/4/2011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NYS DOT                      SUNRISE HIGHWAY CORRIDOR SUSTAINABLE TRANSPORTATION STUDY, PIN 0059.08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46E86-A747-46D9-A18B-845660E5F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59A22E-D478-44BE-AE65-85717B914591}" type="datetimeFigureOut">
              <a:rPr lang="en-US"/>
              <a:pPr/>
              <a:t>5/4/2011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NYS DOT                      SUNRISE HIGHWAY CORRIDOR SUSTAINABLE TRANSPORTATION STUDY, PIN 0059.08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199B5-4B1F-4EFE-9980-91CD92FCED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8A72E3-0C77-4B5D-9E4E-DF1A9BFBC36F}" type="datetimeFigureOut">
              <a:rPr lang="en-US"/>
              <a:pPr/>
              <a:t>5/4/2011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NYS DOT                      SUNRISE HIGHWAY CORRIDOR SUSTAINABLE TRANSPORTATION STUDY, PIN 0059.08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9C200-5C5F-4A79-9465-ED9B39A46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15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9B4283D-A94D-44FA-A211-AADB6A132C9C}" type="datetimeFigureOut">
              <a:rPr lang="en-US"/>
              <a:pPr/>
              <a:t>5/4/2011</a:t>
            </a:fld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81750"/>
            <a:ext cx="830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NYS DOT                      SUNRISE HIGHWAY CORRIDOR SUSTAINABLE TRANSPORTATION STUDY, PIN 0059.08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172200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8FCC8B7-6554-4203-95A9-90140BE5FE0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5" r:id="rId1"/>
    <p:sldLayoutId id="2147484736" r:id="rId2"/>
    <p:sldLayoutId id="2147484737" r:id="rId3"/>
    <p:sldLayoutId id="2147484738" r:id="rId4"/>
    <p:sldLayoutId id="2147484739" r:id="rId5"/>
    <p:sldLayoutId id="2147484740" r:id="rId6"/>
    <p:sldLayoutId id="2147484741" r:id="rId7"/>
    <p:sldLayoutId id="2147484742" r:id="rId8"/>
    <p:sldLayoutId id="2147484743" r:id="rId9"/>
    <p:sldLayoutId id="2147484744" r:id="rId10"/>
    <p:sldLayoutId id="2147484745" r:id="rId11"/>
  </p:sldLayoutIdLst>
  <p:transition>
    <p:cover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s/67BCK9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kleinberg@dot.state.ny.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47244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Non-Traditional Public Engagement: E-Surveys and Virtual Public Meetings</a:t>
            </a:r>
            <a:br>
              <a:rPr lang="en-US" sz="4000" b="1" dirty="0" smtClean="0"/>
            </a:b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at the</a:t>
            </a:r>
            <a:br>
              <a:rPr lang="en-US" sz="2000" dirty="0" smtClean="0"/>
            </a:br>
            <a:r>
              <a:rPr lang="en-US" sz="2000" dirty="0" smtClean="0"/>
              <a:t> NEW YORK STATE DEPARTMENT OF TRANSPORTATION </a:t>
            </a:r>
            <a:endParaRPr lang="en-US" sz="4000" dirty="0" smtClean="0">
              <a:effectLst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0563" y="6324600"/>
            <a:ext cx="37480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NYS DOT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Region 10, Long Island</a:t>
            </a:r>
          </a:p>
        </p:txBody>
      </p:sp>
      <p:pic>
        <p:nvPicPr>
          <p:cNvPr id="13316" name="Picture 13" descr="nysdot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0" y="4953000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Joel Kleinberg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May 11, 2011 1:30-5:00 PM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Transportation  Research Board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13</a:t>
            </a:r>
            <a:r>
              <a:rPr lang="en-US" sz="1200" b="1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National Transportation Planning Applications Conference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NET AND VIRTUAL PUBLIC MEETINGS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324076"/>
            <a:ext cx="8763000" cy="370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Drawbacks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Low comfort in agency, consultant and public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Respondent anonymity results in need for 	continuous monitoring, etc.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Less convenient (not time-flexible)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Fundamental agency blocks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IT blocks most applications from staff use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Technology not in place, budget concern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INTERACTIVE ONLINE SURVEY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40369"/>
            <a:ext cx="87630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Hybrid Approach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Approach similar to online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survey (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inexpensive 	and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convenient) but…INTERACTIVE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Use of </a:t>
            </a:r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hlinkClick r:id="rId2"/>
              </a:rPr>
              <a:t>hotlinks</a:t>
            </a:r>
            <a:endParaRPr lang="en-US" sz="2800" dirty="0" smtClean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Provide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respondents with information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Similar to public meeting (some will read, 	some will not)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Informed decision-making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INTERACTIVE ONLINE SURVEY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12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11909" r="3906" b="16667"/>
          <a:stretch>
            <a:fillRect/>
          </a:stretch>
        </p:blipFill>
        <p:spPr bwMode="auto">
          <a:xfrm>
            <a:off x="133953" y="990600"/>
            <a:ext cx="8857647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INTERACTIVE ONLINE SURVEY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1458" r="9375" b="34375"/>
          <a:stretch>
            <a:fillRect/>
          </a:stretch>
        </p:blipFill>
        <p:spPr bwMode="auto">
          <a:xfrm>
            <a:off x="451340" y="1295400"/>
            <a:ext cx="815926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INTERACTIVE ONLINE SURVEY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9375" b="31597"/>
          <a:stretch>
            <a:fillRect/>
          </a:stretch>
        </p:blipFill>
        <p:spPr bwMode="auto">
          <a:xfrm>
            <a:off x="335280" y="1295400"/>
            <a:ext cx="850392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INTERACTIVE ONLINE SURVEY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838200"/>
            <a:ext cx="8915400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Results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1,674 completed surveys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Near-even distribution between study area 	residents, non-residents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80 participants under 25 years, 100 over 65 years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1657350" lvl="3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600200" y="3124200"/>
            <a:ext cx="6588727" cy="3749040"/>
            <a:chOff x="3123456" y="2590800"/>
            <a:chExt cx="6589543" cy="3749040"/>
          </a:xfrm>
        </p:grpSpPr>
        <p:pic>
          <p:nvPicPr>
            <p:cNvPr id="13" name="Picture 3" descr="SurveyDotsLI_SA.JPG"/>
            <p:cNvPicPr>
              <a:picLocks noChangeAspect="1"/>
            </p:cNvPicPr>
            <p:nvPr/>
          </p:nvPicPr>
          <p:blipFill>
            <a:blip r:embed="rId2" cstate="print"/>
            <a:srcRect t="2959" b="3333"/>
            <a:stretch>
              <a:fillRect/>
            </a:stretch>
          </p:blipFill>
          <p:spPr bwMode="auto">
            <a:xfrm>
              <a:off x="3123456" y="2590800"/>
              <a:ext cx="6589543" cy="3749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943204" y="5715000"/>
              <a:ext cx="3200796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*Participants from 122 Zip Codes, Several Not Shown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**Study Corridor Shown in Yellow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 flipV="1">
            <a:off x="4419600" y="5334000"/>
            <a:ext cx="457200" cy="15240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INTERACTIVE ONLINE SURVEY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90600"/>
            <a:ext cx="8915400" cy="297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Quantifiable: Influences on Respondent Preference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16</a:t>
            </a:fld>
            <a:endParaRPr lang="en-US"/>
          </a:p>
        </p:txBody>
      </p:sp>
      <p:pic>
        <p:nvPicPr>
          <p:cNvPr id="31" name="Picture 3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676400"/>
            <a:ext cx="3018716" cy="1828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00200" y="3505200"/>
            <a:ext cx="1710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Geographic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24729" y="3500735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Age</a:t>
            </a:r>
          </a:p>
        </p:txBody>
      </p:sp>
      <p:pic>
        <p:nvPicPr>
          <p:cNvPr id="34" name="Picture 33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343400"/>
            <a:ext cx="6053129" cy="18288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916502" y="6167735"/>
            <a:ext cx="331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Time/Purpose of Travel</a:t>
            </a:r>
          </a:p>
        </p:txBody>
      </p:sp>
      <p:pic>
        <p:nvPicPr>
          <p:cNvPr id="37" name="Picture 36" descr="Pictur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0"/>
            <a:ext cx="4634269" cy="201168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SURVEY CREATION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17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4490" t="26041" r="34714" b="10416"/>
          <a:stretch>
            <a:fillRect/>
          </a:stretch>
        </p:blipFill>
        <p:spPr bwMode="auto">
          <a:xfrm>
            <a:off x="0" y="838200"/>
            <a:ext cx="419100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l="781" t="13542" r="2841" b="36459"/>
          <a:stretch>
            <a:fillRect/>
          </a:stretch>
        </p:blipFill>
        <p:spPr bwMode="auto">
          <a:xfrm>
            <a:off x="1388745" y="3611880"/>
            <a:ext cx="7755255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SKIP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LOGIC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0724" name="Picture 2" descr="nysdot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18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2976" t="42866" r="59593" b="35700"/>
          <a:stretch>
            <a:fillRect/>
          </a:stretch>
        </p:blipFill>
        <p:spPr bwMode="auto">
          <a:xfrm>
            <a:off x="228599" y="914400"/>
            <a:ext cx="425825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 t="11111" r="19085" b="8333"/>
          <a:stretch>
            <a:fillRect/>
          </a:stretch>
        </p:blipFill>
        <p:spPr bwMode="auto">
          <a:xfrm>
            <a:off x="0" y="3810000"/>
            <a:ext cx="4041321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 t="11111" r="38616" b="24156"/>
          <a:stretch>
            <a:fillRect/>
          </a:stretch>
        </p:blipFill>
        <p:spPr bwMode="auto">
          <a:xfrm>
            <a:off x="5486400" y="3810000"/>
            <a:ext cx="3237188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/>
          <a:srcRect l="2976" t="42866" r="59516" b="35700"/>
          <a:stretch>
            <a:fillRect/>
          </a:stretch>
        </p:blipFill>
        <p:spPr bwMode="auto">
          <a:xfrm>
            <a:off x="4876800" y="9144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 bwMode="auto">
          <a:xfrm>
            <a:off x="1725168" y="274320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858000" y="274320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DATA ENTRY: DONE 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19</a:t>
            </a:fld>
            <a:endParaRPr lang="en-US"/>
          </a:p>
        </p:txBody>
      </p:sp>
      <p:pic>
        <p:nvPicPr>
          <p:cNvPr id="1026" name="Picture 2" descr="C:\Program Files\Microsoft Office\MEDIA\OFFICE12\Bullets\BD21301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2440" y="320040"/>
            <a:ext cx="365760" cy="36576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5000" t="19792" r="34375" b="27083"/>
          <a:stretch>
            <a:fillRect/>
          </a:stretch>
        </p:blipFill>
        <p:spPr bwMode="auto">
          <a:xfrm>
            <a:off x="152400" y="234696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l="75000" t="19792" r="5469" b="27083"/>
          <a:stretch>
            <a:fillRect/>
          </a:stretch>
        </p:blipFill>
        <p:spPr bwMode="auto">
          <a:xfrm>
            <a:off x="4114800" y="2349064"/>
            <a:ext cx="190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8594" t="20162" r="23249" b="11458"/>
          <a:stretch>
            <a:fillRect/>
          </a:stretch>
        </p:blipFill>
        <p:spPr bwMode="auto">
          <a:xfrm>
            <a:off x="5168462" y="914400"/>
            <a:ext cx="37469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8594" t="20833" r="24517" b="11458"/>
          <a:stretch>
            <a:fillRect/>
          </a:stretch>
        </p:blipFill>
        <p:spPr bwMode="auto">
          <a:xfrm>
            <a:off x="5181600" y="3794760"/>
            <a:ext cx="3733800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TRADITIONAL PUBLIC MEETINGS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935063"/>
            <a:ext cx="5181600" cy="196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Formats: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Presentation to public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Public hearing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Design charrette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2</a:t>
            </a:fld>
            <a:endParaRPr lang="en-US"/>
          </a:p>
        </p:txBody>
      </p:sp>
      <p:pic>
        <p:nvPicPr>
          <p:cNvPr id="7" name="Picture 6" descr="briarliffe and Middle School 011.jpg"/>
          <p:cNvPicPr>
            <a:picLocks noChangeAspect="1"/>
          </p:cNvPicPr>
          <p:nvPr/>
        </p:nvPicPr>
        <p:blipFill>
          <a:blip r:embed="rId2" cstate="print"/>
          <a:srcRect l="24167" t="24444" r="21667" b="10234"/>
          <a:stretch>
            <a:fillRect/>
          </a:stretch>
        </p:blipFill>
        <p:spPr>
          <a:xfrm>
            <a:off x="4661941" y="2804160"/>
            <a:ext cx="4482059" cy="4053840"/>
          </a:xfrm>
          <a:prstGeom prst="rect">
            <a:avLst/>
          </a:prstGeom>
        </p:spPr>
      </p:pic>
      <p:pic>
        <p:nvPicPr>
          <p:cNvPr id="8" name="Picture 7" descr="briarliffe and Middle School 012.jpg"/>
          <p:cNvPicPr>
            <a:picLocks noChangeAspect="1"/>
          </p:cNvPicPr>
          <p:nvPr/>
        </p:nvPicPr>
        <p:blipFill>
          <a:blip r:embed="rId3" cstate="print"/>
          <a:srcRect l="20349" t="7752"/>
          <a:stretch>
            <a:fillRect/>
          </a:stretch>
        </p:blipFill>
        <p:spPr>
          <a:xfrm>
            <a:off x="1" y="3291840"/>
            <a:ext cx="4105581" cy="356616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723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HIGH TECH SURVEY … </a:t>
            </a:r>
          </a:p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LOW TECH ADVERTISING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20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33594" t="15625" r="10938" b="4167"/>
          <a:stretch>
            <a:fillRect/>
          </a:stretch>
        </p:blipFill>
        <p:spPr bwMode="auto">
          <a:xfrm>
            <a:off x="6985000" y="1112837"/>
            <a:ext cx="1854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8600" y="1524000"/>
            <a:ext cx="8839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Post-card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E-mail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Fliers 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Free media: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TV: News 12 (Local TV News Station)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Radio: Hostess Described Her Participation Survey #1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Print: Long Island Advance (Local Media Outlet) 1 page story, Survey #1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Word of mouth, paper in hand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t="22560" r="34853" b="32321"/>
          <a:stretch>
            <a:fillRect/>
          </a:stretch>
        </p:blipFill>
        <p:spPr bwMode="auto">
          <a:xfrm>
            <a:off x="216211" y="4724400"/>
            <a:ext cx="351758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Object 1"/>
          <p:cNvPicPr>
            <a:picLocks noChangeArrowheads="1"/>
          </p:cNvPicPr>
          <p:nvPr/>
        </p:nvPicPr>
        <p:blipFill>
          <a:blip r:embed="rId4" cstate="print"/>
          <a:srcRect l="380" t="475" r="191" b="-307"/>
          <a:stretch>
            <a:fillRect/>
          </a:stretch>
        </p:blipFill>
        <p:spPr bwMode="auto">
          <a:xfrm>
            <a:off x="5715000" y="4724400"/>
            <a:ext cx="320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PUBLIC INVOLVEMENT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773263"/>
            <a:ext cx="8763000" cy="1960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Cost/Benefit: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FFC000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Public Meeting: ~$67/ attendee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FFC000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First Online Survey: ~$4/respondent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FFC000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Second Interactive Survey: ~$1.67/respondent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PUBLIC INVOLVEMENT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447800"/>
            <a:ext cx="8763000" cy="34840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Lessons Learned: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Many options, each with plusses and minuses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Must have a clear idea of your needs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Convenience for public is key for participation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Data usability is key for staff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Cost effective is key to agencies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Innovative vs. traditional methods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2" descr="nysdot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 txBox="1">
            <a:spLocks noGrp="1"/>
          </p:cNvSpPr>
          <p:nvPr/>
        </p:nvSpPr>
        <p:spPr bwMode="auto">
          <a:xfrm>
            <a:off x="8763000" y="6172200"/>
            <a:ext cx="3810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BFFB3E0-5859-4807-B4FC-4A3F3343E0B3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/>
              <a:t>23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CONTACT INFO</a:t>
            </a:r>
            <a:endParaRPr lang="en-US" sz="40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03697"/>
            <a:ext cx="9144000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33528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JOEL KLEINBERG</a:t>
            </a:r>
          </a:p>
          <a:p>
            <a:pPr algn="ctr" eaLnBrk="1" hangingPunct="1"/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1" hangingPunct="1"/>
            <a:r>
              <a:rPr lang="en-US" sz="2800" dirty="0" smtClean="0">
                <a:solidFill>
                  <a:schemeClr val="tx2"/>
                </a:solidFill>
                <a:effectLst/>
                <a:latin typeface="Tahoma" pitchFamily="34" charset="0"/>
              </a:rPr>
              <a:t>New York State DOT, Long Island Region</a:t>
            </a:r>
          </a:p>
          <a:p>
            <a:pPr algn="ctr" eaLnBrk="1" hangingPunct="1"/>
            <a:r>
              <a:rPr lang="en-US" sz="2800" dirty="0" smtClean="0">
                <a:solidFill>
                  <a:schemeClr val="tx2"/>
                </a:solidFill>
                <a:effectLst/>
                <a:latin typeface="Tahoma" pitchFamily="34" charset="0"/>
              </a:rPr>
              <a:t>250 Veterans Memorial Highway, Room 4A-4</a:t>
            </a:r>
          </a:p>
          <a:p>
            <a:pPr algn="ctr" eaLnBrk="1" hangingPunct="1"/>
            <a:r>
              <a:rPr lang="en-US" sz="2800" dirty="0" smtClean="0">
                <a:solidFill>
                  <a:schemeClr val="tx2"/>
                </a:solidFill>
                <a:effectLst/>
                <a:latin typeface="Tahoma" pitchFamily="34" charset="0"/>
              </a:rPr>
              <a:t>Hauppauge, NY  11788</a:t>
            </a:r>
          </a:p>
          <a:p>
            <a:pPr algn="ctr" eaLnBrk="1" hangingPunct="1"/>
            <a:endParaRPr lang="en-US" sz="2800" dirty="0" smtClean="0">
              <a:solidFill>
                <a:schemeClr val="tx2"/>
              </a:solidFill>
              <a:effectLst/>
              <a:latin typeface="Tahoma" pitchFamily="34" charset="0"/>
            </a:endParaRPr>
          </a:p>
          <a:p>
            <a:pPr algn="ctr" eaLnBrk="1" hangingPunct="1"/>
            <a:r>
              <a:rPr 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hlinkClick r:id="rId3"/>
              </a:rPr>
              <a:t>Jkleinberg@dot.state.ny.us</a:t>
            </a:r>
            <a:endParaRPr lang="en-US" sz="4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1" hangingPunct="1"/>
            <a:r>
              <a:rPr lang="en-US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631-952-6108</a:t>
            </a:r>
          </a:p>
          <a:p>
            <a:pPr algn="ctr" eaLnBrk="1" hangingPunct="1"/>
            <a:endParaRPr lang="en-US" sz="40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1" hangingPunct="1"/>
            <a:endParaRPr lang="en-US" sz="40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381000" y="12192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5000"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Have you run or participated in meetings </a:t>
            </a:r>
          </a:p>
          <a:p>
            <a:pPr marL="342900" indent="-342900" algn="ctr" eaLnBrk="1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5000"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as part of an agency public engagement/involvement process?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TRADITIONAL PUBLIC MEETINGS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70D5-EF71-4A90-9454-F18BA9C0FEB7}" type="slidenum">
              <a:rPr lang="en-US"/>
              <a:pPr/>
              <a:t>3</a:t>
            </a:fld>
            <a:endParaRPr lang="en-US"/>
          </a:p>
        </p:txBody>
      </p:sp>
      <p:pic>
        <p:nvPicPr>
          <p:cNvPr id="1026" name="Picture 2" descr="C:\Documents and Settings\jkleinberg\Local Settings\Temporary Internet Files\Content.IE5\BARAENIA\MC9000600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7610" y="3228746"/>
            <a:ext cx="1668780" cy="180045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TRADITIONAL PUBLIC MEETINGS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24000"/>
            <a:ext cx="8763000" cy="1960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Benefits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High comfort level, experience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NEPA and SEQRA accepted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Interactive nature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4</a:t>
            </a:fld>
            <a:endParaRPr lang="en-US"/>
          </a:p>
        </p:txBody>
      </p:sp>
      <p:pic>
        <p:nvPicPr>
          <p:cNvPr id="11" name="Picture 3" descr="briarliffe and Middle School 018.jpg"/>
          <p:cNvPicPr>
            <a:picLocks noChangeAspect="1"/>
          </p:cNvPicPr>
          <p:nvPr/>
        </p:nvPicPr>
        <p:blipFill>
          <a:blip r:embed="rId2" cstate="print"/>
          <a:srcRect l="7813" t="21588" r="3125" b="26088"/>
          <a:stretch>
            <a:fillRect/>
          </a:stretch>
        </p:blipFill>
        <p:spPr bwMode="auto">
          <a:xfrm>
            <a:off x="2819400" y="4038600"/>
            <a:ext cx="622567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Welcome Board.jpg"/>
          <p:cNvPicPr>
            <a:picLocks noChangeAspect="1"/>
          </p:cNvPicPr>
          <p:nvPr/>
        </p:nvPicPr>
        <p:blipFill>
          <a:blip r:embed="rId3" cstate="print"/>
          <a:srcRect l="11389" t="6667" r="4167" b="4444"/>
          <a:stretch>
            <a:fillRect/>
          </a:stretch>
        </p:blipFill>
        <p:spPr>
          <a:xfrm>
            <a:off x="6172200" y="1524000"/>
            <a:ext cx="2895600" cy="2286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TRADITIONAL PUBLIC MEETINGS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19201"/>
            <a:ext cx="8763000" cy="348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Drawbacks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FFCC00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High cost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FFCC00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“Grandstanding”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Limits to involvement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5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34375" r="9375" b="17443"/>
          <a:stretch>
            <a:fillRect/>
          </a:stretch>
        </p:blipFill>
        <p:spPr bwMode="auto">
          <a:xfrm>
            <a:off x="1417638" y="3429000"/>
            <a:ext cx="65833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667000" y="3535362"/>
            <a:ext cx="4953000" cy="2590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ELECTRONIC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SURVEY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581400"/>
            <a:ext cx="8763000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Drawbacks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Less comfort in agency, consultant and public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Information one sided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Bias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 “vote early, vote often”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(mitigation does exist, but not exact science)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06" t="20833" r="6250" b="10102"/>
          <a:stretch>
            <a:fillRect/>
          </a:stretch>
        </p:blipFill>
        <p:spPr bwMode="auto">
          <a:xfrm>
            <a:off x="0" y="762000"/>
            <a:ext cx="4440842" cy="2560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0417" r="2344" b="13542"/>
          <a:stretch>
            <a:fillRect/>
          </a:stretch>
        </p:blipFill>
        <p:spPr bwMode="auto">
          <a:xfrm>
            <a:off x="4495800" y="762000"/>
            <a:ext cx="4384115" cy="2560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ELECTRONIC SURVEY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838200"/>
            <a:ext cx="8763000" cy="50383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Results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1,250 completed surveys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More representative of users</a:t>
            </a:r>
          </a:p>
          <a:p>
            <a:pPr marL="1200150" lvl="2" indent="-285750" eaLnBrk="1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Geography</a:t>
            </a:r>
          </a:p>
          <a:p>
            <a:pPr marL="1200150" lvl="2" indent="-285750" eaLnBrk="1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Age</a:t>
            </a:r>
          </a:p>
          <a:p>
            <a:pPr marL="1200150" lvl="2" indent="-285750" eaLnBrk="1" hangingPunct="1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Gender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1657350" lvl="3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7</a:t>
            </a:fld>
            <a:endParaRPr lang="en-US"/>
          </a:p>
        </p:txBody>
      </p:sp>
      <p:pic>
        <p:nvPicPr>
          <p:cNvPr id="12" name="Picture 9" descr="SurveyResponcesbyZipandZo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144" y="3520440"/>
            <a:ext cx="6782856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ELECTRONIC SURVEY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097066"/>
            <a:ext cx="8763000" cy="537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Benefits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Extremely low cost to produce and analyze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Highly convenient for participants</a:t>
            </a:r>
          </a:p>
          <a:p>
            <a:pPr marL="1657350" lvl="3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Time of day</a:t>
            </a:r>
          </a:p>
          <a:p>
            <a:pPr marL="1657350" lvl="3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Geography</a:t>
            </a:r>
          </a:p>
          <a:p>
            <a:pPr marL="1657350" lvl="3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Ability to travel</a:t>
            </a:r>
          </a:p>
          <a:p>
            <a:pPr marL="1657350" lvl="3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Time to complete (skip logic)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Title VI compliant</a:t>
            </a:r>
          </a:p>
          <a:p>
            <a:pPr marL="1657350" lvl="3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LEP (easily translated)</a:t>
            </a:r>
          </a:p>
          <a:p>
            <a:pPr marL="1657350" lvl="3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Visually deficient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(fonts, colors)</a:t>
            </a:r>
          </a:p>
          <a:p>
            <a:pPr marL="1657350" lvl="3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Paper and phone available for those without 	internet access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NET AND VIRTUAL PUBLIC MEETINGS</a:t>
            </a:r>
            <a:endParaRPr lang="en-US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240369"/>
            <a:ext cx="8763000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Examples: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C77D-2FA5-4874-88D8-E92775C6649B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71500" y="1905000"/>
            <a:ext cx="2171700" cy="1971020"/>
            <a:chOff x="304800" y="1752600"/>
            <a:chExt cx="2171700" cy="19710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823" t="32292" r="18750" b="21875"/>
            <a:stretch>
              <a:fillRect/>
            </a:stretch>
          </p:blipFill>
          <p:spPr bwMode="auto">
            <a:xfrm>
              <a:off x="304800" y="1752600"/>
              <a:ext cx="21717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33400" y="3200400"/>
              <a:ext cx="14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Webinar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29000" y="1905000"/>
            <a:ext cx="2147447" cy="1894820"/>
            <a:chOff x="3124200" y="1752600"/>
            <a:chExt cx="2147447" cy="1894820"/>
          </a:xfrm>
        </p:grpSpPr>
        <p:pic>
          <p:nvPicPr>
            <p:cNvPr id="2052" name="Picture 4" descr="http://www.penn-olson.com/wp-content/uploads/2009/09/social-media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2800" y="1752600"/>
              <a:ext cx="1490869" cy="13716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124200" y="3124200"/>
              <a:ext cx="21474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Social Media</a:t>
              </a:r>
              <a:endParaRPr lang="en-US" sz="2800" dirty="0"/>
            </a:p>
          </p:txBody>
        </p:sp>
      </p:grpSp>
      <p:sp>
        <p:nvSpPr>
          <p:cNvPr id="2058" name="AutoShape 10" descr="data:image/jpg;base64,/9j/4AAQSkZJRgABAQAAAQABAAD/2wBDAAkGBwgHBgkIBwgKCgkLDRYPDQwMDRsUFRAWIB0iIiAdHx8kKDQsJCYxJx8fLT0tMTU3Ojo6Iys/RD84QzQ5Ojf/2wBDAQoKCg0MDRoPDxo3JR8lNzc3Nzc3Nzc3Nzc3Nzc3Nzc3Nzc3Nzc3Nzc3Nzc3Nzc3Nzc3Nzc3Nzc3Nzc3Nzc3Nzf/wAARCACDAMUDASIAAhEBAxEB/8QAHAAAAgEFAQAAAAAAAAAAAAAAAAECAwQFBgcI/8QAPBAAAQMCBAMGBAUCBAcAAAAAAQACAwQRBRIhMQZBUQcTImFxgTKRscEjQqHR8BRSFRYkokNTVHKCsuH/xAAXAQEBAQEAAAAAAAAAAAAAAAAAAQID/8QAHREBAQEAAgMBAQAAAAAAAAAAAAERAhIDITFBBP/aAAwDAQACEQMRAD8A7QFJRCkgYT5qKjJIyJjnyODWNBc5xNgANyUFXN5ov126rj3FfaXXVNRJBw+809Mw274tBfJ5i+gHRaa7iXiF8wlOL4gX3379w+9lcS8sek7pgrglFxtxRA0D/FZX+T2tf9QskztH4hiI7yWklPR0Av8AoVMTtHaroXIoO1bE2G01BRvHUFzbrIQdrUNrVGEyN6mOYfcIuumoWlUXadw5UENmlqKZx/5sVwPdpKz9BxLgmIW/osVpJSfyiUA/I6obGWQohwcLg6dU7+yKaSN0kDKRQhAkHZCRKASQhaEShBQoEhCEZNMJIuo0ZWA46hqanhXEIaIkTSR2sObbjMPcXHuVnjsqMwD43NOoPJVK80ltnBouHD8p3RmLTqV0bjjhYSSyVVHHlnF3Oa0aPH7rnE7C1ty0hwNnA8lXNUdOQ2w0b0Ct5J8r9HEkA+EfdUZZS2zWfEefQKgDoguDM4tAzWHko5wqJdqo3TUxciQDYAJF4PIfJUbE7a23tqi4G51TV63N/GYw/HcTw4g0GIVVORyjlNvlstpwztUx+jsK0U1cwaeOPI/5t0/Rc+zhMP8ANMWXHccK7WMIqiG11NPSO2Lm/iNB87aj5LcMMxvDMWbmw6vp6jq1kgzD1B1HyXl8ON7sNnWsPNXMU5JbIxzmvGzgbEH1Uxez1ODrZO64NwzxnxRFURUlHUOry42ZT1Dc+bTYHQjbqt9pO0aOncyHiPCavC5Had4WFzD+l/qo12b2kVZ4bi1BikRkw6rhqW9YnAkeo3HurtFCEIQRKEFCoSEIRk7oSQopqDlIqJ2QYjGIA9mcbrlXGeC9291VTts14s8N5HkV2KqYHxEc1qeMUbZ4JYHW8QIv06LpJscuUcHc/wDFeL2y2H6X+6CfNTrGGGslY7+8j3Bt9FRJWVBOqAfJRKAiL2irTTZ7MDmuFiL2Kp1dSamUyOaxpOlmq2Qpn673+jyXxzxW+oZcmCoFMXG4VcFUeqlA4tkewW1aHe+oP0VLUEi2o0snTkOLpAdDZoPp/wDVVZCiqZaOqjqI3nvIpRIw9CDddc4jg/zNwk+al/EyRCsp2gG40OZt/TMLeQXGg7K4EGxCyuG8S4vhkYjocQmiiF/ws92am58J0QWkdTNTOE9NK+KRurXscWkdNQtkwftQ4kw4NZNLFXRD8tQ25t/3DX5rVX1DZAM5aD5K3e+LNsfYqZF13PhrtSwjFXsgxJrsOqHGwdI7NEf/AC0t7hb614c0OBBBFwQbgryTJIBqwG3O5XR+ynjmahr4cFxOcyUNQ7JA+Q37l/IX/tJ5clmtSu3lCEKqSEIRAhJNQBUXbJ3SdsiqTxcWWvYkzK8lbFzWFxduhPmt8azynpwLiSFrMcxKPkKmS1uWt9Fhzdp8W3Xks3xO7NxFiRH/AFL/AK2+yxTrHQgH1CjKl7pFwUjELeAlt9+YKi4PH5WO8wbfVAk1Hxf2O9rfugB/Jjvcj90RWp4TKXEvaxjbXJOqqtqIqc/6duaQbyO29VZlrzvlA9bq3nnjYR+d3noB7IRdOc6VznuNmn4n9etlSkrY2eGMAgbW2WNnqHP+JxNtrIZDLL8LQB56I1IupK57tiAFFtSXfm19UR4f/e4n0VzHRxNtaMGxvqh6U2uc7ZVGtdbUG63bhjARjEHe08MdmuyuJOx6LdKDgKMhpnd7MACDi+Rx3DvkVl+FcBrsZxWCGjikt3gL5LaMFxc39F3ag4NwqAgupWyED8+q2KkooKRgZBExjbbNaB9Eqxcx6MaDqQAL9VJRCkopEoQbIVAkhCgEO2QgpgprFYs24t5rLFYrGX93A6Q7MbmPtqrPqcvjztjMneYxXPv8VRIf95VldSlcZJXyHd7i8+5uoFGUZGl7bNcWm41CCeiHJIAlLMBq46DdI6anYLHVdSX3DDZo5dUSTU6uscbtjNm9eqtGMknNmCzb78lUp6YyuD5BZvTqsgAYspjYHBp+Ha6NbiNBhzJJhEHM7y2a7j52VxHI2nfJHPTuffRrmbg9Pmolpqnl7Ynxtbq0A2I8/RVIO47iYSTZJYybh53H3KMouOSIOkFhzNtv59lXa6jgi/Fkc+Ulpa1li0jmDzv6Km2WofBHSuEboszcpy2cRbQdFJkNPQVTDUxvbFbxuiAJ20+aDZ+znHThOPxd8DFSVbu6ka78tz4Xexsu/sjaDawB2IsvLrJY5HF8DS1lzkzchyXpXhuqdXYHQ1L9ZJIGOf6loUrcZNrVMCyQ2UlVKyLpqKAQhCAQi6FMAgoQVRTK13jeo/pOH6+e9slO+x9rfdbE5aN2t1XccLysabGaRkQ9L5j/AOqJXDfhYOdgFEnVQqXGzWjQu/n89CrYOOhadSeftr/PNGV2UjtrooRnwAm4Fue6pTyucCBsiKVXPcHkAqFLAZHZ36jopPpZ52uMbSQ3VwHJVqKRpja06eajU9LhrbaNGivKailmikla0BkYu4ucB7eZ8lauc6Mtc1uYDUgHkqtTVVNa1jZHGOKNoa1nOw9NvqqzUYppoJXupTHKx2jmP2JGg+qZpZTSCpLGG48DrdSf2KnSS4dTwyir7zvRdscTRlG2jr8/RUA17GG07hDcF0f85IK8klPUQRMbHLHMD4hltYDZ2brdOna+SpZFLUuc5zdHSu0AHJTqY5abuJY3RvdfOG305ix81GokFc9zp4BHcDQuvr1uiqgIAIsSeVivR3CVOaXBKSnf8UUMbSPMN1XD+BMDOL41DGGH+lgcJJTyNtQPcr0HRR93D5k3KVYuQhCFNaCSaSoSEIQRBUlBSCBpFCCgg5cn7cK/JHhtGDq9z5LewAP6ldYduvP/AGxYh/U8YTQh3hpYWRWHUi5/Qj5IVpMri52YahwuB1/n3Kg1oJ8RszmT0/n1VNr8oIJsOdun8v8ANRkc5zCHG7ibafzqqyuJJczrNKyOC4RUYnVMgp2Fzifi5AdVaYbRy11SyKJmZ7yAAOpXb+EeGY8Io2My5qh4/Efb9PRMFjQcH0kGEuo2MHeSN8T7akrS8b7N8Sow+agYZmbmMb+y7pS0QY25tdXfdAjKRcJcTHlKWOopZDHPG+NzTazm2KbJWk8xZelcW4WwnFmFtZRxuJ/Nax+a1Su7JMKlLjTTSw35bhRccZzRnUkXG11IvYW2c5tjyXUX9jrb+DEP9quKbshp2n8etc8dA233TUxyKMRscO6D3u23P3Wz8PcJYpjsrQIXQ0pOr3A6/uuuYT2eYJh7muEHePHN4utop6OKBrWwxta0bADZFxiOF+HKbBKFsEEeUbuJ+JzupWwNGiAE1NagQhCBFJNJUIlCEIIpqKYQSQkhBFw0XnTtWop6fi7EJJGHJPIJY3W0ILQP3Xoy11geKuFcO4lphHXMtIweCVm7UK8uE6+IHn8v4P1TDHF7RbzXWqnsZq85FPiUJjvvI03ss9w52T4dhs7KjEpjWSNN2x2swFExjezDhN1NRsxGpjtPM38MO/4bevqd10+lpWxCw381WihZG3K1oAAsAFWDU0xFrLBSyqSYUUsqMoUkKCOQJ5QmmgVkJoVgSEIUAkU0rqhJJkpFURO6EjuhADZMIQgaEIQCTkIQIjwlA1AQhA1IIQimmhCiGhCFAJoQgRTQhWBIQhSAUUIWgigoQgg7dCEIP//Z"/>
          <p:cNvSpPr>
            <a:spLocks noChangeAspect="1" noChangeArrowheads="1"/>
          </p:cNvSpPr>
          <p:nvPr/>
        </p:nvSpPr>
        <p:spPr bwMode="auto">
          <a:xfrm>
            <a:off x="80963" y="-487363"/>
            <a:ext cx="1543050" cy="102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212494" y="1905000"/>
            <a:ext cx="2550506" cy="1894820"/>
            <a:chOff x="6019800" y="1752600"/>
            <a:chExt cx="2550506" cy="1894820"/>
          </a:xfrm>
        </p:grpSpPr>
        <p:pic>
          <p:nvPicPr>
            <p:cNvPr id="17" name="Picture 16" descr="untitled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8400" y="1752600"/>
              <a:ext cx="2062636" cy="13716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019800" y="3124200"/>
              <a:ext cx="25505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Teleconference</a:t>
              </a:r>
              <a:endParaRPr lang="en-US" sz="28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29200" y="4201180"/>
            <a:ext cx="2960619" cy="1971020"/>
            <a:chOff x="6096000" y="3886200"/>
            <a:chExt cx="2960619" cy="1971020"/>
          </a:xfrm>
        </p:grpSpPr>
        <p:pic>
          <p:nvPicPr>
            <p:cNvPr id="2054" name="Picture 6" descr="http://agcommsvs.ca.uky.edu/videoconferencing/sites/default/files/video-conferenc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7000" y="3886200"/>
              <a:ext cx="2055208" cy="13716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6096000" y="5334000"/>
              <a:ext cx="29606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Video Conference</a:t>
              </a:r>
              <a:endParaRPr lang="en-US" sz="2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24000" y="4277380"/>
            <a:ext cx="3091359" cy="1894820"/>
            <a:chOff x="76200" y="4038600"/>
            <a:chExt cx="3091359" cy="1894820"/>
          </a:xfrm>
        </p:grpSpPr>
        <p:pic>
          <p:nvPicPr>
            <p:cNvPr id="2056" name="Picture 8" descr="http://t3.gstatic.com/images?q=tbn:ANd9GcRaHojFDv0LJ49MhqRS184OlmbPygHrNEIPaNj7HBhv_bmusnG1O9LRdk-FjQ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4038600"/>
              <a:ext cx="1857599" cy="13716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76200" y="5410200"/>
              <a:ext cx="30913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Internet Voice Call</a:t>
              </a:r>
              <a:endParaRPr lang="en-US" sz="2800" dirty="0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11678</TotalTime>
  <Words>429</Words>
  <Application>Microsoft Office PowerPoint</Application>
  <PresentationFormat>On-screen Show (4:3)</PresentationFormat>
  <Paragraphs>160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Textured</vt:lpstr>
      <vt:lpstr>Non-Traditional Public Engagement: E-Surveys and Virtual Public Meetings   at the  NEW YORK STATE DEPARTMENT OF TRANSPORTATION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Micron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Proposed NY Route 25</dc:title>
  <dc:creator>Preferred Customer</dc:creator>
  <cp:lastModifiedBy>jkleinberg</cp:lastModifiedBy>
  <cp:revision>790</cp:revision>
  <dcterms:created xsi:type="dcterms:W3CDTF">2005-04-06T15:48:34Z</dcterms:created>
  <dcterms:modified xsi:type="dcterms:W3CDTF">2011-05-04T18:19:17Z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-860743867</vt:i4>
  </property>
  <property fmtid="{D5CDD505-2E9C-101B-9397-08002B2CF9AE}" pid="3" name="_NewReviewCycle">
    <vt:lpwstr/>
  </property>
  <property fmtid="{D5CDD505-2E9C-101B-9397-08002B2CF9AE}" pid="4" name="_EmailSubject">
    <vt:lpwstr>TRB Application Conference:  Note to presenters</vt:lpwstr>
  </property>
  <property fmtid="{D5CDD505-2E9C-101B-9397-08002B2CF9AE}" pid="5" name="_AuthorEmail">
    <vt:lpwstr>jkleinberg@dot.state.ny.us</vt:lpwstr>
  </property>
  <property fmtid="{D5CDD505-2E9C-101B-9397-08002B2CF9AE}" pid="6" name="_AuthorEmailDisplayName">
    <vt:lpwstr>Kleinberg, Joel (DOT)</vt:lpwstr>
  </property>
</Properties>
</file>