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58" r:id="rId3"/>
    <p:sldId id="262" r:id="rId4"/>
    <p:sldId id="257" r:id="rId5"/>
    <p:sldId id="260" r:id="rId6"/>
    <p:sldId id="261" r:id="rId7"/>
    <p:sldId id="263" r:id="rId8"/>
    <p:sldId id="264" r:id="rId9"/>
    <p:sldId id="266" r:id="rId10"/>
    <p:sldId id="267" r:id="rId11"/>
    <p:sldId id="268" r:id="rId12"/>
    <p:sldId id="285" r:id="rId13"/>
    <p:sldId id="265" r:id="rId14"/>
    <p:sldId id="269" r:id="rId15"/>
    <p:sldId id="270" r:id="rId16"/>
    <p:sldId id="274" r:id="rId17"/>
    <p:sldId id="275" r:id="rId18"/>
    <p:sldId id="272" r:id="rId19"/>
    <p:sldId id="276" r:id="rId20"/>
    <p:sldId id="273" r:id="rId21"/>
    <p:sldId id="277" r:id="rId22"/>
    <p:sldId id="278" r:id="rId23"/>
    <p:sldId id="279" r:id="rId24"/>
    <p:sldId id="280" r:id="rId25"/>
    <p:sldId id="281" r:id="rId26"/>
    <p:sldId id="282" r:id="rId27"/>
    <p:sldId id="283" r:id="rId28"/>
    <p:sldId id="284" r:id="rId29"/>
    <p:sldId id="286" r:id="rId30"/>
    <p:sldId id="287" r:id="rId31"/>
    <p:sldId id="288" r:id="rId32"/>
    <p:sldId id="289" r:id="rId33"/>
    <p:sldId id="290" r:id="rId34"/>
    <p:sldId id="291" r:id="rId35"/>
    <p:sldId id="292" r:id="rId36"/>
    <p:sldId id="293" r:id="rId37"/>
    <p:sldId id="29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156" autoAdjust="0"/>
  </p:normalViewPr>
  <p:slideViewPr>
    <p:cSldViewPr>
      <p:cViewPr varScale="1">
        <p:scale>
          <a:sx n="96" d="100"/>
          <a:sy n="96" d="100"/>
        </p:scale>
        <p:origin x="-41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C07A46-2EA2-4BDA-8EB8-AC2593F2623E}" type="datetimeFigureOut">
              <a:rPr lang="en-US" smtClean="0"/>
              <a:pPr/>
              <a:t>4/8/2011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A1378C-64FC-46E5-9544-E95A7D17973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census</a:t>
            </a:r>
            <a:r>
              <a:rPr lang="en-US" baseline="0" dirty="0" smtClean="0"/>
              <a:t> 2000 numbers. </a:t>
            </a:r>
            <a:endParaRPr lang="en-US" dirty="0"/>
          </a:p>
        </p:txBody>
      </p:sp>
      <p:sp>
        <p:nvSpPr>
          <p:cNvPr id="4" name="Slide Number Placeholder 3"/>
          <p:cNvSpPr>
            <a:spLocks noGrp="1"/>
          </p:cNvSpPr>
          <p:nvPr>
            <p:ph type="sldNum" sz="quarter" idx="10"/>
          </p:nvPr>
        </p:nvSpPr>
        <p:spPr/>
        <p:txBody>
          <a:bodyPr/>
          <a:lstStyle/>
          <a:p>
            <a:fld id="{91A1378C-64FC-46E5-9544-E95A7D179738}"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Trips produced by Title VI zones that are classified as Candidate trips</a:t>
            </a:r>
          </a:p>
          <a:p>
            <a:r>
              <a:rPr lang="en-US" dirty="0" smtClean="0"/>
              <a:t>The</a:t>
            </a:r>
            <a:r>
              <a:rPr lang="en-US" baseline="0" dirty="0" smtClean="0"/>
              <a:t> remaining trips produced by Title VI Zones that are classified as Non-Candidate trips</a:t>
            </a:r>
          </a:p>
          <a:p>
            <a:r>
              <a:rPr lang="en-US" baseline="0" dirty="0" smtClean="0"/>
              <a:t>Trips produced by non-Title VI zones that are classified as “Candidate trips”</a:t>
            </a:r>
          </a:p>
          <a:p>
            <a:r>
              <a:rPr lang="en-US" baseline="0" dirty="0" smtClean="0"/>
              <a:t>Trips </a:t>
            </a:r>
            <a:endParaRPr lang="en-US" dirty="0"/>
          </a:p>
        </p:txBody>
      </p:sp>
      <p:sp>
        <p:nvSpPr>
          <p:cNvPr id="4" name="Slide Number Placeholder 3"/>
          <p:cNvSpPr>
            <a:spLocks noGrp="1"/>
          </p:cNvSpPr>
          <p:nvPr>
            <p:ph type="sldNum" sz="quarter" idx="10"/>
          </p:nvPr>
        </p:nvSpPr>
        <p:spPr/>
        <p:txBody>
          <a:bodyPr/>
          <a:lstStyle/>
          <a:p>
            <a:fld id="{91A1378C-64FC-46E5-9544-E95A7D179738}"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Candidate trips have longer average travel time</a:t>
            </a:r>
            <a:r>
              <a:rPr lang="en-US" baseline="0" dirty="0" smtClean="0"/>
              <a:t> than non-candidate trips. Expected as toll trips are generally longer.</a:t>
            </a:r>
          </a:p>
          <a:p>
            <a:r>
              <a:rPr lang="en-US" baseline="0" dirty="0" smtClean="0"/>
              <a:t>Free-path only trips have longer travel time.  It is also expected because people use toll to save time.</a:t>
            </a:r>
          </a:p>
          <a:p>
            <a:r>
              <a:rPr lang="en-US" baseline="0" dirty="0" smtClean="0"/>
              <a:t>We are interested to see Build </a:t>
            </a:r>
            <a:r>
              <a:rPr lang="en-US" baseline="0" dirty="0" err="1" smtClean="0"/>
              <a:t>vs</a:t>
            </a:r>
            <a:r>
              <a:rPr lang="en-US" baseline="0" dirty="0" smtClean="0"/>
              <a:t> No-build</a:t>
            </a:r>
            <a:endParaRPr lang="en-US" dirty="0"/>
          </a:p>
        </p:txBody>
      </p:sp>
      <p:sp>
        <p:nvSpPr>
          <p:cNvPr id="4" name="Slide Number Placeholder 3"/>
          <p:cNvSpPr>
            <a:spLocks noGrp="1"/>
          </p:cNvSpPr>
          <p:nvPr>
            <p:ph type="sldNum" sz="quarter" idx="10"/>
          </p:nvPr>
        </p:nvSpPr>
        <p:spPr/>
        <p:txBody>
          <a:bodyPr/>
          <a:lstStyle/>
          <a:p>
            <a:fld id="{91A1378C-64FC-46E5-9544-E95A7D179738}" type="slidenum">
              <a:rPr lang="en-US" smtClean="0"/>
              <a:pPr/>
              <a:t>22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A1378C-64FC-46E5-9544-E95A7D179738}"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3767DA90-7172-42DC-9CE4-2409BE6B05C3}" type="datetimeFigureOut">
              <a:rPr lang="en-US" smtClean="0"/>
              <a:pPr/>
              <a:t>4/8/2011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13AE82E-CA47-48FB-91B7-702189FEBB8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3767DA90-7172-42DC-9CE4-2409BE6B05C3}" type="datetimeFigureOut">
              <a:rPr lang="en-US" smtClean="0"/>
              <a:pPr/>
              <a:t>4/8/2011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13AE82E-CA47-48FB-91B7-702189FEBB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8"/>
            <a:ext cx="22860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74638"/>
            <a:ext cx="6705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3767DA90-7172-42DC-9CE4-2409BE6B05C3}" type="datetimeFigureOut">
              <a:rPr lang="en-US" smtClean="0"/>
              <a:pPr/>
              <a:t>4/8/2011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13AE82E-CA47-48FB-91B7-702189FEBB8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3767DA90-7172-42DC-9CE4-2409BE6B05C3}" type="datetimeFigureOut">
              <a:rPr lang="en-US" smtClean="0"/>
              <a:pPr/>
              <a:t>4/8/2011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13AE82E-CA47-48FB-91B7-702189FEBB84}"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fld id="{3767DA90-7172-42DC-9CE4-2409BE6B05C3}" type="datetimeFigureOut">
              <a:rPr lang="en-US" smtClean="0"/>
              <a:pPr/>
              <a:t>4/8/2011</a:t>
            </a:fld>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fld id="{513AE82E-CA47-48FB-91B7-702189FEBB8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3767DA90-7172-42DC-9CE4-2409BE6B05C3}" type="datetimeFigureOut">
              <a:rPr lang="en-US" smtClean="0"/>
              <a:pPr/>
              <a:t>4/8/2011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13AE82E-CA47-48FB-91B7-702189FEBB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3767DA90-7172-42DC-9CE4-2409BE6B05C3}" type="datetimeFigureOut">
              <a:rPr lang="en-US" smtClean="0"/>
              <a:pPr/>
              <a:t>4/8/2011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13AE82E-CA47-48FB-91B7-702189FEBB8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3767DA90-7172-42DC-9CE4-2409BE6B05C3}" type="datetimeFigureOut">
              <a:rPr lang="en-US" smtClean="0"/>
              <a:pPr/>
              <a:t>4/8/2011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13AE82E-CA47-48FB-91B7-702189FEBB8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3767DA90-7172-42DC-9CE4-2409BE6B05C3}" type="datetimeFigureOut">
              <a:rPr lang="en-US" smtClean="0"/>
              <a:pPr/>
              <a:t>4/8/2011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13AE82E-CA47-48FB-91B7-702189FEBB8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3767DA90-7172-42DC-9CE4-2409BE6B05C3}" type="datetimeFigureOut">
              <a:rPr lang="en-US" smtClean="0"/>
              <a:pPr/>
              <a:t>4/8/2011</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513AE82E-CA47-48FB-91B7-702189FEBB8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3767DA90-7172-42DC-9CE4-2409BE6B05C3}" type="datetimeFigureOut">
              <a:rPr lang="en-US" smtClean="0"/>
              <a:pPr/>
              <a:t>4/8/2011</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513AE82E-CA47-48FB-91B7-702189FEBB8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3767DA90-7172-42DC-9CE4-2409BE6B05C3}" type="datetimeFigureOut">
              <a:rPr lang="en-US" smtClean="0"/>
              <a:pPr/>
              <a:t>4/8/2011</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513AE82E-CA47-48FB-91B7-702189FEBB8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3767DA90-7172-42DC-9CE4-2409BE6B05C3}" type="datetimeFigureOut">
              <a:rPr lang="en-US" smtClean="0"/>
              <a:pPr/>
              <a:t>4/8/2011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13AE82E-CA47-48FB-91B7-702189FEBB8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3767DA90-7172-42DC-9CE4-2409BE6B05C3}" type="datetimeFigureOut">
              <a:rPr lang="en-US" smtClean="0"/>
              <a:pPr/>
              <a:t>4/8/2011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13AE82E-CA47-48FB-91B7-702189FEBB8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274638"/>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3767DA90-7172-42DC-9CE4-2409BE6B05C3}" type="datetimeFigureOut">
              <a:rPr lang="en-US" smtClean="0"/>
              <a:pPr/>
              <a:t>4/8/2011</a:t>
            </a:fld>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13AE82E-CA47-48FB-91B7-702189FEBB8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FrnkGothITC Hv BT" pitchFamily="34" charset="0"/>
        </a:defRPr>
      </a:lvl2pPr>
      <a:lvl3pPr algn="ctr" rtl="0" eaLnBrk="1" fontAlgn="base" hangingPunct="1">
        <a:spcBef>
          <a:spcPct val="0"/>
        </a:spcBef>
        <a:spcAft>
          <a:spcPct val="0"/>
        </a:spcAft>
        <a:defRPr sz="4400">
          <a:solidFill>
            <a:schemeClr val="tx2"/>
          </a:solidFill>
          <a:latin typeface="FrnkGothITC Hv BT" pitchFamily="34" charset="0"/>
        </a:defRPr>
      </a:lvl3pPr>
      <a:lvl4pPr algn="ctr" rtl="0" eaLnBrk="1" fontAlgn="base" hangingPunct="1">
        <a:spcBef>
          <a:spcPct val="0"/>
        </a:spcBef>
        <a:spcAft>
          <a:spcPct val="0"/>
        </a:spcAft>
        <a:defRPr sz="4400">
          <a:solidFill>
            <a:schemeClr val="tx2"/>
          </a:solidFill>
          <a:latin typeface="FrnkGothITC Hv BT" pitchFamily="34" charset="0"/>
        </a:defRPr>
      </a:lvl4pPr>
      <a:lvl5pPr algn="ctr" rtl="0" eaLnBrk="1" fontAlgn="base" hangingPunct="1">
        <a:spcBef>
          <a:spcPct val="0"/>
        </a:spcBef>
        <a:spcAft>
          <a:spcPct val="0"/>
        </a:spcAft>
        <a:defRPr sz="4400">
          <a:solidFill>
            <a:schemeClr val="tx2"/>
          </a:solidFill>
          <a:latin typeface="FrnkGothITC Hv BT" pitchFamily="34" charset="0"/>
        </a:defRPr>
      </a:lvl5pPr>
      <a:lvl6pPr marL="457200" algn="ctr" rtl="0" eaLnBrk="1" fontAlgn="base" hangingPunct="1">
        <a:spcBef>
          <a:spcPct val="0"/>
        </a:spcBef>
        <a:spcAft>
          <a:spcPct val="0"/>
        </a:spcAft>
        <a:defRPr sz="4400">
          <a:solidFill>
            <a:schemeClr val="tx2"/>
          </a:solidFill>
          <a:latin typeface="FrnkGothITC Hv BT" pitchFamily="34" charset="0"/>
        </a:defRPr>
      </a:lvl6pPr>
      <a:lvl7pPr marL="914400" algn="ctr" rtl="0" eaLnBrk="1" fontAlgn="base" hangingPunct="1">
        <a:spcBef>
          <a:spcPct val="0"/>
        </a:spcBef>
        <a:spcAft>
          <a:spcPct val="0"/>
        </a:spcAft>
        <a:defRPr sz="4400">
          <a:solidFill>
            <a:schemeClr val="tx2"/>
          </a:solidFill>
          <a:latin typeface="FrnkGothITC Hv BT" pitchFamily="34" charset="0"/>
        </a:defRPr>
      </a:lvl7pPr>
      <a:lvl8pPr marL="1371600" algn="ctr" rtl="0" eaLnBrk="1" fontAlgn="base" hangingPunct="1">
        <a:spcBef>
          <a:spcPct val="0"/>
        </a:spcBef>
        <a:spcAft>
          <a:spcPct val="0"/>
        </a:spcAft>
        <a:defRPr sz="4400">
          <a:solidFill>
            <a:schemeClr val="tx2"/>
          </a:solidFill>
          <a:latin typeface="FrnkGothITC Hv BT" pitchFamily="34" charset="0"/>
        </a:defRPr>
      </a:lvl8pPr>
      <a:lvl9pPr marL="1828800" algn="ctr" rtl="0" eaLnBrk="1" fontAlgn="base" hangingPunct="1">
        <a:spcBef>
          <a:spcPct val="0"/>
        </a:spcBef>
        <a:spcAft>
          <a:spcPct val="0"/>
        </a:spcAft>
        <a:defRPr sz="4400">
          <a:solidFill>
            <a:schemeClr val="tx2"/>
          </a:solidFill>
          <a:latin typeface="FrnkGothITC Hv BT" pitchFamily="34" charset="0"/>
        </a:defRPr>
      </a:lvl9pPr>
    </p:titleStyle>
    <p:bodyStyle>
      <a:lvl1pPr marL="342900" indent="-342900" algn="l" rtl="0" eaLnBrk="1" fontAlgn="base" hangingPunct="1">
        <a:spcBef>
          <a:spcPct val="20000"/>
        </a:spcBef>
        <a:spcAft>
          <a:spcPct val="0"/>
        </a:spcAft>
        <a:buClr>
          <a:srgbClr val="CC0000"/>
        </a:buClr>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 Simple Framework to Access Potential Impact of Regional Toll System on Environmental Justice Population</a:t>
            </a:r>
            <a:endParaRPr lang="en-US" dirty="0"/>
          </a:p>
        </p:txBody>
      </p:sp>
      <p:sp>
        <p:nvSpPr>
          <p:cNvPr id="3" name="Subtitle 2"/>
          <p:cNvSpPr>
            <a:spLocks noGrp="1"/>
          </p:cNvSpPr>
          <p:nvPr>
            <p:ph type="subTitle" idx="1"/>
          </p:nvPr>
        </p:nvSpPr>
        <p:spPr>
          <a:xfrm>
            <a:off x="1371600" y="4267200"/>
            <a:ext cx="6400800" cy="1371600"/>
          </a:xfrm>
        </p:spPr>
        <p:txBody>
          <a:bodyPr>
            <a:normAutofit/>
          </a:bodyPr>
          <a:lstStyle/>
          <a:p>
            <a:pPr algn="l"/>
            <a:r>
              <a:rPr lang="en-US" sz="1800" dirty="0" smtClean="0"/>
              <a:t>Chi Ping Lam, Houston-Galveston Area Council</a:t>
            </a:r>
          </a:p>
          <a:p>
            <a:pPr algn="l"/>
            <a:r>
              <a:rPr lang="en-US" sz="1800" dirty="0" smtClean="0"/>
              <a:t>Chris Van Slyke, Houston-Galveston Area Council</a:t>
            </a:r>
          </a:p>
          <a:p>
            <a:pPr algn="l"/>
            <a:r>
              <a:rPr lang="en-US" sz="1800" dirty="0" smtClean="0"/>
              <a:t>Heng Wang, Houston-Galveston Area Council</a:t>
            </a:r>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Question</a:t>
            </a:r>
            <a:endParaRPr lang="en-US" dirty="0"/>
          </a:p>
        </p:txBody>
      </p:sp>
      <p:sp>
        <p:nvSpPr>
          <p:cNvPr id="3" name="Content Placeholder 2"/>
          <p:cNvSpPr>
            <a:spLocks noGrp="1"/>
          </p:cNvSpPr>
          <p:nvPr>
            <p:ph idx="1"/>
          </p:nvPr>
        </p:nvSpPr>
        <p:spPr/>
        <p:txBody>
          <a:bodyPr/>
          <a:lstStyle/>
          <a:p>
            <a:r>
              <a:rPr lang="en-US" dirty="0" smtClean="0"/>
              <a:t>Evaluate whether the purposed new toll ways could negatively and discriminatively affect the Title Vi (minority and low-income) population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Dis</a:t>
            </a:r>
            <a:r>
              <a:rPr lang="en-US" dirty="0" smtClean="0"/>
              <a:t>-benefit</a:t>
            </a:r>
            <a:endParaRPr lang="en-US" dirty="0"/>
          </a:p>
        </p:txBody>
      </p:sp>
      <p:sp>
        <p:nvSpPr>
          <p:cNvPr id="3" name="Content Placeholder 2"/>
          <p:cNvSpPr>
            <a:spLocks noGrp="1"/>
          </p:cNvSpPr>
          <p:nvPr>
            <p:ph idx="1"/>
          </p:nvPr>
        </p:nvSpPr>
        <p:spPr/>
        <p:txBody>
          <a:bodyPr/>
          <a:lstStyle/>
          <a:p>
            <a:r>
              <a:rPr lang="en-US" dirty="0" smtClean="0"/>
              <a:t>We use “</a:t>
            </a:r>
            <a:r>
              <a:rPr lang="en-US" dirty="0" err="1" smtClean="0"/>
              <a:t>dis</a:t>
            </a:r>
            <a:r>
              <a:rPr lang="en-US" dirty="0" smtClean="0"/>
              <a:t>-benefit” to describe the negative and discriminatively impact</a:t>
            </a:r>
          </a:p>
          <a:p>
            <a:r>
              <a:rPr lang="en-US" dirty="0" smtClean="0"/>
              <a:t>Considering both the our planning interest and analytical capability, we define </a:t>
            </a:r>
            <a:r>
              <a:rPr lang="en-US" dirty="0" err="1" smtClean="0"/>
              <a:t>dis</a:t>
            </a:r>
            <a:r>
              <a:rPr lang="en-US" dirty="0" smtClean="0"/>
              <a:t>-benefit as reduced accessibility of travelers coming from Title VI zones due to the proposed toll way system.  </a:t>
            </a:r>
          </a:p>
          <a:p>
            <a:r>
              <a:rPr lang="en-US" dirty="0" smtClean="0"/>
              <a:t>The accessibility is measured by travel time</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487362"/>
          </a:xfrm>
        </p:spPr>
        <p:txBody>
          <a:bodyPr/>
          <a:lstStyle/>
          <a:p>
            <a:r>
              <a:rPr lang="en-US" dirty="0" smtClean="0"/>
              <a:t>Issues</a:t>
            </a:r>
            <a:endParaRPr lang="en-US" dirty="0"/>
          </a:p>
        </p:txBody>
      </p:sp>
      <p:sp>
        <p:nvSpPr>
          <p:cNvPr id="3" name="Content Placeholder 2"/>
          <p:cNvSpPr>
            <a:spLocks noGrp="1"/>
          </p:cNvSpPr>
          <p:nvPr>
            <p:ph idx="1"/>
          </p:nvPr>
        </p:nvSpPr>
        <p:spPr>
          <a:xfrm>
            <a:off x="457200" y="914400"/>
            <a:ext cx="8229600" cy="4525963"/>
          </a:xfrm>
        </p:spPr>
        <p:txBody>
          <a:bodyPr/>
          <a:lstStyle/>
          <a:p>
            <a:r>
              <a:rPr lang="en-US" sz="2800" dirty="0" smtClean="0"/>
              <a:t>Some travelers do not use toll roads because </a:t>
            </a:r>
            <a:r>
              <a:rPr lang="en-US" sz="2800" dirty="0" err="1" smtClean="0"/>
              <a:t>tollways</a:t>
            </a:r>
            <a:r>
              <a:rPr lang="en-US" sz="2800" dirty="0" smtClean="0"/>
              <a:t> do not offer a faster route for them</a:t>
            </a:r>
          </a:p>
          <a:p>
            <a:pPr lvl="1"/>
            <a:r>
              <a:rPr lang="en-US" dirty="0" smtClean="0"/>
              <a:t>Do toll system affects them?</a:t>
            </a:r>
          </a:p>
          <a:p>
            <a:r>
              <a:rPr lang="en-US" sz="2800" dirty="0" smtClean="0"/>
              <a:t>Given the same travel time saving by tolls, low-income travelers are less likely to use toll roads due to less financial power</a:t>
            </a:r>
          </a:p>
          <a:p>
            <a:pPr lvl="1"/>
            <a:r>
              <a:rPr lang="en-US" dirty="0" smtClean="0"/>
              <a:t>If people takes slower, non-toll only route, will they loss accessibility due to new toll roads?</a:t>
            </a:r>
          </a:p>
          <a:p>
            <a:r>
              <a:rPr lang="en-US" sz="2800" dirty="0" smtClean="0"/>
              <a:t>Are there significant difference impact on EJ and non-EJ population?</a:t>
            </a: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15962"/>
          </a:xfrm>
        </p:spPr>
        <p:txBody>
          <a:bodyPr/>
          <a:lstStyle/>
          <a:p>
            <a:r>
              <a:rPr lang="en-US" dirty="0" smtClean="0"/>
              <a:t>Procedures </a:t>
            </a:r>
            <a:endParaRPr lang="en-US" dirty="0"/>
          </a:p>
        </p:txBody>
      </p:sp>
      <p:sp>
        <p:nvSpPr>
          <p:cNvPr id="3" name="Content Placeholder 2"/>
          <p:cNvSpPr>
            <a:spLocks noGrp="1"/>
          </p:cNvSpPr>
          <p:nvPr>
            <p:ph idx="1"/>
          </p:nvPr>
        </p:nvSpPr>
        <p:spPr>
          <a:xfrm>
            <a:off x="457200" y="1143000"/>
            <a:ext cx="8229600" cy="4983163"/>
          </a:xfrm>
        </p:spPr>
        <p:txBody>
          <a:bodyPr/>
          <a:lstStyle/>
          <a:p>
            <a:r>
              <a:rPr lang="en-US" sz="2800" dirty="0" smtClean="0"/>
              <a:t>Identify Title VI traffic analysis zone</a:t>
            </a:r>
          </a:p>
          <a:p>
            <a:r>
              <a:rPr lang="en-US" sz="2800" dirty="0" smtClean="0"/>
              <a:t>Use gravity model to get travel </a:t>
            </a:r>
            <a:r>
              <a:rPr lang="en-US" sz="2800" dirty="0" smtClean="0"/>
              <a:t>tables</a:t>
            </a:r>
            <a:endParaRPr lang="en-US" sz="2800" dirty="0" smtClean="0"/>
          </a:p>
          <a:p>
            <a:r>
              <a:rPr lang="en-US" sz="2800" dirty="0" smtClean="0"/>
              <a:t>Run assignment to forecast travel time in two scenarios</a:t>
            </a:r>
          </a:p>
          <a:p>
            <a:pPr lvl="1"/>
            <a:r>
              <a:rPr lang="en-US" dirty="0" smtClean="0"/>
              <a:t>All exist + commit network (Build)</a:t>
            </a:r>
          </a:p>
          <a:p>
            <a:pPr lvl="1"/>
            <a:r>
              <a:rPr lang="en-US" dirty="0" smtClean="0"/>
              <a:t>E+C without the proposed toll way (No-build)</a:t>
            </a:r>
          </a:p>
          <a:p>
            <a:r>
              <a:rPr lang="en-US" sz="2800" dirty="0" smtClean="0"/>
              <a:t>If the proposed toll way system cause </a:t>
            </a:r>
            <a:r>
              <a:rPr lang="en-US" sz="2800" dirty="0" err="1" smtClean="0"/>
              <a:t>dis</a:t>
            </a:r>
            <a:r>
              <a:rPr lang="en-US" sz="2800" dirty="0" smtClean="0"/>
              <a:t>-benefit to Title VI population, trips from Title VI TAZ should have longer travel time in the “with” scenario</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Title VI TAZ</a:t>
            </a:r>
            <a:endParaRPr lang="en-US" dirty="0"/>
          </a:p>
        </p:txBody>
      </p:sp>
      <p:sp>
        <p:nvSpPr>
          <p:cNvPr id="3" name="Content Placeholder 2"/>
          <p:cNvSpPr>
            <a:spLocks noGrp="1"/>
          </p:cNvSpPr>
          <p:nvPr>
            <p:ph idx="1"/>
          </p:nvPr>
        </p:nvSpPr>
        <p:spPr/>
        <p:txBody>
          <a:bodyPr/>
          <a:lstStyle/>
          <a:p>
            <a:r>
              <a:rPr lang="en-US" dirty="0" smtClean="0"/>
              <a:t>Traffic analysis zones with 51% or more population are minority or low-income in 2000 census</a:t>
            </a:r>
          </a:p>
          <a:p>
            <a:r>
              <a:rPr lang="en-US" dirty="0" smtClean="0"/>
              <a:t>1383 out of 2954 TAZ are identified</a:t>
            </a:r>
          </a:p>
          <a:p>
            <a:r>
              <a:rPr lang="en-US" dirty="0" smtClean="0"/>
              <a:t>1.63 million people living in these zones. These are 31.3% of entire population in the MPO region of 5.21 million </a:t>
            </a:r>
          </a:p>
          <a:p>
            <a:endParaRPr lang="en-US"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685800" y="304800"/>
            <a:ext cx="4876800" cy="631115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Scenarios</a:t>
            </a:r>
            <a:endParaRPr lang="en-US" dirty="0"/>
          </a:p>
        </p:txBody>
      </p:sp>
      <p:sp>
        <p:nvSpPr>
          <p:cNvPr id="3" name="Content Placeholder 2"/>
          <p:cNvSpPr>
            <a:spLocks noGrp="1"/>
          </p:cNvSpPr>
          <p:nvPr>
            <p:ph idx="1"/>
          </p:nvPr>
        </p:nvSpPr>
        <p:spPr/>
        <p:txBody>
          <a:bodyPr/>
          <a:lstStyle/>
          <a:p>
            <a:r>
              <a:rPr lang="en-US" dirty="0" smtClean="0"/>
              <a:t>The scenario year is 2035</a:t>
            </a:r>
          </a:p>
          <a:p>
            <a:r>
              <a:rPr lang="en-US" dirty="0" smtClean="0"/>
              <a:t>Build Scenario: complete E+C Network</a:t>
            </a:r>
          </a:p>
          <a:p>
            <a:r>
              <a:rPr lang="en-US" dirty="0" smtClean="0"/>
              <a:t>No-Build Scenario: the E+C Network without any proposed toll lanes and HOT lanes</a:t>
            </a:r>
          </a:p>
          <a:p>
            <a:r>
              <a:rPr lang="en-US" dirty="0" smtClean="0"/>
              <a:t>We are interested to know whether travel time is faster or slower between Build and no-Build Scenarios</a:t>
            </a:r>
          </a:p>
          <a:p>
            <a:pPr lvl="1"/>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Picture 2"/>
          <p:cNvPicPr>
            <a:picLocks noGrp="1" noChangeAspect="1" noChangeArrowheads="1"/>
          </p:cNvPicPr>
          <p:nvPr>
            <p:ph sz="half" idx="1"/>
          </p:nvPr>
        </p:nvPicPr>
        <p:blipFill>
          <a:blip r:embed="rId2" cstate="print"/>
          <a:srcRect/>
          <a:stretch>
            <a:fillRect/>
          </a:stretch>
        </p:blipFill>
        <p:spPr bwMode="auto">
          <a:xfrm>
            <a:off x="381000" y="304800"/>
            <a:ext cx="4191000" cy="5423647"/>
          </a:xfrm>
          <a:prstGeom prst="rect">
            <a:avLst/>
          </a:prstGeom>
          <a:noFill/>
          <a:ln w="9525">
            <a:noFill/>
            <a:miter lim="800000"/>
            <a:headEnd/>
            <a:tailEnd/>
          </a:ln>
        </p:spPr>
      </p:pic>
      <p:pic>
        <p:nvPicPr>
          <p:cNvPr id="1026" name="Picture 2"/>
          <p:cNvPicPr>
            <a:picLocks noGrp="1" noChangeAspect="1" noChangeArrowheads="1"/>
          </p:cNvPicPr>
          <p:nvPr>
            <p:ph sz="half" idx="2"/>
          </p:nvPr>
        </p:nvPicPr>
        <p:blipFill>
          <a:blip r:embed="rId3" cstate="print"/>
          <a:srcRect/>
          <a:stretch>
            <a:fillRect/>
          </a:stretch>
        </p:blipFill>
        <p:spPr bwMode="auto">
          <a:xfrm>
            <a:off x="4572000" y="381000"/>
            <a:ext cx="4180609" cy="5410200"/>
          </a:xfrm>
          <a:prstGeom prst="rect">
            <a:avLst/>
          </a:prstGeom>
          <a:noFill/>
          <a:ln w="9525">
            <a:noFill/>
            <a:miter lim="800000"/>
            <a:headEnd/>
            <a:tailEnd/>
          </a:ln>
        </p:spPr>
      </p:pic>
      <p:sp>
        <p:nvSpPr>
          <p:cNvPr id="9" name="TextBox 8"/>
          <p:cNvSpPr txBox="1"/>
          <p:nvPr/>
        </p:nvSpPr>
        <p:spPr>
          <a:xfrm>
            <a:off x="533400" y="5791200"/>
            <a:ext cx="7086600" cy="381000"/>
          </a:xfrm>
          <a:prstGeom prst="rect">
            <a:avLst/>
          </a:prstGeom>
          <a:noFill/>
        </p:spPr>
        <p:txBody>
          <a:bodyPr wrap="square" rtlCol="0">
            <a:spAutoFit/>
          </a:bodyPr>
          <a:lstStyle/>
          <a:p>
            <a:r>
              <a:rPr lang="en-US" dirty="0" smtClean="0"/>
              <a:t>*The system is scaled back in RTP update due to diminished budget</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CANDIDATE Trips</a:t>
            </a:r>
            <a:endParaRPr lang="en-US" dirty="0"/>
          </a:p>
        </p:txBody>
      </p:sp>
      <p:sp>
        <p:nvSpPr>
          <p:cNvPr id="3" name="Content Placeholder 2"/>
          <p:cNvSpPr>
            <a:spLocks noGrp="1"/>
          </p:cNvSpPr>
          <p:nvPr>
            <p:ph idx="1"/>
          </p:nvPr>
        </p:nvSpPr>
        <p:spPr>
          <a:xfrm>
            <a:off x="457200" y="1295400"/>
            <a:ext cx="8229600" cy="4525963"/>
          </a:xfrm>
        </p:spPr>
        <p:txBody>
          <a:bodyPr/>
          <a:lstStyle/>
          <a:p>
            <a:r>
              <a:rPr lang="en-US" sz="2800" dirty="0" smtClean="0"/>
              <a:t>Perform assignment to get travel time on:</a:t>
            </a:r>
          </a:p>
          <a:p>
            <a:pPr lvl="1"/>
            <a:r>
              <a:rPr lang="en-US" dirty="0" smtClean="0"/>
              <a:t>Using both future toll/HOT and other links</a:t>
            </a:r>
          </a:p>
          <a:p>
            <a:pPr lvl="1"/>
            <a:r>
              <a:rPr lang="en-US" dirty="0" smtClean="0"/>
              <a:t>Using on non future toll/HOT links only</a:t>
            </a:r>
          </a:p>
          <a:p>
            <a:r>
              <a:rPr lang="en-US" sz="2800" dirty="0" smtClean="0"/>
              <a:t>For a trip, if its travel time on both future toll and other links is faster than travel time on non-future toll links only, it is considered as a toll CANDIDATE trip because it could save time using new toll links</a:t>
            </a:r>
          </a:p>
          <a:p>
            <a:r>
              <a:rPr lang="en-US" sz="2800" dirty="0" smtClean="0"/>
              <a:t>Otherwise, it is a NON-CANDIDATE trip because there is no time saving to motivate it to use future toll links </a:t>
            </a:r>
          </a:p>
          <a:p>
            <a:pPr lvl="2">
              <a:buNone/>
            </a:pPr>
            <a:endParaRPr lang="en-US"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More about Candidate Trips</a:t>
            </a:r>
            <a:endParaRPr lang="en-US" dirty="0"/>
          </a:p>
        </p:txBody>
      </p:sp>
      <p:sp>
        <p:nvSpPr>
          <p:cNvPr id="6" name="Content Placeholder 5"/>
          <p:cNvSpPr>
            <a:spLocks noGrp="1"/>
          </p:cNvSpPr>
          <p:nvPr>
            <p:ph idx="1"/>
          </p:nvPr>
        </p:nvSpPr>
        <p:spPr/>
        <p:txBody>
          <a:bodyPr/>
          <a:lstStyle/>
          <a:p>
            <a:r>
              <a:rPr lang="en-US" dirty="0" smtClean="0"/>
              <a:t>A Candidate trip may use toll/HOT to save travel time, but it could also choose to use free path only to save toll cost.</a:t>
            </a:r>
          </a:p>
          <a:p>
            <a:r>
              <a:rPr lang="en-US" dirty="0" smtClean="0"/>
              <a:t>The mode choice model also allows Non-Candidate trip to use existing toll</a:t>
            </a:r>
          </a:p>
          <a:p>
            <a:r>
              <a:rPr lang="en-US" dirty="0" smtClean="0"/>
              <a:t>Therefore, for a single trip, the travel times of both free-path only and toll-path available must be calculated</a:t>
            </a:r>
          </a:p>
          <a:p>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a:t>
            </a:r>
            <a:endParaRPr lang="en-US" dirty="0"/>
          </a:p>
        </p:txBody>
      </p:sp>
      <p:sp>
        <p:nvSpPr>
          <p:cNvPr id="3" name="Content Placeholder 2"/>
          <p:cNvSpPr>
            <a:spLocks noGrp="1"/>
          </p:cNvSpPr>
          <p:nvPr>
            <p:ph idx="1"/>
          </p:nvPr>
        </p:nvSpPr>
        <p:spPr/>
        <p:txBody>
          <a:bodyPr/>
          <a:lstStyle/>
          <a:p>
            <a:r>
              <a:rPr lang="en-US" dirty="0" smtClean="0"/>
              <a:t>Specials thanks to Texas Transportation Institute for their technical supports and advices</a:t>
            </a:r>
          </a:p>
          <a:p>
            <a:pPr lvl="1"/>
            <a:r>
              <a:rPr lang="en-US" dirty="0" smtClean="0"/>
              <a:t>Dr. Jim Benson</a:t>
            </a:r>
          </a:p>
          <a:p>
            <a:pPr lvl="1"/>
            <a:r>
              <a:rPr lang="en-US" dirty="0" smtClean="0"/>
              <a:t>Andy Mullen</a:t>
            </a:r>
          </a:p>
          <a:p>
            <a:pPr lvl="1"/>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44562"/>
          </a:xfrm>
        </p:spPr>
        <p:txBody>
          <a:bodyPr/>
          <a:lstStyle/>
          <a:p>
            <a:r>
              <a:rPr lang="en-US" dirty="0" smtClean="0"/>
              <a:t>4 Segments of Trips</a:t>
            </a:r>
            <a:endParaRPr lang="en-US" dirty="0"/>
          </a:p>
        </p:txBody>
      </p:sp>
      <p:sp>
        <p:nvSpPr>
          <p:cNvPr id="3" name="Content Placeholder 2"/>
          <p:cNvSpPr>
            <a:spLocks noGrp="1"/>
          </p:cNvSpPr>
          <p:nvPr>
            <p:ph idx="1"/>
          </p:nvPr>
        </p:nvSpPr>
        <p:spPr>
          <a:xfrm>
            <a:off x="457200" y="1219200"/>
            <a:ext cx="8229600" cy="1904999"/>
          </a:xfrm>
        </p:spPr>
        <p:txBody>
          <a:bodyPr/>
          <a:lstStyle/>
          <a:p>
            <a:r>
              <a:rPr lang="en-US" sz="2400" dirty="0" smtClean="0"/>
              <a:t>Every trips belong to either one of the four segments of trips, according to their production zones and possible time saving by using tolls</a:t>
            </a:r>
            <a:endParaRPr lang="en-US" sz="2400" dirty="0"/>
          </a:p>
        </p:txBody>
      </p:sp>
      <p:graphicFrame>
        <p:nvGraphicFramePr>
          <p:cNvPr id="4" name="Table 3"/>
          <p:cNvGraphicFramePr>
            <a:graphicFrameLocks noGrp="1"/>
          </p:cNvGraphicFramePr>
          <p:nvPr/>
        </p:nvGraphicFramePr>
        <p:xfrm>
          <a:off x="457200" y="2438400"/>
          <a:ext cx="8077200" cy="3931920"/>
        </p:xfrm>
        <a:graphic>
          <a:graphicData uri="http://schemas.openxmlformats.org/drawingml/2006/table">
            <a:tbl>
              <a:tblPr firstRow="1" bandRow="1">
                <a:tableStyleId>{5C22544A-7EE6-4342-B048-85BDC9FD1C3A}</a:tableStyleId>
              </a:tblPr>
              <a:tblGrid>
                <a:gridCol w="2692400"/>
                <a:gridCol w="2692400"/>
                <a:gridCol w="2692400"/>
              </a:tblGrid>
              <a:tr h="685800">
                <a:tc>
                  <a:txBody>
                    <a:bodyPr/>
                    <a:lstStyle/>
                    <a:p>
                      <a:r>
                        <a:rPr lang="en-US" sz="2400" dirty="0" smtClean="0"/>
                        <a:t>Production Zones</a:t>
                      </a:r>
                      <a:endParaRPr lang="en-US" sz="2400" dirty="0"/>
                    </a:p>
                  </a:txBody>
                  <a:tcPr/>
                </a:tc>
                <a:tc>
                  <a:txBody>
                    <a:bodyPr/>
                    <a:lstStyle/>
                    <a:p>
                      <a:r>
                        <a:rPr lang="en-US" sz="2400" dirty="0" smtClean="0"/>
                        <a:t>Trips</a:t>
                      </a:r>
                      <a:r>
                        <a:rPr lang="en-US" sz="2400" baseline="0" dirty="0" smtClean="0"/>
                        <a:t> Save time using Toll</a:t>
                      </a:r>
                      <a:endParaRPr lang="en-US" sz="2400" dirty="0"/>
                    </a:p>
                  </a:txBody>
                  <a:tcPr/>
                </a:tc>
                <a:tc>
                  <a:txBody>
                    <a:bodyPr/>
                    <a:lstStyle/>
                    <a:p>
                      <a:r>
                        <a:rPr lang="en-US" sz="2400" dirty="0" smtClean="0"/>
                        <a:t>Trips cannot save time</a:t>
                      </a:r>
                      <a:r>
                        <a:rPr lang="en-US" sz="2400" baseline="0" dirty="0" smtClean="0"/>
                        <a:t> using toll</a:t>
                      </a:r>
                      <a:endParaRPr lang="en-US" sz="2400" dirty="0"/>
                    </a:p>
                  </a:txBody>
                  <a:tcPr/>
                </a:tc>
              </a:tr>
              <a:tr h="1013326">
                <a:tc>
                  <a:txBody>
                    <a:bodyPr/>
                    <a:lstStyle/>
                    <a:p>
                      <a:r>
                        <a:rPr lang="en-US" sz="2400" dirty="0" smtClean="0"/>
                        <a:t>Title VI (EJ) Zones</a:t>
                      </a:r>
                      <a:endParaRPr lang="en-US" sz="2400" dirty="0"/>
                    </a:p>
                  </a:txBody>
                  <a:tcPr/>
                </a:tc>
                <a:tc>
                  <a:txBody>
                    <a:bodyPr/>
                    <a:lstStyle/>
                    <a:p>
                      <a:r>
                        <a:rPr lang="en-US" sz="2400" dirty="0" smtClean="0"/>
                        <a:t>Candidate Trips produced from EJ Zones</a:t>
                      </a:r>
                      <a:endParaRPr lang="en-US" sz="2400" dirty="0"/>
                    </a:p>
                  </a:txBody>
                  <a:tcPr/>
                </a:tc>
                <a:tc>
                  <a:txBody>
                    <a:bodyPr/>
                    <a:lstStyle/>
                    <a:p>
                      <a:r>
                        <a:rPr lang="en-US" sz="2400" dirty="0" smtClean="0"/>
                        <a:t>Non-Candidate Trips produced</a:t>
                      </a:r>
                      <a:r>
                        <a:rPr lang="en-US" sz="2400" baseline="0" dirty="0" smtClean="0"/>
                        <a:t> from EJ Zones</a:t>
                      </a:r>
                      <a:endParaRPr lang="en-US" sz="2400" dirty="0"/>
                    </a:p>
                  </a:txBody>
                  <a:tcPr/>
                </a:tc>
              </a:tr>
              <a:tr h="1013326">
                <a:tc>
                  <a:txBody>
                    <a:bodyPr/>
                    <a:lstStyle/>
                    <a:p>
                      <a:r>
                        <a:rPr lang="en-US" sz="2400" dirty="0" smtClean="0"/>
                        <a:t>Non-Title</a:t>
                      </a:r>
                      <a:r>
                        <a:rPr lang="en-US" sz="2400" baseline="0" dirty="0" smtClean="0"/>
                        <a:t> VI  (Non-EJ) Zones</a:t>
                      </a:r>
                      <a:endParaRPr lang="en-US" sz="2400" dirty="0"/>
                    </a:p>
                  </a:txBody>
                  <a:tcPr/>
                </a:tc>
                <a:tc>
                  <a:txBody>
                    <a:bodyPr/>
                    <a:lstStyle/>
                    <a:p>
                      <a:r>
                        <a:rPr lang="en-US" sz="2400" dirty="0" smtClean="0"/>
                        <a:t>Candidate Trips produced from Non-EJ Zones</a:t>
                      </a:r>
                      <a:endParaRPr lang="en-US" sz="2400" dirty="0"/>
                    </a:p>
                  </a:txBody>
                  <a:tcPr/>
                </a:tc>
                <a:tc>
                  <a:txBody>
                    <a:bodyPr/>
                    <a:lstStyle/>
                    <a:p>
                      <a:r>
                        <a:rPr lang="en-US" sz="2400" dirty="0" smtClean="0"/>
                        <a:t>Non-Candidate</a:t>
                      </a:r>
                      <a:r>
                        <a:rPr lang="en-US" sz="2400" baseline="0" dirty="0" smtClean="0"/>
                        <a:t> Trips produced from Non-EJ Zones</a:t>
                      </a:r>
                      <a:endParaRPr lang="en-US" sz="2400" dirty="0"/>
                    </a:p>
                  </a:txBody>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68362"/>
          </a:xfrm>
        </p:spPr>
        <p:txBody>
          <a:bodyPr/>
          <a:lstStyle/>
          <a:p>
            <a:r>
              <a:rPr lang="en-US" dirty="0" smtClean="0"/>
              <a:t>Dimension Summary</a:t>
            </a:r>
            <a:endParaRPr lang="en-US" dirty="0"/>
          </a:p>
        </p:txBody>
      </p:sp>
      <p:sp>
        <p:nvSpPr>
          <p:cNvPr id="3" name="Content Placeholder 2"/>
          <p:cNvSpPr>
            <a:spLocks noGrp="1"/>
          </p:cNvSpPr>
          <p:nvPr>
            <p:ph idx="1"/>
          </p:nvPr>
        </p:nvSpPr>
        <p:spPr>
          <a:xfrm>
            <a:off x="457200" y="1295400"/>
            <a:ext cx="8229600" cy="4830763"/>
          </a:xfrm>
        </p:spPr>
        <p:txBody>
          <a:bodyPr/>
          <a:lstStyle/>
          <a:p>
            <a:r>
              <a:rPr lang="en-US" dirty="0" smtClean="0"/>
              <a:t>Therefore, 4 dimensions – 16 combinations</a:t>
            </a:r>
          </a:p>
          <a:p>
            <a:pPr lvl="1"/>
            <a:r>
              <a:rPr lang="en-US" dirty="0" smtClean="0"/>
              <a:t>Build </a:t>
            </a:r>
            <a:r>
              <a:rPr lang="en-US" dirty="0" err="1" smtClean="0"/>
              <a:t>vs</a:t>
            </a:r>
            <a:r>
              <a:rPr lang="en-US" dirty="0" smtClean="0"/>
              <a:t> No-Build Scenarios</a:t>
            </a:r>
          </a:p>
          <a:p>
            <a:pPr lvl="1"/>
            <a:r>
              <a:rPr lang="en-US" dirty="0" smtClean="0"/>
              <a:t>Free </a:t>
            </a:r>
            <a:r>
              <a:rPr lang="en-US" dirty="0" err="1" smtClean="0"/>
              <a:t>vs</a:t>
            </a:r>
            <a:r>
              <a:rPr lang="en-US" dirty="0" smtClean="0"/>
              <a:t> Toll path</a:t>
            </a:r>
          </a:p>
          <a:p>
            <a:pPr lvl="1"/>
            <a:r>
              <a:rPr lang="en-US" dirty="0" smtClean="0"/>
              <a:t>EJ </a:t>
            </a:r>
            <a:r>
              <a:rPr lang="en-US" dirty="0" err="1" smtClean="0"/>
              <a:t>vs</a:t>
            </a:r>
            <a:r>
              <a:rPr lang="en-US" dirty="0" smtClean="0"/>
              <a:t> Non-EJ production zones</a:t>
            </a:r>
          </a:p>
          <a:p>
            <a:pPr lvl="1"/>
            <a:r>
              <a:rPr lang="en-US" dirty="0" smtClean="0"/>
              <a:t>Candidate or Non-Candidate trips of saving time through the proposed new toll system</a:t>
            </a:r>
          </a:p>
          <a:p>
            <a:r>
              <a:rPr lang="en-US" dirty="0" smtClean="0"/>
              <a:t>The analysis calculating the average travel time of each combination, and then compare the results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HBW Person Trips Average Travel Time</a:t>
            </a:r>
            <a:endParaRPr lang="en-US" dirty="0"/>
          </a:p>
        </p:txBody>
      </p:sp>
      <p:graphicFrame>
        <p:nvGraphicFramePr>
          <p:cNvPr id="4" name="Content Placeholder 3"/>
          <p:cNvGraphicFramePr>
            <a:graphicFrameLocks noGrp="1"/>
          </p:cNvGraphicFramePr>
          <p:nvPr>
            <p:ph idx="1"/>
          </p:nvPr>
        </p:nvGraphicFramePr>
        <p:xfrm>
          <a:off x="457200" y="1600200"/>
          <a:ext cx="8229599" cy="3657600"/>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457200">
                <a:tc rowSpan="2">
                  <a:txBody>
                    <a:bodyPr/>
                    <a:lstStyle/>
                    <a:p>
                      <a:r>
                        <a:rPr lang="en-US" dirty="0" smtClean="0"/>
                        <a:t>Production</a:t>
                      </a:r>
                      <a:r>
                        <a:rPr lang="en-US" baseline="0" dirty="0" smtClean="0"/>
                        <a:t> Zones</a:t>
                      </a:r>
                      <a:endParaRPr lang="en-US" dirty="0"/>
                    </a:p>
                  </a:txBody>
                  <a:tcPr/>
                </a:tc>
                <a:tc rowSpan="2">
                  <a:txBody>
                    <a:bodyPr/>
                    <a:lstStyle/>
                    <a:p>
                      <a:r>
                        <a:rPr lang="en-US" dirty="0" smtClean="0"/>
                        <a:t>Candidate?</a:t>
                      </a:r>
                      <a:endParaRPr lang="en-US" dirty="0"/>
                    </a:p>
                  </a:txBody>
                  <a:tcPr/>
                </a:tc>
                <a:tc rowSpan="2">
                  <a:txBody>
                    <a:bodyPr/>
                    <a:lstStyle/>
                    <a:p>
                      <a:r>
                        <a:rPr lang="en-US" dirty="0" smtClean="0"/>
                        <a:t>Number of trips</a:t>
                      </a:r>
                      <a:endParaRPr lang="en-US" dirty="0"/>
                    </a:p>
                  </a:txBody>
                  <a:tcPr>
                    <a:solidFill>
                      <a:srgbClr val="99CCFF"/>
                    </a:solidFill>
                  </a:tcPr>
                </a:tc>
                <a:tc gridSpan="2">
                  <a:txBody>
                    <a:bodyPr/>
                    <a:lstStyle/>
                    <a:p>
                      <a:r>
                        <a:rPr lang="en-US" dirty="0" smtClean="0"/>
                        <a:t>Build Network</a:t>
                      </a:r>
                      <a:endParaRPr lang="en-US" dirty="0"/>
                    </a:p>
                  </a:txBody>
                  <a:tcPr/>
                </a:tc>
                <a:tc hMerge="1">
                  <a:txBody>
                    <a:bodyPr/>
                    <a:lstStyle/>
                    <a:p>
                      <a:endParaRPr lang="en-US" dirty="0"/>
                    </a:p>
                  </a:txBody>
                  <a:tcPr/>
                </a:tc>
                <a:tc gridSpan="2">
                  <a:txBody>
                    <a:bodyPr/>
                    <a:lstStyle/>
                    <a:p>
                      <a:r>
                        <a:rPr lang="en-US" dirty="0" smtClean="0"/>
                        <a:t>No-Build Network</a:t>
                      </a:r>
                      <a:endParaRPr lang="en-US" dirty="0"/>
                    </a:p>
                  </a:txBody>
                  <a:tcPr/>
                </a:tc>
                <a:tc hMerge="1">
                  <a:txBody>
                    <a:bodyPr/>
                    <a:lstStyle/>
                    <a:p>
                      <a:endParaRPr lang="en-US" dirty="0"/>
                    </a:p>
                  </a:txBody>
                  <a:tcPr/>
                </a:tc>
              </a:tr>
              <a:tr h="45720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dirty="0" smtClean="0"/>
                        <a:t>Toll Path Allowed</a:t>
                      </a:r>
                      <a:endParaRPr lang="en-US" dirty="0"/>
                    </a:p>
                  </a:txBody>
                  <a:tcPr>
                    <a:solidFill>
                      <a:srgbClr val="99CCFF"/>
                    </a:solidFill>
                  </a:tcPr>
                </a:tc>
                <a:tc>
                  <a:txBody>
                    <a:bodyPr/>
                    <a:lstStyle/>
                    <a:p>
                      <a:r>
                        <a:rPr lang="en-US" dirty="0" smtClean="0"/>
                        <a:t>Free Path only</a:t>
                      </a:r>
                      <a:endParaRPr lang="en-US" dirty="0"/>
                    </a:p>
                  </a:txBody>
                  <a:tcPr>
                    <a:solidFill>
                      <a:srgbClr val="99CCFF"/>
                    </a:solidFill>
                  </a:tcPr>
                </a:tc>
                <a:tc>
                  <a:txBody>
                    <a:bodyPr/>
                    <a:lstStyle/>
                    <a:p>
                      <a:r>
                        <a:rPr lang="en-US" dirty="0" smtClean="0"/>
                        <a:t>Toll Path Allowed</a:t>
                      </a:r>
                      <a:endParaRPr lang="en-US" dirty="0"/>
                    </a:p>
                  </a:txBody>
                  <a:tcPr>
                    <a:solidFill>
                      <a:srgbClr val="99CCFF"/>
                    </a:solidFill>
                  </a:tcPr>
                </a:tc>
                <a:tc>
                  <a:txBody>
                    <a:bodyPr/>
                    <a:lstStyle/>
                    <a:p>
                      <a:r>
                        <a:rPr lang="en-US" dirty="0" smtClean="0"/>
                        <a:t>Free Path only</a:t>
                      </a:r>
                      <a:endParaRPr lang="en-US" dirty="0"/>
                    </a:p>
                  </a:txBody>
                  <a:tcPr>
                    <a:solidFill>
                      <a:srgbClr val="99CCFF"/>
                    </a:solidFill>
                  </a:tcPr>
                </a:tc>
              </a:tr>
              <a:tr h="370840">
                <a:tc>
                  <a:txBody>
                    <a:bodyPr/>
                    <a:lstStyle/>
                    <a:p>
                      <a:r>
                        <a:rPr lang="en-US" dirty="0" smtClean="0"/>
                        <a:t>EJ Zones</a:t>
                      </a:r>
                      <a:endParaRPr lang="en-US" dirty="0"/>
                    </a:p>
                  </a:txBody>
                  <a:tcPr/>
                </a:tc>
                <a:tc>
                  <a:txBody>
                    <a:bodyPr/>
                    <a:lstStyle/>
                    <a:p>
                      <a:r>
                        <a:rPr lang="en-US" dirty="0" smtClean="0"/>
                        <a:t>Yes</a:t>
                      </a:r>
                      <a:endParaRPr lang="en-US" dirty="0"/>
                    </a:p>
                  </a:txBody>
                  <a:tcPr/>
                </a:tc>
                <a:tc>
                  <a:txBody>
                    <a:bodyPr/>
                    <a:lstStyle/>
                    <a:p>
                      <a:r>
                        <a:rPr lang="en-US" dirty="0" smtClean="0"/>
                        <a:t>1,174,445</a:t>
                      </a:r>
                      <a:endParaRPr lang="en-US" dirty="0"/>
                    </a:p>
                  </a:txBody>
                  <a:tcPr/>
                </a:tc>
                <a:tc>
                  <a:txBody>
                    <a:bodyPr/>
                    <a:lstStyle/>
                    <a:p>
                      <a:r>
                        <a:rPr lang="en-US" dirty="0" smtClean="0"/>
                        <a:t>38.59</a:t>
                      </a:r>
                      <a:endParaRPr lang="en-US" dirty="0"/>
                    </a:p>
                  </a:txBody>
                  <a:tcPr/>
                </a:tc>
                <a:tc>
                  <a:txBody>
                    <a:bodyPr/>
                    <a:lstStyle/>
                    <a:p>
                      <a:r>
                        <a:rPr lang="en-US" dirty="0" smtClean="0"/>
                        <a:t>42.87</a:t>
                      </a:r>
                      <a:endParaRPr lang="en-US" dirty="0"/>
                    </a:p>
                  </a:txBody>
                  <a:tcPr/>
                </a:tc>
                <a:tc>
                  <a:txBody>
                    <a:bodyPr/>
                    <a:lstStyle/>
                    <a:p>
                      <a:r>
                        <a:rPr lang="en-US" dirty="0" smtClean="0"/>
                        <a:t>43.36</a:t>
                      </a:r>
                      <a:endParaRPr lang="en-US" dirty="0"/>
                    </a:p>
                  </a:txBody>
                  <a:tcPr/>
                </a:tc>
                <a:tc>
                  <a:txBody>
                    <a:bodyPr/>
                    <a:lstStyle/>
                    <a:p>
                      <a:r>
                        <a:rPr lang="en-US" dirty="0" smtClean="0"/>
                        <a:t>45.19</a:t>
                      </a:r>
                      <a:endParaRPr lang="en-US" dirty="0"/>
                    </a:p>
                  </a:txBody>
                  <a:tcPr/>
                </a:tc>
              </a:tr>
              <a:tr h="370840">
                <a:tc>
                  <a:txBody>
                    <a:bodyPr/>
                    <a:lstStyle/>
                    <a:p>
                      <a:endParaRPr lang="en-US"/>
                    </a:p>
                  </a:txBody>
                  <a:tcPr/>
                </a:tc>
                <a:tc>
                  <a:txBody>
                    <a:bodyPr/>
                    <a:lstStyle/>
                    <a:p>
                      <a:r>
                        <a:rPr lang="en-US" dirty="0" smtClean="0"/>
                        <a:t>No</a:t>
                      </a:r>
                      <a:endParaRPr lang="en-US" dirty="0"/>
                    </a:p>
                  </a:txBody>
                  <a:tcPr/>
                </a:tc>
                <a:tc>
                  <a:txBody>
                    <a:bodyPr/>
                    <a:lstStyle/>
                    <a:p>
                      <a:r>
                        <a:rPr lang="en-US" dirty="0" smtClean="0"/>
                        <a:t>1,487,852</a:t>
                      </a:r>
                      <a:endParaRPr lang="en-US" dirty="0"/>
                    </a:p>
                  </a:txBody>
                  <a:tcPr/>
                </a:tc>
                <a:tc>
                  <a:txBody>
                    <a:bodyPr/>
                    <a:lstStyle/>
                    <a:p>
                      <a:r>
                        <a:rPr lang="en-US" dirty="0" smtClean="0"/>
                        <a:t>20.81</a:t>
                      </a:r>
                      <a:endParaRPr lang="en-US" dirty="0"/>
                    </a:p>
                  </a:txBody>
                  <a:tcPr/>
                </a:tc>
                <a:tc>
                  <a:txBody>
                    <a:bodyPr/>
                    <a:lstStyle/>
                    <a:p>
                      <a:r>
                        <a:rPr lang="en-US" dirty="0" smtClean="0"/>
                        <a:t>20.89</a:t>
                      </a:r>
                      <a:endParaRPr lang="en-US" dirty="0"/>
                    </a:p>
                  </a:txBody>
                  <a:tcPr/>
                </a:tc>
                <a:tc>
                  <a:txBody>
                    <a:bodyPr/>
                    <a:lstStyle/>
                    <a:p>
                      <a:r>
                        <a:rPr lang="en-US" dirty="0" smtClean="0"/>
                        <a:t>21.66</a:t>
                      </a:r>
                      <a:endParaRPr lang="en-US" dirty="0"/>
                    </a:p>
                  </a:txBody>
                  <a:tcPr/>
                </a:tc>
                <a:tc>
                  <a:txBody>
                    <a:bodyPr/>
                    <a:lstStyle/>
                    <a:p>
                      <a:r>
                        <a:rPr lang="en-US" dirty="0" smtClean="0"/>
                        <a:t>21.76</a:t>
                      </a:r>
                      <a:endParaRPr lang="en-US" dirty="0"/>
                    </a:p>
                  </a:txBody>
                  <a:tcPr/>
                </a:tc>
              </a:tr>
              <a:tr h="370840">
                <a:tc>
                  <a:txBody>
                    <a:bodyPr/>
                    <a:lstStyle/>
                    <a:p>
                      <a:r>
                        <a:rPr lang="en-US" dirty="0" smtClean="0"/>
                        <a:t>Non-EJ Zones</a:t>
                      </a:r>
                      <a:endParaRPr lang="en-US" dirty="0"/>
                    </a:p>
                  </a:txBody>
                  <a:tcPr/>
                </a:tc>
                <a:tc>
                  <a:txBody>
                    <a:bodyPr/>
                    <a:lstStyle/>
                    <a:p>
                      <a:r>
                        <a:rPr lang="en-US" dirty="0" smtClean="0"/>
                        <a:t>Yes</a:t>
                      </a:r>
                      <a:endParaRPr lang="en-US" dirty="0"/>
                    </a:p>
                  </a:txBody>
                  <a:tcPr/>
                </a:tc>
                <a:tc>
                  <a:txBody>
                    <a:bodyPr/>
                    <a:lstStyle/>
                    <a:p>
                      <a:r>
                        <a:rPr lang="en-US" dirty="0" smtClean="0"/>
                        <a:t>1,590,356</a:t>
                      </a:r>
                      <a:endParaRPr lang="en-US" dirty="0"/>
                    </a:p>
                  </a:txBody>
                  <a:tcPr/>
                </a:tc>
                <a:tc>
                  <a:txBody>
                    <a:bodyPr/>
                    <a:lstStyle/>
                    <a:p>
                      <a:r>
                        <a:rPr lang="en-US" dirty="0" smtClean="0"/>
                        <a:t>50.76</a:t>
                      </a:r>
                      <a:endParaRPr lang="en-US" dirty="0"/>
                    </a:p>
                  </a:txBody>
                  <a:tcPr/>
                </a:tc>
                <a:tc>
                  <a:txBody>
                    <a:bodyPr/>
                    <a:lstStyle/>
                    <a:p>
                      <a:r>
                        <a:rPr lang="en-US" dirty="0" smtClean="0"/>
                        <a:t>56.61</a:t>
                      </a:r>
                      <a:endParaRPr lang="en-US" dirty="0"/>
                    </a:p>
                  </a:txBody>
                  <a:tcPr/>
                </a:tc>
                <a:tc>
                  <a:txBody>
                    <a:bodyPr/>
                    <a:lstStyle/>
                    <a:p>
                      <a:r>
                        <a:rPr lang="en-US" dirty="0" smtClean="0"/>
                        <a:t>59.51</a:t>
                      </a:r>
                      <a:endParaRPr lang="en-US" dirty="0"/>
                    </a:p>
                  </a:txBody>
                  <a:tcPr/>
                </a:tc>
                <a:tc>
                  <a:txBody>
                    <a:bodyPr/>
                    <a:lstStyle/>
                    <a:p>
                      <a:r>
                        <a:rPr lang="en-US" dirty="0" smtClean="0"/>
                        <a:t>61.56</a:t>
                      </a:r>
                      <a:endParaRPr lang="en-US" dirty="0"/>
                    </a:p>
                  </a:txBody>
                  <a:tcPr/>
                </a:tc>
              </a:tr>
              <a:tr h="370840">
                <a:tc>
                  <a:txBody>
                    <a:bodyPr/>
                    <a:lstStyle/>
                    <a:p>
                      <a:endParaRPr lang="en-US"/>
                    </a:p>
                  </a:txBody>
                  <a:tcPr/>
                </a:tc>
                <a:tc>
                  <a:txBody>
                    <a:bodyPr/>
                    <a:lstStyle/>
                    <a:p>
                      <a:r>
                        <a:rPr lang="en-US" dirty="0" smtClean="0"/>
                        <a:t>No</a:t>
                      </a:r>
                      <a:endParaRPr lang="en-US" dirty="0"/>
                    </a:p>
                  </a:txBody>
                  <a:tcPr/>
                </a:tc>
                <a:tc>
                  <a:txBody>
                    <a:bodyPr/>
                    <a:lstStyle/>
                    <a:p>
                      <a:r>
                        <a:rPr lang="en-US" dirty="0" smtClean="0"/>
                        <a:t>1,627,399</a:t>
                      </a:r>
                      <a:endParaRPr lang="en-US" dirty="0"/>
                    </a:p>
                  </a:txBody>
                  <a:tcPr/>
                </a:tc>
                <a:tc>
                  <a:txBody>
                    <a:bodyPr/>
                    <a:lstStyle/>
                    <a:p>
                      <a:r>
                        <a:rPr lang="en-US" dirty="0" smtClean="0"/>
                        <a:t>23.40</a:t>
                      </a:r>
                      <a:endParaRPr lang="en-US" dirty="0"/>
                    </a:p>
                  </a:txBody>
                  <a:tcPr/>
                </a:tc>
                <a:tc>
                  <a:txBody>
                    <a:bodyPr/>
                    <a:lstStyle/>
                    <a:p>
                      <a:r>
                        <a:rPr lang="en-US" dirty="0" smtClean="0"/>
                        <a:t>23.46</a:t>
                      </a:r>
                      <a:endParaRPr lang="en-US" dirty="0"/>
                    </a:p>
                  </a:txBody>
                  <a:tcPr/>
                </a:tc>
                <a:tc>
                  <a:txBody>
                    <a:bodyPr/>
                    <a:lstStyle/>
                    <a:p>
                      <a:r>
                        <a:rPr lang="en-US" dirty="0" smtClean="0"/>
                        <a:t>24.61</a:t>
                      </a:r>
                      <a:endParaRPr lang="en-US" dirty="0"/>
                    </a:p>
                  </a:txBody>
                  <a:tcPr/>
                </a:tc>
                <a:tc>
                  <a:txBody>
                    <a:bodyPr/>
                    <a:lstStyle/>
                    <a:p>
                      <a:r>
                        <a:rPr lang="en-US" dirty="0" smtClean="0"/>
                        <a:t>24.70</a:t>
                      </a:r>
                      <a:endParaRPr lang="en-US" dirty="0"/>
                    </a:p>
                  </a:txBody>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a:t>
            </a:r>
            <a:r>
              <a:rPr lang="en-US" dirty="0" err="1" smtClean="0"/>
              <a:t>vs</a:t>
            </a:r>
            <a:r>
              <a:rPr lang="en-US" dirty="0" smtClean="0"/>
              <a:t> No-Build (HBW) </a:t>
            </a:r>
            <a:br>
              <a:rPr lang="en-US" dirty="0" smtClean="0"/>
            </a:br>
            <a:r>
              <a:rPr lang="en-US" dirty="0" smtClean="0"/>
              <a:t>Average Travel Time</a:t>
            </a:r>
            <a:endParaRPr lang="en-US" dirty="0"/>
          </a:p>
        </p:txBody>
      </p:sp>
      <p:graphicFrame>
        <p:nvGraphicFramePr>
          <p:cNvPr id="4" name="Content Placeholder 3"/>
          <p:cNvGraphicFramePr>
            <a:graphicFrameLocks noGrp="1"/>
          </p:cNvGraphicFramePr>
          <p:nvPr>
            <p:ph idx="1"/>
          </p:nvPr>
        </p:nvGraphicFramePr>
        <p:xfrm>
          <a:off x="457200" y="1600200"/>
          <a:ext cx="8229600" cy="349504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r>
                        <a:rPr lang="en-US" dirty="0" smtClean="0"/>
                        <a:t>Production Zones</a:t>
                      </a:r>
                      <a:endParaRPr lang="en-US" dirty="0"/>
                    </a:p>
                  </a:txBody>
                  <a:tcPr/>
                </a:tc>
                <a:tc>
                  <a:txBody>
                    <a:bodyPr/>
                    <a:lstStyle/>
                    <a:p>
                      <a:r>
                        <a:rPr lang="en-US" dirty="0" smtClean="0"/>
                        <a:t>Candidate?</a:t>
                      </a:r>
                      <a:endParaRPr lang="en-US" dirty="0"/>
                    </a:p>
                  </a:txBody>
                  <a:tcPr/>
                </a:tc>
                <a:tc>
                  <a:txBody>
                    <a:bodyPr/>
                    <a:lstStyle/>
                    <a:p>
                      <a:r>
                        <a:rPr lang="en-US" dirty="0" smtClean="0"/>
                        <a:t>Number of Trips</a:t>
                      </a:r>
                      <a:endParaRPr lang="en-US" dirty="0"/>
                    </a:p>
                  </a:txBody>
                  <a:tcPr/>
                </a:tc>
                <a:tc>
                  <a:txBody>
                    <a:bodyPr/>
                    <a:lstStyle/>
                    <a:p>
                      <a:r>
                        <a:rPr lang="en-US" dirty="0" smtClean="0"/>
                        <a:t>Difference in ATL for Toll Path Options</a:t>
                      </a:r>
                      <a:r>
                        <a:rPr lang="en-US" baseline="0" dirty="0" smtClean="0"/>
                        <a:t> (No-Build ATL – Build ATL)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Difference in ATL for Free Path Options</a:t>
                      </a:r>
                      <a:r>
                        <a:rPr lang="en-US" baseline="0" dirty="0" smtClean="0"/>
                        <a:t> (No-Build ATL – Build ATL)</a:t>
                      </a:r>
                      <a:endParaRPr lang="en-US" dirty="0" smtClean="0"/>
                    </a:p>
                    <a:p>
                      <a:endParaRPr lang="en-US" dirty="0"/>
                    </a:p>
                  </a:txBody>
                  <a:tcPr/>
                </a:tc>
              </a:tr>
              <a:tr h="370840">
                <a:tc>
                  <a:txBody>
                    <a:bodyPr/>
                    <a:lstStyle/>
                    <a:p>
                      <a:r>
                        <a:rPr lang="en-US" dirty="0" smtClean="0"/>
                        <a:t>EJ Zones</a:t>
                      </a:r>
                      <a:endParaRPr lang="en-US" dirty="0"/>
                    </a:p>
                  </a:txBody>
                  <a:tcPr/>
                </a:tc>
                <a:tc>
                  <a:txBody>
                    <a:bodyPr/>
                    <a:lstStyle/>
                    <a:p>
                      <a:r>
                        <a:rPr lang="en-US" dirty="0" smtClean="0"/>
                        <a:t>Yes</a:t>
                      </a:r>
                      <a:endParaRPr lang="en-US" dirty="0"/>
                    </a:p>
                  </a:txBody>
                  <a:tcPr/>
                </a:tc>
                <a:tc>
                  <a:txBody>
                    <a:bodyPr/>
                    <a:lstStyle/>
                    <a:p>
                      <a:r>
                        <a:rPr lang="en-US" dirty="0" smtClean="0"/>
                        <a:t>1,174,445</a:t>
                      </a:r>
                      <a:endParaRPr lang="en-US" dirty="0"/>
                    </a:p>
                  </a:txBody>
                  <a:tcPr/>
                </a:tc>
                <a:tc>
                  <a:txBody>
                    <a:bodyPr/>
                    <a:lstStyle/>
                    <a:p>
                      <a:r>
                        <a:rPr lang="en-US" dirty="0" smtClean="0"/>
                        <a:t>4.77</a:t>
                      </a:r>
                      <a:endParaRPr lang="en-US" dirty="0"/>
                    </a:p>
                  </a:txBody>
                  <a:tcPr/>
                </a:tc>
                <a:tc>
                  <a:txBody>
                    <a:bodyPr/>
                    <a:lstStyle/>
                    <a:p>
                      <a:r>
                        <a:rPr lang="en-US" dirty="0" smtClean="0"/>
                        <a:t>2.32</a:t>
                      </a:r>
                      <a:endParaRPr lang="en-US" dirty="0"/>
                    </a:p>
                  </a:txBody>
                  <a:tcPr/>
                </a:tc>
              </a:tr>
              <a:tr h="370840">
                <a:tc>
                  <a:txBody>
                    <a:bodyPr/>
                    <a:lstStyle/>
                    <a:p>
                      <a:endParaRPr lang="en-US" dirty="0"/>
                    </a:p>
                  </a:txBody>
                  <a:tcPr/>
                </a:tc>
                <a:tc>
                  <a:txBody>
                    <a:bodyPr/>
                    <a:lstStyle/>
                    <a:p>
                      <a:r>
                        <a:rPr lang="en-US" dirty="0" smtClean="0"/>
                        <a:t>No</a:t>
                      </a:r>
                      <a:endParaRPr lang="en-US" dirty="0"/>
                    </a:p>
                  </a:txBody>
                  <a:tcPr/>
                </a:tc>
                <a:tc>
                  <a:txBody>
                    <a:bodyPr/>
                    <a:lstStyle/>
                    <a:p>
                      <a:r>
                        <a:rPr lang="en-US" dirty="0" smtClean="0"/>
                        <a:t>1,487,852</a:t>
                      </a:r>
                      <a:endParaRPr lang="en-US" dirty="0"/>
                    </a:p>
                  </a:txBody>
                  <a:tcPr/>
                </a:tc>
                <a:tc>
                  <a:txBody>
                    <a:bodyPr/>
                    <a:lstStyle/>
                    <a:p>
                      <a:r>
                        <a:rPr lang="en-US" dirty="0" smtClean="0"/>
                        <a:t>0.85</a:t>
                      </a:r>
                      <a:endParaRPr lang="en-US" dirty="0"/>
                    </a:p>
                  </a:txBody>
                  <a:tcPr/>
                </a:tc>
                <a:tc>
                  <a:txBody>
                    <a:bodyPr/>
                    <a:lstStyle/>
                    <a:p>
                      <a:r>
                        <a:rPr lang="en-US" dirty="0" smtClean="0"/>
                        <a:t>0.87</a:t>
                      </a:r>
                      <a:endParaRPr lang="en-US" dirty="0"/>
                    </a:p>
                  </a:txBody>
                  <a:tcPr/>
                </a:tc>
              </a:tr>
              <a:tr h="370840">
                <a:tc>
                  <a:txBody>
                    <a:bodyPr/>
                    <a:lstStyle/>
                    <a:p>
                      <a:r>
                        <a:rPr lang="en-US" dirty="0" smtClean="0"/>
                        <a:t>Non-EJ Zones</a:t>
                      </a:r>
                      <a:endParaRPr lang="en-US" dirty="0"/>
                    </a:p>
                  </a:txBody>
                  <a:tcPr/>
                </a:tc>
                <a:tc>
                  <a:txBody>
                    <a:bodyPr/>
                    <a:lstStyle/>
                    <a:p>
                      <a:r>
                        <a:rPr lang="en-US" dirty="0" smtClean="0"/>
                        <a:t>Yes</a:t>
                      </a:r>
                      <a:endParaRPr lang="en-US" dirty="0"/>
                    </a:p>
                  </a:txBody>
                  <a:tcPr/>
                </a:tc>
                <a:tc>
                  <a:txBody>
                    <a:bodyPr/>
                    <a:lstStyle/>
                    <a:p>
                      <a:r>
                        <a:rPr lang="en-US" dirty="0" smtClean="0"/>
                        <a:t>1,590,356</a:t>
                      </a:r>
                      <a:endParaRPr lang="en-US" dirty="0"/>
                    </a:p>
                  </a:txBody>
                  <a:tcPr/>
                </a:tc>
                <a:tc>
                  <a:txBody>
                    <a:bodyPr/>
                    <a:lstStyle/>
                    <a:p>
                      <a:r>
                        <a:rPr lang="en-US" dirty="0" smtClean="0"/>
                        <a:t>8.75</a:t>
                      </a:r>
                      <a:endParaRPr lang="en-US" dirty="0"/>
                    </a:p>
                  </a:txBody>
                  <a:tcPr/>
                </a:tc>
                <a:tc>
                  <a:txBody>
                    <a:bodyPr/>
                    <a:lstStyle/>
                    <a:p>
                      <a:r>
                        <a:rPr lang="en-US" dirty="0" smtClean="0"/>
                        <a:t>5.05</a:t>
                      </a:r>
                      <a:endParaRPr lang="en-US" dirty="0"/>
                    </a:p>
                  </a:txBody>
                  <a:tcPr/>
                </a:tc>
              </a:tr>
              <a:tr h="370840">
                <a:tc>
                  <a:txBody>
                    <a:bodyPr/>
                    <a:lstStyle/>
                    <a:p>
                      <a:endParaRPr lang="en-US"/>
                    </a:p>
                  </a:txBody>
                  <a:tcPr/>
                </a:tc>
                <a:tc>
                  <a:txBody>
                    <a:bodyPr/>
                    <a:lstStyle/>
                    <a:p>
                      <a:r>
                        <a:rPr lang="en-US" dirty="0" smtClean="0"/>
                        <a:t>No</a:t>
                      </a:r>
                      <a:endParaRPr lang="en-US" dirty="0"/>
                    </a:p>
                  </a:txBody>
                  <a:tcPr/>
                </a:tc>
                <a:tc>
                  <a:txBody>
                    <a:bodyPr/>
                    <a:lstStyle/>
                    <a:p>
                      <a:r>
                        <a:rPr lang="en-US" dirty="0" smtClean="0"/>
                        <a:t>1,627,399</a:t>
                      </a:r>
                      <a:endParaRPr lang="en-US" dirty="0"/>
                    </a:p>
                  </a:txBody>
                  <a:tcPr/>
                </a:tc>
                <a:tc>
                  <a:txBody>
                    <a:bodyPr/>
                    <a:lstStyle/>
                    <a:p>
                      <a:r>
                        <a:rPr lang="en-US" dirty="0" smtClean="0"/>
                        <a:t>1.21</a:t>
                      </a:r>
                      <a:endParaRPr lang="en-US" dirty="0"/>
                    </a:p>
                  </a:txBody>
                  <a:tcPr/>
                </a:tc>
                <a:tc>
                  <a:txBody>
                    <a:bodyPr/>
                    <a:lstStyle/>
                    <a:p>
                      <a:r>
                        <a:rPr lang="en-US" dirty="0" smtClean="0"/>
                        <a:t>1.24</a:t>
                      </a:r>
                      <a:endParaRPr lang="en-US" dirty="0"/>
                    </a:p>
                  </a:txBody>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Analysis (1)</a:t>
            </a:r>
            <a:endParaRPr lang="en-US" dirty="0"/>
          </a:p>
        </p:txBody>
      </p:sp>
      <p:sp>
        <p:nvSpPr>
          <p:cNvPr id="3" name="Content Placeholder 2"/>
          <p:cNvSpPr>
            <a:spLocks noGrp="1"/>
          </p:cNvSpPr>
          <p:nvPr>
            <p:ph idx="1"/>
          </p:nvPr>
        </p:nvSpPr>
        <p:spPr/>
        <p:txBody>
          <a:bodyPr/>
          <a:lstStyle/>
          <a:p>
            <a:r>
              <a:rPr lang="en-US" dirty="0" smtClean="0"/>
              <a:t>The build scenarios reduces the ATL for toll path options for both Title VI and non-Title VI zones. People can reduce travel time through the proposed toll system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44562"/>
          </a:xfrm>
        </p:spPr>
        <p:txBody>
          <a:bodyPr/>
          <a:lstStyle/>
          <a:p>
            <a:r>
              <a:rPr lang="en-US" dirty="0" smtClean="0"/>
              <a:t>Key Analysis (2)</a:t>
            </a:r>
            <a:endParaRPr lang="en-US" dirty="0"/>
          </a:p>
        </p:txBody>
      </p:sp>
      <p:sp>
        <p:nvSpPr>
          <p:cNvPr id="3" name="Content Placeholder 2"/>
          <p:cNvSpPr>
            <a:spLocks noGrp="1"/>
          </p:cNvSpPr>
          <p:nvPr>
            <p:ph idx="1"/>
          </p:nvPr>
        </p:nvSpPr>
        <p:spPr>
          <a:xfrm>
            <a:off x="457200" y="1295400"/>
            <a:ext cx="8229600" cy="4525963"/>
          </a:xfrm>
        </p:spPr>
        <p:txBody>
          <a:bodyPr/>
          <a:lstStyle/>
          <a:p>
            <a:r>
              <a:rPr lang="en-US" dirty="0" smtClean="0"/>
              <a:t>The candidate trips from Non-Title VI zones enjoy more ATL saving than the candidate trips from Title VI Zones. At the same time, the ATL from Non-Title VI zones are longer. This is because</a:t>
            </a:r>
          </a:p>
          <a:p>
            <a:pPr lvl="1"/>
            <a:r>
              <a:rPr lang="en-US" dirty="0" smtClean="0"/>
              <a:t> Title-VI Zones are generally more centrally located, their trips are shorter </a:t>
            </a:r>
          </a:p>
          <a:p>
            <a:pPr lvl="1"/>
            <a:r>
              <a:rPr lang="en-US" dirty="0" smtClean="0"/>
              <a:t>Most title-VI zones are not located as close to the purposed new toll facilities as the non-title VI zones</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Analysis (3)</a:t>
            </a:r>
            <a:endParaRPr lang="en-US" dirty="0"/>
          </a:p>
        </p:txBody>
      </p:sp>
      <p:sp>
        <p:nvSpPr>
          <p:cNvPr id="3" name="Content Placeholder 2"/>
          <p:cNvSpPr>
            <a:spLocks noGrp="1"/>
          </p:cNvSpPr>
          <p:nvPr>
            <p:ph idx="1"/>
          </p:nvPr>
        </p:nvSpPr>
        <p:spPr/>
        <p:txBody>
          <a:bodyPr/>
          <a:lstStyle/>
          <a:p>
            <a:r>
              <a:rPr lang="en-US" sz="2800" dirty="0" smtClean="0"/>
              <a:t>Even for trips using free path only, the ATL are shorter in the Build scenarios. The purposed toll system takes away vehicles from free links, and hence improve average travel time for the entire network.</a:t>
            </a:r>
          </a:p>
          <a:p>
            <a:r>
              <a:rPr lang="en-US" sz="2800" dirty="0" smtClean="0"/>
              <a:t>From EJ perspectives, this mean that non-toll users, particularly low-income travelers, could enjoy some benefits (travel time savings) due to the presence of the purposed new toll system</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of the Analysis</a:t>
            </a:r>
            <a:endParaRPr lang="en-US" dirty="0"/>
          </a:p>
        </p:txBody>
      </p:sp>
      <p:sp>
        <p:nvSpPr>
          <p:cNvPr id="3" name="Content Placeholder 2"/>
          <p:cNvSpPr>
            <a:spLocks noGrp="1"/>
          </p:cNvSpPr>
          <p:nvPr>
            <p:ph idx="1"/>
          </p:nvPr>
        </p:nvSpPr>
        <p:spPr/>
        <p:txBody>
          <a:bodyPr/>
          <a:lstStyle/>
          <a:p>
            <a:r>
              <a:rPr lang="en-US" sz="2800" dirty="0" smtClean="0"/>
              <a:t>The ATL of the build scenarios are reduced for both toll path and free options, and from Title VI zones and Non-Title VI zones. </a:t>
            </a:r>
          </a:p>
          <a:p>
            <a:r>
              <a:rPr lang="en-US" sz="2800" dirty="0" smtClean="0"/>
              <a:t>Title VI population will enjoy travel time saving due to the proposed toll system, no matter they decide to use it or not</a:t>
            </a:r>
          </a:p>
          <a:p>
            <a:r>
              <a:rPr lang="en-US" sz="2800" dirty="0" smtClean="0"/>
              <a:t>The analyses did not find any significant and/or disproportionate negative impacts on title VI population, which satisfy the environmental justice law. </a:t>
            </a:r>
            <a:endParaRPr lang="en-US"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p:txBody>
          <a:bodyPr/>
          <a:lstStyle/>
          <a:p>
            <a:r>
              <a:rPr lang="en-US" dirty="0" smtClean="0"/>
              <a:t>In September 2009, Harris County officials voted to increase the EZ-tag toll rate from $1.25 to $1.30</a:t>
            </a:r>
          </a:p>
          <a:p>
            <a:r>
              <a:rPr lang="en-US" dirty="0" smtClean="0"/>
              <a:t>H-GAC is asked to conduct an analysis of the impact on environmental justice (EJ) population</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The methodology for question 1 is more about change in travel times for tolled path versus free paths</a:t>
            </a:r>
          </a:p>
          <a:p>
            <a:r>
              <a:rPr lang="en-US" dirty="0" smtClean="0"/>
              <a:t>Therefore toll rates are not explicit variables used for methodology in question 1</a:t>
            </a:r>
          </a:p>
          <a:p>
            <a:r>
              <a:rPr lang="en-US" dirty="0" smtClean="0"/>
              <a:t>The mode choice model is applied to answer the impact of toll rate increase, in terms of toll trips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Brief Introduction of Environmental Justice</a:t>
            </a:r>
          </a:p>
          <a:p>
            <a:r>
              <a:rPr lang="en-US" dirty="0" smtClean="0"/>
              <a:t>Background of this study</a:t>
            </a:r>
          </a:p>
          <a:p>
            <a:r>
              <a:rPr lang="en-US" dirty="0" smtClean="0"/>
              <a:t>Methodology</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Calculate effective toll rate increase</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t>15% of toll users do not use EZ tag </a:t>
            </a:r>
          </a:p>
          <a:p>
            <a:r>
              <a:rPr lang="en-US" dirty="0" smtClean="0"/>
              <a:t>The proposed toll increase is on EZ tag only</a:t>
            </a:r>
          </a:p>
          <a:p>
            <a:r>
              <a:rPr lang="en-US" dirty="0" smtClean="0"/>
              <a:t>The effective system-wide toll rate increase must consider EZ tag and non-EZ tags users</a:t>
            </a:r>
          </a:p>
          <a:p>
            <a:r>
              <a:rPr lang="en-US" dirty="0" smtClean="0"/>
              <a:t>The effective toll rate increase =</a:t>
            </a:r>
          </a:p>
          <a:p>
            <a:pPr lvl="1">
              <a:buNone/>
            </a:pPr>
            <a:r>
              <a:rPr lang="en-US" dirty="0" smtClean="0"/>
              <a:t>=(% tag users) * (% increase for tag users)</a:t>
            </a:r>
          </a:p>
          <a:p>
            <a:pPr lvl="1">
              <a:buNone/>
            </a:pPr>
            <a:r>
              <a:rPr lang="en-US" dirty="0" smtClean="0"/>
              <a:t>=(0.85) * ($0.05/$1.25) = 3.4%</a:t>
            </a:r>
          </a:p>
          <a:p>
            <a:endParaRPr lang="en-US" dirty="0" smtClean="0"/>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Trips Change Due to EZ Tag increase</a:t>
            </a:r>
            <a:endParaRPr lang="en-US" dirty="0"/>
          </a:p>
        </p:txBody>
      </p:sp>
      <p:sp>
        <p:nvSpPr>
          <p:cNvPr id="3" name="Content Placeholder 2"/>
          <p:cNvSpPr>
            <a:spLocks noGrp="1"/>
          </p:cNvSpPr>
          <p:nvPr>
            <p:ph idx="1"/>
          </p:nvPr>
        </p:nvSpPr>
        <p:spPr>
          <a:xfrm>
            <a:off x="457200" y="1600201"/>
            <a:ext cx="8229600" cy="1143000"/>
          </a:xfrm>
        </p:spPr>
        <p:txBody>
          <a:bodyPr/>
          <a:lstStyle/>
          <a:p>
            <a:r>
              <a:rPr lang="en-US" dirty="0" smtClean="0"/>
              <a:t>Applying 3.4% increase of toll to Year 2035 Build scenario</a:t>
            </a:r>
          </a:p>
          <a:p>
            <a:endParaRPr lang="en-US" dirty="0"/>
          </a:p>
        </p:txBody>
      </p:sp>
      <p:graphicFrame>
        <p:nvGraphicFramePr>
          <p:cNvPr id="4" name="Table 3"/>
          <p:cNvGraphicFramePr>
            <a:graphicFrameLocks noGrp="1"/>
          </p:cNvGraphicFramePr>
          <p:nvPr/>
        </p:nvGraphicFramePr>
        <p:xfrm>
          <a:off x="1066800" y="2895600"/>
          <a:ext cx="7162800" cy="1381760"/>
        </p:xfrm>
        <a:graphic>
          <a:graphicData uri="http://schemas.openxmlformats.org/drawingml/2006/table">
            <a:tbl>
              <a:tblPr firstRow="1" bandRow="1">
                <a:tableStyleId>{5C22544A-7EE6-4342-B048-85BDC9FD1C3A}</a:tableStyleId>
              </a:tblPr>
              <a:tblGrid>
                <a:gridCol w="2387600"/>
                <a:gridCol w="2387600"/>
                <a:gridCol w="2387600"/>
              </a:tblGrid>
              <a:tr h="370840">
                <a:tc>
                  <a:txBody>
                    <a:bodyPr/>
                    <a:lstStyle/>
                    <a:p>
                      <a:r>
                        <a:rPr lang="en-US" dirty="0" smtClean="0"/>
                        <a:t>Production Zones</a:t>
                      </a:r>
                      <a:endParaRPr lang="en-US" dirty="0"/>
                    </a:p>
                  </a:txBody>
                  <a:tcPr/>
                </a:tc>
                <a:tc>
                  <a:txBody>
                    <a:bodyPr/>
                    <a:lstStyle/>
                    <a:p>
                      <a:r>
                        <a:rPr lang="en-US" dirty="0" smtClean="0"/>
                        <a:t>HBW  Toll Trips Change</a:t>
                      </a:r>
                      <a:endParaRPr lang="en-US" dirty="0"/>
                    </a:p>
                  </a:txBody>
                  <a:tcPr/>
                </a:tc>
                <a:tc>
                  <a:txBody>
                    <a:bodyPr/>
                    <a:lstStyle/>
                    <a:p>
                      <a:r>
                        <a:rPr lang="en-US" dirty="0" smtClean="0"/>
                        <a:t>HBNW Toll</a:t>
                      </a:r>
                      <a:r>
                        <a:rPr lang="en-US" baseline="0" dirty="0" smtClean="0"/>
                        <a:t> </a:t>
                      </a:r>
                      <a:r>
                        <a:rPr lang="en-US" dirty="0" smtClean="0"/>
                        <a:t>Trips Change</a:t>
                      </a:r>
                      <a:endParaRPr lang="en-US" dirty="0"/>
                    </a:p>
                  </a:txBody>
                  <a:tcPr/>
                </a:tc>
              </a:tr>
              <a:tr h="370840">
                <a:tc>
                  <a:txBody>
                    <a:bodyPr/>
                    <a:lstStyle/>
                    <a:p>
                      <a:r>
                        <a:rPr lang="en-US" dirty="0" smtClean="0"/>
                        <a:t>EJ Zones</a:t>
                      </a:r>
                      <a:endParaRPr lang="en-US" dirty="0"/>
                    </a:p>
                  </a:txBody>
                  <a:tcPr/>
                </a:tc>
                <a:tc>
                  <a:txBody>
                    <a:bodyPr/>
                    <a:lstStyle/>
                    <a:p>
                      <a:r>
                        <a:rPr lang="en-US" dirty="0" smtClean="0"/>
                        <a:t>-1.6%</a:t>
                      </a:r>
                      <a:endParaRPr lang="en-US" dirty="0"/>
                    </a:p>
                  </a:txBody>
                  <a:tcPr/>
                </a:tc>
                <a:tc>
                  <a:txBody>
                    <a:bodyPr/>
                    <a:lstStyle/>
                    <a:p>
                      <a:r>
                        <a:rPr lang="en-US" dirty="0" smtClean="0"/>
                        <a:t>-0.5%</a:t>
                      </a:r>
                      <a:endParaRPr lang="en-US" dirty="0"/>
                    </a:p>
                  </a:txBody>
                  <a:tcPr/>
                </a:tc>
              </a:tr>
              <a:tr h="370840">
                <a:tc>
                  <a:txBody>
                    <a:bodyPr/>
                    <a:lstStyle/>
                    <a:p>
                      <a:r>
                        <a:rPr lang="en-US" dirty="0" smtClean="0"/>
                        <a:t>Non-EJ Zones</a:t>
                      </a:r>
                      <a:endParaRPr lang="en-US" dirty="0"/>
                    </a:p>
                  </a:txBody>
                  <a:tcPr/>
                </a:tc>
                <a:tc>
                  <a:txBody>
                    <a:bodyPr/>
                    <a:lstStyle/>
                    <a:p>
                      <a:r>
                        <a:rPr lang="en-US" dirty="0" smtClean="0"/>
                        <a:t>-1.9%</a:t>
                      </a:r>
                      <a:endParaRPr lang="en-US" dirty="0"/>
                    </a:p>
                  </a:txBody>
                  <a:tcPr/>
                </a:tc>
                <a:tc>
                  <a:txBody>
                    <a:bodyPr/>
                    <a:lstStyle/>
                    <a:p>
                      <a:r>
                        <a:rPr lang="en-US" dirty="0" smtClean="0"/>
                        <a:t>-0.8%</a:t>
                      </a:r>
                      <a:endParaRPr lang="en-US" dirty="0"/>
                    </a:p>
                  </a:txBody>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Analysis (1)</a:t>
            </a:r>
            <a:endParaRPr lang="en-US" dirty="0"/>
          </a:p>
        </p:txBody>
      </p:sp>
      <p:sp>
        <p:nvSpPr>
          <p:cNvPr id="3" name="Content Placeholder 2"/>
          <p:cNvSpPr>
            <a:spLocks noGrp="1"/>
          </p:cNvSpPr>
          <p:nvPr>
            <p:ph idx="1"/>
          </p:nvPr>
        </p:nvSpPr>
        <p:spPr/>
        <p:txBody>
          <a:bodyPr/>
          <a:lstStyle/>
          <a:p>
            <a:r>
              <a:rPr lang="en-US" dirty="0" smtClean="0"/>
              <a:t>High toll fares, less toll trips. </a:t>
            </a:r>
          </a:p>
          <a:p>
            <a:r>
              <a:rPr lang="en-US" dirty="0" smtClean="0"/>
              <a:t>The sensitivity is less than 1, a somewhat inelastic.</a:t>
            </a:r>
          </a:p>
          <a:p>
            <a:r>
              <a:rPr lang="en-US" dirty="0" smtClean="0"/>
              <a:t>HBNW has less sensitivity than HBW</a:t>
            </a:r>
          </a:p>
          <a:p>
            <a:pPr lvl="1"/>
            <a:r>
              <a:rPr lang="en-US" dirty="0" smtClean="0"/>
              <a:t>Relatively few HBNW toll trips</a:t>
            </a:r>
          </a:p>
          <a:p>
            <a:pPr lvl="1"/>
            <a:r>
              <a:rPr lang="en-US" dirty="0" smtClean="0"/>
              <a:t>There are strong reasons for them to use toll and hence less cost-sensitive.</a:t>
            </a:r>
          </a:p>
          <a:p>
            <a:pPr>
              <a:buNone/>
            </a:pPr>
            <a:endParaRPr lang="en-US" dirty="0" smtClean="0"/>
          </a:p>
          <a:p>
            <a:pPr lvl="1"/>
            <a:endParaRPr lang="en-US" dirty="0" smtClean="0"/>
          </a:p>
          <a:p>
            <a:pPr lvl="1"/>
            <a:endParaRPr lang="en-US" dirty="0" smtClean="0"/>
          </a:p>
          <a:p>
            <a:pPr lvl="1"/>
            <a:endParaRPr lang="en-US" dirty="0" smtClean="0"/>
          </a:p>
          <a:p>
            <a:endParaRPr lang="en-US" dirty="0" smtClean="0"/>
          </a:p>
          <a:p>
            <a:endParaRPr lang="en-US" dirty="0" smtClean="0"/>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92162"/>
          </a:xfrm>
        </p:spPr>
        <p:txBody>
          <a:bodyPr/>
          <a:lstStyle/>
          <a:p>
            <a:r>
              <a:rPr lang="en-US" dirty="0" smtClean="0"/>
              <a:t>Quick Analysis (2)</a:t>
            </a:r>
            <a:endParaRPr lang="en-US" dirty="0"/>
          </a:p>
        </p:txBody>
      </p:sp>
      <p:sp>
        <p:nvSpPr>
          <p:cNvPr id="3" name="Content Placeholder 2"/>
          <p:cNvSpPr>
            <a:spLocks noGrp="1"/>
          </p:cNvSpPr>
          <p:nvPr>
            <p:ph idx="1"/>
          </p:nvPr>
        </p:nvSpPr>
        <p:spPr>
          <a:xfrm>
            <a:off x="457200" y="1143000"/>
            <a:ext cx="8229600" cy="4525963"/>
          </a:xfrm>
        </p:spPr>
        <p:txBody>
          <a:bodyPr/>
          <a:lstStyle/>
          <a:p>
            <a:r>
              <a:rPr lang="en-US" dirty="0" smtClean="0"/>
              <a:t>EJ zones responds with slightly less toll trip decrease </a:t>
            </a:r>
            <a:r>
              <a:rPr lang="en-US" dirty="0" smtClean="0"/>
              <a:t>percent-wise</a:t>
            </a:r>
          </a:p>
          <a:p>
            <a:r>
              <a:rPr lang="en-US" dirty="0" smtClean="0"/>
              <a:t>Counter-intuitive as first sight</a:t>
            </a:r>
          </a:p>
          <a:p>
            <a:r>
              <a:rPr lang="en-US" dirty="0" smtClean="0"/>
              <a:t>Geographical distribution maybe reason</a:t>
            </a:r>
          </a:p>
          <a:p>
            <a:pPr lvl="1"/>
            <a:r>
              <a:rPr lang="en-US" dirty="0" smtClean="0"/>
              <a:t>EJ zones closer to existing toll roads and have shorter average trip length</a:t>
            </a:r>
          </a:p>
          <a:p>
            <a:pPr lvl="1"/>
            <a:r>
              <a:rPr lang="en-US" dirty="0" smtClean="0"/>
              <a:t>So toll roads save more travel time in percentage</a:t>
            </a:r>
          </a:p>
          <a:p>
            <a:r>
              <a:rPr lang="en-US" dirty="0" smtClean="0"/>
              <a:t>Perhaps disaggregate model may provide more insight</a:t>
            </a:r>
          </a:p>
          <a:p>
            <a:endParaRPr lang="en-US" dirty="0" smtClean="0"/>
          </a:p>
          <a:p>
            <a:pPr lvl="1">
              <a:buNone/>
            </a:pPr>
            <a:endParaRPr lang="en-US" dirty="0" smtClean="0"/>
          </a:p>
          <a:p>
            <a:pPr lvl="1"/>
            <a:endParaRPr lang="en-US" dirty="0" smtClean="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524000"/>
            <a:ext cx="8229600" cy="4602163"/>
          </a:xfrm>
        </p:spPr>
        <p:txBody>
          <a:bodyPr/>
          <a:lstStyle/>
          <a:p>
            <a:r>
              <a:rPr lang="en-US" dirty="0" smtClean="0"/>
              <a:t>First Question: Will proposed toll system </a:t>
            </a:r>
            <a:r>
              <a:rPr lang="en-US" dirty="0" err="1" smtClean="0"/>
              <a:t>dis</a:t>
            </a:r>
            <a:r>
              <a:rPr lang="en-US" dirty="0" smtClean="0"/>
              <a:t>-benefit to environmental justice population for long term future?</a:t>
            </a:r>
          </a:p>
          <a:p>
            <a:r>
              <a:rPr lang="en-US" dirty="0" smtClean="0"/>
              <a:t>Short answer to first question: The propose toll system improve mobility for entire transportation system, so EJ population, using toll roads or not, can travel faster on less-congested roads.</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(2)</a:t>
            </a:r>
            <a:endParaRPr lang="en-US" dirty="0"/>
          </a:p>
        </p:txBody>
      </p:sp>
      <p:sp>
        <p:nvSpPr>
          <p:cNvPr id="3" name="Content Placeholder 2"/>
          <p:cNvSpPr>
            <a:spLocks noGrp="1"/>
          </p:cNvSpPr>
          <p:nvPr>
            <p:ph idx="1"/>
          </p:nvPr>
        </p:nvSpPr>
        <p:spPr/>
        <p:txBody>
          <a:bodyPr/>
          <a:lstStyle/>
          <a:p>
            <a:pPr marL="342900" lvl="1" indent="-342900">
              <a:buClr>
                <a:srgbClr val="CC0000"/>
              </a:buClr>
              <a:buFont typeface="Wingdings" pitchFamily="2" charset="2"/>
              <a:buChar char="§"/>
            </a:pPr>
            <a:r>
              <a:rPr lang="en-US" sz="3200" dirty="0" smtClean="0"/>
              <a:t>Second Question: </a:t>
            </a:r>
            <a:r>
              <a:rPr lang="en-US" sz="3200" dirty="0" smtClean="0"/>
              <a:t>How upcoming toll increase impact EJ population and non-EJ population</a:t>
            </a:r>
            <a:r>
              <a:rPr lang="en-US" dirty="0" smtClean="0"/>
              <a:t>?</a:t>
            </a:r>
          </a:p>
          <a:p>
            <a:pPr marL="342900" lvl="1" indent="-342900">
              <a:buClr>
                <a:srgbClr val="CC0000"/>
              </a:buClr>
              <a:buFont typeface="Wingdings" pitchFamily="2" charset="2"/>
              <a:buChar char="§"/>
            </a:pPr>
            <a:r>
              <a:rPr lang="en-US" dirty="0" smtClean="0"/>
              <a:t>The 3.4% toll increase reduce around 1.6% and 1.9% HBW toll trips on EJ and non-EJ zones. The impact are not very large and not very different between EJ and non-EJ zones.</a:t>
            </a:r>
            <a:endParaRPr lang="en-US" dirty="0" smtClean="0"/>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6600" dirty="0" smtClean="0"/>
              <a:t>Any Question?</a:t>
            </a:r>
            <a:endParaRPr lang="en-US" sz="66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6600" dirty="0" smtClean="0"/>
              <a:t>Thank you!</a:t>
            </a:r>
            <a:endParaRPr lang="en-US" sz="6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Environmental Justice?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1964 Title VI Civil Rights Acts assures that “no person in the United States shall, on the ground of race, color, or national region, be excluded from participation in, be denied the </a:t>
            </a:r>
            <a:r>
              <a:rPr lang="en-US" b="1" dirty="0" smtClean="0"/>
              <a:t>benefits</a:t>
            </a:r>
            <a:r>
              <a:rPr lang="en-US" dirty="0" smtClean="0"/>
              <a:t> or, or be subjected to </a:t>
            </a:r>
            <a:r>
              <a:rPr lang="en-US" b="1" dirty="0" smtClean="0"/>
              <a:t>discrimination</a:t>
            </a:r>
            <a:r>
              <a:rPr lang="en-US" dirty="0" smtClean="0"/>
              <a:t> under any program or activity receiving Federal financial assistance.”</a:t>
            </a:r>
          </a:p>
          <a:p>
            <a:r>
              <a:rPr lang="en-US" dirty="0" smtClean="0"/>
              <a:t>In the 90’s the low-income populations were added to the environmental justice population with racial minority groups.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Bottom Line of EJ for us</a:t>
            </a:r>
            <a:endParaRPr lang="en-US" dirty="0"/>
          </a:p>
        </p:txBody>
      </p:sp>
      <p:sp>
        <p:nvSpPr>
          <p:cNvPr id="3" name="Content Placeholder 2"/>
          <p:cNvSpPr>
            <a:spLocks noGrp="1"/>
          </p:cNvSpPr>
          <p:nvPr>
            <p:ph idx="1"/>
          </p:nvPr>
        </p:nvSpPr>
        <p:spPr/>
        <p:txBody>
          <a:bodyPr/>
          <a:lstStyle/>
          <a:p>
            <a:r>
              <a:rPr lang="en-US" dirty="0" smtClean="0"/>
              <a:t>Make sure that the long range transportation plan and transportation improvement program does no cause </a:t>
            </a:r>
            <a:r>
              <a:rPr lang="en-US" dirty="0" err="1" smtClean="0"/>
              <a:t>dis</a:t>
            </a:r>
            <a:r>
              <a:rPr lang="en-US" dirty="0" smtClean="0"/>
              <a:t>-benefit to minority and low-income population</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Expanding Toll</a:t>
            </a:r>
            <a:endParaRPr lang="en-US" dirty="0"/>
          </a:p>
        </p:txBody>
      </p:sp>
      <p:sp>
        <p:nvSpPr>
          <p:cNvPr id="3" name="Content Placeholder 2"/>
          <p:cNvSpPr>
            <a:spLocks noGrp="1"/>
          </p:cNvSpPr>
          <p:nvPr>
            <p:ph idx="1"/>
          </p:nvPr>
        </p:nvSpPr>
        <p:spPr/>
        <p:txBody>
          <a:bodyPr/>
          <a:lstStyle/>
          <a:p>
            <a:r>
              <a:rPr lang="en-US" dirty="0" smtClean="0"/>
              <a:t>Government funding is not enough to fund all the demands of new roads</a:t>
            </a:r>
          </a:p>
          <a:p>
            <a:r>
              <a:rPr lang="en-US" dirty="0" smtClean="0"/>
              <a:t>Toll road becomes more common as another funding mechanism to construct new road facility </a:t>
            </a:r>
          </a:p>
          <a:p>
            <a:r>
              <a:rPr lang="en-US" dirty="0" smtClean="0"/>
              <a:t>There are many new toll roads in the year 2035 Regional Transportation Plan</a:t>
            </a:r>
          </a:p>
          <a:p>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reeways_tolls_lane_improvements_2_09"/>
          <p:cNvPicPr>
            <a:picLocks noGrp="1" noChangeAspect="1"/>
          </p:cNvPicPr>
          <p:nvPr>
            <p:ph idx="1"/>
          </p:nvPr>
        </p:nvPicPr>
        <p:blipFill>
          <a:blip r:embed="rId2" cstate="print"/>
          <a:srcRect/>
          <a:stretch>
            <a:fillRect/>
          </a:stretch>
        </p:blipFill>
        <p:spPr bwMode="auto">
          <a:xfrm>
            <a:off x="152400" y="381000"/>
            <a:ext cx="4592782" cy="5943600"/>
          </a:xfrm>
          <a:prstGeom prst="rect">
            <a:avLst/>
          </a:prstGeom>
          <a:noFill/>
          <a:ln w="9525">
            <a:noFill/>
            <a:miter lim="800000"/>
            <a:headEnd/>
            <a:tailEnd/>
          </a:ln>
        </p:spPr>
      </p:pic>
      <p:sp>
        <p:nvSpPr>
          <p:cNvPr id="2090" name="Rectangle 4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7" name="TextBox 46"/>
          <p:cNvSpPr txBox="1"/>
          <p:nvPr/>
        </p:nvSpPr>
        <p:spPr>
          <a:xfrm>
            <a:off x="4724400" y="4876800"/>
            <a:ext cx="3886200" cy="1200329"/>
          </a:xfrm>
          <a:prstGeom prst="rect">
            <a:avLst/>
          </a:prstGeom>
          <a:noFill/>
        </p:spPr>
        <p:txBody>
          <a:bodyPr wrap="square" rtlCol="0">
            <a:spAutoFit/>
          </a:bodyPr>
          <a:lstStyle/>
          <a:p>
            <a:r>
              <a:rPr lang="en-US" sz="2400" dirty="0" smtClean="0"/>
              <a:t>*The plan is likely to be scaled back in RTP update due to diminished funding</a:t>
            </a:r>
            <a:endParaRPr lang="en-US" sz="2400" dirty="0"/>
          </a:p>
        </p:txBody>
      </p:sp>
      <p:graphicFrame>
        <p:nvGraphicFramePr>
          <p:cNvPr id="48" name="Table 47"/>
          <p:cNvGraphicFramePr>
            <a:graphicFrameLocks noGrp="1"/>
          </p:cNvGraphicFramePr>
          <p:nvPr/>
        </p:nvGraphicFramePr>
        <p:xfrm>
          <a:off x="4724400" y="685802"/>
          <a:ext cx="3733800" cy="4038600"/>
        </p:xfrm>
        <a:graphic>
          <a:graphicData uri="http://schemas.openxmlformats.org/drawingml/2006/table">
            <a:tbl>
              <a:tblPr firstRow="1" bandRow="1">
                <a:tableStyleId>{5C22544A-7EE6-4342-B048-85BDC9FD1C3A}</a:tableStyleId>
              </a:tblPr>
              <a:tblGrid>
                <a:gridCol w="1244600"/>
                <a:gridCol w="1244600"/>
                <a:gridCol w="1244600"/>
              </a:tblGrid>
              <a:tr h="673100">
                <a:tc>
                  <a:txBody>
                    <a:bodyPr/>
                    <a:lstStyle/>
                    <a:p>
                      <a:endParaRPr lang="en-US" dirty="0"/>
                    </a:p>
                  </a:txBody>
                  <a:tcPr/>
                </a:tc>
                <a:tc>
                  <a:txBody>
                    <a:bodyPr/>
                    <a:lstStyle/>
                    <a:p>
                      <a:r>
                        <a:rPr lang="en-US" dirty="0" smtClean="0"/>
                        <a:t>2009 Network</a:t>
                      </a:r>
                      <a:endParaRPr lang="en-US" dirty="0"/>
                    </a:p>
                  </a:txBody>
                  <a:tcPr/>
                </a:tc>
                <a:tc>
                  <a:txBody>
                    <a:bodyPr/>
                    <a:lstStyle/>
                    <a:p>
                      <a:r>
                        <a:rPr lang="en-US" dirty="0" smtClean="0"/>
                        <a:t>2035 RTP</a:t>
                      </a:r>
                      <a:endParaRPr lang="en-US" dirty="0"/>
                    </a:p>
                  </a:txBody>
                  <a:tcPr/>
                </a:tc>
              </a:tr>
              <a:tr h="673100">
                <a:tc>
                  <a:txBody>
                    <a:bodyPr/>
                    <a:lstStyle/>
                    <a:p>
                      <a:r>
                        <a:rPr lang="en-US" dirty="0" smtClean="0"/>
                        <a:t>Freeway</a:t>
                      </a:r>
                      <a:endParaRPr lang="en-US" dirty="0"/>
                    </a:p>
                  </a:txBody>
                  <a:tcPr/>
                </a:tc>
                <a:tc>
                  <a:txBody>
                    <a:bodyPr/>
                    <a:lstStyle/>
                    <a:p>
                      <a:pPr algn="r"/>
                      <a:r>
                        <a:rPr lang="en-US" dirty="0" smtClean="0"/>
                        <a:t>3,669</a:t>
                      </a:r>
                      <a:endParaRPr lang="en-US" dirty="0"/>
                    </a:p>
                  </a:txBody>
                  <a:tcPr/>
                </a:tc>
                <a:tc>
                  <a:txBody>
                    <a:bodyPr/>
                    <a:lstStyle/>
                    <a:p>
                      <a:pPr algn="r"/>
                      <a:r>
                        <a:rPr lang="en-US" dirty="0" smtClean="0"/>
                        <a:t>4,339</a:t>
                      </a:r>
                      <a:endParaRPr lang="en-US" dirty="0"/>
                    </a:p>
                  </a:txBody>
                  <a:tcPr/>
                </a:tc>
              </a:tr>
              <a:tr h="673100">
                <a:tc>
                  <a:txBody>
                    <a:bodyPr/>
                    <a:lstStyle/>
                    <a:p>
                      <a:r>
                        <a:rPr lang="en-US" dirty="0" smtClean="0"/>
                        <a:t>Toll Roads</a:t>
                      </a:r>
                      <a:endParaRPr lang="en-US" dirty="0"/>
                    </a:p>
                  </a:txBody>
                  <a:tcPr/>
                </a:tc>
                <a:tc>
                  <a:txBody>
                    <a:bodyPr/>
                    <a:lstStyle/>
                    <a:p>
                      <a:pPr algn="r"/>
                      <a:r>
                        <a:rPr lang="en-US" dirty="0" smtClean="0"/>
                        <a:t> 658</a:t>
                      </a:r>
                      <a:endParaRPr lang="en-US" dirty="0"/>
                    </a:p>
                  </a:txBody>
                  <a:tcPr/>
                </a:tc>
                <a:tc>
                  <a:txBody>
                    <a:bodyPr/>
                    <a:lstStyle/>
                    <a:p>
                      <a:pPr algn="r"/>
                      <a:r>
                        <a:rPr lang="en-US" dirty="0" smtClean="0"/>
                        <a:t>2,049</a:t>
                      </a:r>
                      <a:endParaRPr lang="en-US" dirty="0"/>
                    </a:p>
                  </a:txBody>
                  <a:tcPr/>
                </a:tc>
              </a:tr>
              <a:tr h="673100">
                <a:tc>
                  <a:txBody>
                    <a:bodyPr/>
                    <a:lstStyle/>
                    <a:p>
                      <a:r>
                        <a:rPr lang="en-US" dirty="0" smtClean="0"/>
                        <a:t>HOT Lanes</a:t>
                      </a:r>
                      <a:endParaRPr lang="en-US" dirty="0"/>
                    </a:p>
                  </a:txBody>
                  <a:tcPr/>
                </a:tc>
                <a:tc>
                  <a:txBody>
                    <a:bodyPr/>
                    <a:lstStyle/>
                    <a:p>
                      <a:pPr algn="r"/>
                      <a:r>
                        <a:rPr lang="en-US" dirty="0" smtClean="0"/>
                        <a:t>289</a:t>
                      </a:r>
                      <a:endParaRPr lang="en-US" dirty="0"/>
                    </a:p>
                  </a:txBody>
                  <a:tcPr/>
                </a:tc>
                <a:tc>
                  <a:txBody>
                    <a:bodyPr/>
                    <a:lstStyle/>
                    <a:p>
                      <a:pPr algn="r"/>
                      <a:r>
                        <a:rPr lang="en-US" dirty="0" smtClean="0"/>
                        <a:t>853</a:t>
                      </a:r>
                      <a:endParaRPr lang="en-US" dirty="0"/>
                    </a:p>
                  </a:txBody>
                  <a:tcPr/>
                </a:tc>
              </a:tr>
              <a:tr h="673100">
                <a:tc>
                  <a:txBody>
                    <a:bodyPr/>
                    <a:lstStyle/>
                    <a:p>
                      <a:r>
                        <a:rPr lang="en-US" dirty="0" smtClean="0"/>
                        <a:t>Arterial </a:t>
                      </a:r>
                      <a:endParaRPr lang="en-US" dirty="0"/>
                    </a:p>
                  </a:txBody>
                  <a:tcPr/>
                </a:tc>
                <a:tc>
                  <a:txBody>
                    <a:bodyPr/>
                    <a:lstStyle/>
                    <a:p>
                      <a:pPr algn="r"/>
                      <a:r>
                        <a:rPr lang="en-US" dirty="0" smtClean="0"/>
                        <a:t>19,955</a:t>
                      </a:r>
                      <a:endParaRPr lang="en-US" dirty="0"/>
                    </a:p>
                  </a:txBody>
                  <a:tcPr/>
                </a:tc>
                <a:tc>
                  <a:txBody>
                    <a:bodyPr/>
                    <a:lstStyle/>
                    <a:p>
                      <a:pPr algn="r"/>
                      <a:r>
                        <a:rPr lang="en-US" dirty="0" smtClean="0"/>
                        <a:t>25,614</a:t>
                      </a:r>
                      <a:endParaRPr lang="en-US" dirty="0"/>
                    </a:p>
                  </a:txBody>
                  <a:tcPr/>
                </a:tc>
              </a:tr>
              <a:tr h="673100">
                <a:tc>
                  <a:txBody>
                    <a:bodyPr/>
                    <a:lstStyle/>
                    <a:p>
                      <a:r>
                        <a:rPr lang="en-US" dirty="0" smtClean="0"/>
                        <a:t>Total Lane Miles</a:t>
                      </a:r>
                      <a:endParaRPr lang="en-US" dirty="0"/>
                    </a:p>
                  </a:txBody>
                  <a:tcPr/>
                </a:tc>
                <a:tc>
                  <a:txBody>
                    <a:bodyPr/>
                    <a:lstStyle/>
                    <a:p>
                      <a:pPr algn="r"/>
                      <a:r>
                        <a:rPr lang="en-US" dirty="0" smtClean="0"/>
                        <a:t>24,571</a:t>
                      </a:r>
                      <a:endParaRPr lang="en-US" dirty="0"/>
                    </a:p>
                  </a:txBody>
                  <a:tcPr/>
                </a:tc>
                <a:tc>
                  <a:txBody>
                    <a:bodyPr/>
                    <a:lstStyle/>
                    <a:p>
                      <a:pPr algn="r"/>
                      <a:r>
                        <a:rPr lang="en-US" dirty="0" smtClean="0"/>
                        <a:t>32,855</a:t>
                      </a:r>
                      <a:endParaRPr lang="en-US" dirty="0"/>
                    </a:p>
                  </a:txBody>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Questions </a:t>
            </a:r>
            <a:r>
              <a:rPr lang="en-US" dirty="0" err="1" smtClean="0"/>
              <a:t>Adked</a:t>
            </a:r>
            <a:endParaRPr lang="en-US" dirty="0"/>
          </a:p>
        </p:txBody>
      </p:sp>
      <p:sp>
        <p:nvSpPr>
          <p:cNvPr id="3" name="Content Placeholder 2"/>
          <p:cNvSpPr>
            <a:spLocks noGrp="1"/>
          </p:cNvSpPr>
          <p:nvPr>
            <p:ph idx="1"/>
          </p:nvPr>
        </p:nvSpPr>
        <p:spPr/>
        <p:txBody>
          <a:bodyPr/>
          <a:lstStyle/>
          <a:p>
            <a:r>
              <a:rPr lang="en-US" dirty="0" smtClean="0"/>
              <a:t>H-GAC is asked to evaluate whether the purposed new toll system could negatively affect EJ population</a:t>
            </a:r>
          </a:p>
          <a:p>
            <a:r>
              <a:rPr lang="en-US" dirty="0" smtClean="0"/>
              <a:t>Later, H-GAC is asked to assess the impact of proposed toll increase on existing toll facilities, on EJ and non-EJ population.</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Analytical Capability</a:t>
            </a:r>
            <a:endParaRPr lang="en-US" dirty="0"/>
          </a:p>
        </p:txBody>
      </p:sp>
      <p:sp>
        <p:nvSpPr>
          <p:cNvPr id="3" name="Content Placeholder 2"/>
          <p:cNvSpPr>
            <a:spLocks noGrp="1"/>
          </p:cNvSpPr>
          <p:nvPr>
            <p:ph idx="1"/>
          </p:nvPr>
        </p:nvSpPr>
        <p:spPr/>
        <p:txBody>
          <a:bodyPr/>
          <a:lstStyle/>
          <a:p>
            <a:r>
              <a:rPr lang="en-US" dirty="0" smtClean="0"/>
              <a:t>Still </a:t>
            </a:r>
            <a:r>
              <a:rPr lang="en-US" dirty="0" smtClean="0"/>
              <a:t>using traditional 4-step model</a:t>
            </a:r>
          </a:p>
          <a:p>
            <a:pPr lvl="1"/>
            <a:r>
              <a:rPr lang="en-US" dirty="0" smtClean="0"/>
              <a:t>The resolution of the analysis will be based on traffic analysis zone, not individual household</a:t>
            </a:r>
          </a:p>
          <a:p>
            <a:pPr lvl="1"/>
            <a:r>
              <a:rPr lang="en-US" dirty="0" smtClean="0"/>
              <a:t>The forecast will be in terms of trips and time</a:t>
            </a:r>
          </a:p>
          <a:p>
            <a:r>
              <a:rPr lang="en-US" dirty="0" smtClean="0"/>
              <a:t>The methodology developed for this study should be applicable in future studies </a:t>
            </a:r>
          </a:p>
          <a:p>
            <a:endParaRPr lang="en-US" dirty="0"/>
          </a:p>
        </p:txBody>
      </p:sp>
    </p:spTree>
  </p:cSld>
  <p:clrMapOvr>
    <a:masterClrMapping/>
  </p:clrMapOvr>
</p:sld>
</file>

<file path=ppt/theme/theme1.xml><?xml version="1.0" encoding="utf-8"?>
<a:theme xmlns:a="http://schemas.openxmlformats.org/drawingml/2006/main" name="hgac">
  <a:themeElements>
    <a:clrScheme name="2006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06 template">
      <a:majorFont>
        <a:latin typeface="FrnkGothITC Hv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06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6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6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6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6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6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6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6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6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6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6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6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hgac</Template>
  <TotalTime>6943</TotalTime>
  <Words>1844</Words>
  <Application>Microsoft Office PowerPoint</Application>
  <PresentationFormat>On-screen Show (4:3)</PresentationFormat>
  <Paragraphs>241</Paragraphs>
  <Slides>37</Slides>
  <Notes>4</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hgac</vt:lpstr>
      <vt:lpstr>A Simple Framework to Access Potential Impact of Regional Toll System on Environmental Justice Population</vt:lpstr>
      <vt:lpstr>Acknowledgment</vt:lpstr>
      <vt:lpstr>Outline</vt:lpstr>
      <vt:lpstr>What is Environmental Justice?</vt:lpstr>
      <vt:lpstr>Bottom Line of EJ for us</vt:lpstr>
      <vt:lpstr>Background: Expanding Toll</vt:lpstr>
      <vt:lpstr>Slide 7</vt:lpstr>
      <vt:lpstr>Two Questions Adked</vt:lpstr>
      <vt:lpstr>Current Analytical Capability</vt:lpstr>
      <vt:lpstr>First Question</vt:lpstr>
      <vt:lpstr>Dis-benefit</vt:lpstr>
      <vt:lpstr>Issues</vt:lpstr>
      <vt:lpstr>Procedures </vt:lpstr>
      <vt:lpstr>Identify Title VI TAZ</vt:lpstr>
      <vt:lpstr>Slide 15</vt:lpstr>
      <vt:lpstr>Two Scenarios</vt:lpstr>
      <vt:lpstr>Slide 17</vt:lpstr>
      <vt:lpstr>Identify CANDIDATE Trips</vt:lpstr>
      <vt:lpstr>More about Candidate Trips</vt:lpstr>
      <vt:lpstr>4 Segments of Trips</vt:lpstr>
      <vt:lpstr>Dimension Summary</vt:lpstr>
      <vt:lpstr>HBW Person Trips Average Travel Time</vt:lpstr>
      <vt:lpstr>Build vs No-Build (HBW)  Average Travel Time</vt:lpstr>
      <vt:lpstr>Key Analysis (1)</vt:lpstr>
      <vt:lpstr>Key Analysis (2)</vt:lpstr>
      <vt:lpstr>Key Analysis (3)</vt:lpstr>
      <vt:lpstr>Conclusion of the Analysis</vt:lpstr>
      <vt:lpstr>Question 2</vt:lpstr>
      <vt:lpstr>Slide 29</vt:lpstr>
      <vt:lpstr>Calculate effective toll rate increase</vt:lpstr>
      <vt:lpstr>Trips Change Due to EZ Tag increase</vt:lpstr>
      <vt:lpstr>Quick Analysis (1)</vt:lpstr>
      <vt:lpstr>Quick Analysis (2)</vt:lpstr>
      <vt:lpstr>Summary</vt:lpstr>
      <vt:lpstr>Summary (2)</vt:lpstr>
      <vt:lpstr>Slide 36</vt:lpstr>
      <vt:lpstr>Slide 37</vt:lpstr>
    </vt:vector>
  </TitlesOfParts>
  <Company>Houston-Galveston Area Council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Simple Framework to Access Potential Impact of Regional Toll System on Environmental Justice Population</dc:title>
  <dc:creator>Chi Lam</dc:creator>
  <cp:lastModifiedBy>Chi Lam</cp:lastModifiedBy>
  <cp:revision>603</cp:revision>
  <dcterms:created xsi:type="dcterms:W3CDTF">2011-03-16T23:16:39Z</dcterms:created>
  <dcterms:modified xsi:type="dcterms:W3CDTF">2011-04-11T14:09:25Z</dcterms:modified>
</cp:coreProperties>
</file>