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4" r:id="rId25"/>
    <p:sldId id="277" r:id="rId26"/>
    <p:sldId id="278" r:id="rId27"/>
    <p:sldId id="279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8182" autoAdjust="0"/>
  </p:normalViewPr>
  <p:slideViewPr>
    <p:cSldViewPr>
      <p:cViewPr>
        <p:scale>
          <a:sx n="100" d="100"/>
          <a:sy n="100" d="100"/>
        </p:scale>
        <p:origin x="738" y="171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5/11/2011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5/11/2011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Located in Arlington, TX, approximately 17 miles from Dallas and 15 miles from Fort Worth</a:t>
            </a:r>
          </a:p>
          <a:p>
            <a:r>
              <a:rPr lang="en-US" dirty="0" smtClean="0"/>
              <a:t>12 miles from Texas Stadium in Irving</a:t>
            </a:r>
          </a:p>
          <a:p>
            <a:r>
              <a:rPr lang="en-US" dirty="0" smtClean="0"/>
              <a:t>In Entertainment District in Arlington (1/2 mile from Texas Rangers BP, 1 mile from Six Flags Over Texas and the Arlington Convention Center, and 2 miles from Hurricane Harbor);  As a result of multiple generators traffic planning is critical to maintaining traffic flow on surround roadways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See what links could potentially be over capacity for an event, and also allows us to re-assign O-D pairs to roadway links that have available capacity;  Instantaneously, model will output new traffic volumes and turning movement counts (input into VISSIM/Synchro)</a:t>
            </a:r>
          </a:p>
          <a:p>
            <a:pPr eaLnBrk="1" hangingPunct="1"/>
            <a:r>
              <a:rPr lang="en-US" dirty="0" smtClean="0"/>
              <a:t>As a result, many patrons may travel a distance greater than their shortest path, but as a result of balanced traffic across the roadway network, they will receive a route that will get them from their origin to their destination in the shortest possible time.</a:t>
            </a:r>
          </a:p>
          <a:p>
            <a:pPr eaLnBrk="1" hangingPunct="1"/>
            <a:r>
              <a:rPr lang="en-US" dirty="0" smtClean="0"/>
              <a:t>Infrastructure in Arlington is constantly being updated, so model can be re-run and modified to adjust for construction traffic and closures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Patron Education and Public Outreach is critical to manage event traffic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Disclaimer explaining the purpose behind mapping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Zip Codes not Within 50 Miles of Stadium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Driveway Access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Departure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Increase confidence that the drivers were using the correct route</a:t>
            </a:r>
          </a:p>
          <a:p>
            <a:pPr eaLnBrk="1" hangingPunct="1"/>
            <a:r>
              <a:rPr lang="en-US" dirty="0" smtClean="0"/>
              <a:t>     Over 100 AED Wayfinding Signs Installed</a:t>
            </a:r>
          </a:p>
          <a:p>
            <a:pPr eaLnBrk="1" hangingPunct="1"/>
            <a:r>
              <a:rPr lang="en-US" dirty="0" smtClean="0"/>
              <a:t>     6 DMS Signs on the Interstate; 20 on Local Roads</a:t>
            </a:r>
          </a:p>
          <a:p>
            <a:pPr eaLnBrk="1" hangingPunct="1"/>
            <a:r>
              <a:rPr lang="en-US" dirty="0" smtClean="0"/>
              <a:t>     Approximately 30 Permanent Parking Signs 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Reverse/Re-Assign lanes of traffic on gameday on routes we knew would be congested to matter how traffic was routed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Largest HD Video Screen- 162’ wide by 72’ high and weighing 1.2 million pounds (from 20 yard line to 20 yard line)</a:t>
            </a:r>
          </a:p>
          <a:p>
            <a:pPr eaLnBrk="1" hangingPunct="1"/>
            <a:r>
              <a:rPr lang="en-US" dirty="0" smtClean="0"/>
              <a:t>One of the most expensive sports venues ever built- expected every aspect of the stadium to be constructed and to operate at the highest caliber.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Congestion (anytime in which demand exceeds capacity), has significant impacts on safety, travel time reliability, the concentration of mobile source emissions, and overall gameday experience</a:t>
            </a:r>
          </a:p>
          <a:p>
            <a:pPr eaLnBrk="1" hangingPunct="1"/>
            <a:r>
              <a:rPr lang="en-US" dirty="0" smtClean="0"/>
              <a:t>From the interstate, 7 primary access routes with 14 different  interchanges and 19 access routes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Ultimately, the Cowboys constructed 12,000 spaces, have an agreement for up to 11,000 spaces at Texas Rangers Ballpark, Employee parking at Six Flags, and rely on entrepreneur parking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Thru Ticketmaster, patrons were given the opportunity to purchase parking passes at the time of purchasing a ticket; Cowboys were able to pre-sell all of their 12,000 spaces and 6,000 Ranger Spaces  </a:t>
            </a:r>
            <a:r>
              <a:rPr lang="en-US" dirty="0" smtClean="0">
                <a:sym typeface="Wingdings" pitchFamily="2" charset="2"/>
              </a:rPr>
              <a:t> Provides a known destination based on ticket sales!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Eight primary access routes;  each zip code analyzed to determine the primary interstate/highway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 than 5% Transit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Starting Point- Apply pre-sold ticket sales by lot to each of the access routes;  assume that patrons use shortest route (in terms of distance)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5/11/2011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llascowboysmap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file:///G:\DallasCowboysWebVideo.mov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194066" cy="130622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Kristen Torrance and Bob Brooks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Parsons Brinckerhoff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May 11, 2011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8986" y="2057400"/>
            <a:ext cx="7577814" cy="18764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State-of-the-Art Traffic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Modeling for Cowboys Stadium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Zip Code Analysis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Zip Code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1676400"/>
            <a:ext cx="6781800" cy="4724400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4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086100"/>
            <a:ext cx="4318000" cy="3238500"/>
          </a:xfrm>
          <a:prstGeom prst="rect">
            <a:avLst/>
          </a:prstGeom>
          <a:ln w="34925">
            <a:solidFill>
              <a:schemeClr val="tx2">
                <a:lumMod val="50000"/>
              </a:schemeClr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Limited Public Transportation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Charter Bus Service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120 Bus Parking Spaces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Mode Split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 descr="J:\52406C Dallas Cowboys T&amp;O Plan Photos\Pictures from Kristen\101_0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048000"/>
            <a:ext cx="4430713" cy="3322638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Determine Access and Egress Routes by Lot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Develop Distribution by Lot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Assign Traffic Based on Shortest Path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Traffic Assignment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Lot Distribution.jpg"/>
          <p:cNvPicPr/>
          <p:nvPr/>
        </p:nvPicPr>
        <p:blipFill>
          <a:blip r:embed="rId4" cstate="print"/>
          <a:srcRect t="6250" b="4167"/>
          <a:stretch>
            <a:fillRect/>
          </a:stretch>
        </p:blipFill>
        <p:spPr>
          <a:xfrm>
            <a:off x="2057400" y="3124200"/>
            <a:ext cx="4681538" cy="3276600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Determine Total Traffic on Each Link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Sum Paths for Each Lot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Apply Peak Hour Factor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Add Background Traffic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Compare Event Demand to Available Capacity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Re-Assign Traffic from Over Capacity Routes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Traffic Assignment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Volume + Capacity.jpg"/>
          <p:cNvPicPr/>
          <p:nvPr/>
        </p:nvPicPr>
        <p:blipFill>
          <a:blip r:embed="rId4" cstate="print"/>
          <a:srcRect t="15196" b="10726"/>
          <a:stretch>
            <a:fillRect/>
          </a:stretch>
        </p:blipFill>
        <p:spPr>
          <a:xfrm>
            <a:off x="533400" y="1676400"/>
            <a:ext cx="7162800" cy="4648200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Reversible Lanes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Re-Assigned TWLTL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Neighborhood Parking Restrictions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Police Control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Alternatives to Re-Routing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18- City Street Management.jpg"/>
          <p:cNvPicPr>
            <a:picLocks noChangeAspect="1"/>
          </p:cNvPicPr>
          <p:nvPr/>
        </p:nvPicPr>
        <p:blipFill>
          <a:blip r:embed="rId2" cstate="print"/>
          <a:srcRect l="12500" t="16742" r="41667" b="31743"/>
          <a:stretch>
            <a:fillRect/>
          </a:stretch>
        </p:blipFill>
        <p:spPr>
          <a:xfrm>
            <a:off x="1828799" y="3352800"/>
            <a:ext cx="4733925" cy="3442854"/>
          </a:xfrm>
          <a:prstGeom prst="rect">
            <a:avLst/>
          </a:prstGeom>
          <a:ln w="317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How do we communicate these preferred routes with patrons?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Implementation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3743980"/>
            <a:ext cx="8153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  <a:hlinkClick r:id="rId4"/>
              </a:rPr>
              <a:t>www.DallasCowboysMaps.com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DallasCowboysMaps.com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1500" t="22221" r="23000" b="16444"/>
          <a:stretch>
            <a:fillRect/>
          </a:stretch>
        </p:blipFill>
        <p:spPr bwMode="auto">
          <a:xfrm>
            <a:off x="762000" y="1524000"/>
            <a:ext cx="7772400" cy="4830763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DallasCowboysMaps.com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477" t="21477" r="23489" b="16479"/>
          <a:stretch>
            <a:fillRect/>
          </a:stretch>
        </p:blipFill>
        <p:spPr bwMode="auto">
          <a:xfrm>
            <a:off x="914400" y="1447800"/>
            <a:ext cx="7315200" cy="4638675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DallasCowboysMaps.com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1500" t="22221" r="23500" b="15556"/>
          <a:stretch>
            <a:fillRect/>
          </a:stretch>
        </p:blipFill>
        <p:spPr bwMode="auto">
          <a:xfrm>
            <a:off x="762000" y="1447800"/>
            <a:ext cx="7696200" cy="4897438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DallasCowboysMaps.com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500" t="22221" r="22501" b="15556"/>
          <a:stretch>
            <a:fillRect/>
          </a:stretch>
        </p:blipFill>
        <p:spPr bwMode="auto">
          <a:xfrm>
            <a:off x="609600" y="1524000"/>
            <a:ext cx="7680325" cy="4800600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 descr="Sports logo jpeg 123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/>
          <a:stretch>
            <a:fillRect/>
          </a:stretch>
        </p:blipFill>
        <p:spPr bwMode="auto">
          <a:xfrm>
            <a:off x="762000" y="304800"/>
            <a:ext cx="7315200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" y="854075"/>
            <a:ext cx="32712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Cowboys </a:t>
            </a:r>
            <a:r>
              <a:rPr lang="en-US" sz="1400" b="1" dirty="0">
                <a:solidFill>
                  <a:srgbClr val="FF0000"/>
                </a:solidFill>
              </a:rPr>
              <a:t>Stadium- Arlington, TX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Texas Stadium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Northwestern University- Ryan Field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2010 World Equestrian Games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Patriot’s Place – </a:t>
            </a:r>
            <a:r>
              <a:rPr lang="en-US" sz="1400" dirty="0" err="1">
                <a:solidFill>
                  <a:srgbClr val="002060"/>
                </a:solidFill>
              </a:rPr>
              <a:t>Foxborough</a:t>
            </a:r>
            <a:r>
              <a:rPr lang="en-US" sz="1400" dirty="0">
                <a:solidFill>
                  <a:srgbClr val="002060"/>
                </a:solidFill>
              </a:rPr>
              <a:t>, MA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Super Bowl XL Detroit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Dolphin Stadium - Super Bowl MP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Alabama Motorsports Park,  Mobile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Dubai </a:t>
            </a:r>
            <a:r>
              <a:rPr lang="en-US" sz="1400" dirty="0" err="1">
                <a:solidFill>
                  <a:srgbClr val="002060"/>
                </a:solidFill>
              </a:rPr>
              <a:t>AutoDrome</a:t>
            </a:r>
            <a:r>
              <a:rPr lang="en-US" sz="1400" dirty="0">
                <a:solidFill>
                  <a:srgbClr val="002060"/>
                </a:solidFill>
              </a:rPr>
              <a:t> Dubai, UAE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Cleveland Grand Prix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Charlotte Bobcats  - Bobcat’s Arena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Birmingham Convention Center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Florida Marlins - New Ballpark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St. Louis Cardinals – Bush Stadium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Pittsburgh Steelers – Heinz Field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Pittsburgh Pirates – PNC Park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Pittsburgh Penguins – New Arena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Cincinnati Bengals  - Brown Stadium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Cincinnati Reds – Great America Ballpark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Gillette Stadium – NE Patriots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New Jersey Nets - New Arena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Cleveland Browns – Browns Stadium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Cleveland Cavaliers – </a:t>
            </a:r>
            <a:r>
              <a:rPr lang="en-US" sz="1400" dirty="0" err="1">
                <a:solidFill>
                  <a:srgbClr val="002060"/>
                </a:solidFill>
              </a:rPr>
              <a:t>Gund</a:t>
            </a:r>
            <a:r>
              <a:rPr lang="en-US" sz="1400" dirty="0">
                <a:solidFill>
                  <a:srgbClr val="002060"/>
                </a:solidFill>
              </a:rPr>
              <a:t> Arena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Cleveland Indians – Jacob’s Field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Seattle Mariners – Safeco Park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Seattle Seahawks – Quest Field</a:t>
            </a:r>
          </a:p>
          <a:p>
            <a:pPr>
              <a:buFontTx/>
              <a:buChar char="•"/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5400" y="838200"/>
            <a:ext cx="38862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Oakland A’s – New Ballpark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New Orleans Saints – New Stadium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Philadelphia Phillies – New Ballpark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Washington  Nationals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Churchill Downs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Rock ‘n Roll Hall of Fame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Truman Center – Chiefs and Royals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Canada’s Wonderland Theme Park</a:t>
            </a:r>
          </a:p>
          <a:p>
            <a:pPr>
              <a:buFontTx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Univ</a:t>
            </a:r>
            <a:r>
              <a:rPr lang="en-US" sz="1400" dirty="0">
                <a:solidFill>
                  <a:srgbClr val="002060"/>
                </a:solidFill>
              </a:rPr>
              <a:t> of West Virginia Mountaineer Stadium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Colorado State </a:t>
            </a:r>
            <a:r>
              <a:rPr lang="en-US" sz="1400" dirty="0" err="1">
                <a:solidFill>
                  <a:srgbClr val="002060"/>
                </a:solidFill>
              </a:rPr>
              <a:t>Univ</a:t>
            </a:r>
            <a:r>
              <a:rPr lang="en-US" sz="1400" dirty="0">
                <a:solidFill>
                  <a:srgbClr val="002060"/>
                </a:solidFill>
              </a:rPr>
              <a:t> – Hughes</a:t>
            </a:r>
          </a:p>
          <a:p>
            <a:r>
              <a:rPr lang="en-US" sz="1400" dirty="0">
                <a:solidFill>
                  <a:srgbClr val="002060"/>
                </a:solidFill>
              </a:rPr>
              <a:t>Stadium</a:t>
            </a:r>
          </a:p>
          <a:p>
            <a:pPr>
              <a:buFontTx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Univ</a:t>
            </a:r>
            <a:r>
              <a:rPr lang="en-US" sz="1400" dirty="0">
                <a:solidFill>
                  <a:srgbClr val="002060"/>
                </a:solidFill>
              </a:rPr>
              <a:t> of Louisville – Papa John Stadium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Ohio State - Value City Arena</a:t>
            </a:r>
          </a:p>
          <a:p>
            <a:pPr>
              <a:buFontTx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Univ</a:t>
            </a:r>
            <a:r>
              <a:rPr lang="en-US" sz="1400" dirty="0">
                <a:solidFill>
                  <a:srgbClr val="002060"/>
                </a:solidFill>
              </a:rPr>
              <a:t> of Minnesota –New Stadium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Kentucky Fair and Exposition Center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Cincinnati Riverfront Master Plan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East St. Louis Riverfront Stadium Plan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Brian Lara Cricket Stadium - Trinidad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South Louisville Mater Plan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Disneyland Theme Park, CA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Kentucky Kingdom Theme Park</a:t>
            </a:r>
          </a:p>
          <a:p>
            <a:pPr>
              <a:buFontTx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Carowinds</a:t>
            </a:r>
            <a:r>
              <a:rPr lang="en-US" sz="1400" dirty="0">
                <a:solidFill>
                  <a:srgbClr val="002060"/>
                </a:solidFill>
              </a:rPr>
              <a:t> Theme Park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Great America Theme Park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Boston Celtics – New Arena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AA Toronto Blue Jays – Ballpark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DallasCowboysMaps.com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1500" t="22221" r="23000" b="15556"/>
          <a:stretch>
            <a:fillRect/>
          </a:stretch>
        </p:blipFill>
        <p:spPr bwMode="auto">
          <a:xfrm>
            <a:off x="914400" y="1439863"/>
            <a:ext cx="7620000" cy="4805362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DallasCowboysMaps.com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1500" t="22221" r="22501" b="15556"/>
          <a:stretch>
            <a:fillRect/>
          </a:stretch>
        </p:blipFill>
        <p:spPr bwMode="auto">
          <a:xfrm>
            <a:off x="762000" y="1447800"/>
            <a:ext cx="7848600" cy="4905375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Increase Driver Confidence in Routes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Supporting Signage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 descr="C:\Documents and Settings\TorranceK\My Documents\PB Network 71 Paper\Fig. 3 AED 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1648513" cy="4191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3" descr="C:\Documents and Settings\TorranceK\My Documents\PB Network 71 Paper\Fig. 4 Interstate D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743200"/>
            <a:ext cx="3136900" cy="33401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4" descr="C:\Documents and Settings\TorranceK\My Documents\PB Network 71 Paper\Fig. 6 Supplemental Wayfind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514600"/>
            <a:ext cx="2660650" cy="36290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Press Conferences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Newspaper Articles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Mailings to Season Ticket Holders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Video During Game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Public Outreach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cowboysvideo.bmp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429000"/>
            <a:ext cx="608026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Quickly &amp; Easily Predict Congestion Levels for all Size Events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Output of Traffic Assignment Model Used as Input to VISSIM/Synchro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Predict Queues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Implement Event Signal Timing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Implement a Gameday Transportation Management Plan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Reversible/Re-Assignable Lanes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Pedestrian Corridors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Benefits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Ultimate Test is Smoothness of Gameday Traffic and Parking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2009 NFL Season: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All Lots Full 30 Min Before Event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All Lots Empty in 70 Min (80% in 50 min)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High Compliance with Online Mapping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“The people that did the traffic planning should plan the offensive line for the season…”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Dallasnews.com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Results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Pre-Sale of Parking Reduces Driver Uncertainty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Flexibility of Traffic Assignment Model is Critical to Manage Event Congestion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Impact of Traffic on Overall Gameday Experience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Traffic Planning Pays Off!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5105400"/>
            <a:ext cx="4495800" cy="130622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Kristen Torrance, EIT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Torrancek@pbworld.com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617-960-4958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577814" cy="18764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Questions?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4648200" y="5105400"/>
            <a:ext cx="4495800" cy="13062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Bob Brooks, PE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Brooksr@pbworld.com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617-960-4860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Overview of Location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Application of the Four Step Model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Implementation of the Model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Benefits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Lessons Learned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Outline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Project Location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3" descr="Regional Map.jpg"/>
          <p:cNvPicPr>
            <a:picLocks noChangeAspect="1" noChangeArrowheads="1"/>
          </p:cNvPicPr>
          <p:nvPr/>
        </p:nvPicPr>
        <p:blipFill>
          <a:blip r:embed="rId4" cstate="print"/>
          <a:srcRect b="23882"/>
          <a:stretch>
            <a:fillRect/>
          </a:stretch>
        </p:blipFill>
        <p:spPr bwMode="auto">
          <a:xfrm>
            <a:off x="304800" y="1828800"/>
            <a:ext cx="8534400" cy="38862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Over $1.3 Billion Dollar Stadium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3 Million Square Feet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World’s Largest HD Video Screen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World’s Longest Single Span Roof Structure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Capacity of 85,000 (Expands to +105,000)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Cowboys Stadium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4" descr="C:\Users\Kristen\Pictures\cowboys stadiu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400" y="2057400"/>
            <a:ext cx="4165600" cy="3124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5867400"/>
            <a:ext cx="81534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NEEDED A </a:t>
            </a:r>
            <a:r>
              <a:rPr lang="en-US" sz="2800" b="1" i="1" dirty="0" smtClean="0">
                <a:solidFill>
                  <a:srgbClr val="002060"/>
                </a:solidFill>
              </a:rPr>
              <a:t>STATE-OF-THE-ART </a:t>
            </a:r>
            <a:r>
              <a:rPr lang="en-US" sz="2800" b="1" i="1" dirty="0">
                <a:solidFill>
                  <a:srgbClr val="002060"/>
                </a:solidFill>
              </a:rPr>
              <a:t>TRAFFIC 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42672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Vehicular Access and Egress Route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Utilization of </a:t>
            </a:r>
            <a:r>
              <a:rPr lang="en-US" smtClean="0">
                <a:solidFill>
                  <a:srgbClr val="002060"/>
                </a:solidFill>
              </a:rPr>
              <a:t>Available Roadway Capacity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Parking Supply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Parking Management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Safe Pedestrian Corridors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Challenges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Stadium Interio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905000"/>
            <a:ext cx="4191000" cy="3370263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3124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Trip Generation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Trip Distribution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Mode Choice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Traffic Assignment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Four Step Model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828800"/>
            <a:ext cx="81534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PREDICT EVENT TRAFFIC FLOW BY APPLYING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THE FOUR STEP MODEL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Capacity of the Venue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80,000-105,000 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	Patrons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Vehicle Occupancy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3.2 Persons/Vehicle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Trip Generation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4191000"/>
            <a:ext cx="27432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UP TO 32,800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VEHICLES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pic>
        <p:nvPicPr>
          <p:cNvPr id="8" name="Picture 7" descr="101_0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1600" y="2438400"/>
            <a:ext cx="5013960" cy="3760470"/>
          </a:xfrm>
          <a:prstGeom prst="rect">
            <a:avLst/>
          </a:prstGeom>
          <a:ln w="317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Determine Origin of Trips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2008 Texas Stadium Season Ticket Sales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50 Mile Radius of Venue</a:t>
            </a: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Determine Destination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	of Trips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Unknown Parking 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     Locations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Recommended Pre-Sale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    of Parking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Trip Distribution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PB Sports Logo 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52400"/>
            <a:ext cx="1066800" cy="963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77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TRB Planning Applications Conference 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3" descr="Parking Layout"/>
          <p:cNvPicPr>
            <a:picLocks noChangeAspect="1" noChangeArrowheads="1"/>
          </p:cNvPicPr>
          <p:nvPr/>
        </p:nvPicPr>
        <p:blipFill>
          <a:blip r:embed="rId4" cstate="print"/>
          <a:srcRect l="2211" t="4292" r="1396" b="3954"/>
          <a:stretch>
            <a:fillRect/>
          </a:stretch>
        </p:blipFill>
        <p:spPr bwMode="auto">
          <a:xfrm>
            <a:off x="4587874" y="2819400"/>
            <a:ext cx="4327525" cy="3581400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1276</Words>
  <Application>Microsoft Office PowerPoint</Application>
  <PresentationFormat>On-screen Show (4:3)</PresentationFormat>
  <Paragraphs>233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DesignTemplate</vt:lpstr>
      <vt:lpstr>State-of-the-Art Traffic  Modeling for Cowboys Stadium</vt:lpstr>
      <vt:lpstr>Slide 2</vt:lpstr>
      <vt:lpstr>Outline</vt:lpstr>
      <vt:lpstr>Project Location</vt:lpstr>
      <vt:lpstr>Cowboys Stadium</vt:lpstr>
      <vt:lpstr>Challenges</vt:lpstr>
      <vt:lpstr>Four Step Model</vt:lpstr>
      <vt:lpstr>Trip Generation </vt:lpstr>
      <vt:lpstr>Trip Distribution</vt:lpstr>
      <vt:lpstr>Zip Code Analysis</vt:lpstr>
      <vt:lpstr>Mode Split</vt:lpstr>
      <vt:lpstr>Traffic Assignment</vt:lpstr>
      <vt:lpstr>Traffic Assignment</vt:lpstr>
      <vt:lpstr>Alternatives to Re-Routing</vt:lpstr>
      <vt:lpstr>Implementation</vt:lpstr>
      <vt:lpstr>DallasCowboysMaps.com</vt:lpstr>
      <vt:lpstr>DallasCowboysMaps.com</vt:lpstr>
      <vt:lpstr>DallasCowboysMaps.com</vt:lpstr>
      <vt:lpstr>DallasCowboysMaps.com</vt:lpstr>
      <vt:lpstr>DallasCowboysMaps.com</vt:lpstr>
      <vt:lpstr>DallasCowboysMaps.com</vt:lpstr>
      <vt:lpstr>Supporting Signage</vt:lpstr>
      <vt:lpstr>Public Outreach</vt:lpstr>
      <vt:lpstr>Benefits</vt:lpstr>
      <vt:lpstr>Results</vt:lpstr>
      <vt:lpstr>Conclusions</vt:lpstr>
      <vt:lpstr>Questions?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2011-04-20T12:53:53Z</dcterms:created>
  <dcterms:modified xsi:type="dcterms:W3CDTF">2011-05-11T17:19:11Z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