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0"/>
  </p:notesMasterIdLst>
  <p:sldIdLst>
    <p:sldId id="259" r:id="rId3"/>
    <p:sldId id="262" r:id="rId4"/>
    <p:sldId id="320" r:id="rId5"/>
    <p:sldId id="344" r:id="rId6"/>
    <p:sldId id="322" r:id="rId7"/>
    <p:sldId id="349" r:id="rId8"/>
    <p:sldId id="346" r:id="rId9"/>
    <p:sldId id="348" r:id="rId10"/>
    <p:sldId id="353" r:id="rId11"/>
    <p:sldId id="360" r:id="rId12"/>
    <p:sldId id="359" r:id="rId13"/>
    <p:sldId id="336" r:id="rId14"/>
    <p:sldId id="283" r:id="rId15"/>
    <p:sldId id="284" r:id="rId16"/>
    <p:sldId id="285" r:id="rId17"/>
    <p:sldId id="288" r:id="rId18"/>
    <p:sldId id="289" r:id="rId19"/>
    <p:sldId id="290" r:id="rId20"/>
    <p:sldId id="354" r:id="rId21"/>
    <p:sldId id="358" r:id="rId22"/>
    <p:sldId id="357" r:id="rId23"/>
    <p:sldId id="356" r:id="rId24"/>
    <p:sldId id="345" r:id="rId25"/>
    <p:sldId id="350" r:id="rId26"/>
    <p:sldId id="286" r:id="rId27"/>
    <p:sldId id="287" r:id="rId28"/>
    <p:sldId id="34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1E608-15AE-4132-B1E0-6D50221B0198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3B4D6-22BE-4004-A146-E62056C650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4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24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34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8393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25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026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185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740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95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3043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164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2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600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834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7719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244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310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61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599" y="76200"/>
            <a:ext cx="779044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144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6019800"/>
            <a:ext cx="533400" cy="5318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 u="none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7" descr="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5334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16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9" r:id="rId13"/>
    <p:sldLayoutId id="2147483700" r:id="rId14"/>
    <p:sldLayoutId id="214748370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Findings from the Application of Accelerated UE Traffic Assignments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66294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Howard Slavin</a:t>
            </a:r>
            <a:endParaRPr lang="en-US" dirty="0"/>
          </a:p>
          <a:p>
            <a:pPr>
              <a:buNone/>
            </a:pPr>
            <a:r>
              <a:rPr lang="en-US" dirty="0"/>
              <a:t>Jonathan Brandon</a:t>
            </a:r>
          </a:p>
          <a:p>
            <a:pPr>
              <a:buFontTx/>
              <a:buNone/>
            </a:pPr>
            <a:r>
              <a:rPr lang="en-US" dirty="0" smtClean="0"/>
              <a:t>Andres Rabinowicz</a:t>
            </a:r>
          </a:p>
          <a:p>
            <a:pPr>
              <a:buFontTx/>
              <a:buNone/>
            </a:pPr>
            <a:r>
              <a:rPr lang="en-US" dirty="0" smtClean="0"/>
              <a:t>Paul Ricotta</a:t>
            </a:r>
          </a:p>
          <a:p>
            <a:pPr>
              <a:buFontTx/>
              <a:buNone/>
            </a:pPr>
            <a:r>
              <a:rPr lang="en-US" dirty="0" err="1" smtClean="0"/>
              <a:t>Srini</a:t>
            </a:r>
            <a:r>
              <a:rPr lang="en-US" dirty="0" smtClean="0"/>
              <a:t> </a:t>
            </a:r>
            <a:r>
              <a:rPr lang="en-US" dirty="0" err="1" smtClean="0"/>
              <a:t>Sundaram</a:t>
            </a:r>
            <a:endParaRPr lang="en-US" dirty="0" smtClean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Caliper </a:t>
            </a:r>
            <a:r>
              <a:rPr lang="en-US" dirty="0" smtClean="0"/>
              <a:t>Corporation</a:t>
            </a:r>
          </a:p>
          <a:p>
            <a:pPr>
              <a:buFontTx/>
              <a:buNone/>
            </a:pPr>
            <a:r>
              <a:rPr lang="en-US" dirty="0" smtClean="0"/>
              <a:t>May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76200"/>
                <a:ext cx="7924800" cy="914400"/>
              </a:xfrm>
            </p:spPr>
            <p:txBody>
              <a:bodyPr/>
              <a:lstStyle/>
              <a:p>
                <a:r>
                  <a:rPr lang="en-US" sz="2400" u="none" dirty="0" smtClean="0"/>
                  <a:t>NYMTC </a:t>
                </a:r>
                <a:r>
                  <a:rPr lang="en-US" sz="2400" u="none" dirty="0"/>
                  <a:t>Feedback Loop OUE Assignments with and without a Warm </a:t>
                </a:r>
                <a:r>
                  <a:rPr lang="en-US" sz="2400" u="none" dirty="0" smtClean="0"/>
                  <a:t>Start (</a:t>
                </a:r>
                <a:r>
                  <a:rPr lang="en-US" sz="2400" u="none" dirty="0" err="1" smtClean="0"/>
                  <a:t>Rg</a:t>
                </a:r>
                <a:r>
                  <a:rPr lang="en-US" sz="2400" u="none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u="none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u="none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i="1" u="none">
                            <a:latin typeface="Cambria Math"/>
                          </a:rPr>
                          <m:t>−</m:t>
                        </m:r>
                        <m:r>
                          <a:rPr lang="en-US" sz="2400" i="1" u="none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400" u="none" dirty="0" smtClean="0"/>
                  <a:t>)</a:t>
                </a:r>
                <a:endParaRPr lang="en-US" sz="2400" u="none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76200"/>
                <a:ext cx="7924800" cy="914400"/>
              </a:xfrm>
              <a:blipFill rotWithShape="1">
                <a:blip r:embed="rId2" cstate="print"/>
                <a:stretch>
                  <a:fillRect l="-1154" t="-5333" r="-1615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2244860"/>
              </p:ext>
            </p:extLst>
          </p:nvPr>
        </p:nvGraphicFramePr>
        <p:xfrm>
          <a:off x="914400" y="990600"/>
          <a:ext cx="7772399" cy="2819400"/>
        </p:xfrm>
        <a:graphic>
          <a:graphicData uri="http://schemas.openxmlformats.org/drawingml/2006/table">
            <a:tbl>
              <a:tblPr firstRow="1" bandCol="1">
                <a:tableStyleId>{073A0DAA-6AF3-43AB-8588-CEC1D06C72B9}</a:tableStyleId>
              </a:tblPr>
              <a:tblGrid>
                <a:gridCol w="2045619"/>
                <a:gridCol w="1602163"/>
                <a:gridCol w="1301757"/>
                <a:gridCol w="1411430"/>
                <a:gridCol w="1411430"/>
              </a:tblGrid>
              <a:tr h="4229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smtClean="0">
                          <a:effectLst/>
                        </a:rPr>
                        <a:t>Warm Start Run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Model Steps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Loop 1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Loop 2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Loop 3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Loop 4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9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AM Assignment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17.5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10.5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9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MD Assignment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10.5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9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PM Assignment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19.5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13.5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9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NT Assignment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9.5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9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Total Time (Min.)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126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63.5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40.5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0506904"/>
              </p:ext>
            </p:extLst>
          </p:nvPr>
        </p:nvGraphicFramePr>
        <p:xfrm>
          <a:off x="914400" y="4038600"/>
          <a:ext cx="7772400" cy="2669831"/>
        </p:xfrm>
        <a:graphic>
          <a:graphicData uri="http://schemas.openxmlformats.org/drawingml/2006/table">
            <a:tbl>
              <a:tblPr firstRow="1" bandCol="1">
                <a:tableStyleId>{073A0DAA-6AF3-43AB-8588-CEC1D06C72B9}</a:tableStyleId>
              </a:tblPr>
              <a:tblGrid>
                <a:gridCol w="2057400"/>
                <a:gridCol w="1600200"/>
                <a:gridCol w="1295400"/>
                <a:gridCol w="1447800"/>
                <a:gridCol w="1371600"/>
              </a:tblGrid>
              <a:tr h="5374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smtClean="0">
                          <a:effectLst/>
                        </a:rPr>
                        <a:t>Cold Start Run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05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Model Steps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Loop 1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Loop 2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Loop 3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Loop 4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8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AM Assignment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51.5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52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52.5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8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MD Assignment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43.5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42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43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8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PM Assignment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55.5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8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NT Assignment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8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Total Time (Min.)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126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163</a:t>
                      </a:r>
                      <a:endParaRPr lang="en-US" sz="16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163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165</a:t>
                      </a:r>
                      <a:endParaRPr lang="en-US" sz="16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92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NYMTC OUE Warm Start Savings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8639321"/>
              </p:ext>
            </p:extLst>
          </p:nvPr>
        </p:nvGraphicFramePr>
        <p:xfrm>
          <a:off x="533400" y="1295400"/>
          <a:ext cx="8143875" cy="3086100"/>
        </p:xfrm>
        <a:graphic>
          <a:graphicData uri="http://schemas.openxmlformats.org/presentationml/2006/ole">
            <p:oleObj spid="_x0000_s2060" name="Worksheet" r:id="rId3" imgW="5429132" imgH="205740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/>
          <a:lstStyle/>
          <a:p>
            <a:r>
              <a:rPr lang="en-US" sz="3000" u="none" dirty="0" smtClean="0"/>
              <a:t>Convergence Levels &amp; Project Impacts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086600" cy="4114800"/>
          </a:xfrm>
        </p:spPr>
        <p:txBody>
          <a:bodyPr/>
          <a:lstStyle/>
          <a:p>
            <a:r>
              <a:rPr lang="en-US" dirty="0" smtClean="0"/>
              <a:t>Three Examples Examined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Irrelevant network change-eliminating a remote minor link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capacity expansion in a central location in Victoria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Transit Improvement –DC Metro</a:t>
            </a:r>
          </a:p>
        </p:txBody>
      </p:sp>
    </p:spTree>
    <p:extLst>
      <p:ext uri="{BB962C8B-B14F-4D97-AF65-F5344CB8AC3E}">
        <p14:creationId xmlns:p14="http://schemas.microsoft.com/office/powerpoint/2010/main" xmlns="" val="8463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INSIGNIFICANT CHANGE</a:t>
            </a:r>
            <a:endParaRPr lang="en-US" dirty="0"/>
          </a:p>
        </p:txBody>
      </p:sp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5090474" cy="516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762000"/>
            <a:ext cx="29162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25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INSIGNIFICANT CHANGE</a:t>
            </a:r>
            <a:endParaRPr lang="en-US" dirty="0"/>
          </a:p>
        </p:txBody>
      </p:sp>
      <p:pic>
        <p:nvPicPr>
          <p:cNvPr id="614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3848040" cy="39836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070" y="904973"/>
            <a:ext cx="4089660" cy="39930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5766" y="4953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Relative Gap of 0.01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130" y="4981437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Relative Gap of 0.001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6887" y="5562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Non-localized effects present through Relative Gap of 0.001 – need to go lower!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2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INSIGNIFICANT CHANGE</a:t>
            </a:r>
            <a:endParaRPr lang="en-US" dirty="0"/>
          </a:p>
        </p:txBody>
      </p:sp>
      <p:pic>
        <p:nvPicPr>
          <p:cNvPr id="6148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847615" cy="470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404" y="838200"/>
            <a:ext cx="392059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404004" y="5486400"/>
                <a:ext cx="563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>
                        <a:lumMod val="95000"/>
                      </a:schemeClr>
                    </a:solidFill>
                  </a:rPr>
                  <a:t>OUE at Relative Gap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bg1">
                        <a:lumMod val="95000"/>
                      </a:schemeClr>
                    </a:solidFill>
                  </a:rPr>
                  <a:t>Only localized effects remain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04" y="5486400"/>
                <a:ext cx="5638800" cy="83099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661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733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DIFFERENCES</a:t>
            </a:r>
            <a:endParaRPr lang="en-US" dirty="0"/>
          </a:p>
        </p:txBody>
      </p:sp>
      <p:pic>
        <p:nvPicPr>
          <p:cNvPr id="4" name="Picture 3" descr="FWSelectLinkFl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23850" cy="506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650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DIFFERENCES</a:t>
            </a:r>
            <a:endParaRPr lang="en-US" dirty="0"/>
          </a:p>
        </p:txBody>
      </p:sp>
      <p:pic>
        <p:nvPicPr>
          <p:cNvPr id="4" name="Picture 3" descr="FWSelectLinkFl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568" y="600760"/>
            <a:ext cx="7391400" cy="6237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144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Frank-Wolfe at 0.001 Relative Gap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DIFFERENCES</a:t>
            </a:r>
            <a:endParaRPr lang="en-US" dirty="0"/>
          </a:p>
        </p:txBody>
      </p:sp>
      <p:pic>
        <p:nvPicPr>
          <p:cNvPr id="4" name="Picture 3" descr="FWSelectLinkFl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685800"/>
            <a:ext cx="7239000" cy="6140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99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TransCAD</a:t>
            </a:r>
            <a:r>
              <a:rPr lang="en-US" dirty="0" smtClean="0">
                <a:solidFill>
                  <a:prstClr val="black"/>
                </a:solidFill>
              </a:rPr>
              <a:t> – OUE at 8.2 E-08 Relative Gap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DC Rail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 to the Blue Line</a:t>
            </a:r>
          </a:p>
          <a:p>
            <a:r>
              <a:rPr lang="en-US" dirty="0" smtClean="0"/>
              <a:t>Peak and Off-peak headway and run-time  improvements</a:t>
            </a:r>
          </a:p>
          <a:p>
            <a:r>
              <a:rPr lang="en-US" dirty="0" smtClean="0"/>
              <a:t>2600 Riders diverted to transit from driving</a:t>
            </a:r>
          </a:p>
          <a:p>
            <a:r>
              <a:rPr lang="en-US" dirty="0" smtClean="0"/>
              <a:t>Examination of resulting highway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49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Accelerated UE Assignment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772400" cy="5029200"/>
          </a:xfrm>
        </p:spPr>
        <p:txBody>
          <a:bodyPr/>
          <a:lstStyle/>
          <a:p>
            <a:r>
              <a:rPr lang="en-US" dirty="0" smtClean="0"/>
              <a:t>Multi-threaded Frank-Wolfe (FW)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Multi-threaded Bi-conjugate FW – BFW (</a:t>
            </a:r>
            <a:r>
              <a:rPr lang="en-US" dirty="0" err="1" smtClean="0"/>
              <a:t>Daneeva</a:t>
            </a:r>
            <a:r>
              <a:rPr lang="en-US" dirty="0" smtClean="0"/>
              <a:t> and Lindberg)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Origin User Equilibrium (OUE), Dial’s Algorithm B on which OUE is based, Bar-Gera’s OBA and TAPAS, and other Origin and Path-based Methods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varying degrees, all provide faster and tighter convergence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792162"/>
          </a:xfrm>
        </p:spPr>
        <p:txBody>
          <a:bodyPr/>
          <a:lstStyle/>
          <a:p>
            <a:r>
              <a:rPr lang="en-US" dirty="0" smtClean="0"/>
              <a:t>Flow </a:t>
            </a:r>
            <a:r>
              <a:rPr lang="en-US" dirty="0" smtClean="0"/>
              <a:t>Differences from FW </a:t>
            </a:r>
            <a:r>
              <a:rPr lang="en-US" dirty="0" smtClean="0"/>
              <a:t>at RG=.001</a:t>
            </a:r>
            <a:endParaRPr lang="en-US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95586"/>
            <a:ext cx="5427245" cy="568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792162"/>
          </a:xfrm>
        </p:spPr>
        <p:txBody>
          <a:bodyPr/>
          <a:lstStyle/>
          <a:p>
            <a:r>
              <a:rPr lang="en-US" dirty="0" smtClean="0"/>
              <a:t>Flow </a:t>
            </a:r>
            <a:r>
              <a:rPr lang="en-US" dirty="0" smtClean="0"/>
              <a:t>Differences (OUE) </a:t>
            </a:r>
            <a:r>
              <a:rPr lang="en-US" dirty="0" smtClean="0"/>
              <a:t>at RG=.000001</a:t>
            </a:r>
            <a:endParaRPr lang="en-US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2999"/>
            <a:ext cx="5029200" cy="527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 Savings from Transit Improvement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7694207"/>
              </p:ext>
            </p:extLst>
          </p:nvPr>
        </p:nvGraphicFramePr>
        <p:xfrm>
          <a:off x="457200" y="2057400"/>
          <a:ext cx="8458200" cy="2514599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1279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Assignment Gap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VHT_Base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VHT_Build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VHT_Benefits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1e-6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2,461,243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2,460,597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646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1e-3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2,462,616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2,462,084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532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92162"/>
          </a:xfrm>
        </p:spPr>
        <p:txBody>
          <a:bodyPr/>
          <a:lstStyle/>
          <a:p>
            <a:r>
              <a:rPr lang="en-US" dirty="0" smtClean="0"/>
              <a:t>Select Link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the total link flows from a UE assignment are uniquely determined</a:t>
            </a:r>
          </a:p>
          <a:p>
            <a:r>
              <a:rPr lang="en-US" dirty="0" smtClean="0"/>
              <a:t>Select link analysis may be biased especially  when derived from order dependent assignment methods</a:t>
            </a:r>
          </a:p>
          <a:p>
            <a:r>
              <a:rPr lang="en-US" dirty="0" smtClean="0"/>
              <a:t>Most likely route flows or “proportional” route flows can be computed for OUE to provide </a:t>
            </a:r>
            <a:r>
              <a:rPr lang="en-US" dirty="0" smtClean="0"/>
              <a:t>more </a:t>
            </a:r>
            <a:r>
              <a:rPr lang="en-US" dirty="0" smtClean="0"/>
              <a:t>dependable </a:t>
            </a:r>
            <a:r>
              <a:rPr lang="en-US" dirty="0" smtClean="0"/>
              <a:t>estimates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40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Proportionality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564" y="1524000"/>
            <a:ext cx="6840872" cy="4495800"/>
          </a:xfrm>
        </p:spPr>
      </p:pic>
    </p:spTree>
    <p:extLst>
      <p:ext uri="{BB962C8B-B14F-4D97-AF65-F5344CB8AC3E}">
        <p14:creationId xmlns:p14="http://schemas.microsoft.com/office/powerpoint/2010/main" xmlns="" val="22924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90447" cy="685800"/>
          </a:xfrm>
        </p:spPr>
        <p:txBody>
          <a:bodyPr/>
          <a:lstStyle/>
          <a:p>
            <a:r>
              <a:rPr lang="en-US" dirty="0" smtClean="0"/>
              <a:t>SELECT LINK ANALYSIS</a:t>
            </a:r>
            <a:endParaRPr lang="en-US" dirty="0"/>
          </a:p>
        </p:txBody>
      </p:sp>
      <p:pic>
        <p:nvPicPr>
          <p:cNvPr id="4" name="Picture 3" descr="FWSelectLinkFl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7607092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034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Select Link Analysis with OUE and Proportionality</a:t>
            </a:r>
            <a:endParaRPr lang="en-US" sz="2400" dirty="0"/>
          </a:p>
        </p:txBody>
      </p:sp>
      <p:pic>
        <p:nvPicPr>
          <p:cNvPr id="4" name="Picture 3" descr="FWSelectLinkFl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701842"/>
            <a:ext cx="7620000" cy="6004848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365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5791200" cy="792162"/>
          </a:xfrm>
        </p:spPr>
        <p:txBody>
          <a:bodyPr/>
          <a:lstStyle/>
          <a:p>
            <a:r>
              <a:rPr lang="en-US" u="none" dirty="0" smtClean="0"/>
              <a:t>Conclusions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914400"/>
            <a:ext cx="7086600" cy="5562600"/>
          </a:xfrm>
        </p:spPr>
        <p:txBody>
          <a:bodyPr/>
          <a:lstStyle/>
          <a:p>
            <a:r>
              <a:rPr lang="en-US" dirty="0" smtClean="0"/>
              <a:t>Static UE assignments no longer need be a computing bottleneck</a:t>
            </a:r>
          </a:p>
          <a:p>
            <a:r>
              <a:rPr lang="en-US" dirty="0" smtClean="0"/>
              <a:t>Orders of magnitude greater convergence can be achieved quickly</a:t>
            </a:r>
          </a:p>
          <a:p>
            <a:r>
              <a:rPr lang="en-US" dirty="0" smtClean="0"/>
              <a:t>BFW dominates FW</a:t>
            </a:r>
          </a:p>
          <a:p>
            <a:r>
              <a:rPr lang="en-US" dirty="0" smtClean="0"/>
              <a:t>OUE is superior for very small gaps</a:t>
            </a:r>
          </a:p>
          <a:p>
            <a:r>
              <a:rPr lang="en-US" dirty="0" smtClean="0"/>
              <a:t>Warm starts make OUE very attractive </a:t>
            </a:r>
          </a:p>
          <a:p>
            <a:r>
              <a:rPr lang="en-US" dirty="0" smtClean="0"/>
              <a:t>Greater convergence can reduce errors in models and estimated project impacts</a:t>
            </a:r>
          </a:p>
          <a:p>
            <a:r>
              <a:rPr lang="en-US" dirty="0" smtClean="0"/>
              <a:t>Most likely route flow estimates </a:t>
            </a:r>
            <a:r>
              <a:rPr lang="en-US" smtClean="0"/>
              <a:t>from OUE appear </a:t>
            </a:r>
            <a:r>
              <a:rPr lang="en-US" dirty="0" smtClean="0"/>
              <a:t>to make select link analysis more reliable</a:t>
            </a:r>
          </a:p>
          <a:p>
            <a:r>
              <a:rPr lang="en-US" dirty="0" smtClean="0"/>
              <a:t>There is little risk in taking advantage of these developments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2507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1066800"/>
          </a:xfrm>
        </p:spPr>
        <p:txBody>
          <a:bodyPr/>
          <a:lstStyle/>
          <a:p>
            <a:r>
              <a:rPr lang="en-US" u="none" dirty="0" smtClean="0"/>
              <a:t>Previous Empirical Testing of Faster Algorithms &amp; Convergence Impacts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848600" cy="4495800"/>
          </a:xfrm>
        </p:spPr>
        <p:txBody>
          <a:bodyPr/>
          <a:lstStyle/>
          <a:p>
            <a:r>
              <a:rPr lang="en-US" dirty="0" smtClean="0"/>
              <a:t>Established the achievability of unprecedented convergence levels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Demonstrated speed enhancements through distributed processing and multi-threading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Illustrated the practicality of OUE and warm start efficiency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Indicated some of the benefits of tighter convergence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603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92162"/>
          </a:xfrm>
        </p:spPr>
        <p:txBody>
          <a:bodyPr/>
          <a:lstStyle/>
          <a:p>
            <a:r>
              <a:rPr lang="en-US" dirty="0" smtClean="0"/>
              <a:t>New Empirical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848600" cy="4876800"/>
          </a:xfrm>
        </p:spPr>
        <p:txBody>
          <a:bodyPr/>
          <a:lstStyle/>
          <a:p>
            <a:r>
              <a:rPr lang="en-US" dirty="0" smtClean="0"/>
              <a:t>Use of More Threads from newer hardware</a:t>
            </a:r>
          </a:p>
          <a:p>
            <a:r>
              <a:rPr lang="en-US" dirty="0" smtClean="0"/>
              <a:t>Further testing of BFW and OUE</a:t>
            </a:r>
          </a:p>
          <a:p>
            <a:r>
              <a:rPr lang="en-US" dirty="0" smtClean="0"/>
              <a:t>Warm start tests emphasizing Feedback Loop Cases</a:t>
            </a:r>
          </a:p>
          <a:p>
            <a:r>
              <a:rPr lang="en-US" dirty="0" smtClean="0"/>
              <a:t>Investigation of very large test problems using 64-bit implementations</a:t>
            </a:r>
          </a:p>
          <a:p>
            <a:r>
              <a:rPr lang="en-US" dirty="0" smtClean="0"/>
              <a:t>Examination of Irrelevant, Small, and Major Project Impacts</a:t>
            </a:r>
          </a:p>
          <a:p>
            <a:r>
              <a:rPr lang="en-US" dirty="0" smtClean="0"/>
              <a:t>Select Link Analysis with OUE and Most Likely Route Flow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8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792162"/>
          </a:xfrm>
        </p:spPr>
        <p:txBody>
          <a:bodyPr/>
          <a:lstStyle/>
          <a:p>
            <a:pPr eaLnBrk="1" hangingPunct="1"/>
            <a:r>
              <a:rPr lang="en-US" u="none" dirty="0" smtClean="0"/>
              <a:t>Test Cases- From Small to Large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Victoria BC Regional Model-550 zones, 8500 links, 2 classes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A regional model for greater Washington metro area DC that Caliper developed for MNCPPC-Prince George’s County with 2,500 zones, 6  purposes, 3 time periods, 5 assignment classes, 57,000+ links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NYMTC Updated 2011 BPM-3586 zones, 4 time periods, 6 assignment classes, 88,000+ links</a:t>
            </a:r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2299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u="none" dirty="0" smtClean="0"/>
              <a:t>FW Convergence with 1, 2, 4 &amp; 8 Cores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DC Regional Network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71600" y="1371600"/>
            <a:ext cx="755444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68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20000" cy="792162"/>
          </a:xfrm>
        </p:spPr>
        <p:txBody>
          <a:bodyPr/>
          <a:lstStyle/>
          <a:p>
            <a:r>
              <a:rPr lang="en-US" sz="2800" u="none" dirty="0" smtClean="0"/>
              <a:t>Comparison of FW, BFW, &amp; OUE</a:t>
            </a:r>
            <a:br>
              <a:rPr lang="en-US" sz="2800" u="none" dirty="0" smtClean="0"/>
            </a:br>
            <a:r>
              <a:rPr lang="en-US" sz="2800" u="none" dirty="0" smtClean="0"/>
              <a:t>DC Regional Net with 8 Cores</a:t>
            </a:r>
            <a:endParaRPr lang="en-US" sz="2800" u="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95400" y="1066800"/>
            <a:ext cx="76833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26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792162"/>
          </a:xfrm>
        </p:spPr>
        <p:txBody>
          <a:bodyPr/>
          <a:lstStyle/>
          <a:p>
            <a:r>
              <a:rPr lang="en-US" u="none" dirty="0" smtClean="0"/>
              <a:t>Convergence Graphs for Victoria BC</a:t>
            </a:r>
            <a:endParaRPr lang="en-US" u="non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75666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45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152400"/>
            <a:ext cx="7689273" cy="609600"/>
          </a:xfrm>
        </p:spPr>
        <p:txBody>
          <a:bodyPr/>
          <a:lstStyle/>
          <a:p>
            <a:r>
              <a:rPr lang="en-US" u="none" dirty="0" smtClean="0"/>
              <a:t>Bi-conjugate NYMTC runs-8 cores</a:t>
            </a:r>
            <a:endParaRPr lang="en-US" u="non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8751178"/>
              </p:ext>
            </p:extLst>
          </p:nvPr>
        </p:nvGraphicFramePr>
        <p:xfrm>
          <a:off x="1066800" y="1371600"/>
          <a:ext cx="7924801" cy="47411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71280"/>
                <a:gridCol w="1126391"/>
                <a:gridCol w="1375710"/>
                <a:gridCol w="1375710"/>
                <a:gridCol w="1375710"/>
              </a:tblGrid>
              <a:tr h="3636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Model Steps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 dirty="0">
                          <a:effectLst/>
                        </a:rPr>
                        <a:t>Loop 1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 dirty="0">
                          <a:effectLst/>
                        </a:rPr>
                        <a:t>Loop 2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 dirty="0">
                          <a:effectLst/>
                        </a:rPr>
                        <a:t>Loop 3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 dirty="0">
                          <a:effectLst/>
                        </a:rPr>
                        <a:t>Loop 4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8905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AM Assignment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26.0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 dirty="0">
                          <a:effectLst/>
                        </a:rPr>
                        <a:t>25.0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26.5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25.0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1842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MD Assignment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29.0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25.0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27.0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24.0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10730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PM Assignment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22.0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21.0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 dirty="0">
                          <a:effectLst/>
                        </a:rPr>
                        <a:t>23.0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 dirty="0" smtClean="0">
                          <a:effectLst/>
                        </a:rPr>
                        <a:t>22.0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831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NT Assignment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8.0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9.0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 dirty="0">
                          <a:effectLst/>
                        </a:rPr>
                        <a:t>9.0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>
                          <a:effectLst/>
                        </a:rPr>
                        <a:t>9.0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86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effectLst/>
                        </a:rPr>
                        <a:t>Total </a:t>
                      </a:r>
                      <a:r>
                        <a:rPr lang="en-US" sz="2400" b="1" u="none" strike="noStrike" dirty="0" smtClean="0">
                          <a:effectLst/>
                        </a:rPr>
                        <a:t>Time (min)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1" u="none" strike="noStrike" dirty="0">
                          <a:effectLst/>
                        </a:rPr>
                        <a:t>85.0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1" u="none" strike="noStrike" dirty="0">
                          <a:effectLst/>
                        </a:rPr>
                        <a:t>80.0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1" u="none" strike="noStrike" dirty="0">
                          <a:effectLst/>
                        </a:rPr>
                        <a:t>85.5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1" u="none" strike="noStrike" dirty="0">
                          <a:effectLst/>
                        </a:rPr>
                        <a:t>80.0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67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540</Words>
  <Application>Microsoft Office PowerPoint</Application>
  <PresentationFormat>On-screen Show (4:3)</PresentationFormat>
  <Paragraphs>181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1_Default Design</vt:lpstr>
      <vt:lpstr>Worksheet</vt:lpstr>
      <vt:lpstr>New Findings from the Application of Accelerated UE Traffic Assignments</vt:lpstr>
      <vt:lpstr>Accelerated UE Assignment Methods </vt:lpstr>
      <vt:lpstr>Previous Empirical Testing of Faster Algorithms &amp; Convergence Impacts</vt:lpstr>
      <vt:lpstr>New Empirical Tests</vt:lpstr>
      <vt:lpstr>Test Cases- From Small to Large</vt:lpstr>
      <vt:lpstr>FW Convergence with 1, 2, 4 &amp; 8 Cores DC Regional Network</vt:lpstr>
      <vt:lpstr>Comparison of FW, BFW, &amp; OUE DC Regional Net with 8 Cores</vt:lpstr>
      <vt:lpstr>Convergence Graphs for Victoria BC</vt:lpstr>
      <vt:lpstr>Bi-conjugate NYMTC runs-8 cores</vt:lpstr>
      <vt:lpstr> </vt:lpstr>
      <vt:lpstr>NYMTC OUE Warm Start Savings</vt:lpstr>
      <vt:lpstr>Convergence Levels &amp; Project Impacts</vt:lpstr>
      <vt:lpstr>INSIGNIFICANT CHANGE</vt:lpstr>
      <vt:lpstr>INSIGNIFICANT CHANGE</vt:lpstr>
      <vt:lpstr>INSIGNIFICANT CHANGE</vt:lpstr>
      <vt:lpstr>PROJECT DIFFERENCES</vt:lpstr>
      <vt:lpstr>PROJECT DIFFERENCES</vt:lpstr>
      <vt:lpstr>PROJECT DIFFERENCES</vt:lpstr>
      <vt:lpstr>Hypothetical DC Rail Improvement</vt:lpstr>
      <vt:lpstr>Flow Differences from FW at RG=.001</vt:lpstr>
      <vt:lpstr>Flow Differences (OUE) at RG=.000001</vt:lpstr>
      <vt:lpstr>Highway Travel Time Savings from Transit Improvement</vt:lpstr>
      <vt:lpstr>Select Link Analysis</vt:lpstr>
      <vt:lpstr>Proportionality Example</vt:lpstr>
      <vt:lpstr>SELECT LINK ANALYSIS</vt:lpstr>
      <vt:lpstr>Select Link Analysis with OUE and Proportionality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Howard Slavin</cp:lastModifiedBy>
  <cp:revision>98</cp:revision>
  <dcterms:created xsi:type="dcterms:W3CDTF">2011-03-18T14:43:55Z</dcterms:created>
  <dcterms:modified xsi:type="dcterms:W3CDTF">2011-05-11T14:38:03Z</dcterms:modified>
</cp:coreProperties>
</file>