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 id="2147483674" r:id="rId2"/>
  </p:sldMasterIdLst>
  <p:notesMasterIdLst>
    <p:notesMasterId r:id="rId28"/>
  </p:notesMasterIdLst>
  <p:handoutMasterIdLst>
    <p:handoutMasterId r:id="rId29"/>
  </p:handoutMasterIdLst>
  <p:sldIdLst>
    <p:sldId id="256" r:id="rId3"/>
    <p:sldId id="351" r:id="rId4"/>
    <p:sldId id="312" r:id="rId5"/>
    <p:sldId id="314" r:id="rId6"/>
    <p:sldId id="316" r:id="rId7"/>
    <p:sldId id="315" r:id="rId8"/>
    <p:sldId id="317" r:id="rId9"/>
    <p:sldId id="318" r:id="rId10"/>
    <p:sldId id="319" r:id="rId11"/>
    <p:sldId id="340" r:id="rId12"/>
    <p:sldId id="352" r:id="rId13"/>
    <p:sldId id="346" r:id="rId14"/>
    <p:sldId id="347" r:id="rId15"/>
    <p:sldId id="353" r:id="rId16"/>
    <p:sldId id="349" r:id="rId17"/>
    <p:sldId id="320" r:id="rId18"/>
    <p:sldId id="326" r:id="rId19"/>
    <p:sldId id="334" r:id="rId20"/>
    <p:sldId id="350" r:id="rId21"/>
    <p:sldId id="331" r:id="rId22"/>
    <p:sldId id="332" r:id="rId23"/>
    <p:sldId id="327" r:id="rId24"/>
    <p:sldId id="343" r:id="rId25"/>
    <p:sldId id="322" r:id="rId26"/>
    <p:sldId id="298" r:id="rId27"/>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w Cen MT"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Tw Cen MT"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Tw Cen MT"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Tw Cen MT"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Tw Cen MT" pitchFamily="34" charset="0"/>
        <a:ea typeface="ＭＳ Ｐゴシック" pitchFamily="34" charset="-128"/>
        <a:cs typeface="+mn-cs"/>
      </a:defRPr>
    </a:lvl5pPr>
    <a:lvl6pPr marL="2286000" algn="l" defTabSz="914400" rtl="0" eaLnBrk="1" latinLnBrk="0" hangingPunct="1">
      <a:defRPr sz="2400" kern="1200">
        <a:solidFill>
          <a:schemeClr val="tx1"/>
        </a:solidFill>
        <a:latin typeface="Tw Cen MT" pitchFamily="34" charset="0"/>
        <a:ea typeface="ＭＳ Ｐゴシック" pitchFamily="34" charset="-128"/>
        <a:cs typeface="+mn-cs"/>
      </a:defRPr>
    </a:lvl6pPr>
    <a:lvl7pPr marL="2743200" algn="l" defTabSz="914400" rtl="0" eaLnBrk="1" latinLnBrk="0" hangingPunct="1">
      <a:defRPr sz="2400" kern="1200">
        <a:solidFill>
          <a:schemeClr val="tx1"/>
        </a:solidFill>
        <a:latin typeface="Tw Cen MT" pitchFamily="34" charset="0"/>
        <a:ea typeface="ＭＳ Ｐゴシック" pitchFamily="34" charset="-128"/>
        <a:cs typeface="+mn-cs"/>
      </a:defRPr>
    </a:lvl7pPr>
    <a:lvl8pPr marL="3200400" algn="l" defTabSz="914400" rtl="0" eaLnBrk="1" latinLnBrk="0" hangingPunct="1">
      <a:defRPr sz="2400" kern="1200">
        <a:solidFill>
          <a:schemeClr val="tx1"/>
        </a:solidFill>
        <a:latin typeface="Tw Cen MT" pitchFamily="34" charset="0"/>
        <a:ea typeface="ＭＳ Ｐゴシック" pitchFamily="34" charset="-128"/>
        <a:cs typeface="+mn-cs"/>
      </a:defRPr>
    </a:lvl8pPr>
    <a:lvl9pPr marL="3657600" algn="l" defTabSz="914400" rtl="0" eaLnBrk="1" latinLnBrk="0" hangingPunct="1">
      <a:defRPr sz="2400" kern="1200">
        <a:solidFill>
          <a:schemeClr val="tx1"/>
        </a:solidFill>
        <a:latin typeface="Tw Cen MT"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7320"/>
    <a:srgbClr val="FFFFFF"/>
    <a:srgbClr val="19398A"/>
    <a:srgbClr val="C0C0C0"/>
    <a:srgbClr val="EAEAEA"/>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30" autoAdjust="0"/>
  </p:normalViewPr>
  <p:slideViewPr>
    <p:cSldViewPr>
      <p:cViewPr varScale="1">
        <p:scale>
          <a:sx n="80" d="100"/>
          <a:sy n="80" d="100"/>
        </p:scale>
        <p:origin x="-10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64"/>
    </p:cViewPr>
  </p:sorterViewPr>
  <p:notesViewPr>
    <p:cSldViewPr>
      <p:cViewPr varScale="1">
        <p:scale>
          <a:sx n="69" d="100"/>
          <a:sy n="69" d="100"/>
        </p:scale>
        <p:origin x="-2802" y="-10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61" tIns="46581" rIns="93161" bIns="46581" numCol="1" anchor="t" anchorCtr="0" compatLnSpc="1">
            <a:prstTxWarp prst="textNoShape">
              <a:avLst/>
            </a:prstTxWarp>
          </a:bodyPr>
          <a:lstStyle>
            <a:lvl1pPr defTabSz="928688">
              <a:defRPr sz="1200">
                <a:ea typeface="ＭＳ Ｐゴシック" pitchFamily="1" charset="-128"/>
              </a:defRPr>
            </a:lvl1pPr>
          </a:lstStyle>
          <a:p>
            <a:pPr>
              <a:defRPr/>
            </a:pPr>
            <a:r>
              <a:rPr lang="en-US" dirty="0"/>
              <a:t>Transportation Policy Board - January 27, 2009</a:t>
            </a:r>
          </a:p>
        </p:txBody>
      </p:sp>
      <p:sp>
        <p:nvSpPr>
          <p:cNvPr id="9318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61" tIns="46581" rIns="93161" bIns="46581" numCol="1" anchor="t" anchorCtr="0" compatLnSpc="1">
            <a:prstTxWarp prst="textNoShape">
              <a:avLst/>
            </a:prstTxWarp>
          </a:bodyPr>
          <a:lstStyle>
            <a:lvl1pPr algn="r" defTabSz="928688">
              <a:defRPr sz="1200">
                <a:ea typeface="ＭＳ Ｐゴシック" pitchFamily="1" charset="-128"/>
              </a:defRPr>
            </a:lvl1pPr>
          </a:lstStyle>
          <a:p>
            <a:pPr>
              <a:defRPr/>
            </a:pPr>
            <a:fld id="{3E1B051F-4CC2-485A-B4F2-1527357B5BD1}" type="datetime1">
              <a:rPr lang="en-US"/>
              <a:pPr>
                <a:defRPr/>
              </a:pPr>
              <a:t>5/10/2011</a:t>
            </a:fld>
            <a:endParaRPr lang="en-US" dirty="0"/>
          </a:p>
        </p:txBody>
      </p:sp>
      <p:sp>
        <p:nvSpPr>
          <p:cNvPr id="9318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61" tIns="46581" rIns="93161" bIns="46581" numCol="1" anchor="b" anchorCtr="0" compatLnSpc="1">
            <a:prstTxWarp prst="textNoShape">
              <a:avLst/>
            </a:prstTxWarp>
          </a:bodyPr>
          <a:lstStyle>
            <a:lvl1pPr defTabSz="928688">
              <a:defRPr sz="1200">
                <a:ea typeface="ＭＳ Ｐゴシック" pitchFamily="1" charset="-128"/>
              </a:defRPr>
            </a:lvl1pPr>
          </a:lstStyle>
          <a:p>
            <a:pPr>
              <a:defRPr/>
            </a:pPr>
            <a:endParaRPr lang="en-US" dirty="0"/>
          </a:p>
        </p:txBody>
      </p:sp>
      <p:sp>
        <p:nvSpPr>
          <p:cNvPr id="9318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61" tIns="46581" rIns="93161" bIns="46581" numCol="1" anchor="b" anchorCtr="0" compatLnSpc="1">
            <a:prstTxWarp prst="textNoShape">
              <a:avLst/>
            </a:prstTxWarp>
          </a:bodyPr>
          <a:lstStyle>
            <a:lvl1pPr algn="r" defTabSz="928688">
              <a:defRPr sz="1200">
                <a:ea typeface="ＭＳ Ｐゴシック" pitchFamily="1" charset="-128"/>
              </a:defRPr>
            </a:lvl1pPr>
          </a:lstStyle>
          <a:p>
            <a:pPr>
              <a:defRPr/>
            </a:pPr>
            <a:fld id="{B505E8FE-E930-431A-A7EA-272AD3BD35BD}" type="slidenum">
              <a:rPr lang="en-US"/>
              <a:pPr>
                <a:defRPr/>
              </a:pPr>
              <a:t>‹#›</a:t>
            </a:fld>
            <a:endParaRPr lang="en-US" dirty="0"/>
          </a:p>
        </p:txBody>
      </p:sp>
    </p:spTree>
    <p:extLst>
      <p:ext uri="{BB962C8B-B14F-4D97-AF65-F5344CB8AC3E}">
        <p14:creationId xmlns="" xmlns:p14="http://schemas.microsoft.com/office/powerpoint/2010/main" val="1700494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1" tIns="46581" rIns="93161" bIns="46581" numCol="1" anchor="t" anchorCtr="0" compatLnSpc="1">
            <a:prstTxWarp prst="textNoShape">
              <a:avLst/>
            </a:prstTxWarp>
          </a:bodyPr>
          <a:lstStyle>
            <a:lvl1pPr defTabSz="928688">
              <a:defRPr sz="1200">
                <a:ea typeface="ＭＳ Ｐゴシック" pitchFamily="1" charset="-128"/>
              </a:defRPr>
            </a:lvl1pPr>
          </a:lstStyle>
          <a:p>
            <a:pPr>
              <a:defRPr/>
            </a:pPr>
            <a:r>
              <a:rPr lang="en-US" dirty="0"/>
              <a:t>Transportation Policy Board - January 27, 2009</a:t>
            </a:r>
          </a:p>
        </p:txBody>
      </p:sp>
      <p:sp>
        <p:nvSpPr>
          <p:cNvPr id="1027"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61" tIns="46581" rIns="93161" bIns="46581" numCol="1" anchor="t" anchorCtr="0" compatLnSpc="1">
            <a:prstTxWarp prst="textNoShape">
              <a:avLst/>
            </a:prstTxWarp>
          </a:bodyPr>
          <a:lstStyle>
            <a:lvl1pPr algn="r" defTabSz="928688">
              <a:defRPr sz="1200">
                <a:ea typeface="ＭＳ Ｐゴシック" pitchFamily="1" charset="-128"/>
              </a:defRPr>
            </a:lvl1pPr>
          </a:lstStyle>
          <a:p>
            <a:pPr>
              <a:defRPr/>
            </a:pPr>
            <a:fld id="{AF2DA526-01EA-4A15-B4E5-BD3579AD0AE4}" type="datetime1">
              <a:rPr lang="en-US"/>
              <a:pPr>
                <a:defRPr/>
              </a:pPr>
              <a:t>5/10/2011</a:t>
            </a:fld>
            <a:endParaRPr lang="en-US" dirty="0"/>
          </a:p>
        </p:txBody>
      </p:sp>
      <p:sp>
        <p:nvSpPr>
          <p:cNvPr id="348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61" tIns="46581" rIns="93161" bIns="4658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61" tIns="46581" rIns="93161" bIns="46581" numCol="1" anchor="b" anchorCtr="0" compatLnSpc="1">
            <a:prstTxWarp prst="textNoShape">
              <a:avLst/>
            </a:prstTxWarp>
          </a:bodyPr>
          <a:lstStyle>
            <a:lvl1pPr defTabSz="928688">
              <a:defRPr sz="1200">
                <a:ea typeface="ＭＳ Ｐゴシック" pitchFamily="1" charset="-128"/>
              </a:defRPr>
            </a:lvl1pPr>
          </a:lstStyle>
          <a:p>
            <a:pPr>
              <a:defRPr/>
            </a:pPr>
            <a:endParaRPr lang="en-US" dirty="0"/>
          </a:p>
        </p:txBody>
      </p:sp>
      <p:sp>
        <p:nvSpPr>
          <p:cNvPr id="1031"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61" tIns="46581" rIns="93161" bIns="46581" numCol="1" anchor="b" anchorCtr="0" compatLnSpc="1">
            <a:prstTxWarp prst="textNoShape">
              <a:avLst/>
            </a:prstTxWarp>
          </a:bodyPr>
          <a:lstStyle>
            <a:lvl1pPr algn="r" defTabSz="928688">
              <a:defRPr sz="1200">
                <a:ea typeface="ＭＳ Ｐゴシック" pitchFamily="1" charset="-128"/>
              </a:defRPr>
            </a:lvl1pPr>
          </a:lstStyle>
          <a:p>
            <a:pPr>
              <a:defRPr/>
            </a:pPr>
            <a:fld id="{1A9F7D84-B006-46CB-8C6D-7970BFF08563}" type="slidenum">
              <a:rPr lang="en-US"/>
              <a:pPr>
                <a:defRPr/>
              </a:pPr>
              <a:t>‹#›</a:t>
            </a:fld>
            <a:endParaRPr lang="en-US" dirty="0"/>
          </a:p>
        </p:txBody>
      </p:sp>
    </p:spTree>
    <p:extLst>
      <p:ext uri="{BB962C8B-B14F-4D97-AF65-F5344CB8AC3E}">
        <p14:creationId xmlns="" xmlns:p14="http://schemas.microsoft.com/office/powerpoint/2010/main" val="1857804686"/>
      </p:ext>
    </p:extLst>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w Cen MT" pitchFamily="34" charset="0"/>
        <a:ea typeface="ＭＳ Ｐゴシック" pitchFamily="-108" charset="-128"/>
        <a:cs typeface="ＭＳ Ｐゴシック" pitchFamily="-108" charset="-128"/>
      </a:defRPr>
    </a:lvl1pPr>
    <a:lvl2pPr marL="457200" algn="l" rtl="0" eaLnBrk="0" fontAlgn="base" hangingPunct="0">
      <a:spcBef>
        <a:spcPct val="30000"/>
      </a:spcBef>
      <a:spcAft>
        <a:spcPct val="0"/>
      </a:spcAft>
      <a:defRPr sz="1200" kern="1200">
        <a:solidFill>
          <a:schemeClr val="tx1"/>
        </a:solidFill>
        <a:latin typeface="Tw Cen MT" pitchFamily="34"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Tw Cen MT" pitchFamily="34"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Tw Cen MT" pitchFamily="34"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Tw Cen MT" pitchFamily="34"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a:noFill/>
        </p:spPr>
        <p:txBody>
          <a:bodyPr/>
          <a:lstStyle/>
          <a:p>
            <a:r>
              <a:rPr lang="en-US" dirty="0" smtClean="0">
                <a:ea typeface="ＭＳ Ｐゴシック" pitchFamily="34" charset="-128"/>
              </a:rPr>
              <a:t>Transportation Policy Board - January 27, 2009</a:t>
            </a:r>
          </a:p>
        </p:txBody>
      </p:sp>
      <p:sp>
        <p:nvSpPr>
          <p:cNvPr id="35843" name="Rectangle 3"/>
          <p:cNvSpPr>
            <a:spLocks noGrp="1" noChangeArrowheads="1"/>
          </p:cNvSpPr>
          <p:nvPr>
            <p:ph type="dt" sz="quarter" idx="1"/>
          </p:nvPr>
        </p:nvSpPr>
        <p:spPr>
          <a:noFill/>
        </p:spPr>
        <p:txBody>
          <a:bodyPr/>
          <a:lstStyle/>
          <a:p>
            <a:fld id="{B2100906-1B25-4D2B-808E-E12343AC7594}" type="datetime1">
              <a:rPr lang="en-US" smtClean="0">
                <a:ea typeface="ＭＳ Ｐゴシック" pitchFamily="34" charset="-128"/>
              </a:rPr>
              <a:pPr/>
              <a:t>5/10/2011</a:t>
            </a:fld>
            <a:endParaRPr lang="en-US" dirty="0" smtClean="0">
              <a:ea typeface="ＭＳ Ｐゴシック" pitchFamily="34" charset="-128"/>
            </a:endParaRPr>
          </a:p>
        </p:txBody>
      </p:sp>
      <p:sp>
        <p:nvSpPr>
          <p:cNvPr id="35844" name="Rectangle 7"/>
          <p:cNvSpPr>
            <a:spLocks noGrp="1" noChangeArrowheads="1"/>
          </p:cNvSpPr>
          <p:nvPr>
            <p:ph type="sldNum" sz="quarter" idx="5"/>
          </p:nvPr>
        </p:nvSpPr>
        <p:spPr>
          <a:noFill/>
        </p:spPr>
        <p:txBody>
          <a:bodyPr/>
          <a:lstStyle/>
          <a:p>
            <a:fld id="{65624664-3667-4406-BF88-F039C2EAF19D}" type="slidenum">
              <a:rPr lang="en-US" smtClean="0">
                <a:ea typeface="ＭＳ Ｐゴシック" pitchFamily="34" charset="-128"/>
              </a:rPr>
              <a:pPr/>
              <a:t>1</a:t>
            </a:fld>
            <a:endParaRPr lang="en-US" dirty="0" smtClean="0">
              <a:ea typeface="ＭＳ Ｐゴシック" pitchFamily="34" charset="-128"/>
            </a:endParaRPr>
          </a:p>
        </p:txBody>
      </p:sp>
      <p:sp>
        <p:nvSpPr>
          <p:cNvPr id="3584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3161" tIns="46581" rIns="93161" bIns="46581" anchor="b"/>
          <a:lstStyle/>
          <a:p>
            <a:pPr algn="r" defTabSz="928688"/>
            <a:fld id="{CF43A2F0-22C5-48E9-BB72-692CF016E535}" type="slidenum">
              <a:rPr lang="en-US" sz="1200"/>
              <a:pPr algn="r" defTabSz="928688"/>
              <a:t>1</a:t>
            </a:fld>
            <a:endParaRPr lang="en-US" sz="1200" dirty="0"/>
          </a:p>
        </p:txBody>
      </p:sp>
      <p:sp>
        <p:nvSpPr>
          <p:cNvPr id="35846" name="Rectangle 2"/>
          <p:cNvSpPr>
            <a:spLocks noGrp="1" noRot="1" noChangeAspect="1" noChangeArrowheads="1" noTextEdit="1"/>
          </p:cNvSpPr>
          <p:nvPr>
            <p:ph type="sldImg"/>
          </p:nvPr>
        </p:nvSpPr>
        <p:spPr>
          <a:ln/>
        </p:spPr>
      </p:sp>
      <p:sp>
        <p:nvSpPr>
          <p:cNvPr id="35847" name="Rectangle 3"/>
          <p:cNvSpPr>
            <a:spLocks noGrp="1" noChangeArrowheads="1"/>
          </p:cNvSpPr>
          <p:nvPr>
            <p:ph type="body" idx="1"/>
          </p:nvPr>
        </p:nvSpPr>
        <p:spPr>
          <a:noFill/>
          <a:ln/>
        </p:spPr>
        <p:txBody>
          <a:bodyPr/>
          <a:lstStyle/>
          <a:p>
            <a:pPr eaLnBrk="1" hangingPunct="1"/>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Again, we looked at different levels of detail with regard</a:t>
            </a:r>
            <a:r>
              <a:rPr lang="en-US" baseline="0" dirty="0" smtClean="0"/>
              <a:t> to convergence criteria. For each criterion, a different measure might be appropriate. </a:t>
            </a:r>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5/11/2011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14</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Where M is the assigned</a:t>
            </a:r>
            <a:r>
              <a:rPr lang="en-US" baseline="0" dirty="0" smtClean="0"/>
              <a:t> </a:t>
            </a:r>
            <a:r>
              <a:rPr lang="en-US" dirty="0" smtClean="0"/>
              <a:t>traffic volume and C is the count</a:t>
            </a:r>
          </a:p>
          <a:p>
            <a:endParaRPr lang="en-US" dirty="0" smtClean="0"/>
          </a:p>
          <a:p>
            <a:r>
              <a:rPr lang="en-US" dirty="0" smtClean="0"/>
              <a:t>The</a:t>
            </a:r>
            <a:r>
              <a:rPr lang="en-US" baseline="0" dirty="0" smtClean="0"/>
              <a:t> purpose of u</a:t>
            </a:r>
            <a:r>
              <a:rPr lang="en-US" dirty="0" smtClean="0"/>
              <a:t>sing the GEH Statistic instead</a:t>
            </a:r>
            <a:r>
              <a:rPr lang="en-US" baseline="0" dirty="0" smtClean="0"/>
              <a:t> of simple percentage differences is because of the variation of scale of volumes, for example examining a link with volumes in the 10,000 order of magnitude versus 50. </a:t>
            </a:r>
            <a:r>
              <a:rPr lang="en-US" dirty="0" smtClean="0"/>
              <a:t>The GEH statistic is</a:t>
            </a:r>
            <a:r>
              <a:rPr lang="en-US" baseline="0" dirty="0" smtClean="0"/>
              <a:t> </a:t>
            </a:r>
            <a:r>
              <a:rPr lang="en-US" dirty="0" smtClean="0"/>
              <a:t>non-linear, so one can apply a single acceptance threshold that is applicable to the different</a:t>
            </a:r>
            <a:r>
              <a:rPr lang="en-US" baseline="0" dirty="0" smtClean="0"/>
              <a:t> orders of magnitude. We chose to use as a threshold that at least 85% of the volumes in our traffic model have a GEH less than 5.0. </a:t>
            </a:r>
            <a:endParaRPr lang="en-US" dirty="0" smtClean="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additional finding early</a:t>
            </a:r>
            <a:r>
              <a:rPr lang="en-US" baseline="0" dirty="0" smtClean="0"/>
              <a:t> on regarded Mode Choice….elaborate here.</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16</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Tw Cen MT" pitchFamily="34" charset="0"/>
              <a:ea typeface="ＭＳ Ｐゴシック" pitchFamily="-108" charset="-128"/>
              <a:cs typeface="ＭＳ Ｐゴシック" pitchFamily="-108" charset="-128"/>
            </a:endParaRPr>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18</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19</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w Cen MT" pitchFamily="34" charset="0"/>
                <a:ea typeface="ＭＳ Ｐゴシック" pitchFamily="-108" charset="-128"/>
                <a:cs typeface="ＭＳ Ｐゴシック" pitchFamily="-108" charset="-128"/>
              </a:rPr>
              <a:t>Same pattern,</a:t>
            </a:r>
            <a:r>
              <a:rPr lang="en-US" sz="1200" kern="1200" baseline="0" dirty="0" smtClean="0">
                <a:solidFill>
                  <a:schemeClr val="tx1"/>
                </a:solidFill>
                <a:latin typeface="Tw Cen MT" pitchFamily="34" charset="0"/>
                <a:ea typeface="ＭＳ Ｐゴシック" pitchFamily="-108" charset="-128"/>
                <a:cs typeface="ＭＳ Ｐゴシック" pitchFamily="-108" charset="-128"/>
              </a:rPr>
              <a:t> slower convergence of peak measures, our current assessment is that it is the peak proportion of the trips that are influencing the most change as a result of feedback, which intuitively makes sense.</a:t>
            </a:r>
            <a:endParaRPr lang="en-US" sz="1200" kern="1200" dirty="0" smtClean="0">
              <a:solidFill>
                <a:schemeClr val="tx1"/>
              </a:solidFill>
              <a:latin typeface="Tw Cen MT" pitchFamily="34" charset="0"/>
              <a:ea typeface="ＭＳ Ｐゴシック" pitchFamily="-108" charset="-128"/>
              <a:cs typeface="ＭＳ Ｐゴシック" pitchFamily="-108" charset="-128"/>
            </a:endParaRPr>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20</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MSA Method:</a:t>
            </a:r>
          </a:p>
          <a:p>
            <a:pPr>
              <a:buFont typeface="Arial" pitchFamily="34" charset="0"/>
              <a:buChar char="•"/>
            </a:pPr>
            <a:r>
              <a:rPr lang="en-US" sz="1200" dirty="0" smtClean="0"/>
              <a:t>Implemented Using TransCAD’s MSA Method</a:t>
            </a:r>
          </a:p>
          <a:p>
            <a:pPr>
              <a:buFont typeface="Arial" pitchFamily="34" charset="0"/>
              <a:buChar char="•"/>
            </a:pPr>
            <a:r>
              <a:rPr lang="en-US" sz="1200" dirty="0" smtClean="0"/>
              <a:t>Following Assignment, MSAFlow value is calculated, MSATime value is derived from MSAFlow using BPR</a:t>
            </a:r>
            <a:br>
              <a:rPr lang="en-US" sz="1200" dirty="0" smtClean="0"/>
            </a:br>
            <a:r>
              <a:rPr lang="en-US" sz="1200" dirty="0" smtClean="0"/>
              <a:t>equation</a:t>
            </a:r>
          </a:p>
          <a:p>
            <a:pPr>
              <a:buFont typeface="Arial" pitchFamily="34" charset="0"/>
              <a:buChar char="•"/>
            </a:pPr>
            <a:r>
              <a:rPr lang="en-US" sz="1200" dirty="0" smtClean="0"/>
              <a:t>MSATime is value skimmed for Trip Distribution in subsequent loop</a:t>
            </a:r>
          </a:p>
          <a:p>
            <a:pPr>
              <a:buFont typeface="Arial" pitchFamily="34" charset="0"/>
              <a:buChar char="•"/>
            </a:pPr>
            <a:endParaRPr lang="en-US" sz="1200" dirty="0" smtClean="0"/>
          </a:p>
          <a:p>
            <a:pPr>
              <a:buFont typeface="Arial" pitchFamily="34" charset="0"/>
              <a:buNone/>
            </a:pPr>
            <a:r>
              <a:rPr lang="en-US" sz="1200" dirty="0" smtClean="0"/>
              <a:t>Constant Weights Method:</a:t>
            </a:r>
          </a:p>
          <a:p>
            <a:pPr>
              <a:buFont typeface="Arial" pitchFamily="34" charset="0"/>
              <a:buChar char="•"/>
            </a:pPr>
            <a:r>
              <a:rPr lang="en-US" sz="1200" dirty="0" smtClean="0"/>
              <a:t> Prior to assignment, the trip table is averaged with the trip table from the prior loop</a:t>
            </a:r>
          </a:p>
          <a:p>
            <a:pPr>
              <a:buFont typeface="Arial" pitchFamily="34" charset="0"/>
              <a:buChar char="•"/>
            </a:pPr>
            <a:r>
              <a:rPr lang="en-US" sz="1200" baseline="0" dirty="0" smtClean="0"/>
              <a:t> In the calculation, the two trip tables are weighted, for CAMPO we tested:</a:t>
            </a:r>
          </a:p>
          <a:p>
            <a:pPr>
              <a:buFont typeface="Arial" pitchFamily="34" charset="0"/>
              <a:buNone/>
            </a:pPr>
            <a:r>
              <a:rPr lang="en-US" sz="1200" baseline="0" dirty="0" smtClean="0"/>
              <a:t>       50% Current – 50% Prior</a:t>
            </a:r>
          </a:p>
          <a:p>
            <a:pPr>
              <a:buFont typeface="Arial" pitchFamily="34" charset="0"/>
              <a:buNone/>
            </a:pPr>
            <a:r>
              <a:rPr lang="en-US" sz="1200" baseline="0" dirty="0" smtClean="0"/>
              <a:t>       75% Current – 25% Prior</a:t>
            </a:r>
          </a:p>
          <a:p>
            <a:pPr>
              <a:buFont typeface="Arial" pitchFamily="34" charset="0"/>
              <a:buNone/>
            </a:pPr>
            <a:r>
              <a:rPr lang="en-US" sz="1200" baseline="0" dirty="0" smtClean="0"/>
              <a:t>       80% Current – 20% Prior</a:t>
            </a:r>
          </a:p>
          <a:p>
            <a:pPr>
              <a:buFont typeface="Arial" pitchFamily="34" charset="0"/>
              <a:buNone/>
            </a:pPr>
            <a:endParaRPr lang="en-US" sz="1200" baseline="0" dirty="0" smtClean="0"/>
          </a:p>
          <a:p>
            <a:pPr>
              <a:buFont typeface="Arial" pitchFamily="34" charset="0"/>
              <a:buNone/>
            </a:pPr>
            <a:r>
              <a:rPr lang="en-US" sz="1200" baseline="0" dirty="0" smtClean="0"/>
              <a:t>Note that HBW trip purposes were treated differently than other trip purposes</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5/11/2011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Project-level implications…we</a:t>
            </a:r>
            <a:r>
              <a:rPr lang="en-US" baseline="0" dirty="0" smtClean="0"/>
              <a:t> are interested in an approach we saw taken at NCTCOG, where they have looked at link-level changes how they compare to single-lane capacity. </a:t>
            </a:r>
          </a:p>
          <a:p>
            <a:endParaRPr lang="en-US" baseline="0" dirty="0" smtClean="0"/>
          </a:p>
          <a:p>
            <a:r>
              <a:rPr lang="en-US" baseline="0" dirty="0" smtClean="0"/>
              <a:t>Was this interim step valuable? Addressed the peer-review concern, addressed consistency through model stream.</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23</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Project-level implications…we</a:t>
            </a:r>
            <a:r>
              <a:rPr lang="en-US" baseline="0" dirty="0" smtClean="0"/>
              <a:t> are interested in an approach we saw taken at NCTCOG, where they have looked at link-level changes how they compare to single-lane capacity. </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24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a:noFill/>
        </p:spPr>
        <p:txBody>
          <a:bodyPr/>
          <a:lstStyle/>
          <a:p>
            <a:r>
              <a:rPr lang="en-US" dirty="0" smtClean="0">
                <a:ea typeface="ＭＳ Ｐゴシック" pitchFamily="34" charset="-128"/>
              </a:rPr>
              <a:t>Transportation Policy Board - January 27, 2009</a:t>
            </a:r>
          </a:p>
        </p:txBody>
      </p:sp>
      <p:sp>
        <p:nvSpPr>
          <p:cNvPr id="36867" name="Rectangle 3"/>
          <p:cNvSpPr>
            <a:spLocks noGrp="1" noChangeArrowheads="1"/>
          </p:cNvSpPr>
          <p:nvPr>
            <p:ph type="dt" sz="quarter" idx="1"/>
          </p:nvPr>
        </p:nvSpPr>
        <p:spPr>
          <a:noFill/>
        </p:spPr>
        <p:txBody>
          <a:bodyPr/>
          <a:lstStyle/>
          <a:p>
            <a:fld id="{6FA9E796-1CAC-48F4-BE16-C6C26525D9A2}" type="datetime1">
              <a:rPr lang="en-US" smtClean="0">
                <a:ea typeface="ＭＳ Ｐゴシック" pitchFamily="34" charset="-128"/>
              </a:rPr>
              <a:pPr/>
              <a:t>5/10/2011</a:t>
            </a:fld>
            <a:endParaRPr lang="en-US" dirty="0" smtClean="0">
              <a:ea typeface="ＭＳ Ｐゴシック" pitchFamily="34" charset="-128"/>
            </a:endParaRPr>
          </a:p>
        </p:txBody>
      </p:sp>
      <p:sp>
        <p:nvSpPr>
          <p:cNvPr id="36868" name="Rectangle 7"/>
          <p:cNvSpPr>
            <a:spLocks noGrp="1" noChangeArrowheads="1"/>
          </p:cNvSpPr>
          <p:nvPr>
            <p:ph type="sldNum" sz="quarter" idx="5"/>
          </p:nvPr>
        </p:nvSpPr>
        <p:spPr>
          <a:noFill/>
        </p:spPr>
        <p:txBody>
          <a:bodyPr/>
          <a:lstStyle/>
          <a:p>
            <a:fld id="{AA408469-0D76-4A2B-B30F-E5D4A7F279A2}" type="slidenum">
              <a:rPr lang="en-US" smtClean="0">
                <a:ea typeface="ＭＳ Ｐゴシック" pitchFamily="34" charset="-128"/>
              </a:rPr>
              <a:pPr/>
              <a:t>3</a:t>
            </a:fld>
            <a:endParaRPr lang="en-US" dirty="0" smtClean="0">
              <a:ea typeface="ＭＳ Ｐゴシック" pitchFamily="34" charset="-128"/>
            </a:endParaRPr>
          </a:p>
        </p:txBody>
      </p:sp>
      <p:sp>
        <p:nvSpPr>
          <p:cNvPr id="36869" name="Rectangle 2"/>
          <p:cNvSpPr>
            <a:spLocks noGrp="1" noRot="1" noChangeAspect="1" noChangeArrowheads="1" noTextEdit="1"/>
          </p:cNvSpPr>
          <p:nvPr>
            <p:ph type="sldImg"/>
          </p:nvPr>
        </p:nvSpPr>
        <p:spPr>
          <a:xfrm>
            <a:off x="1181100" y="695325"/>
            <a:ext cx="4648200" cy="3486150"/>
          </a:xfrm>
          <a:ln/>
        </p:spPr>
      </p:sp>
      <p:sp>
        <p:nvSpPr>
          <p:cNvPr id="36870" name="Rectangle 3"/>
          <p:cNvSpPr>
            <a:spLocks noGrp="1" noChangeArrowheads="1"/>
          </p:cNvSpPr>
          <p:nvPr>
            <p:ph type="body" idx="1"/>
          </p:nvPr>
        </p:nvSpPr>
        <p:spPr>
          <a:xfrm>
            <a:off x="701675" y="4416425"/>
            <a:ext cx="5607050" cy="4184650"/>
          </a:xfrm>
          <a:noFill/>
          <a:ln/>
        </p:spPr>
        <p:txBody>
          <a:bodyPr/>
          <a:lstStyle/>
          <a:p>
            <a:endParaRPr lang="en-US" dirty="0"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Context</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Four-step</a:t>
            </a:r>
            <a:r>
              <a:rPr lang="en-US" baseline="0" dirty="0" smtClean="0"/>
              <a:t> , sequential model</a:t>
            </a:r>
            <a:endParaRPr lang="en-US" dirty="0" smtClean="0"/>
          </a:p>
          <a:p>
            <a:r>
              <a:rPr lang="en-US" dirty="0" smtClean="0"/>
              <a:t>Historically,</a:t>
            </a:r>
            <a:r>
              <a:rPr lang="en-US" baseline="0" dirty="0" smtClean="0"/>
              <a:t> the CAMPO model has been a 24-hour model, following convention in Texas, </a:t>
            </a:r>
            <a:r>
              <a:rPr lang="en-US" baseline="0" dirty="0" smtClean="0"/>
              <a:t>continuing for many Texas models to this day. </a:t>
            </a:r>
          </a:p>
          <a:p>
            <a:r>
              <a:rPr lang="en-US" baseline="0" dirty="0" smtClean="0"/>
              <a:t>The 1997 CAMPO model did have a “sketch” type peak period aspect, prior to mode choice </a:t>
            </a:r>
          </a:p>
          <a:p>
            <a:r>
              <a:rPr lang="en-US" baseline="0" dirty="0" smtClean="0"/>
              <a:t>This </a:t>
            </a:r>
            <a:r>
              <a:rPr lang="en-US" baseline="0" dirty="0" smtClean="0"/>
              <a:t>feedback implementation </a:t>
            </a:r>
            <a:r>
              <a:rPr lang="en-US" baseline="0" dirty="0" smtClean="0"/>
              <a:t>for the CAMPO 2005 model is </a:t>
            </a:r>
            <a:r>
              <a:rPr lang="en-US" baseline="0" dirty="0" smtClean="0"/>
              <a:t>a stepping-stone in the interim. The next model update will include a time-of-day model.</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MSA Method:</a:t>
            </a:r>
          </a:p>
          <a:p>
            <a:pPr>
              <a:buFont typeface="Arial" pitchFamily="34" charset="0"/>
              <a:buChar char="•"/>
            </a:pPr>
            <a:r>
              <a:rPr lang="en-US" sz="1200" dirty="0" smtClean="0"/>
              <a:t>Implemented Using TransCAD’s MSA Method</a:t>
            </a:r>
          </a:p>
          <a:p>
            <a:pPr>
              <a:buFont typeface="Arial" pitchFamily="34" charset="0"/>
              <a:buChar char="•"/>
            </a:pPr>
            <a:r>
              <a:rPr lang="en-US" sz="1200" dirty="0" smtClean="0"/>
              <a:t>Following Assignment, MSAFlow value is calculated, MSATime value is derived from MSAFlow using BPR</a:t>
            </a:r>
            <a:br>
              <a:rPr lang="en-US" sz="1200" dirty="0" smtClean="0"/>
            </a:br>
            <a:r>
              <a:rPr lang="en-US" sz="1200" dirty="0" smtClean="0"/>
              <a:t>equation</a:t>
            </a:r>
          </a:p>
          <a:p>
            <a:pPr>
              <a:buFont typeface="Arial" pitchFamily="34" charset="0"/>
              <a:buChar char="•"/>
            </a:pPr>
            <a:r>
              <a:rPr lang="en-US" sz="1200" dirty="0" smtClean="0"/>
              <a:t>MSATime is value skimmed for Trip Distribution in subsequent loop</a:t>
            </a:r>
          </a:p>
          <a:p>
            <a:pPr>
              <a:buFont typeface="Arial" pitchFamily="34" charset="0"/>
              <a:buChar char="•"/>
            </a:pPr>
            <a:endParaRPr lang="en-US" sz="1200" dirty="0" smtClean="0"/>
          </a:p>
          <a:p>
            <a:pPr>
              <a:buFont typeface="Arial" pitchFamily="34" charset="0"/>
              <a:buNone/>
            </a:pPr>
            <a:r>
              <a:rPr lang="en-US" sz="1200" dirty="0" smtClean="0"/>
              <a:t>Constant Weights Method:</a:t>
            </a:r>
          </a:p>
          <a:p>
            <a:pPr>
              <a:buFont typeface="Arial" pitchFamily="34" charset="0"/>
              <a:buChar char="•"/>
            </a:pPr>
            <a:r>
              <a:rPr lang="en-US" sz="1200" dirty="0" smtClean="0"/>
              <a:t> Prior to assignment, the trip table is averaged with the trip table from the prior loop</a:t>
            </a:r>
          </a:p>
          <a:p>
            <a:pPr>
              <a:buFont typeface="Arial" pitchFamily="34" charset="0"/>
              <a:buChar char="•"/>
            </a:pPr>
            <a:r>
              <a:rPr lang="en-US" sz="1200" baseline="0" dirty="0" smtClean="0"/>
              <a:t> In the calculation, the two trip tables are weighted, for CAMPO we tested:</a:t>
            </a:r>
          </a:p>
          <a:p>
            <a:pPr>
              <a:buFont typeface="Arial" pitchFamily="34" charset="0"/>
              <a:buNone/>
            </a:pPr>
            <a:r>
              <a:rPr lang="en-US" sz="1200" baseline="0" dirty="0" smtClean="0"/>
              <a:t>       50% Current – 50% Prior</a:t>
            </a:r>
          </a:p>
          <a:p>
            <a:pPr>
              <a:buFont typeface="Arial" pitchFamily="34" charset="0"/>
              <a:buNone/>
            </a:pPr>
            <a:r>
              <a:rPr lang="en-US" sz="1200" baseline="0" dirty="0" smtClean="0"/>
              <a:t>       75% Current – 25% Prior</a:t>
            </a:r>
          </a:p>
          <a:p>
            <a:pPr>
              <a:buFont typeface="Arial" pitchFamily="34" charset="0"/>
              <a:buNone/>
            </a:pPr>
            <a:r>
              <a:rPr lang="en-US" sz="1200" baseline="0" dirty="0" smtClean="0"/>
              <a:t>       80% Current – 20% Prior</a:t>
            </a:r>
          </a:p>
          <a:p>
            <a:pPr>
              <a:buFont typeface="Arial" pitchFamily="34" charset="0"/>
              <a:buNone/>
            </a:pPr>
            <a:endParaRPr lang="en-US" sz="1200" baseline="0" dirty="0" smtClean="0"/>
          </a:p>
          <a:p>
            <a:pPr>
              <a:buFont typeface="Arial" pitchFamily="34" charset="0"/>
              <a:buNone/>
            </a:pPr>
            <a:r>
              <a:rPr lang="en-US" sz="1200" baseline="0" dirty="0" smtClean="0"/>
              <a:t>Note that HBW trip purposes were treated differently than other trip purposes</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10</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Broad</a:t>
            </a:r>
            <a:r>
              <a:rPr lang="en-US" baseline="0" dirty="0" smtClean="0"/>
              <a:t> level likely too coarse a measure of system stability</a:t>
            </a:r>
          </a:p>
          <a:p>
            <a:r>
              <a:rPr lang="en-US" baseline="0" dirty="0" smtClean="0"/>
              <a:t>Matrix-level measures might be sufficient to base convergence criteria on</a:t>
            </a:r>
          </a:p>
          <a:p>
            <a:r>
              <a:rPr lang="en-US" baseline="0" dirty="0" smtClean="0"/>
              <a:t>But the link-level statistics would provide the comfort level that the system was truly stabilizing at the project-level</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Broad</a:t>
            </a:r>
            <a:r>
              <a:rPr lang="en-US" baseline="0" dirty="0" smtClean="0"/>
              <a:t> level likely too coarse a measure of system stability</a:t>
            </a:r>
          </a:p>
          <a:p>
            <a:r>
              <a:rPr lang="en-US" baseline="0" dirty="0" smtClean="0"/>
              <a:t>Matrix-level measures might be sufficient to base convergence criteria on</a:t>
            </a:r>
          </a:p>
          <a:p>
            <a:r>
              <a:rPr lang="en-US" baseline="0" dirty="0" smtClean="0"/>
              <a:t>But the link-level statistics would provide the comfort level that the system was truly stabilizing at the project-level</a:t>
            </a:r>
            <a:endParaRPr lang="en-US" dirty="0"/>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12</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w Cen MT" pitchFamily="34" charset="0"/>
                <a:ea typeface="ＭＳ Ｐゴシック" pitchFamily="-108" charset="-128"/>
                <a:cs typeface="ＭＳ Ｐゴシック" pitchFamily="-108" charset="-128"/>
              </a:rPr>
              <a:t>TRANSITION</a:t>
            </a:r>
            <a:r>
              <a:rPr lang="en-US" sz="1200" kern="1200" baseline="0" dirty="0" smtClean="0">
                <a:solidFill>
                  <a:schemeClr val="tx1"/>
                </a:solidFill>
                <a:latin typeface="Tw Cen MT" pitchFamily="34" charset="0"/>
                <a:ea typeface="ＭＳ Ｐゴシック" pitchFamily="-108" charset="-128"/>
                <a:cs typeface="ＭＳ Ｐゴシック" pitchFamily="-108" charset="-128"/>
              </a:rPr>
              <a:t> ON THIS SLIDE…Jonathan will explain the fine print.</a:t>
            </a:r>
            <a:endParaRPr lang="en-US" sz="1200" kern="1200" dirty="0" smtClean="0">
              <a:solidFill>
                <a:schemeClr val="tx1"/>
              </a:solidFill>
              <a:latin typeface="Tw Cen MT" pitchFamily="34" charset="0"/>
              <a:ea typeface="ＭＳ Ｐゴシック" pitchFamily="-108" charset="-128"/>
              <a:cs typeface="ＭＳ Ｐゴシック" pitchFamily="-108"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Tw Cen MT" pitchFamily="34" charset="0"/>
              <a:ea typeface="ＭＳ Ｐゴシック" pitchFamily="-108" charset="-128"/>
              <a:cs typeface="ＭＳ Ｐゴシック" pitchFamily="-108"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w Cen MT" pitchFamily="34" charset="0"/>
                <a:ea typeface="ＭＳ Ｐゴシック" pitchFamily="-108" charset="-128"/>
                <a:cs typeface="ＭＳ Ｐゴシック" pitchFamily="-108" charset="-128"/>
              </a:rPr>
              <a:t>For each feedback</a:t>
            </a:r>
            <a:r>
              <a:rPr lang="en-US" sz="1200" kern="1200" baseline="0" dirty="0" smtClean="0">
                <a:solidFill>
                  <a:schemeClr val="tx1"/>
                </a:solidFill>
                <a:latin typeface="Tw Cen MT" pitchFamily="34" charset="0"/>
                <a:ea typeface="ＭＳ Ｐゴシック" pitchFamily="-108" charset="-128"/>
                <a:cs typeface="ＭＳ Ｐゴシック" pitchFamily="-108" charset="-128"/>
              </a:rPr>
              <a:t> run, CAMPO generates a report like this one, which tabulates the measures we presented above. In the settings, only one convergence criteria controls the feedback looping and when it stops, but these other measures are available for the user to examine.</a:t>
            </a:r>
            <a:endParaRPr lang="en-US" sz="1200" kern="1200" dirty="0" smtClean="0">
              <a:solidFill>
                <a:schemeClr val="tx1"/>
              </a:solidFill>
              <a:latin typeface="Tw Cen MT" pitchFamily="34" charset="0"/>
              <a:ea typeface="ＭＳ Ｐゴシック" pitchFamily="-108" charset="-128"/>
              <a:cs typeface="ＭＳ Ｐゴシック" pitchFamily="-108" charset="-128"/>
            </a:endParaRPr>
          </a:p>
        </p:txBody>
      </p:sp>
      <p:sp>
        <p:nvSpPr>
          <p:cNvPr id="4" name="Header Placeholder 3"/>
          <p:cNvSpPr>
            <a:spLocks noGrp="1"/>
          </p:cNvSpPr>
          <p:nvPr>
            <p:ph type="hdr" sz="quarter" idx="10"/>
          </p:nvPr>
        </p:nvSpPr>
        <p:spPr/>
        <p:txBody>
          <a:bodyPr/>
          <a:lstStyle/>
          <a:p>
            <a:pPr>
              <a:defRPr/>
            </a:pPr>
            <a:r>
              <a:rPr lang="en-US" dirty="0" smtClean="0"/>
              <a:t>Transportation Policy Board - January 27, 2009</a:t>
            </a:r>
            <a:endParaRPr lang="en-US" dirty="0"/>
          </a:p>
        </p:txBody>
      </p:sp>
      <p:sp>
        <p:nvSpPr>
          <p:cNvPr id="5" name="Date Placeholder 4"/>
          <p:cNvSpPr>
            <a:spLocks noGrp="1"/>
          </p:cNvSpPr>
          <p:nvPr>
            <p:ph type="dt" idx="11"/>
          </p:nvPr>
        </p:nvSpPr>
        <p:spPr/>
        <p:txBody>
          <a:bodyPr/>
          <a:lstStyle/>
          <a:p>
            <a:pPr>
              <a:defRPr/>
            </a:pPr>
            <a:fld id="{AF2DA526-01EA-4A15-B4E5-BD3579AD0AE4}" type="datetime1">
              <a:rPr lang="en-US" smtClean="0"/>
              <a:pPr>
                <a:defRPr/>
              </a:pPr>
              <a:t>5/10/2011</a:t>
            </a:fld>
            <a:endParaRPr lang="en-US" dirty="0"/>
          </a:p>
        </p:txBody>
      </p:sp>
      <p:sp>
        <p:nvSpPr>
          <p:cNvPr id="6" name="Slide Number Placeholder 5"/>
          <p:cNvSpPr>
            <a:spLocks noGrp="1"/>
          </p:cNvSpPr>
          <p:nvPr>
            <p:ph type="sldNum" sz="quarter" idx="12"/>
          </p:nvPr>
        </p:nvSpPr>
        <p:spPr/>
        <p:txBody>
          <a:bodyPr/>
          <a:lstStyle/>
          <a:p>
            <a:pPr>
              <a:defRPr/>
            </a:pPr>
            <a:fld id="{1A9F7D84-B006-46CB-8C6D-7970BFF08563}" type="slidenum">
              <a:rPr lang="en-US" smtClean="0"/>
              <a:pPr>
                <a:defRPr/>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20193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59055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077200" cy="1219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2057400"/>
            <a:ext cx="8077200" cy="4114800"/>
          </a:xfrm>
        </p:spPr>
        <p:txBody>
          <a:bodyPr/>
          <a:lstStyle/>
          <a:p>
            <a:pPr lvl="0"/>
            <a:endParaRPr lang="en-US" noProof="0"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0" y="2514600"/>
            <a:ext cx="5791200" cy="914400"/>
          </a:xfrm>
        </p:spPr>
        <p:txBody>
          <a:bodyPr anchor="t"/>
          <a:lstStyle>
            <a:lvl1pPr>
              <a:defRPr sz="3600">
                <a:solidFill>
                  <a:srgbClr val="19398A"/>
                </a:solidFill>
              </a:defRPr>
            </a:lvl1pPr>
          </a:lstStyle>
          <a:p>
            <a:r>
              <a:rPr lang="en-US"/>
              <a:t>Click to edit Master title style</a:t>
            </a:r>
          </a:p>
        </p:txBody>
      </p:sp>
      <p:sp>
        <p:nvSpPr>
          <p:cNvPr id="4099" name="Rectangle 3"/>
          <p:cNvSpPr>
            <a:spLocks noGrp="1" noChangeArrowheads="1"/>
          </p:cNvSpPr>
          <p:nvPr>
            <p:ph type="subTitle" idx="1"/>
          </p:nvPr>
        </p:nvSpPr>
        <p:spPr>
          <a:xfrm>
            <a:off x="3048000" y="3505200"/>
            <a:ext cx="5105400" cy="1143000"/>
          </a:xfrm>
        </p:spPr>
        <p:txBody>
          <a:bodyPr/>
          <a:lstStyle>
            <a:lvl1pPr marL="0" indent="0">
              <a:defRPr sz="2800">
                <a:solidFill>
                  <a:srgbClr val="F37320"/>
                </a:solidFill>
              </a:defRPr>
            </a:lvl1pPr>
          </a:lstStyle>
          <a:p>
            <a:r>
              <a:rPr lang="en-US"/>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077200" cy="1524000"/>
          </a:xfrm>
        </p:spPr>
        <p:txBody>
          <a:bodyPr/>
          <a:lstStyle>
            <a:lvl1pPr>
              <a:defRPr sz="5000" baseline="0">
                <a:solidFill>
                  <a:srgbClr val="FFFFFF"/>
                </a:solidFill>
                <a:latin typeface="Tw Cen MT 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37320"/>
              </a:buClr>
              <a:buFont typeface="Arial" pitchFamily="34" charset="0"/>
              <a:buChar char="•"/>
              <a:defRPr sz="4200" baseline="0"/>
            </a:lvl1pPr>
            <a:lvl2pPr>
              <a:buClr>
                <a:srgbClr val="FFFFFF"/>
              </a:buClr>
              <a:buSzPct val="90000"/>
              <a:buFont typeface="Wingdings" pitchFamily="2" charset="2"/>
              <a:buChar char="§"/>
              <a:defRPr sz="3600" baseline="0">
                <a:latin typeface="Tw Cen MT" pitchFamily="34" charset="0"/>
              </a:defRPr>
            </a:lvl2pPr>
            <a:lvl3pPr>
              <a:buClr>
                <a:srgbClr val="FFFFFF"/>
              </a:buClr>
              <a:buSzPct val="80000"/>
              <a:buFont typeface="Arial" pitchFamily="34" charset="0"/>
              <a:buChar char="•"/>
              <a:defRPr sz="3200" baseline="0"/>
            </a:lvl3pPr>
            <a:lvl4pPr>
              <a:buFont typeface="Wingdings" pitchFamily="2" charset="2"/>
              <a:buChar char="Ø"/>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574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20574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0772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11"/>
          <p:cNvSpPr>
            <a:spLocks noGrp="1" noChangeArrowheads="1"/>
          </p:cNvSpPr>
          <p:nvPr>
            <p:ph type="body" idx="1"/>
          </p:nvPr>
        </p:nvSpPr>
        <p:spPr bwMode="auto">
          <a:xfrm>
            <a:off x="457200" y="2057400"/>
            <a:ext cx="8077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6" r:id="rId1"/>
    <p:sldLayoutId id="2147483685" r:id="rId2"/>
    <p:sldLayoutId id="2147483684" r:id="rId3"/>
    <p:sldLayoutId id="2147483683" r:id="rId4"/>
    <p:sldLayoutId id="2147483682" r:id="rId5"/>
    <p:sldLayoutId id="2147483681" r:id="rId6"/>
    <p:sldLayoutId id="2147483680" r:id="rId7"/>
    <p:sldLayoutId id="2147483679" r:id="rId8"/>
    <p:sldLayoutId id="2147483678" r:id="rId9"/>
    <p:sldLayoutId id="2147483677" r:id="rId10"/>
    <p:sldLayoutId id="2147483676" r:id="rId11"/>
    <p:sldLayoutId id="2147483675" r:id="rId12"/>
  </p:sldLayoutIdLst>
  <p:txStyles>
    <p:titleStyle>
      <a:lvl1pPr algn="l" rtl="0" eaLnBrk="0" fontAlgn="base" hangingPunct="0">
        <a:spcBef>
          <a:spcPct val="0"/>
        </a:spcBef>
        <a:spcAft>
          <a:spcPct val="0"/>
        </a:spcAft>
        <a:defRPr sz="5400" b="1">
          <a:solidFill>
            <a:srgbClr val="F37320"/>
          </a:solidFill>
          <a:latin typeface="+mj-lt"/>
          <a:ea typeface="+mj-ea"/>
          <a:cs typeface="+mj-cs"/>
        </a:defRPr>
      </a:lvl1pPr>
      <a:lvl2pPr algn="l" rtl="0" eaLnBrk="0" fontAlgn="base" hangingPunct="0">
        <a:spcBef>
          <a:spcPct val="0"/>
        </a:spcBef>
        <a:spcAft>
          <a:spcPct val="0"/>
        </a:spcAft>
        <a:defRPr sz="5400" b="1">
          <a:solidFill>
            <a:srgbClr val="F37320"/>
          </a:solidFill>
          <a:latin typeface="Tw Cen MT Bold" pitchFamily="1" charset="-18"/>
          <a:ea typeface="Osaka" pitchFamily="1" charset="-128"/>
        </a:defRPr>
      </a:lvl2pPr>
      <a:lvl3pPr algn="l" rtl="0" eaLnBrk="0" fontAlgn="base" hangingPunct="0">
        <a:spcBef>
          <a:spcPct val="0"/>
        </a:spcBef>
        <a:spcAft>
          <a:spcPct val="0"/>
        </a:spcAft>
        <a:defRPr sz="5400" b="1">
          <a:solidFill>
            <a:srgbClr val="F37320"/>
          </a:solidFill>
          <a:latin typeface="Tw Cen MT Bold" pitchFamily="1" charset="-18"/>
          <a:ea typeface="Osaka" pitchFamily="1" charset="-128"/>
        </a:defRPr>
      </a:lvl3pPr>
      <a:lvl4pPr algn="l" rtl="0" eaLnBrk="0" fontAlgn="base" hangingPunct="0">
        <a:spcBef>
          <a:spcPct val="0"/>
        </a:spcBef>
        <a:spcAft>
          <a:spcPct val="0"/>
        </a:spcAft>
        <a:defRPr sz="5400" b="1">
          <a:solidFill>
            <a:srgbClr val="F37320"/>
          </a:solidFill>
          <a:latin typeface="Tw Cen MT Bold" pitchFamily="1" charset="-18"/>
          <a:ea typeface="Osaka" pitchFamily="1" charset="-128"/>
        </a:defRPr>
      </a:lvl4pPr>
      <a:lvl5pPr algn="l" rtl="0" eaLnBrk="0" fontAlgn="base" hangingPunct="0">
        <a:spcBef>
          <a:spcPct val="0"/>
        </a:spcBef>
        <a:spcAft>
          <a:spcPct val="0"/>
        </a:spcAft>
        <a:defRPr sz="5400" b="1">
          <a:solidFill>
            <a:srgbClr val="F37320"/>
          </a:solidFill>
          <a:latin typeface="Tw Cen MT Bold" pitchFamily="1" charset="-18"/>
          <a:ea typeface="Osaka" pitchFamily="1" charset="-128"/>
        </a:defRPr>
      </a:lvl5pPr>
      <a:lvl6pPr marL="457200" algn="l" rtl="0" fontAlgn="base">
        <a:spcBef>
          <a:spcPct val="0"/>
        </a:spcBef>
        <a:spcAft>
          <a:spcPct val="0"/>
        </a:spcAft>
        <a:defRPr sz="5400" b="1">
          <a:solidFill>
            <a:srgbClr val="F37320"/>
          </a:solidFill>
          <a:latin typeface="Tw Cen MT Bold" pitchFamily="1" charset="-18"/>
          <a:ea typeface="Osaka" pitchFamily="1" charset="-128"/>
        </a:defRPr>
      </a:lvl6pPr>
      <a:lvl7pPr marL="914400" algn="l" rtl="0" fontAlgn="base">
        <a:spcBef>
          <a:spcPct val="0"/>
        </a:spcBef>
        <a:spcAft>
          <a:spcPct val="0"/>
        </a:spcAft>
        <a:defRPr sz="5400" b="1">
          <a:solidFill>
            <a:srgbClr val="F37320"/>
          </a:solidFill>
          <a:latin typeface="Tw Cen MT Bold" pitchFamily="1" charset="-18"/>
          <a:ea typeface="Osaka" pitchFamily="1" charset="-128"/>
        </a:defRPr>
      </a:lvl7pPr>
      <a:lvl8pPr marL="1371600" algn="l" rtl="0" fontAlgn="base">
        <a:spcBef>
          <a:spcPct val="0"/>
        </a:spcBef>
        <a:spcAft>
          <a:spcPct val="0"/>
        </a:spcAft>
        <a:defRPr sz="5400" b="1">
          <a:solidFill>
            <a:srgbClr val="F37320"/>
          </a:solidFill>
          <a:latin typeface="Tw Cen MT Bold" pitchFamily="1" charset="-18"/>
          <a:ea typeface="Osaka" pitchFamily="1" charset="-128"/>
        </a:defRPr>
      </a:lvl8pPr>
      <a:lvl9pPr marL="1828800" algn="l" rtl="0" fontAlgn="base">
        <a:spcBef>
          <a:spcPct val="0"/>
        </a:spcBef>
        <a:spcAft>
          <a:spcPct val="0"/>
        </a:spcAft>
        <a:defRPr sz="5400" b="1">
          <a:solidFill>
            <a:srgbClr val="F37320"/>
          </a:solidFill>
          <a:latin typeface="Tw Cen MT Bold" pitchFamily="1" charset="-18"/>
          <a:ea typeface="Osaka" pitchFamily="1" charset="-128"/>
        </a:defRPr>
      </a:lvl9pPr>
    </p:titleStyle>
    <p:bodyStyle>
      <a:lvl1pPr marL="342900" indent="-342900" algn="l" rtl="0" eaLnBrk="0" fontAlgn="base" hangingPunct="0">
        <a:spcBef>
          <a:spcPct val="20000"/>
        </a:spcBef>
        <a:spcAft>
          <a:spcPct val="0"/>
        </a:spcAft>
        <a:buFont typeface="Monotype Sorts" pitchFamily="1" charset="2"/>
        <a:buChar char="•"/>
        <a:defRPr sz="4400">
          <a:solidFill>
            <a:srgbClr val="FFFFFF"/>
          </a:solidFill>
          <a:latin typeface="+mn-lt"/>
          <a:ea typeface="+mn-ea"/>
          <a:cs typeface="+mn-cs"/>
        </a:defRPr>
      </a:lvl1pPr>
      <a:lvl2pPr marL="742950" indent="-285750" algn="l" rtl="0" eaLnBrk="0" fontAlgn="base" hangingPunct="0">
        <a:spcBef>
          <a:spcPct val="20000"/>
        </a:spcBef>
        <a:spcAft>
          <a:spcPct val="0"/>
        </a:spcAft>
        <a:buClr>
          <a:srgbClr val="FF8000"/>
        </a:buClr>
        <a:buFont typeface="Monotype Sorts" pitchFamily="1" charset="2"/>
        <a:buChar char="–"/>
        <a:defRPr sz="4000">
          <a:solidFill>
            <a:srgbClr val="FFFFFF"/>
          </a:solidFill>
          <a:latin typeface="+mn-lt"/>
          <a:ea typeface="+mn-ea"/>
        </a:defRPr>
      </a:lvl2pPr>
      <a:lvl3pPr marL="1143000" indent="-228600" algn="l" rtl="0" eaLnBrk="0" fontAlgn="base" hangingPunct="0">
        <a:spcBef>
          <a:spcPct val="20000"/>
        </a:spcBef>
        <a:spcAft>
          <a:spcPct val="0"/>
        </a:spcAft>
        <a:buFont typeface="Monotype Sorts" pitchFamily="1" charset="2"/>
        <a:buChar char="•"/>
        <a:defRPr sz="3600">
          <a:solidFill>
            <a:srgbClr val="FFFFFF"/>
          </a:solidFill>
          <a:latin typeface="Tw Cen MT" pitchFamily="34" charset="0"/>
          <a:ea typeface="+mn-ea"/>
        </a:defRPr>
      </a:lvl3pPr>
      <a:lvl4pPr marL="1600200" indent="-228600" algn="l" rtl="0" eaLnBrk="0" fontAlgn="base" hangingPunct="0">
        <a:spcBef>
          <a:spcPct val="20000"/>
        </a:spcBef>
        <a:spcAft>
          <a:spcPct val="0"/>
        </a:spcAft>
        <a:buClr>
          <a:srgbClr val="FF8000"/>
        </a:buClr>
        <a:buFont typeface="Monotype Sorts" pitchFamily="1" charset="2"/>
        <a:buChar char="–"/>
        <a:defRPr sz="2800">
          <a:solidFill>
            <a:srgbClr val="FFFFFF"/>
          </a:solidFill>
          <a:latin typeface="Tw Cen MT" pitchFamily="34" charset="0"/>
          <a:ea typeface="+mn-ea"/>
        </a:defRPr>
      </a:lvl4pPr>
      <a:lvl5pPr marL="2057400" indent="-228600" algn="l" rtl="0" eaLnBrk="0" fontAlgn="base" hangingPunct="0">
        <a:spcBef>
          <a:spcPct val="20000"/>
        </a:spcBef>
        <a:spcAft>
          <a:spcPct val="0"/>
        </a:spcAft>
        <a:buFont typeface="Monotype Sorts" pitchFamily="1" charset="2"/>
        <a:buChar char="»"/>
        <a:defRPr sz="2400">
          <a:solidFill>
            <a:srgbClr val="FFFFFF"/>
          </a:solidFill>
          <a:latin typeface="Tw Cen MT" pitchFamily="34" charset="0"/>
          <a:ea typeface="+mn-ea"/>
        </a:defRPr>
      </a:lvl5pPr>
      <a:lvl6pPr marL="2514600" indent="-228600" algn="l" rtl="0" fontAlgn="base">
        <a:spcBef>
          <a:spcPct val="20000"/>
        </a:spcBef>
        <a:spcAft>
          <a:spcPct val="0"/>
        </a:spcAft>
        <a:buFont typeface="Monotype Sorts" pitchFamily="1" charset="2"/>
        <a:defRPr sz="2400">
          <a:solidFill>
            <a:srgbClr val="FFFFFF"/>
          </a:solidFill>
          <a:latin typeface="Tw Cen MT" pitchFamily="34" charset="0"/>
          <a:ea typeface="+mn-ea"/>
        </a:defRPr>
      </a:lvl6pPr>
      <a:lvl7pPr marL="2971800" indent="-228600" algn="l" rtl="0" fontAlgn="base">
        <a:spcBef>
          <a:spcPct val="20000"/>
        </a:spcBef>
        <a:spcAft>
          <a:spcPct val="0"/>
        </a:spcAft>
        <a:buFont typeface="Monotype Sorts" pitchFamily="1" charset="2"/>
        <a:defRPr sz="2400">
          <a:solidFill>
            <a:srgbClr val="FFFFFF"/>
          </a:solidFill>
          <a:latin typeface="Tw Cen MT" pitchFamily="34" charset="0"/>
          <a:ea typeface="+mn-ea"/>
        </a:defRPr>
      </a:lvl7pPr>
      <a:lvl8pPr marL="3429000" indent="-228600" algn="l" rtl="0" fontAlgn="base">
        <a:spcBef>
          <a:spcPct val="20000"/>
        </a:spcBef>
        <a:spcAft>
          <a:spcPct val="0"/>
        </a:spcAft>
        <a:buFont typeface="Monotype Sorts" pitchFamily="1" charset="2"/>
        <a:defRPr sz="2400">
          <a:solidFill>
            <a:srgbClr val="FFFFFF"/>
          </a:solidFill>
          <a:latin typeface="Tw Cen MT" pitchFamily="34" charset="0"/>
          <a:ea typeface="+mn-ea"/>
        </a:defRPr>
      </a:lvl8pPr>
      <a:lvl9pPr marL="3886200" indent="-228600" algn="l" rtl="0" fontAlgn="base">
        <a:spcBef>
          <a:spcPct val="20000"/>
        </a:spcBef>
        <a:spcAft>
          <a:spcPct val="0"/>
        </a:spcAft>
        <a:buFont typeface="Monotype Sorts" pitchFamily="1" charset="2"/>
        <a:defRPr sz="2400">
          <a:solidFill>
            <a:srgbClr val="FFFFFF"/>
          </a:solidFill>
          <a:latin typeface="Tw Cen MT" pitchFamily="34"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304800"/>
            <a:ext cx="80772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11"/>
          <p:cNvSpPr>
            <a:spLocks noGrp="1" noChangeArrowheads="1"/>
          </p:cNvSpPr>
          <p:nvPr>
            <p:ph type="body" idx="1"/>
          </p:nvPr>
        </p:nvSpPr>
        <p:spPr bwMode="auto">
          <a:xfrm>
            <a:off x="457200" y="2057400"/>
            <a:ext cx="8077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 Second level</a:t>
            </a:r>
          </a:p>
          <a:p>
            <a:pPr lvl="2"/>
            <a:r>
              <a:rPr lang="en-US" smtClean="0"/>
              <a:t>• Third level</a:t>
            </a:r>
          </a:p>
          <a:p>
            <a:pPr lvl="3"/>
            <a:r>
              <a:rPr lang="en-US" smtClean="0"/>
              <a:t>• Fourth level</a:t>
            </a:r>
          </a:p>
          <a:p>
            <a:pPr lvl="4"/>
            <a:r>
              <a:rPr lang="en-US" smtClean="0"/>
              <a:t>• Fifth level</a:t>
            </a:r>
          </a:p>
        </p:txBody>
      </p:sp>
    </p:spTree>
  </p:cSld>
  <p:clrMap bg1="dk2" tx1="lt1" bg2="dk1" tx2="lt2" accent1="accent1" accent2="accent2" accent3="accent3" accent4="accent4" accent5="accent5" accent6="accent6" hlink="hlink" folHlink="folHlink"/>
  <p:sldLayoutIdLst>
    <p:sldLayoutId id="2147483688" r:id="rId1"/>
    <p:sldLayoutId id="2147483687" r:id="rId2"/>
  </p:sldLayoutIdLst>
  <p:txStyles>
    <p:titleStyle>
      <a:lvl1pPr algn="l" rtl="0" eaLnBrk="0" fontAlgn="base" hangingPunct="0">
        <a:spcBef>
          <a:spcPct val="0"/>
        </a:spcBef>
        <a:spcAft>
          <a:spcPct val="0"/>
        </a:spcAft>
        <a:defRPr sz="4400">
          <a:solidFill>
            <a:srgbClr val="FFFFFF"/>
          </a:solidFill>
          <a:latin typeface="Arial" charset="0"/>
          <a:ea typeface="+mj-ea"/>
          <a:cs typeface="+mj-cs"/>
        </a:defRPr>
      </a:lvl1pPr>
      <a:lvl2pPr algn="l" rtl="0" eaLnBrk="0" fontAlgn="base" hangingPunct="0">
        <a:spcBef>
          <a:spcPct val="0"/>
        </a:spcBef>
        <a:spcAft>
          <a:spcPct val="0"/>
        </a:spcAft>
        <a:defRPr sz="4400">
          <a:solidFill>
            <a:srgbClr val="FFFFFF"/>
          </a:solidFill>
          <a:latin typeface="Arial" charset="0"/>
          <a:ea typeface="Osaka" pitchFamily="-108" charset="-128"/>
          <a:cs typeface="Osaka" pitchFamily="-108" charset="-128"/>
        </a:defRPr>
      </a:lvl2pPr>
      <a:lvl3pPr algn="l" rtl="0" eaLnBrk="0" fontAlgn="base" hangingPunct="0">
        <a:spcBef>
          <a:spcPct val="0"/>
        </a:spcBef>
        <a:spcAft>
          <a:spcPct val="0"/>
        </a:spcAft>
        <a:defRPr sz="4400">
          <a:solidFill>
            <a:srgbClr val="FFFFFF"/>
          </a:solidFill>
          <a:latin typeface="Arial" charset="0"/>
          <a:ea typeface="Osaka" pitchFamily="-108" charset="-128"/>
          <a:cs typeface="Osaka" pitchFamily="-108" charset="-128"/>
        </a:defRPr>
      </a:lvl3pPr>
      <a:lvl4pPr algn="l" rtl="0" eaLnBrk="0" fontAlgn="base" hangingPunct="0">
        <a:spcBef>
          <a:spcPct val="0"/>
        </a:spcBef>
        <a:spcAft>
          <a:spcPct val="0"/>
        </a:spcAft>
        <a:defRPr sz="4400">
          <a:solidFill>
            <a:srgbClr val="FFFFFF"/>
          </a:solidFill>
          <a:latin typeface="Arial" charset="0"/>
          <a:ea typeface="Osaka" pitchFamily="-108" charset="-128"/>
          <a:cs typeface="Osaka" pitchFamily="-108" charset="-128"/>
        </a:defRPr>
      </a:lvl4pPr>
      <a:lvl5pPr algn="l" rtl="0" eaLnBrk="0" fontAlgn="base" hangingPunct="0">
        <a:spcBef>
          <a:spcPct val="0"/>
        </a:spcBef>
        <a:spcAft>
          <a:spcPct val="0"/>
        </a:spcAft>
        <a:defRPr sz="4400">
          <a:solidFill>
            <a:srgbClr val="FFFFFF"/>
          </a:solidFill>
          <a:latin typeface="Arial" charset="0"/>
          <a:ea typeface="Osaka" pitchFamily="-108" charset="-128"/>
          <a:cs typeface="Osaka" pitchFamily="-108" charset="-128"/>
        </a:defRPr>
      </a:lvl5pPr>
      <a:lvl6pPr marL="457200" algn="l" rtl="0" fontAlgn="base">
        <a:spcBef>
          <a:spcPct val="0"/>
        </a:spcBef>
        <a:spcAft>
          <a:spcPct val="0"/>
        </a:spcAft>
        <a:defRPr sz="4400">
          <a:solidFill>
            <a:srgbClr val="FFFFFF"/>
          </a:solidFill>
          <a:latin typeface="Tw Cen MT Bold" pitchFamily="-80" charset="0"/>
          <a:ea typeface="Osaka" pitchFamily="-108" charset="-128"/>
          <a:cs typeface="Osaka" pitchFamily="-108" charset="-128"/>
        </a:defRPr>
      </a:lvl6pPr>
      <a:lvl7pPr marL="914400" algn="l" rtl="0" fontAlgn="base">
        <a:spcBef>
          <a:spcPct val="0"/>
        </a:spcBef>
        <a:spcAft>
          <a:spcPct val="0"/>
        </a:spcAft>
        <a:defRPr sz="4400">
          <a:solidFill>
            <a:srgbClr val="FFFFFF"/>
          </a:solidFill>
          <a:latin typeface="Tw Cen MT Bold" pitchFamily="-80" charset="0"/>
          <a:ea typeface="Osaka" pitchFamily="-108" charset="-128"/>
          <a:cs typeface="Osaka" pitchFamily="-108" charset="-128"/>
        </a:defRPr>
      </a:lvl7pPr>
      <a:lvl8pPr marL="1371600" algn="l" rtl="0" fontAlgn="base">
        <a:spcBef>
          <a:spcPct val="0"/>
        </a:spcBef>
        <a:spcAft>
          <a:spcPct val="0"/>
        </a:spcAft>
        <a:defRPr sz="4400">
          <a:solidFill>
            <a:srgbClr val="FFFFFF"/>
          </a:solidFill>
          <a:latin typeface="Tw Cen MT Bold" pitchFamily="-80" charset="0"/>
          <a:ea typeface="Osaka" pitchFamily="-108" charset="-128"/>
          <a:cs typeface="Osaka" pitchFamily="-108" charset="-128"/>
        </a:defRPr>
      </a:lvl8pPr>
      <a:lvl9pPr marL="1828800" algn="l" rtl="0" fontAlgn="base">
        <a:spcBef>
          <a:spcPct val="0"/>
        </a:spcBef>
        <a:spcAft>
          <a:spcPct val="0"/>
        </a:spcAft>
        <a:defRPr sz="4400">
          <a:solidFill>
            <a:srgbClr val="FFFFFF"/>
          </a:solidFill>
          <a:latin typeface="Tw Cen MT Bold" pitchFamily="-80" charset="0"/>
          <a:ea typeface="Osaka" pitchFamily="-108" charset="-128"/>
          <a:cs typeface="Osaka" pitchFamily="-108" charset="-128"/>
        </a:defRPr>
      </a:lvl9pPr>
    </p:titleStyle>
    <p:bodyStyle>
      <a:lvl1pPr marL="342900" indent="-342900" algn="l" rtl="0" eaLnBrk="0" fontAlgn="base" hangingPunct="0">
        <a:spcBef>
          <a:spcPct val="20000"/>
        </a:spcBef>
        <a:spcAft>
          <a:spcPct val="0"/>
        </a:spcAft>
        <a:buFont typeface="Monotype Sorts" pitchFamily="1" charset="2"/>
        <a:buChar char="•"/>
        <a:defRPr sz="3200">
          <a:solidFill>
            <a:srgbClr val="FFFFFF"/>
          </a:solidFill>
          <a:latin typeface="Arial" charset="0"/>
          <a:ea typeface="+mn-ea"/>
          <a:cs typeface="+mn-cs"/>
        </a:defRPr>
      </a:lvl1pPr>
      <a:lvl2pPr marL="742950" indent="-285750" algn="l" rtl="0" eaLnBrk="0" fontAlgn="base" hangingPunct="0">
        <a:spcBef>
          <a:spcPct val="20000"/>
        </a:spcBef>
        <a:spcAft>
          <a:spcPct val="0"/>
        </a:spcAft>
        <a:buClr>
          <a:srgbClr val="FF8000"/>
        </a:buClr>
        <a:buFont typeface="Monotype Sorts" pitchFamily="1" charset="2"/>
        <a:buChar char="–"/>
        <a:defRPr sz="2800">
          <a:solidFill>
            <a:srgbClr val="FFFFFF"/>
          </a:solidFill>
          <a:latin typeface="Arial" charset="0"/>
          <a:ea typeface="+mn-ea"/>
          <a:cs typeface="+mn-cs"/>
        </a:defRPr>
      </a:lvl2pPr>
      <a:lvl3pPr marL="1143000" indent="-228600" algn="l" rtl="0" eaLnBrk="0" fontAlgn="base" hangingPunct="0">
        <a:spcBef>
          <a:spcPct val="20000"/>
        </a:spcBef>
        <a:spcAft>
          <a:spcPct val="0"/>
        </a:spcAft>
        <a:buFont typeface="Monotype Sorts" pitchFamily="1" charset="2"/>
        <a:buChar char="•"/>
        <a:defRPr sz="2400">
          <a:solidFill>
            <a:srgbClr val="FFFFFF"/>
          </a:solidFill>
          <a:latin typeface="Arial" charset="0"/>
          <a:ea typeface="+mn-ea"/>
          <a:cs typeface="+mn-cs"/>
        </a:defRPr>
      </a:lvl3pPr>
      <a:lvl4pPr marL="1600200" indent="-228600" algn="l" rtl="0" eaLnBrk="0" fontAlgn="base" hangingPunct="0">
        <a:spcBef>
          <a:spcPct val="20000"/>
        </a:spcBef>
        <a:spcAft>
          <a:spcPct val="0"/>
        </a:spcAft>
        <a:buClr>
          <a:srgbClr val="FF8000"/>
        </a:buClr>
        <a:buFont typeface="Monotype Sorts" pitchFamily="1" charset="2"/>
        <a:buChar char="–"/>
        <a:defRPr sz="2000">
          <a:solidFill>
            <a:srgbClr val="FFFFFF"/>
          </a:solidFill>
          <a:latin typeface="Arial" charset="0"/>
          <a:ea typeface="+mn-ea"/>
          <a:cs typeface="+mn-cs"/>
        </a:defRPr>
      </a:lvl4pPr>
      <a:lvl5pPr marL="2057400" indent="-228600" algn="l" rtl="0" eaLnBrk="0" fontAlgn="base" hangingPunct="0">
        <a:spcBef>
          <a:spcPct val="20000"/>
        </a:spcBef>
        <a:spcAft>
          <a:spcPct val="0"/>
        </a:spcAft>
        <a:buFont typeface="Monotype Sorts" pitchFamily="1" charset="2"/>
        <a:buChar char="»"/>
        <a:defRPr sz="2000">
          <a:solidFill>
            <a:srgbClr val="FFFFFF"/>
          </a:solidFill>
          <a:latin typeface="Arial" charset="0"/>
          <a:ea typeface="+mn-ea"/>
          <a:cs typeface="+mn-cs"/>
        </a:defRPr>
      </a:lvl5pPr>
      <a:lvl6pPr marL="2514600" indent="-228600" algn="l" rtl="0" fontAlgn="base">
        <a:spcBef>
          <a:spcPct val="20000"/>
        </a:spcBef>
        <a:spcAft>
          <a:spcPct val="0"/>
        </a:spcAft>
        <a:buFont typeface="Monotype Sorts" pitchFamily="-108" charset="2"/>
        <a:defRPr sz="2000">
          <a:solidFill>
            <a:srgbClr val="FFFFFF"/>
          </a:solidFill>
          <a:latin typeface="+mn-lt"/>
          <a:ea typeface="+mn-ea"/>
          <a:cs typeface="+mn-cs"/>
        </a:defRPr>
      </a:lvl6pPr>
      <a:lvl7pPr marL="2971800" indent="-228600" algn="l" rtl="0" fontAlgn="base">
        <a:spcBef>
          <a:spcPct val="20000"/>
        </a:spcBef>
        <a:spcAft>
          <a:spcPct val="0"/>
        </a:spcAft>
        <a:buFont typeface="Monotype Sorts" pitchFamily="-108" charset="2"/>
        <a:defRPr sz="2000">
          <a:solidFill>
            <a:srgbClr val="FFFFFF"/>
          </a:solidFill>
          <a:latin typeface="+mn-lt"/>
          <a:ea typeface="+mn-ea"/>
          <a:cs typeface="+mn-cs"/>
        </a:defRPr>
      </a:lvl7pPr>
      <a:lvl8pPr marL="3429000" indent="-228600" algn="l" rtl="0" fontAlgn="base">
        <a:spcBef>
          <a:spcPct val="20000"/>
        </a:spcBef>
        <a:spcAft>
          <a:spcPct val="0"/>
        </a:spcAft>
        <a:buFont typeface="Monotype Sorts" pitchFamily="-108" charset="2"/>
        <a:defRPr sz="2000">
          <a:solidFill>
            <a:srgbClr val="FFFFFF"/>
          </a:solidFill>
          <a:latin typeface="+mn-lt"/>
          <a:ea typeface="+mn-ea"/>
          <a:cs typeface="+mn-cs"/>
        </a:defRPr>
      </a:lvl8pPr>
      <a:lvl9pPr marL="3886200" indent="-228600" algn="l" rtl="0" fontAlgn="base">
        <a:spcBef>
          <a:spcPct val="20000"/>
        </a:spcBef>
        <a:spcAft>
          <a:spcPct val="0"/>
        </a:spcAft>
        <a:buFont typeface="Monotype Sorts" pitchFamily="-108" charset="2"/>
        <a:defRPr sz="2000">
          <a:solidFill>
            <a:srgbClr val="FFFFFF"/>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javner@wilbursmith.com" TargetMode="External"/><Relationship Id="rId2" Type="http://schemas.openxmlformats.org/officeDocument/2006/relationships/hyperlink" Target="mailto:kevin.lancaster@campotexas.org" TargetMode="External"/><Relationship Id="rId1" Type="http://schemas.openxmlformats.org/officeDocument/2006/relationships/slideLayout" Target="../slideLayouts/slideLayout6.xml"/><Relationship Id="rId4" Type="http://schemas.openxmlformats.org/officeDocument/2006/relationships/hyperlink" Target="mailto:k-lorenzini@ttimail.tamu.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0" y="2549525"/>
            <a:ext cx="5638800" cy="879475"/>
          </a:xfrm>
        </p:spPr>
        <p:txBody>
          <a:bodyPr/>
          <a:lstStyle/>
          <a:p>
            <a:pPr eaLnBrk="1" hangingPunct="1"/>
            <a:r>
              <a:rPr lang="en-US" sz="4000" b="1" dirty="0" smtClean="0">
                <a:latin typeface="Tw Cen MT Bold" pitchFamily="1" charset="-18"/>
                <a:ea typeface="Osaka" pitchFamily="1" charset="-128"/>
              </a:rPr>
              <a:t>Feedback on Feedback: </a:t>
            </a:r>
            <a:r>
              <a:rPr lang="en-US" sz="3200" b="1" dirty="0" smtClean="0">
                <a:latin typeface="Tw Cen MT Bold" pitchFamily="1" charset="-18"/>
                <a:ea typeface="Osaka" pitchFamily="1" charset="-128"/>
              </a:rPr>
              <a:t>CAMPO’s Findings from Testing Various Feedback Approaches</a:t>
            </a:r>
            <a:endParaRPr lang="en-US" sz="4000" b="1" dirty="0" smtClean="0">
              <a:latin typeface="Tw Cen MT Bold" pitchFamily="1" charset="-18"/>
              <a:ea typeface="Osaka" pitchFamily="1" charset="-128"/>
            </a:endParaRPr>
          </a:p>
        </p:txBody>
      </p:sp>
      <p:sp>
        <p:nvSpPr>
          <p:cNvPr id="4099" name="Rectangle 3"/>
          <p:cNvSpPr>
            <a:spLocks noGrp="1" noChangeArrowheads="1"/>
          </p:cNvSpPr>
          <p:nvPr>
            <p:ph type="subTitle" idx="1"/>
          </p:nvPr>
        </p:nvSpPr>
        <p:spPr>
          <a:xfrm>
            <a:off x="3048000" y="4267200"/>
            <a:ext cx="5257800" cy="762000"/>
          </a:xfrm>
        </p:spPr>
        <p:txBody>
          <a:bodyPr/>
          <a:lstStyle/>
          <a:p>
            <a:pPr eaLnBrk="1" hangingPunct="1">
              <a:spcBef>
                <a:spcPts val="0"/>
              </a:spcBef>
              <a:buFont typeface="Monotype Sorts" pitchFamily="1" charset="2"/>
              <a:buNone/>
            </a:pPr>
            <a:r>
              <a:rPr lang="en-US" sz="3200" dirty="0" smtClean="0">
                <a:latin typeface="Tw Cen MT" pitchFamily="34" charset="0"/>
                <a:ea typeface="Osaka" pitchFamily="1" charset="-128"/>
              </a:rPr>
              <a:t>TRB Applications Conference</a:t>
            </a:r>
          </a:p>
          <a:p>
            <a:pPr eaLnBrk="1" hangingPunct="1">
              <a:spcBef>
                <a:spcPts val="0"/>
              </a:spcBef>
              <a:buFont typeface="Monotype Sorts" pitchFamily="1" charset="2"/>
              <a:buNone/>
            </a:pPr>
            <a:r>
              <a:rPr lang="en-US" sz="3200" dirty="0" smtClean="0">
                <a:latin typeface="Tw Cen MT" pitchFamily="34" charset="0"/>
                <a:ea typeface="Osaka" pitchFamily="1" charset="-128"/>
              </a:rPr>
              <a:t>May 11, 2011</a:t>
            </a:r>
          </a:p>
          <a:p>
            <a:pPr eaLnBrk="1" hangingPunct="1">
              <a:spcBef>
                <a:spcPts val="0"/>
              </a:spcBef>
              <a:buFont typeface="Monotype Sorts" pitchFamily="1" charset="2"/>
              <a:buNone/>
            </a:pPr>
            <a:r>
              <a:rPr lang="en-US" sz="3200" dirty="0" smtClean="0">
                <a:latin typeface="Tw Cen MT" pitchFamily="34" charset="0"/>
                <a:ea typeface="Osaka" pitchFamily="1" charset="-128"/>
              </a:rPr>
              <a:t>Session 18B</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4572000" y="6400800"/>
            <a:ext cx="4419600" cy="304800"/>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w Cen MT" pitchFamily="34" charset="0"/>
              <a:ea typeface="ＭＳ Ｐゴシック" pitchFamily="1" charset="-128"/>
            </a:endParaRPr>
          </a:p>
        </p:txBody>
      </p:sp>
      <p:sp>
        <p:nvSpPr>
          <p:cNvPr id="2" name="Title 1"/>
          <p:cNvSpPr>
            <a:spLocks noGrp="1"/>
          </p:cNvSpPr>
          <p:nvPr>
            <p:ph type="title"/>
          </p:nvPr>
        </p:nvSpPr>
        <p:spPr>
          <a:xfrm>
            <a:off x="228600" y="0"/>
            <a:ext cx="3657600" cy="2971800"/>
          </a:xfrm>
        </p:spPr>
        <p:txBody>
          <a:bodyPr>
            <a:normAutofit/>
          </a:bodyPr>
          <a:lstStyle/>
          <a:p>
            <a:r>
              <a:rPr lang="en-US" dirty="0" smtClean="0"/>
              <a:t>What CAMPO</a:t>
            </a:r>
            <a:br>
              <a:rPr lang="en-US" dirty="0" smtClean="0"/>
            </a:br>
            <a:r>
              <a:rPr lang="en-US" dirty="0" smtClean="0"/>
              <a:t>Tested</a:t>
            </a:r>
            <a:endParaRPr lang="en-US" dirty="0"/>
          </a:p>
        </p:txBody>
      </p:sp>
      <p:pic>
        <p:nvPicPr>
          <p:cNvPr id="2050" name="Picture 2"/>
          <p:cNvPicPr>
            <a:picLocks noChangeAspect="1" noChangeArrowheads="1"/>
          </p:cNvPicPr>
          <p:nvPr/>
        </p:nvPicPr>
        <p:blipFill>
          <a:blip r:embed="rId3"/>
          <a:srcRect/>
          <a:stretch>
            <a:fillRect/>
          </a:stretch>
        </p:blipFill>
        <p:spPr bwMode="auto">
          <a:xfrm>
            <a:off x="977010" y="152400"/>
            <a:ext cx="8243190" cy="670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MSA Method Formula</a:t>
            </a:r>
            <a:endParaRPr lang="en-US" dirty="0"/>
          </a:p>
        </p:txBody>
      </p:sp>
      <p:pic>
        <p:nvPicPr>
          <p:cNvPr id="1026" name="Picture 2"/>
          <p:cNvPicPr>
            <a:picLocks noChangeAspect="1" noChangeArrowheads="1"/>
          </p:cNvPicPr>
          <p:nvPr/>
        </p:nvPicPr>
        <p:blipFill>
          <a:blip r:embed="rId3"/>
          <a:srcRect/>
          <a:stretch>
            <a:fillRect/>
          </a:stretch>
        </p:blipFill>
        <p:spPr bwMode="auto">
          <a:xfrm>
            <a:off x="365766" y="2261681"/>
            <a:ext cx="8016234" cy="246271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CAMPO Tested – </a:t>
            </a:r>
            <a:br>
              <a:rPr lang="en-US" dirty="0" smtClean="0"/>
            </a:br>
            <a:r>
              <a:rPr lang="en-US" dirty="0" smtClean="0"/>
              <a:t>Convergence Criteria</a:t>
            </a:r>
            <a:endParaRPr lang="en-US" dirty="0"/>
          </a:p>
        </p:txBody>
      </p:sp>
      <p:sp>
        <p:nvSpPr>
          <p:cNvPr id="5" name="Content Placeholder 4"/>
          <p:cNvSpPr>
            <a:spLocks noGrp="1"/>
          </p:cNvSpPr>
          <p:nvPr>
            <p:ph idx="1"/>
          </p:nvPr>
        </p:nvSpPr>
        <p:spPr/>
        <p:txBody>
          <a:bodyPr/>
          <a:lstStyle/>
          <a:p>
            <a:r>
              <a:rPr lang="en-US" sz="3600" dirty="0" smtClean="0"/>
              <a:t>Aggregate</a:t>
            </a:r>
          </a:p>
          <a:p>
            <a:pPr lvl="1"/>
            <a:r>
              <a:rPr lang="en-US" sz="2800" dirty="0" smtClean="0"/>
              <a:t>Total number of trips</a:t>
            </a:r>
          </a:p>
          <a:p>
            <a:r>
              <a:rPr lang="en-US" sz="3600" dirty="0" smtClean="0"/>
              <a:t>Matrix Level </a:t>
            </a:r>
          </a:p>
          <a:p>
            <a:pPr lvl="1"/>
            <a:r>
              <a:rPr lang="en-US" sz="2800" dirty="0" smtClean="0"/>
              <a:t>Trip and skim table changes</a:t>
            </a:r>
          </a:p>
          <a:p>
            <a:r>
              <a:rPr lang="en-US" sz="3600" dirty="0" smtClean="0"/>
              <a:t>Link Level</a:t>
            </a:r>
          </a:p>
          <a:p>
            <a:pPr lvl="1"/>
            <a:r>
              <a:rPr lang="en-US" sz="2800" dirty="0" smtClean="0"/>
              <a:t>GEH statistic</a:t>
            </a:r>
          </a:p>
          <a:p>
            <a:pPr lvl="1"/>
            <a:r>
              <a:rPr lang="en-US" sz="2800" dirty="0" smtClean="0"/>
              <a:t>Maximum link flow change</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Report</a:t>
            </a:r>
            <a:endParaRPr lang="en-US" dirty="0"/>
          </a:p>
        </p:txBody>
      </p:sp>
      <p:pic>
        <p:nvPicPr>
          <p:cNvPr id="6146" name="Picture 2"/>
          <p:cNvPicPr>
            <a:picLocks noChangeAspect="1" noChangeArrowheads="1"/>
          </p:cNvPicPr>
          <p:nvPr/>
        </p:nvPicPr>
        <p:blipFill>
          <a:blip r:embed="rId3"/>
          <a:srcRect l="2479" t="12599" r="1653" b="6212"/>
          <a:stretch>
            <a:fillRect/>
          </a:stretch>
        </p:blipFill>
        <p:spPr bwMode="auto">
          <a:xfrm>
            <a:off x="152400" y="1600200"/>
            <a:ext cx="8839200" cy="441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Measures for Convergence Criteria</a:t>
            </a:r>
            <a:endParaRPr lang="en-US" dirty="0"/>
          </a:p>
        </p:txBody>
      </p:sp>
      <p:sp>
        <p:nvSpPr>
          <p:cNvPr id="5" name="Content Placeholder 4"/>
          <p:cNvSpPr>
            <a:spLocks noGrp="1"/>
          </p:cNvSpPr>
          <p:nvPr>
            <p:ph idx="1"/>
          </p:nvPr>
        </p:nvSpPr>
        <p:spPr/>
        <p:txBody>
          <a:bodyPr/>
          <a:lstStyle/>
          <a:p>
            <a:r>
              <a:rPr lang="en-US" sz="3600" dirty="0" smtClean="0"/>
              <a:t>Total Number of Trips</a:t>
            </a:r>
          </a:p>
          <a:p>
            <a:pPr lvl="1"/>
            <a:r>
              <a:rPr lang="en-US" sz="2800" dirty="0" smtClean="0"/>
              <a:t>Absolute value, percent change</a:t>
            </a:r>
          </a:p>
          <a:p>
            <a:r>
              <a:rPr lang="en-US" sz="3600" dirty="0" smtClean="0"/>
              <a:t>Trip and Skim Table Changes </a:t>
            </a:r>
          </a:p>
          <a:p>
            <a:pPr lvl="1"/>
            <a:r>
              <a:rPr lang="en-US" sz="2800" dirty="0" smtClean="0"/>
              <a:t>Percent RMSE, Percent Total Misplaced Flow</a:t>
            </a:r>
          </a:p>
          <a:p>
            <a:r>
              <a:rPr lang="en-US" sz="3600" dirty="0" smtClean="0"/>
              <a:t>Link Level</a:t>
            </a:r>
          </a:p>
          <a:p>
            <a:pPr lvl="1"/>
            <a:r>
              <a:rPr lang="en-US" sz="2800" dirty="0" smtClean="0"/>
              <a:t>Total </a:t>
            </a:r>
            <a:r>
              <a:rPr lang="en-US" sz="2800" dirty="0" smtClean="0"/>
              <a:t>link flow change,</a:t>
            </a:r>
            <a:br>
              <a:rPr lang="en-US" sz="2800" dirty="0" smtClean="0"/>
            </a:br>
            <a:r>
              <a:rPr lang="en-US" sz="2800" dirty="0" smtClean="0"/>
              <a:t>maximum link flow </a:t>
            </a:r>
            <a:r>
              <a:rPr lang="en-US" sz="2800" dirty="0" smtClean="0"/>
              <a:t>change,</a:t>
            </a:r>
            <a:r>
              <a:rPr lang="en-US" sz="2800" dirty="0" smtClean="0"/>
              <a:t/>
            </a:r>
            <a:br>
              <a:rPr lang="en-US" sz="2800" dirty="0" smtClean="0"/>
            </a:br>
            <a:r>
              <a:rPr lang="en-US" sz="2800" dirty="0" smtClean="0"/>
              <a:t>GEH </a:t>
            </a:r>
            <a:r>
              <a:rPr lang="en-US" sz="2800" dirty="0" smtClean="0"/>
              <a:t>statistic</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GEH Statistic</a:t>
            </a:r>
            <a:endParaRPr lang="en-US" dirty="0"/>
          </a:p>
        </p:txBody>
      </p:sp>
      <p:sp>
        <p:nvSpPr>
          <p:cNvPr id="3" name="Content Placeholder 2"/>
          <p:cNvSpPr>
            <a:spLocks noGrp="1"/>
          </p:cNvSpPr>
          <p:nvPr>
            <p:ph idx="1"/>
          </p:nvPr>
        </p:nvSpPr>
        <p:spPr>
          <a:xfrm>
            <a:off x="457200" y="2057400"/>
            <a:ext cx="8077200" cy="4343400"/>
          </a:xfrm>
        </p:spPr>
        <p:txBody>
          <a:bodyPr>
            <a:normAutofit/>
          </a:bodyPr>
          <a:lstStyle/>
          <a:p>
            <a:r>
              <a:rPr lang="en-US" dirty="0" smtClean="0"/>
              <a:t>What is it?</a:t>
            </a:r>
          </a:p>
          <a:p>
            <a:pPr lvl="1"/>
            <a:r>
              <a:rPr lang="en-US" dirty="0" smtClean="0"/>
              <a:t>Empirically-based, not true statistic test</a:t>
            </a:r>
            <a:endParaRPr lang="en-US" dirty="0"/>
          </a:p>
          <a:p>
            <a:pPr lvl="1"/>
            <a:r>
              <a:rPr lang="en-US" dirty="0" smtClean="0"/>
              <a:t>Typically applied to link volumes</a:t>
            </a:r>
          </a:p>
          <a:p>
            <a:pPr lvl="1"/>
            <a:r>
              <a:rPr lang="en-US" dirty="0" smtClean="0"/>
              <a:t>Invented in the 1970s</a:t>
            </a:r>
          </a:p>
          <a:p>
            <a:pPr lvl="1"/>
            <a:endParaRPr lang="en-US" dirty="0" smtClean="0"/>
          </a:p>
        </p:txBody>
      </p:sp>
      <p:pic>
        <p:nvPicPr>
          <p:cNvPr id="5122" name="Picture 2"/>
          <p:cNvPicPr>
            <a:picLocks noChangeAspect="1" noChangeArrowheads="1"/>
          </p:cNvPicPr>
          <p:nvPr/>
        </p:nvPicPr>
        <p:blipFill>
          <a:blip r:embed="rId3"/>
          <a:srcRect/>
          <a:stretch>
            <a:fillRect/>
          </a:stretch>
        </p:blipFill>
        <p:spPr bwMode="auto">
          <a:xfrm>
            <a:off x="533400" y="4876800"/>
            <a:ext cx="7734300" cy="781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We Find?</a:t>
            </a:r>
            <a:endParaRPr lang="en-US" dirty="0"/>
          </a:p>
        </p:txBody>
      </p:sp>
      <p:sp>
        <p:nvSpPr>
          <p:cNvPr id="3" name="Content Placeholder 2"/>
          <p:cNvSpPr>
            <a:spLocks noGrp="1"/>
          </p:cNvSpPr>
          <p:nvPr>
            <p:ph idx="1"/>
          </p:nvPr>
        </p:nvSpPr>
        <p:spPr/>
        <p:txBody>
          <a:bodyPr/>
          <a:lstStyle/>
          <a:p>
            <a:r>
              <a:rPr lang="en-US" dirty="0" smtClean="0"/>
              <a:t>For All Approaches, the Measures of Convergence We Tested Tended toward Stability</a:t>
            </a:r>
          </a:p>
          <a:p>
            <a:r>
              <a:rPr lang="en-US" dirty="0" smtClean="0"/>
              <a:t>Some Converged Faster</a:t>
            </a:r>
            <a:br>
              <a:rPr lang="en-US" dirty="0" smtClean="0"/>
            </a:br>
            <a:r>
              <a:rPr lang="en-US" dirty="0" smtClean="0"/>
              <a:t>than Others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4419600" y="6400800"/>
            <a:ext cx="4724400" cy="457200"/>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w Cen MT" pitchFamily="34" charset="0"/>
              <a:ea typeface="ＭＳ Ｐゴシック" pitchFamily="1" charset="-128"/>
            </a:endParaRPr>
          </a:p>
        </p:txBody>
      </p:sp>
      <p:sp>
        <p:nvSpPr>
          <p:cNvPr id="2" name="Title 1"/>
          <p:cNvSpPr>
            <a:spLocks noGrp="1"/>
          </p:cNvSpPr>
          <p:nvPr>
            <p:ph type="title"/>
          </p:nvPr>
        </p:nvSpPr>
        <p:spPr/>
        <p:txBody>
          <a:bodyPr/>
          <a:lstStyle/>
          <a:p>
            <a:r>
              <a:rPr lang="en-US" dirty="0" smtClean="0"/>
              <a:t>Daily / 24-Hour Metrics</a:t>
            </a:r>
            <a:endParaRPr lang="en-US" dirty="0"/>
          </a:p>
        </p:txBody>
      </p:sp>
      <p:sp>
        <p:nvSpPr>
          <p:cNvPr id="7" name="TextBox 6"/>
          <p:cNvSpPr txBox="1"/>
          <p:nvPr/>
        </p:nvSpPr>
        <p:spPr>
          <a:xfrm>
            <a:off x="228600" y="1371600"/>
            <a:ext cx="3810000" cy="461665"/>
          </a:xfrm>
          <a:prstGeom prst="rect">
            <a:avLst/>
          </a:prstGeom>
          <a:noFill/>
        </p:spPr>
        <p:txBody>
          <a:bodyPr wrap="square" rtlCol="0">
            <a:spAutoFit/>
          </a:bodyPr>
          <a:lstStyle/>
          <a:p>
            <a:r>
              <a:rPr lang="en-US" b="1" dirty="0" smtClean="0">
                <a:solidFill>
                  <a:srgbClr val="FFFFFF"/>
                </a:solidFill>
              </a:rPr>
              <a:t>Percent Change Total Trips</a:t>
            </a:r>
            <a:endParaRPr lang="en-US" b="1" dirty="0">
              <a:solidFill>
                <a:srgbClr val="FFFFFF"/>
              </a:solidFill>
            </a:endParaRPr>
          </a:p>
        </p:txBody>
      </p:sp>
      <p:sp>
        <p:nvSpPr>
          <p:cNvPr id="8" name="TextBox 7"/>
          <p:cNvSpPr txBox="1"/>
          <p:nvPr/>
        </p:nvSpPr>
        <p:spPr>
          <a:xfrm>
            <a:off x="228600" y="4130040"/>
            <a:ext cx="3886200" cy="461665"/>
          </a:xfrm>
          <a:prstGeom prst="rect">
            <a:avLst/>
          </a:prstGeom>
          <a:noFill/>
        </p:spPr>
        <p:txBody>
          <a:bodyPr wrap="square" rtlCol="0">
            <a:spAutoFit/>
          </a:bodyPr>
          <a:lstStyle/>
          <a:p>
            <a:r>
              <a:rPr lang="en-US" b="1" dirty="0" smtClean="0">
                <a:solidFill>
                  <a:srgbClr val="FFFFFF"/>
                </a:solidFill>
              </a:rPr>
              <a:t>Trip Table Change - % RMSE</a:t>
            </a:r>
            <a:endParaRPr lang="en-US" b="1" dirty="0">
              <a:solidFill>
                <a:srgbClr val="FFFFFF"/>
              </a:solidFill>
            </a:endParaRPr>
          </a:p>
        </p:txBody>
      </p:sp>
      <p:pic>
        <p:nvPicPr>
          <p:cNvPr id="9" name="Picture 7"/>
          <p:cNvPicPr>
            <a:picLocks noChangeAspect="1" noChangeArrowheads="1"/>
          </p:cNvPicPr>
          <p:nvPr/>
        </p:nvPicPr>
        <p:blipFill>
          <a:blip r:embed="rId3"/>
          <a:srcRect/>
          <a:stretch>
            <a:fillRect/>
          </a:stretch>
        </p:blipFill>
        <p:spPr bwMode="auto">
          <a:xfrm>
            <a:off x="243914" y="4556760"/>
            <a:ext cx="4099486" cy="2148840"/>
          </a:xfrm>
          <a:prstGeom prst="rect">
            <a:avLst/>
          </a:prstGeom>
          <a:solidFill>
            <a:schemeClr val="accent6">
              <a:lumMod val="50000"/>
            </a:schemeClr>
          </a:solidFill>
          <a:ln w="9525">
            <a:noFill/>
            <a:miter lim="800000"/>
            <a:headEnd/>
            <a:tailEnd/>
          </a:ln>
          <a:effectLst/>
        </p:spPr>
      </p:pic>
      <p:sp>
        <p:nvSpPr>
          <p:cNvPr id="10" name="TextBox 9"/>
          <p:cNvSpPr txBox="1"/>
          <p:nvPr/>
        </p:nvSpPr>
        <p:spPr>
          <a:xfrm>
            <a:off x="4800600" y="1371600"/>
            <a:ext cx="3962400" cy="461665"/>
          </a:xfrm>
          <a:prstGeom prst="rect">
            <a:avLst/>
          </a:prstGeom>
          <a:noFill/>
        </p:spPr>
        <p:txBody>
          <a:bodyPr wrap="square" rtlCol="0">
            <a:spAutoFit/>
          </a:bodyPr>
          <a:lstStyle/>
          <a:p>
            <a:r>
              <a:rPr lang="en-US" b="1" dirty="0" smtClean="0">
                <a:solidFill>
                  <a:srgbClr val="FFFFFF"/>
                </a:solidFill>
              </a:rPr>
              <a:t>Skim Table Change - % RMSE</a:t>
            </a:r>
            <a:endParaRPr lang="en-US" b="1" dirty="0">
              <a:solidFill>
                <a:srgbClr val="FFFFFF"/>
              </a:solidFill>
            </a:endParaRPr>
          </a:p>
        </p:txBody>
      </p:sp>
      <p:pic>
        <p:nvPicPr>
          <p:cNvPr id="11" name="Picture 3"/>
          <p:cNvPicPr>
            <a:picLocks noChangeAspect="1" noChangeArrowheads="1"/>
          </p:cNvPicPr>
          <p:nvPr/>
        </p:nvPicPr>
        <p:blipFill>
          <a:blip r:embed="rId4"/>
          <a:srcRect/>
          <a:stretch>
            <a:fillRect/>
          </a:stretch>
        </p:blipFill>
        <p:spPr bwMode="auto">
          <a:xfrm>
            <a:off x="4815914" y="1813560"/>
            <a:ext cx="4099486" cy="2148840"/>
          </a:xfrm>
          <a:prstGeom prst="rect">
            <a:avLst/>
          </a:prstGeom>
          <a:solidFill>
            <a:schemeClr val="accent6">
              <a:lumMod val="50000"/>
            </a:schemeClr>
          </a:solidFill>
          <a:ln w="9525">
            <a:noFill/>
            <a:miter lim="800000"/>
            <a:headEnd/>
            <a:tailEnd/>
          </a:ln>
          <a:effectLst/>
        </p:spPr>
      </p:pic>
      <p:sp>
        <p:nvSpPr>
          <p:cNvPr id="12" name="TextBox 11"/>
          <p:cNvSpPr txBox="1"/>
          <p:nvPr/>
        </p:nvSpPr>
        <p:spPr>
          <a:xfrm>
            <a:off x="4800600" y="4130040"/>
            <a:ext cx="4191000" cy="461665"/>
          </a:xfrm>
          <a:prstGeom prst="rect">
            <a:avLst/>
          </a:prstGeom>
          <a:noFill/>
        </p:spPr>
        <p:txBody>
          <a:bodyPr wrap="square" rtlCol="0">
            <a:spAutoFit/>
          </a:bodyPr>
          <a:lstStyle/>
          <a:p>
            <a:r>
              <a:rPr lang="en-US" b="1" dirty="0" smtClean="0">
                <a:solidFill>
                  <a:srgbClr val="FFFFFF"/>
                </a:solidFill>
              </a:rPr>
              <a:t>Maximum Link Flow Difference</a:t>
            </a:r>
            <a:endParaRPr lang="en-US" b="1" dirty="0">
              <a:solidFill>
                <a:srgbClr val="FFFFFF"/>
              </a:solidFill>
            </a:endParaRPr>
          </a:p>
        </p:txBody>
      </p:sp>
      <p:pic>
        <p:nvPicPr>
          <p:cNvPr id="2051" name="Picture 3"/>
          <p:cNvPicPr>
            <a:picLocks noChangeAspect="1" noChangeArrowheads="1"/>
          </p:cNvPicPr>
          <p:nvPr/>
        </p:nvPicPr>
        <p:blipFill>
          <a:blip r:embed="rId5"/>
          <a:srcRect/>
          <a:stretch>
            <a:fillRect/>
          </a:stretch>
        </p:blipFill>
        <p:spPr bwMode="auto">
          <a:xfrm>
            <a:off x="243914" y="1813560"/>
            <a:ext cx="4099486" cy="2148840"/>
          </a:xfrm>
          <a:prstGeom prst="rect">
            <a:avLst/>
          </a:prstGeom>
          <a:solidFill>
            <a:schemeClr val="accent6">
              <a:lumMod val="50000"/>
            </a:schemeClr>
          </a:solidFill>
          <a:ln w="9525">
            <a:noFill/>
            <a:miter lim="800000"/>
            <a:headEnd/>
            <a:tailEnd/>
          </a:ln>
          <a:effectLst/>
        </p:spPr>
      </p:pic>
      <p:pic>
        <p:nvPicPr>
          <p:cNvPr id="2052" name="Picture 4"/>
          <p:cNvPicPr>
            <a:picLocks noChangeAspect="1" noChangeArrowheads="1"/>
          </p:cNvPicPr>
          <p:nvPr/>
        </p:nvPicPr>
        <p:blipFill>
          <a:blip r:embed="rId6"/>
          <a:srcRect/>
          <a:stretch>
            <a:fillRect/>
          </a:stretch>
        </p:blipFill>
        <p:spPr bwMode="auto">
          <a:xfrm>
            <a:off x="4800599" y="4572000"/>
            <a:ext cx="4099486" cy="2148840"/>
          </a:xfrm>
          <a:prstGeom prst="rect">
            <a:avLst/>
          </a:prstGeom>
          <a:solidFill>
            <a:schemeClr val="accent6">
              <a:lumMod val="50000"/>
            </a:schemeClr>
          </a:solid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4" name="Title 1"/>
          <p:cNvSpPr txBox="1">
            <a:spLocks/>
          </p:cNvSpPr>
          <p:nvPr/>
        </p:nvSpPr>
        <p:spPr bwMode="auto">
          <a:xfrm>
            <a:off x="609600" y="304800"/>
            <a:ext cx="8077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5000" b="1" i="0" u="none" strike="noStrike" kern="0" cap="none" spc="0" normalizeH="0" baseline="0" noProof="0" dirty="0" smtClean="0">
                <a:ln>
                  <a:noFill/>
                </a:ln>
                <a:solidFill>
                  <a:srgbClr val="FFFFFF"/>
                </a:solidFill>
                <a:effectLst/>
                <a:uLnTx/>
                <a:uFillTx/>
                <a:latin typeface="Tw Cen MT Bold" pitchFamily="34" charset="0"/>
                <a:ea typeface="+mj-ea"/>
                <a:cs typeface="+mj-cs"/>
              </a:rPr>
              <a:t>Daily / 24-Hour Metrics - GEH</a:t>
            </a:r>
            <a:endParaRPr kumimoji="0" lang="en-US" sz="5000" b="1" i="0" u="none" strike="noStrike" kern="0" cap="none" spc="0" normalizeH="0" baseline="0" noProof="0" dirty="0">
              <a:ln>
                <a:noFill/>
              </a:ln>
              <a:solidFill>
                <a:srgbClr val="FFFFFF"/>
              </a:solidFill>
              <a:effectLst/>
              <a:uLnTx/>
              <a:uFillTx/>
              <a:latin typeface="Tw Cen MT Bold" pitchFamily="34" charset="0"/>
              <a:ea typeface="+mj-ea"/>
              <a:cs typeface="+mj-cs"/>
            </a:endParaRPr>
          </a:p>
        </p:txBody>
      </p:sp>
      <p:pic>
        <p:nvPicPr>
          <p:cNvPr id="3" name="Picture 2"/>
          <p:cNvPicPr>
            <a:picLocks noChangeAspect="1" noChangeArrowheads="1"/>
          </p:cNvPicPr>
          <p:nvPr/>
        </p:nvPicPr>
        <p:blipFill>
          <a:blip r:embed="rId3"/>
          <a:srcRect/>
          <a:stretch>
            <a:fillRect/>
          </a:stretch>
        </p:blipFill>
        <p:spPr bwMode="auto">
          <a:xfrm>
            <a:off x="343827" y="1905000"/>
            <a:ext cx="8419173" cy="4413104"/>
          </a:xfrm>
          <a:prstGeom prst="rect">
            <a:avLst/>
          </a:prstGeom>
          <a:solidFill>
            <a:schemeClr val="accent6">
              <a:lumMod val="50000"/>
            </a:schemeClr>
          </a:solid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4419600" y="6400800"/>
            <a:ext cx="4724400" cy="457200"/>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w Cen MT" pitchFamily="34" charset="0"/>
              <a:ea typeface="ＭＳ Ｐゴシック" pitchFamily="1" charset="-128"/>
            </a:endParaRPr>
          </a:p>
        </p:txBody>
      </p:sp>
      <p:sp>
        <p:nvSpPr>
          <p:cNvPr id="2" name="Title 1"/>
          <p:cNvSpPr>
            <a:spLocks noGrp="1"/>
          </p:cNvSpPr>
          <p:nvPr>
            <p:ph type="title"/>
          </p:nvPr>
        </p:nvSpPr>
        <p:spPr/>
        <p:txBody>
          <a:bodyPr/>
          <a:lstStyle/>
          <a:p>
            <a:r>
              <a:rPr lang="en-US" dirty="0" smtClean="0"/>
              <a:t>2-Hour / Peak Period Metrics</a:t>
            </a:r>
            <a:endParaRPr lang="en-US" dirty="0"/>
          </a:p>
        </p:txBody>
      </p:sp>
      <p:sp>
        <p:nvSpPr>
          <p:cNvPr id="7" name="TextBox 6"/>
          <p:cNvSpPr txBox="1"/>
          <p:nvPr/>
        </p:nvSpPr>
        <p:spPr>
          <a:xfrm>
            <a:off x="228600" y="1371600"/>
            <a:ext cx="3810000" cy="461665"/>
          </a:xfrm>
          <a:prstGeom prst="rect">
            <a:avLst/>
          </a:prstGeom>
          <a:noFill/>
        </p:spPr>
        <p:txBody>
          <a:bodyPr wrap="square" rtlCol="0">
            <a:spAutoFit/>
          </a:bodyPr>
          <a:lstStyle/>
          <a:p>
            <a:r>
              <a:rPr lang="en-US" b="1" dirty="0" smtClean="0">
                <a:solidFill>
                  <a:srgbClr val="FFFFFF"/>
                </a:solidFill>
              </a:rPr>
              <a:t>Percent Change Total Trips</a:t>
            </a:r>
            <a:endParaRPr lang="en-US" b="1" dirty="0">
              <a:solidFill>
                <a:srgbClr val="FFFFFF"/>
              </a:solidFill>
            </a:endParaRPr>
          </a:p>
        </p:txBody>
      </p:sp>
      <p:sp>
        <p:nvSpPr>
          <p:cNvPr id="8" name="TextBox 7"/>
          <p:cNvSpPr txBox="1"/>
          <p:nvPr/>
        </p:nvSpPr>
        <p:spPr>
          <a:xfrm>
            <a:off x="228600" y="4130040"/>
            <a:ext cx="3886200" cy="461665"/>
          </a:xfrm>
          <a:prstGeom prst="rect">
            <a:avLst/>
          </a:prstGeom>
          <a:noFill/>
        </p:spPr>
        <p:txBody>
          <a:bodyPr wrap="square" rtlCol="0">
            <a:spAutoFit/>
          </a:bodyPr>
          <a:lstStyle/>
          <a:p>
            <a:r>
              <a:rPr lang="en-US" b="1" dirty="0" smtClean="0">
                <a:solidFill>
                  <a:srgbClr val="FFFFFF"/>
                </a:solidFill>
              </a:rPr>
              <a:t>Trip Table Change - % RMSE</a:t>
            </a:r>
            <a:endParaRPr lang="en-US" b="1" dirty="0">
              <a:solidFill>
                <a:srgbClr val="FFFFFF"/>
              </a:solidFill>
            </a:endParaRPr>
          </a:p>
        </p:txBody>
      </p:sp>
      <p:sp>
        <p:nvSpPr>
          <p:cNvPr id="10" name="TextBox 9"/>
          <p:cNvSpPr txBox="1"/>
          <p:nvPr/>
        </p:nvSpPr>
        <p:spPr>
          <a:xfrm>
            <a:off x="4800600" y="1371600"/>
            <a:ext cx="3962400" cy="461665"/>
          </a:xfrm>
          <a:prstGeom prst="rect">
            <a:avLst/>
          </a:prstGeom>
          <a:noFill/>
        </p:spPr>
        <p:txBody>
          <a:bodyPr wrap="square" rtlCol="0">
            <a:spAutoFit/>
          </a:bodyPr>
          <a:lstStyle/>
          <a:p>
            <a:r>
              <a:rPr lang="en-US" b="1" dirty="0" smtClean="0">
                <a:solidFill>
                  <a:srgbClr val="FFFFFF"/>
                </a:solidFill>
              </a:rPr>
              <a:t>Skim Table Change - % RMSE</a:t>
            </a:r>
            <a:endParaRPr lang="en-US" b="1" dirty="0">
              <a:solidFill>
                <a:srgbClr val="FFFFFF"/>
              </a:solidFill>
            </a:endParaRPr>
          </a:p>
        </p:txBody>
      </p:sp>
      <p:sp>
        <p:nvSpPr>
          <p:cNvPr id="12" name="TextBox 11"/>
          <p:cNvSpPr txBox="1"/>
          <p:nvPr/>
        </p:nvSpPr>
        <p:spPr>
          <a:xfrm>
            <a:off x="4800600" y="4130040"/>
            <a:ext cx="4191000" cy="461665"/>
          </a:xfrm>
          <a:prstGeom prst="rect">
            <a:avLst/>
          </a:prstGeom>
          <a:noFill/>
        </p:spPr>
        <p:txBody>
          <a:bodyPr wrap="square" rtlCol="0">
            <a:spAutoFit/>
          </a:bodyPr>
          <a:lstStyle/>
          <a:p>
            <a:r>
              <a:rPr lang="en-US" b="1" dirty="0" smtClean="0">
                <a:solidFill>
                  <a:srgbClr val="FFFFFF"/>
                </a:solidFill>
              </a:rPr>
              <a:t>Maximum Link Flow Difference</a:t>
            </a:r>
            <a:endParaRPr lang="en-US" b="1" dirty="0">
              <a:solidFill>
                <a:srgbClr val="FFFFFF"/>
              </a:solidFill>
            </a:endParaRPr>
          </a:p>
        </p:txBody>
      </p:sp>
      <p:pic>
        <p:nvPicPr>
          <p:cNvPr id="4099" name="Picture 3"/>
          <p:cNvPicPr>
            <a:picLocks noChangeAspect="1" noChangeArrowheads="1"/>
          </p:cNvPicPr>
          <p:nvPr/>
        </p:nvPicPr>
        <p:blipFill>
          <a:blip r:embed="rId3"/>
          <a:srcRect/>
          <a:stretch>
            <a:fillRect/>
          </a:stretch>
        </p:blipFill>
        <p:spPr bwMode="auto">
          <a:xfrm>
            <a:off x="320114" y="1813560"/>
            <a:ext cx="4099486" cy="2148840"/>
          </a:xfrm>
          <a:prstGeom prst="rect">
            <a:avLst/>
          </a:prstGeom>
          <a:solidFill>
            <a:schemeClr val="accent6">
              <a:lumMod val="50000"/>
            </a:schemeClr>
          </a:solid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4876800" y="1813560"/>
            <a:ext cx="4089374" cy="2148840"/>
          </a:xfrm>
          <a:prstGeom prst="rect">
            <a:avLst/>
          </a:prstGeom>
          <a:solidFill>
            <a:schemeClr val="accent6">
              <a:lumMod val="50000"/>
            </a:schemeClr>
          </a:solid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320114" y="4572000"/>
            <a:ext cx="4099486" cy="2148840"/>
          </a:xfrm>
          <a:prstGeom prst="rect">
            <a:avLst/>
          </a:prstGeom>
          <a:solidFill>
            <a:schemeClr val="accent6">
              <a:lumMod val="50000"/>
            </a:schemeClr>
          </a:solidFill>
          <a:ln w="9525">
            <a:noFill/>
            <a:miter lim="800000"/>
            <a:headEnd/>
            <a:tailEnd/>
          </a:ln>
          <a:effectLst/>
        </p:spPr>
      </p:pic>
      <p:sp>
        <p:nvSpPr>
          <p:cNvPr id="16" name="TextBox 15"/>
          <p:cNvSpPr txBox="1"/>
          <p:nvPr/>
        </p:nvSpPr>
        <p:spPr>
          <a:xfrm>
            <a:off x="5791200" y="5188803"/>
            <a:ext cx="2362200" cy="830997"/>
          </a:xfrm>
          <a:prstGeom prst="rect">
            <a:avLst/>
          </a:prstGeom>
          <a:solidFill>
            <a:srgbClr val="FFFFFF"/>
          </a:solidFill>
        </p:spPr>
        <p:txBody>
          <a:bodyPr wrap="square" rtlCol="0">
            <a:spAutoFit/>
          </a:bodyPr>
          <a:lstStyle/>
          <a:p>
            <a:pPr algn="ctr"/>
            <a:r>
              <a:rPr lang="en-US" b="1" dirty="0" smtClean="0">
                <a:solidFill>
                  <a:schemeClr val="accent6">
                    <a:lumMod val="50000"/>
                  </a:schemeClr>
                </a:solidFill>
              </a:rPr>
              <a:t>Not evaluated for peak period</a:t>
            </a:r>
            <a:endParaRPr lang="en-US" b="1"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76200" y="304800"/>
            <a:ext cx="80772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smtClean="0">
                <a:ln>
                  <a:noFill/>
                </a:ln>
                <a:solidFill>
                  <a:srgbClr val="FFFFFF"/>
                </a:solidFill>
                <a:effectLst/>
                <a:uLnTx/>
                <a:uFillTx/>
                <a:latin typeface="Tw Cen MT" pitchFamily="34" charset="0"/>
                <a:ea typeface="+mj-ea"/>
                <a:cs typeface="+mj-cs"/>
              </a:rPr>
              <a:t>Feedback on Feedback: </a:t>
            </a:r>
            <a:br>
              <a:rPr kumimoji="0" lang="en-US" sz="4000" b="1" i="0" u="none" strike="noStrike" kern="0" cap="none" spc="0" normalizeH="0" baseline="0" noProof="0" dirty="0" smtClean="0">
                <a:ln>
                  <a:noFill/>
                </a:ln>
                <a:solidFill>
                  <a:srgbClr val="FFFFFF"/>
                </a:solidFill>
                <a:effectLst/>
                <a:uLnTx/>
                <a:uFillTx/>
                <a:latin typeface="Tw Cen MT" pitchFamily="34" charset="0"/>
                <a:ea typeface="+mj-ea"/>
                <a:cs typeface="+mj-cs"/>
              </a:rPr>
            </a:br>
            <a:r>
              <a:rPr kumimoji="0" lang="en-US" sz="2400" b="0" i="0" u="none" strike="noStrike" kern="0" cap="none" spc="0" normalizeH="0" baseline="0" noProof="0" dirty="0" smtClean="0">
                <a:ln>
                  <a:noFill/>
                </a:ln>
                <a:solidFill>
                  <a:srgbClr val="FFFFFF"/>
                </a:solidFill>
                <a:effectLst/>
                <a:uLnTx/>
                <a:uFillTx/>
                <a:latin typeface="Tw Cen MT" pitchFamily="34" charset="0"/>
                <a:ea typeface="+mj-ea"/>
                <a:cs typeface="+mj-cs"/>
              </a:rPr>
              <a:t>CAMPO’s Findings from Testing Various Feedback Approaches</a:t>
            </a:r>
            <a:endParaRPr kumimoji="0" lang="en-US" sz="4000" b="0" i="0" u="none" strike="noStrike" kern="0" cap="none" spc="0" normalizeH="0" baseline="0" noProof="0" dirty="0" smtClean="0">
              <a:ln>
                <a:noFill/>
              </a:ln>
              <a:solidFill>
                <a:srgbClr val="FFFFFF"/>
              </a:solidFill>
              <a:effectLst/>
              <a:uLnTx/>
              <a:uFillTx/>
              <a:latin typeface="Tw Cen MT" pitchFamily="34" charset="0"/>
              <a:ea typeface="+mj-ea"/>
              <a:cs typeface="+mj-cs"/>
            </a:endParaRPr>
          </a:p>
        </p:txBody>
      </p:sp>
      <p:sp>
        <p:nvSpPr>
          <p:cNvPr id="7" name="Text Placeholder 6"/>
          <p:cNvSpPr>
            <a:spLocks noGrp="1"/>
          </p:cNvSpPr>
          <p:nvPr>
            <p:ph type="body" idx="4294967295"/>
          </p:nvPr>
        </p:nvSpPr>
        <p:spPr/>
        <p:txBody>
          <a:bodyPr/>
          <a:lstStyle/>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Kevin Lancaster</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000" b="0" i="0" u="none" strike="noStrike" kern="0" cap="none" spc="0" normalizeH="0" baseline="0" noProof="0" dirty="0" smtClean="0">
                <a:ln>
                  <a:noFill/>
                </a:ln>
                <a:solidFill>
                  <a:srgbClr val="F37320"/>
                </a:solidFill>
                <a:effectLst/>
                <a:uLnTx/>
                <a:uFillTx/>
                <a:latin typeface="+mn-lt"/>
                <a:ea typeface="+mn-ea"/>
                <a:cs typeface="+mn-cs"/>
              </a:rPr>
              <a:t>Capital </a:t>
            </a:r>
            <a:r>
              <a:rPr kumimoji="0" lang="en-US" sz="2000" b="0" i="0" u="none" strike="noStrike" kern="0" cap="none" spc="0" normalizeH="0" baseline="0" noProof="0" dirty="0" smtClean="0">
                <a:ln>
                  <a:noFill/>
                </a:ln>
                <a:solidFill>
                  <a:srgbClr val="F37320"/>
                </a:solidFill>
                <a:effectLst/>
                <a:uLnTx/>
                <a:uFillTx/>
                <a:latin typeface="+mn-lt"/>
                <a:ea typeface="+mn-ea"/>
                <a:cs typeface="+mn-cs"/>
              </a:rPr>
              <a:t>Area Metropolitan Planning Organization</a:t>
            </a:r>
            <a:endParaRPr kumimoji="0" lang="en-US" sz="1800" b="0" i="0" u="none" strike="noStrike" kern="0" cap="none" spc="0" normalizeH="0" baseline="0" noProof="0" dirty="0" smtClean="0">
              <a:ln>
                <a:noFill/>
              </a:ln>
              <a:solidFill>
                <a:srgbClr val="F3732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Jonathan </a:t>
            </a:r>
            <a:r>
              <a:rPr kumimoji="0" lang="en-US" sz="2800" b="0" i="0" u="none" strike="noStrike" kern="0" cap="none" spc="0" normalizeH="0" baseline="0" noProof="0" dirty="0" smtClean="0">
                <a:ln>
                  <a:noFill/>
                </a:ln>
                <a:solidFill>
                  <a:srgbClr val="FFFFFF"/>
                </a:solidFill>
                <a:effectLst/>
                <a:uLnTx/>
                <a:uFillTx/>
                <a:latin typeface="+mn-lt"/>
                <a:ea typeface="+mn-ea"/>
                <a:cs typeface="+mn-cs"/>
              </a:rPr>
              <a:t>Avner</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000" b="0" i="0" u="none" strike="noStrike" kern="0" cap="none" spc="0" normalizeH="0" baseline="0" noProof="0" dirty="0" smtClean="0">
                <a:ln>
                  <a:noFill/>
                </a:ln>
                <a:solidFill>
                  <a:srgbClr val="F37320"/>
                </a:solidFill>
                <a:effectLst/>
                <a:uLnTx/>
                <a:uFillTx/>
                <a:latin typeface="+mn-lt"/>
                <a:ea typeface="+mn-ea"/>
                <a:cs typeface="+mn-cs"/>
              </a:rPr>
              <a:t>Wilbur </a:t>
            </a:r>
            <a:r>
              <a:rPr kumimoji="0" lang="en-US" sz="2000" b="0" i="0" u="none" strike="noStrike" kern="0" cap="none" spc="0" normalizeH="0" baseline="0" noProof="0" dirty="0" smtClean="0">
                <a:ln>
                  <a:noFill/>
                </a:ln>
                <a:solidFill>
                  <a:srgbClr val="F37320"/>
                </a:solidFill>
                <a:effectLst/>
                <a:uLnTx/>
                <a:uFillTx/>
                <a:latin typeface="+mn-lt"/>
                <a:ea typeface="+mn-ea"/>
                <a:cs typeface="+mn-cs"/>
              </a:rPr>
              <a:t>Smith Associates</a:t>
            </a:r>
          </a:p>
          <a:p>
            <a:pPr marL="342900" marR="0" lvl="0" indent="-342900" algn="l" defTabSz="914400" rtl="0" eaLnBrk="0" fontAlgn="base" latinLnBrk="0" hangingPunct="0">
              <a:lnSpc>
                <a:spcPct val="100000"/>
              </a:lnSpc>
              <a:spcBef>
                <a:spcPct val="20000"/>
              </a:spcBef>
              <a:spcAft>
                <a:spcPct val="0"/>
              </a:spcAft>
              <a:buClrTx/>
              <a:buSzTx/>
              <a:buNone/>
              <a:tabLst/>
              <a:defRPr/>
            </a:pP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800" b="0" i="0" u="none" strike="noStrike" kern="0" cap="none" spc="0" normalizeH="0" baseline="0" noProof="0" dirty="0" smtClean="0">
                <a:ln>
                  <a:noFill/>
                </a:ln>
                <a:solidFill>
                  <a:srgbClr val="FFFFFF"/>
                </a:solidFill>
                <a:effectLst/>
                <a:uLnTx/>
                <a:uFillTx/>
                <a:latin typeface="+mn-lt"/>
                <a:ea typeface="+mn-ea"/>
                <a:cs typeface="+mn-cs"/>
              </a:rPr>
              <a:t>Karen </a:t>
            </a:r>
            <a:r>
              <a:rPr kumimoji="0" lang="en-US" sz="2800" b="0" i="0" u="none" strike="noStrike" kern="0" cap="none" spc="0" normalizeH="0" baseline="0" noProof="0" dirty="0" smtClean="0">
                <a:ln>
                  <a:noFill/>
                </a:ln>
                <a:solidFill>
                  <a:srgbClr val="FFFFFF"/>
                </a:solidFill>
                <a:effectLst/>
                <a:uLnTx/>
                <a:uFillTx/>
                <a:latin typeface="+mn-lt"/>
                <a:ea typeface="+mn-ea"/>
                <a:cs typeface="+mn-cs"/>
              </a:rPr>
              <a:t>Lorenzini</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2000" b="0" i="0" u="none" strike="noStrike" kern="0" cap="none" spc="0" normalizeH="0" baseline="0" noProof="0" dirty="0" smtClean="0">
                <a:ln>
                  <a:noFill/>
                </a:ln>
                <a:solidFill>
                  <a:srgbClr val="F37320"/>
                </a:solidFill>
                <a:effectLst/>
                <a:uLnTx/>
                <a:uFillTx/>
                <a:latin typeface="+mn-lt"/>
                <a:ea typeface="+mn-ea"/>
                <a:cs typeface="+mn-cs"/>
              </a:rPr>
              <a:t>Texas </a:t>
            </a:r>
            <a:r>
              <a:rPr kumimoji="0" lang="en-US" sz="2000" b="0" i="0" u="none" strike="noStrike" kern="0" cap="none" spc="0" normalizeH="0" baseline="0" noProof="0" dirty="0" smtClean="0">
                <a:ln>
                  <a:noFill/>
                </a:ln>
                <a:solidFill>
                  <a:srgbClr val="F37320"/>
                </a:solidFill>
                <a:effectLst/>
                <a:uLnTx/>
                <a:uFillTx/>
                <a:latin typeface="+mn-lt"/>
                <a:ea typeface="+mn-ea"/>
                <a:cs typeface="+mn-cs"/>
              </a:rPr>
              <a:t>Transportation </a:t>
            </a:r>
            <a:r>
              <a:rPr kumimoji="0" lang="en-US" sz="2000" b="0" i="0" u="none" strike="noStrike" kern="0" cap="none" spc="0" normalizeH="0" baseline="0" noProof="0" dirty="0" smtClean="0">
                <a:ln>
                  <a:noFill/>
                </a:ln>
                <a:solidFill>
                  <a:srgbClr val="F37320"/>
                </a:solidFill>
                <a:effectLst/>
                <a:uLnTx/>
                <a:uFillTx/>
                <a:latin typeface="+mn-lt"/>
                <a:ea typeface="+mn-ea"/>
                <a:cs typeface="+mn-cs"/>
              </a:rPr>
              <a:t>Institute</a:t>
            </a:r>
            <a:endParaRPr kumimoji="0" lang="en-US" sz="2000" b="0" i="0" u="none" strike="noStrike" kern="0" cap="none" spc="0" normalizeH="0" baseline="0" noProof="0" dirty="0" smtClean="0">
              <a:ln>
                <a:noFill/>
              </a:ln>
              <a:solidFill>
                <a:srgbClr val="F3732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Skim Change – % RMSE</a:t>
            </a:r>
            <a:br>
              <a:rPr lang="en-US" dirty="0" smtClean="0"/>
            </a:br>
            <a:r>
              <a:rPr lang="en-US" dirty="0" smtClean="0"/>
              <a:t>24-Hour Versus Peak Period</a:t>
            </a:r>
            <a:endParaRPr lang="en-US" dirty="0"/>
          </a:p>
        </p:txBody>
      </p:sp>
      <p:pic>
        <p:nvPicPr>
          <p:cNvPr id="2050" name="Picture 2"/>
          <p:cNvPicPr>
            <a:picLocks noChangeAspect="1" noChangeArrowheads="1"/>
          </p:cNvPicPr>
          <p:nvPr/>
        </p:nvPicPr>
        <p:blipFill>
          <a:blip r:embed="rId3"/>
          <a:srcRect/>
          <a:stretch>
            <a:fillRect/>
          </a:stretch>
        </p:blipFill>
        <p:spPr bwMode="auto">
          <a:xfrm>
            <a:off x="261048" y="1905000"/>
            <a:ext cx="8425752" cy="4416552"/>
          </a:xfrm>
          <a:prstGeom prst="rect">
            <a:avLst/>
          </a:prstGeom>
          <a:solidFill>
            <a:schemeClr val="accent6">
              <a:lumMod val="50000"/>
            </a:schemeClr>
          </a:solid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Matrix</a:t>
            </a:r>
            <a:endParaRPr lang="en-US" dirty="0"/>
          </a:p>
        </p:txBody>
      </p:sp>
      <p:graphicFrame>
        <p:nvGraphicFramePr>
          <p:cNvPr id="5" name="Table 4"/>
          <p:cNvGraphicFramePr>
            <a:graphicFrameLocks noGrp="1"/>
          </p:cNvGraphicFramePr>
          <p:nvPr/>
        </p:nvGraphicFramePr>
        <p:xfrm>
          <a:off x="609600" y="1905000"/>
          <a:ext cx="7772400" cy="3210560"/>
        </p:xfrm>
        <a:graphic>
          <a:graphicData uri="http://schemas.openxmlformats.org/drawingml/2006/table">
            <a:tbl>
              <a:tblPr firstRow="1" bandRow="1">
                <a:tableStyleId>{5C22544A-7EE6-4342-B048-85BDC9FD1C3A}</a:tableStyleId>
              </a:tblPr>
              <a:tblGrid>
                <a:gridCol w="2032000"/>
                <a:gridCol w="2692400"/>
                <a:gridCol w="3048000"/>
              </a:tblGrid>
              <a:tr h="370840">
                <a:tc>
                  <a:txBody>
                    <a:bodyPr/>
                    <a:lstStyle/>
                    <a:p>
                      <a:pPr algn="ctr"/>
                      <a:r>
                        <a:rPr lang="en-US" baseline="0" dirty="0" smtClean="0">
                          <a:solidFill>
                            <a:srgbClr val="F37320"/>
                          </a:solidFill>
                        </a:rPr>
                        <a:t>Consideration</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c>
                  <a:txBody>
                    <a:bodyPr/>
                    <a:lstStyle/>
                    <a:p>
                      <a:pPr algn="ctr"/>
                      <a:r>
                        <a:rPr lang="en-US" baseline="0" dirty="0" smtClean="0">
                          <a:solidFill>
                            <a:srgbClr val="F37320"/>
                          </a:solidFill>
                        </a:rPr>
                        <a:t>MSA</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c>
                  <a:txBody>
                    <a:bodyPr/>
                    <a:lstStyle/>
                    <a:p>
                      <a:pPr algn="ctr"/>
                      <a:r>
                        <a:rPr lang="en-US" dirty="0" smtClean="0">
                          <a:solidFill>
                            <a:srgbClr val="F37320"/>
                          </a:solidFill>
                        </a:rPr>
                        <a:t>Constant Weights</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r>
              <a:tr h="370840">
                <a:tc>
                  <a:txBody>
                    <a:bodyPr/>
                    <a:lstStyle/>
                    <a:p>
                      <a:pPr marL="0" indent="0">
                        <a:buFont typeface="Arial" pitchFamily="34" charset="0"/>
                        <a:buNone/>
                      </a:pPr>
                      <a:r>
                        <a:rPr lang="en-US" baseline="0" dirty="0" smtClean="0">
                          <a:solidFill>
                            <a:srgbClr val="19398A"/>
                          </a:solidFill>
                        </a:rPr>
                        <a:t>Performance</a:t>
                      </a: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gridSpan="2">
                  <a:txBody>
                    <a:bodyPr/>
                    <a:lstStyle/>
                    <a:p>
                      <a:pPr marL="228600" indent="-228600">
                        <a:buFont typeface="Arial" pitchFamily="34" charset="0"/>
                        <a:buChar char="•"/>
                      </a:pPr>
                      <a:r>
                        <a:rPr lang="en-US" baseline="0" dirty="0" smtClean="0">
                          <a:solidFill>
                            <a:srgbClr val="19398A"/>
                          </a:solidFill>
                        </a:rPr>
                        <a:t>No significant difference</a:t>
                      </a: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hMerge="1">
                  <a:txBody>
                    <a:bodyPr/>
                    <a:lstStyle/>
                    <a:p>
                      <a:endParaRPr lang="en-US"/>
                    </a:p>
                  </a:txBody>
                  <a:tcPr/>
                </a:tc>
              </a:tr>
              <a:tr h="370840">
                <a:tc>
                  <a:txBody>
                    <a:bodyPr/>
                    <a:lstStyle/>
                    <a:p>
                      <a:pPr marL="0" indent="0">
                        <a:buFont typeface="Arial" pitchFamily="34" charset="0"/>
                        <a:buNone/>
                      </a:pPr>
                      <a:r>
                        <a:rPr lang="en-US" dirty="0" smtClean="0">
                          <a:solidFill>
                            <a:srgbClr val="19398A"/>
                          </a:solidFill>
                        </a:rPr>
                        <a:t>Mathematical</a:t>
                      </a:r>
                      <a:r>
                        <a:rPr lang="en-US" baseline="0" dirty="0" smtClean="0">
                          <a:solidFill>
                            <a:srgbClr val="19398A"/>
                          </a:solidFill>
                        </a:rPr>
                        <a:t> Rationale</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228600" indent="-228600">
                        <a:buFont typeface="Arial" pitchFamily="34" charset="0"/>
                        <a:buChar char="•"/>
                      </a:pPr>
                      <a:r>
                        <a:rPr lang="en-US" dirty="0" smtClean="0">
                          <a:solidFill>
                            <a:srgbClr val="19398A"/>
                          </a:solidFill>
                        </a:rPr>
                        <a:t>Mathematically proven to converge</a:t>
                      </a:r>
                      <a:endParaRPr lang="en-US" baseline="0" dirty="0" smtClean="0">
                        <a:solidFill>
                          <a:srgbClr val="19398A"/>
                        </a:solidFill>
                      </a:endParaRPr>
                    </a:p>
                    <a:p>
                      <a:pPr marL="228600" indent="-228600">
                        <a:buFont typeface="Arial" pitchFamily="34" charset="0"/>
                        <a:buChar char="•"/>
                      </a:pP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indent="228600">
                        <a:buFont typeface="Arial" pitchFamily="34" charset="0"/>
                        <a:buChar char="•"/>
                      </a:pPr>
                      <a:r>
                        <a:rPr lang="en-US" dirty="0" smtClean="0">
                          <a:solidFill>
                            <a:srgbClr val="19398A"/>
                          </a:solidFill>
                        </a:rPr>
                        <a:t>Empirically</a:t>
                      </a:r>
                      <a:r>
                        <a:rPr lang="en-US" baseline="0" dirty="0" smtClean="0">
                          <a:solidFill>
                            <a:srgbClr val="19398A"/>
                          </a:solidFill>
                        </a:rPr>
                        <a:t>-demonstrated      </a:t>
                      </a:r>
                      <a:br>
                        <a:rPr lang="en-US" baseline="0" dirty="0" smtClean="0">
                          <a:solidFill>
                            <a:srgbClr val="19398A"/>
                          </a:solidFill>
                        </a:rPr>
                      </a:br>
                      <a:r>
                        <a:rPr lang="en-US" baseline="0" dirty="0" smtClean="0">
                          <a:solidFill>
                            <a:srgbClr val="19398A"/>
                          </a:solidFill>
                        </a:rPr>
                        <a:t>    performance</a:t>
                      </a:r>
                      <a:endParaRPr lang="en-US" dirty="0" smtClean="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r>
              <a:tr h="370840">
                <a:tc>
                  <a:txBody>
                    <a:bodyPr/>
                    <a:lstStyle/>
                    <a:p>
                      <a:pPr marL="0" indent="0">
                        <a:buFont typeface="Arial" pitchFamily="34" charset="0"/>
                        <a:buNone/>
                      </a:pPr>
                      <a:r>
                        <a:rPr lang="en-US" dirty="0" smtClean="0">
                          <a:solidFill>
                            <a:srgbClr val="19398A"/>
                          </a:solidFill>
                        </a:rPr>
                        <a:t>Implementation</a:t>
                      </a:r>
                      <a:r>
                        <a:rPr lang="en-US" baseline="0" dirty="0" smtClean="0">
                          <a:solidFill>
                            <a:srgbClr val="19398A"/>
                          </a:solidFill>
                        </a:rPr>
                        <a:t> and Maintenance</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228600" indent="-228600">
                        <a:buFont typeface="Arial" pitchFamily="34" charset="0"/>
                        <a:buChar char="•"/>
                      </a:pPr>
                      <a:r>
                        <a:rPr lang="en-US" dirty="0" smtClean="0">
                          <a:solidFill>
                            <a:srgbClr val="19398A"/>
                          </a:solidFill>
                        </a:rPr>
                        <a:t>Supported in TransCAD GISDK</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solidFill>
                            <a:srgbClr val="19398A"/>
                          </a:solidFill>
                        </a:rPr>
                        <a:t>   Coded</a:t>
                      </a:r>
                      <a:r>
                        <a:rPr lang="en-US" baseline="0" dirty="0" smtClean="0">
                          <a:solidFill>
                            <a:srgbClr val="19398A"/>
                          </a:solidFill>
                        </a:rPr>
                        <a:t> using GISDK, not </a:t>
                      </a:r>
                      <a:br>
                        <a:rPr lang="en-US" baseline="0" dirty="0" smtClean="0">
                          <a:solidFill>
                            <a:srgbClr val="19398A"/>
                          </a:solidFill>
                        </a:rPr>
                      </a:br>
                      <a:r>
                        <a:rPr lang="en-US" baseline="0" dirty="0" smtClean="0">
                          <a:solidFill>
                            <a:srgbClr val="19398A"/>
                          </a:solidFill>
                        </a:rPr>
                        <a:t>     explicitly supported</a:t>
                      </a:r>
                      <a:endParaRPr lang="en-US" dirty="0" smtClean="0">
                        <a:solidFill>
                          <a:srgbClr val="19398A"/>
                        </a:solidFill>
                      </a:endParaRPr>
                    </a:p>
                    <a:p>
                      <a:endParaRPr lang="en-US" dirty="0"/>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r>
              <a:tr h="370840">
                <a:tc>
                  <a:txBody>
                    <a:bodyPr/>
                    <a:lstStyle/>
                    <a:p>
                      <a:pPr marL="0" indent="0">
                        <a:buFont typeface="Arial" pitchFamily="34" charset="0"/>
                        <a:buNone/>
                      </a:pPr>
                      <a:r>
                        <a:rPr lang="en-US" dirty="0" smtClean="0">
                          <a:solidFill>
                            <a:srgbClr val="19398A"/>
                          </a:solidFill>
                        </a:rPr>
                        <a:t>State</a:t>
                      </a:r>
                      <a:r>
                        <a:rPr lang="en-US" baseline="0" dirty="0" smtClean="0">
                          <a:solidFill>
                            <a:srgbClr val="19398A"/>
                          </a:solidFill>
                        </a:rPr>
                        <a:t> of Practice</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gridSpan="2">
                  <a:txBody>
                    <a:bodyPr/>
                    <a:lstStyle/>
                    <a:p>
                      <a:pPr marL="228600" indent="-228600">
                        <a:buFont typeface="Arial" pitchFamily="34" charset="0"/>
                        <a:buChar char="•"/>
                      </a:pPr>
                      <a:r>
                        <a:rPr lang="en-US" dirty="0" smtClean="0">
                          <a:solidFill>
                            <a:srgbClr val="19398A"/>
                          </a:solidFill>
                        </a:rPr>
                        <a:t>Seems that MSA might have a slight</a:t>
                      </a:r>
                      <a:r>
                        <a:rPr lang="en-US" baseline="0" dirty="0" smtClean="0">
                          <a:solidFill>
                            <a:srgbClr val="19398A"/>
                          </a:solidFill>
                        </a:rPr>
                        <a:t> edge in the modeling community discussions</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4572000" y="6400800"/>
            <a:ext cx="4419600" cy="304800"/>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w Cen MT" pitchFamily="34" charset="0"/>
              <a:ea typeface="ＭＳ Ｐゴシック" pitchFamily="1" charset="-128"/>
            </a:endParaRPr>
          </a:p>
        </p:txBody>
      </p:sp>
      <p:sp>
        <p:nvSpPr>
          <p:cNvPr id="2" name="Title 1"/>
          <p:cNvSpPr>
            <a:spLocks noGrp="1"/>
          </p:cNvSpPr>
          <p:nvPr>
            <p:ph type="title"/>
          </p:nvPr>
        </p:nvSpPr>
        <p:spPr>
          <a:xfrm>
            <a:off x="228600" y="0"/>
            <a:ext cx="3657600" cy="3505200"/>
          </a:xfrm>
        </p:spPr>
        <p:txBody>
          <a:bodyPr>
            <a:normAutofit/>
          </a:bodyPr>
          <a:lstStyle/>
          <a:p>
            <a:r>
              <a:rPr lang="en-US" dirty="0" smtClean="0"/>
              <a:t>CAMPO’s</a:t>
            </a:r>
            <a:br>
              <a:rPr lang="en-US" dirty="0" smtClean="0"/>
            </a:br>
            <a:r>
              <a:rPr lang="en-US" dirty="0" smtClean="0"/>
              <a:t>Chosen Feedback</a:t>
            </a:r>
            <a:br>
              <a:rPr lang="en-US" dirty="0" smtClean="0"/>
            </a:br>
            <a:r>
              <a:rPr lang="en-US" dirty="0" smtClean="0"/>
              <a:t>Method</a:t>
            </a:r>
            <a:endParaRPr lang="en-US" dirty="0"/>
          </a:p>
        </p:txBody>
      </p:sp>
      <p:pic>
        <p:nvPicPr>
          <p:cNvPr id="38919" name="Picture 7"/>
          <p:cNvPicPr>
            <a:picLocks noChangeAspect="1" noChangeArrowheads="1"/>
          </p:cNvPicPr>
          <p:nvPr/>
        </p:nvPicPr>
        <p:blipFill>
          <a:blip r:embed="rId3"/>
          <a:srcRect/>
          <a:stretch>
            <a:fillRect/>
          </a:stretch>
        </p:blipFill>
        <p:spPr bwMode="auto">
          <a:xfrm>
            <a:off x="2009775" y="528638"/>
            <a:ext cx="7134225" cy="5800725"/>
          </a:xfrm>
          <a:prstGeom prst="rect">
            <a:avLst/>
          </a:prstGeom>
          <a:noFill/>
          <a:ln w="9525">
            <a:noFill/>
            <a:miter lim="800000"/>
            <a:headEnd/>
            <a:tailEnd/>
          </a:ln>
          <a:effectLst/>
        </p:spPr>
      </p:pic>
      <p:sp>
        <p:nvSpPr>
          <p:cNvPr id="6" name="Content Placeholder 2"/>
          <p:cNvSpPr>
            <a:spLocks noGrp="1"/>
          </p:cNvSpPr>
          <p:nvPr>
            <p:ph idx="1"/>
          </p:nvPr>
        </p:nvSpPr>
        <p:spPr>
          <a:xfrm>
            <a:off x="457200" y="3505200"/>
            <a:ext cx="2286000" cy="2895600"/>
          </a:xfrm>
        </p:spPr>
        <p:txBody>
          <a:bodyPr/>
          <a:lstStyle/>
          <a:p>
            <a:pPr>
              <a:buNone/>
            </a:pPr>
            <a:r>
              <a:rPr lang="en-US" sz="2400" dirty="0" smtClean="0"/>
              <a:t>Convergence</a:t>
            </a:r>
            <a:endParaRPr lang="en-US" sz="2400" dirty="0" smtClean="0"/>
          </a:p>
          <a:p>
            <a:pPr>
              <a:buNone/>
            </a:pPr>
            <a:r>
              <a:rPr lang="en-US" sz="2400" dirty="0" smtClean="0"/>
              <a:t>Criteria:</a:t>
            </a:r>
          </a:p>
          <a:p>
            <a:pPr>
              <a:buNone/>
            </a:pPr>
            <a:r>
              <a:rPr lang="en-US" sz="2400" dirty="0" smtClean="0"/>
              <a:t>% RMSE of</a:t>
            </a:r>
          </a:p>
          <a:p>
            <a:pPr>
              <a:buNone/>
            </a:pPr>
            <a:r>
              <a:rPr lang="en-US" sz="2400" dirty="0" smtClean="0"/>
              <a:t>Skim</a:t>
            </a:r>
          </a:p>
          <a:p>
            <a:pPr>
              <a:buNone/>
            </a:pPr>
            <a:r>
              <a:rPr lang="en-US" sz="2400" dirty="0" smtClean="0"/>
              <a:t>&lt; .1</a:t>
            </a:r>
            <a:endParaRPr lang="en-US"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Lessons Learned</a:t>
            </a:r>
            <a:endParaRPr lang="en-US" dirty="0"/>
          </a:p>
        </p:txBody>
      </p:sp>
      <p:sp>
        <p:nvSpPr>
          <p:cNvPr id="3" name="Content Placeholder 2"/>
          <p:cNvSpPr>
            <a:spLocks noGrp="1"/>
          </p:cNvSpPr>
          <p:nvPr>
            <p:ph idx="1"/>
          </p:nvPr>
        </p:nvSpPr>
        <p:spPr>
          <a:xfrm>
            <a:off x="457200" y="2057400"/>
            <a:ext cx="8077200" cy="4343400"/>
          </a:xfrm>
        </p:spPr>
        <p:txBody>
          <a:bodyPr/>
          <a:lstStyle/>
          <a:p>
            <a:r>
              <a:rPr lang="en-US" sz="2800" dirty="0" smtClean="0"/>
              <a:t>Opportunity to address other inconsistencies</a:t>
            </a:r>
          </a:p>
          <a:p>
            <a:r>
              <a:rPr lang="en-US" sz="2800" dirty="0" smtClean="0"/>
              <a:t>For testing, run many, many iterations</a:t>
            </a:r>
          </a:p>
          <a:p>
            <a:r>
              <a:rPr lang="en-US" sz="2800" dirty="0" smtClean="0"/>
              <a:t>Be cognizant of assignment convergence issues that affect feedback</a:t>
            </a:r>
          </a:p>
          <a:p>
            <a:r>
              <a:rPr lang="en-US" sz="2800" dirty="0" smtClean="0"/>
              <a:t>Running mode choice for each iteration was appropriate (and defensible)</a:t>
            </a:r>
          </a:p>
          <a:p>
            <a:r>
              <a:rPr lang="en-US" sz="2800" dirty="0" smtClean="0"/>
              <a:t>Run time was a factor in our</a:t>
            </a:r>
            <a:br>
              <a:rPr lang="en-US" sz="2800" dirty="0" smtClean="0"/>
            </a:br>
            <a:r>
              <a:rPr lang="en-US" sz="2800" dirty="0" smtClean="0"/>
              <a:t>decisions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Where To Next?</a:t>
            </a:r>
            <a:endParaRPr lang="en-US" dirty="0"/>
          </a:p>
        </p:txBody>
      </p:sp>
      <p:sp>
        <p:nvSpPr>
          <p:cNvPr id="3" name="Content Placeholder 2"/>
          <p:cNvSpPr>
            <a:spLocks noGrp="1"/>
          </p:cNvSpPr>
          <p:nvPr>
            <p:ph idx="1"/>
          </p:nvPr>
        </p:nvSpPr>
        <p:spPr/>
        <p:txBody>
          <a:bodyPr/>
          <a:lstStyle/>
          <a:p>
            <a:r>
              <a:rPr lang="en-US" sz="2800" dirty="0" smtClean="0"/>
              <a:t>For the 2005 Model, CAMPO Continues to Investigate Project- and Link-Level Implications of Modeling with Feedback</a:t>
            </a:r>
          </a:p>
          <a:p>
            <a:r>
              <a:rPr lang="en-US" sz="2800" dirty="0" smtClean="0"/>
              <a:t>CAMPO is Working</a:t>
            </a:r>
            <a:r>
              <a:rPr lang="en-US" sz="2800" baseline="0" dirty="0" smtClean="0"/>
              <a:t> Toward a Time Period Modeling Approach for its 2010 Model</a:t>
            </a:r>
          </a:p>
          <a:p>
            <a:r>
              <a:rPr lang="en-US" sz="2800" dirty="0" smtClean="0"/>
              <a:t>Long-term, Investigating Incorporating Accessibility into Trip Generation, and</a:t>
            </a:r>
            <a:br>
              <a:rPr lang="en-US" sz="2800" dirty="0" smtClean="0"/>
            </a:br>
            <a:r>
              <a:rPr lang="en-US" sz="2800" dirty="0" smtClean="0"/>
              <a:t>Looping Feedback to Trip Generation</a:t>
            </a:r>
            <a:endParaRPr lang="en-US" sz="40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76200" y="304800"/>
            <a:ext cx="80772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000" b="1" i="0" u="none" strike="noStrike" kern="0" cap="none" spc="0" normalizeH="0" baseline="0" noProof="0" dirty="0" smtClean="0">
                <a:ln>
                  <a:noFill/>
                </a:ln>
                <a:solidFill>
                  <a:srgbClr val="FFFFFF"/>
                </a:solidFill>
                <a:effectLst/>
                <a:uLnTx/>
                <a:uFillTx/>
                <a:latin typeface="Tw Cen MT" pitchFamily="34" charset="0"/>
                <a:ea typeface="+mj-ea"/>
                <a:cs typeface="+mj-cs"/>
              </a:rPr>
              <a:t>Feedback on Feedback: </a:t>
            </a:r>
            <a:br>
              <a:rPr kumimoji="0" lang="en-US" sz="4000" b="1" i="0" u="none" strike="noStrike" kern="0" cap="none" spc="0" normalizeH="0" baseline="0" noProof="0" dirty="0" smtClean="0">
                <a:ln>
                  <a:noFill/>
                </a:ln>
                <a:solidFill>
                  <a:srgbClr val="FFFFFF"/>
                </a:solidFill>
                <a:effectLst/>
                <a:uLnTx/>
                <a:uFillTx/>
                <a:latin typeface="Tw Cen MT" pitchFamily="34" charset="0"/>
                <a:ea typeface="+mj-ea"/>
                <a:cs typeface="+mj-cs"/>
              </a:rPr>
            </a:br>
            <a:r>
              <a:rPr kumimoji="0" lang="en-US" sz="2400" b="0" i="0" u="none" strike="noStrike" kern="0" cap="none" spc="0" normalizeH="0" baseline="0" noProof="0" dirty="0" smtClean="0">
                <a:ln>
                  <a:noFill/>
                </a:ln>
                <a:solidFill>
                  <a:srgbClr val="FFFFFF"/>
                </a:solidFill>
                <a:effectLst/>
                <a:uLnTx/>
                <a:uFillTx/>
                <a:latin typeface="Tw Cen MT" pitchFamily="34" charset="0"/>
                <a:ea typeface="+mj-ea"/>
                <a:cs typeface="+mj-cs"/>
              </a:rPr>
              <a:t>CAMPO’s Findings from Testing Various Feedback Approaches</a:t>
            </a:r>
            <a:endParaRPr kumimoji="0" lang="en-US" sz="4000" b="0" i="0" u="none" strike="noStrike" kern="0" cap="none" spc="0" normalizeH="0" baseline="0" noProof="0" dirty="0" smtClean="0">
              <a:ln>
                <a:noFill/>
              </a:ln>
              <a:solidFill>
                <a:srgbClr val="FFFFFF"/>
              </a:solidFill>
              <a:effectLst/>
              <a:uLnTx/>
              <a:uFillTx/>
              <a:latin typeface="Tw Cen MT" pitchFamily="34" charset="0"/>
              <a:ea typeface="+mj-ea"/>
              <a:cs typeface="+mj-cs"/>
            </a:endParaRPr>
          </a:p>
        </p:txBody>
      </p:sp>
      <p:sp>
        <p:nvSpPr>
          <p:cNvPr id="7" name="Text Placeholder 6"/>
          <p:cNvSpPr>
            <a:spLocks noGrp="1"/>
          </p:cNvSpPr>
          <p:nvPr>
            <p:ph type="body" idx="4294967295"/>
          </p:nvPr>
        </p:nvSpPr>
        <p:spPr/>
        <p:txBody>
          <a:bodyPr/>
          <a:lstStyle/>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i="0" u="none" strike="noStrike" kern="0" cap="none" spc="0" normalizeH="0" baseline="0" noProof="0" dirty="0" smtClean="0">
                <a:ln>
                  <a:noFill/>
                </a:ln>
                <a:solidFill>
                  <a:srgbClr val="FFFFFF"/>
                </a:solidFill>
                <a:effectLst/>
                <a:uLnTx/>
                <a:uFillTx/>
                <a:latin typeface="Tw Cen MT" pitchFamily="34" charset="0"/>
              </a:rPr>
              <a:t>For further information, please contact:</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Kevin Lancaster, Capital Area Metropolitan Planning Organization</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512/974-2251</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37320"/>
                </a:solidFill>
                <a:effectLst/>
                <a:uLnTx/>
                <a:uFillTx/>
                <a:latin typeface="+mn-lt"/>
                <a:ea typeface="+mn-ea"/>
                <a:cs typeface="+mn-cs"/>
                <a:hlinkClick r:id="rId2"/>
              </a:rPr>
              <a:t>kevin.lancaster@campotexas.org</a:t>
            </a:r>
            <a:endParaRPr kumimoji="0" lang="en-US" sz="1800" b="0" i="0" u="none" strike="noStrike" kern="0" cap="none" spc="0" normalizeH="0" baseline="0" noProof="0" dirty="0" smtClean="0">
              <a:ln>
                <a:noFill/>
              </a:ln>
              <a:solidFill>
                <a:srgbClr val="F3732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Jonathan Avner, Wilbur Smith Associates</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512/592-3842</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hlinkClick r:id="rId3"/>
              </a:rPr>
              <a:t>javner@wilbursmith.com</a:t>
            </a: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endParaRPr kumimoji="0" lang="en-US" sz="1800" b="0" i="0" u="none" strike="noStrike" kern="0" cap="none" spc="0" normalizeH="0" baseline="0" noProof="0" dirty="0" smtClean="0">
              <a:ln>
                <a:noFill/>
              </a:ln>
              <a:solidFill>
                <a:srgbClr val="FFFF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Karen Lorenzini, Texas Transportation Institute</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rPr>
              <a:t>512/467-0952</a:t>
            </a:r>
          </a:p>
          <a:p>
            <a:pPr marL="342900" marR="0" lvl="0" indent="-342900" algn="l" defTabSz="914400" rtl="0" eaLnBrk="0" fontAlgn="base" latinLnBrk="0" hangingPunct="0">
              <a:lnSpc>
                <a:spcPct val="100000"/>
              </a:lnSpc>
              <a:spcBef>
                <a:spcPct val="20000"/>
              </a:spcBef>
              <a:spcAft>
                <a:spcPct val="0"/>
              </a:spcAft>
              <a:buClrTx/>
              <a:buSzTx/>
              <a:buNone/>
              <a:tabLst/>
              <a:defRPr/>
            </a:pPr>
            <a:r>
              <a:rPr kumimoji="0" lang="en-US" sz="1800" b="0" i="0" u="none" strike="noStrike" kern="0" cap="none" spc="0" normalizeH="0" baseline="0" noProof="0" dirty="0" smtClean="0">
                <a:ln>
                  <a:noFill/>
                </a:ln>
                <a:solidFill>
                  <a:srgbClr val="FFFFFF"/>
                </a:solidFill>
                <a:effectLst/>
                <a:uLnTx/>
                <a:uFillTx/>
                <a:latin typeface="+mn-lt"/>
                <a:ea typeface="+mn-ea"/>
                <a:cs typeface="+mn-cs"/>
                <a:hlinkClick r:id="rId4"/>
              </a:rPr>
              <a:t>k-lorenzini@ttimail.tamu.edu</a:t>
            </a:r>
            <a:endParaRPr kumimoji="0" lang="en-US" sz="4400" b="0" i="0" u="none" strike="noStrike" kern="0" cap="none" spc="0" normalizeH="0" baseline="0" noProof="0" dirty="0" smtClean="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solidFill>
                  <a:srgbClr val="FFFFFF"/>
                </a:solidFill>
                <a:latin typeface="Tw Cen MT" pitchFamily="34" charset="0"/>
              </a:rPr>
              <a:t>Feedback on Feedback: </a:t>
            </a:r>
            <a:r>
              <a:rPr lang="en-US" sz="4000" dirty="0" smtClean="0">
                <a:solidFill>
                  <a:srgbClr val="FFFFFF"/>
                </a:solidFill>
                <a:latin typeface="Tw Cen MT" pitchFamily="34" charset="0"/>
              </a:rPr>
              <a:t/>
            </a:r>
            <a:br>
              <a:rPr lang="en-US" sz="4000" dirty="0" smtClean="0">
                <a:solidFill>
                  <a:srgbClr val="FFFFFF"/>
                </a:solidFill>
                <a:latin typeface="Tw Cen MT" pitchFamily="34" charset="0"/>
              </a:rPr>
            </a:br>
            <a:r>
              <a:rPr lang="en-US" sz="2400" b="0" dirty="0" smtClean="0">
                <a:solidFill>
                  <a:srgbClr val="FFFFFF"/>
                </a:solidFill>
                <a:latin typeface="Tw Cen MT" pitchFamily="34" charset="0"/>
              </a:rPr>
              <a:t>CAMPO’s Findings from Testing Various Feedback Approaches</a:t>
            </a:r>
            <a:endParaRPr lang="en-US" sz="4000" b="0" dirty="0" smtClean="0">
              <a:solidFill>
                <a:srgbClr val="FFFFFF"/>
              </a:solidFill>
              <a:latin typeface="Tw Cen MT" pitchFamily="34" charset="0"/>
            </a:endParaRPr>
          </a:p>
        </p:txBody>
      </p:sp>
      <p:sp>
        <p:nvSpPr>
          <p:cNvPr id="5" name="Content Placeholder 4"/>
          <p:cNvSpPr>
            <a:spLocks noGrp="1"/>
          </p:cNvSpPr>
          <p:nvPr>
            <p:ph idx="1"/>
          </p:nvPr>
        </p:nvSpPr>
        <p:spPr/>
        <p:txBody>
          <a:bodyPr/>
          <a:lstStyle/>
          <a:p>
            <a:r>
              <a:rPr lang="en-US" dirty="0" smtClean="0"/>
              <a:t>Why Feedback?</a:t>
            </a:r>
          </a:p>
          <a:p>
            <a:r>
              <a:rPr lang="en-US" dirty="0" smtClean="0"/>
              <a:t>What Did We Test?</a:t>
            </a:r>
          </a:p>
          <a:p>
            <a:r>
              <a:rPr lang="en-US" dirty="0" smtClean="0"/>
              <a:t>What Did We Find?</a:t>
            </a:r>
          </a:p>
          <a:p>
            <a:r>
              <a:rPr lang="en-US" dirty="0" smtClean="0"/>
              <a:t>Where To Next?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CAMPO Model</a:t>
            </a:r>
            <a:endParaRPr lang="en-US" dirty="0"/>
          </a:p>
        </p:txBody>
      </p:sp>
      <p:sp>
        <p:nvSpPr>
          <p:cNvPr id="3" name="Content Placeholder 2"/>
          <p:cNvSpPr>
            <a:spLocks noGrp="1"/>
          </p:cNvSpPr>
          <p:nvPr>
            <p:ph idx="1"/>
          </p:nvPr>
        </p:nvSpPr>
        <p:spPr/>
        <p:txBody>
          <a:bodyPr>
            <a:normAutofit fontScale="62500" lnSpcReduction="20000"/>
          </a:bodyPr>
          <a:lstStyle/>
          <a:p>
            <a:pPr marL="342900" marR="0" indent="-342900" algn="l" defTabSz="914400" rtl="0" eaLnBrk="0" fontAlgn="base" latinLnBrk="0" hangingPunct="0">
              <a:lnSpc>
                <a:spcPct val="100000"/>
              </a:lnSpc>
              <a:spcBef>
                <a:spcPct val="20000"/>
              </a:spcBef>
              <a:spcAft>
                <a:spcPct val="0"/>
              </a:spcAft>
              <a:buClr>
                <a:srgbClr val="F37320"/>
              </a:buClr>
              <a:buSzTx/>
              <a:buFont typeface="Arial" pitchFamily="34" charset="0"/>
              <a:buChar char="•"/>
              <a:tabLst/>
              <a:defRPr/>
            </a:pPr>
            <a:r>
              <a:rPr lang="en-US" dirty="0" smtClean="0"/>
              <a:t>Capital Area Metropolitan Planning Organization</a:t>
            </a:r>
          </a:p>
          <a:p>
            <a:r>
              <a:rPr lang="en-US" dirty="0"/>
              <a:t>Five Counties Encompassing the Austin – Round Rock, Texas Metropolitan Area</a:t>
            </a:r>
          </a:p>
          <a:p>
            <a:r>
              <a:rPr lang="en-US" dirty="0" smtClean="0"/>
              <a:t>Auto, Truck, Fixed Route and Bus Transit, Bicycles, and Pedestrians</a:t>
            </a:r>
          </a:p>
          <a:p>
            <a:r>
              <a:rPr lang="en-US" dirty="0" smtClean="0"/>
              <a:t>Generalized Cost Assignment Including Tolled Facilities</a:t>
            </a:r>
          </a:p>
          <a:p>
            <a:r>
              <a:rPr lang="en-US" dirty="0"/>
              <a:t>1413 Internal, 49 External Traffic Analysis Zones</a:t>
            </a:r>
          </a:p>
          <a:p>
            <a:r>
              <a:rPr lang="en-US" dirty="0"/>
              <a:t>16628 (2035), 14480 (2005) Links</a:t>
            </a:r>
          </a:p>
          <a:p>
            <a:r>
              <a:rPr lang="en-US" dirty="0"/>
              <a:t>11575 (2035), 10443 (2005) Nodes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Feedback?</a:t>
            </a:r>
            <a:endParaRPr lang="en-US" dirty="0"/>
          </a:p>
        </p:txBody>
      </p:sp>
      <p:sp>
        <p:nvSpPr>
          <p:cNvPr id="24" name="Text Placeholder 23"/>
          <p:cNvSpPr>
            <a:spLocks noGrp="1"/>
          </p:cNvSpPr>
          <p:nvPr>
            <p:ph idx="1"/>
          </p:nvPr>
        </p:nvSpPr>
        <p:spPr/>
        <p:txBody>
          <a:bodyPr>
            <a:normAutofit/>
          </a:bodyPr>
          <a:lstStyle/>
          <a:p>
            <a:r>
              <a:rPr lang="en-US" sz="3600" dirty="0" smtClean="0"/>
              <a:t>Recommended by previous peer reviews</a:t>
            </a:r>
          </a:p>
          <a:p>
            <a:r>
              <a:rPr lang="en-US" sz="3600" dirty="0" smtClean="0"/>
              <a:t>Intuitively justified because inputs into earlier steps of the model could be inconsistent with the model outputs at later stages</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5105400"/>
            <a:ext cx="5486400" cy="566738"/>
          </a:xfrm>
        </p:spPr>
        <p:txBody>
          <a:bodyPr/>
          <a:lstStyle/>
          <a:p>
            <a:r>
              <a:rPr lang="en-US" dirty="0" smtClean="0"/>
              <a:t>Original CAMPO Process</a:t>
            </a:r>
            <a:endParaRPr lang="en-US" dirty="0"/>
          </a:p>
        </p:txBody>
      </p:sp>
      <p:sp>
        <p:nvSpPr>
          <p:cNvPr id="24" name="Text Placeholder 23"/>
          <p:cNvSpPr>
            <a:spLocks noGrp="1"/>
          </p:cNvSpPr>
          <p:nvPr>
            <p:ph type="body" sz="half" idx="2"/>
          </p:nvPr>
        </p:nvSpPr>
        <p:spPr>
          <a:xfrm>
            <a:off x="1905000" y="5672138"/>
            <a:ext cx="5486400" cy="804862"/>
          </a:xfrm>
        </p:spPr>
        <p:txBody>
          <a:bodyPr/>
          <a:lstStyle/>
          <a:p>
            <a:r>
              <a:rPr lang="en-US" dirty="0" smtClean="0"/>
              <a:t>Traditional Four-Step Sequential Process</a:t>
            </a:r>
            <a:endParaRPr lang="en-US" dirty="0"/>
          </a:p>
        </p:txBody>
      </p:sp>
      <p:pic>
        <p:nvPicPr>
          <p:cNvPr id="2079" name="Picture 31"/>
          <p:cNvPicPr>
            <a:picLocks noChangeAspect="1" noChangeArrowheads="1"/>
          </p:cNvPicPr>
          <p:nvPr/>
        </p:nvPicPr>
        <p:blipFill>
          <a:blip r:embed="rId3" cstate="print"/>
          <a:srcRect/>
          <a:stretch>
            <a:fillRect/>
          </a:stretch>
        </p:blipFill>
        <p:spPr bwMode="auto">
          <a:xfrm>
            <a:off x="1080098" y="304800"/>
            <a:ext cx="7149502" cy="5238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We Approach Feedback?</a:t>
            </a:r>
            <a:endParaRPr lang="en-US" dirty="0"/>
          </a:p>
        </p:txBody>
      </p:sp>
      <p:sp>
        <p:nvSpPr>
          <p:cNvPr id="3" name="Content Placeholder 2"/>
          <p:cNvSpPr>
            <a:spLocks noGrp="1"/>
          </p:cNvSpPr>
          <p:nvPr>
            <p:ph idx="1"/>
          </p:nvPr>
        </p:nvSpPr>
        <p:spPr>
          <a:xfrm>
            <a:off x="457200" y="2057400"/>
            <a:ext cx="8077200" cy="4343400"/>
          </a:xfrm>
        </p:spPr>
        <p:txBody>
          <a:bodyPr>
            <a:normAutofit/>
          </a:bodyPr>
          <a:lstStyle/>
          <a:p>
            <a:r>
              <a:rPr lang="en-US" sz="3600" dirty="0" smtClean="0"/>
              <a:t>We Need to Decide:</a:t>
            </a:r>
          </a:p>
          <a:p>
            <a:pPr lvl="1"/>
            <a:r>
              <a:rPr lang="en-US" sz="2800" dirty="0" smtClean="0"/>
              <a:t>What gets fed back?</a:t>
            </a:r>
            <a:endParaRPr lang="en-US" sz="2800" dirty="0"/>
          </a:p>
          <a:p>
            <a:pPr lvl="1"/>
            <a:r>
              <a:rPr lang="en-US" sz="2800" dirty="0" smtClean="0"/>
              <a:t>What convergence criteria to use?</a:t>
            </a:r>
          </a:p>
          <a:p>
            <a:r>
              <a:rPr lang="en-US" sz="3600" dirty="0" smtClean="0"/>
              <a:t>How We Decided:</a:t>
            </a:r>
          </a:p>
          <a:p>
            <a:pPr lvl="1"/>
            <a:r>
              <a:rPr lang="en-US" sz="2800" dirty="0" smtClean="0"/>
              <a:t>Research literature</a:t>
            </a:r>
          </a:p>
          <a:p>
            <a:pPr lvl="1"/>
            <a:r>
              <a:rPr lang="en-US" sz="2800" dirty="0" smtClean="0"/>
              <a:t>Research State of Practice </a:t>
            </a:r>
            <a:br>
              <a:rPr lang="en-US" sz="2800" dirty="0" smtClean="0"/>
            </a:br>
            <a:r>
              <a:rPr lang="en-US" sz="2800" dirty="0" smtClean="0"/>
              <a:t>(TMIP and other Texas MPOs)</a:t>
            </a:r>
          </a:p>
          <a:p>
            <a:pPr lvl="1"/>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Various Common Approaches</a:t>
            </a:r>
            <a:endParaRPr lang="en-US" dirty="0"/>
          </a:p>
        </p:txBody>
      </p:sp>
      <p:graphicFrame>
        <p:nvGraphicFramePr>
          <p:cNvPr id="4" name="Table 3"/>
          <p:cNvGraphicFramePr>
            <a:graphicFrameLocks noGrp="1"/>
          </p:cNvGraphicFramePr>
          <p:nvPr/>
        </p:nvGraphicFramePr>
        <p:xfrm>
          <a:off x="304800" y="1905000"/>
          <a:ext cx="8382000" cy="3749040"/>
        </p:xfrm>
        <a:graphic>
          <a:graphicData uri="http://schemas.openxmlformats.org/drawingml/2006/table">
            <a:tbl>
              <a:tblPr firstRow="1" bandRow="1">
                <a:tableStyleId>{5C22544A-7EE6-4342-B048-85BDC9FD1C3A}</a:tableStyleId>
              </a:tblPr>
              <a:tblGrid>
                <a:gridCol w="2514600"/>
                <a:gridCol w="2133600"/>
                <a:gridCol w="3733800"/>
              </a:tblGrid>
              <a:tr h="370840">
                <a:tc>
                  <a:txBody>
                    <a:bodyPr/>
                    <a:lstStyle/>
                    <a:p>
                      <a:pPr algn="ctr"/>
                      <a:r>
                        <a:rPr lang="en-US" dirty="0" smtClean="0">
                          <a:solidFill>
                            <a:srgbClr val="F37320"/>
                          </a:solidFill>
                        </a:rPr>
                        <a:t>Different</a:t>
                      </a:r>
                      <a:r>
                        <a:rPr lang="en-US" baseline="0" dirty="0" smtClean="0">
                          <a:solidFill>
                            <a:srgbClr val="F37320"/>
                          </a:solidFill>
                        </a:rPr>
                        <a:t> Possible Approaches</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c>
                  <a:txBody>
                    <a:bodyPr/>
                    <a:lstStyle/>
                    <a:p>
                      <a:pPr algn="ctr"/>
                      <a:r>
                        <a:rPr lang="en-US" dirty="0" smtClean="0">
                          <a:solidFill>
                            <a:srgbClr val="F37320"/>
                          </a:solidFill>
                        </a:rPr>
                        <a:t>Options</a:t>
                      </a:r>
                      <a:r>
                        <a:rPr lang="en-US" baseline="0" dirty="0" smtClean="0">
                          <a:solidFill>
                            <a:srgbClr val="F37320"/>
                          </a:solidFill>
                        </a:rPr>
                        <a:t> for W</a:t>
                      </a:r>
                      <a:r>
                        <a:rPr lang="en-US" dirty="0" smtClean="0">
                          <a:solidFill>
                            <a:srgbClr val="F37320"/>
                          </a:solidFill>
                        </a:rPr>
                        <a:t>hat Gets Fed Back</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c>
                  <a:txBody>
                    <a:bodyPr/>
                    <a:lstStyle/>
                    <a:p>
                      <a:pPr algn="ctr"/>
                      <a:r>
                        <a:rPr lang="en-US" dirty="0" smtClean="0">
                          <a:solidFill>
                            <a:srgbClr val="F37320"/>
                          </a:solidFill>
                        </a:rPr>
                        <a:t>Typical Convergence</a:t>
                      </a:r>
                      <a:br>
                        <a:rPr lang="en-US" dirty="0" smtClean="0">
                          <a:solidFill>
                            <a:srgbClr val="F37320"/>
                          </a:solidFill>
                        </a:rPr>
                      </a:br>
                      <a:r>
                        <a:rPr lang="en-US" dirty="0" smtClean="0">
                          <a:solidFill>
                            <a:srgbClr val="F37320"/>
                          </a:solidFill>
                        </a:rPr>
                        <a:t>Measures</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r>
              <a:tr h="370840">
                <a:tc>
                  <a:txBody>
                    <a:bodyPr/>
                    <a:lstStyle/>
                    <a:p>
                      <a:pPr marL="228600" indent="-228600">
                        <a:buFont typeface="Arial" pitchFamily="34" charset="0"/>
                        <a:buChar char="•"/>
                      </a:pPr>
                      <a:r>
                        <a:rPr lang="en-US" dirty="0" smtClean="0">
                          <a:solidFill>
                            <a:srgbClr val="19398A"/>
                          </a:solidFill>
                        </a:rPr>
                        <a:t>Naïve (Direct)</a:t>
                      </a:r>
                    </a:p>
                    <a:p>
                      <a:pPr marL="228600" indent="-228600">
                        <a:buFont typeface="Arial" pitchFamily="34" charset="0"/>
                        <a:buChar char="•"/>
                      </a:pPr>
                      <a:r>
                        <a:rPr lang="en-US" dirty="0" smtClean="0">
                          <a:solidFill>
                            <a:srgbClr val="19398A"/>
                          </a:solidFill>
                        </a:rPr>
                        <a:t>Fictive Costs</a:t>
                      </a:r>
                    </a:p>
                    <a:p>
                      <a:pPr marL="228600" indent="-228600">
                        <a:buFont typeface="Arial" pitchFamily="34" charset="0"/>
                        <a:buChar char="•"/>
                      </a:pPr>
                      <a:r>
                        <a:rPr lang="en-US" dirty="0" smtClean="0">
                          <a:solidFill>
                            <a:srgbClr val="19398A"/>
                          </a:solidFill>
                        </a:rPr>
                        <a:t>Methods of Successive</a:t>
                      </a:r>
                      <a:r>
                        <a:rPr lang="en-US" baseline="0" dirty="0" smtClean="0">
                          <a:solidFill>
                            <a:srgbClr val="19398A"/>
                          </a:solidFill>
                        </a:rPr>
                        <a:t> Averages (MSA)</a:t>
                      </a:r>
                    </a:p>
                    <a:p>
                      <a:pPr marL="228600" indent="-228600">
                        <a:buFont typeface="Arial" pitchFamily="34" charset="0"/>
                        <a:buChar char="•"/>
                      </a:pPr>
                      <a:r>
                        <a:rPr lang="en-US" dirty="0" smtClean="0">
                          <a:solidFill>
                            <a:srgbClr val="19398A"/>
                          </a:solidFill>
                        </a:rPr>
                        <a:t>Constant</a:t>
                      </a:r>
                      <a:r>
                        <a:rPr lang="en-US" baseline="0" dirty="0" smtClean="0">
                          <a:solidFill>
                            <a:srgbClr val="19398A"/>
                          </a:solidFill>
                        </a:rPr>
                        <a:t> Weight Methods</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indent="228600">
                        <a:buFont typeface="Arial" pitchFamily="34" charset="0"/>
                        <a:buChar char="•"/>
                      </a:pPr>
                      <a:r>
                        <a:rPr lang="en-US" dirty="0" smtClean="0">
                          <a:solidFill>
                            <a:srgbClr val="19398A"/>
                          </a:solidFill>
                        </a:rPr>
                        <a:t>Link Time</a:t>
                      </a:r>
                    </a:p>
                    <a:p>
                      <a:pPr marL="0" indent="228600">
                        <a:buFont typeface="Arial" pitchFamily="34" charset="0"/>
                        <a:buChar char="•"/>
                      </a:pPr>
                      <a:r>
                        <a:rPr lang="en-US" dirty="0" smtClean="0">
                          <a:solidFill>
                            <a:srgbClr val="19398A"/>
                          </a:solidFill>
                        </a:rPr>
                        <a:t>Link</a:t>
                      </a:r>
                      <a:r>
                        <a:rPr lang="en-US" baseline="0" dirty="0" smtClean="0">
                          <a:solidFill>
                            <a:srgbClr val="19398A"/>
                          </a:solidFill>
                        </a:rPr>
                        <a:t> Volumes </a:t>
                      </a:r>
                      <a:br>
                        <a:rPr lang="en-US" baseline="0" dirty="0" smtClean="0">
                          <a:solidFill>
                            <a:srgbClr val="19398A"/>
                          </a:solidFill>
                        </a:rPr>
                      </a:br>
                      <a:r>
                        <a:rPr lang="en-US" baseline="0" dirty="0" smtClean="0">
                          <a:solidFill>
                            <a:srgbClr val="19398A"/>
                          </a:solidFill>
                        </a:rPr>
                        <a:t>  (converted to time)</a:t>
                      </a:r>
                    </a:p>
                    <a:p>
                      <a:pPr marL="0" indent="228600">
                        <a:buFont typeface="Arial" pitchFamily="34" charset="0"/>
                        <a:buChar char="•"/>
                      </a:pPr>
                      <a:r>
                        <a:rPr lang="en-US" baseline="0" dirty="0" smtClean="0">
                          <a:solidFill>
                            <a:srgbClr val="19398A"/>
                          </a:solidFill>
                        </a:rPr>
                        <a:t>Trips</a:t>
                      </a:r>
                    </a:p>
                    <a:p>
                      <a:pPr marL="0" indent="228600">
                        <a:buFont typeface="Arial" pitchFamily="34" charset="0"/>
                        <a:buChar char="•"/>
                      </a:pPr>
                      <a:r>
                        <a:rPr lang="en-US" baseline="0" dirty="0" smtClean="0">
                          <a:solidFill>
                            <a:srgbClr val="19398A"/>
                          </a:solidFill>
                        </a:rPr>
                        <a:t>Skims</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indent="-228600">
                        <a:buFont typeface="Arial" pitchFamily="34" charset="0"/>
                        <a:buChar char="•"/>
                      </a:pPr>
                      <a:r>
                        <a:rPr lang="en-US" dirty="0" smtClean="0">
                          <a:solidFill>
                            <a:srgbClr val="19398A"/>
                          </a:solidFill>
                        </a:rPr>
                        <a:t>Absolute</a:t>
                      </a:r>
                      <a:r>
                        <a:rPr lang="en-US" baseline="0" dirty="0" smtClean="0">
                          <a:solidFill>
                            <a:srgbClr val="19398A"/>
                          </a:solidFill>
                        </a:rPr>
                        <a:t> or Percentage Differences </a:t>
                      </a:r>
                    </a:p>
                    <a:p>
                      <a:pPr marL="457200" marR="0" indent="-228600" algn="l" defTabSz="914400" rtl="0" eaLnBrk="1" fontAlgn="auto" latinLnBrk="0" hangingPunct="1">
                        <a:lnSpc>
                          <a:spcPct val="100000"/>
                        </a:lnSpc>
                        <a:spcBef>
                          <a:spcPts val="0"/>
                        </a:spcBef>
                        <a:spcAft>
                          <a:spcPts val="0"/>
                        </a:spcAft>
                        <a:buClrTx/>
                        <a:buSzTx/>
                        <a:buFont typeface="Tw Cen MT Bold" pitchFamily="34" charset="0"/>
                        <a:buChar char="–"/>
                        <a:tabLst/>
                        <a:defRPr/>
                      </a:pPr>
                      <a:r>
                        <a:rPr lang="en-US" dirty="0" smtClean="0">
                          <a:solidFill>
                            <a:srgbClr val="19398A"/>
                          </a:solidFill>
                        </a:rPr>
                        <a:t>Typically system-wide measures</a:t>
                      </a:r>
                    </a:p>
                    <a:p>
                      <a:pPr marL="0" indent="228600">
                        <a:buFont typeface="Arial" pitchFamily="34" charset="0"/>
                        <a:buChar char="•"/>
                      </a:pPr>
                      <a:r>
                        <a:rPr lang="en-US" dirty="0" smtClean="0">
                          <a:solidFill>
                            <a:srgbClr val="19398A"/>
                          </a:solidFill>
                        </a:rPr>
                        <a:t>Total Misplaced Flows</a:t>
                      </a:r>
                    </a:p>
                    <a:p>
                      <a:pPr marL="457200" marR="0" indent="-228600" algn="l" defTabSz="914400" rtl="0" eaLnBrk="1" fontAlgn="auto" latinLnBrk="0" hangingPunct="1">
                        <a:lnSpc>
                          <a:spcPct val="100000"/>
                        </a:lnSpc>
                        <a:spcBef>
                          <a:spcPts val="0"/>
                        </a:spcBef>
                        <a:spcAft>
                          <a:spcPts val="0"/>
                        </a:spcAft>
                        <a:buClrTx/>
                        <a:buSzTx/>
                        <a:buFont typeface="Tw Cen MT Bold" pitchFamily="34" charset="0"/>
                        <a:buChar char="–"/>
                        <a:tabLst/>
                        <a:defRPr/>
                      </a:pPr>
                      <a:r>
                        <a:rPr lang="en-US" dirty="0" smtClean="0">
                          <a:solidFill>
                            <a:srgbClr val="19398A"/>
                          </a:solidFill>
                        </a:rPr>
                        <a:t>Typically trip</a:t>
                      </a:r>
                      <a:r>
                        <a:rPr lang="en-US" baseline="0" dirty="0" smtClean="0">
                          <a:solidFill>
                            <a:srgbClr val="19398A"/>
                          </a:solidFill>
                        </a:rPr>
                        <a:t> matrices or link volumes</a:t>
                      </a:r>
                      <a:endParaRPr lang="en-US" dirty="0" smtClean="0">
                        <a:solidFill>
                          <a:srgbClr val="19398A"/>
                        </a:solidFill>
                      </a:endParaRPr>
                    </a:p>
                    <a:p>
                      <a:pPr marL="0" indent="228600">
                        <a:buFont typeface="Arial" pitchFamily="34" charset="0"/>
                        <a:buChar char="•"/>
                      </a:pPr>
                      <a:r>
                        <a:rPr lang="en-US" baseline="0" dirty="0" smtClean="0">
                          <a:solidFill>
                            <a:srgbClr val="19398A"/>
                          </a:solidFill>
                        </a:rPr>
                        <a:t>Root Mean Square Error (RMSE)</a:t>
                      </a:r>
                    </a:p>
                    <a:p>
                      <a:pPr marL="228600" indent="228600">
                        <a:buFont typeface="Arial" pitchFamily="34" charset="0"/>
                        <a:buChar char="–"/>
                      </a:pPr>
                      <a:r>
                        <a:rPr lang="en-US" dirty="0" smtClean="0">
                          <a:solidFill>
                            <a:srgbClr val="19398A"/>
                          </a:solidFill>
                        </a:rPr>
                        <a:t>Typically skims or</a:t>
                      </a:r>
                      <a:r>
                        <a:rPr lang="en-US" baseline="0" dirty="0" smtClean="0">
                          <a:solidFill>
                            <a:srgbClr val="19398A"/>
                          </a:solidFill>
                        </a:rPr>
                        <a:t> trip tables</a:t>
                      </a:r>
                      <a:endParaRPr lang="en-US" dirty="0" smtClean="0">
                        <a:solidFill>
                          <a:srgbClr val="19398A"/>
                        </a:solidFill>
                      </a:endParaRPr>
                    </a:p>
                    <a:p>
                      <a:pPr marL="0" indent="228600">
                        <a:buFont typeface="Arial" pitchFamily="34" charset="0"/>
                        <a:buChar char="•"/>
                      </a:pPr>
                      <a:r>
                        <a:rPr lang="en-US" dirty="0" smtClean="0">
                          <a:solidFill>
                            <a:srgbClr val="19398A"/>
                          </a:solidFill>
                        </a:rPr>
                        <a:t>GEH</a:t>
                      </a:r>
                      <a:r>
                        <a:rPr lang="en-US" baseline="0" dirty="0" smtClean="0">
                          <a:solidFill>
                            <a:srgbClr val="19398A"/>
                          </a:solidFill>
                        </a:rPr>
                        <a:t> Statistic</a:t>
                      </a:r>
                      <a:endParaRPr lang="en-US" dirty="0" smtClean="0">
                        <a:solidFill>
                          <a:srgbClr val="19398A"/>
                        </a:solidFill>
                      </a:endParaRPr>
                    </a:p>
                    <a:p>
                      <a:pPr marL="457200" marR="0" indent="-228600" algn="l" defTabSz="914400" rtl="0" eaLnBrk="1" fontAlgn="auto" latinLnBrk="0" hangingPunct="1">
                        <a:lnSpc>
                          <a:spcPct val="100000"/>
                        </a:lnSpc>
                        <a:spcBef>
                          <a:spcPts val="0"/>
                        </a:spcBef>
                        <a:spcAft>
                          <a:spcPts val="0"/>
                        </a:spcAft>
                        <a:buClrTx/>
                        <a:buSzTx/>
                        <a:buFont typeface="Tw Cen MT Bold" pitchFamily="34" charset="0"/>
                        <a:buChar char="–"/>
                        <a:tabLst/>
                        <a:defRPr/>
                      </a:pPr>
                      <a:r>
                        <a:rPr lang="en-US" dirty="0" smtClean="0">
                          <a:solidFill>
                            <a:srgbClr val="19398A"/>
                          </a:solidFill>
                        </a:rPr>
                        <a:t>E</a:t>
                      </a:r>
                      <a:r>
                        <a:rPr lang="en-US" baseline="0" dirty="0" smtClean="0">
                          <a:solidFill>
                            <a:srgbClr val="19398A"/>
                          </a:solidFill>
                        </a:rPr>
                        <a:t>mpirical formula t</a:t>
                      </a:r>
                      <a:r>
                        <a:rPr lang="en-US" dirty="0" smtClean="0">
                          <a:solidFill>
                            <a:srgbClr val="19398A"/>
                          </a:solidFill>
                        </a:rPr>
                        <a:t>ypically applied to link volumes</a:t>
                      </a:r>
                    </a:p>
                    <a:p>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CAMPO Tested – </a:t>
            </a:r>
            <a:br>
              <a:rPr lang="en-US" dirty="0" smtClean="0"/>
            </a:br>
            <a:r>
              <a:rPr lang="en-US" dirty="0" smtClean="0"/>
              <a:t>Feedback Approaches</a:t>
            </a:r>
            <a:endParaRPr lang="en-US" dirty="0"/>
          </a:p>
        </p:txBody>
      </p:sp>
      <p:graphicFrame>
        <p:nvGraphicFramePr>
          <p:cNvPr id="4" name="Table 3"/>
          <p:cNvGraphicFramePr>
            <a:graphicFrameLocks noGrp="1"/>
          </p:cNvGraphicFramePr>
          <p:nvPr/>
        </p:nvGraphicFramePr>
        <p:xfrm>
          <a:off x="914400" y="1981200"/>
          <a:ext cx="7010400" cy="2895600"/>
        </p:xfrm>
        <a:graphic>
          <a:graphicData uri="http://schemas.openxmlformats.org/drawingml/2006/table">
            <a:tbl>
              <a:tblPr firstRow="1" bandRow="1">
                <a:tableStyleId>{5C22544A-7EE6-4342-B048-85BDC9FD1C3A}</a:tableStyleId>
              </a:tblPr>
              <a:tblGrid>
                <a:gridCol w="3657600"/>
                <a:gridCol w="3352800"/>
              </a:tblGrid>
              <a:tr h="622300">
                <a:tc>
                  <a:txBody>
                    <a:bodyPr/>
                    <a:lstStyle/>
                    <a:p>
                      <a:pPr algn="ctr"/>
                      <a:r>
                        <a:rPr lang="en-US" baseline="0" dirty="0" smtClean="0">
                          <a:solidFill>
                            <a:srgbClr val="F37320"/>
                          </a:solidFill>
                        </a:rPr>
                        <a:t>Approach</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c>
                  <a:txBody>
                    <a:bodyPr/>
                    <a:lstStyle/>
                    <a:p>
                      <a:pPr algn="ctr"/>
                      <a:r>
                        <a:rPr lang="en-US" baseline="0" dirty="0" smtClean="0">
                          <a:solidFill>
                            <a:srgbClr val="F37320"/>
                          </a:solidFill>
                        </a:rPr>
                        <a:t>W</a:t>
                      </a:r>
                      <a:r>
                        <a:rPr lang="en-US" dirty="0" smtClean="0">
                          <a:solidFill>
                            <a:srgbClr val="F37320"/>
                          </a:solidFill>
                        </a:rPr>
                        <a:t>hat Gets Fed Back</a:t>
                      </a:r>
                      <a:endParaRPr lang="en-US" dirty="0">
                        <a:solidFill>
                          <a:srgbClr val="F37320"/>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noFill/>
                  </a:tcPr>
                </a:tc>
              </a:tr>
              <a:tr h="977900">
                <a:tc>
                  <a:txBody>
                    <a:bodyPr/>
                    <a:lstStyle/>
                    <a:p>
                      <a:pPr marL="228600" indent="-228600">
                        <a:buFont typeface="Arial" pitchFamily="34" charset="0"/>
                        <a:buChar char="•"/>
                      </a:pPr>
                      <a:r>
                        <a:rPr lang="en-US" dirty="0" smtClean="0">
                          <a:solidFill>
                            <a:srgbClr val="19398A"/>
                          </a:solidFill>
                        </a:rPr>
                        <a:t>Method of Successive</a:t>
                      </a:r>
                      <a:r>
                        <a:rPr lang="en-US" baseline="0" dirty="0" smtClean="0">
                          <a:solidFill>
                            <a:srgbClr val="19398A"/>
                          </a:solidFill>
                        </a:rPr>
                        <a:t> Averages </a:t>
                      </a:r>
                      <a:br>
                        <a:rPr lang="en-US" baseline="0" dirty="0" smtClean="0">
                          <a:solidFill>
                            <a:srgbClr val="19398A"/>
                          </a:solidFill>
                        </a:rPr>
                      </a:br>
                      <a:r>
                        <a:rPr lang="en-US" baseline="0" dirty="0" smtClean="0">
                          <a:solidFill>
                            <a:srgbClr val="19398A"/>
                          </a:solidFill>
                        </a:rPr>
                        <a:t>(Caliper’s MSA Implementation)</a:t>
                      </a: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indent="228600">
                        <a:buFont typeface="Arial" pitchFamily="34" charset="0"/>
                        <a:buChar char="•"/>
                      </a:pPr>
                      <a:r>
                        <a:rPr lang="en-US" dirty="0" smtClean="0">
                          <a:solidFill>
                            <a:srgbClr val="19398A"/>
                          </a:solidFill>
                        </a:rPr>
                        <a:t>Link</a:t>
                      </a:r>
                      <a:r>
                        <a:rPr lang="en-US" baseline="0" dirty="0" smtClean="0">
                          <a:solidFill>
                            <a:srgbClr val="19398A"/>
                          </a:solidFill>
                        </a:rPr>
                        <a:t> Volumes Processed into </a:t>
                      </a:r>
                      <a:br>
                        <a:rPr lang="en-US" baseline="0" dirty="0" smtClean="0">
                          <a:solidFill>
                            <a:srgbClr val="19398A"/>
                          </a:solidFill>
                        </a:rPr>
                      </a:br>
                      <a:r>
                        <a:rPr lang="en-US" baseline="0" dirty="0" smtClean="0">
                          <a:solidFill>
                            <a:srgbClr val="19398A"/>
                          </a:solidFill>
                        </a:rPr>
                        <a:t>    Time Values</a:t>
                      </a: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r>
              <a:tr h="1295400">
                <a:tc>
                  <a:txBody>
                    <a:bodyPr/>
                    <a:lstStyle/>
                    <a:p>
                      <a:pPr marL="228600" indent="-228600">
                        <a:buFont typeface="Arial" pitchFamily="34" charset="0"/>
                        <a:buChar char="•"/>
                      </a:pPr>
                      <a:r>
                        <a:rPr lang="en-US" dirty="0" smtClean="0">
                          <a:solidFill>
                            <a:srgbClr val="19398A"/>
                          </a:solidFill>
                        </a:rPr>
                        <a:t>Constant</a:t>
                      </a:r>
                      <a:r>
                        <a:rPr lang="en-US" baseline="0" dirty="0" smtClean="0">
                          <a:solidFill>
                            <a:srgbClr val="19398A"/>
                          </a:solidFill>
                        </a:rPr>
                        <a:t> Weight Method</a:t>
                      </a:r>
                    </a:p>
                    <a:p>
                      <a:pPr marL="228600" indent="-228600">
                        <a:buFont typeface="Arial" pitchFamily="34" charset="0"/>
                        <a:buNone/>
                      </a:pPr>
                      <a:r>
                        <a:rPr lang="en-US" baseline="0" dirty="0" smtClean="0">
                          <a:solidFill>
                            <a:srgbClr val="19398A"/>
                          </a:solidFill>
                        </a:rPr>
                        <a:t>    - 50 – 50</a:t>
                      </a:r>
                    </a:p>
                    <a:p>
                      <a:pPr marL="228600" indent="-228600">
                        <a:buFont typeface="Arial" pitchFamily="34" charset="0"/>
                        <a:buNone/>
                      </a:pPr>
                      <a:r>
                        <a:rPr lang="en-US" baseline="0" dirty="0" smtClean="0">
                          <a:solidFill>
                            <a:srgbClr val="19398A"/>
                          </a:solidFill>
                        </a:rPr>
                        <a:t>    - </a:t>
                      </a:r>
                      <a:r>
                        <a:rPr lang="en-US" baseline="0" dirty="0" smtClean="0">
                          <a:solidFill>
                            <a:srgbClr val="19398A"/>
                          </a:solidFill>
                        </a:rPr>
                        <a:t>70 </a:t>
                      </a:r>
                      <a:r>
                        <a:rPr lang="en-US" baseline="0" dirty="0" smtClean="0">
                          <a:solidFill>
                            <a:srgbClr val="19398A"/>
                          </a:solidFill>
                        </a:rPr>
                        <a:t>– </a:t>
                      </a:r>
                      <a:r>
                        <a:rPr lang="en-US" baseline="0" dirty="0" smtClean="0">
                          <a:solidFill>
                            <a:srgbClr val="19398A"/>
                          </a:solidFill>
                        </a:rPr>
                        <a:t>30</a:t>
                      </a:r>
                      <a:endParaRPr lang="en-US" baseline="0" dirty="0" smtClean="0">
                        <a:solidFill>
                          <a:srgbClr val="19398A"/>
                        </a:solidFill>
                      </a:endParaRPr>
                    </a:p>
                    <a:p>
                      <a:pPr marL="228600" indent="-228600">
                        <a:buFont typeface="Arial" pitchFamily="34" charset="0"/>
                        <a:buNone/>
                      </a:pPr>
                      <a:r>
                        <a:rPr lang="en-US" baseline="0" dirty="0" smtClean="0">
                          <a:solidFill>
                            <a:srgbClr val="19398A"/>
                          </a:solidFill>
                        </a:rPr>
                        <a:t>    - </a:t>
                      </a:r>
                      <a:r>
                        <a:rPr lang="en-US" baseline="0" dirty="0" smtClean="0">
                          <a:solidFill>
                            <a:srgbClr val="19398A"/>
                          </a:solidFill>
                        </a:rPr>
                        <a:t>80 – 20</a:t>
                      </a:r>
                      <a:endParaRPr lang="en-US" baseline="0" dirty="0" smtClean="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c>
                  <a:txBody>
                    <a:bodyPr/>
                    <a:lstStyle/>
                    <a:p>
                      <a:pPr marL="0" indent="228600">
                        <a:buFont typeface="Arial" pitchFamily="34" charset="0"/>
                        <a:buChar char="•"/>
                      </a:pPr>
                      <a:r>
                        <a:rPr lang="en-US" baseline="0" dirty="0" smtClean="0">
                          <a:solidFill>
                            <a:srgbClr val="19398A"/>
                          </a:solidFill>
                        </a:rPr>
                        <a:t>Trip Tables Processed Prior </a:t>
                      </a:r>
                      <a:br>
                        <a:rPr lang="en-US" baseline="0" dirty="0" smtClean="0">
                          <a:solidFill>
                            <a:srgbClr val="19398A"/>
                          </a:solidFill>
                        </a:rPr>
                      </a:br>
                      <a:r>
                        <a:rPr lang="en-US" baseline="0" dirty="0" smtClean="0">
                          <a:solidFill>
                            <a:srgbClr val="19398A"/>
                          </a:solidFill>
                        </a:rPr>
                        <a:t>    to Assignment</a:t>
                      </a:r>
                      <a:endParaRPr lang="en-US" dirty="0">
                        <a:solidFill>
                          <a:srgbClr val="19398A"/>
                        </a:solidFill>
                      </a:endParaRPr>
                    </a:p>
                  </a:txBody>
                  <a:tcPr>
                    <a:lnL w="12700" cap="flat" cmpd="sng" algn="ctr">
                      <a:solidFill>
                        <a:srgbClr val="F37320"/>
                      </a:solidFill>
                      <a:prstDash val="solid"/>
                      <a:round/>
                      <a:headEnd type="none" w="med" len="med"/>
                      <a:tailEnd type="none" w="med" len="med"/>
                    </a:lnL>
                    <a:lnR w="12700" cap="flat" cmpd="sng" algn="ctr">
                      <a:solidFill>
                        <a:srgbClr val="F37320"/>
                      </a:solidFill>
                      <a:prstDash val="solid"/>
                      <a:round/>
                      <a:headEnd type="none" w="med" len="med"/>
                      <a:tailEnd type="none" w="med" len="med"/>
                    </a:lnR>
                    <a:lnT w="12700" cap="flat" cmpd="sng" algn="ctr">
                      <a:solidFill>
                        <a:srgbClr val="F37320"/>
                      </a:solidFill>
                      <a:prstDash val="solid"/>
                      <a:round/>
                      <a:headEnd type="none" w="med" len="med"/>
                      <a:tailEnd type="none" w="med" len="med"/>
                    </a:lnT>
                    <a:lnB w="12700" cap="flat" cmpd="sng" algn="ctr">
                      <a:solidFill>
                        <a:srgbClr val="F3732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2_Alchemy">
  <a:themeElements>
    <a:clrScheme name="2_Alchemy 1">
      <a:dk1>
        <a:srgbClr val="808080"/>
      </a:dk1>
      <a:lt1>
        <a:srgbClr val="FFFF00"/>
      </a:lt1>
      <a:dk2>
        <a:srgbClr val="1F0769"/>
      </a:dk2>
      <a:lt2>
        <a:srgbClr val="FFFF00"/>
      </a:lt2>
      <a:accent1>
        <a:srgbClr val="821109"/>
      </a:accent1>
      <a:accent2>
        <a:srgbClr val="3C3DB8"/>
      </a:accent2>
      <a:accent3>
        <a:srgbClr val="ABAAB9"/>
      </a:accent3>
      <a:accent4>
        <a:srgbClr val="DADA00"/>
      </a:accent4>
      <a:accent5>
        <a:srgbClr val="C1AAAA"/>
      </a:accent5>
      <a:accent6>
        <a:srgbClr val="3536A6"/>
      </a:accent6>
      <a:hlink>
        <a:srgbClr val="009999"/>
      </a:hlink>
      <a:folHlink>
        <a:srgbClr val="99CC00"/>
      </a:folHlink>
    </a:clrScheme>
    <a:fontScheme name="2_Alchemy">
      <a:majorFont>
        <a:latin typeface="Tw Cen MT Bold"/>
        <a:ea typeface="Osaka"/>
        <a:cs typeface=""/>
      </a:majorFont>
      <a:minorFont>
        <a:latin typeface="Tw Cen MT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w Cen MT" pitchFamily="34"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w Cen MT" pitchFamily="34" charset="0"/>
            <a:ea typeface="ＭＳ Ｐゴシック" pitchFamily="1" charset="-128"/>
          </a:defRPr>
        </a:defPPr>
      </a:lstStyle>
    </a:lnDef>
  </a:objectDefaults>
  <a:extraClrSchemeLst>
    <a:extraClrScheme>
      <a:clrScheme name="2_Alchemy 1">
        <a:dk1>
          <a:srgbClr val="808080"/>
        </a:dk1>
        <a:lt1>
          <a:srgbClr val="FFFF00"/>
        </a:lt1>
        <a:dk2>
          <a:srgbClr val="1F0769"/>
        </a:dk2>
        <a:lt2>
          <a:srgbClr val="FFFF00"/>
        </a:lt2>
        <a:accent1>
          <a:srgbClr val="821109"/>
        </a:accent1>
        <a:accent2>
          <a:srgbClr val="3C3DB8"/>
        </a:accent2>
        <a:accent3>
          <a:srgbClr val="ABAAB9"/>
        </a:accent3>
        <a:accent4>
          <a:srgbClr val="DADA00"/>
        </a:accent4>
        <a:accent5>
          <a:srgbClr val="C1AAAA"/>
        </a:accent5>
        <a:accent6>
          <a:srgbClr val="3536A6"/>
        </a:accent6>
        <a:hlink>
          <a:srgbClr val="009999"/>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Alchemy">
  <a:themeElements>
    <a:clrScheme name="Alchemy 1">
      <a:dk1>
        <a:srgbClr val="808080"/>
      </a:dk1>
      <a:lt1>
        <a:srgbClr val="FFFF00"/>
      </a:lt1>
      <a:dk2>
        <a:srgbClr val="1F0769"/>
      </a:dk2>
      <a:lt2>
        <a:srgbClr val="FFFF00"/>
      </a:lt2>
      <a:accent1>
        <a:srgbClr val="821109"/>
      </a:accent1>
      <a:accent2>
        <a:srgbClr val="3C3DB8"/>
      </a:accent2>
      <a:accent3>
        <a:srgbClr val="ABAAB9"/>
      </a:accent3>
      <a:accent4>
        <a:srgbClr val="DADA00"/>
      </a:accent4>
      <a:accent5>
        <a:srgbClr val="C1AAAA"/>
      </a:accent5>
      <a:accent6>
        <a:srgbClr val="3536A6"/>
      </a:accent6>
      <a:hlink>
        <a:srgbClr val="009999"/>
      </a:hlink>
      <a:folHlink>
        <a:srgbClr val="99CC00"/>
      </a:folHlink>
    </a:clrScheme>
    <a:fontScheme name="3_Alchemy">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w Cen MT" pitchFamily="34"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w Cen MT" pitchFamily="34" charset="0"/>
            <a:ea typeface="ＭＳ Ｐゴシック" pitchFamily="1" charset="-128"/>
          </a:defRPr>
        </a:defPPr>
      </a:lstStyle>
    </a:lnDef>
  </a:objectDefaults>
  <a:extraClrSchemeLst>
    <a:extraClrScheme>
      <a:clrScheme name="Alchemy 1">
        <a:dk1>
          <a:srgbClr val="808080"/>
        </a:dk1>
        <a:lt1>
          <a:srgbClr val="FFFF00"/>
        </a:lt1>
        <a:dk2>
          <a:srgbClr val="1F0769"/>
        </a:dk2>
        <a:lt2>
          <a:srgbClr val="FFFF00"/>
        </a:lt2>
        <a:accent1>
          <a:srgbClr val="821109"/>
        </a:accent1>
        <a:accent2>
          <a:srgbClr val="3C3DB8"/>
        </a:accent2>
        <a:accent3>
          <a:srgbClr val="ABAAB9"/>
        </a:accent3>
        <a:accent4>
          <a:srgbClr val="DADA00"/>
        </a:accent4>
        <a:accent5>
          <a:srgbClr val="C1AAAA"/>
        </a:accent5>
        <a:accent6>
          <a:srgbClr val="3536A6"/>
        </a:accent6>
        <a:hlink>
          <a:srgbClr val="009999"/>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MainDrive:Applications:Microsoft Office 2004:Templates:Presentations:Designs:Glint</Template>
  <TotalTime>7490</TotalTime>
  <Words>1354</Words>
  <Application>Microsoft Office PowerPoint</Application>
  <PresentationFormat>On-screen Show (4:3)</PresentationFormat>
  <Paragraphs>259</Paragraphs>
  <Slides>25</Slides>
  <Notes>19</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2_Alchemy</vt:lpstr>
      <vt:lpstr>3_Alchemy</vt:lpstr>
      <vt:lpstr>Feedback on Feedback: CAMPO’s Findings from Testing Various Feedback Approaches</vt:lpstr>
      <vt:lpstr>Slide 2</vt:lpstr>
      <vt:lpstr>Feedback on Feedback:  CAMPO’s Findings from Testing Various Feedback Approaches</vt:lpstr>
      <vt:lpstr>The CAMPO Model</vt:lpstr>
      <vt:lpstr>Why Feedback?</vt:lpstr>
      <vt:lpstr>Original CAMPO Process</vt:lpstr>
      <vt:lpstr>How Did We Approach Feedback?</vt:lpstr>
      <vt:lpstr>Various Common Approaches</vt:lpstr>
      <vt:lpstr>What CAMPO Tested –  Feedback Approaches</vt:lpstr>
      <vt:lpstr>What CAMPO Tested</vt:lpstr>
      <vt:lpstr>MSA Method Formula</vt:lpstr>
      <vt:lpstr>What CAMPO Tested –  Convergence Criteria</vt:lpstr>
      <vt:lpstr>Feedback Report</vt:lpstr>
      <vt:lpstr>Measures for Convergence Criteria</vt:lpstr>
      <vt:lpstr>GEH Statistic</vt:lpstr>
      <vt:lpstr>What Did We Find?</vt:lpstr>
      <vt:lpstr>Daily / 24-Hour Metrics</vt:lpstr>
      <vt:lpstr>  </vt:lpstr>
      <vt:lpstr>2-Hour / Peak Period Metrics</vt:lpstr>
      <vt:lpstr>Skim Change – % RMSE 24-Hour Versus Peak Period</vt:lpstr>
      <vt:lpstr>Decision Matrix</vt:lpstr>
      <vt:lpstr>CAMPO’s Chosen Feedback Method</vt:lpstr>
      <vt:lpstr>Lessons Learned</vt:lpstr>
      <vt:lpstr>Where To Next?</vt:lpstr>
      <vt:lpstr>Slide 25</vt:lpstr>
    </vt:vector>
  </TitlesOfParts>
  <Company>獫票楧栮捯洀鉭曮㞱Û뜰⠲쎔딁烊皭〼፥ᙼ䕸忤઱</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Bella Guzman</dc:creator>
  <cp:lastModifiedBy>Karen M. Lorenzini</cp:lastModifiedBy>
  <cp:revision>629</cp:revision>
  <dcterms:created xsi:type="dcterms:W3CDTF">2009-01-09T00:04:08Z</dcterms:created>
  <dcterms:modified xsi:type="dcterms:W3CDTF">2011-05-11T05:52:21Z</dcterms:modified>
</cp:coreProperties>
</file>