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28"/>
  </p:notesMasterIdLst>
  <p:sldIdLst>
    <p:sldId id="273" r:id="rId2"/>
    <p:sldId id="257" r:id="rId3"/>
    <p:sldId id="258" r:id="rId4"/>
    <p:sldId id="259" r:id="rId5"/>
    <p:sldId id="260" r:id="rId6"/>
    <p:sldId id="261" r:id="rId7"/>
    <p:sldId id="262" r:id="rId8"/>
    <p:sldId id="264" r:id="rId9"/>
    <p:sldId id="274" r:id="rId10"/>
    <p:sldId id="267" r:id="rId11"/>
    <p:sldId id="275" r:id="rId12"/>
    <p:sldId id="266" r:id="rId13"/>
    <p:sldId id="276" r:id="rId14"/>
    <p:sldId id="265" r:id="rId15"/>
    <p:sldId id="277" r:id="rId16"/>
    <p:sldId id="278" r:id="rId17"/>
    <p:sldId id="263" r:id="rId18"/>
    <p:sldId id="268" r:id="rId19"/>
    <p:sldId id="269" r:id="rId20"/>
    <p:sldId id="279" r:id="rId21"/>
    <p:sldId id="271" r:id="rId22"/>
    <p:sldId id="280" r:id="rId23"/>
    <p:sldId id="270" r:id="rId24"/>
    <p:sldId id="272" r:id="rId25"/>
    <p:sldId id="281" r:id="rId26"/>
    <p:sldId id="282" r:id="rId27"/>
  </p:sldIdLst>
  <p:sldSz cx="9144000" cy="6858000" type="screen4x3"/>
  <p:notesSz cx="6997700" cy="9271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autoAdjust="0"/>
  </p:normalViewPr>
  <p:slideViewPr>
    <p:cSldViewPr snapToGrid="0" snapToObjects="1" showGuides="1">
      <p:cViewPr varScale="1">
        <p:scale>
          <a:sx n="105" d="100"/>
          <a:sy n="105" d="100"/>
        </p:scale>
        <p:origin x="-144" y="-96"/>
      </p:cViewPr>
      <p:guideLst>
        <p:guide orient="horz" pos="774"/>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NCHRP%20-%20SWM%20Validation\pdatarms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3804842664740083E-2"/>
          <c:y val="0.10003335309452861"/>
          <c:w val="0.90426883487414467"/>
          <c:h val="0.70938119743259309"/>
        </c:manualLayout>
      </c:layout>
      <c:scatterChart>
        <c:scatterStyle val="lineMarker"/>
        <c:ser>
          <c:idx val="0"/>
          <c:order val="0"/>
          <c:tx>
            <c:strRef>
              <c:f>Sheet1!$B$50</c:f>
              <c:strCache>
                <c:ptCount val="1"/>
                <c:pt idx="0">
                  <c:v>AL</c:v>
                </c:pt>
              </c:strCache>
            </c:strRef>
          </c:tx>
          <c:spPr>
            <a:ln w="28575">
              <a:noFill/>
            </a:ln>
          </c:spPr>
          <c:marker>
            <c:spPr>
              <a:solidFill>
                <a:schemeClr val="accent1">
                  <a:lumMod val="40000"/>
                  <a:lumOff val="60000"/>
                </a:schemeClr>
              </a:solidFill>
              <a:ln>
                <a:solidFill>
                  <a:schemeClr val="accent1">
                    <a:lumMod val="75000"/>
                  </a:schemeClr>
                </a:solidFill>
              </a:ln>
            </c:spPr>
          </c:marker>
          <c:xVal>
            <c:numRef>
              <c:f>Sheet1!$A$51:$A$58</c:f>
              <c:numCache>
                <c:formatCode>#,##0</c:formatCode>
                <c:ptCount val="8"/>
                <c:pt idx="0">
                  <c:v>2500</c:v>
                </c:pt>
                <c:pt idx="1">
                  <c:v>7500</c:v>
                </c:pt>
                <c:pt idx="2">
                  <c:v>15000</c:v>
                </c:pt>
                <c:pt idx="3">
                  <c:v>25000</c:v>
                </c:pt>
                <c:pt idx="4">
                  <c:v>35000</c:v>
                </c:pt>
                <c:pt idx="5">
                  <c:v>45000</c:v>
                </c:pt>
                <c:pt idx="6">
                  <c:v>55000</c:v>
                </c:pt>
                <c:pt idx="7">
                  <c:v>65000</c:v>
                </c:pt>
              </c:numCache>
            </c:numRef>
          </c:xVal>
          <c:yVal>
            <c:numRef>
              <c:f>Sheet1!$B$51:$B$55</c:f>
              <c:numCache>
                <c:formatCode>General</c:formatCode>
                <c:ptCount val="5"/>
                <c:pt idx="0">
                  <c:v>141.80000000000001</c:v>
                </c:pt>
                <c:pt idx="1">
                  <c:v>80.7</c:v>
                </c:pt>
                <c:pt idx="2">
                  <c:v>73.95</c:v>
                </c:pt>
                <c:pt idx="3">
                  <c:v>57.1</c:v>
                </c:pt>
                <c:pt idx="4">
                  <c:v>36.200000000000003</c:v>
                </c:pt>
              </c:numCache>
            </c:numRef>
          </c:yVal>
        </c:ser>
        <c:ser>
          <c:idx val="1"/>
          <c:order val="1"/>
          <c:tx>
            <c:strRef>
              <c:f>Sheet1!$C$50</c:f>
              <c:strCache>
                <c:ptCount val="1"/>
                <c:pt idx="0">
                  <c:v>AZ</c:v>
                </c:pt>
              </c:strCache>
            </c:strRef>
          </c:tx>
          <c:spPr>
            <a:ln w="28575">
              <a:noFill/>
            </a:ln>
          </c:spPr>
          <c:marker>
            <c:spPr>
              <a:ln w="15875">
                <a:solidFill>
                  <a:schemeClr val="accent4">
                    <a:lumMod val="75000"/>
                  </a:schemeClr>
                </a:solidFill>
              </a:ln>
            </c:spPr>
          </c:marker>
          <c:xVal>
            <c:numRef>
              <c:f>Sheet1!$A$51:$A$58</c:f>
              <c:numCache>
                <c:formatCode>#,##0</c:formatCode>
                <c:ptCount val="8"/>
                <c:pt idx="0">
                  <c:v>2500</c:v>
                </c:pt>
                <c:pt idx="1">
                  <c:v>7500</c:v>
                </c:pt>
                <c:pt idx="2">
                  <c:v>15000</c:v>
                </c:pt>
                <c:pt idx="3">
                  <c:v>25000</c:v>
                </c:pt>
                <c:pt idx="4">
                  <c:v>35000</c:v>
                </c:pt>
                <c:pt idx="5">
                  <c:v>45000</c:v>
                </c:pt>
                <c:pt idx="6">
                  <c:v>55000</c:v>
                </c:pt>
                <c:pt idx="7">
                  <c:v>65000</c:v>
                </c:pt>
              </c:numCache>
            </c:numRef>
          </c:xVal>
          <c:yVal>
            <c:numRef>
              <c:f>Sheet1!$C$51:$C$54</c:f>
              <c:numCache>
                <c:formatCode>General</c:formatCode>
                <c:ptCount val="4"/>
                <c:pt idx="0">
                  <c:v>103.6</c:v>
                </c:pt>
                <c:pt idx="1">
                  <c:v>56.9</c:v>
                </c:pt>
                <c:pt idx="2">
                  <c:v>36.700000000000003</c:v>
                </c:pt>
                <c:pt idx="3">
                  <c:v>27.5</c:v>
                </c:pt>
              </c:numCache>
            </c:numRef>
          </c:yVal>
        </c:ser>
        <c:ser>
          <c:idx val="2"/>
          <c:order val="2"/>
          <c:tx>
            <c:strRef>
              <c:f>Sheet1!$D$50</c:f>
              <c:strCache>
                <c:ptCount val="1"/>
                <c:pt idx="0">
                  <c:v>FL</c:v>
                </c:pt>
              </c:strCache>
            </c:strRef>
          </c:tx>
          <c:spPr>
            <a:ln w="28575">
              <a:noFill/>
            </a:ln>
          </c:spPr>
          <c:xVal>
            <c:numRef>
              <c:f>Sheet1!$A$51:$A$58</c:f>
              <c:numCache>
                <c:formatCode>#,##0</c:formatCode>
                <c:ptCount val="8"/>
                <c:pt idx="0">
                  <c:v>2500</c:v>
                </c:pt>
                <c:pt idx="1">
                  <c:v>7500</c:v>
                </c:pt>
                <c:pt idx="2">
                  <c:v>15000</c:v>
                </c:pt>
                <c:pt idx="3">
                  <c:v>25000</c:v>
                </c:pt>
                <c:pt idx="4">
                  <c:v>35000</c:v>
                </c:pt>
                <c:pt idx="5">
                  <c:v>45000</c:v>
                </c:pt>
                <c:pt idx="6">
                  <c:v>55000</c:v>
                </c:pt>
                <c:pt idx="7">
                  <c:v>65000</c:v>
                </c:pt>
              </c:numCache>
            </c:numRef>
          </c:xVal>
          <c:yVal>
            <c:numRef>
              <c:f>Sheet1!$D$51:$D$58</c:f>
              <c:numCache>
                <c:formatCode>General</c:formatCode>
                <c:ptCount val="8"/>
                <c:pt idx="0">
                  <c:v>60.9</c:v>
                </c:pt>
                <c:pt idx="1">
                  <c:v>43.4</c:v>
                </c:pt>
                <c:pt idx="2">
                  <c:v>32.700000000000003</c:v>
                </c:pt>
                <c:pt idx="3">
                  <c:v>25.9</c:v>
                </c:pt>
                <c:pt idx="4">
                  <c:v>21.4</c:v>
                </c:pt>
                <c:pt idx="5">
                  <c:v>17.399999999999999</c:v>
                </c:pt>
                <c:pt idx="6">
                  <c:v>14.5</c:v>
                </c:pt>
                <c:pt idx="7">
                  <c:v>12.9</c:v>
                </c:pt>
              </c:numCache>
            </c:numRef>
          </c:yVal>
        </c:ser>
        <c:ser>
          <c:idx val="3"/>
          <c:order val="3"/>
          <c:tx>
            <c:strRef>
              <c:f>Sheet1!$E$50</c:f>
              <c:strCache>
                <c:ptCount val="1"/>
                <c:pt idx="0">
                  <c:v>IN</c:v>
                </c:pt>
              </c:strCache>
            </c:strRef>
          </c:tx>
          <c:spPr>
            <a:ln w="28575">
              <a:noFill/>
            </a:ln>
          </c:spPr>
          <c:marker>
            <c:spPr>
              <a:ln>
                <a:solidFill>
                  <a:schemeClr val="accent4">
                    <a:lumMod val="60000"/>
                    <a:lumOff val="40000"/>
                  </a:schemeClr>
                </a:solidFill>
              </a:ln>
            </c:spPr>
          </c:marker>
          <c:xVal>
            <c:numRef>
              <c:f>Sheet1!$A$51:$A$58</c:f>
              <c:numCache>
                <c:formatCode>#,##0</c:formatCode>
                <c:ptCount val="8"/>
                <c:pt idx="0">
                  <c:v>2500</c:v>
                </c:pt>
                <c:pt idx="1">
                  <c:v>7500</c:v>
                </c:pt>
                <c:pt idx="2">
                  <c:v>15000</c:v>
                </c:pt>
                <c:pt idx="3">
                  <c:v>25000</c:v>
                </c:pt>
                <c:pt idx="4">
                  <c:v>35000</c:v>
                </c:pt>
                <c:pt idx="5">
                  <c:v>45000</c:v>
                </c:pt>
                <c:pt idx="6">
                  <c:v>55000</c:v>
                </c:pt>
                <c:pt idx="7">
                  <c:v>65000</c:v>
                </c:pt>
              </c:numCache>
            </c:numRef>
          </c:xVal>
          <c:yVal>
            <c:numRef>
              <c:f>Sheet1!$E$51:$E$58</c:f>
              <c:numCache>
                <c:formatCode>General</c:formatCode>
                <c:ptCount val="8"/>
                <c:pt idx="0">
                  <c:v>70.674999999999983</c:v>
                </c:pt>
                <c:pt idx="1">
                  <c:v>39.245000000000012</c:v>
                </c:pt>
                <c:pt idx="2">
                  <c:v>33.465000000000003</c:v>
                </c:pt>
                <c:pt idx="3">
                  <c:v>29.34</c:v>
                </c:pt>
                <c:pt idx="4">
                  <c:v>21.93</c:v>
                </c:pt>
                <c:pt idx="5">
                  <c:v>15.74</c:v>
                </c:pt>
                <c:pt idx="7">
                  <c:v>13.91</c:v>
                </c:pt>
              </c:numCache>
            </c:numRef>
          </c:yVal>
        </c:ser>
        <c:ser>
          <c:idx val="10"/>
          <c:order val="4"/>
          <c:tx>
            <c:strRef>
              <c:f>Sheet1!$F$50</c:f>
              <c:strCache>
                <c:ptCount val="1"/>
                <c:pt idx="0">
                  <c:v>MD</c:v>
                </c:pt>
              </c:strCache>
            </c:strRef>
          </c:tx>
          <c:spPr>
            <a:ln w="28575">
              <a:noFill/>
            </a:ln>
          </c:spPr>
          <c:xVal>
            <c:numRef>
              <c:f>Sheet1!$A$51:$A$58</c:f>
              <c:numCache>
                <c:formatCode>#,##0</c:formatCode>
                <c:ptCount val="8"/>
                <c:pt idx="0">
                  <c:v>2500</c:v>
                </c:pt>
                <c:pt idx="1">
                  <c:v>7500</c:v>
                </c:pt>
                <c:pt idx="2">
                  <c:v>15000</c:v>
                </c:pt>
                <c:pt idx="3">
                  <c:v>25000</c:v>
                </c:pt>
                <c:pt idx="4">
                  <c:v>35000</c:v>
                </c:pt>
                <c:pt idx="5">
                  <c:v>45000</c:v>
                </c:pt>
                <c:pt idx="6">
                  <c:v>55000</c:v>
                </c:pt>
                <c:pt idx="7">
                  <c:v>65000</c:v>
                </c:pt>
              </c:numCache>
            </c:numRef>
          </c:xVal>
          <c:yVal>
            <c:numRef>
              <c:f>Sheet1!$F$51:$F$58</c:f>
              <c:numCache>
                <c:formatCode>General</c:formatCode>
                <c:ptCount val="8"/>
                <c:pt idx="1">
                  <c:v>114</c:v>
                </c:pt>
                <c:pt idx="2">
                  <c:v>86</c:v>
                </c:pt>
                <c:pt idx="3">
                  <c:v>45</c:v>
                </c:pt>
                <c:pt idx="4">
                  <c:v>49</c:v>
                </c:pt>
                <c:pt idx="5">
                  <c:v>12</c:v>
                </c:pt>
                <c:pt idx="6">
                  <c:v>37</c:v>
                </c:pt>
                <c:pt idx="7">
                  <c:v>23.5</c:v>
                </c:pt>
              </c:numCache>
            </c:numRef>
          </c:yVal>
        </c:ser>
        <c:ser>
          <c:idx val="14"/>
          <c:order val="5"/>
          <c:tx>
            <c:strRef>
              <c:f>Sheet1!$G$50</c:f>
              <c:strCache>
                <c:ptCount val="1"/>
                <c:pt idx="0">
                  <c:v>MI</c:v>
                </c:pt>
              </c:strCache>
            </c:strRef>
          </c:tx>
          <c:spPr>
            <a:ln w="28575">
              <a:noFill/>
            </a:ln>
          </c:spPr>
          <c:xVal>
            <c:numRef>
              <c:f>Sheet1!$A$51:$A$58</c:f>
              <c:numCache>
                <c:formatCode>#,##0</c:formatCode>
                <c:ptCount val="8"/>
                <c:pt idx="0">
                  <c:v>2500</c:v>
                </c:pt>
                <c:pt idx="1">
                  <c:v>7500</c:v>
                </c:pt>
                <c:pt idx="2">
                  <c:v>15000</c:v>
                </c:pt>
                <c:pt idx="3">
                  <c:v>25000</c:v>
                </c:pt>
                <c:pt idx="4">
                  <c:v>35000</c:v>
                </c:pt>
                <c:pt idx="5">
                  <c:v>45000</c:v>
                </c:pt>
                <c:pt idx="6">
                  <c:v>55000</c:v>
                </c:pt>
                <c:pt idx="7">
                  <c:v>65000</c:v>
                </c:pt>
              </c:numCache>
            </c:numRef>
          </c:xVal>
          <c:yVal>
            <c:numRef>
              <c:f>Sheet1!$G$51:$G$58</c:f>
              <c:numCache>
                <c:formatCode>General</c:formatCode>
                <c:ptCount val="8"/>
                <c:pt idx="0" formatCode="0.00">
                  <c:v>35.333333333333336</c:v>
                </c:pt>
                <c:pt idx="1">
                  <c:v>22</c:v>
                </c:pt>
                <c:pt idx="3">
                  <c:v>20.3</c:v>
                </c:pt>
                <c:pt idx="5">
                  <c:v>16.399999999999999</c:v>
                </c:pt>
                <c:pt idx="6">
                  <c:v>13.9</c:v>
                </c:pt>
              </c:numCache>
            </c:numRef>
          </c:yVal>
        </c:ser>
        <c:ser>
          <c:idx val="8"/>
          <c:order val="6"/>
          <c:tx>
            <c:strRef>
              <c:f>Sheet1!$H$50</c:f>
              <c:strCache>
                <c:ptCount val="1"/>
                <c:pt idx="0">
                  <c:v>OH</c:v>
                </c:pt>
              </c:strCache>
            </c:strRef>
          </c:tx>
          <c:spPr>
            <a:ln w="28575">
              <a:noFill/>
            </a:ln>
          </c:spPr>
          <c:marker>
            <c:symbol val="diamond"/>
            <c:size val="7"/>
            <c:spPr>
              <a:solidFill>
                <a:schemeClr val="bg1"/>
              </a:solidFill>
              <a:ln>
                <a:solidFill>
                  <a:srgbClr val="D8D8D8">
                    <a:lumMod val="25000"/>
                  </a:srgbClr>
                </a:solidFill>
              </a:ln>
            </c:spPr>
          </c:marker>
          <c:xVal>
            <c:numRef>
              <c:f>Sheet1!$A$51:$A$58</c:f>
              <c:numCache>
                <c:formatCode>#,##0</c:formatCode>
                <c:ptCount val="8"/>
                <c:pt idx="0">
                  <c:v>2500</c:v>
                </c:pt>
                <c:pt idx="1">
                  <c:v>7500</c:v>
                </c:pt>
                <c:pt idx="2">
                  <c:v>15000</c:v>
                </c:pt>
                <c:pt idx="3">
                  <c:v>25000</c:v>
                </c:pt>
                <c:pt idx="4">
                  <c:v>35000</c:v>
                </c:pt>
                <c:pt idx="5">
                  <c:v>45000</c:v>
                </c:pt>
                <c:pt idx="6">
                  <c:v>55000</c:v>
                </c:pt>
                <c:pt idx="7">
                  <c:v>65000</c:v>
                </c:pt>
              </c:numCache>
            </c:numRef>
          </c:xVal>
          <c:yVal>
            <c:numRef>
              <c:f>Sheet1!$H$51:$H$58</c:f>
              <c:numCache>
                <c:formatCode>0.00</c:formatCode>
                <c:ptCount val="8"/>
                <c:pt idx="0" formatCode="General">
                  <c:v>81.599999999999994</c:v>
                </c:pt>
                <c:pt idx="1">
                  <c:v>47.333333333333336</c:v>
                </c:pt>
                <c:pt idx="2" formatCode="General">
                  <c:v>31</c:v>
                </c:pt>
                <c:pt idx="3" formatCode="General">
                  <c:v>30</c:v>
                </c:pt>
                <c:pt idx="4" formatCode="General">
                  <c:v>22</c:v>
                </c:pt>
                <c:pt idx="7" formatCode="General">
                  <c:v>15</c:v>
                </c:pt>
              </c:numCache>
            </c:numRef>
          </c:yVal>
        </c:ser>
        <c:ser>
          <c:idx val="9"/>
          <c:order val="7"/>
          <c:tx>
            <c:strRef>
              <c:f>Sheet1!$I$50</c:f>
              <c:strCache>
                <c:ptCount val="1"/>
                <c:pt idx="0">
                  <c:v>OR</c:v>
                </c:pt>
              </c:strCache>
            </c:strRef>
          </c:tx>
          <c:spPr>
            <a:ln w="28575">
              <a:noFill/>
            </a:ln>
          </c:spPr>
          <c:xVal>
            <c:numRef>
              <c:f>Sheet1!$A$51:$A$58</c:f>
              <c:numCache>
                <c:formatCode>#,##0</c:formatCode>
                <c:ptCount val="8"/>
                <c:pt idx="0">
                  <c:v>2500</c:v>
                </c:pt>
                <c:pt idx="1">
                  <c:v>7500</c:v>
                </c:pt>
                <c:pt idx="2">
                  <c:v>15000</c:v>
                </c:pt>
                <c:pt idx="3">
                  <c:v>25000</c:v>
                </c:pt>
                <c:pt idx="4">
                  <c:v>35000</c:v>
                </c:pt>
                <c:pt idx="5">
                  <c:v>45000</c:v>
                </c:pt>
                <c:pt idx="6">
                  <c:v>55000</c:v>
                </c:pt>
                <c:pt idx="7">
                  <c:v>65000</c:v>
                </c:pt>
              </c:numCache>
            </c:numRef>
          </c:xVal>
          <c:yVal>
            <c:numRef>
              <c:f>Sheet1!$I$51:$I$58</c:f>
              <c:numCache>
                <c:formatCode>General</c:formatCode>
                <c:ptCount val="8"/>
                <c:pt idx="0" formatCode="0.00">
                  <c:v>100.33333333333285</c:v>
                </c:pt>
                <c:pt idx="1">
                  <c:v>32</c:v>
                </c:pt>
                <c:pt idx="4">
                  <c:v>31</c:v>
                </c:pt>
              </c:numCache>
            </c:numRef>
          </c:yVal>
        </c:ser>
        <c:ser>
          <c:idx val="4"/>
          <c:order val="8"/>
          <c:tx>
            <c:strRef>
              <c:f>Sheet1!$J$50</c:f>
              <c:strCache>
                <c:ptCount val="1"/>
                <c:pt idx="0">
                  <c:v>TN</c:v>
                </c:pt>
              </c:strCache>
            </c:strRef>
          </c:tx>
          <c:spPr>
            <a:ln w="28575">
              <a:noFill/>
            </a:ln>
          </c:spPr>
          <c:marker>
            <c:symbol val="diamond"/>
            <c:size val="7"/>
            <c:spPr>
              <a:solidFill>
                <a:schemeClr val="bg2">
                  <a:lumMod val="50000"/>
                </a:schemeClr>
              </a:solidFill>
              <a:ln>
                <a:solidFill>
                  <a:schemeClr val="bg2">
                    <a:lumMod val="60000"/>
                    <a:lumOff val="40000"/>
                  </a:schemeClr>
                </a:solidFill>
              </a:ln>
            </c:spPr>
          </c:marker>
          <c:xVal>
            <c:numRef>
              <c:f>Sheet1!$A$51:$A$58</c:f>
              <c:numCache>
                <c:formatCode>#,##0</c:formatCode>
                <c:ptCount val="8"/>
                <c:pt idx="0">
                  <c:v>2500</c:v>
                </c:pt>
                <c:pt idx="1">
                  <c:v>7500</c:v>
                </c:pt>
                <c:pt idx="2">
                  <c:v>15000</c:v>
                </c:pt>
                <c:pt idx="3">
                  <c:v>25000</c:v>
                </c:pt>
                <c:pt idx="4">
                  <c:v>35000</c:v>
                </c:pt>
                <c:pt idx="5">
                  <c:v>45000</c:v>
                </c:pt>
                <c:pt idx="6">
                  <c:v>55000</c:v>
                </c:pt>
                <c:pt idx="7">
                  <c:v>65000</c:v>
                </c:pt>
              </c:numCache>
            </c:numRef>
          </c:xVal>
          <c:yVal>
            <c:numRef>
              <c:f>Sheet1!$J$51:$J$57</c:f>
              <c:numCache>
                <c:formatCode>General</c:formatCode>
                <c:ptCount val="7"/>
                <c:pt idx="0">
                  <c:v>24.5</c:v>
                </c:pt>
                <c:pt idx="1">
                  <c:v>15.9</c:v>
                </c:pt>
                <c:pt idx="2">
                  <c:v>30.45</c:v>
                </c:pt>
                <c:pt idx="3">
                  <c:v>20.2</c:v>
                </c:pt>
                <c:pt idx="4">
                  <c:v>18.2</c:v>
                </c:pt>
                <c:pt idx="5">
                  <c:v>8.8000000000000007</c:v>
                </c:pt>
                <c:pt idx="6">
                  <c:v>5.0999999999999996</c:v>
                </c:pt>
              </c:numCache>
            </c:numRef>
          </c:yVal>
        </c:ser>
        <c:ser>
          <c:idx val="5"/>
          <c:order val="9"/>
          <c:tx>
            <c:strRef>
              <c:f>Sheet1!$K$50</c:f>
              <c:strCache>
                <c:ptCount val="1"/>
                <c:pt idx="0">
                  <c:v>TX</c:v>
                </c:pt>
              </c:strCache>
            </c:strRef>
          </c:tx>
          <c:spPr>
            <a:ln w="28575">
              <a:noFill/>
            </a:ln>
          </c:spPr>
          <c:marker>
            <c:spPr>
              <a:solidFill>
                <a:schemeClr val="accent4">
                  <a:lumMod val="40000"/>
                  <a:lumOff val="60000"/>
                </a:schemeClr>
              </a:solidFill>
              <a:ln>
                <a:solidFill>
                  <a:schemeClr val="bg2"/>
                </a:solidFill>
              </a:ln>
            </c:spPr>
          </c:marker>
          <c:xVal>
            <c:numRef>
              <c:f>Sheet1!$A$51:$A$58</c:f>
              <c:numCache>
                <c:formatCode>#,##0</c:formatCode>
                <c:ptCount val="8"/>
                <c:pt idx="0">
                  <c:v>2500</c:v>
                </c:pt>
                <c:pt idx="1">
                  <c:v>7500</c:v>
                </c:pt>
                <c:pt idx="2">
                  <c:v>15000</c:v>
                </c:pt>
                <c:pt idx="3">
                  <c:v>25000</c:v>
                </c:pt>
                <c:pt idx="4">
                  <c:v>35000</c:v>
                </c:pt>
                <c:pt idx="5">
                  <c:v>45000</c:v>
                </c:pt>
                <c:pt idx="6">
                  <c:v>55000</c:v>
                </c:pt>
                <c:pt idx="7">
                  <c:v>65000</c:v>
                </c:pt>
              </c:numCache>
            </c:numRef>
          </c:xVal>
          <c:yVal>
            <c:numRef>
              <c:f>Sheet1!$K$51:$K$58</c:f>
              <c:numCache>
                <c:formatCode>General</c:formatCode>
                <c:ptCount val="8"/>
                <c:pt idx="0">
                  <c:v>190</c:v>
                </c:pt>
                <c:pt idx="1">
                  <c:v>70</c:v>
                </c:pt>
                <c:pt idx="2">
                  <c:v>61</c:v>
                </c:pt>
                <c:pt idx="3">
                  <c:v>40</c:v>
                </c:pt>
                <c:pt idx="4">
                  <c:v>40</c:v>
                </c:pt>
              </c:numCache>
            </c:numRef>
          </c:yVal>
        </c:ser>
        <c:ser>
          <c:idx val="6"/>
          <c:order val="10"/>
          <c:tx>
            <c:strRef>
              <c:f>Sheet1!$L$50</c:f>
              <c:strCache>
                <c:ptCount val="1"/>
                <c:pt idx="0">
                  <c:v>UT</c:v>
                </c:pt>
              </c:strCache>
            </c:strRef>
          </c:tx>
          <c:spPr>
            <a:ln w="28575">
              <a:noFill/>
            </a:ln>
          </c:spPr>
          <c:marker>
            <c:symbol val="plus"/>
            <c:size val="7"/>
          </c:marker>
          <c:xVal>
            <c:numRef>
              <c:f>Sheet1!$A$51:$A$58</c:f>
              <c:numCache>
                <c:formatCode>#,##0</c:formatCode>
                <c:ptCount val="8"/>
                <c:pt idx="0">
                  <c:v>2500</c:v>
                </c:pt>
                <c:pt idx="1">
                  <c:v>7500</c:v>
                </c:pt>
                <c:pt idx="2">
                  <c:v>15000</c:v>
                </c:pt>
                <c:pt idx="3">
                  <c:v>25000</c:v>
                </c:pt>
                <c:pt idx="4">
                  <c:v>35000</c:v>
                </c:pt>
                <c:pt idx="5">
                  <c:v>45000</c:v>
                </c:pt>
                <c:pt idx="6">
                  <c:v>55000</c:v>
                </c:pt>
                <c:pt idx="7">
                  <c:v>65000</c:v>
                </c:pt>
              </c:numCache>
            </c:numRef>
          </c:xVal>
          <c:yVal>
            <c:numRef>
              <c:f>Sheet1!$L$51:$L$58</c:f>
              <c:numCache>
                <c:formatCode>General</c:formatCode>
                <c:ptCount val="8"/>
                <c:pt idx="0">
                  <c:v>102</c:v>
                </c:pt>
                <c:pt idx="1">
                  <c:v>64.5</c:v>
                </c:pt>
                <c:pt idx="2">
                  <c:v>57.5</c:v>
                </c:pt>
                <c:pt idx="3">
                  <c:v>45</c:v>
                </c:pt>
                <c:pt idx="4">
                  <c:v>36</c:v>
                </c:pt>
                <c:pt idx="5">
                  <c:v>36</c:v>
                </c:pt>
                <c:pt idx="7">
                  <c:v>41</c:v>
                </c:pt>
              </c:numCache>
            </c:numRef>
          </c:yVal>
        </c:ser>
        <c:ser>
          <c:idx val="7"/>
          <c:order val="11"/>
          <c:tx>
            <c:strRef>
              <c:f>Sheet1!$M$50</c:f>
              <c:strCache>
                <c:ptCount val="1"/>
                <c:pt idx="0">
                  <c:v>WI</c:v>
                </c:pt>
              </c:strCache>
            </c:strRef>
          </c:tx>
          <c:spPr>
            <a:ln w="28575">
              <a:noFill/>
            </a:ln>
          </c:spPr>
          <c:marker>
            <c:symbol val="circle"/>
            <c:size val="7"/>
            <c:spPr>
              <a:solidFill>
                <a:schemeClr val="bg1">
                  <a:lumMod val="65000"/>
                </a:schemeClr>
              </a:solidFill>
              <a:ln>
                <a:solidFill>
                  <a:schemeClr val="bg2">
                    <a:lumMod val="75000"/>
                  </a:schemeClr>
                </a:solidFill>
              </a:ln>
            </c:spPr>
          </c:marker>
          <c:xVal>
            <c:numRef>
              <c:f>Sheet1!$A$51:$A$58</c:f>
              <c:numCache>
                <c:formatCode>#,##0</c:formatCode>
                <c:ptCount val="8"/>
                <c:pt idx="0">
                  <c:v>2500</c:v>
                </c:pt>
                <c:pt idx="1">
                  <c:v>7500</c:v>
                </c:pt>
                <c:pt idx="2">
                  <c:v>15000</c:v>
                </c:pt>
                <c:pt idx="3">
                  <c:v>25000</c:v>
                </c:pt>
                <c:pt idx="4">
                  <c:v>35000</c:v>
                </c:pt>
                <c:pt idx="5">
                  <c:v>45000</c:v>
                </c:pt>
                <c:pt idx="6">
                  <c:v>55000</c:v>
                </c:pt>
                <c:pt idx="7">
                  <c:v>65000</c:v>
                </c:pt>
              </c:numCache>
            </c:numRef>
          </c:xVal>
          <c:yVal>
            <c:numRef>
              <c:f>Sheet1!$M$51:$M$58</c:f>
              <c:numCache>
                <c:formatCode>General</c:formatCode>
                <c:ptCount val="8"/>
                <c:pt idx="0" formatCode="0.00">
                  <c:v>61.215000000000003</c:v>
                </c:pt>
                <c:pt idx="1">
                  <c:v>32</c:v>
                </c:pt>
                <c:pt idx="2">
                  <c:v>22.3</c:v>
                </c:pt>
                <c:pt idx="3">
                  <c:v>19.329999999999988</c:v>
                </c:pt>
                <c:pt idx="4">
                  <c:v>13.62</c:v>
                </c:pt>
                <c:pt idx="5">
                  <c:v>13.91</c:v>
                </c:pt>
              </c:numCache>
            </c:numRef>
          </c:yVal>
        </c:ser>
        <c:ser>
          <c:idx val="11"/>
          <c:order val="12"/>
          <c:tx>
            <c:strRef>
              <c:f>Sheet1!$N$50</c:f>
              <c:strCache>
                <c:ptCount val="1"/>
                <c:pt idx="0">
                  <c:v>FDOT Acceptable*</c:v>
                </c:pt>
              </c:strCache>
            </c:strRef>
          </c:tx>
          <c:spPr>
            <a:ln w="28575">
              <a:solidFill>
                <a:srgbClr val="FF0000"/>
              </a:solidFill>
            </a:ln>
          </c:spPr>
          <c:marker>
            <c:spPr>
              <a:solidFill>
                <a:schemeClr val="accent2">
                  <a:lumMod val="60000"/>
                  <a:lumOff val="40000"/>
                </a:schemeClr>
              </a:solidFill>
              <a:ln w="15875">
                <a:solidFill>
                  <a:schemeClr val="accent2"/>
                </a:solidFill>
              </a:ln>
            </c:spPr>
          </c:marker>
          <c:xVal>
            <c:numRef>
              <c:f>Sheet1!$A$51:$A$58</c:f>
              <c:numCache>
                <c:formatCode>#,##0</c:formatCode>
                <c:ptCount val="8"/>
                <c:pt idx="0">
                  <c:v>2500</c:v>
                </c:pt>
                <c:pt idx="1">
                  <c:v>7500</c:v>
                </c:pt>
                <c:pt idx="2">
                  <c:v>15000</c:v>
                </c:pt>
                <c:pt idx="3">
                  <c:v>25000</c:v>
                </c:pt>
                <c:pt idx="4">
                  <c:v>35000</c:v>
                </c:pt>
                <c:pt idx="5">
                  <c:v>45000</c:v>
                </c:pt>
                <c:pt idx="6">
                  <c:v>55000</c:v>
                </c:pt>
                <c:pt idx="7">
                  <c:v>65000</c:v>
                </c:pt>
              </c:numCache>
            </c:numRef>
          </c:xVal>
          <c:yVal>
            <c:numRef>
              <c:f>Sheet1!$N$51:$N$58</c:f>
              <c:numCache>
                <c:formatCode>General</c:formatCode>
                <c:ptCount val="8"/>
                <c:pt idx="0">
                  <c:v>100</c:v>
                </c:pt>
                <c:pt idx="1">
                  <c:v>45</c:v>
                </c:pt>
                <c:pt idx="2">
                  <c:v>32.5</c:v>
                </c:pt>
                <c:pt idx="3">
                  <c:v>27</c:v>
                </c:pt>
                <c:pt idx="4">
                  <c:v>25</c:v>
                </c:pt>
                <c:pt idx="5">
                  <c:v>25</c:v>
                </c:pt>
                <c:pt idx="6">
                  <c:v>20</c:v>
                </c:pt>
                <c:pt idx="7">
                  <c:v>19</c:v>
                </c:pt>
              </c:numCache>
            </c:numRef>
          </c:yVal>
        </c:ser>
        <c:ser>
          <c:idx val="12"/>
          <c:order val="13"/>
          <c:tx>
            <c:strRef>
              <c:f>Sheet1!$O$50</c:f>
              <c:strCache>
                <c:ptCount val="1"/>
                <c:pt idx="0">
                  <c:v>FDOT Preferable*</c:v>
                </c:pt>
              </c:strCache>
            </c:strRef>
          </c:tx>
          <c:spPr>
            <a:ln w="25400">
              <a:solidFill>
                <a:schemeClr val="accent1">
                  <a:lumMod val="60000"/>
                  <a:lumOff val="40000"/>
                </a:schemeClr>
              </a:solidFill>
            </a:ln>
          </c:spPr>
          <c:marker>
            <c:spPr>
              <a:ln>
                <a:solidFill>
                  <a:srgbClr val="542378">
                    <a:lumMod val="60000"/>
                    <a:lumOff val="40000"/>
                  </a:srgbClr>
                </a:solidFill>
              </a:ln>
            </c:spPr>
          </c:marker>
          <c:xVal>
            <c:numRef>
              <c:f>Sheet1!$A$51:$A$58</c:f>
              <c:numCache>
                <c:formatCode>#,##0</c:formatCode>
                <c:ptCount val="8"/>
                <c:pt idx="0">
                  <c:v>2500</c:v>
                </c:pt>
                <c:pt idx="1">
                  <c:v>7500</c:v>
                </c:pt>
                <c:pt idx="2">
                  <c:v>15000</c:v>
                </c:pt>
                <c:pt idx="3">
                  <c:v>25000</c:v>
                </c:pt>
                <c:pt idx="4">
                  <c:v>35000</c:v>
                </c:pt>
                <c:pt idx="5">
                  <c:v>45000</c:v>
                </c:pt>
                <c:pt idx="6">
                  <c:v>55000</c:v>
                </c:pt>
                <c:pt idx="7">
                  <c:v>65000</c:v>
                </c:pt>
              </c:numCache>
            </c:numRef>
          </c:xVal>
          <c:yVal>
            <c:numRef>
              <c:f>Sheet1!$O$51:$O$58</c:f>
              <c:numCache>
                <c:formatCode>General</c:formatCode>
                <c:ptCount val="8"/>
                <c:pt idx="0">
                  <c:v>45</c:v>
                </c:pt>
                <c:pt idx="1">
                  <c:v>35</c:v>
                </c:pt>
                <c:pt idx="2">
                  <c:v>26</c:v>
                </c:pt>
                <c:pt idx="3">
                  <c:v>15</c:v>
                </c:pt>
                <c:pt idx="4">
                  <c:v>15</c:v>
                </c:pt>
                <c:pt idx="5">
                  <c:v>15</c:v>
                </c:pt>
                <c:pt idx="6">
                  <c:v>10</c:v>
                </c:pt>
                <c:pt idx="7">
                  <c:v>10</c:v>
                </c:pt>
              </c:numCache>
            </c:numRef>
          </c:yVal>
        </c:ser>
        <c:ser>
          <c:idx val="13"/>
          <c:order val="14"/>
          <c:tx>
            <c:strRef>
              <c:f>Sheet1!$P$50</c:f>
              <c:strCache>
                <c:ptCount val="1"/>
                <c:pt idx="0">
                  <c:v>Oregon DOT**</c:v>
                </c:pt>
              </c:strCache>
            </c:strRef>
          </c:tx>
          <c:spPr>
            <a:ln w="28575">
              <a:solidFill>
                <a:srgbClr val="1F497D">
                  <a:lumMod val="60000"/>
                  <a:lumOff val="40000"/>
                </a:srgbClr>
              </a:solidFill>
            </a:ln>
          </c:spPr>
          <c:xVal>
            <c:numRef>
              <c:f>Sheet1!$A$51:$A$58</c:f>
              <c:numCache>
                <c:formatCode>#,##0</c:formatCode>
                <c:ptCount val="8"/>
                <c:pt idx="0">
                  <c:v>2500</c:v>
                </c:pt>
                <c:pt idx="1">
                  <c:v>7500</c:v>
                </c:pt>
                <c:pt idx="2">
                  <c:v>15000</c:v>
                </c:pt>
                <c:pt idx="3">
                  <c:v>25000</c:v>
                </c:pt>
                <c:pt idx="4">
                  <c:v>35000</c:v>
                </c:pt>
                <c:pt idx="5">
                  <c:v>45000</c:v>
                </c:pt>
                <c:pt idx="6">
                  <c:v>55000</c:v>
                </c:pt>
                <c:pt idx="7">
                  <c:v>65000</c:v>
                </c:pt>
              </c:numCache>
            </c:numRef>
          </c:xVal>
          <c:yVal>
            <c:numRef>
              <c:f>Sheet1!$P$51:$P$58</c:f>
              <c:numCache>
                <c:formatCode>General</c:formatCode>
                <c:ptCount val="8"/>
                <c:pt idx="0">
                  <c:v>115.76</c:v>
                </c:pt>
                <c:pt idx="1">
                  <c:v>43.14</c:v>
                </c:pt>
                <c:pt idx="2">
                  <c:v>28.73</c:v>
                </c:pt>
                <c:pt idx="3">
                  <c:v>25.84</c:v>
                </c:pt>
                <c:pt idx="4">
                  <c:v>30.25</c:v>
                </c:pt>
                <c:pt idx="5">
                  <c:v>30.25</c:v>
                </c:pt>
                <c:pt idx="6">
                  <c:v>30.25</c:v>
                </c:pt>
                <c:pt idx="7">
                  <c:v>19.2</c:v>
                </c:pt>
              </c:numCache>
            </c:numRef>
          </c:yVal>
        </c:ser>
        <c:ser>
          <c:idx val="15"/>
          <c:order val="15"/>
          <c:tx>
            <c:v>MI Standards</c:v>
          </c:tx>
          <c:spPr>
            <a:ln w="25400">
              <a:solidFill>
                <a:schemeClr val="accent4"/>
              </a:solidFill>
            </a:ln>
          </c:spPr>
          <c:marker>
            <c:symbol val="square"/>
            <c:size val="7"/>
            <c:spPr>
              <a:ln w="19050">
                <a:solidFill>
                  <a:schemeClr val="accent4">
                    <a:lumMod val="50000"/>
                  </a:schemeClr>
                </a:solidFill>
              </a:ln>
            </c:spPr>
          </c:marker>
          <c:xVal>
            <c:numRef>
              <c:f>Sheet1!$A$51:$A$58</c:f>
              <c:numCache>
                <c:formatCode>#,##0</c:formatCode>
                <c:ptCount val="8"/>
                <c:pt idx="0">
                  <c:v>2500</c:v>
                </c:pt>
                <c:pt idx="1">
                  <c:v>7500</c:v>
                </c:pt>
                <c:pt idx="2">
                  <c:v>15000</c:v>
                </c:pt>
                <c:pt idx="3">
                  <c:v>25000</c:v>
                </c:pt>
                <c:pt idx="4">
                  <c:v>35000</c:v>
                </c:pt>
                <c:pt idx="5">
                  <c:v>45000</c:v>
                </c:pt>
                <c:pt idx="6">
                  <c:v>55000</c:v>
                </c:pt>
                <c:pt idx="7">
                  <c:v>65000</c:v>
                </c:pt>
              </c:numCache>
            </c:numRef>
          </c:xVal>
          <c:yVal>
            <c:numRef>
              <c:f>Sheet1!$R$51:$R$58</c:f>
              <c:numCache>
                <c:formatCode>General</c:formatCode>
                <c:ptCount val="8"/>
                <c:pt idx="0">
                  <c:v>125</c:v>
                </c:pt>
                <c:pt idx="1">
                  <c:v>25</c:v>
                </c:pt>
                <c:pt idx="2">
                  <c:v>20</c:v>
                </c:pt>
                <c:pt idx="3">
                  <c:v>20</c:v>
                </c:pt>
                <c:pt idx="4">
                  <c:v>15</c:v>
                </c:pt>
                <c:pt idx="5">
                  <c:v>15</c:v>
                </c:pt>
                <c:pt idx="6">
                  <c:v>10</c:v>
                </c:pt>
                <c:pt idx="7">
                  <c:v>10</c:v>
                </c:pt>
              </c:numCache>
            </c:numRef>
          </c:yVal>
        </c:ser>
        <c:axId val="78287232"/>
        <c:axId val="78289536"/>
      </c:scatterChart>
      <c:valAx>
        <c:axId val="78287232"/>
        <c:scaling>
          <c:orientation val="minMax"/>
        </c:scaling>
        <c:axPos val="b"/>
        <c:title>
          <c:tx>
            <c:rich>
              <a:bodyPr/>
              <a:lstStyle/>
              <a:p>
                <a:pPr algn="ctr">
                  <a:defRPr sz="1400"/>
                </a:pPr>
                <a:r>
                  <a:rPr lang="en-US" sz="1400" dirty="0"/>
                  <a:t>Midpoint Volume Range</a:t>
                </a:r>
              </a:p>
            </c:rich>
          </c:tx>
          <c:layout>
            <c:manualLayout>
              <c:xMode val="edge"/>
              <c:yMode val="edge"/>
              <c:x val="0.39838272221533028"/>
              <c:y val="0.8833446466261673"/>
            </c:manualLayout>
          </c:layout>
        </c:title>
        <c:numFmt formatCode="#,##0" sourceLinked="1"/>
        <c:majorTickMark val="cross"/>
        <c:tickLblPos val="nextTo"/>
        <c:spPr>
          <a:ln w="19050">
            <a:solidFill>
              <a:schemeClr val="bg1"/>
            </a:solidFill>
          </a:ln>
        </c:spPr>
        <c:crossAx val="78289536"/>
        <c:crosses val="autoZero"/>
        <c:crossBetween val="midCat"/>
      </c:valAx>
      <c:valAx>
        <c:axId val="78289536"/>
        <c:scaling>
          <c:orientation val="minMax"/>
        </c:scaling>
        <c:axPos val="l"/>
        <c:title>
          <c:tx>
            <c:rich>
              <a:bodyPr rot="0" vert="horz"/>
              <a:lstStyle/>
              <a:p>
                <a:pPr algn="l">
                  <a:defRPr sz="1400"/>
                </a:pPr>
                <a:r>
                  <a:rPr lang="en-US" sz="1400" dirty="0"/>
                  <a:t>Percent RMSE</a:t>
                </a:r>
              </a:p>
            </c:rich>
          </c:tx>
          <c:layout>
            <c:manualLayout>
              <c:xMode val="edge"/>
              <c:yMode val="edge"/>
              <c:x val="1.8744139449572369E-2"/>
              <c:y val="1.0194192134174683E-3"/>
            </c:manualLayout>
          </c:layout>
        </c:title>
        <c:numFmt formatCode="General" sourceLinked="1"/>
        <c:majorTickMark val="cross"/>
        <c:tickLblPos val="nextTo"/>
        <c:spPr>
          <a:ln w="19050">
            <a:solidFill>
              <a:schemeClr val="bg1"/>
            </a:solidFill>
          </a:ln>
        </c:spPr>
        <c:crossAx val="78287232"/>
        <c:crosses val="autoZero"/>
        <c:crossBetween val="midCat"/>
      </c:valAx>
    </c:plotArea>
    <c:legend>
      <c:legendPos val="b"/>
      <c:layout>
        <c:manualLayout>
          <c:xMode val="edge"/>
          <c:yMode val="edge"/>
          <c:x val="0.55620669575223036"/>
          <c:y val="6.1096005722087871E-2"/>
          <c:w val="0.41287435839441244"/>
          <c:h val="0.40148085926478655"/>
        </c:manualLayout>
      </c:layout>
      <c:spPr>
        <a:solidFill>
          <a:schemeClr val="bg2"/>
        </a:solidFill>
        <a:ln>
          <a:solidFill>
            <a:schemeClr val="tx2">
              <a:lumMod val="60000"/>
              <a:lumOff val="40000"/>
            </a:schemeClr>
          </a:solidFill>
        </a:ln>
      </c:spPr>
    </c:legend>
    <c:plotVisOnly val="1"/>
  </c:chart>
  <c:txPr>
    <a:bodyPr/>
    <a:lstStyle/>
    <a:p>
      <a:pPr>
        <a:defRPr sz="10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0.73581</cdr:x>
      <cdr:y>0.35868</cdr:y>
    </cdr:from>
    <cdr:to>
      <cdr:x>0.75107</cdr:x>
      <cdr:y>0.39008</cdr:y>
    </cdr:to>
    <cdr:sp macro="" textlink="">
      <cdr:nvSpPr>
        <cdr:cNvPr id="2" name="Rectangle 1"/>
        <cdr:cNvSpPr/>
      </cdr:nvSpPr>
      <cdr:spPr>
        <a:xfrm xmlns:a="http://schemas.openxmlformats.org/drawingml/2006/main">
          <a:off x="5735444" y="1613211"/>
          <a:ext cx="118947" cy="141249"/>
        </a:xfrm>
        <a:prstGeom xmlns:a="http://schemas.openxmlformats.org/drawingml/2006/main" prst="rect">
          <a:avLst/>
        </a:prstGeom>
        <a:solidFill xmlns:a="http://schemas.openxmlformats.org/drawingml/2006/main">
          <a:schemeClr val="bg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0.70815</cdr:x>
      <cdr:y>0.42479</cdr:y>
    </cdr:from>
    <cdr:to>
      <cdr:x>0.72341</cdr:x>
      <cdr:y>0.4562</cdr:y>
    </cdr:to>
    <cdr:sp macro="" textlink="">
      <cdr:nvSpPr>
        <cdr:cNvPr id="4" name="Rectangle 3"/>
        <cdr:cNvSpPr/>
      </cdr:nvSpPr>
      <cdr:spPr>
        <a:xfrm xmlns:a="http://schemas.openxmlformats.org/drawingml/2006/main">
          <a:off x="5519854" y="1910575"/>
          <a:ext cx="118947" cy="141249"/>
        </a:xfrm>
        <a:prstGeom xmlns:a="http://schemas.openxmlformats.org/drawingml/2006/main" prst="rect">
          <a:avLst/>
        </a:prstGeom>
        <a:solidFill xmlns:a="http://schemas.openxmlformats.org/drawingml/2006/main">
          <a:srgbClr val="003A69"/>
        </a:solidFill>
        <a:ln xmlns:a="http://schemas.openxmlformats.org/drawingml/2006/main" w="1905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rgbClr val="FFFFFF"/>
              </a:solidFill>
              <a:latin typeface="Gill Sans MT"/>
            </a:defRPr>
          </a:lvl1pPr>
          <a:lvl2pPr marL="457200" indent="0">
            <a:defRPr sz="1100">
              <a:solidFill>
                <a:srgbClr val="FFFFFF"/>
              </a:solidFill>
              <a:latin typeface="Gill Sans MT"/>
            </a:defRPr>
          </a:lvl2pPr>
          <a:lvl3pPr marL="914400" indent="0">
            <a:defRPr sz="1100">
              <a:solidFill>
                <a:srgbClr val="FFFFFF"/>
              </a:solidFill>
              <a:latin typeface="Gill Sans MT"/>
            </a:defRPr>
          </a:lvl3pPr>
          <a:lvl4pPr marL="1371600" indent="0">
            <a:defRPr sz="1100">
              <a:solidFill>
                <a:srgbClr val="FFFFFF"/>
              </a:solidFill>
              <a:latin typeface="Gill Sans MT"/>
            </a:defRPr>
          </a:lvl4pPr>
          <a:lvl5pPr marL="1828800" indent="0">
            <a:defRPr sz="1100">
              <a:solidFill>
                <a:srgbClr val="FFFFFF"/>
              </a:solidFill>
              <a:latin typeface="Gill Sans MT"/>
            </a:defRPr>
          </a:lvl5pPr>
          <a:lvl6pPr marL="2286000" indent="0">
            <a:defRPr sz="1100">
              <a:solidFill>
                <a:srgbClr val="FFFFFF"/>
              </a:solidFill>
              <a:latin typeface="Gill Sans MT"/>
            </a:defRPr>
          </a:lvl6pPr>
          <a:lvl7pPr marL="2743200" indent="0">
            <a:defRPr sz="1100">
              <a:solidFill>
                <a:srgbClr val="FFFFFF"/>
              </a:solidFill>
              <a:latin typeface="Gill Sans MT"/>
            </a:defRPr>
          </a:lvl7pPr>
          <a:lvl8pPr marL="3200400" indent="0">
            <a:defRPr sz="1100">
              <a:solidFill>
                <a:srgbClr val="FFFFFF"/>
              </a:solidFill>
              <a:latin typeface="Gill Sans MT"/>
            </a:defRPr>
          </a:lvl8pPr>
          <a:lvl9pPr marL="3657600" indent="0">
            <a:defRPr sz="1100">
              <a:solidFill>
                <a:srgbClr val="FFFFFF"/>
              </a:solidFill>
              <a:latin typeface="Gill Sans MT"/>
            </a:defRPr>
          </a:lvl9pPr>
        </a:lstStyle>
        <a:p xmlns:a="http://schemas.openxmlformats.org/drawingml/2006/main">
          <a:endParaRPr lang="en-US"/>
        </a:p>
      </cdr:txBody>
    </cdr:sp>
  </cdr:relSizeAnchor>
  <cdr:relSizeAnchor xmlns:cdr="http://schemas.openxmlformats.org/drawingml/2006/chartDrawing">
    <cdr:from>
      <cdr:x>0.93705</cdr:x>
      <cdr:y>0.37025</cdr:y>
    </cdr:from>
    <cdr:to>
      <cdr:x>0.95231</cdr:x>
      <cdr:y>0.40165</cdr:y>
    </cdr:to>
    <cdr:sp macro="" textlink="">
      <cdr:nvSpPr>
        <cdr:cNvPr id="5" name="Rectangle 4"/>
        <cdr:cNvSpPr/>
      </cdr:nvSpPr>
      <cdr:spPr>
        <a:xfrm xmlns:a="http://schemas.openxmlformats.org/drawingml/2006/main">
          <a:off x="7304049" y="1665249"/>
          <a:ext cx="118947" cy="141249"/>
        </a:xfrm>
        <a:prstGeom xmlns:a="http://schemas.openxmlformats.org/drawingml/2006/main" prst="rect">
          <a:avLst/>
        </a:prstGeom>
        <a:solidFill xmlns:a="http://schemas.openxmlformats.org/drawingml/2006/main">
          <a:srgbClr val="003A69"/>
        </a:solidFill>
        <a:ln xmlns:a="http://schemas.openxmlformats.org/drawingml/2006/main" w="1905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rgbClr val="FFFFFF"/>
              </a:solidFill>
              <a:latin typeface="Gill Sans MT"/>
            </a:defRPr>
          </a:lvl1pPr>
          <a:lvl2pPr marL="457200" indent="0">
            <a:defRPr sz="1100">
              <a:solidFill>
                <a:srgbClr val="FFFFFF"/>
              </a:solidFill>
              <a:latin typeface="Gill Sans MT"/>
            </a:defRPr>
          </a:lvl2pPr>
          <a:lvl3pPr marL="914400" indent="0">
            <a:defRPr sz="1100">
              <a:solidFill>
                <a:srgbClr val="FFFFFF"/>
              </a:solidFill>
              <a:latin typeface="Gill Sans MT"/>
            </a:defRPr>
          </a:lvl3pPr>
          <a:lvl4pPr marL="1371600" indent="0">
            <a:defRPr sz="1100">
              <a:solidFill>
                <a:srgbClr val="FFFFFF"/>
              </a:solidFill>
              <a:latin typeface="Gill Sans MT"/>
            </a:defRPr>
          </a:lvl4pPr>
          <a:lvl5pPr marL="1828800" indent="0">
            <a:defRPr sz="1100">
              <a:solidFill>
                <a:srgbClr val="FFFFFF"/>
              </a:solidFill>
              <a:latin typeface="Gill Sans MT"/>
            </a:defRPr>
          </a:lvl5pPr>
          <a:lvl6pPr marL="2286000" indent="0">
            <a:defRPr sz="1100">
              <a:solidFill>
                <a:srgbClr val="FFFFFF"/>
              </a:solidFill>
              <a:latin typeface="Gill Sans MT"/>
            </a:defRPr>
          </a:lvl6pPr>
          <a:lvl7pPr marL="2743200" indent="0">
            <a:defRPr sz="1100">
              <a:solidFill>
                <a:srgbClr val="FFFFFF"/>
              </a:solidFill>
              <a:latin typeface="Gill Sans MT"/>
            </a:defRPr>
          </a:lvl7pPr>
          <a:lvl8pPr marL="3200400" indent="0">
            <a:defRPr sz="1100">
              <a:solidFill>
                <a:srgbClr val="FFFFFF"/>
              </a:solidFill>
              <a:latin typeface="Gill Sans MT"/>
            </a:defRPr>
          </a:lvl8pPr>
          <a:lvl9pPr marL="3657600" indent="0">
            <a:defRPr sz="1100">
              <a:solidFill>
                <a:srgbClr val="FFFFFF"/>
              </a:solidFill>
              <a:latin typeface="Gill Sans MT"/>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63744" y="0"/>
            <a:ext cx="3032337" cy="463550"/>
          </a:xfrm>
          <a:prstGeom prst="rect">
            <a:avLst/>
          </a:prstGeom>
        </p:spPr>
        <p:txBody>
          <a:bodyPr vert="horz" lIns="92958" tIns="46479" rIns="92958" bIns="46479" rtlCol="0"/>
          <a:lstStyle>
            <a:lvl1pPr algn="r">
              <a:defRPr sz="1200"/>
            </a:lvl1pPr>
          </a:lstStyle>
          <a:p>
            <a:fld id="{D81A8936-9575-4A7B-96FF-759D075096BF}" type="datetimeFigureOut">
              <a:rPr lang="en-US" smtClean="0"/>
              <a:pPr/>
              <a:t>4/15/2011</a:t>
            </a:fld>
            <a:endParaRPr lang="en-US" dirty="0"/>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9770" y="4403725"/>
            <a:ext cx="5598160" cy="4171950"/>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32337" cy="463550"/>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744" y="8805841"/>
            <a:ext cx="3032337" cy="463550"/>
          </a:xfrm>
          <a:prstGeom prst="rect">
            <a:avLst/>
          </a:prstGeom>
        </p:spPr>
        <p:txBody>
          <a:bodyPr vert="horz" lIns="92958" tIns="46479" rIns="92958" bIns="46479" rtlCol="0" anchor="b"/>
          <a:lstStyle>
            <a:lvl1pPr algn="r">
              <a:defRPr sz="1200"/>
            </a:lvl1pPr>
          </a:lstStyle>
          <a:p>
            <a:fld id="{AE2B0A10-6CCD-44B8-ADDC-B8A3B3A8A37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1" name="Picture 10" descr="new cover slide2.jpg"/>
          <p:cNvPicPr>
            <a:picLocks noChangeAspect="1"/>
          </p:cNvPicPr>
          <p:nvPr/>
        </p:nvPicPr>
        <p:blipFill>
          <a:blip r:embed="rId2" cstate="print"/>
          <a:stretch>
            <a:fillRect/>
          </a:stretch>
        </p:blipFill>
        <p:spPr>
          <a:xfrm>
            <a:off x="0" y="1637064"/>
            <a:ext cx="9144000" cy="4114800"/>
          </a:xfrm>
          <a:prstGeom prst="rect">
            <a:avLst/>
          </a:prstGeom>
        </p:spPr>
      </p:pic>
      <p:sp>
        <p:nvSpPr>
          <p:cNvPr id="2" name="Title 1"/>
          <p:cNvSpPr>
            <a:spLocks noGrp="1"/>
          </p:cNvSpPr>
          <p:nvPr>
            <p:ph type="ctrTitle"/>
          </p:nvPr>
        </p:nvSpPr>
        <p:spPr>
          <a:xfrm>
            <a:off x="484632" y="0"/>
            <a:ext cx="7964424" cy="892277"/>
          </a:xfrm>
        </p:spPr>
        <p:txBody>
          <a:bodyPr>
            <a:noAutofit/>
          </a:bodyPr>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484632" y="892277"/>
            <a:ext cx="7964424" cy="744499"/>
          </a:xfrm>
        </p:spPr>
        <p:txBody>
          <a:bodyPr>
            <a:noAutofit/>
          </a:bodyPr>
          <a:lstStyle>
            <a:lvl1pPr marL="0" indent="0" algn="l">
              <a:buNone/>
              <a:defRPr sz="24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21" descr="CS_logo_BW_No tag2"/>
          <p:cNvPicPr>
            <a:picLocks noChangeAspect="1" noChangeArrowheads="1"/>
          </p:cNvPicPr>
          <p:nvPr/>
        </p:nvPicPr>
        <p:blipFill>
          <a:blip r:embed="rId3" cstate="print"/>
          <a:srcRect/>
          <a:stretch>
            <a:fillRect/>
          </a:stretch>
        </p:blipFill>
        <p:spPr bwMode="auto">
          <a:xfrm>
            <a:off x="363163" y="6177184"/>
            <a:ext cx="1690687" cy="411162"/>
          </a:xfrm>
          <a:prstGeom prst="rect">
            <a:avLst/>
          </a:prstGeom>
          <a:noFill/>
          <a:ln w="9525">
            <a:solidFill>
              <a:srgbClr val="002E56"/>
            </a:solidFill>
            <a:miter lim="800000"/>
            <a:headEnd/>
            <a:tailEnd/>
          </a:ln>
        </p:spPr>
      </p:pic>
      <p:sp>
        <p:nvSpPr>
          <p:cNvPr id="10" name="Text Box 18"/>
          <p:cNvSpPr txBox="1">
            <a:spLocks noChangeArrowheads="1"/>
          </p:cNvSpPr>
          <p:nvPr/>
        </p:nvSpPr>
        <p:spPr bwMode="auto">
          <a:xfrm>
            <a:off x="4991100" y="5761959"/>
            <a:ext cx="3844322" cy="338554"/>
          </a:xfrm>
          <a:prstGeom prst="rect">
            <a:avLst/>
          </a:prstGeom>
          <a:noFill/>
          <a:ln w="12700">
            <a:noFill/>
            <a:miter lim="800000"/>
            <a:headEnd type="none" w="sm" len="sm"/>
            <a:tailEnd/>
          </a:ln>
          <a:effectLst/>
        </p:spPr>
        <p:txBody>
          <a:bodyPr wrap="none">
            <a:spAutoFit/>
          </a:bodyPr>
          <a:lstStyle/>
          <a:p>
            <a:r>
              <a:rPr lang="en-US" sz="1600" dirty="0">
                <a:solidFill>
                  <a:schemeClr val="bg1"/>
                </a:solidFill>
              </a:rPr>
              <a:t>Transportation leadership you can trust.</a:t>
            </a:r>
          </a:p>
        </p:txBody>
      </p:sp>
      <p:sp>
        <p:nvSpPr>
          <p:cNvPr id="9" name="TextBox 8"/>
          <p:cNvSpPr txBox="1"/>
          <p:nvPr/>
        </p:nvSpPr>
        <p:spPr>
          <a:xfrm>
            <a:off x="506754" y="2153258"/>
            <a:ext cx="1468044" cy="307777"/>
          </a:xfrm>
          <a:prstGeom prst="rect">
            <a:avLst/>
          </a:prstGeom>
          <a:noFill/>
        </p:spPr>
        <p:txBody>
          <a:bodyPr wrap="square" rtlCol="0">
            <a:spAutoFit/>
          </a:bodyPr>
          <a:lstStyle/>
          <a:p>
            <a:r>
              <a:rPr lang="en-US" sz="1400" b="1" i="1" dirty="0" smtClean="0">
                <a:solidFill>
                  <a:schemeClr val="bg1"/>
                </a:solidFill>
              </a:rPr>
              <a:t>presented to</a:t>
            </a:r>
            <a:endParaRPr lang="en-US" sz="1400" b="1" i="1" dirty="0">
              <a:solidFill>
                <a:schemeClr val="bg1"/>
              </a:solidFill>
            </a:endParaRPr>
          </a:p>
        </p:txBody>
      </p:sp>
      <p:sp>
        <p:nvSpPr>
          <p:cNvPr id="13" name="Text Placeholder 12"/>
          <p:cNvSpPr>
            <a:spLocks noGrp="1"/>
          </p:cNvSpPr>
          <p:nvPr>
            <p:ph type="body" sz="quarter" idx="10" hasCustomPrompt="1"/>
          </p:nvPr>
        </p:nvSpPr>
        <p:spPr>
          <a:xfrm>
            <a:off x="506754" y="2416272"/>
            <a:ext cx="5967786" cy="857865"/>
          </a:xfrm>
        </p:spPr>
        <p:txBody>
          <a:bodyPr/>
          <a:lstStyle>
            <a:lvl1pPr>
              <a:buFontTx/>
              <a:buNone/>
              <a:defRPr b="1"/>
            </a:lvl1pPr>
          </a:lstStyle>
          <a:p>
            <a:pPr lvl="0"/>
            <a:r>
              <a:rPr lang="en-US" dirty="0" smtClean="0"/>
              <a:t>Client Name</a:t>
            </a:r>
            <a:endParaRPr lang="en-US" dirty="0"/>
          </a:p>
        </p:txBody>
      </p:sp>
      <p:sp>
        <p:nvSpPr>
          <p:cNvPr id="14" name="TextBox 13"/>
          <p:cNvSpPr txBox="1"/>
          <p:nvPr/>
        </p:nvSpPr>
        <p:spPr>
          <a:xfrm>
            <a:off x="506754" y="3465870"/>
            <a:ext cx="1270426" cy="307777"/>
          </a:xfrm>
          <a:prstGeom prst="rect">
            <a:avLst/>
          </a:prstGeom>
          <a:noFill/>
        </p:spPr>
        <p:txBody>
          <a:bodyPr wrap="square" rtlCol="0">
            <a:spAutoFit/>
          </a:bodyPr>
          <a:lstStyle/>
          <a:p>
            <a:r>
              <a:rPr lang="en-US" sz="1400" b="1" i="1" dirty="0" smtClean="0">
                <a:solidFill>
                  <a:schemeClr val="bg1"/>
                </a:solidFill>
              </a:rPr>
              <a:t>presented by</a:t>
            </a:r>
            <a:endParaRPr lang="en-US" sz="1400" b="1" i="1" dirty="0">
              <a:solidFill>
                <a:schemeClr val="bg1"/>
              </a:solidFill>
            </a:endParaRPr>
          </a:p>
        </p:txBody>
      </p:sp>
      <p:sp>
        <p:nvSpPr>
          <p:cNvPr id="15" name="TextBox 14"/>
          <p:cNvSpPr txBox="1"/>
          <p:nvPr/>
        </p:nvSpPr>
        <p:spPr>
          <a:xfrm>
            <a:off x="506754" y="3707281"/>
            <a:ext cx="4131611" cy="369332"/>
          </a:xfrm>
          <a:prstGeom prst="rect">
            <a:avLst/>
          </a:prstGeom>
          <a:noFill/>
        </p:spPr>
        <p:txBody>
          <a:bodyPr wrap="square" rtlCol="0">
            <a:spAutoFit/>
          </a:bodyPr>
          <a:lstStyle/>
          <a:p>
            <a:r>
              <a:rPr lang="en-US" sz="1800" b="1" i="0" dirty="0" smtClean="0">
                <a:solidFill>
                  <a:schemeClr val="bg1"/>
                </a:solidFill>
              </a:rPr>
              <a:t>Cambridge Systematics, Inc</a:t>
            </a:r>
            <a:r>
              <a:rPr lang="en-US" sz="1800" b="1" i="1" dirty="0" smtClean="0">
                <a:solidFill>
                  <a:schemeClr val="bg1"/>
                </a:solidFill>
              </a:rPr>
              <a:t>.</a:t>
            </a:r>
            <a:endParaRPr lang="en-US" sz="1800" b="1" i="1" dirty="0">
              <a:solidFill>
                <a:schemeClr val="bg1"/>
              </a:solidFill>
            </a:endParaRPr>
          </a:p>
        </p:txBody>
      </p:sp>
      <p:sp>
        <p:nvSpPr>
          <p:cNvPr id="17" name="Text Placeholder 16"/>
          <p:cNvSpPr>
            <a:spLocks noGrp="1"/>
          </p:cNvSpPr>
          <p:nvPr>
            <p:ph type="body" sz="quarter" idx="11" hasCustomPrompt="1"/>
          </p:nvPr>
        </p:nvSpPr>
        <p:spPr>
          <a:xfrm>
            <a:off x="506754" y="5182522"/>
            <a:ext cx="4065246" cy="538163"/>
          </a:xfrm>
        </p:spPr>
        <p:txBody>
          <a:bodyPr/>
          <a:lstStyle>
            <a:lvl1pPr>
              <a:buFontTx/>
              <a:buNone/>
              <a:defRPr sz="1600" b="1"/>
            </a:lvl1pPr>
          </a:lstStyle>
          <a:p>
            <a:pPr lvl="0"/>
            <a:r>
              <a:rPr lang="en-US" dirty="0" smtClean="0"/>
              <a:t>Date</a:t>
            </a:r>
            <a:endParaRPr lang="en-US" dirty="0"/>
          </a:p>
        </p:txBody>
      </p:sp>
      <p:sp>
        <p:nvSpPr>
          <p:cNvPr id="20" name="Text Placeholder 16"/>
          <p:cNvSpPr>
            <a:spLocks noGrp="1"/>
          </p:cNvSpPr>
          <p:nvPr>
            <p:ph type="body" sz="quarter" idx="12" hasCustomPrompt="1"/>
          </p:nvPr>
        </p:nvSpPr>
        <p:spPr>
          <a:xfrm>
            <a:off x="506754" y="4076613"/>
            <a:ext cx="4065246" cy="538163"/>
          </a:xfrm>
        </p:spPr>
        <p:txBody>
          <a:bodyPr/>
          <a:lstStyle>
            <a:lvl1pPr>
              <a:buFontTx/>
              <a:buNone/>
              <a:defRPr sz="1600" b="1"/>
            </a:lvl1pPr>
          </a:lstStyle>
          <a:p>
            <a:pPr lvl="0"/>
            <a:r>
              <a:rPr lang="en-US" dirty="0" smtClean="0"/>
              <a:t>Presenters name</a:t>
            </a:r>
            <a:endParaRPr lang="en-US" dirty="0"/>
          </a:p>
        </p:txBody>
      </p:sp>
    </p:spTree>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4632" y="0"/>
            <a:ext cx="7964424" cy="884903"/>
          </a:xfrm>
        </p:spPr>
        <p:txBody>
          <a:bodyPr>
            <a:noAutofit/>
          </a:bodyPr>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484632" y="884903"/>
            <a:ext cx="7964424" cy="751873"/>
          </a:xfrm>
        </p:spPr>
        <p:txBody>
          <a:bodyPr>
            <a:noAutofit/>
          </a:bodyPr>
          <a:lstStyle>
            <a:lvl1pPr marL="0" indent="0" algn="l">
              <a:buNone/>
              <a:defRPr sz="24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21" descr="CS_logo_BW_No tag2"/>
          <p:cNvPicPr>
            <a:picLocks noChangeAspect="1" noChangeArrowheads="1"/>
          </p:cNvPicPr>
          <p:nvPr/>
        </p:nvPicPr>
        <p:blipFill>
          <a:blip r:embed="rId2" cstate="print"/>
          <a:srcRect/>
          <a:stretch>
            <a:fillRect/>
          </a:stretch>
        </p:blipFill>
        <p:spPr bwMode="auto">
          <a:xfrm>
            <a:off x="363163" y="6177184"/>
            <a:ext cx="1690687" cy="411162"/>
          </a:xfrm>
          <a:prstGeom prst="rect">
            <a:avLst/>
          </a:prstGeom>
          <a:noFill/>
          <a:ln w="9525">
            <a:solidFill>
              <a:srgbClr val="002E56"/>
            </a:solidFill>
            <a:miter lim="800000"/>
            <a:headEnd/>
            <a:tailEnd/>
          </a:ln>
        </p:spPr>
      </p:pic>
      <p:pic>
        <p:nvPicPr>
          <p:cNvPr id="9" name="Picture 11" descr="new cover slide3"/>
          <p:cNvPicPr>
            <a:picLocks noChangeAspect="1" noChangeArrowheads="1"/>
          </p:cNvPicPr>
          <p:nvPr/>
        </p:nvPicPr>
        <p:blipFill>
          <a:blip r:embed="rId3" cstate="print"/>
          <a:srcRect/>
          <a:stretch>
            <a:fillRect/>
          </a:stretch>
        </p:blipFill>
        <p:spPr bwMode="auto">
          <a:xfrm>
            <a:off x="0" y="1645044"/>
            <a:ext cx="9144000" cy="4114800"/>
          </a:xfrm>
          <a:prstGeom prst="rect">
            <a:avLst/>
          </a:prstGeom>
          <a:noFill/>
        </p:spPr>
      </p:pic>
      <p:sp>
        <p:nvSpPr>
          <p:cNvPr id="6" name="Text Box 18"/>
          <p:cNvSpPr txBox="1">
            <a:spLocks noChangeArrowheads="1"/>
          </p:cNvSpPr>
          <p:nvPr/>
        </p:nvSpPr>
        <p:spPr bwMode="auto">
          <a:xfrm>
            <a:off x="4991100" y="5761959"/>
            <a:ext cx="3844322" cy="338554"/>
          </a:xfrm>
          <a:prstGeom prst="rect">
            <a:avLst/>
          </a:prstGeom>
          <a:noFill/>
          <a:ln w="12700">
            <a:noFill/>
            <a:miter lim="800000"/>
            <a:headEnd type="none" w="sm" len="sm"/>
            <a:tailEnd/>
          </a:ln>
          <a:effectLst/>
        </p:spPr>
        <p:txBody>
          <a:bodyPr wrap="none">
            <a:spAutoFit/>
          </a:bodyPr>
          <a:lstStyle/>
          <a:p>
            <a:r>
              <a:rPr lang="en-US" sz="1600" dirty="0">
                <a:solidFill>
                  <a:schemeClr val="bg1"/>
                </a:solidFill>
              </a:rPr>
              <a:t>Transportation leadership you can trust.</a:t>
            </a:r>
          </a:p>
        </p:txBody>
      </p:sp>
      <p:sp>
        <p:nvSpPr>
          <p:cNvPr id="10" name="TextBox 9"/>
          <p:cNvSpPr txBox="1"/>
          <p:nvPr/>
        </p:nvSpPr>
        <p:spPr>
          <a:xfrm>
            <a:off x="506754" y="2153258"/>
            <a:ext cx="1468044" cy="307777"/>
          </a:xfrm>
          <a:prstGeom prst="rect">
            <a:avLst/>
          </a:prstGeom>
          <a:noFill/>
        </p:spPr>
        <p:txBody>
          <a:bodyPr wrap="square" rtlCol="0">
            <a:spAutoFit/>
          </a:bodyPr>
          <a:lstStyle/>
          <a:p>
            <a:r>
              <a:rPr lang="en-US" sz="1400" b="1" i="1" dirty="0" smtClean="0">
                <a:solidFill>
                  <a:schemeClr val="bg1"/>
                </a:solidFill>
              </a:rPr>
              <a:t>presented to</a:t>
            </a:r>
            <a:endParaRPr lang="en-US" sz="1400" b="1" i="1" dirty="0">
              <a:solidFill>
                <a:schemeClr val="bg1"/>
              </a:solidFill>
            </a:endParaRPr>
          </a:p>
        </p:txBody>
      </p:sp>
      <p:sp>
        <p:nvSpPr>
          <p:cNvPr id="11" name="Text Placeholder 12"/>
          <p:cNvSpPr>
            <a:spLocks noGrp="1"/>
          </p:cNvSpPr>
          <p:nvPr>
            <p:ph type="body" sz="quarter" idx="10" hasCustomPrompt="1"/>
          </p:nvPr>
        </p:nvSpPr>
        <p:spPr>
          <a:xfrm>
            <a:off x="506754" y="2416272"/>
            <a:ext cx="5967786" cy="857865"/>
          </a:xfrm>
        </p:spPr>
        <p:txBody>
          <a:bodyPr/>
          <a:lstStyle>
            <a:lvl1pPr>
              <a:buFontTx/>
              <a:buNone/>
              <a:defRPr b="1"/>
            </a:lvl1pPr>
          </a:lstStyle>
          <a:p>
            <a:pPr lvl="0"/>
            <a:r>
              <a:rPr lang="en-US" dirty="0" smtClean="0"/>
              <a:t>Client Name</a:t>
            </a:r>
            <a:endParaRPr lang="en-US" dirty="0"/>
          </a:p>
        </p:txBody>
      </p:sp>
      <p:sp>
        <p:nvSpPr>
          <p:cNvPr id="12" name="TextBox 11"/>
          <p:cNvSpPr txBox="1"/>
          <p:nvPr/>
        </p:nvSpPr>
        <p:spPr>
          <a:xfrm>
            <a:off x="506754" y="3465870"/>
            <a:ext cx="1270426" cy="307777"/>
          </a:xfrm>
          <a:prstGeom prst="rect">
            <a:avLst/>
          </a:prstGeom>
          <a:noFill/>
        </p:spPr>
        <p:txBody>
          <a:bodyPr wrap="square" rtlCol="0">
            <a:spAutoFit/>
          </a:bodyPr>
          <a:lstStyle/>
          <a:p>
            <a:r>
              <a:rPr lang="en-US" sz="1400" b="1" i="1" dirty="0" smtClean="0">
                <a:solidFill>
                  <a:schemeClr val="bg1"/>
                </a:solidFill>
              </a:rPr>
              <a:t>presented by</a:t>
            </a:r>
            <a:endParaRPr lang="en-US" sz="1400" b="1" i="1" dirty="0">
              <a:solidFill>
                <a:schemeClr val="bg1"/>
              </a:solidFill>
            </a:endParaRPr>
          </a:p>
        </p:txBody>
      </p:sp>
      <p:sp>
        <p:nvSpPr>
          <p:cNvPr id="13" name="TextBox 12"/>
          <p:cNvSpPr txBox="1"/>
          <p:nvPr/>
        </p:nvSpPr>
        <p:spPr>
          <a:xfrm>
            <a:off x="506754" y="3707281"/>
            <a:ext cx="4131611" cy="369332"/>
          </a:xfrm>
          <a:prstGeom prst="rect">
            <a:avLst/>
          </a:prstGeom>
          <a:noFill/>
        </p:spPr>
        <p:txBody>
          <a:bodyPr wrap="square" rtlCol="0">
            <a:spAutoFit/>
          </a:bodyPr>
          <a:lstStyle/>
          <a:p>
            <a:r>
              <a:rPr lang="en-US" sz="1800" b="1" i="0" dirty="0" smtClean="0">
                <a:solidFill>
                  <a:schemeClr val="bg1"/>
                </a:solidFill>
              </a:rPr>
              <a:t>Cambridge Systematics, Inc</a:t>
            </a:r>
            <a:r>
              <a:rPr lang="en-US" sz="1800" b="1" i="1" dirty="0" smtClean="0">
                <a:solidFill>
                  <a:schemeClr val="bg1"/>
                </a:solidFill>
              </a:rPr>
              <a:t>.</a:t>
            </a:r>
            <a:endParaRPr lang="en-US" sz="1800" b="1" i="1" dirty="0">
              <a:solidFill>
                <a:schemeClr val="bg1"/>
              </a:solidFill>
            </a:endParaRPr>
          </a:p>
        </p:txBody>
      </p:sp>
      <p:sp>
        <p:nvSpPr>
          <p:cNvPr id="14" name="Text Placeholder 16"/>
          <p:cNvSpPr>
            <a:spLocks noGrp="1"/>
          </p:cNvSpPr>
          <p:nvPr>
            <p:ph type="body" sz="quarter" idx="11" hasCustomPrompt="1"/>
          </p:nvPr>
        </p:nvSpPr>
        <p:spPr>
          <a:xfrm>
            <a:off x="506754" y="5182522"/>
            <a:ext cx="4065246" cy="538163"/>
          </a:xfrm>
        </p:spPr>
        <p:txBody>
          <a:bodyPr/>
          <a:lstStyle>
            <a:lvl1pPr>
              <a:buFontTx/>
              <a:buNone/>
              <a:defRPr sz="1600" b="1"/>
            </a:lvl1pPr>
          </a:lstStyle>
          <a:p>
            <a:pPr lvl="0"/>
            <a:r>
              <a:rPr lang="en-US" dirty="0" smtClean="0"/>
              <a:t>Date</a:t>
            </a:r>
            <a:endParaRPr lang="en-US" dirty="0"/>
          </a:p>
        </p:txBody>
      </p:sp>
      <p:sp>
        <p:nvSpPr>
          <p:cNvPr id="16" name="Text Placeholder 16"/>
          <p:cNvSpPr>
            <a:spLocks noGrp="1"/>
          </p:cNvSpPr>
          <p:nvPr>
            <p:ph type="body" sz="quarter" idx="12" hasCustomPrompt="1"/>
          </p:nvPr>
        </p:nvSpPr>
        <p:spPr>
          <a:xfrm>
            <a:off x="506754" y="4076613"/>
            <a:ext cx="4065246" cy="538163"/>
          </a:xfrm>
        </p:spPr>
        <p:txBody>
          <a:bodyPr/>
          <a:lstStyle>
            <a:lvl1pPr>
              <a:buFontTx/>
              <a:buNone/>
              <a:defRPr sz="1600" b="1"/>
            </a:lvl1pPr>
          </a:lstStyle>
          <a:p>
            <a:pPr lvl="0"/>
            <a:r>
              <a:rPr lang="en-US" dirty="0" smtClean="0"/>
              <a:t>Presenters name</a:t>
            </a:r>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4632" y="0"/>
            <a:ext cx="7964424" cy="877529"/>
          </a:xfrm>
        </p:spPr>
        <p:txBody>
          <a:bodyPr>
            <a:noAutofit/>
          </a:bodyPr>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484632" y="877529"/>
            <a:ext cx="7964424" cy="759247"/>
          </a:xfrm>
        </p:spPr>
        <p:txBody>
          <a:bodyPr>
            <a:noAutofit/>
          </a:bodyPr>
          <a:lstStyle>
            <a:lvl1pPr marL="0" indent="0" algn="l">
              <a:buNone/>
              <a:defRPr sz="24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21" descr="CS_logo_BW_No tag2"/>
          <p:cNvPicPr>
            <a:picLocks noChangeAspect="1" noChangeArrowheads="1"/>
          </p:cNvPicPr>
          <p:nvPr/>
        </p:nvPicPr>
        <p:blipFill>
          <a:blip r:embed="rId2" cstate="print"/>
          <a:srcRect/>
          <a:stretch>
            <a:fillRect/>
          </a:stretch>
        </p:blipFill>
        <p:spPr bwMode="auto">
          <a:xfrm>
            <a:off x="363163" y="6177184"/>
            <a:ext cx="1690687" cy="411162"/>
          </a:xfrm>
          <a:prstGeom prst="rect">
            <a:avLst/>
          </a:prstGeom>
          <a:noFill/>
          <a:ln w="9525">
            <a:solidFill>
              <a:srgbClr val="002E56"/>
            </a:solidFill>
            <a:miter lim="800000"/>
            <a:headEnd/>
            <a:tailEnd/>
          </a:ln>
        </p:spPr>
      </p:pic>
      <p:pic>
        <p:nvPicPr>
          <p:cNvPr id="9" name="Picture 11" descr="new cover slide4"/>
          <p:cNvPicPr>
            <a:picLocks noChangeAspect="1" noChangeArrowheads="1"/>
          </p:cNvPicPr>
          <p:nvPr/>
        </p:nvPicPr>
        <p:blipFill>
          <a:blip r:embed="rId3" cstate="print"/>
          <a:srcRect/>
          <a:stretch>
            <a:fillRect/>
          </a:stretch>
        </p:blipFill>
        <p:spPr bwMode="auto">
          <a:xfrm>
            <a:off x="0" y="1636776"/>
            <a:ext cx="9144000" cy="4114800"/>
          </a:xfrm>
          <a:prstGeom prst="rect">
            <a:avLst/>
          </a:prstGeom>
          <a:noFill/>
        </p:spPr>
      </p:pic>
      <p:sp>
        <p:nvSpPr>
          <p:cNvPr id="6" name="Text Box 18"/>
          <p:cNvSpPr txBox="1">
            <a:spLocks noChangeArrowheads="1"/>
          </p:cNvSpPr>
          <p:nvPr/>
        </p:nvSpPr>
        <p:spPr bwMode="auto">
          <a:xfrm>
            <a:off x="4991100" y="5761959"/>
            <a:ext cx="3844322" cy="338554"/>
          </a:xfrm>
          <a:prstGeom prst="rect">
            <a:avLst/>
          </a:prstGeom>
          <a:noFill/>
          <a:ln w="12700">
            <a:noFill/>
            <a:miter lim="800000"/>
            <a:headEnd type="none" w="sm" len="sm"/>
            <a:tailEnd/>
          </a:ln>
          <a:effectLst/>
        </p:spPr>
        <p:txBody>
          <a:bodyPr wrap="none">
            <a:spAutoFit/>
          </a:bodyPr>
          <a:lstStyle/>
          <a:p>
            <a:r>
              <a:rPr lang="en-US" sz="1600" dirty="0">
                <a:solidFill>
                  <a:schemeClr val="bg1"/>
                </a:solidFill>
              </a:rPr>
              <a:t>Transportation leadership you can trust.</a:t>
            </a:r>
          </a:p>
        </p:txBody>
      </p:sp>
      <p:sp>
        <p:nvSpPr>
          <p:cNvPr id="10" name="TextBox 9"/>
          <p:cNvSpPr txBox="1"/>
          <p:nvPr/>
        </p:nvSpPr>
        <p:spPr>
          <a:xfrm>
            <a:off x="506754" y="2153258"/>
            <a:ext cx="1468044" cy="307777"/>
          </a:xfrm>
          <a:prstGeom prst="rect">
            <a:avLst/>
          </a:prstGeom>
          <a:noFill/>
        </p:spPr>
        <p:txBody>
          <a:bodyPr wrap="square" rtlCol="0">
            <a:spAutoFit/>
          </a:bodyPr>
          <a:lstStyle/>
          <a:p>
            <a:r>
              <a:rPr lang="en-US" sz="1400" b="1" i="1" dirty="0" smtClean="0">
                <a:solidFill>
                  <a:schemeClr val="bg1"/>
                </a:solidFill>
              </a:rPr>
              <a:t>presented to</a:t>
            </a:r>
            <a:endParaRPr lang="en-US" sz="1400" b="1" i="1" dirty="0">
              <a:solidFill>
                <a:schemeClr val="bg1"/>
              </a:solidFill>
            </a:endParaRPr>
          </a:p>
        </p:txBody>
      </p:sp>
      <p:sp>
        <p:nvSpPr>
          <p:cNvPr id="11" name="Text Placeholder 12"/>
          <p:cNvSpPr>
            <a:spLocks noGrp="1"/>
          </p:cNvSpPr>
          <p:nvPr>
            <p:ph type="body" sz="quarter" idx="10" hasCustomPrompt="1"/>
          </p:nvPr>
        </p:nvSpPr>
        <p:spPr>
          <a:xfrm>
            <a:off x="506754" y="2416272"/>
            <a:ext cx="5967786" cy="857865"/>
          </a:xfrm>
        </p:spPr>
        <p:txBody>
          <a:bodyPr/>
          <a:lstStyle>
            <a:lvl1pPr>
              <a:buFontTx/>
              <a:buNone/>
              <a:defRPr b="1"/>
            </a:lvl1pPr>
          </a:lstStyle>
          <a:p>
            <a:pPr lvl="0"/>
            <a:r>
              <a:rPr lang="en-US" dirty="0" smtClean="0"/>
              <a:t>Client Name</a:t>
            </a:r>
            <a:endParaRPr lang="en-US" dirty="0"/>
          </a:p>
        </p:txBody>
      </p:sp>
      <p:sp>
        <p:nvSpPr>
          <p:cNvPr id="12" name="TextBox 11"/>
          <p:cNvSpPr txBox="1"/>
          <p:nvPr/>
        </p:nvSpPr>
        <p:spPr>
          <a:xfrm>
            <a:off x="506754" y="3465870"/>
            <a:ext cx="1270426" cy="307777"/>
          </a:xfrm>
          <a:prstGeom prst="rect">
            <a:avLst/>
          </a:prstGeom>
          <a:noFill/>
        </p:spPr>
        <p:txBody>
          <a:bodyPr wrap="square" rtlCol="0">
            <a:spAutoFit/>
          </a:bodyPr>
          <a:lstStyle/>
          <a:p>
            <a:r>
              <a:rPr lang="en-US" sz="1400" b="1" i="1" dirty="0" smtClean="0">
                <a:solidFill>
                  <a:schemeClr val="bg1"/>
                </a:solidFill>
              </a:rPr>
              <a:t>presented by</a:t>
            </a:r>
            <a:endParaRPr lang="en-US" sz="1400" b="1" i="1" dirty="0">
              <a:solidFill>
                <a:schemeClr val="bg1"/>
              </a:solidFill>
            </a:endParaRPr>
          </a:p>
        </p:txBody>
      </p:sp>
      <p:sp>
        <p:nvSpPr>
          <p:cNvPr id="13" name="TextBox 12"/>
          <p:cNvSpPr txBox="1"/>
          <p:nvPr/>
        </p:nvSpPr>
        <p:spPr>
          <a:xfrm>
            <a:off x="506754" y="3707281"/>
            <a:ext cx="4131611" cy="369332"/>
          </a:xfrm>
          <a:prstGeom prst="rect">
            <a:avLst/>
          </a:prstGeom>
          <a:noFill/>
        </p:spPr>
        <p:txBody>
          <a:bodyPr wrap="square" rtlCol="0">
            <a:spAutoFit/>
          </a:bodyPr>
          <a:lstStyle/>
          <a:p>
            <a:r>
              <a:rPr lang="en-US" sz="1800" b="1" i="0" dirty="0" smtClean="0">
                <a:solidFill>
                  <a:schemeClr val="bg1"/>
                </a:solidFill>
              </a:rPr>
              <a:t>Cambridge Systematics, Inc</a:t>
            </a:r>
            <a:r>
              <a:rPr lang="en-US" sz="1800" b="1" i="1" dirty="0" smtClean="0">
                <a:solidFill>
                  <a:schemeClr val="bg1"/>
                </a:solidFill>
              </a:rPr>
              <a:t>.</a:t>
            </a:r>
            <a:endParaRPr lang="en-US" sz="1800" b="1" i="1" dirty="0">
              <a:solidFill>
                <a:schemeClr val="bg1"/>
              </a:solidFill>
            </a:endParaRPr>
          </a:p>
        </p:txBody>
      </p:sp>
      <p:sp>
        <p:nvSpPr>
          <p:cNvPr id="14" name="Text Placeholder 16"/>
          <p:cNvSpPr>
            <a:spLocks noGrp="1"/>
          </p:cNvSpPr>
          <p:nvPr>
            <p:ph type="body" sz="quarter" idx="11" hasCustomPrompt="1"/>
          </p:nvPr>
        </p:nvSpPr>
        <p:spPr>
          <a:xfrm>
            <a:off x="506754" y="5182522"/>
            <a:ext cx="4065246" cy="538163"/>
          </a:xfrm>
        </p:spPr>
        <p:txBody>
          <a:bodyPr/>
          <a:lstStyle>
            <a:lvl1pPr>
              <a:buFontTx/>
              <a:buNone/>
              <a:defRPr sz="1600" b="1"/>
            </a:lvl1pPr>
          </a:lstStyle>
          <a:p>
            <a:pPr lvl="0"/>
            <a:r>
              <a:rPr lang="en-US" dirty="0" smtClean="0"/>
              <a:t>Date</a:t>
            </a:r>
            <a:endParaRPr lang="en-US" dirty="0"/>
          </a:p>
        </p:txBody>
      </p:sp>
      <p:sp>
        <p:nvSpPr>
          <p:cNvPr id="16" name="Text Placeholder 16"/>
          <p:cNvSpPr>
            <a:spLocks noGrp="1"/>
          </p:cNvSpPr>
          <p:nvPr>
            <p:ph type="body" sz="quarter" idx="12" hasCustomPrompt="1"/>
          </p:nvPr>
        </p:nvSpPr>
        <p:spPr>
          <a:xfrm>
            <a:off x="506754" y="4076613"/>
            <a:ext cx="4065246" cy="538163"/>
          </a:xfrm>
        </p:spPr>
        <p:txBody>
          <a:bodyPr/>
          <a:lstStyle>
            <a:lvl1pPr>
              <a:buFontTx/>
              <a:buNone/>
              <a:defRPr sz="1600" b="1"/>
            </a:lvl1pPr>
          </a:lstStyle>
          <a:p>
            <a:pPr lvl="0"/>
            <a:r>
              <a:rPr lang="en-US" dirty="0" smtClean="0"/>
              <a:t>Presenters name</a:t>
            </a:r>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4632" y="0"/>
            <a:ext cx="7964424" cy="870155"/>
          </a:xfrm>
        </p:spPr>
        <p:txBody>
          <a:bodyPr>
            <a:noAutofit/>
          </a:bodyPr>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484632" y="870155"/>
            <a:ext cx="7964424" cy="766621"/>
          </a:xfrm>
        </p:spPr>
        <p:txBody>
          <a:bodyPr>
            <a:noAutofit/>
          </a:bodyPr>
          <a:lstStyle>
            <a:lvl1pPr marL="0" indent="0" algn="l">
              <a:buNone/>
              <a:defRPr sz="24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21" descr="CS_logo_BW_No tag2"/>
          <p:cNvPicPr>
            <a:picLocks noChangeAspect="1" noChangeArrowheads="1"/>
          </p:cNvPicPr>
          <p:nvPr/>
        </p:nvPicPr>
        <p:blipFill>
          <a:blip r:embed="rId2" cstate="print"/>
          <a:srcRect/>
          <a:stretch>
            <a:fillRect/>
          </a:stretch>
        </p:blipFill>
        <p:spPr bwMode="auto">
          <a:xfrm>
            <a:off x="363163" y="6177184"/>
            <a:ext cx="1690687" cy="411162"/>
          </a:xfrm>
          <a:prstGeom prst="rect">
            <a:avLst/>
          </a:prstGeom>
          <a:noFill/>
          <a:ln w="9525">
            <a:solidFill>
              <a:srgbClr val="002E56"/>
            </a:solidFill>
            <a:miter lim="800000"/>
            <a:headEnd/>
            <a:tailEnd/>
          </a:ln>
        </p:spPr>
      </p:pic>
      <p:pic>
        <p:nvPicPr>
          <p:cNvPr id="5" name="Picture 12" descr="Envrinoment_Final"/>
          <p:cNvPicPr>
            <a:picLocks noChangeAspect="1" noChangeArrowheads="1"/>
          </p:cNvPicPr>
          <p:nvPr/>
        </p:nvPicPr>
        <p:blipFill>
          <a:blip r:embed="rId3" cstate="print">
            <a:lum bright="-18000" contrast="6000"/>
          </a:blip>
          <a:srcRect b="10596"/>
          <a:stretch>
            <a:fillRect/>
          </a:stretch>
        </p:blipFill>
        <p:spPr bwMode="auto">
          <a:xfrm>
            <a:off x="0" y="1649413"/>
            <a:ext cx="9144000" cy="4083050"/>
          </a:xfrm>
          <a:prstGeom prst="rect">
            <a:avLst/>
          </a:prstGeom>
          <a:noFill/>
        </p:spPr>
      </p:pic>
      <p:pic>
        <p:nvPicPr>
          <p:cNvPr id="6" name="Picture 13" descr="35 year Sustain Logo_Outlines copy"/>
          <p:cNvPicPr>
            <a:picLocks noChangeAspect="1" noChangeArrowheads="1"/>
          </p:cNvPicPr>
          <p:nvPr/>
        </p:nvPicPr>
        <p:blipFill>
          <a:blip r:embed="rId4" cstate="print"/>
          <a:srcRect/>
          <a:stretch>
            <a:fillRect/>
          </a:stretch>
        </p:blipFill>
        <p:spPr bwMode="auto">
          <a:xfrm>
            <a:off x="7448550" y="1866900"/>
            <a:ext cx="1181100" cy="1181100"/>
          </a:xfrm>
          <a:prstGeom prst="rect">
            <a:avLst/>
          </a:prstGeom>
          <a:noFill/>
        </p:spPr>
      </p:pic>
      <p:sp>
        <p:nvSpPr>
          <p:cNvPr id="8" name="Text Box 18"/>
          <p:cNvSpPr txBox="1">
            <a:spLocks noChangeArrowheads="1"/>
          </p:cNvSpPr>
          <p:nvPr/>
        </p:nvSpPr>
        <p:spPr bwMode="auto">
          <a:xfrm>
            <a:off x="4991100" y="5732463"/>
            <a:ext cx="3844322" cy="338554"/>
          </a:xfrm>
          <a:prstGeom prst="rect">
            <a:avLst/>
          </a:prstGeom>
          <a:noFill/>
          <a:ln w="12700">
            <a:noFill/>
            <a:miter lim="800000"/>
            <a:headEnd type="none" w="sm" len="sm"/>
            <a:tailEnd/>
          </a:ln>
          <a:effectLst/>
        </p:spPr>
        <p:txBody>
          <a:bodyPr wrap="none">
            <a:spAutoFit/>
          </a:bodyPr>
          <a:lstStyle/>
          <a:p>
            <a:r>
              <a:rPr lang="en-US" sz="1600" dirty="0">
                <a:solidFill>
                  <a:schemeClr val="bg1"/>
                </a:solidFill>
              </a:rPr>
              <a:t>Transportation leadership you can trust.</a:t>
            </a:r>
          </a:p>
        </p:txBody>
      </p:sp>
      <p:sp>
        <p:nvSpPr>
          <p:cNvPr id="10" name="TextBox 9"/>
          <p:cNvSpPr txBox="1"/>
          <p:nvPr/>
        </p:nvSpPr>
        <p:spPr>
          <a:xfrm>
            <a:off x="506754" y="2153258"/>
            <a:ext cx="1468044" cy="307777"/>
          </a:xfrm>
          <a:prstGeom prst="rect">
            <a:avLst/>
          </a:prstGeom>
          <a:noFill/>
        </p:spPr>
        <p:txBody>
          <a:bodyPr wrap="square" rtlCol="0">
            <a:spAutoFit/>
          </a:bodyPr>
          <a:lstStyle/>
          <a:p>
            <a:r>
              <a:rPr lang="en-US" sz="1400" b="1" i="1" dirty="0" smtClean="0">
                <a:solidFill>
                  <a:schemeClr val="bg1"/>
                </a:solidFill>
              </a:rPr>
              <a:t>presented to</a:t>
            </a:r>
            <a:endParaRPr lang="en-US" sz="1400" b="1" i="1" dirty="0">
              <a:solidFill>
                <a:schemeClr val="bg1"/>
              </a:solidFill>
            </a:endParaRPr>
          </a:p>
        </p:txBody>
      </p:sp>
      <p:sp>
        <p:nvSpPr>
          <p:cNvPr id="11" name="Text Placeholder 12"/>
          <p:cNvSpPr>
            <a:spLocks noGrp="1"/>
          </p:cNvSpPr>
          <p:nvPr>
            <p:ph type="body" sz="quarter" idx="10" hasCustomPrompt="1"/>
          </p:nvPr>
        </p:nvSpPr>
        <p:spPr>
          <a:xfrm>
            <a:off x="506754" y="2416272"/>
            <a:ext cx="5967786" cy="857865"/>
          </a:xfrm>
        </p:spPr>
        <p:txBody>
          <a:bodyPr/>
          <a:lstStyle>
            <a:lvl1pPr>
              <a:buFontTx/>
              <a:buNone/>
              <a:defRPr b="1"/>
            </a:lvl1pPr>
          </a:lstStyle>
          <a:p>
            <a:pPr lvl="0"/>
            <a:r>
              <a:rPr lang="en-US" dirty="0" smtClean="0"/>
              <a:t>Client Name</a:t>
            </a:r>
            <a:endParaRPr lang="en-US" dirty="0"/>
          </a:p>
        </p:txBody>
      </p:sp>
      <p:sp>
        <p:nvSpPr>
          <p:cNvPr id="12" name="TextBox 11"/>
          <p:cNvSpPr txBox="1"/>
          <p:nvPr/>
        </p:nvSpPr>
        <p:spPr>
          <a:xfrm>
            <a:off x="506754" y="3465870"/>
            <a:ext cx="1270426" cy="307777"/>
          </a:xfrm>
          <a:prstGeom prst="rect">
            <a:avLst/>
          </a:prstGeom>
          <a:noFill/>
        </p:spPr>
        <p:txBody>
          <a:bodyPr wrap="square" rtlCol="0">
            <a:spAutoFit/>
          </a:bodyPr>
          <a:lstStyle/>
          <a:p>
            <a:r>
              <a:rPr lang="en-US" sz="1400" b="1" i="1" dirty="0" smtClean="0">
                <a:solidFill>
                  <a:schemeClr val="bg1"/>
                </a:solidFill>
              </a:rPr>
              <a:t>presented by</a:t>
            </a:r>
            <a:endParaRPr lang="en-US" sz="1400" b="1" i="1" dirty="0">
              <a:solidFill>
                <a:schemeClr val="bg1"/>
              </a:solidFill>
            </a:endParaRPr>
          </a:p>
        </p:txBody>
      </p:sp>
      <p:sp>
        <p:nvSpPr>
          <p:cNvPr id="13" name="TextBox 12"/>
          <p:cNvSpPr txBox="1"/>
          <p:nvPr/>
        </p:nvSpPr>
        <p:spPr>
          <a:xfrm>
            <a:off x="506754" y="3707281"/>
            <a:ext cx="4131611" cy="369332"/>
          </a:xfrm>
          <a:prstGeom prst="rect">
            <a:avLst/>
          </a:prstGeom>
          <a:noFill/>
        </p:spPr>
        <p:txBody>
          <a:bodyPr wrap="square" rtlCol="0">
            <a:spAutoFit/>
          </a:bodyPr>
          <a:lstStyle/>
          <a:p>
            <a:r>
              <a:rPr lang="en-US" sz="1800" b="1" i="0" dirty="0" smtClean="0">
                <a:solidFill>
                  <a:schemeClr val="bg1"/>
                </a:solidFill>
              </a:rPr>
              <a:t>Cambridge Systematics, Inc</a:t>
            </a:r>
            <a:r>
              <a:rPr lang="en-US" sz="1800" b="1" i="1" dirty="0" smtClean="0">
                <a:solidFill>
                  <a:schemeClr val="bg1"/>
                </a:solidFill>
              </a:rPr>
              <a:t>.</a:t>
            </a:r>
            <a:endParaRPr lang="en-US" sz="1800" b="1" i="1" dirty="0">
              <a:solidFill>
                <a:schemeClr val="bg1"/>
              </a:solidFill>
            </a:endParaRPr>
          </a:p>
        </p:txBody>
      </p:sp>
      <p:sp>
        <p:nvSpPr>
          <p:cNvPr id="14" name="Text Placeholder 16"/>
          <p:cNvSpPr>
            <a:spLocks noGrp="1"/>
          </p:cNvSpPr>
          <p:nvPr>
            <p:ph type="body" sz="quarter" idx="11" hasCustomPrompt="1"/>
          </p:nvPr>
        </p:nvSpPr>
        <p:spPr>
          <a:xfrm>
            <a:off x="506754" y="5154386"/>
            <a:ext cx="4065246" cy="538163"/>
          </a:xfrm>
        </p:spPr>
        <p:txBody>
          <a:bodyPr/>
          <a:lstStyle>
            <a:lvl1pPr>
              <a:buFontTx/>
              <a:buNone/>
              <a:defRPr sz="1600" b="1"/>
            </a:lvl1pPr>
          </a:lstStyle>
          <a:p>
            <a:pPr lvl="0"/>
            <a:r>
              <a:rPr lang="en-US" dirty="0" smtClean="0"/>
              <a:t>Date</a:t>
            </a:r>
            <a:endParaRPr lang="en-US" dirty="0"/>
          </a:p>
        </p:txBody>
      </p:sp>
      <p:sp>
        <p:nvSpPr>
          <p:cNvPr id="16" name="Text Placeholder 16"/>
          <p:cNvSpPr>
            <a:spLocks noGrp="1"/>
          </p:cNvSpPr>
          <p:nvPr>
            <p:ph type="body" sz="quarter" idx="12" hasCustomPrompt="1"/>
          </p:nvPr>
        </p:nvSpPr>
        <p:spPr>
          <a:xfrm>
            <a:off x="506754" y="4076613"/>
            <a:ext cx="4065246" cy="538163"/>
          </a:xfrm>
        </p:spPr>
        <p:txBody>
          <a:bodyPr/>
          <a:lstStyle>
            <a:lvl1pPr>
              <a:buFontTx/>
              <a:buNone/>
              <a:defRPr sz="1600" b="1"/>
            </a:lvl1pPr>
          </a:lstStyle>
          <a:p>
            <a:pPr lvl="0"/>
            <a:r>
              <a:rPr lang="en-US" dirty="0" smtClean="0"/>
              <a:t>Presenters name</a:t>
            </a:r>
            <a:endParaRPr 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buClr>
                <a:schemeClr val="tx2"/>
              </a:buCl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EFA8406-D672-4E03-9ABF-F4A7E3A351AA}" type="slidenum">
              <a:rPr lang="en-US" smtClean="0"/>
              <a:pPr/>
              <a:t>‹#›</a:t>
            </a:fld>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4" name="Picture 3" descr="ddivider1"/>
          <p:cNvPicPr>
            <a:picLocks noChangeAspect="1" noChangeArrowheads="1"/>
          </p:cNvPicPr>
          <p:nvPr/>
        </p:nvPicPr>
        <p:blipFill>
          <a:blip r:embed="rId2" cstate="print"/>
          <a:srcRect/>
          <a:stretch>
            <a:fillRect/>
          </a:stretch>
        </p:blipFill>
        <p:spPr bwMode="auto">
          <a:xfrm>
            <a:off x="0" y="1828800"/>
            <a:ext cx="9144000" cy="3200400"/>
          </a:xfrm>
          <a:prstGeom prst="rect">
            <a:avLst/>
          </a:prstGeom>
          <a:noFill/>
        </p:spPr>
      </p:pic>
      <p:sp>
        <p:nvSpPr>
          <p:cNvPr id="2" name="Title 1"/>
          <p:cNvSpPr>
            <a:spLocks noGrp="1"/>
          </p:cNvSpPr>
          <p:nvPr>
            <p:ph type="title"/>
          </p:nvPr>
        </p:nvSpPr>
        <p:spPr>
          <a:xfrm>
            <a:off x="685800" y="2747963"/>
            <a:ext cx="7772400" cy="1362075"/>
          </a:xfrm>
        </p:spPr>
        <p:txBody>
          <a:bodyPr anchor="ctr" anchorCtr="0"/>
          <a:lstStyle>
            <a:lvl1pPr algn="ctr">
              <a:defRPr sz="3600" b="1" cap="none" baseline="0"/>
            </a:lvl1pPr>
          </a:lstStyle>
          <a:p>
            <a:r>
              <a:rPr lang="en-US" smtClean="0"/>
              <a:t>Click to edit Master title style</a:t>
            </a:r>
            <a:endParaRPr lang="en-US"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224126"/>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24126"/>
            <a:ext cx="4038600"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pPr/>
              <a:t>‹#›</a:t>
            </a:fld>
            <a:endParaRPr 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EFA8406-D672-4E03-9ABF-F4A7E3A351AA}" type="slidenum">
              <a:rPr lang="en-US" smtClean="0"/>
              <a:pPr/>
              <a:t>‹#›</a:t>
            </a:fld>
            <a:endParaRPr 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FA8406-D672-4E03-9ABF-F4A7E3A351AA}" type="slidenum">
              <a:rPr lang="en-US" smtClean="0"/>
              <a:pPr/>
              <a:t>‹#›</a:t>
            </a:fld>
            <a:endParaRPr 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84903"/>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16742"/>
            <a:ext cx="8229600" cy="4909421"/>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85766" y="6371304"/>
            <a:ext cx="481148" cy="365125"/>
          </a:xfrm>
          <a:prstGeom prst="rect">
            <a:avLst/>
          </a:prstGeom>
        </p:spPr>
        <p:txBody>
          <a:bodyPr vert="horz" lIns="91440" tIns="45720" rIns="91440" bIns="45720" rtlCol="0" anchor="ctr"/>
          <a:lstStyle>
            <a:lvl1pPr algn="ctr">
              <a:defRPr sz="900">
                <a:solidFill>
                  <a:schemeClr val="bg1"/>
                </a:solidFill>
              </a:defRPr>
            </a:lvl1pPr>
          </a:lstStyle>
          <a:p>
            <a:fld id="{6EFA8406-D672-4E03-9ABF-F4A7E3A351AA}" type="slidenum">
              <a:rPr lang="en-US" smtClean="0"/>
              <a:pPr/>
              <a:t>‹#›</a:t>
            </a:fld>
            <a:endParaRPr lang="en-US" dirty="0"/>
          </a:p>
        </p:txBody>
      </p:sp>
      <p:pic>
        <p:nvPicPr>
          <p:cNvPr id="11" name="Picture 26" descr="CS_logo_BW_No tag2"/>
          <p:cNvPicPr>
            <a:picLocks noChangeAspect="1" noChangeArrowheads="1"/>
          </p:cNvPicPr>
          <p:nvPr/>
        </p:nvPicPr>
        <p:blipFill>
          <a:blip r:embed="rId12" cstate="print"/>
          <a:srcRect/>
          <a:stretch>
            <a:fillRect/>
          </a:stretch>
        </p:blipFill>
        <p:spPr bwMode="auto">
          <a:xfrm>
            <a:off x="7729539" y="6403563"/>
            <a:ext cx="957262" cy="232497"/>
          </a:xfrm>
          <a:prstGeom prst="rect">
            <a:avLst/>
          </a:prstGeom>
          <a:solidFill>
            <a:schemeClr val="bg1"/>
          </a:solidFill>
          <a:ln w="9525">
            <a:solidFill>
              <a:srgbClr val="002E56"/>
            </a:solidFill>
            <a:miter lim="800000"/>
            <a:headEnd/>
            <a:tailEnd/>
          </a:ln>
        </p:spPr>
      </p:pic>
    </p:spTree>
  </p:cSld>
  <p:clrMap bg1="dk1" tx1="lt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hdr="0" ftr="0" dt="0"/>
  <p:txStyles>
    <p:titleStyle>
      <a:lvl1pPr algn="l" defTabSz="914400" rtl="0" eaLnBrk="1" latinLnBrk="0" hangingPunct="1">
        <a:spcBef>
          <a:spcPct val="0"/>
        </a:spcBef>
        <a:buNone/>
        <a:defRPr sz="28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ts val="3000"/>
        </a:spcBef>
        <a:buSzPct val="80000"/>
        <a:buFontTx/>
        <a:buBlip>
          <a:blip r:embed="rId13"/>
        </a:buBlip>
        <a:defRPr sz="2400" b="0" kern="0" baseline="0">
          <a:solidFill>
            <a:schemeClr val="bg1"/>
          </a:solidFill>
          <a:latin typeface="+mn-lt"/>
          <a:ea typeface="+mn-ea"/>
          <a:cs typeface="+mn-cs"/>
        </a:defRPr>
      </a:lvl1pPr>
      <a:lvl2pPr marL="742950" indent="-285750" algn="l" defTabSz="914400" rtl="0" eaLnBrk="1" latinLnBrk="0" hangingPunct="1">
        <a:spcBef>
          <a:spcPts val="1000"/>
        </a:spcBef>
        <a:buClr>
          <a:schemeClr val="tx2"/>
        </a:buClr>
        <a:buFont typeface="Arial" pitchFamily="34" charset="0"/>
        <a:buChar char="»"/>
        <a:defRPr sz="2200" b="0" kern="0" baseline="0">
          <a:solidFill>
            <a:schemeClr val="bg1"/>
          </a:solidFill>
          <a:latin typeface="+mn-lt"/>
          <a:ea typeface="+mn-ea"/>
          <a:cs typeface="+mn-cs"/>
        </a:defRPr>
      </a:lvl2pPr>
      <a:lvl3pPr marL="1143000" indent="-228600" algn="l" defTabSz="914400" rtl="0" eaLnBrk="1" latinLnBrk="0" hangingPunct="1">
        <a:spcBef>
          <a:spcPts val="1000"/>
        </a:spcBef>
        <a:buClr>
          <a:schemeClr val="accent4">
            <a:lumMod val="60000"/>
            <a:lumOff val="40000"/>
          </a:schemeClr>
        </a:buClr>
        <a:buFont typeface="Arial" pitchFamily="34" charset="0"/>
        <a:buChar char="•"/>
        <a:defRPr sz="2000" b="0" kern="0" baseline="0">
          <a:solidFill>
            <a:schemeClr val="bg1"/>
          </a:solidFill>
          <a:latin typeface="+mn-lt"/>
          <a:ea typeface="+mn-ea"/>
          <a:cs typeface="+mn-cs"/>
        </a:defRPr>
      </a:lvl3pPr>
      <a:lvl4pPr marL="1600200" indent="-228600" algn="l" defTabSz="914400" rtl="0" eaLnBrk="1" latinLnBrk="0" hangingPunct="1">
        <a:spcBef>
          <a:spcPts val="1000"/>
        </a:spcBef>
        <a:buClr>
          <a:schemeClr val="bg1"/>
        </a:buClr>
        <a:buFont typeface="Arial" pitchFamily="34" charset="0"/>
        <a:buChar char="♦"/>
        <a:defRPr sz="1800" b="0" kern="0" baseline="0">
          <a:solidFill>
            <a:schemeClr val="bg1"/>
          </a:solidFill>
          <a:latin typeface="+mn-lt"/>
          <a:ea typeface="+mn-ea"/>
          <a:cs typeface="+mn-cs"/>
        </a:defRPr>
      </a:lvl4pPr>
      <a:lvl5pPr marL="2057400" indent="-228600" algn="l" defTabSz="914400" rtl="0" eaLnBrk="1" latinLnBrk="0" hangingPunct="1">
        <a:spcBef>
          <a:spcPts val="1000"/>
        </a:spcBef>
        <a:buFont typeface="Arial" pitchFamily="34" charset="0"/>
        <a:buChar char="–"/>
        <a:defRPr sz="1800" b="0" kern="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smtClean="0"/>
              <a:t>Validation and Sensitivity Considerations </a:t>
            </a:r>
            <a:br>
              <a:rPr lang="en-US" sz="2800" dirty="0" smtClean="0"/>
            </a:br>
            <a:r>
              <a:rPr lang="en-US" sz="2800" dirty="0" smtClean="0"/>
              <a:t>For Statewide Models</a:t>
            </a:r>
            <a:endParaRPr lang="en-US" sz="2800" dirty="0"/>
          </a:p>
        </p:txBody>
      </p:sp>
      <p:sp>
        <p:nvSpPr>
          <p:cNvPr id="3" name="Subtitle 2"/>
          <p:cNvSpPr>
            <a:spLocks noGrp="1"/>
          </p:cNvSpPr>
          <p:nvPr>
            <p:ph type="subTitle" idx="1"/>
          </p:nvPr>
        </p:nvSpPr>
        <p:spPr/>
        <p:txBody>
          <a:bodyPr/>
          <a:lstStyle/>
          <a:p>
            <a:r>
              <a:rPr lang="en-US" sz="2000" dirty="0" smtClean="0"/>
              <a:t>NCHRP 836-B Task 91</a:t>
            </a:r>
          </a:p>
        </p:txBody>
      </p:sp>
      <p:sp>
        <p:nvSpPr>
          <p:cNvPr id="4" name="Text Placeholder 3"/>
          <p:cNvSpPr>
            <a:spLocks noGrp="1"/>
          </p:cNvSpPr>
          <p:nvPr>
            <p:ph type="body" sz="quarter" idx="10"/>
          </p:nvPr>
        </p:nvSpPr>
        <p:spPr/>
        <p:txBody>
          <a:bodyPr/>
          <a:lstStyle/>
          <a:p>
            <a:r>
              <a:rPr lang="en-US" dirty="0" smtClean="0"/>
              <a:t>13</a:t>
            </a:r>
            <a:r>
              <a:rPr lang="en-US" baseline="30000" dirty="0" smtClean="0"/>
              <a:t>th</a:t>
            </a:r>
            <a:r>
              <a:rPr lang="en-US" dirty="0" smtClean="0"/>
              <a:t> TRB National Transportation Planning Applications Conference</a:t>
            </a:r>
            <a:endParaRPr lang="en-US" dirty="0"/>
          </a:p>
        </p:txBody>
      </p:sp>
      <p:sp>
        <p:nvSpPr>
          <p:cNvPr id="5" name="Text Placeholder 4"/>
          <p:cNvSpPr>
            <a:spLocks noGrp="1"/>
          </p:cNvSpPr>
          <p:nvPr>
            <p:ph type="body" sz="quarter" idx="11"/>
          </p:nvPr>
        </p:nvSpPr>
        <p:spPr/>
        <p:txBody>
          <a:bodyPr/>
          <a:lstStyle/>
          <a:p>
            <a:r>
              <a:rPr lang="en-US" dirty="0" smtClean="0"/>
              <a:t>January 25, 2011</a:t>
            </a:r>
          </a:p>
        </p:txBody>
      </p:sp>
      <p:sp>
        <p:nvSpPr>
          <p:cNvPr id="6" name="Text Placeholder 5"/>
          <p:cNvSpPr>
            <a:spLocks noGrp="1"/>
          </p:cNvSpPr>
          <p:nvPr>
            <p:ph type="body" sz="quarter" idx="12"/>
          </p:nvPr>
        </p:nvSpPr>
        <p:spPr/>
        <p:txBody>
          <a:bodyPr/>
          <a:lstStyle/>
          <a:p>
            <a:r>
              <a:rPr lang="en-US" dirty="0" smtClean="0"/>
              <a:t>Robert G. Schiffer, AICP, Principal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Model Validation and Sensitivity</a:t>
            </a:r>
            <a:br>
              <a:rPr lang="en-US" dirty="0" smtClean="0"/>
            </a:br>
            <a:r>
              <a:rPr lang="en-US" dirty="0" smtClean="0"/>
              <a:t>Model Validation and Reasonableness Checking</a:t>
            </a:r>
            <a:endParaRPr lang="en-US" dirty="0"/>
          </a:p>
        </p:txBody>
      </p:sp>
      <p:sp>
        <p:nvSpPr>
          <p:cNvPr id="3" name="Content Placeholder 2"/>
          <p:cNvSpPr>
            <a:spLocks noGrp="1"/>
          </p:cNvSpPr>
          <p:nvPr>
            <p:ph idx="1"/>
          </p:nvPr>
        </p:nvSpPr>
        <p:spPr/>
        <p:txBody>
          <a:bodyPr/>
          <a:lstStyle/>
          <a:p>
            <a:r>
              <a:rPr lang="en-US" dirty="0" smtClean="0">
                <a:solidFill>
                  <a:srgbClr val="FFFF00"/>
                </a:solidFill>
              </a:rPr>
              <a:t>Trip Distribution</a:t>
            </a:r>
          </a:p>
          <a:p>
            <a:pPr lvl="1"/>
            <a:r>
              <a:rPr lang="en-US" sz="2100" dirty="0" smtClean="0"/>
              <a:t>Average trip lengths for typical urban model purposes (HBW, HBO, NHB) are similar to those reported in regional models, </a:t>
            </a:r>
          </a:p>
          <a:p>
            <a:pPr lvl="1"/>
            <a:r>
              <a:rPr lang="en-US" sz="2100" dirty="0" smtClean="0"/>
              <a:t>while long-distance trip purposes show uniformly longer average trip lengths</a:t>
            </a:r>
            <a:endParaRPr lang="en-US" sz="2100" dirty="0" smtClean="0">
              <a:solidFill>
                <a:srgbClr val="FFFF00"/>
              </a:solidFill>
            </a:endParaRPr>
          </a:p>
        </p:txBody>
      </p:sp>
      <p:sp>
        <p:nvSpPr>
          <p:cNvPr id="4" name="Slide Number Placeholder 3"/>
          <p:cNvSpPr>
            <a:spLocks noGrp="1"/>
          </p:cNvSpPr>
          <p:nvPr>
            <p:ph type="sldNum" sz="quarter" idx="12"/>
          </p:nvPr>
        </p:nvSpPr>
        <p:spPr/>
        <p:txBody>
          <a:bodyPr/>
          <a:lstStyle/>
          <a:p>
            <a:fld id="{6EFA8406-D672-4E03-9ABF-F4A7E3A351AA}"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Model Validation and Sensitivity</a:t>
            </a:r>
            <a:br>
              <a:rPr lang="en-US" dirty="0" smtClean="0"/>
            </a:br>
            <a:r>
              <a:rPr lang="en-US" dirty="0" smtClean="0"/>
              <a:t>Model Validation and Reasonableness Checking</a:t>
            </a:r>
            <a:endParaRPr lang="en-US" dirty="0"/>
          </a:p>
        </p:txBody>
      </p:sp>
      <p:sp>
        <p:nvSpPr>
          <p:cNvPr id="3" name="Slide Number Placeholder 2"/>
          <p:cNvSpPr>
            <a:spLocks noGrp="1"/>
          </p:cNvSpPr>
          <p:nvPr>
            <p:ph type="sldNum" sz="quarter" idx="12"/>
          </p:nvPr>
        </p:nvSpPr>
        <p:spPr/>
        <p:txBody>
          <a:bodyPr/>
          <a:lstStyle/>
          <a:p>
            <a:fld id="{6EFA8406-D672-4E03-9ABF-F4A7E3A351AA}" type="slidenum">
              <a:rPr lang="en-US" smtClean="0"/>
              <a:pPr/>
              <a:t>11</a:t>
            </a:fld>
            <a:endParaRPr lang="en-US" dirty="0"/>
          </a:p>
        </p:txBody>
      </p:sp>
      <p:graphicFrame>
        <p:nvGraphicFramePr>
          <p:cNvPr id="4" name="Table 3"/>
          <p:cNvGraphicFramePr>
            <a:graphicFrameLocks noGrp="1"/>
          </p:cNvGraphicFramePr>
          <p:nvPr/>
        </p:nvGraphicFramePr>
        <p:xfrm>
          <a:off x="464634" y="1278674"/>
          <a:ext cx="8229605" cy="4529521"/>
        </p:xfrm>
        <a:graphic>
          <a:graphicData uri="http://schemas.openxmlformats.org/drawingml/2006/table">
            <a:tbl>
              <a:tblPr firstRow="1" bandRow="1">
                <a:effectLst>
                  <a:outerShdw blurRad="50800" dist="38100" dir="2700000" algn="tl" rotWithShape="0">
                    <a:prstClr val="black">
                      <a:alpha val="40000"/>
                    </a:prstClr>
                  </a:outerShdw>
                </a:effectLst>
                <a:tableStyleId>{D03447BB-5D67-496B-8E87-E561075AD55C}</a:tableStyleId>
              </a:tblPr>
              <a:tblGrid>
                <a:gridCol w="1261815"/>
                <a:gridCol w="360964"/>
                <a:gridCol w="360964"/>
                <a:gridCol w="360964"/>
                <a:gridCol w="360964"/>
                <a:gridCol w="360964"/>
                <a:gridCol w="360964"/>
                <a:gridCol w="360964"/>
                <a:gridCol w="360964"/>
                <a:gridCol w="360964"/>
                <a:gridCol w="360964"/>
                <a:gridCol w="360964"/>
                <a:gridCol w="360964"/>
                <a:gridCol w="360964"/>
                <a:gridCol w="360964"/>
                <a:gridCol w="432653"/>
                <a:gridCol w="380983"/>
                <a:gridCol w="366886"/>
                <a:gridCol w="366886"/>
                <a:gridCol w="366886"/>
              </a:tblGrid>
              <a:tr h="156116">
                <a:tc>
                  <a:txBody>
                    <a:bodyPr/>
                    <a:lstStyle/>
                    <a:p>
                      <a:endParaRPr lang="en-US" sz="900" b="1" dirty="0">
                        <a:latin typeface="+mj-lt"/>
                        <a:ea typeface="Times New Roman"/>
                        <a:cs typeface="Times New Roman"/>
                      </a:endParaRPr>
                    </a:p>
                  </a:txBody>
                  <a:tcPr marL="20320" marR="20320" marT="0" marB="0" anchor="b">
                    <a:lnB w="25400" cmpd="sng">
                      <a:noFill/>
                    </a:lnB>
                    <a:solidFill>
                      <a:schemeClr val="bg2"/>
                    </a:solidFill>
                  </a:tcPr>
                </a:tc>
                <a:tc gridSpan="9">
                  <a:txBody>
                    <a:bodyPr/>
                    <a:lstStyle/>
                    <a:p>
                      <a:pPr marL="0" marR="0" algn="ctr">
                        <a:spcBef>
                          <a:spcPts val="300"/>
                        </a:spcBef>
                        <a:spcAft>
                          <a:spcPts val="300"/>
                        </a:spcAft>
                      </a:pPr>
                      <a:r>
                        <a:rPr lang="en-US" sz="900" b="1" dirty="0"/>
                        <a:t>Statewide Model Results</a:t>
                      </a:r>
                      <a:endParaRPr lang="en-US" sz="900" b="1" dirty="0">
                        <a:latin typeface="+mj-lt"/>
                        <a:ea typeface="Times New Roman"/>
                        <a:cs typeface="Times New Roman"/>
                      </a:endParaRPr>
                    </a:p>
                  </a:txBody>
                  <a:tcPr marL="20320" marR="20320" marT="0" marB="0" anchor="b">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spcBef>
                          <a:spcPts val="300"/>
                        </a:spcBef>
                        <a:spcAft>
                          <a:spcPts val="300"/>
                        </a:spcAft>
                      </a:pPr>
                      <a:r>
                        <a:rPr lang="en-US" sz="900" b="1" dirty="0"/>
                        <a:t>Travel Survey Data</a:t>
                      </a:r>
                      <a:endParaRPr lang="en-US" sz="900" b="1" dirty="0">
                        <a:latin typeface="+mj-lt"/>
                        <a:ea typeface="Times New Roman"/>
                        <a:cs typeface="Times New Roman"/>
                      </a:endParaRPr>
                    </a:p>
                  </a:txBody>
                  <a:tcPr marL="20320" marR="2032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300"/>
                        </a:spcBef>
                        <a:spcAft>
                          <a:spcPts val="300"/>
                        </a:spcAft>
                      </a:pPr>
                      <a:r>
                        <a:rPr lang="en-US" sz="900" b="1" dirty="0"/>
                        <a:t>Guidance Documents</a:t>
                      </a:r>
                      <a:endParaRPr lang="en-US" sz="900" b="1" dirty="0">
                        <a:latin typeface="+mj-lt"/>
                        <a:ea typeface="Times New Roman"/>
                        <a:cs typeface="Times New Roman"/>
                      </a:endParaRPr>
                    </a:p>
                  </a:txBody>
                  <a:tcPr marL="20320" marR="20320" marT="0" marB="0" anchor="b">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56117">
                <a:tc rowSpan="2">
                  <a:txBody>
                    <a:bodyPr/>
                    <a:lstStyle/>
                    <a:p>
                      <a:pPr marL="0" marR="0" algn="l">
                        <a:spcBef>
                          <a:spcPts val="300"/>
                        </a:spcBef>
                        <a:spcAft>
                          <a:spcPts val="300"/>
                        </a:spcAft>
                      </a:pPr>
                      <a:r>
                        <a:rPr lang="en-US" sz="900" b="1" dirty="0"/>
                        <a:t>Trip Purpose</a:t>
                      </a:r>
                      <a:endParaRPr lang="en-US" sz="900" b="1" dirty="0">
                        <a:latin typeface="+mj-lt"/>
                        <a:ea typeface="Times New Roman"/>
                        <a:cs typeface="Times New Roman"/>
                      </a:endParaRPr>
                    </a:p>
                  </a:txBody>
                  <a:tcPr marL="20320" marR="20320" marT="0" marB="0" anchor="b">
                    <a:lnT w="25400" cmpd="sng">
                      <a:noFill/>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FL 2000</a:t>
                      </a:r>
                      <a:endParaRPr lang="en-US" sz="900" b="1" dirty="0">
                        <a:latin typeface="+mj-lt"/>
                        <a:ea typeface="Times New Roman"/>
                        <a:cs typeface="Times New Roman"/>
                      </a:endParaRPr>
                    </a:p>
                  </a:txBody>
                  <a:tcPr marL="20320" marR="2032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LA</a:t>
                      </a:r>
                      <a:endParaRPr lang="en-US" sz="900" b="1" dirty="0">
                        <a:latin typeface="+mj-lt"/>
                        <a:ea typeface="Times New Roman"/>
                        <a:cs typeface="Times New Roman"/>
                      </a:endParaRPr>
                    </a:p>
                  </a:txBody>
                  <a:tcPr marL="20320" marR="2032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MA</a:t>
                      </a:r>
                      <a:endParaRPr lang="en-US" sz="900" b="1" dirty="0">
                        <a:latin typeface="+mj-lt"/>
                        <a:ea typeface="Times New Roman"/>
                        <a:cs typeface="Times New Roman"/>
                      </a:endParaRPr>
                    </a:p>
                  </a:txBody>
                  <a:tcPr marL="20320" marR="2032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OH</a:t>
                      </a:r>
                      <a:r>
                        <a:rPr lang="en-US" sz="900" b="1" baseline="30000" dirty="0"/>
                        <a:t>d</a:t>
                      </a:r>
                      <a:endParaRPr lang="en-US" sz="900" b="1" dirty="0">
                        <a:latin typeface="+mj-lt"/>
                        <a:ea typeface="Times New Roman"/>
                        <a:cs typeface="Times New Roman"/>
                      </a:endParaRPr>
                    </a:p>
                  </a:txBody>
                  <a:tcPr marL="20320" marR="2032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RI</a:t>
                      </a:r>
                      <a:endParaRPr lang="en-US" sz="900" b="1" dirty="0">
                        <a:latin typeface="+mj-lt"/>
                        <a:ea typeface="Times New Roman"/>
                        <a:cs typeface="Times New Roman"/>
                      </a:endParaRPr>
                    </a:p>
                  </a:txBody>
                  <a:tcPr marL="20320" marR="2032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TX</a:t>
                      </a:r>
                      <a:endParaRPr lang="en-US" sz="900" b="1" dirty="0">
                        <a:latin typeface="+mj-lt"/>
                        <a:ea typeface="Times New Roman"/>
                        <a:cs typeface="Times New Roman"/>
                      </a:endParaRPr>
                    </a:p>
                  </a:txBody>
                  <a:tcPr marL="20320" marR="2032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UT</a:t>
                      </a:r>
                      <a:endParaRPr lang="en-US" sz="900" b="1" dirty="0">
                        <a:latin typeface="+mj-lt"/>
                        <a:ea typeface="Times New Roman"/>
                        <a:cs typeface="Times New Roman"/>
                      </a:endParaRPr>
                    </a:p>
                  </a:txBody>
                  <a:tcPr marL="20320" marR="2032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VA</a:t>
                      </a:r>
                      <a:endParaRPr lang="en-US" sz="900" b="1" dirty="0">
                        <a:latin typeface="+mj-lt"/>
                        <a:ea typeface="Times New Roman"/>
                        <a:cs typeface="Times New Roman"/>
                      </a:endParaRPr>
                    </a:p>
                  </a:txBody>
                  <a:tcPr marL="20320" marR="2032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VT</a:t>
                      </a:r>
                      <a:endParaRPr lang="en-US" sz="900" b="1" dirty="0">
                        <a:latin typeface="+mj-lt"/>
                        <a:ea typeface="Times New Roman"/>
                        <a:cs typeface="Times New Roman"/>
                      </a:endParaRPr>
                    </a:p>
                  </a:txBody>
                  <a:tcPr marL="20320" marR="20320" marT="0" marB="0" anchor="b">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IN</a:t>
                      </a:r>
                      <a:endParaRPr lang="en-US" sz="900" b="1" dirty="0">
                        <a:latin typeface="+mj-lt"/>
                        <a:ea typeface="Times New Roman"/>
                        <a:cs typeface="Times New Roman"/>
                      </a:endParaRPr>
                    </a:p>
                  </a:txBody>
                  <a:tcPr marL="20320" marR="20320" marT="0" marB="0" anchor="b">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LA</a:t>
                      </a:r>
                      <a:endParaRPr lang="en-US" sz="900" b="1" dirty="0">
                        <a:latin typeface="+mj-lt"/>
                        <a:ea typeface="Times New Roman"/>
                        <a:cs typeface="Times New Roman"/>
                      </a:endParaRPr>
                    </a:p>
                  </a:txBody>
                  <a:tcPr marL="20320" marR="2032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MA</a:t>
                      </a:r>
                      <a:endParaRPr lang="en-US" sz="900" b="1" dirty="0">
                        <a:latin typeface="+mj-lt"/>
                        <a:ea typeface="Times New Roman"/>
                        <a:cs typeface="Times New Roman"/>
                      </a:endParaRPr>
                    </a:p>
                  </a:txBody>
                  <a:tcPr marL="20320" marR="2032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VA</a:t>
                      </a:r>
                      <a:endParaRPr lang="en-US" sz="900" b="1" dirty="0">
                        <a:latin typeface="+mj-lt"/>
                        <a:ea typeface="Times New Roman"/>
                        <a:cs typeface="Times New Roman"/>
                      </a:endParaRPr>
                    </a:p>
                  </a:txBody>
                  <a:tcPr marL="20320" marR="2032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UT</a:t>
                      </a:r>
                      <a:endParaRPr lang="en-US" sz="900" b="1" dirty="0">
                        <a:latin typeface="+mj-lt"/>
                        <a:ea typeface="Times New Roman"/>
                        <a:cs typeface="Times New Roman"/>
                      </a:endParaRPr>
                    </a:p>
                  </a:txBody>
                  <a:tcPr marL="20320" marR="2032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NHTS</a:t>
                      </a:r>
                      <a:r>
                        <a:rPr lang="en-US" sz="900" b="1" baseline="30000" dirty="0"/>
                        <a:t>a</a:t>
                      </a:r>
                      <a:endParaRPr lang="en-US" sz="900" b="1" dirty="0">
                        <a:latin typeface="+mj-lt"/>
                        <a:ea typeface="Times New Roman"/>
                        <a:cs typeface="Times New Roman"/>
                      </a:endParaRPr>
                    </a:p>
                  </a:txBody>
                  <a:tcPr marL="20320" marR="20320" marT="0" marB="0" anchor="b">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gridSpan="2">
                  <a:txBody>
                    <a:bodyPr/>
                    <a:lstStyle/>
                    <a:p>
                      <a:pPr marL="0" marR="0" algn="ctr">
                        <a:spcBef>
                          <a:spcPts val="300"/>
                        </a:spcBef>
                        <a:spcAft>
                          <a:spcPts val="300"/>
                        </a:spcAft>
                      </a:pPr>
                      <a:r>
                        <a:rPr lang="en-US" sz="900" b="1" dirty="0"/>
                        <a:t>FDOT</a:t>
                      </a:r>
                      <a:endParaRPr lang="en-US" sz="900" b="1" dirty="0">
                        <a:latin typeface="+mj-lt"/>
                        <a:ea typeface="Times New Roman"/>
                        <a:cs typeface="Times New Roman"/>
                      </a:endParaRPr>
                    </a:p>
                  </a:txBody>
                  <a:tcPr marL="20320" marR="20320" marT="0" marB="0" anchor="b">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marL="0" marR="0" algn="ctr">
                        <a:spcBef>
                          <a:spcPts val="300"/>
                        </a:spcBef>
                        <a:spcAft>
                          <a:spcPts val="300"/>
                        </a:spcAft>
                      </a:pPr>
                      <a:r>
                        <a:rPr lang="en-US" sz="900" b="1" dirty="0"/>
                        <a:t>NCHRP</a:t>
                      </a:r>
                      <a:endParaRPr lang="en-US" sz="900" b="1" dirty="0">
                        <a:latin typeface="+mj-lt"/>
                        <a:ea typeface="Times New Roman"/>
                        <a:cs typeface="Times New Roman"/>
                      </a:endParaRPr>
                    </a:p>
                  </a:txBody>
                  <a:tcPr marL="20320" marR="20320" marT="0" marB="0" anchor="b">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tr>
              <a:tr h="20815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300"/>
                        </a:spcBef>
                        <a:spcAft>
                          <a:spcPts val="300"/>
                        </a:spcAft>
                      </a:pPr>
                      <a:r>
                        <a:rPr lang="en-US" sz="900" b="1" dirty="0"/>
                        <a:t>Low</a:t>
                      </a:r>
                      <a:r>
                        <a:rPr lang="en-US" sz="900" b="1" baseline="30000" dirty="0"/>
                        <a:t>b</a:t>
                      </a:r>
                      <a:endParaRPr lang="en-US" sz="900" b="1" dirty="0">
                        <a:latin typeface="+mj-lt"/>
                        <a:ea typeface="Times New Roman"/>
                        <a:cs typeface="Times New Roman"/>
                      </a:endParaRPr>
                    </a:p>
                  </a:txBody>
                  <a:tcPr marL="20320" marR="20320" marT="0" marB="0" anchor="b">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t>High</a:t>
                      </a:r>
                      <a:r>
                        <a:rPr lang="en-US" sz="900" b="1" baseline="30000" dirty="0"/>
                        <a:t>b</a:t>
                      </a:r>
                      <a:endParaRPr lang="en-US" sz="900" b="1" dirty="0">
                        <a:latin typeface="+mj-lt"/>
                        <a:ea typeface="Times New Roman"/>
                        <a:cs typeface="Times New Roman"/>
                      </a:endParaRPr>
                    </a:p>
                  </a:txBody>
                  <a:tcPr marL="20320" marR="20320" marT="0" marB="0" anchor="b">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t>Low</a:t>
                      </a:r>
                      <a:r>
                        <a:rPr lang="en-US" sz="900" b="1" baseline="30000" dirty="0"/>
                        <a:t>c</a:t>
                      </a:r>
                      <a:endParaRPr lang="en-US" sz="900" b="1" dirty="0">
                        <a:latin typeface="+mj-lt"/>
                        <a:ea typeface="Times New Roman"/>
                        <a:cs typeface="Times New Roman"/>
                      </a:endParaRPr>
                    </a:p>
                  </a:txBody>
                  <a:tcPr marL="20320" marR="20320" marT="0" marB="0" anchor="b">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t>High</a:t>
                      </a:r>
                      <a:r>
                        <a:rPr lang="en-US" sz="900" b="1" baseline="30000" dirty="0"/>
                        <a:t>c</a:t>
                      </a:r>
                      <a:endParaRPr lang="en-US" sz="900" b="1" dirty="0">
                        <a:latin typeface="+mj-lt"/>
                        <a:ea typeface="Times New Roman"/>
                        <a:cs typeface="Times New Roman"/>
                      </a:endParaRPr>
                    </a:p>
                  </a:txBody>
                  <a:tcPr marL="20320" marR="2032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r>
              <a:tr h="160365">
                <a:tc>
                  <a:txBody>
                    <a:bodyPr/>
                    <a:lstStyle/>
                    <a:p>
                      <a:pPr marL="0" marR="0" algn="l">
                        <a:spcBef>
                          <a:spcPts val="300"/>
                        </a:spcBef>
                        <a:spcAft>
                          <a:spcPts val="300"/>
                        </a:spcAft>
                      </a:pPr>
                      <a:r>
                        <a:rPr lang="en-US" sz="900" dirty="0"/>
                        <a:t>Home-Based Work</a:t>
                      </a:r>
                      <a:endParaRPr lang="en-US" sz="90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18.38</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17.3</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23.05</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11</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21.59</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16</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17.79</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14.6</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21.97</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20.11</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24.14</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16.40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18.20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24.46</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12.00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35.00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11.20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35.40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r>
              <a:tr h="320731">
                <a:tc>
                  <a:txBody>
                    <a:bodyPr/>
                    <a:lstStyle/>
                    <a:p>
                      <a:pPr marL="0" marR="0" algn="l">
                        <a:spcBef>
                          <a:spcPts val="300"/>
                        </a:spcBef>
                        <a:spcAft>
                          <a:spcPts val="300"/>
                        </a:spcAft>
                      </a:pPr>
                      <a:r>
                        <a:rPr lang="en-US" sz="900" dirty="0"/>
                        <a:t>Home-Based Other/Nonwork</a:t>
                      </a:r>
                      <a:endParaRPr lang="en-US" sz="90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16.22</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12.2</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14.57</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15.64</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9.06</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12.98</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10.8</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18.56</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14.56</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14.56</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15.70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13.90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16.12</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8.00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20.00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10.40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17.30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160365">
                <a:tc>
                  <a:txBody>
                    <a:bodyPr/>
                    <a:lstStyle/>
                    <a:p>
                      <a:pPr marL="91440" marR="0" algn="l">
                        <a:spcBef>
                          <a:spcPts val="300"/>
                        </a:spcBef>
                        <a:spcAft>
                          <a:spcPts val="300"/>
                        </a:spcAft>
                      </a:pPr>
                      <a:r>
                        <a:rPr lang="en-US" sz="900" dirty="0"/>
                        <a:t>Home-Based Shop</a:t>
                      </a:r>
                      <a:endParaRPr lang="en-US" sz="90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16.77</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15.06</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8.2</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20.78</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14.64</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24.22</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9.00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19.00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8.60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18.70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320731">
                <a:tc>
                  <a:txBody>
                    <a:bodyPr/>
                    <a:lstStyle/>
                    <a:p>
                      <a:pPr marL="91440" marR="0" algn="l">
                        <a:spcBef>
                          <a:spcPts val="300"/>
                        </a:spcBef>
                        <a:spcAft>
                          <a:spcPts val="300"/>
                        </a:spcAft>
                      </a:pPr>
                      <a:r>
                        <a:rPr lang="en-US" sz="900" dirty="0"/>
                        <a:t>Home-Based Social/Recreation</a:t>
                      </a:r>
                      <a:endParaRPr lang="en-US" sz="90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15.55</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16.19</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8.2</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16.70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18.35</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11.00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19.00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160365">
                <a:tc>
                  <a:txBody>
                    <a:bodyPr/>
                    <a:lstStyle/>
                    <a:p>
                      <a:pPr marL="91440" marR="0" algn="l">
                        <a:spcBef>
                          <a:spcPts val="300"/>
                        </a:spcBef>
                        <a:spcAft>
                          <a:spcPts val="300"/>
                        </a:spcAft>
                      </a:pPr>
                      <a:r>
                        <a:rPr lang="en-US" sz="900" dirty="0"/>
                        <a:t>Home-Based School</a:t>
                      </a:r>
                      <a:endParaRPr lang="en-US" sz="90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13.93</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19.24</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13.59</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7.00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16.00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8.90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15.90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160365">
                <a:tc>
                  <a:txBody>
                    <a:bodyPr/>
                    <a:lstStyle/>
                    <a:p>
                      <a:pPr marL="0" marR="0" algn="l">
                        <a:spcBef>
                          <a:spcPts val="300"/>
                        </a:spcBef>
                        <a:spcAft>
                          <a:spcPts val="300"/>
                        </a:spcAft>
                      </a:pPr>
                      <a:r>
                        <a:rPr lang="en-US" sz="900" dirty="0"/>
                        <a:t>Nonhome-Based </a:t>
                      </a:r>
                      <a:endParaRPr lang="en-US" sz="90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13.06</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9.3</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14.45</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9.68</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12.37</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23.17</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14.49</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14.41</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22.50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13.40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19.86</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6.00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19.00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8.10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17.10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160365">
                <a:tc>
                  <a:txBody>
                    <a:bodyPr/>
                    <a:lstStyle/>
                    <a:p>
                      <a:pPr marL="91440" marR="0" algn="l">
                        <a:spcBef>
                          <a:spcPts val="300"/>
                        </a:spcBef>
                        <a:spcAft>
                          <a:spcPts val="300"/>
                        </a:spcAft>
                      </a:pPr>
                      <a:r>
                        <a:rPr lang="en-US" sz="900" dirty="0"/>
                        <a:t>Nonhome-Based Work</a:t>
                      </a:r>
                      <a:endParaRPr lang="en-US" sz="90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17.91</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17.44</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160365">
                <a:tc>
                  <a:txBody>
                    <a:bodyPr/>
                    <a:lstStyle/>
                    <a:p>
                      <a:pPr marL="91440" marR="0" algn="l">
                        <a:spcBef>
                          <a:spcPts val="300"/>
                        </a:spcBef>
                        <a:spcAft>
                          <a:spcPts val="300"/>
                        </a:spcAft>
                      </a:pPr>
                      <a:r>
                        <a:rPr lang="en-US" sz="900" dirty="0"/>
                        <a:t>Nonhome-Based Other</a:t>
                      </a:r>
                      <a:endParaRPr lang="en-US" sz="90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15.62</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15.20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160365">
                <a:tc>
                  <a:txBody>
                    <a:bodyPr/>
                    <a:lstStyle/>
                    <a:p>
                      <a:pPr marL="91440" marR="0" algn="l">
                        <a:spcBef>
                          <a:spcPts val="300"/>
                        </a:spcBef>
                        <a:spcAft>
                          <a:spcPts val="300"/>
                        </a:spcAft>
                      </a:pPr>
                      <a:r>
                        <a:rPr lang="en-US" sz="900" dirty="0"/>
                        <a:t>Other</a:t>
                      </a:r>
                      <a:endParaRPr lang="en-US" sz="90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7.1</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10.83</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160365">
                <a:tc>
                  <a:txBody>
                    <a:bodyPr/>
                    <a:lstStyle/>
                    <a:p>
                      <a:pPr marL="91440" marR="0" algn="l">
                        <a:spcBef>
                          <a:spcPts val="300"/>
                        </a:spcBef>
                        <a:spcAft>
                          <a:spcPts val="300"/>
                        </a:spcAft>
                      </a:pPr>
                      <a:r>
                        <a:rPr lang="en-US" sz="900" dirty="0"/>
                        <a:t>Long-Distance Business</a:t>
                      </a:r>
                      <a:endParaRPr lang="en-US" sz="90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134.67</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166</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127.13</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165.00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320731">
                <a:tc>
                  <a:txBody>
                    <a:bodyPr/>
                    <a:lstStyle/>
                    <a:p>
                      <a:pPr marL="91440" marR="0" algn="l">
                        <a:spcBef>
                          <a:spcPts val="300"/>
                        </a:spcBef>
                        <a:spcAft>
                          <a:spcPts val="300"/>
                        </a:spcAft>
                      </a:pPr>
                      <a:r>
                        <a:rPr lang="en-US" sz="900" dirty="0"/>
                        <a:t>Long-Distance Personal Business</a:t>
                      </a:r>
                      <a:endParaRPr lang="en-US" sz="90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124.58</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160365">
                <a:tc>
                  <a:txBody>
                    <a:bodyPr/>
                    <a:lstStyle/>
                    <a:p>
                      <a:pPr marL="91440" marR="0" algn="l">
                        <a:spcBef>
                          <a:spcPts val="300"/>
                        </a:spcBef>
                        <a:spcAft>
                          <a:spcPts val="300"/>
                        </a:spcAft>
                      </a:pPr>
                      <a:r>
                        <a:rPr lang="en-US" sz="900" dirty="0"/>
                        <a:t>Long-Distance Tourist</a:t>
                      </a:r>
                      <a:endParaRPr lang="en-US" sz="90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172</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126.67</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192.00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160365">
                <a:tc>
                  <a:txBody>
                    <a:bodyPr/>
                    <a:lstStyle/>
                    <a:p>
                      <a:pPr marL="91440" marR="0" algn="l">
                        <a:spcBef>
                          <a:spcPts val="300"/>
                        </a:spcBef>
                        <a:spcAft>
                          <a:spcPts val="300"/>
                        </a:spcAft>
                      </a:pPr>
                      <a:r>
                        <a:rPr lang="en-US" sz="900" dirty="0"/>
                        <a:t>Long-Distance Work</a:t>
                      </a:r>
                      <a:endParaRPr lang="en-US" sz="90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200.82</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89.54</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320731">
                <a:tc>
                  <a:txBody>
                    <a:bodyPr/>
                    <a:lstStyle/>
                    <a:p>
                      <a:pPr marL="91440" marR="0" algn="l">
                        <a:spcBef>
                          <a:spcPts val="300"/>
                        </a:spcBef>
                        <a:spcAft>
                          <a:spcPts val="300"/>
                        </a:spcAft>
                      </a:pPr>
                      <a:r>
                        <a:rPr lang="en-US" sz="900" dirty="0"/>
                        <a:t>Long-Distance Nonwork/Other</a:t>
                      </a:r>
                      <a:endParaRPr lang="en-US" sz="90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164</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199.71</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81.73</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168.00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320731">
                <a:tc>
                  <a:txBody>
                    <a:bodyPr/>
                    <a:lstStyle/>
                    <a:p>
                      <a:pPr marL="91440" marR="0" algn="l">
                        <a:spcBef>
                          <a:spcPts val="300"/>
                        </a:spcBef>
                        <a:spcAft>
                          <a:spcPts val="300"/>
                        </a:spcAft>
                      </a:pPr>
                      <a:r>
                        <a:rPr lang="en-US" sz="900" dirty="0"/>
                        <a:t>Internal-External Business</a:t>
                      </a:r>
                      <a:endParaRPr lang="en-US" sz="90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51.26</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160365">
                <a:tc>
                  <a:txBody>
                    <a:bodyPr/>
                    <a:lstStyle/>
                    <a:p>
                      <a:pPr marL="91440" marR="0" algn="l">
                        <a:spcBef>
                          <a:spcPts val="300"/>
                        </a:spcBef>
                        <a:spcAft>
                          <a:spcPts val="300"/>
                        </a:spcAft>
                      </a:pPr>
                      <a:r>
                        <a:rPr lang="en-US" sz="900" dirty="0"/>
                        <a:t>Internal-External Other</a:t>
                      </a:r>
                      <a:endParaRPr lang="en-US" sz="90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55.49</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320731">
                <a:tc>
                  <a:txBody>
                    <a:bodyPr/>
                    <a:lstStyle/>
                    <a:p>
                      <a:pPr marL="91440" marR="0" algn="l">
                        <a:spcBef>
                          <a:spcPts val="300"/>
                        </a:spcBef>
                        <a:spcAft>
                          <a:spcPts val="300"/>
                        </a:spcAft>
                      </a:pPr>
                      <a:r>
                        <a:rPr lang="en-US" sz="900" dirty="0"/>
                        <a:t>Internal-External </a:t>
                      </a:r>
                      <a:r>
                        <a:rPr lang="en-US" sz="900" dirty="0" smtClean="0"/>
                        <a:t/>
                      </a:r>
                      <a:br>
                        <a:rPr lang="en-US" sz="900" dirty="0" smtClean="0"/>
                      </a:br>
                      <a:r>
                        <a:rPr lang="en-US" sz="900" dirty="0" smtClean="0"/>
                        <a:t>Short-Distance</a:t>
                      </a:r>
                      <a:endParaRPr lang="en-US" sz="90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42.82</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30</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320731">
                <a:tc>
                  <a:txBody>
                    <a:bodyPr/>
                    <a:lstStyle/>
                    <a:p>
                      <a:pPr marL="91440" marR="0" algn="l">
                        <a:spcBef>
                          <a:spcPts val="300"/>
                        </a:spcBef>
                        <a:spcAft>
                          <a:spcPts val="300"/>
                        </a:spcAft>
                      </a:pPr>
                      <a:r>
                        <a:rPr lang="en-US" sz="900" dirty="0"/>
                        <a:t>Internal-External </a:t>
                      </a:r>
                      <a:r>
                        <a:rPr lang="en-US" sz="900" dirty="0" smtClean="0"/>
                        <a:t/>
                      </a:r>
                      <a:br>
                        <a:rPr lang="en-US" sz="900" dirty="0" smtClean="0"/>
                      </a:br>
                      <a:r>
                        <a:rPr lang="en-US" sz="900" dirty="0" smtClean="0"/>
                        <a:t>Long-Distance</a:t>
                      </a:r>
                      <a:endParaRPr lang="en-US" sz="90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125.75</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B w="19050" cap="flat" cmpd="sng" algn="ctr">
                      <a:solidFill>
                        <a:schemeClr val="bg2"/>
                      </a:solidFill>
                      <a:prstDash val="solid"/>
                      <a:round/>
                      <a:headEnd type="none" w="med" len="med"/>
                      <a:tailEnd type="none" w="med" len="med"/>
                    </a:lnB>
                  </a:tcPr>
                </a:tc>
              </a:tr>
            </a:tbl>
          </a:graphicData>
        </a:graphic>
      </p:graphicFrame>
      <p:sp>
        <p:nvSpPr>
          <p:cNvPr id="5" name="TextBox 4"/>
          <p:cNvSpPr txBox="1"/>
          <p:nvPr/>
        </p:nvSpPr>
        <p:spPr>
          <a:xfrm>
            <a:off x="464634" y="938931"/>
            <a:ext cx="3977114" cy="523220"/>
          </a:xfrm>
          <a:prstGeom prst="rect">
            <a:avLst/>
          </a:prstGeom>
          <a:noFill/>
        </p:spPr>
        <p:txBody>
          <a:bodyPr wrap="none" rtlCol="0">
            <a:spAutoFit/>
          </a:bodyPr>
          <a:lstStyle/>
          <a:p>
            <a:r>
              <a:rPr lang="en-US" sz="1400" b="1" i="1" dirty="0" smtClean="0">
                <a:solidFill>
                  <a:schemeClr val="accent4">
                    <a:lumMod val="60000"/>
                    <a:lumOff val="40000"/>
                  </a:schemeClr>
                </a:solidFill>
              </a:rPr>
              <a:t>Average Trip Lengths Found in Statewide Models</a:t>
            </a:r>
          </a:p>
          <a:p>
            <a:r>
              <a:rPr lang="en-US" sz="1400" i="1" dirty="0" smtClean="0">
                <a:solidFill>
                  <a:schemeClr val="accent4">
                    <a:lumMod val="60000"/>
                    <a:lumOff val="40000"/>
                  </a:schemeClr>
                </a:solidFill>
              </a:rPr>
              <a:t>Trip Lengths in Minutes</a:t>
            </a:r>
            <a:endParaRPr lang="en-US" sz="1400" i="1" baseline="30000" dirty="0">
              <a:solidFill>
                <a:schemeClr val="accent4">
                  <a:lumMod val="60000"/>
                  <a:lumOff val="40000"/>
                </a:schemeClr>
              </a:solidFill>
            </a:endParaRPr>
          </a:p>
        </p:txBody>
      </p:sp>
      <p:sp>
        <p:nvSpPr>
          <p:cNvPr id="6" name="TextBox 5"/>
          <p:cNvSpPr txBox="1"/>
          <p:nvPr/>
        </p:nvSpPr>
        <p:spPr>
          <a:xfrm>
            <a:off x="624468" y="5880411"/>
            <a:ext cx="8062332" cy="984885"/>
          </a:xfrm>
          <a:prstGeom prst="rect">
            <a:avLst/>
          </a:prstGeom>
          <a:noFill/>
        </p:spPr>
        <p:txBody>
          <a:bodyPr wrap="square" rtlCol="0">
            <a:spAutoFit/>
          </a:bodyPr>
          <a:lstStyle/>
          <a:p>
            <a:pPr marL="111125" indent="-111125">
              <a:spcAft>
                <a:spcPts val="300"/>
              </a:spcAft>
            </a:pPr>
            <a:r>
              <a:rPr lang="en-US" sz="800" b="1" baseline="30000" dirty="0" smtClean="0"/>
              <a:t>a	</a:t>
            </a:r>
            <a:r>
              <a:rPr lang="en-US" sz="800" dirty="0" smtClean="0"/>
              <a:t>As calculated from 2001 NHTS data (full national sample) by Cambridge Systematics, Inc. and documented in 2006 Model Parameters Final Report for the Florida DOT.</a:t>
            </a:r>
          </a:p>
          <a:p>
            <a:pPr marL="111125" indent="-111125">
              <a:spcAft>
                <a:spcPts val="300"/>
              </a:spcAft>
            </a:pPr>
            <a:r>
              <a:rPr lang="en-US" sz="800" b="1" baseline="30000" dirty="0" smtClean="0"/>
              <a:t>b</a:t>
            </a:r>
            <a:r>
              <a:rPr lang="en-US" sz="800" dirty="0" smtClean="0"/>
              <a:t> 	As documented by Cambridge Systematics, Inc. in 2008 Model Calibration and Validation Standards Final Report for the Florida DOT, results from models throughout the U.S. </a:t>
            </a:r>
            <a:br>
              <a:rPr lang="en-US" sz="800" dirty="0" smtClean="0"/>
            </a:br>
            <a:r>
              <a:rPr lang="en-US" sz="800" dirty="0" smtClean="0"/>
              <a:t>(see Bibliography for all document titles).</a:t>
            </a:r>
          </a:p>
          <a:p>
            <a:pPr marL="111125" indent="-111125">
              <a:spcAft>
                <a:spcPts val="300"/>
              </a:spcAft>
            </a:pPr>
            <a:r>
              <a:rPr lang="en-US" sz="800" baseline="30000" dirty="0" smtClean="0"/>
              <a:t>c	</a:t>
            </a:r>
            <a:r>
              <a:rPr lang="en-US" sz="800" dirty="0" smtClean="0"/>
              <a:t>NCHRP Report 365 Travel Estimation Techniques for Urban Planning.</a:t>
            </a:r>
          </a:p>
          <a:p>
            <a:pPr marL="111125" indent="-111125">
              <a:spcAft>
                <a:spcPts val="300"/>
              </a:spcAft>
            </a:pPr>
            <a:r>
              <a:rPr lang="en-US" sz="800" baseline="30000" dirty="0" smtClean="0"/>
              <a:t>d</a:t>
            </a:r>
            <a:r>
              <a:rPr lang="en-US" sz="800" dirty="0" smtClean="0"/>
              <a:t>	Ohio data is in miles, not minutes.</a:t>
            </a:r>
          </a:p>
          <a:p>
            <a:endParaRPr lang="en-US" sz="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Model Validation and Sensitivity</a:t>
            </a:r>
            <a:br>
              <a:rPr lang="en-US" dirty="0" smtClean="0"/>
            </a:br>
            <a:r>
              <a:rPr lang="en-US" dirty="0" smtClean="0"/>
              <a:t>Model Validation and Reasonableness Checking</a:t>
            </a:r>
            <a:endParaRPr lang="en-US" dirty="0"/>
          </a:p>
        </p:txBody>
      </p:sp>
      <p:sp>
        <p:nvSpPr>
          <p:cNvPr id="3" name="Content Placeholder 2"/>
          <p:cNvSpPr>
            <a:spLocks noGrp="1"/>
          </p:cNvSpPr>
          <p:nvPr>
            <p:ph idx="1"/>
          </p:nvPr>
        </p:nvSpPr>
        <p:spPr/>
        <p:txBody>
          <a:bodyPr/>
          <a:lstStyle/>
          <a:p>
            <a:r>
              <a:rPr lang="en-US" dirty="0" smtClean="0">
                <a:solidFill>
                  <a:srgbClr val="FFFF00"/>
                </a:solidFill>
              </a:rPr>
              <a:t>Auto Occupancy</a:t>
            </a:r>
          </a:p>
          <a:p>
            <a:pPr lvl="1"/>
            <a:r>
              <a:rPr lang="en-US" dirty="0" smtClean="0"/>
              <a:t>Auto occupancy statistics are readily available for statewide models</a:t>
            </a:r>
          </a:p>
          <a:p>
            <a:pPr lvl="1"/>
            <a:r>
              <a:rPr lang="en-US" dirty="0" smtClean="0"/>
              <a:t>Tend to run higher in </a:t>
            </a:r>
            <a:r>
              <a:rPr lang="en-US" dirty="0" err="1" smtClean="0"/>
              <a:t>SWMs</a:t>
            </a:r>
            <a:r>
              <a:rPr lang="en-US" dirty="0" smtClean="0"/>
              <a:t> than urban and regional models</a:t>
            </a:r>
          </a:p>
          <a:p>
            <a:pPr lvl="1"/>
            <a:r>
              <a:rPr lang="en-US" dirty="0" smtClean="0"/>
              <a:t>since longer distance trips generally involve either family members or business colleagues traveling together</a:t>
            </a:r>
            <a:endParaRPr lang="en-US" dirty="0" smtClean="0">
              <a:solidFill>
                <a:srgbClr val="FFFF00"/>
              </a:solidFill>
            </a:endParaRPr>
          </a:p>
        </p:txBody>
      </p:sp>
      <p:sp>
        <p:nvSpPr>
          <p:cNvPr id="4" name="Slide Number Placeholder 3"/>
          <p:cNvSpPr>
            <a:spLocks noGrp="1"/>
          </p:cNvSpPr>
          <p:nvPr>
            <p:ph type="sldNum" sz="quarter" idx="12"/>
          </p:nvPr>
        </p:nvSpPr>
        <p:spPr/>
        <p:txBody>
          <a:bodyPr/>
          <a:lstStyle/>
          <a:p>
            <a:fld id="{6EFA8406-D672-4E03-9ABF-F4A7E3A351AA}"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Model Validation and Sensitivity</a:t>
            </a:r>
            <a:br>
              <a:rPr lang="en-US" dirty="0" smtClean="0"/>
            </a:br>
            <a:r>
              <a:rPr lang="en-US" dirty="0" smtClean="0"/>
              <a:t>Model Validation and Reasonableness Checking</a:t>
            </a:r>
            <a:endParaRPr lang="en-US" dirty="0"/>
          </a:p>
        </p:txBody>
      </p:sp>
      <p:sp>
        <p:nvSpPr>
          <p:cNvPr id="3" name="Slide Number Placeholder 2"/>
          <p:cNvSpPr>
            <a:spLocks noGrp="1"/>
          </p:cNvSpPr>
          <p:nvPr>
            <p:ph type="sldNum" sz="quarter" idx="12"/>
          </p:nvPr>
        </p:nvSpPr>
        <p:spPr/>
        <p:txBody>
          <a:bodyPr/>
          <a:lstStyle/>
          <a:p>
            <a:fld id="{6EFA8406-D672-4E03-9ABF-F4A7E3A351AA}" type="slidenum">
              <a:rPr lang="en-US" smtClean="0"/>
              <a:pPr/>
              <a:t>13</a:t>
            </a:fld>
            <a:endParaRPr lang="en-US" dirty="0"/>
          </a:p>
        </p:txBody>
      </p:sp>
      <p:graphicFrame>
        <p:nvGraphicFramePr>
          <p:cNvPr id="4" name="Table 3"/>
          <p:cNvGraphicFramePr>
            <a:graphicFrameLocks noGrp="1"/>
          </p:cNvGraphicFramePr>
          <p:nvPr/>
        </p:nvGraphicFramePr>
        <p:xfrm>
          <a:off x="457197" y="1216749"/>
          <a:ext cx="8454490" cy="4581892"/>
        </p:xfrm>
        <a:graphic>
          <a:graphicData uri="http://schemas.openxmlformats.org/drawingml/2006/table">
            <a:tbl>
              <a:tblPr firstRow="1" bandRow="1">
                <a:effectLst>
                  <a:outerShdw blurRad="50800" dist="38100" dir="2700000" algn="tl" rotWithShape="0">
                    <a:prstClr val="black">
                      <a:alpha val="40000"/>
                    </a:prstClr>
                  </a:outerShdw>
                </a:effectLst>
                <a:tableStyleId>{D03447BB-5D67-496B-8E87-E561075AD55C}</a:tableStyleId>
              </a:tblPr>
              <a:tblGrid>
                <a:gridCol w="1710416"/>
                <a:gridCol w="444442"/>
                <a:gridCol w="638848"/>
                <a:gridCol w="481626"/>
                <a:gridCol w="481626"/>
                <a:gridCol w="481626"/>
                <a:gridCol w="481626"/>
                <a:gridCol w="481626"/>
                <a:gridCol w="481626"/>
                <a:gridCol w="739792"/>
                <a:gridCol w="507809"/>
                <a:gridCol w="507809"/>
                <a:gridCol w="507809"/>
                <a:gridCol w="507809"/>
              </a:tblGrid>
              <a:tr h="278977">
                <a:tc rowSpan="3">
                  <a:txBody>
                    <a:bodyPr/>
                    <a:lstStyle/>
                    <a:p>
                      <a:pPr marL="0" marR="0" algn="l">
                        <a:spcBef>
                          <a:spcPts val="300"/>
                        </a:spcBef>
                        <a:spcAft>
                          <a:spcPts val="300"/>
                        </a:spcAft>
                      </a:pPr>
                      <a:r>
                        <a:rPr lang="en-US" sz="900" b="1" dirty="0"/>
                        <a:t>Trip Purpose</a:t>
                      </a:r>
                      <a:endParaRPr lang="en-US" sz="900" b="1" dirty="0">
                        <a:latin typeface="+mj-lt"/>
                        <a:ea typeface="Times New Roman"/>
                        <a:cs typeface="Times New Roman"/>
                      </a:endParaRPr>
                    </a:p>
                  </a:txBody>
                  <a:tcPr marL="36830" marR="36830" marT="0" marB="0" anchor="b">
                    <a:lnB w="19050" cap="flat" cmpd="sng" algn="ctr">
                      <a:solidFill>
                        <a:schemeClr val="bg1"/>
                      </a:solidFill>
                      <a:prstDash val="solid"/>
                      <a:round/>
                      <a:headEnd type="none" w="med" len="med"/>
                      <a:tailEnd type="none" w="med" len="med"/>
                    </a:lnB>
                    <a:solidFill>
                      <a:schemeClr val="bg2"/>
                    </a:solidFill>
                  </a:tcPr>
                </a:tc>
                <a:tc gridSpan="8">
                  <a:txBody>
                    <a:bodyPr/>
                    <a:lstStyle/>
                    <a:p>
                      <a:pPr marL="0" marR="0" algn="ctr">
                        <a:spcBef>
                          <a:spcPts val="300"/>
                        </a:spcBef>
                        <a:spcAft>
                          <a:spcPts val="300"/>
                        </a:spcAft>
                      </a:pPr>
                      <a:r>
                        <a:rPr lang="en-US" sz="900" b="1" dirty="0"/>
                        <a:t>Statewide Model Results</a:t>
                      </a:r>
                      <a:endParaRPr lang="en-US" sz="900" b="1" dirty="0">
                        <a:latin typeface="+mj-lt"/>
                        <a:ea typeface="Times New Roman"/>
                        <a:cs typeface="Times New Roman"/>
                      </a:endParaRPr>
                    </a:p>
                  </a:txBody>
                  <a:tcPr marL="36830" marR="36830" marT="0" marB="0" anchor="b">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300"/>
                        </a:spcBef>
                        <a:spcAft>
                          <a:spcPts val="300"/>
                        </a:spcAft>
                      </a:pPr>
                      <a:r>
                        <a:rPr lang="en-US" sz="900" b="1" spc="-20" dirty="0"/>
                        <a:t>Survey</a:t>
                      </a:r>
                      <a:r>
                        <a:rPr lang="en-US" sz="900" b="1" dirty="0"/>
                        <a:t> Data</a:t>
                      </a:r>
                      <a:endParaRPr lang="en-US" sz="900" b="1" dirty="0">
                        <a:latin typeface="+mj-lt"/>
                        <a:ea typeface="Times New Roman"/>
                        <a:cs typeface="Times New Roman"/>
                      </a:endParaRPr>
                    </a:p>
                  </a:txBody>
                  <a:tcPr marL="36830" marR="3683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gridSpan="4">
                  <a:txBody>
                    <a:bodyPr/>
                    <a:lstStyle/>
                    <a:p>
                      <a:pPr marL="0" marR="0" algn="ctr">
                        <a:spcBef>
                          <a:spcPts val="300"/>
                        </a:spcBef>
                        <a:spcAft>
                          <a:spcPts val="300"/>
                        </a:spcAft>
                      </a:pPr>
                      <a:r>
                        <a:rPr lang="en-US" sz="900" b="1" dirty="0"/>
                        <a:t>Guidance Documents</a:t>
                      </a:r>
                      <a:endParaRPr lang="en-US" sz="900" b="1" dirty="0">
                        <a:latin typeface="+mj-lt"/>
                        <a:ea typeface="Times New Roman"/>
                        <a:cs typeface="Times New Roman"/>
                      </a:endParaRPr>
                    </a:p>
                  </a:txBody>
                  <a:tcPr marL="36830" marR="36830" marT="0" marB="0" anchor="b">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38364">
                <a:tc vMerge="1">
                  <a:txBody>
                    <a:bodyPr/>
                    <a:lstStyle/>
                    <a:p>
                      <a:endParaRPr lang="en-US"/>
                    </a:p>
                  </a:txBody>
                  <a:tcPr/>
                </a:tc>
                <a:tc rowSpan="2">
                  <a:txBody>
                    <a:bodyPr/>
                    <a:lstStyle/>
                    <a:p>
                      <a:pPr marL="0" marR="0" algn="ctr">
                        <a:spcBef>
                          <a:spcPts val="300"/>
                        </a:spcBef>
                        <a:spcAft>
                          <a:spcPts val="300"/>
                        </a:spcAft>
                      </a:pPr>
                      <a:r>
                        <a:rPr lang="en-US" sz="900" b="1" dirty="0"/>
                        <a:t>CA</a:t>
                      </a:r>
                      <a:endParaRPr lang="en-US" sz="900" b="1" dirty="0">
                        <a:latin typeface="+mj-lt"/>
                        <a:ea typeface="Times New Roman"/>
                        <a:cs typeface="Times New Roman"/>
                      </a:endParaRPr>
                    </a:p>
                  </a:txBody>
                  <a:tcPr marL="36830" marR="36830" marT="0" marB="0" anchor="b">
                    <a:lnL w="25400" cmpd="sng">
                      <a:noFill/>
                    </a:lnL>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FL 2000</a:t>
                      </a:r>
                      <a:endParaRPr lang="en-US" sz="900" b="1" dirty="0">
                        <a:latin typeface="+mj-lt"/>
                        <a:ea typeface="Times New Roman"/>
                        <a:cs typeface="Times New Roman"/>
                      </a:endParaRPr>
                    </a:p>
                  </a:txBody>
                  <a:tcPr marL="36830" marR="3683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KY</a:t>
                      </a:r>
                      <a:endParaRPr lang="en-US" sz="900" b="1" dirty="0">
                        <a:latin typeface="+mj-lt"/>
                        <a:ea typeface="Times New Roman"/>
                        <a:cs typeface="Times New Roman"/>
                      </a:endParaRPr>
                    </a:p>
                  </a:txBody>
                  <a:tcPr marL="36830" marR="3683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LA</a:t>
                      </a:r>
                      <a:endParaRPr lang="en-US" sz="900" b="1" dirty="0">
                        <a:latin typeface="+mj-lt"/>
                        <a:ea typeface="Times New Roman"/>
                        <a:cs typeface="Times New Roman"/>
                      </a:endParaRPr>
                    </a:p>
                  </a:txBody>
                  <a:tcPr marL="36830" marR="3683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MS</a:t>
                      </a:r>
                      <a:endParaRPr lang="en-US" sz="900" b="1" dirty="0">
                        <a:latin typeface="+mj-lt"/>
                        <a:ea typeface="Times New Roman"/>
                        <a:cs typeface="Times New Roman"/>
                      </a:endParaRPr>
                    </a:p>
                  </a:txBody>
                  <a:tcPr marL="36830" marR="3683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RI</a:t>
                      </a:r>
                      <a:endParaRPr lang="en-US" sz="900" b="1" dirty="0">
                        <a:latin typeface="+mj-lt"/>
                        <a:ea typeface="Times New Roman"/>
                        <a:cs typeface="Times New Roman"/>
                      </a:endParaRPr>
                    </a:p>
                  </a:txBody>
                  <a:tcPr marL="36830" marR="3683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TX</a:t>
                      </a:r>
                      <a:endParaRPr lang="en-US" sz="900" b="1" dirty="0">
                        <a:latin typeface="+mj-lt"/>
                        <a:ea typeface="Times New Roman"/>
                        <a:cs typeface="Times New Roman"/>
                      </a:endParaRPr>
                    </a:p>
                  </a:txBody>
                  <a:tcPr marL="36830" marR="3683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UT</a:t>
                      </a:r>
                      <a:endParaRPr lang="en-US" sz="900" b="1" dirty="0">
                        <a:latin typeface="+mj-lt"/>
                        <a:ea typeface="Times New Roman"/>
                        <a:cs typeface="Times New Roman"/>
                      </a:endParaRPr>
                    </a:p>
                  </a:txBody>
                  <a:tcPr marL="36830" marR="36830" marT="0" marB="0" anchor="b">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NHTS</a:t>
                      </a:r>
                      <a:r>
                        <a:rPr lang="en-US" sz="900" b="1" baseline="30000" dirty="0"/>
                        <a:t>a</a:t>
                      </a:r>
                      <a:endParaRPr lang="en-US" sz="900" b="1" dirty="0">
                        <a:latin typeface="+mj-lt"/>
                        <a:ea typeface="Times New Roman"/>
                        <a:cs typeface="Times New Roman"/>
                      </a:endParaRPr>
                    </a:p>
                  </a:txBody>
                  <a:tcPr marL="36830" marR="36830"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gridSpan="2">
                  <a:txBody>
                    <a:bodyPr/>
                    <a:lstStyle/>
                    <a:p>
                      <a:pPr marL="0" marR="0" algn="ctr">
                        <a:spcBef>
                          <a:spcPts val="300"/>
                        </a:spcBef>
                        <a:spcAft>
                          <a:spcPts val="300"/>
                        </a:spcAft>
                      </a:pPr>
                      <a:r>
                        <a:rPr lang="en-US" sz="900" b="1" dirty="0"/>
                        <a:t>FDOT</a:t>
                      </a:r>
                      <a:endParaRPr lang="en-US" sz="900" b="1" dirty="0">
                        <a:latin typeface="+mj-lt"/>
                        <a:ea typeface="Times New Roman"/>
                        <a:cs typeface="Times New Roman"/>
                      </a:endParaRPr>
                    </a:p>
                  </a:txBody>
                  <a:tcPr marL="36830" marR="36830" marT="0" marB="0" anchor="b">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marL="0" marR="0" algn="ctr">
                        <a:spcBef>
                          <a:spcPts val="300"/>
                        </a:spcBef>
                        <a:spcAft>
                          <a:spcPts val="300"/>
                        </a:spcAft>
                      </a:pPr>
                      <a:r>
                        <a:rPr lang="en-US" sz="900" b="1" dirty="0"/>
                        <a:t>NCHRP</a:t>
                      </a:r>
                      <a:endParaRPr lang="en-US" sz="900" b="1" dirty="0">
                        <a:latin typeface="+mj-lt"/>
                        <a:ea typeface="Times New Roman"/>
                        <a:cs typeface="Times New Roman"/>
                      </a:endParaRPr>
                    </a:p>
                  </a:txBody>
                  <a:tcPr marL="36830" marR="36830" marT="0" marB="0" anchor="b">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tr>
              <a:tr h="23973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300"/>
                        </a:spcBef>
                        <a:spcAft>
                          <a:spcPts val="300"/>
                        </a:spcAft>
                      </a:pPr>
                      <a:r>
                        <a:rPr lang="en-US" sz="900" b="1" dirty="0"/>
                        <a:t>Low</a:t>
                      </a:r>
                      <a:r>
                        <a:rPr lang="en-US" sz="900" b="1" baseline="30000" dirty="0"/>
                        <a:t>b</a:t>
                      </a:r>
                      <a:endParaRPr lang="en-US" sz="900" b="1" dirty="0">
                        <a:latin typeface="+mj-lt"/>
                        <a:ea typeface="Times New Roman"/>
                        <a:cs typeface="Times New Roman"/>
                      </a:endParaRPr>
                    </a:p>
                  </a:txBody>
                  <a:tcPr marL="36830" marR="36830" marT="0" marB="0" anchor="b">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t>High</a:t>
                      </a:r>
                      <a:r>
                        <a:rPr lang="en-US" sz="900" b="1" baseline="30000" dirty="0"/>
                        <a:t>b</a:t>
                      </a:r>
                      <a:endParaRPr lang="en-US" sz="900" b="1" dirty="0">
                        <a:latin typeface="+mj-lt"/>
                        <a:ea typeface="Times New Roman"/>
                        <a:cs typeface="Times New Roman"/>
                      </a:endParaRPr>
                    </a:p>
                  </a:txBody>
                  <a:tcPr marL="36830" marR="3683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t>Low</a:t>
                      </a:r>
                      <a:r>
                        <a:rPr lang="en-US" sz="900" b="1" baseline="30000" dirty="0"/>
                        <a:t>c</a:t>
                      </a:r>
                      <a:endParaRPr lang="en-US" sz="900" b="1" dirty="0">
                        <a:latin typeface="+mj-lt"/>
                        <a:ea typeface="Times New Roman"/>
                        <a:cs typeface="Times New Roman"/>
                      </a:endParaRPr>
                    </a:p>
                  </a:txBody>
                  <a:tcPr marL="36830" marR="3683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t>High</a:t>
                      </a:r>
                      <a:r>
                        <a:rPr lang="en-US" sz="900" b="1" baseline="30000" dirty="0"/>
                        <a:t>c</a:t>
                      </a:r>
                      <a:endParaRPr lang="en-US" sz="900" b="1" dirty="0">
                        <a:latin typeface="+mj-lt"/>
                        <a:ea typeface="Times New Roman"/>
                        <a:cs typeface="Times New Roman"/>
                      </a:endParaRPr>
                    </a:p>
                  </a:txBody>
                  <a:tcPr marL="36830" marR="3683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r>
              <a:tr h="190690">
                <a:tc>
                  <a:txBody>
                    <a:bodyPr/>
                    <a:lstStyle/>
                    <a:p>
                      <a:pPr marL="0" marR="0" algn="l">
                        <a:spcBef>
                          <a:spcPts val="300"/>
                        </a:spcBef>
                        <a:spcAft>
                          <a:spcPts val="300"/>
                        </a:spcAft>
                      </a:pPr>
                      <a:r>
                        <a:rPr lang="en-US" sz="900" dirty="0"/>
                        <a:t>Home-Based Work</a:t>
                      </a:r>
                      <a:endParaRPr lang="en-US" sz="900" dirty="0">
                        <a:latin typeface="+mj-lt"/>
                        <a:ea typeface="Times New Roman"/>
                        <a:cs typeface="Times New Roman"/>
                      </a:endParaRPr>
                    </a:p>
                  </a:txBody>
                  <a:tcPr marL="36830" marR="36830" marT="0" marB="0" anchor="ct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1.19</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1.1</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1.15</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1.1</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1.12</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1.10</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1.05</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1.10</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1.11</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1.13</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r>
              <a:tr h="239739">
                <a:tc>
                  <a:txBody>
                    <a:bodyPr/>
                    <a:lstStyle/>
                    <a:p>
                      <a:pPr marL="0" marR="0" algn="l">
                        <a:spcBef>
                          <a:spcPts val="300"/>
                        </a:spcBef>
                        <a:spcAft>
                          <a:spcPts val="300"/>
                        </a:spcAft>
                      </a:pPr>
                      <a:r>
                        <a:rPr lang="en-US" sz="900" dirty="0"/>
                        <a:t>Home-Based Nonwork</a:t>
                      </a:r>
                      <a:endParaRPr lang="en-US" sz="900" dirty="0">
                        <a:latin typeface="+mj-lt"/>
                        <a:ea typeface="Times New Roman"/>
                        <a:cs typeface="Times New Roman"/>
                      </a:endParaRPr>
                    </a:p>
                  </a:txBody>
                  <a:tcPr marL="36830" marR="36830" marT="0" marB="0" anchor="ct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190690">
                <a:tc>
                  <a:txBody>
                    <a:bodyPr/>
                    <a:lstStyle/>
                    <a:p>
                      <a:pPr marL="91440" marR="0" algn="l">
                        <a:spcBef>
                          <a:spcPts val="300"/>
                        </a:spcBef>
                        <a:spcAft>
                          <a:spcPts val="300"/>
                        </a:spcAft>
                      </a:pPr>
                      <a:r>
                        <a:rPr lang="en-US" sz="900" dirty="0"/>
                        <a:t>Home-Based Other</a:t>
                      </a:r>
                      <a:endParaRPr lang="en-US" sz="900" dirty="0">
                        <a:latin typeface="+mj-lt"/>
                        <a:ea typeface="Times New Roman"/>
                        <a:cs typeface="Times New Roman"/>
                      </a:endParaRPr>
                    </a:p>
                  </a:txBody>
                  <a:tcPr marL="36830" marR="36830" marT="0" marB="0" anchor="ctr"/>
                </a:tc>
                <a:tc>
                  <a:txBody>
                    <a:bodyPr/>
                    <a:lstStyle/>
                    <a:p>
                      <a:pPr marL="0" marR="0" algn="ctr">
                        <a:spcBef>
                          <a:spcPts val="300"/>
                        </a:spcBef>
                        <a:spcAft>
                          <a:spcPts val="300"/>
                        </a:spcAft>
                      </a:pPr>
                      <a:r>
                        <a:rPr lang="en-US" sz="900" dirty="0"/>
                        <a:t>1.54</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1.7</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1.78</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1.65</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1.56</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1.70</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1.65</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1.95</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1.65</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1.67</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190690">
                <a:tc>
                  <a:txBody>
                    <a:bodyPr/>
                    <a:lstStyle/>
                    <a:p>
                      <a:pPr marL="91440" marR="0" algn="l">
                        <a:spcBef>
                          <a:spcPts val="300"/>
                        </a:spcBef>
                        <a:spcAft>
                          <a:spcPts val="300"/>
                        </a:spcAft>
                      </a:pPr>
                      <a:r>
                        <a:rPr lang="en-US" sz="900" dirty="0"/>
                        <a:t>Home-Based Shop</a:t>
                      </a:r>
                      <a:endParaRPr lang="en-US" sz="900" dirty="0">
                        <a:latin typeface="+mj-lt"/>
                        <a:ea typeface="Times New Roman"/>
                        <a:cs typeface="Times New Roman"/>
                      </a:endParaRPr>
                    </a:p>
                  </a:txBody>
                  <a:tcPr marL="36830" marR="36830" marT="0" marB="0" anchor="ct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1.8</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1.80</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1.50</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1.80</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1.44</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1.48</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381380">
                <a:tc>
                  <a:txBody>
                    <a:bodyPr/>
                    <a:lstStyle/>
                    <a:p>
                      <a:pPr marL="91440" marR="0" algn="l">
                        <a:spcBef>
                          <a:spcPts val="300"/>
                        </a:spcBef>
                        <a:spcAft>
                          <a:spcPts val="300"/>
                        </a:spcAft>
                      </a:pPr>
                      <a:r>
                        <a:rPr lang="en-US" sz="900" dirty="0"/>
                        <a:t>Home-Based Social/</a:t>
                      </a:r>
                      <a:br>
                        <a:rPr lang="en-US" sz="900" dirty="0"/>
                      </a:br>
                      <a:r>
                        <a:rPr lang="en-US" sz="900" dirty="0"/>
                        <a:t>Recreation</a:t>
                      </a:r>
                      <a:endParaRPr lang="en-US" sz="900" dirty="0">
                        <a:latin typeface="+mj-lt"/>
                        <a:ea typeface="Times New Roman"/>
                        <a:cs typeface="Times New Roman"/>
                      </a:endParaRPr>
                    </a:p>
                  </a:txBody>
                  <a:tcPr marL="36830" marR="36830" marT="0" marB="0" anchor="ctr"/>
                </a:tc>
                <a:tc>
                  <a:txBody>
                    <a:bodyPr/>
                    <a:lstStyle/>
                    <a:p>
                      <a:pPr marL="0" marR="0" algn="ctr">
                        <a:spcBef>
                          <a:spcPts val="300"/>
                        </a:spcBef>
                        <a:spcAft>
                          <a:spcPts val="300"/>
                        </a:spcAft>
                      </a:pPr>
                      <a:r>
                        <a:rPr lang="en-US" sz="900" dirty="0"/>
                        <a:t>1.49</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1.94</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1.94</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1.70</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1.90</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1.66</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1.72</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190690">
                <a:tc>
                  <a:txBody>
                    <a:bodyPr/>
                    <a:lstStyle/>
                    <a:p>
                      <a:pPr marL="0" marR="0" algn="l">
                        <a:spcBef>
                          <a:spcPts val="300"/>
                        </a:spcBef>
                        <a:spcAft>
                          <a:spcPts val="300"/>
                        </a:spcAft>
                      </a:pPr>
                      <a:r>
                        <a:rPr lang="en-US" sz="900" dirty="0"/>
                        <a:t>Nonhome-Based </a:t>
                      </a:r>
                      <a:endParaRPr lang="en-US" sz="900" dirty="0">
                        <a:latin typeface="+mj-lt"/>
                        <a:ea typeface="Times New Roman"/>
                        <a:cs typeface="Times New Roman"/>
                      </a:endParaRPr>
                    </a:p>
                  </a:txBody>
                  <a:tcPr marL="36830" marR="36830" marT="0" marB="0" anchor="ct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1.71</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1.79</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1.56</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1.56</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1.71</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1.60</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1.90</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1.64</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1.68</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190690">
                <a:tc>
                  <a:txBody>
                    <a:bodyPr/>
                    <a:lstStyle/>
                    <a:p>
                      <a:pPr marL="91440" marR="0" algn="l">
                        <a:spcBef>
                          <a:spcPts val="300"/>
                        </a:spcBef>
                        <a:spcAft>
                          <a:spcPts val="300"/>
                        </a:spcAft>
                      </a:pPr>
                      <a:r>
                        <a:rPr lang="en-US" sz="900" dirty="0"/>
                        <a:t>Work</a:t>
                      </a:r>
                      <a:endParaRPr lang="en-US" sz="900" dirty="0">
                        <a:latin typeface="+mj-lt"/>
                        <a:ea typeface="Times New Roman"/>
                        <a:cs typeface="Times New Roman"/>
                      </a:endParaRPr>
                    </a:p>
                  </a:txBody>
                  <a:tcPr marL="36830" marR="36830" marT="0" marB="0" anchor="ct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1.33</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190690">
                <a:tc>
                  <a:txBody>
                    <a:bodyPr/>
                    <a:lstStyle/>
                    <a:p>
                      <a:pPr marL="91440" marR="0" algn="l">
                        <a:spcBef>
                          <a:spcPts val="300"/>
                        </a:spcBef>
                        <a:spcAft>
                          <a:spcPts val="300"/>
                        </a:spcAft>
                      </a:pPr>
                      <a:r>
                        <a:rPr lang="en-US" sz="900" dirty="0"/>
                        <a:t>Nonwork</a:t>
                      </a:r>
                      <a:endParaRPr lang="en-US" sz="900" dirty="0">
                        <a:latin typeface="+mj-lt"/>
                        <a:ea typeface="Times New Roman"/>
                        <a:cs typeface="Times New Roman"/>
                      </a:endParaRPr>
                    </a:p>
                  </a:txBody>
                  <a:tcPr marL="36830" marR="36830" marT="0" marB="0" anchor="ct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2.06</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239739">
                <a:tc>
                  <a:txBody>
                    <a:bodyPr/>
                    <a:lstStyle/>
                    <a:p>
                      <a:pPr marL="91440" marR="0" algn="l">
                        <a:spcBef>
                          <a:spcPts val="300"/>
                        </a:spcBef>
                        <a:spcAft>
                          <a:spcPts val="300"/>
                        </a:spcAft>
                      </a:pPr>
                      <a:r>
                        <a:rPr lang="en-US" sz="900" dirty="0"/>
                        <a:t>Long-Distance Business</a:t>
                      </a:r>
                      <a:endParaRPr lang="en-US" sz="900" dirty="0">
                        <a:latin typeface="+mj-lt"/>
                        <a:ea typeface="Times New Roman"/>
                        <a:cs typeface="Times New Roman"/>
                      </a:endParaRPr>
                    </a:p>
                  </a:txBody>
                  <a:tcPr marL="36830" marR="36830" marT="0" marB="0" anchor="ctr"/>
                </a:tc>
                <a:tc>
                  <a:txBody>
                    <a:bodyPr/>
                    <a:lstStyle/>
                    <a:p>
                      <a:pPr marL="0" marR="0" algn="ctr">
                        <a:spcBef>
                          <a:spcPts val="300"/>
                        </a:spcBef>
                        <a:spcAft>
                          <a:spcPts val="300"/>
                        </a:spcAft>
                      </a:pPr>
                      <a:r>
                        <a:rPr lang="en-US" sz="900" dirty="0"/>
                        <a:t>1.19</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1.8</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1.86</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1.39</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1.82</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239739">
                <a:tc>
                  <a:txBody>
                    <a:bodyPr/>
                    <a:lstStyle/>
                    <a:p>
                      <a:pPr marL="91440" marR="0" algn="l">
                        <a:spcBef>
                          <a:spcPts val="300"/>
                        </a:spcBef>
                        <a:spcAft>
                          <a:spcPts val="300"/>
                        </a:spcAft>
                      </a:pPr>
                      <a:r>
                        <a:rPr lang="en-US" sz="900" dirty="0"/>
                        <a:t>Long-Distance Tourist</a:t>
                      </a:r>
                      <a:endParaRPr lang="en-US" sz="900" dirty="0">
                        <a:latin typeface="+mj-lt"/>
                        <a:ea typeface="Times New Roman"/>
                        <a:cs typeface="Times New Roman"/>
                      </a:endParaRPr>
                    </a:p>
                  </a:txBody>
                  <a:tcPr marL="36830" marR="36830" marT="0" marB="0" anchor="ct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3.31</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3.44</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2.55</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2.69</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239739">
                <a:tc>
                  <a:txBody>
                    <a:bodyPr/>
                    <a:lstStyle/>
                    <a:p>
                      <a:pPr marL="91440" marR="0" algn="l">
                        <a:spcBef>
                          <a:spcPts val="300"/>
                        </a:spcBef>
                        <a:spcAft>
                          <a:spcPts val="300"/>
                        </a:spcAft>
                      </a:pPr>
                      <a:r>
                        <a:rPr lang="en-US" sz="900" dirty="0"/>
                        <a:t>Long-Distance Work</a:t>
                      </a:r>
                      <a:endParaRPr lang="en-US" sz="900" dirty="0">
                        <a:latin typeface="+mj-lt"/>
                        <a:ea typeface="Times New Roman"/>
                        <a:cs typeface="Times New Roman"/>
                      </a:endParaRPr>
                    </a:p>
                  </a:txBody>
                  <a:tcPr marL="36830" marR="36830" marT="0" marB="0" anchor="ct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2.43</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239739">
                <a:tc>
                  <a:txBody>
                    <a:bodyPr/>
                    <a:lstStyle/>
                    <a:p>
                      <a:pPr marL="91440" marR="0" algn="l">
                        <a:spcBef>
                          <a:spcPts val="300"/>
                        </a:spcBef>
                        <a:spcAft>
                          <a:spcPts val="300"/>
                        </a:spcAft>
                      </a:pPr>
                      <a:r>
                        <a:rPr lang="en-US" sz="900" dirty="0"/>
                        <a:t>Long-Distance Recreation</a:t>
                      </a:r>
                      <a:endParaRPr lang="en-US" sz="900" dirty="0">
                        <a:latin typeface="+mj-lt"/>
                        <a:ea typeface="Times New Roman"/>
                        <a:cs typeface="Times New Roman"/>
                      </a:endParaRPr>
                    </a:p>
                  </a:txBody>
                  <a:tcPr marL="36830" marR="36830" marT="0" marB="0" anchor="ctr"/>
                </a:tc>
                <a:tc>
                  <a:txBody>
                    <a:bodyPr/>
                    <a:lstStyle/>
                    <a:p>
                      <a:pPr marL="0" marR="0" algn="ctr">
                        <a:spcBef>
                          <a:spcPts val="300"/>
                        </a:spcBef>
                        <a:spcAft>
                          <a:spcPts val="300"/>
                        </a:spcAft>
                      </a:pPr>
                      <a:r>
                        <a:rPr lang="en-US" sz="900" dirty="0"/>
                        <a:t>1.73</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381380">
                <a:tc>
                  <a:txBody>
                    <a:bodyPr/>
                    <a:lstStyle/>
                    <a:p>
                      <a:pPr marL="91440" marR="0" algn="l">
                        <a:spcBef>
                          <a:spcPts val="300"/>
                        </a:spcBef>
                        <a:spcAft>
                          <a:spcPts val="300"/>
                        </a:spcAft>
                      </a:pPr>
                      <a:r>
                        <a:rPr lang="en-US" sz="900" dirty="0"/>
                        <a:t>Long-Distance Nonwork/</a:t>
                      </a:r>
                      <a:br>
                        <a:rPr lang="en-US" sz="900" dirty="0"/>
                      </a:br>
                      <a:r>
                        <a:rPr lang="en-US" sz="900" dirty="0"/>
                        <a:t>Other</a:t>
                      </a:r>
                      <a:endParaRPr lang="en-US" sz="900" dirty="0">
                        <a:latin typeface="+mj-lt"/>
                        <a:ea typeface="Times New Roman"/>
                        <a:cs typeface="Times New Roman"/>
                      </a:endParaRPr>
                    </a:p>
                  </a:txBody>
                  <a:tcPr marL="36830" marR="36830" marT="0" marB="0" anchor="ctr"/>
                </a:tc>
                <a:tc>
                  <a:txBody>
                    <a:bodyPr/>
                    <a:lstStyle/>
                    <a:p>
                      <a:pPr marL="0" marR="0" algn="ctr">
                        <a:spcBef>
                          <a:spcPts val="300"/>
                        </a:spcBef>
                        <a:spcAft>
                          <a:spcPts val="300"/>
                        </a:spcAft>
                      </a:pPr>
                      <a:r>
                        <a:rPr lang="en-US" sz="900" dirty="0"/>
                        <a:t>1.31</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2.64</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2.05</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2.69</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239739">
                <a:tc>
                  <a:txBody>
                    <a:bodyPr/>
                    <a:lstStyle/>
                    <a:p>
                      <a:pPr marL="91440" marR="0" algn="l">
                        <a:spcBef>
                          <a:spcPts val="300"/>
                        </a:spcBef>
                        <a:spcAft>
                          <a:spcPts val="300"/>
                        </a:spcAft>
                      </a:pPr>
                      <a:r>
                        <a:rPr lang="en-US" sz="900" dirty="0"/>
                        <a:t>Internal-External Business</a:t>
                      </a:r>
                      <a:endParaRPr lang="en-US" sz="900" dirty="0">
                        <a:latin typeface="+mj-lt"/>
                        <a:ea typeface="Times New Roman"/>
                        <a:cs typeface="Times New Roman"/>
                      </a:endParaRPr>
                    </a:p>
                  </a:txBody>
                  <a:tcPr marL="36830" marR="36830" marT="0" marB="0" anchor="ct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1.5</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239739">
                <a:tc>
                  <a:txBody>
                    <a:bodyPr/>
                    <a:lstStyle/>
                    <a:p>
                      <a:pPr marL="91440" marR="0" algn="l">
                        <a:spcBef>
                          <a:spcPts val="300"/>
                        </a:spcBef>
                        <a:spcAft>
                          <a:spcPts val="300"/>
                        </a:spcAft>
                      </a:pPr>
                      <a:r>
                        <a:rPr lang="en-US" sz="900" dirty="0"/>
                        <a:t>Internal-External Tourist</a:t>
                      </a:r>
                      <a:endParaRPr lang="en-US" sz="900" dirty="0">
                        <a:latin typeface="+mj-lt"/>
                        <a:ea typeface="Times New Roman"/>
                        <a:cs typeface="Times New Roman"/>
                      </a:endParaRPr>
                    </a:p>
                  </a:txBody>
                  <a:tcPr marL="36830" marR="36830" marT="0" marB="0" anchor="ct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2.55</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239739">
                <a:tc>
                  <a:txBody>
                    <a:bodyPr/>
                    <a:lstStyle/>
                    <a:p>
                      <a:pPr marL="91440" marR="0" algn="l">
                        <a:spcBef>
                          <a:spcPts val="300"/>
                        </a:spcBef>
                        <a:spcAft>
                          <a:spcPts val="300"/>
                        </a:spcAft>
                      </a:pPr>
                      <a:r>
                        <a:rPr lang="en-US" sz="900" dirty="0"/>
                        <a:t>Internal-External Other</a:t>
                      </a:r>
                      <a:endParaRPr lang="en-US" sz="900" dirty="0">
                        <a:latin typeface="+mj-lt"/>
                        <a:ea typeface="Times New Roman"/>
                        <a:cs typeface="Times New Roman"/>
                      </a:endParaRPr>
                    </a:p>
                  </a:txBody>
                  <a:tcPr marL="36830" marR="36830" marT="0" marB="0" anchor="ct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2.26</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bl>
          </a:graphicData>
        </a:graphic>
      </p:graphicFrame>
      <p:sp>
        <p:nvSpPr>
          <p:cNvPr id="5" name="TextBox 4"/>
          <p:cNvSpPr txBox="1"/>
          <p:nvPr/>
        </p:nvSpPr>
        <p:spPr>
          <a:xfrm>
            <a:off x="464634" y="1072743"/>
            <a:ext cx="4347472" cy="307777"/>
          </a:xfrm>
          <a:prstGeom prst="rect">
            <a:avLst/>
          </a:prstGeom>
          <a:noFill/>
        </p:spPr>
        <p:txBody>
          <a:bodyPr wrap="none" rtlCol="0">
            <a:spAutoFit/>
          </a:bodyPr>
          <a:lstStyle/>
          <a:p>
            <a:r>
              <a:rPr lang="en-US" sz="1400" b="1" i="1" dirty="0" smtClean="0">
                <a:solidFill>
                  <a:schemeClr val="accent4">
                    <a:lumMod val="60000"/>
                    <a:lumOff val="40000"/>
                  </a:schemeClr>
                </a:solidFill>
              </a:rPr>
              <a:t>Average Auto Occupancy Found in Statewide Models</a:t>
            </a:r>
            <a:endParaRPr lang="en-US" sz="1400" i="1" baseline="30000" dirty="0">
              <a:solidFill>
                <a:schemeClr val="accent4">
                  <a:lumMod val="60000"/>
                  <a:lumOff val="40000"/>
                </a:schemeClr>
              </a:solidFill>
            </a:endParaRPr>
          </a:p>
        </p:txBody>
      </p:sp>
      <p:sp>
        <p:nvSpPr>
          <p:cNvPr id="6" name="TextBox 5"/>
          <p:cNvSpPr txBox="1"/>
          <p:nvPr/>
        </p:nvSpPr>
        <p:spPr>
          <a:xfrm>
            <a:off x="625667" y="5820940"/>
            <a:ext cx="8265575" cy="900246"/>
          </a:xfrm>
          <a:prstGeom prst="rect">
            <a:avLst/>
          </a:prstGeom>
          <a:noFill/>
        </p:spPr>
        <p:txBody>
          <a:bodyPr wrap="square" rtlCol="0">
            <a:spAutoFit/>
          </a:bodyPr>
          <a:lstStyle/>
          <a:p>
            <a:pPr marL="111125" indent="-111125">
              <a:spcAft>
                <a:spcPts val="300"/>
              </a:spcAft>
            </a:pPr>
            <a:r>
              <a:rPr lang="en-US" sz="900" b="1" baseline="30000" dirty="0" smtClean="0"/>
              <a:t>a	</a:t>
            </a:r>
            <a:r>
              <a:rPr lang="en-US" sz="900" dirty="0" smtClean="0"/>
              <a:t>As calculated from 2001 NHTS data (full national sample) by Cambridge Systematics, Inc. and documented in 2006 Model Parameters Final Report for the Florida DOT.</a:t>
            </a:r>
          </a:p>
          <a:p>
            <a:pPr marL="111125" indent="-111125">
              <a:spcAft>
                <a:spcPts val="300"/>
              </a:spcAft>
            </a:pPr>
            <a:r>
              <a:rPr lang="en-US" sz="900" b="1" baseline="30000" dirty="0" smtClean="0"/>
              <a:t>b	</a:t>
            </a:r>
            <a:r>
              <a:rPr lang="en-US" sz="900" dirty="0" smtClean="0"/>
              <a:t>As documented by Cambridge Systematics, Inc. in 2008 Model Calibration and Validation Standards Final Report for the Florida DOT, results from models throughout the U.S. (see Bibliography for all document titles).</a:t>
            </a:r>
          </a:p>
          <a:p>
            <a:pPr marL="111125" indent="-111125">
              <a:spcAft>
                <a:spcPts val="300"/>
              </a:spcAft>
            </a:pPr>
            <a:r>
              <a:rPr lang="en-US" sz="900" baseline="30000" dirty="0" smtClean="0"/>
              <a:t>c</a:t>
            </a:r>
            <a:r>
              <a:rPr lang="en-US" sz="900" dirty="0" smtClean="0"/>
              <a:t>	NCHRP Report 365 Travel Estimation Techniques for Urban Planning.</a:t>
            </a:r>
          </a:p>
          <a:p>
            <a:endParaRPr lang="en-US" sz="9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Model Validation and Sensitivity</a:t>
            </a:r>
            <a:br>
              <a:rPr lang="en-US" dirty="0" smtClean="0"/>
            </a:br>
            <a:r>
              <a:rPr lang="en-US" dirty="0" smtClean="0"/>
              <a:t>Model Validation and Reasonableness Checking</a:t>
            </a:r>
            <a:endParaRPr lang="en-US" dirty="0"/>
          </a:p>
        </p:txBody>
      </p:sp>
      <p:sp>
        <p:nvSpPr>
          <p:cNvPr id="3" name="Content Placeholder 2"/>
          <p:cNvSpPr>
            <a:spLocks noGrp="1"/>
          </p:cNvSpPr>
          <p:nvPr>
            <p:ph idx="1"/>
          </p:nvPr>
        </p:nvSpPr>
        <p:spPr/>
        <p:txBody>
          <a:bodyPr/>
          <a:lstStyle/>
          <a:p>
            <a:r>
              <a:rPr lang="en-US" dirty="0" smtClean="0">
                <a:solidFill>
                  <a:srgbClr val="FFFF00"/>
                </a:solidFill>
              </a:rPr>
              <a:t>Trip Assignment</a:t>
            </a:r>
          </a:p>
          <a:p>
            <a:pPr lvl="1"/>
            <a:r>
              <a:rPr lang="en-US" sz="2100" dirty="0" smtClean="0"/>
              <a:t>Traffic assignment RMSE for statewide models tends to track at higher levels than urban and regional models due to lower link volumes, larger zones, and relatively sparse networks</a:t>
            </a:r>
            <a:endParaRPr lang="en-US" sz="2100" dirty="0">
              <a:solidFill>
                <a:srgbClr val="FFFF00"/>
              </a:solidFill>
            </a:endParaRPr>
          </a:p>
        </p:txBody>
      </p:sp>
      <p:sp>
        <p:nvSpPr>
          <p:cNvPr id="4" name="Slide Number Placeholder 3"/>
          <p:cNvSpPr>
            <a:spLocks noGrp="1"/>
          </p:cNvSpPr>
          <p:nvPr>
            <p:ph type="sldNum" sz="quarter" idx="12"/>
          </p:nvPr>
        </p:nvSpPr>
        <p:spPr/>
        <p:txBody>
          <a:bodyPr/>
          <a:lstStyle/>
          <a:p>
            <a:fld id="{6EFA8406-D672-4E03-9ABF-F4A7E3A351AA}" type="slidenum">
              <a:rPr lang="en-US" smtClean="0"/>
              <a:pPr/>
              <a:t>14</a:t>
            </a:fld>
            <a:endParaRPr lang="en-US" dirty="0"/>
          </a:p>
        </p:txBody>
      </p:sp>
      <p:graphicFrame>
        <p:nvGraphicFramePr>
          <p:cNvPr id="8" name="Table 7"/>
          <p:cNvGraphicFramePr>
            <a:graphicFrameLocks noGrp="1"/>
          </p:cNvGraphicFramePr>
          <p:nvPr/>
        </p:nvGraphicFramePr>
        <p:xfrm>
          <a:off x="457205" y="2914184"/>
          <a:ext cx="8229594" cy="3037527"/>
        </p:xfrm>
        <a:graphic>
          <a:graphicData uri="http://schemas.openxmlformats.org/drawingml/2006/table">
            <a:tbl>
              <a:tblPr firstRow="1" bandRow="1">
                <a:effectLst>
                  <a:outerShdw blurRad="50800" dist="38100" dir="2700000" algn="tl" rotWithShape="0">
                    <a:prstClr val="black">
                      <a:alpha val="40000"/>
                    </a:prstClr>
                  </a:outerShdw>
                </a:effectLst>
                <a:tableStyleId>{D03447BB-5D67-496B-8E87-E561075AD55C}</a:tableStyleId>
              </a:tblPr>
              <a:tblGrid>
                <a:gridCol w="800634"/>
                <a:gridCol w="423624"/>
                <a:gridCol w="423624"/>
                <a:gridCol w="423624"/>
                <a:gridCol w="423624"/>
                <a:gridCol w="423624"/>
                <a:gridCol w="423624"/>
                <a:gridCol w="423624"/>
                <a:gridCol w="423624"/>
                <a:gridCol w="423624"/>
                <a:gridCol w="423624"/>
                <a:gridCol w="423624"/>
                <a:gridCol w="423624"/>
                <a:gridCol w="639336"/>
                <a:gridCol w="658334"/>
                <a:gridCol w="523901"/>
                <a:gridCol w="523901"/>
              </a:tblGrid>
              <a:tr h="245328">
                <a:tc rowSpan="3">
                  <a:txBody>
                    <a:bodyPr/>
                    <a:lstStyle/>
                    <a:p>
                      <a:pPr marL="0" marR="0" algn="l">
                        <a:spcBef>
                          <a:spcPts val="300"/>
                        </a:spcBef>
                        <a:spcAft>
                          <a:spcPts val="300"/>
                        </a:spcAft>
                      </a:pPr>
                      <a:r>
                        <a:rPr lang="en-US" sz="800" b="1" dirty="0"/>
                        <a:t>Range</a:t>
                      </a:r>
                      <a:endParaRPr lang="en-US" sz="800" b="1" dirty="0">
                        <a:latin typeface="+mj-lt"/>
                        <a:ea typeface="Times New Roman"/>
                        <a:cs typeface="Times New Roman"/>
                      </a:endParaRPr>
                    </a:p>
                  </a:txBody>
                  <a:tcPr marL="27281" marR="27281" marT="0" marB="0" anchor="b">
                    <a:lnB w="19050" cap="flat" cmpd="sng" algn="ctr">
                      <a:solidFill>
                        <a:schemeClr val="bg1"/>
                      </a:solidFill>
                      <a:prstDash val="solid"/>
                      <a:round/>
                      <a:headEnd type="none" w="med" len="med"/>
                      <a:tailEnd type="none" w="med" len="med"/>
                    </a:lnB>
                    <a:solidFill>
                      <a:schemeClr val="bg2"/>
                    </a:solidFill>
                  </a:tcPr>
                </a:tc>
                <a:tc gridSpan="12">
                  <a:txBody>
                    <a:bodyPr/>
                    <a:lstStyle/>
                    <a:p>
                      <a:pPr marL="0" marR="0" algn="ctr">
                        <a:spcBef>
                          <a:spcPts val="300"/>
                        </a:spcBef>
                        <a:spcAft>
                          <a:spcPts val="300"/>
                        </a:spcAft>
                      </a:pPr>
                      <a:r>
                        <a:rPr lang="en-US" sz="800" b="1" dirty="0"/>
                        <a:t>Statewide Model Results</a:t>
                      </a:r>
                      <a:endParaRPr lang="en-US" sz="800" b="1" dirty="0">
                        <a:latin typeface="+mj-lt"/>
                        <a:ea typeface="Times New Roman"/>
                        <a:cs typeface="Times New Roman"/>
                      </a:endParaRPr>
                    </a:p>
                  </a:txBody>
                  <a:tcPr marL="27281" marR="27281" marT="0" marB="0" anchor="b">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300"/>
                        </a:spcBef>
                        <a:spcAft>
                          <a:spcPts val="300"/>
                        </a:spcAft>
                      </a:pPr>
                      <a:r>
                        <a:rPr lang="en-US" sz="800" b="1" dirty="0"/>
                        <a:t>Guidance Documents</a:t>
                      </a:r>
                      <a:endParaRPr lang="en-US" sz="800" b="1" dirty="0">
                        <a:latin typeface="+mj-lt"/>
                        <a:ea typeface="Times New Roman"/>
                        <a:cs typeface="Times New Roman"/>
                      </a:endParaRPr>
                    </a:p>
                  </a:txBody>
                  <a:tcPr marL="27281" marR="27281" marT="0" marB="0" anchor="b">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0">
                <a:tc vMerge="1">
                  <a:txBody>
                    <a:bodyPr/>
                    <a:lstStyle/>
                    <a:p>
                      <a:endParaRPr lang="en-US"/>
                    </a:p>
                  </a:txBody>
                  <a:tcPr/>
                </a:tc>
                <a:tc rowSpan="2">
                  <a:txBody>
                    <a:bodyPr/>
                    <a:lstStyle/>
                    <a:p>
                      <a:pPr marL="0" marR="0" algn="ctr">
                        <a:spcBef>
                          <a:spcPts val="300"/>
                        </a:spcBef>
                        <a:spcAft>
                          <a:spcPts val="300"/>
                        </a:spcAft>
                      </a:pPr>
                      <a:r>
                        <a:rPr lang="en-US" sz="800" b="1" dirty="0"/>
                        <a:t>AL</a:t>
                      </a:r>
                      <a:endParaRPr lang="en-US" sz="800" b="1" dirty="0">
                        <a:latin typeface="+mj-lt"/>
                        <a:ea typeface="Times New Roman"/>
                        <a:cs typeface="Times New Roman"/>
                      </a:endParaRPr>
                    </a:p>
                  </a:txBody>
                  <a:tcPr marL="27281" marR="27281" marT="0" marB="0" anchor="b">
                    <a:lnL w="25400" cmpd="sng">
                      <a:noFill/>
                    </a:lnL>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800" b="1" dirty="0"/>
                        <a:t>AZ</a:t>
                      </a:r>
                      <a:endParaRPr lang="en-US" sz="800" b="1" dirty="0">
                        <a:latin typeface="+mj-lt"/>
                        <a:ea typeface="Times New Roman"/>
                        <a:cs typeface="Times New Roman"/>
                      </a:endParaRPr>
                    </a:p>
                  </a:txBody>
                  <a:tcPr marL="27281" marR="27281"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800" b="1" dirty="0"/>
                        <a:t>FL 2000</a:t>
                      </a:r>
                      <a:endParaRPr lang="en-US" sz="800" b="1" dirty="0">
                        <a:latin typeface="+mj-lt"/>
                        <a:ea typeface="Times New Roman"/>
                        <a:cs typeface="Times New Roman"/>
                      </a:endParaRPr>
                    </a:p>
                  </a:txBody>
                  <a:tcPr marL="27281" marR="27281"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800" b="1" dirty="0"/>
                        <a:t>IN</a:t>
                      </a:r>
                      <a:endParaRPr lang="en-US" sz="800" b="1" dirty="0">
                        <a:latin typeface="+mj-lt"/>
                        <a:ea typeface="Times New Roman"/>
                        <a:cs typeface="Times New Roman"/>
                      </a:endParaRPr>
                    </a:p>
                  </a:txBody>
                  <a:tcPr marL="27281" marR="27281"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800" b="1" dirty="0"/>
                        <a:t>MD</a:t>
                      </a:r>
                      <a:endParaRPr lang="en-US" sz="800" b="1" dirty="0">
                        <a:latin typeface="+mj-lt"/>
                        <a:ea typeface="Times New Roman"/>
                        <a:cs typeface="Times New Roman"/>
                      </a:endParaRPr>
                    </a:p>
                  </a:txBody>
                  <a:tcPr marL="27281" marR="27281"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800" b="1" dirty="0"/>
                        <a:t>MI</a:t>
                      </a:r>
                      <a:endParaRPr lang="en-US" sz="800" b="1" dirty="0">
                        <a:latin typeface="+mj-lt"/>
                        <a:ea typeface="Times New Roman"/>
                        <a:cs typeface="Times New Roman"/>
                      </a:endParaRPr>
                    </a:p>
                  </a:txBody>
                  <a:tcPr marL="27281" marR="27281"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800" b="1" dirty="0"/>
                        <a:t>OH</a:t>
                      </a:r>
                      <a:endParaRPr lang="en-US" sz="800" b="1" dirty="0">
                        <a:latin typeface="+mj-lt"/>
                        <a:ea typeface="Times New Roman"/>
                        <a:cs typeface="Times New Roman"/>
                      </a:endParaRPr>
                    </a:p>
                  </a:txBody>
                  <a:tcPr marL="27281" marR="27281"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800" b="1" dirty="0"/>
                        <a:t>OR</a:t>
                      </a:r>
                      <a:endParaRPr lang="en-US" sz="800" b="1" dirty="0">
                        <a:latin typeface="+mj-lt"/>
                        <a:ea typeface="Times New Roman"/>
                        <a:cs typeface="Times New Roman"/>
                      </a:endParaRPr>
                    </a:p>
                  </a:txBody>
                  <a:tcPr marL="27281" marR="27281"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800" b="1" dirty="0"/>
                        <a:t>TN</a:t>
                      </a:r>
                      <a:endParaRPr lang="en-US" sz="800" b="1" dirty="0">
                        <a:latin typeface="+mj-lt"/>
                        <a:ea typeface="Times New Roman"/>
                        <a:cs typeface="Times New Roman"/>
                      </a:endParaRPr>
                    </a:p>
                  </a:txBody>
                  <a:tcPr marL="27281" marR="27281"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800" b="1" dirty="0"/>
                        <a:t>TX</a:t>
                      </a:r>
                      <a:endParaRPr lang="en-US" sz="800" b="1" dirty="0">
                        <a:latin typeface="+mj-lt"/>
                        <a:ea typeface="Times New Roman"/>
                        <a:cs typeface="Times New Roman"/>
                      </a:endParaRPr>
                    </a:p>
                  </a:txBody>
                  <a:tcPr marL="27281" marR="27281"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800" b="1" dirty="0"/>
                        <a:t>UT</a:t>
                      </a:r>
                      <a:endParaRPr lang="en-US" sz="800" b="1" dirty="0">
                        <a:latin typeface="+mj-lt"/>
                        <a:ea typeface="Times New Roman"/>
                        <a:cs typeface="Times New Roman"/>
                      </a:endParaRPr>
                    </a:p>
                  </a:txBody>
                  <a:tcPr marL="27281" marR="27281"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800" b="1" dirty="0"/>
                        <a:t>WI</a:t>
                      </a:r>
                      <a:endParaRPr lang="en-US" sz="800" b="1" dirty="0">
                        <a:latin typeface="+mj-lt"/>
                        <a:ea typeface="Times New Roman"/>
                        <a:cs typeface="Times New Roman"/>
                      </a:endParaRPr>
                    </a:p>
                  </a:txBody>
                  <a:tcPr marL="27281" marR="27281" marT="0" marB="0" anchor="b">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gridSpan="2">
                  <a:txBody>
                    <a:bodyPr/>
                    <a:lstStyle/>
                    <a:p>
                      <a:pPr marL="0" marR="0" algn="ctr">
                        <a:spcBef>
                          <a:spcPts val="300"/>
                        </a:spcBef>
                        <a:spcAft>
                          <a:spcPts val="300"/>
                        </a:spcAft>
                      </a:pPr>
                      <a:r>
                        <a:rPr lang="en-US" sz="800" b="1" dirty="0"/>
                        <a:t>FDOT</a:t>
                      </a:r>
                      <a:endParaRPr lang="en-US" sz="800" b="1" dirty="0">
                        <a:latin typeface="+mj-lt"/>
                        <a:ea typeface="Times New Roman"/>
                        <a:cs typeface="Times New Roman"/>
                      </a:endParaRPr>
                    </a:p>
                  </a:txBody>
                  <a:tcPr marL="27281" marR="27281"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tc rowSpan="2">
                  <a:txBody>
                    <a:bodyPr/>
                    <a:lstStyle/>
                    <a:p>
                      <a:pPr marL="0" marR="0" algn="ctr">
                        <a:spcBef>
                          <a:spcPts val="300"/>
                        </a:spcBef>
                        <a:spcAft>
                          <a:spcPts val="300"/>
                        </a:spcAft>
                      </a:pPr>
                      <a:r>
                        <a:rPr lang="en-US" sz="800" b="1" dirty="0"/>
                        <a:t>Oregon DOT</a:t>
                      </a:r>
                      <a:r>
                        <a:rPr lang="en-US" sz="800" b="1" baseline="30000" dirty="0"/>
                        <a:t>b</a:t>
                      </a:r>
                      <a:endParaRPr lang="en-US" sz="800" b="1" dirty="0">
                        <a:latin typeface="+mj-lt"/>
                        <a:ea typeface="Times New Roman"/>
                        <a:cs typeface="Times New Roman"/>
                      </a:endParaRPr>
                    </a:p>
                  </a:txBody>
                  <a:tcPr marL="27281" marR="27281" marT="0" marB="0" anchor="b">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800" b="1" dirty="0"/>
                        <a:t>Michigan</a:t>
                      </a:r>
                      <a:r>
                        <a:rPr lang="en-US" sz="800" b="1" baseline="30000" dirty="0"/>
                        <a:t>c</a:t>
                      </a:r>
                      <a:endParaRPr lang="en-US" sz="800" b="1" dirty="0">
                        <a:latin typeface="+mj-lt"/>
                        <a:ea typeface="Times New Roman"/>
                        <a:cs typeface="Times New Roman"/>
                      </a:endParaRPr>
                    </a:p>
                  </a:txBody>
                  <a:tcPr marL="27281" marR="27281"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r>
              <a:tr h="28108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300"/>
                        </a:spcBef>
                        <a:spcAft>
                          <a:spcPts val="300"/>
                        </a:spcAft>
                      </a:pPr>
                      <a:r>
                        <a:rPr lang="en-US" sz="800" b="1" spc="-10" dirty="0"/>
                        <a:t>Acceptable</a:t>
                      </a:r>
                      <a:r>
                        <a:rPr lang="en-US" sz="800" b="1" spc="-10" baseline="30000" dirty="0"/>
                        <a:t>a</a:t>
                      </a:r>
                      <a:endParaRPr lang="en-US" sz="800" b="1" dirty="0">
                        <a:latin typeface="+mj-lt"/>
                        <a:ea typeface="Times New Roman"/>
                        <a:cs typeface="Times New Roman"/>
                      </a:endParaRPr>
                    </a:p>
                  </a:txBody>
                  <a:tcPr marL="27281" marR="27281" marT="0" marB="0" anchor="b">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800" b="1" spc="-10" dirty="0"/>
                        <a:t>Preferable</a:t>
                      </a:r>
                      <a:r>
                        <a:rPr lang="en-US" sz="800" b="1" spc="-10" baseline="30000" dirty="0"/>
                        <a:t>a</a:t>
                      </a:r>
                      <a:endParaRPr lang="en-US" sz="800" b="1" dirty="0">
                        <a:latin typeface="+mj-lt"/>
                        <a:ea typeface="Times New Roman"/>
                        <a:cs typeface="Times New Roman"/>
                      </a:endParaRPr>
                    </a:p>
                  </a:txBody>
                  <a:tcPr marL="27281" marR="27281" marT="0" marB="0" anchor="b">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vMerge="1">
                  <a:txBody>
                    <a:bodyPr/>
                    <a:lstStyle/>
                    <a:p>
                      <a:endParaRPr lang="en-US"/>
                    </a:p>
                  </a:txBody>
                  <a:tcPr/>
                </a:tc>
                <a:tc vMerge="1">
                  <a:txBody>
                    <a:bodyPr/>
                    <a:lstStyle/>
                    <a:p>
                      <a:endParaRPr lang="en-US"/>
                    </a:p>
                  </a:txBody>
                  <a:tcPr/>
                </a:tc>
              </a:tr>
              <a:tr h="281082">
                <a:tc>
                  <a:txBody>
                    <a:bodyPr/>
                    <a:lstStyle/>
                    <a:p>
                      <a:pPr marL="0" marR="0" algn="l">
                        <a:spcBef>
                          <a:spcPts val="300"/>
                        </a:spcBef>
                        <a:spcAft>
                          <a:spcPts val="300"/>
                        </a:spcAft>
                      </a:pPr>
                      <a:r>
                        <a:rPr lang="en-US" sz="800" dirty="0"/>
                        <a:t>1 to 5,000</a:t>
                      </a:r>
                      <a:endParaRPr lang="en-US" sz="800" dirty="0">
                        <a:latin typeface="+mj-lt"/>
                        <a:ea typeface="Times New Roman"/>
                        <a:cs typeface="Times New Roman"/>
                      </a:endParaRPr>
                    </a:p>
                  </a:txBody>
                  <a:tcPr marL="27281" marR="27281" marT="0" marB="0" anchor="ct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00" dirty="0"/>
                        <a:t>141.8</a:t>
                      </a:r>
                      <a:endParaRPr lang="en-US" sz="800" dirty="0">
                        <a:latin typeface="+mj-lt"/>
                        <a:ea typeface="Times New Roman"/>
                        <a:cs typeface="Times New Roman"/>
                      </a:endParaRPr>
                    </a:p>
                  </a:txBody>
                  <a:tcPr marL="27281" marR="27281" marT="0" marB="0" anchor="ctr">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00" dirty="0"/>
                        <a:t>103.6</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00" dirty="0"/>
                        <a:t>60.9</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00" dirty="0"/>
                        <a:t>42.29-99.06</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00" dirty="0"/>
                        <a:t>–</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00" dirty="0"/>
                        <a:t>35.33</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00" dirty="0"/>
                        <a:t>115-58</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00" dirty="0"/>
                        <a:t>100.33</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00" dirty="0"/>
                        <a:t>27.2-21.8</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00" dirty="0"/>
                        <a:t>90-290</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00" dirty="0"/>
                        <a:t>57-147</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00" dirty="0"/>
                        <a:t>41.82-80.61</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00" dirty="0"/>
                        <a:t>100</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00" dirty="0"/>
                        <a:t>45</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00" dirty="0"/>
                        <a:t>115.76</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00" dirty="0"/>
                        <a:t>50-</a:t>
                      </a:r>
                      <a:br>
                        <a:rPr lang="en-US" sz="800" dirty="0"/>
                      </a:br>
                      <a:r>
                        <a:rPr lang="en-US" sz="800" dirty="0"/>
                        <a:t>200%</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r>
              <a:tr h="281082">
                <a:tc>
                  <a:txBody>
                    <a:bodyPr/>
                    <a:lstStyle/>
                    <a:p>
                      <a:pPr marL="0" marR="0" algn="l">
                        <a:spcBef>
                          <a:spcPts val="300"/>
                        </a:spcBef>
                        <a:spcAft>
                          <a:spcPts val="300"/>
                        </a:spcAft>
                      </a:pPr>
                      <a:r>
                        <a:rPr lang="en-US" sz="800" dirty="0"/>
                        <a:t>5,000 to10,000</a:t>
                      </a:r>
                      <a:endParaRPr lang="en-US" sz="800" dirty="0">
                        <a:latin typeface="+mj-lt"/>
                        <a:ea typeface="Times New Roman"/>
                        <a:cs typeface="Times New Roman"/>
                      </a:endParaRPr>
                    </a:p>
                  </a:txBody>
                  <a:tcPr marL="27281" marR="27281" marT="0" marB="0" anchor="ctr"/>
                </a:tc>
                <a:tc>
                  <a:txBody>
                    <a:bodyPr/>
                    <a:lstStyle/>
                    <a:p>
                      <a:pPr marL="0" marR="0" algn="ctr">
                        <a:spcBef>
                          <a:spcPts val="300"/>
                        </a:spcBef>
                        <a:spcAft>
                          <a:spcPts val="300"/>
                        </a:spcAft>
                      </a:pPr>
                      <a:r>
                        <a:rPr lang="en-US" sz="800" dirty="0"/>
                        <a:t>80.7</a:t>
                      </a:r>
                      <a:endParaRPr lang="en-US" sz="800" dirty="0">
                        <a:latin typeface="+mj-lt"/>
                        <a:ea typeface="Times New Roman"/>
                        <a:cs typeface="Times New Roman"/>
                      </a:endParaRPr>
                    </a:p>
                  </a:txBody>
                  <a:tcPr marL="27281" marR="27281"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56.9</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43.4</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35.52-42.97</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114</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22</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55-42</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32</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15.9</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70</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53-76</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32</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45</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35</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43.14</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25%</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tcPr>
                </a:tc>
              </a:tr>
              <a:tr h="281082">
                <a:tc>
                  <a:txBody>
                    <a:bodyPr/>
                    <a:lstStyle/>
                    <a:p>
                      <a:pPr marL="0" marR="0" algn="l">
                        <a:spcBef>
                          <a:spcPts val="300"/>
                        </a:spcBef>
                        <a:spcAft>
                          <a:spcPts val="300"/>
                        </a:spcAft>
                      </a:pPr>
                      <a:r>
                        <a:rPr lang="en-US" sz="800" dirty="0"/>
                        <a:t>10,000 to 20,000</a:t>
                      </a:r>
                      <a:endParaRPr lang="en-US" sz="800" dirty="0">
                        <a:latin typeface="+mj-lt"/>
                        <a:ea typeface="Times New Roman"/>
                        <a:cs typeface="Times New Roman"/>
                      </a:endParaRPr>
                    </a:p>
                  </a:txBody>
                  <a:tcPr marL="27281" marR="27281" marT="0" marB="0" anchor="ctr"/>
                </a:tc>
                <a:tc>
                  <a:txBody>
                    <a:bodyPr/>
                    <a:lstStyle/>
                    <a:p>
                      <a:pPr marL="0" marR="0" algn="ctr">
                        <a:spcBef>
                          <a:spcPts val="300"/>
                        </a:spcBef>
                        <a:spcAft>
                          <a:spcPts val="300"/>
                        </a:spcAft>
                      </a:pPr>
                      <a:r>
                        <a:rPr lang="en-US" sz="800" dirty="0"/>
                        <a:t>65.5-82.4</a:t>
                      </a:r>
                      <a:endParaRPr lang="en-US" sz="800" dirty="0">
                        <a:latin typeface="+mj-lt"/>
                        <a:ea typeface="Times New Roman"/>
                        <a:cs typeface="Times New Roman"/>
                      </a:endParaRPr>
                    </a:p>
                  </a:txBody>
                  <a:tcPr marL="27281" marR="27281"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36.7</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32.7</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31.33-35.6</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86</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36-24</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25.4-35.5</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61.0</a:t>
                      </a:r>
                      <a:r>
                        <a:rPr lang="en-US" sz="800" baseline="30000" dirty="0"/>
                        <a:t>d</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34.0-81.0</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22.3</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30.0-</a:t>
                      </a:r>
                      <a:br>
                        <a:rPr lang="en-US" sz="800" dirty="0"/>
                      </a:br>
                      <a:r>
                        <a:rPr lang="en-US" sz="800" dirty="0"/>
                        <a:t>35.0</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25.0-</a:t>
                      </a:r>
                      <a:br>
                        <a:rPr lang="en-US" sz="800" dirty="0"/>
                      </a:br>
                      <a:r>
                        <a:rPr lang="en-US" sz="800" dirty="0"/>
                        <a:t>27.0</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28.73</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20%</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tcPr>
                </a:tc>
              </a:tr>
              <a:tr h="281082">
                <a:tc>
                  <a:txBody>
                    <a:bodyPr/>
                    <a:lstStyle/>
                    <a:p>
                      <a:pPr marL="0" marR="0" algn="l">
                        <a:spcBef>
                          <a:spcPts val="300"/>
                        </a:spcBef>
                        <a:spcAft>
                          <a:spcPts val="300"/>
                        </a:spcAft>
                      </a:pPr>
                      <a:r>
                        <a:rPr lang="en-US" sz="800" dirty="0"/>
                        <a:t>20,000 to 30,000</a:t>
                      </a:r>
                      <a:endParaRPr lang="en-US" sz="800" dirty="0">
                        <a:latin typeface="+mj-lt"/>
                        <a:ea typeface="Times New Roman"/>
                        <a:cs typeface="Times New Roman"/>
                      </a:endParaRPr>
                    </a:p>
                  </a:txBody>
                  <a:tcPr marL="27281" marR="27281" marT="0" marB="0" anchor="ctr"/>
                </a:tc>
                <a:tc>
                  <a:txBody>
                    <a:bodyPr/>
                    <a:lstStyle/>
                    <a:p>
                      <a:pPr marL="0" marR="0" algn="ctr">
                        <a:spcBef>
                          <a:spcPts val="300"/>
                        </a:spcBef>
                        <a:spcAft>
                          <a:spcPts val="300"/>
                        </a:spcAft>
                      </a:pPr>
                      <a:r>
                        <a:rPr lang="en-US" sz="800" dirty="0"/>
                        <a:t>57.1</a:t>
                      </a:r>
                      <a:endParaRPr lang="en-US" sz="800" dirty="0">
                        <a:latin typeface="+mj-lt"/>
                        <a:ea typeface="Times New Roman"/>
                        <a:cs typeface="Times New Roman"/>
                      </a:endParaRPr>
                    </a:p>
                  </a:txBody>
                  <a:tcPr marL="27281" marR="27281"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27.5</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25.9</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29.34</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45</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20.3</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25-28</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20.2</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40.0</a:t>
                      </a:r>
                      <a:r>
                        <a:rPr lang="en-US" sz="800" baseline="30000" dirty="0"/>
                        <a:t>d</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45</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19.33</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27</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15</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25.84</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20%</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tcPr>
                </a:tc>
              </a:tr>
              <a:tr h="281082">
                <a:tc>
                  <a:txBody>
                    <a:bodyPr/>
                    <a:lstStyle/>
                    <a:p>
                      <a:pPr marL="0" marR="0" algn="l">
                        <a:spcBef>
                          <a:spcPts val="300"/>
                        </a:spcBef>
                        <a:spcAft>
                          <a:spcPts val="300"/>
                        </a:spcAft>
                      </a:pPr>
                      <a:r>
                        <a:rPr lang="en-US" sz="800" dirty="0"/>
                        <a:t>30,000 to 40,000</a:t>
                      </a:r>
                      <a:endParaRPr lang="en-US" sz="800" dirty="0">
                        <a:latin typeface="+mj-lt"/>
                        <a:ea typeface="Times New Roman"/>
                        <a:cs typeface="Times New Roman"/>
                      </a:endParaRPr>
                    </a:p>
                  </a:txBody>
                  <a:tcPr marL="27281" marR="27281" marT="0" marB="0" anchor="ctr"/>
                </a:tc>
                <a:tc>
                  <a:txBody>
                    <a:bodyPr/>
                    <a:lstStyle/>
                    <a:p>
                      <a:pPr marL="0" marR="0" algn="ctr">
                        <a:spcBef>
                          <a:spcPts val="300"/>
                        </a:spcBef>
                        <a:spcAft>
                          <a:spcPts val="300"/>
                        </a:spcAft>
                      </a:pPr>
                      <a:r>
                        <a:rPr lang="en-US" sz="800" dirty="0"/>
                        <a:t>36.2</a:t>
                      </a:r>
                      <a:r>
                        <a:rPr lang="en-US" sz="800" baseline="30000" dirty="0"/>
                        <a:t>e</a:t>
                      </a:r>
                      <a:endParaRPr lang="en-US" sz="800" dirty="0">
                        <a:latin typeface="+mj-lt"/>
                        <a:ea typeface="Times New Roman"/>
                        <a:cs typeface="Times New Roman"/>
                      </a:endParaRPr>
                    </a:p>
                  </a:txBody>
                  <a:tcPr marL="27281" marR="27281"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21.4</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21.93</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49</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23</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31</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18.2</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40.0</a:t>
                      </a:r>
                      <a:r>
                        <a:rPr lang="en-US" sz="800" baseline="30000" dirty="0"/>
                        <a:t>d</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36</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13.62</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25</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15</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30.25</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15%</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tcPr>
                </a:tc>
              </a:tr>
              <a:tr h="281082">
                <a:tc>
                  <a:txBody>
                    <a:bodyPr/>
                    <a:lstStyle/>
                    <a:p>
                      <a:pPr marL="0" marR="0" algn="l">
                        <a:spcBef>
                          <a:spcPts val="300"/>
                        </a:spcBef>
                        <a:spcAft>
                          <a:spcPts val="300"/>
                        </a:spcAft>
                      </a:pPr>
                      <a:r>
                        <a:rPr lang="en-US" sz="800" dirty="0"/>
                        <a:t>40,000 to 50,000</a:t>
                      </a:r>
                      <a:endParaRPr lang="en-US" sz="800" dirty="0">
                        <a:latin typeface="+mj-lt"/>
                        <a:ea typeface="Times New Roman"/>
                        <a:cs typeface="Times New Roman"/>
                      </a:endParaRPr>
                    </a:p>
                  </a:txBody>
                  <a:tcPr marL="27281" marR="27281" marT="0" marB="0" anchor="ctr"/>
                </a:tc>
                <a:tc>
                  <a:txBody>
                    <a:bodyPr/>
                    <a:lstStyle/>
                    <a:p>
                      <a:pPr marL="0" marR="0" algn="ctr">
                        <a:spcBef>
                          <a:spcPts val="300"/>
                        </a:spcBef>
                        <a:spcAft>
                          <a:spcPts val="300"/>
                        </a:spcAft>
                      </a:pPr>
                      <a:r>
                        <a:rPr lang="en-US" sz="800" dirty="0"/>
                        <a:t>–</a:t>
                      </a:r>
                      <a:endParaRPr lang="en-US" sz="800" dirty="0">
                        <a:latin typeface="+mj-lt"/>
                        <a:ea typeface="Times New Roman"/>
                        <a:cs typeface="Times New Roman"/>
                      </a:endParaRPr>
                    </a:p>
                  </a:txBody>
                  <a:tcPr marL="27281" marR="27281"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17.4</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15.74</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12</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16.4</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8.8</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36</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13.91</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25</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15</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30.25</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15%</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tcPr>
                </a:tc>
              </a:tr>
              <a:tr h="281082">
                <a:tc>
                  <a:txBody>
                    <a:bodyPr/>
                    <a:lstStyle/>
                    <a:p>
                      <a:pPr marL="0" marR="0" algn="l">
                        <a:spcBef>
                          <a:spcPts val="300"/>
                        </a:spcBef>
                        <a:spcAft>
                          <a:spcPts val="300"/>
                        </a:spcAft>
                      </a:pPr>
                      <a:r>
                        <a:rPr lang="en-US" sz="800" dirty="0"/>
                        <a:t>50,000 to 60,000</a:t>
                      </a:r>
                      <a:endParaRPr lang="en-US" sz="800" dirty="0">
                        <a:latin typeface="+mj-lt"/>
                        <a:ea typeface="Times New Roman"/>
                        <a:cs typeface="Times New Roman"/>
                      </a:endParaRPr>
                    </a:p>
                  </a:txBody>
                  <a:tcPr marL="27281" marR="27281" marT="0" marB="0" anchor="ctr"/>
                </a:tc>
                <a:tc>
                  <a:txBody>
                    <a:bodyPr/>
                    <a:lstStyle/>
                    <a:p>
                      <a:pPr marL="0" marR="0" algn="ctr">
                        <a:spcBef>
                          <a:spcPts val="300"/>
                        </a:spcBef>
                        <a:spcAft>
                          <a:spcPts val="300"/>
                        </a:spcAft>
                      </a:pPr>
                      <a:r>
                        <a:rPr lang="en-US" sz="800" dirty="0"/>
                        <a:t>–</a:t>
                      </a:r>
                      <a:endParaRPr lang="en-US" sz="800" dirty="0">
                        <a:latin typeface="+mj-lt"/>
                        <a:ea typeface="Times New Roman"/>
                        <a:cs typeface="Times New Roman"/>
                      </a:endParaRPr>
                    </a:p>
                  </a:txBody>
                  <a:tcPr marL="27281" marR="27281"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14.5</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37</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13.9</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17</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5.1</a:t>
                      </a:r>
                      <a:r>
                        <a:rPr lang="en-US" sz="800" baseline="30000" dirty="0"/>
                        <a:t>f</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20</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10</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30.25</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10%</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tcPr>
                </a:tc>
              </a:tr>
              <a:tr h="281082">
                <a:tc>
                  <a:txBody>
                    <a:bodyPr/>
                    <a:lstStyle/>
                    <a:p>
                      <a:pPr marL="0" marR="0" algn="l">
                        <a:spcBef>
                          <a:spcPts val="300"/>
                        </a:spcBef>
                        <a:spcAft>
                          <a:spcPts val="300"/>
                        </a:spcAft>
                      </a:pPr>
                      <a:r>
                        <a:rPr lang="en-US" sz="800" dirty="0"/>
                        <a:t>&gt; 60,000</a:t>
                      </a:r>
                      <a:endParaRPr lang="en-US" sz="800" dirty="0">
                        <a:latin typeface="+mj-lt"/>
                        <a:ea typeface="Times New Roman"/>
                        <a:cs typeface="Times New Roman"/>
                      </a:endParaRPr>
                    </a:p>
                  </a:txBody>
                  <a:tcPr marL="27281" marR="27281" marT="0" marB="0" anchor="ctr"/>
                </a:tc>
                <a:tc>
                  <a:txBody>
                    <a:bodyPr/>
                    <a:lstStyle/>
                    <a:p>
                      <a:pPr marL="0" marR="0" algn="ctr">
                        <a:spcBef>
                          <a:spcPts val="300"/>
                        </a:spcBef>
                        <a:spcAft>
                          <a:spcPts val="300"/>
                        </a:spcAft>
                      </a:pPr>
                      <a:r>
                        <a:rPr lang="en-US" sz="800" dirty="0"/>
                        <a:t>–</a:t>
                      </a:r>
                      <a:endParaRPr lang="en-US" sz="800" dirty="0">
                        <a:latin typeface="+mj-lt"/>
                        <a:ea typeface="Times New Roman"/>
                        <a:cs typeface="Times New Roman"/>
                      </a:endParaRPr>
                    </a:p>
                  </a:txBody>
                  <a:tcPr marL="27281" marR="27281"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10.9-14.9</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13.22-14.6</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23.5</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11</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41</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19</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10</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19.2</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00" dirty="0"/>
                        <a:t>10%</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tcPr>
                </a:tc>
              </a:tr>
              <a:tr h="140541">
                <a:tc>
                  <a:txBody>
                    <a:bodyPr/>
                    <a:lstStyle/>
                    <a:p>
                      <a:pPr marL="0" marR="0" algn="l">
                        <a:spcBef>
                          <a:spcPts val="300"/>
                        </a:spcBef>
                        <a:spcAft>
                          <a:spcPts val="300"/>
                        </a:spcAft>
                      </a:pPr>
                      <a:r>
                        <a:rPr lang="en-US" sz="800" dirty="0"/>
                        <a:t>Total</a:t>
                      </a:r>
                      <a:endParaRPr lang="en-US" sz="800" dirty="0">
                        <a:latin typeface="+mj-lt"/>
                        <a:ea typeface="Times New Roman"/>
                        <a:cs typeface="Times New Roman"/>
                      </a:endParaRPr>
                    </a:p>
                  </a:txBody>
                  <a:tcPr marL="27281" marR="27281" marT="0" marB="0" anchor="ct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800" dirty="0"/>
                        <a:t>82.2</a:t>
                      </a:r>
                      <a:endParaRPr lang="en-US" sz="800" dirty="0">
                        <a:latin typeface="+mj-lt"/>
                        <a:ea typeface="Times New Roman"/>
                        <a:cs typeface="Times New Roman"/>
                      </a:endParaRPr>
                    </a:p>
                  </a:txBody>
                  <a:tcPr marL="27281" marR="27281" marT="0" marB="0" anchor="ctr">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800" dirty="0"/>
                        <a:t>56</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800" dirty="0"/>
                        <a:t>32.6</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800" dirty="0"/>
                        <a:t>39.42</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800" dirty="0"/>
                        <a:t>–</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800" dirty="0"/>
                        <a:t>–</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800" dirty="0"/>
                        <a:t>35</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800" dirty="0"/>
                        <a:t>–</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800" dirty="0"/>
                        <a:t>–</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800" dirty="0"/>
                        <a:t>90</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800" dirty="0"/>
                        <a:t>49</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800" dirty="0"/>
                        <a:t>39.21</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800" dirty="0"/>
                        <a:t>45</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800" dirty="0"/>
                        <a:t>35</a:t>
                      </a:r>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8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B w="19050" cap="flat" cmpd="sng" algn="ctr">
                      <a:solidFill>
                        <a:schemeClr val="bg2"/>
                      </a:solidFill>
                      <a:prstDash val="solid"/>
                      <a:round/>
                      <a:headEnd type="none" w="med" len="med"/>
                      <a:tailEnd type="none" w="med" len="med"/>
                    </a:lnB>
                  </a:tcPr>
                </a:tc>
              </a:tr>
            </a:tbl>
          </a:graphicData>
        </a:graphic>
      </p:graphicFrame>
      <p:sp>
        <p:nvSpPr>
          <p:cNvPr id="9" name="TextBox 8"/>
          <p:cNvSpPr txBox="1"/>
          <p:nvPr/>
        </p:nvSpPr>
        <p:spPr>
          <a:xfrm>
            <a:off x="633099" y="6007219"/>
            <a:ext cx="3938902" cy="861774"/>
          </a:xfrm>
          <a:prstGeom prst="rect">
            <a:avLst/>
          </a:prstGeom>
          <a:noFill/>
        </p:spPr>
        <p:txBody>
          <a:bodyPr wrap="square" rtlCol="0">
            <a:spAutoFit/>
          </a:bodyPr>
          <a:lstStyle/>
          <a:p>
            <a:pPr marL="111125" indent="-111125">
              <a:spcAft>
                <a:spcPts val="300"/>
              </a:spcAft>
            </a:pPr>
            <a:r>
              <a:rPr lang="en-US" sz="750" b="1" baseline="30000" dirty="0" smtClean="0"/>
              <a:t>a</a:t>
            </a:r>
            <a:r>
              <a:rPr lang="en-US" sz="750" dirty="0" smtClean="0"/>
              <a:t>	As documented by Cambridge Systematics, Inc. in 2008 Model Calibration and Validation Standards Final Report for the Florida DOT, results from models throughout the U.S. (see Bibliography for all document titles).</a:t>
            </a:r>
          </a:p>
          <a:p>
            <a:pPr marL="111125" indent="-111125">
              <a:spcAft>
                <a:spcPts val="300"/>
              </a:spcAft>
            </a:pPr>
            <a:r>
              <a:rPr lang="en-US" sz="750" b="1" baseline="30000" dirty="0" smtClean="0"/>
              <a:t>b	</a:t>
            </a:r>
            <a:r>
              <a:rPr lang="en-US" sz="750" dirty="0" smtClean="0"/>
              <a:t>As documented in 1995 Travel Demand Model Development and Application Guidelines for Oregon DOT.</a:t>
            </a:r>
          </a:p>
          <a:p>
            <a:endParaRPr lang="en-US" sz="750" dirty="0"/>
          </a:p>
        </p:txBody>
      </p:sp>
      <p:sp>
        <p:nvSpPr>
          <p:cNvPr id="10" name="TextBox 9"/>
          <p:cNvSpPr txBox="1"/>
          <p:nvPr/>
        </p:nvSpPr>
        <p:spPr>
          <a:xfrm>
            <a:off x="4720683" y="6007219"/>
            <a:ext cx="3966116" cy="784830"/>
          </a:xfrm>
          <a:prstGeom prst="rect">
            <a:avLst/>
          </a:prstGeom>
          <a:noFill/>
        </p:spPr>
        <p:txBody>
          <a:bodyPr wrap="square" rtlCol="0">
            <a:spAutoFit/>
          </a:bodyPr>
          <a:lstStyle/>
          <a:p>
            <a:pPr marL="111125" indent="-111125">
              <a:spcAft>
                <a:spcPts val="300"/>
              </a:spcAft>
            </a:pPr>
            <a:r>
              <a:rPr lang="en-US" sz="750" baseline="30000" dirty="0" smtClean="0"/>
              <a:t>c	</a:t>
            </a:r>
            <a:r>
              <a:rPr lang="en-US" sz="750" dirty="0" smtClean="0"/>
              <a:t>Percent Deviation from Counts – Michigan DOT Urban Model Calibration Targets, 1993.  10,000 to 25,000 and 25,000+ ranges used in Texas model reference.</a:t>
            </a:r>
          </a:p>
          <a:p>
            <a:pPr marL="111125" indent="-111125">
              <a:spcAft>
                <a:spcPts val="300"/>
              </a:spcAft>
            </a:pPr>
            <a:r>
              <a:rPr lang="en-US" sz="750" baseline="30000" dirty="0" smtClean="0"/>
              <a:t>e	</a:t>
            </a:r>
            <a:r>
              <a:rPr lang="en-US" sz="750" dirty="0" smtClean="0"/>
              <a:t>25,000+ range used in Alabama model reference.</a:t>
            </a:r>
          </a:p>
          <a:p>
            <a:pPr marL="111125" indent="-111125">
              <a:spcAft>
                <a:spcPts val="300"/>
              </a:spcAft>
            </a:pPr>
            <a:r>
              <a:rPr lang="en-US" sz="750" baseline="30000" dirty="0" smtClean="0"/>
              <a:t>f	</a:t>
            </a:r>
            <a:r>
              <a:rPr lang="en-US" sz="750" dirty="0" smtClean="0"/>
              <a:t>50,000+ range used in Tennessee model reference.</a:t>
            </a:r>
          </a:p>
          <a:p>
            <a:endParaRPr lang="en-US" sz="750" dirty="0"/>
          </a:p>
        </p:txBody>
      </p:sp>
      <p:sp>
        <p:nvSpPr>
          <p:cNvPr id="11" name="TextBox 10"/>
          <p:cNvSpPr txBox="1"/>
          <p:nvPr/>
        </p:nvSpPr>
        <p:spPr>
          <a:xfrm>
            <a:off x="457200" y="2760294"/>
            <a:ext cx="3292376" cy="307777"/>
          </a:xfrm>
          <a:prstGeom prst="rect">
            <a:avLst/>
          </a:prstGeom>
          <a:noFill/>
        </p:spPr>
        <p:txBody>
          <a:bodyPr wrap="none" rtlCol="0">
            <a:spAutoFit/>
          </a:bodyPr>
          <a:lstStyle/>
          <a:p>
            <a:r>
              <a:rPr lang="en-US" sz="1400" b="1" i="1" dirty="0" smtClean="0">
                <a:solidFill>
                  <a:schemeClr val="accent4">
                    <a:lumMod val="60000"/>
                    <a:lumOff val="40000"/>
                  </a:schemeClr>
                </a:solidFill>
              </a:rPr>
              <a:t>RMSE Statistics from Statewide Models</a:t>
            </a:r>
            <a:endParaRPr lang="en-US" sz="1400" i="1" baseline="30000" dirty="0">
              <a:solidFill>
                <a:schemeClr val="accent4">
                  <a:lumMod val="60000"/>
                  <a:lumOff val="4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Model Validation and Sensitivity</a:t>
            </a:r>
            <a:br>
              <a:rPr lang="en-US" dirty="0" smtClean="0"/>
            </a:br>
            <a:r>
              <a:rPr lang="en-US" dirty="0" smtClean="0"/>
              <a:t>Model Validation and Reasonableness Checking</a:t>
            </a:r>
            <a:endParaRPr lang="en-US" dirty="0"/>
          </a:p>
        </p:txBody>
      </p:sp>
      <p:sp>
        <p:nvSpPr>
          <p:cNvPr id="3" name="Slide Number Placeholder 2"/>
          <p:cNvSpPr>
            <a:spLocks noGrp="1"/>
          </p:cNvSpPr>
          <p:nvPr>
            <p:ph type="sldNum" sz="quarter" idx="12"/>
          </p:nvPr>
        </p:nvSpPr>
        <p:spPr/>
        <p:txBody>
          <a:bodyPr/>
          <a:lstStyle/>
          <a:p>
            <a:fld id="{6EFA8406-D672-4E03-9ABF-F4A7E3A351AA}" type="slidenum">
              <a:rPr lang="en-US" smtClean="0"/>
              <a:pPr/>
              <a:t>15</a:t>
            </a:fld>
            <a:endParaRPr lang="en-US" dirty="0"/>
          </a:p>
        </p:txBody>
      </p:sp>
      <p:graphicFrame>
        <p:nvGraphicFramePr>
          <p:cNvPr id="6" name="Chart 5"/>
          <p:cNvGraphicFramePr/>
          <p:nvPr/>
        </p:nvGraphicFramePr>
        <p:xfrm>
          <a:off x="457200" y="1345580"/>
          <a:ext cx="7794703" cy="449765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Model Validation and Sensitivity</a:t>
            </a:r>
            <a:br>
              <a:rPr lang="en-US" dirty="0" smtClean="0"/>
            </a:br>
            <a:r>
              <a:rPr lang="en-US" dirty="0" smtClean="0"/>
              <a:t>Model Validation and Reasonableness Checking</a:t>
            </a:r>
            <a:endParaRPr lang="en-US" dirty="0"/>
          </a:p>
        </p:txBody>
      </p:sp>
      <p:sp>
        <p:nvSpPr>
          <p:cNvPr id="3" name="Slide Number Placeholder 2"/>
          <p:cNvSpPr>
            <a:spLocks noGrp="1"/>
          </p:cNvSpPr>
          <p:nvPr>
            <p:ph type="sldNum" sz="quarter" idx="12"/>
          </p:nvPr>
        </p:nvSpPr>
        <p:spPr/>
        <p:txBody>
          <a:bodyPr/>
          <a:lstStyle/>
          <a:p>
            <a:fld id="{6EFA8406-D672-4E03-9ABF-F4A7E3A351AA}" type="slidenum">
              <a:rPr lang="en-US" smtClean="0"/>
              <a:pPr/>
              <a:t>16</a:t>
            </a:fld>
            <a:endParaRPr lang="en-US" dirty="0"/>
          </a:p>
        </p:txBody>
      </p:sp>
      <p:graphicFrame>
        <p:nvGraphicFramePr>
          <p:cNvPr id="6" name="Table 5"/>
          <p:cNvGraphicFramePr>
            <a:graphicFrameLocks noGrp="1"/>
          </p:cNvGraphicFramePr>
          <p:nvPr/>
        </p:nvGraphicFramePr>
        <p:xfrm>
          <a:off x="457208" y="1219203"/>
          <a:ext cx="8229592" cy="3520669"/>
        </p:xfrm>
        <a:graphic>
          <a:graphicData uri="http://schemas.openxmlformats.org/drawingml/2006/table">
            <a:tbl>
              <a:tblPr firstRow="1" bandRow="1">
                <a:effectLst>
                  <a:outerShdw blurRad="50800" dist="38100" dir="2700000" algn="tl" rotWithShape="0">
                    <a:prstClr val="black">
                      <a:alpha val="40000"/>
                    </a:prstClr>
                  </a:outerShdw>
                </a:effectLst>
                <a:tableStyleId>{D03447BB-5D67-496B-8E87-E561075AD55C}</a:tableStyleId>
              </a:tblPr>
              <a:tblGrid>
                <a:gridCol w="975405"/>
                <a:gridCol w="476747"/>
                <a:gridCol w="476747"/>
                <a:gridCol w="476747"/>
                <a:gridCol w="476747"/>
                <a:gridCol w="476747"/>
                <a:gridCol w="476747"/>
                <a:gridCol w="476747"/>
                <a:gridCol w="476747"/>
                <a:gridCol w="476747"/>
                <a:gridCol w="476747"/>
                <a:gridCol w="676507"/>
                <a:gridCol w="661639"/>
                <a:gridCol w="638330"/>
                <a:gridCol w="510241"/>
              </a:tblGrid>
              <a:tr h="327099">
                <a:tc rowSpan="3">
                  <a:txBody>
                    <a:bodyPr/>
                    <a:lstStyle/>
                    <a:p>
                      <a:pPr marL="0" marR="0" algn="l">
                        <a:spcBef>
                          <a:spcPts val="300"/>
                        </a:spcBef>
                        <a:spcAft>
                          <a:spcPts val="300"/>
                        </a:spcAft>
                      </a:pPr>
                      <a:r>
                        <a:rPr lang="en-US" sz="900" b="1" dirty="0"/>
                        <a:t>Facility Type</a:t>
                      </a:r>
                      <a:endParaRPr lang="en-US" sz="900" b="1" dirty="0">
                        <a:latin typeface="+mj-lt"/>
                        <a:ea typeface="Times New Roman"/>
                        <a:cs typeface="Times New Roman"/>
                      </a:endParaRPr>
                    </a:p>
                  </a:txBody>
                  <a:tcPr marL="27281" marR="27281" marT="0" marB="0" anchor="b">
                    <a:lnB w="19050" cap="flat" cmpd="sng" algn="ctr">
                      <a:solidFill>
                        <a:schemeClr val="bg1"/>
                      </a:solidFill>
                      <a:prstDash val="solid"/>
                      <a:round/>
                      <a:headEnd type="none" w="med" len="med"/>
                      <a:tailEnd type="none" w="med" len="med"/>
                    </a:lnB>
                    <a:solidFill>
                      <a:schemeClr val="bg2"/>
                    </a:solidFill>
                  </a:tcPr>
                </a:tc>
                <a:tc gridSpan="8">
                  <a:txBody>
                    <a:bodyPr/>
                    <a:lstStyle/>
                    <a:p>
                      <a:pPr marL="0" marR="0" algn="ctr">
                        <a:spcBef>
                          <a:spcPts val="300"/>
                        </a:spcBef>
                        <a:spcAft>
                          <a:spcPts val="300"/>
                        </a:spcAft>
                      </a:pPr>
                      <a:r>
                        <a:rPr lang="en-US" sz="900" b="1" dirty="0"/>
                        <a:t>Statewide Model Results</a:t>
                      </a:r>
                      <a:endParaRPr lang="en-US" sz="900" b="1" dirty="0">
                        <a:latin typeface="+mj-lt"/>
                        <a:ea typeface="Times New Roman"/>
                        <a:cs typeface="Times New Roman"/>
                      </a:endParaRPr>
                    </a:p>
                  </a:txBody>
                  <a:tcPr marL="27281" marR="27281" marT="0" marB="0" anchor="b">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spcBef>
                          <a:spcPts val="300"/>
                        </a:spcBef>
                        <a:spcAft>
                          <a:spcPts val="300"/>
                        </a:spcAft>
                      </a:pPr>
                      <a:r>
                        <a:rPr lang="en-US" sz="900" b="1" dirty="0"/>
                        <a:t>Guidance Documents</a:t>
                      </a:r>
                      <a:endParaRPr lang="en-US" sz="900" b="1" dirty="0">
                        <a:latin typeface="+mj-lt"/>
                        <a:ea typeface="Times New Roman"/>
                        <a:cs typeface="Times New Roman"/>
                      </a:endParaRPr>
                    </a:p>
                  </a:txBody>
                  <a:tcPr marL="27281" marR="27281" marT="0" marB="0" anchor="b">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85758">
                <a:tc vMerge="1">
                  <a:txBody>
                    <a:bodyPr/>
                    <a:lstStyle/>
                    <a:p>
                      <a:endParaRPr lang="en-US"/>
                    </a:p>
                  </a:txBody>
                  <a:tcPr/>
                </a:tc>
                <a:tc rowSpan="2">
                  <a:txBody>
                    <a:bodyPr/>
                    <a:lstStyle/>
                    <a:p>
                      <a:pPr marL="0" marR="0" algn="ctr">
                        <a:spcBef>
                          <a:spcPts val="300"/>
                        </a:spcBef>
                        <a:spcAft>
                          <a:spcPts val="300"/>
                        </a:spcAft>
                      </a:pPr>
                      <a:r>
                        <a:rPr lang="en-US" sz="900" b="1" dirty="0"/>
                        <a:t>AL</a:t>
                      </a:r>
                      <a:endParaRPr lang="en-US" sz="900" b="1" dirty="0">
                        <a:latin typeface="+mj-lt"/>
                        <a:ea typeface="Times New Roman"/>
                        <a:cs typeface="Times New Roman"/>
                      </a:endParaRPr>
                    </a:p>
                  </a:txBody>
                  <a:tcPr marL="27281" marR="27281" marT="0" marB="0" anchor="b">
                    <a:lnL w="25400" cmpd="sng">
                      <a:noFill/>
                    </a:lnL>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FL 2000</a:t>
                      </a:r>
                      <a:endParaRPr lang="en-US" sz="900" b="1" dirty="0">
                        <a:latin typeface="+mj-lt"/>
                        <a:ea typeface="Times New Roman"/>
                        <a:cs typeface="Times New Roman"/>
                      </a:endParaRPr>
                    </a:p>
                  </a:txBody>
                  <a:tcPr marL="27281" marR="27281"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MA</a:t>
                      </a:r>
                      <a:endParaRPr lang="en-US" sz="900" b="1" dirty="0">
                        <a:latin typeface="+mj-lt"/>
                        <a:ea typeface="Times New Roman"/>
                        <a:cs typeface="Times New Roman"/>
                      </a:endParaRPr>
                    </a:p>
                  </a:txBody>
                  <a:tcPr marL="27281" marR="27281"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MI</a:t>
                      </a:r>
                      <a:endParaRPr lang="en-US" sz="900" b="1" dirty="0">
                        <a:latin typeface="+mj-lt"/>
                        <a:ea typeface="Times New Roman"/>
                        <a:cs typeface="Times New Roman"/>
                      </a:endParaRPr>
                    </a:p>
                  </a:txBody>
                  <a:tcPr marL="27281" marR="27281"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OH</a:t>
                      </a:r>
                      <a:endParaRPr lang="en-US" sz="900" b="1" dirty="0">
                        <a:latin typeface="+mj-lt"/>
                        <a:ea typeface="Times New Roman"/>
                        <a:cs typeface="Times New Roman"/>
                      </a:endParaRPr>
                    </a:p>
                  </a:txBody>
                  <a:tcPr marL="27281" marR="27281"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TX</a:t>
                      </a:r>
                      <a:endParaRPr lang="en-US" sz="900" b="1" dirty="0">
                        <a:latin typeface="+mj-lt"/>
                        <a:ea typeface="Times New Roman"/>
                        <a:cs typeface="Times New Roman"/>
                      </a:endParaRPr>
                    </a:p>
                  </a:txBody>
                  <a:tcPr marL="27281" marR="27281"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VT</a:t>
                      </a:r>
                      <a:endParaRPr lang="en-US" sz="900" b="1" dirty="0">
                        <a:latin typeface="+mj-lt"/>
                        <a:ea typeface="Times New Roman"/>
                        <a:cs typeface="Times New Roman"/>
                      </a:endParaRPr>
                    </a:p>
                  </a:txBody>
                  <a:tcPr marL="27281" marR="27281"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WI</a:t>
                      </a:r>
                      <a:endParaRPr lang="en-US" sz="900" b="1" dirty="0">
                        <a:latin typeface="+mj-lt"/>
                        <a:ea typeface="Times New Roman"/>
                        <a:cs typeface="Times New Roman"/>
                      </a:endParaRPr>
                    </a:p>
                  </a:txBody>
                  <a:tcPr marL="27281" marR="27281" marT="0" marB="0" anchor="b">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gridSpan="2">
                  <a:txBody>
                    <a:bodyPr/>
                    <a:lstStyle/>
                    <a:p>
                      <a:pPr marL="0" marR="0" algn="ctr">
                        <a:spcBef>
                          <a:spcPts val="300"/>
                        </a:spcBef>
                        <a:spcAft>
                          <a:spcPts val="300"/>
                        </a:spcAft>
                      </a:pPr>
                      <a:r>
                        <a:rPr lang="en-US" sz="900" b="1" dirty="0"/>
                        <a:t>Ratios from Urban/</a:t>
                      </a:r>
                      <a:br>
                        <a:rPr lang="en-US" sz="900" b="1" dirty="0"/>
                      </a:br>
                      <a:r>
                        <a:rPr lang="en-US" sz="900" b="1" dirty="0"/>
                        <a:t>Regional Models</a:t>
                      </a:r>
                      <a:r>
                        <a:rPr lang="en-US" sz="900" b="1" baseline="30000" dirty="0"/>
                        <a:t>a</a:t>
                      </a:r>
                      <a:endParaRPr lang="en-US" sz="900" b="1" dirty="0">
                        <a:latin typeface="+mj-lt"/>
                        <a:ea typeface="Times New Roman"/>
                        <a:cs typeface="Times New Roman"/>
                      </a:endParaRPr>
                    </a:p>
                  </a:txBody>
                  <a:tcPr marL="27281" marR="27281"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marL="0" marR="0" algn="ctr">
                        <a:spcBef>
                          <a:spcPts val="300"/>
                        </a:spcBef>
                        <a:spcAft>
                          <a:spcPts val="300"/>
                        </a:spcAft>
                      </a:pPr>
                      <a:r>
                        <a:rPr lang="en-US" sz="900" b="1" dirty="0"/>
                        <a:t>FDOT</a:t>
                      </a:r>
                      <a:endParaRPr lang="en-US" sz="900" b="1" dirty="0">
                        <a:latin typeface="+mj-lt"/>
                        <a:ea typeface="Times New Roman"/>
                        <a:cs typeface="Times New Roman"/>
                      </a:endParaRPr>
                    </a:p>
                  </a:txBody>
                  <a:tcPr marL="27281" marR="27281"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tc rowSpan="2">
                  <a:txBody>
                    <a:bodyPr/>
                    <a:lstStyle/>
                    <a:p>
                      <a:pPr marL="0" marR="0" algn="ctr">
                        <a:spcBef>
                          <a:spcPts val="300"/>
                        </a:spcBef>
                        <a:spcAft>
                          <a:spcPts val="300"/>
                        </a:spcAft>
                      </a:pPr>
                      <a:r>
                        <a:rPr lang="en-US" sz="900" b="1" dirty="0"/>
                        <a:t>Michigan DOT (+/-)</a:t>
                      </a:r>
                      <a:r>
                        <a:rPr lang="en-US" sz="900" b="1" baseline="30000" dirty="0"/>
                        <a:t>b</a:t>
                      </a:r>
                      <a:endParaRPr lang="en-US" sz="900" b="1" dirty="0">
                        <a:latin typeface="+mj-lt"/>
                        <a:ea typeface="Times New Roman"/>
                        <a:cs typeface="Times New Roman"/>
                      </a:endParaRPr>
                    </a:p>
                  </a:txBody>
                  <a:tcPr marL="27281" marR="27281" marT="0" marB="0" anchor="b">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FHWA (+/-)</a:t>
                      </a:r>
                      <a:r>
                        <a:rPr lang="en-US" sz="900" b="1" baseline="30000" dirty="0"/>
                        <a:t>c</a:t>
                      </a:r>
                      <a:endParaRPr lang="en-US" sz="900" b="1" dirty="0">
                        <a:latin typeface="+mj-lt"/>
                        <a:ea typeface="Times New Roman"/>
                        <a:cs typeface="Times New Roman"/>
                      </a:endParaRPr>
                    </a:p>
                  </a:txBody>
                  <a:tcPr marL="27281" marR="27281"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r>
              <a:tr h="3180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300"/>
                        </a:spcBef>
                        <a:spcAft>
                          <a:spcPts val="300"/>
                        </a:spcAft>
                      </a:pPr>
                      <a:r>
                        <a:rPr lang="en-US" sz="900" b="1" dirty="0"/>
                        <a:t>Low</a:t>
                      </a:r>
                      <a:endParaRPr lang="en-US" sz="900" b="1" dirty="0">
                        <a:latin typeface="+mj-lt"/>
                        <a:ea typeface="Times New Roman"/>
                        <a:cs typeface="Times New Roman"/>
                      </a:endParaRPr>
                    </a:p>
                  </a:txBody>
                  <a:tcPr marL="27281" marR="27281" marT="0" marB="0" anchor="b">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t>High</a:t>
                      </a:r>
                      <a:endParaRPr lang="en-US" sz="900" b="1" dirty="0">
                        <a:latin typeface="+mj-lt"/>
                        <a:ea typeface="Times New Roman"/>
                        <a:cs typeface="Times New Roman"/>
                      </a:endParaRPr>
                    </a:p>
                  </a:txBody>
                  <a:tcPr marL="27281" marR="27281" marT="0" marB="0" anchor="b">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spc="-10" dirty="0"/>
                        <a:t>Acceptable</a:t>
                      </a:r>
                      <a:r>
                        <a:rPr lang="en-US" sz="900" b="1" dirty="0"/>
                        <a:t> (+/-)</a:t>
                      </a:r>
                      <a:r>
                        <a:rPr lang="en-US" sz="900" b="1" baseline="30000" dirty="0"/>
                        <a:t>a</a:t>
                      </a:r>
                      <a:endParaRPr lang="en-US" sz="900" b="1" dirty="0">
                        <a:latin typeface="+mj-lt"/>
                        <a:ea typeface="Times New Roman"/>
                        <a:cs typeface="Times New Roman"/>
                      </a:endParaRPr>
                    </a:p>
                  </a:txBody>
                  <a:tcPr marL="27281" marR="27281" marT="0" marB="0" anchor="b">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spc="-10" dirty="0"/>
                        <a:t>Preferable</a:t>
                      </a:r>
                      <a:r>
                        <a:rPr lang="en-US" sz="900" b="1" dirty="0"/>
                        <a:t> (+/-)</a:t>
                      </a:r>
                      <a:r>
                        <a:rPr lang="en-US" sz="900" b="1" baseline="30000" dirty="0"/>
                        <a:t>a</a:t>
                      </a:r>
                      <a:endParaRPr lang="en-US" sz="900" b="1" dirty="0">
                        <a:latin typeface="+mj-lt"/>
                        <a:ea typeface="Times New Roman"/>
                        <a:cs typeface="Times New Roman"/>
                      </a:endParaRPr>
                    </a:p>
                  </a:txBody>
                  <a:tcPr marL="27281" marR="27281" marT="0" marB="0" anchor="b">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vMerge="1">
                  <a:txBody>
                    <a:bodyPr/>
                    <a:lstStyle/>
                    <a:p>
                      <a:endParaRPr lang="en-US"/>
                    </a:p>
                  </a:txBody>
                  <a:tcPr/>
                </a:tc>
                <a:tc vMerge="1">
                  <a:txBody>
                    <a:bodyPr/>
                    <a:lstStyle/>
                    <a:p>
                      <a:endParaRPr lang="en-US"/>
                    </a:p>
                  </a:txBody>
                  <a:tcPr/>
                </a:tc>
              </a:tr>
              <a:tr h="182480">
                <a:tc>
                  <a:txBody>
                    <a:bodyPr/>
                    <a:lstStyle/>
                    <a:p>
                      <a:pPr marL="0" marR="0" algn="l">
                        <a:spcBef>
                          <a:spcPts val="300"/>
                        </a:spcBef>
                        <a:spcAft>
                          <a:spcPts val="300"/>
                        </a:spcAft>
                      </a:pPr>
                      <a:r>
                        <a:rPr lang="en-US" sz="900" dirty="0"/>
                        <a:t>Interstate</a:t>
                      </a:r>
                      <a:endParaRPr lang="en-US" sz="900" dirty="0">
                        <a:latin typeface="+mj-lt"/>
                        <a:ea typeface="Times New Roman"/>
                        <a:cs typeface="Times New Roman"/>
                      </a:endParaRPr>
                    </a:p>
                  </a:txBody>
                  <a:tcPr marL="27281" marR="27281" marT="0" marB="0" anchor="ctr">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1.00</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0.84</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0.98</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0.94</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rowSpan="3">
                  <a:txBody>
                    <a:bodyPr/>
                    <a:lstStyle/>
                    <a:p>
                      <a:pPr marL="0" marR="0" algn="ctr">
                        <a:spcBef>
                          <a:spcPts val="300"/>
                        </a:spcBef>
                        <a:spcAft>
                          <a:spcPts val="300"/>
                        </a:spcAft>
                      </a:pPr>
                      <a:r>
                        <a:rPr lang="en-US" sz="900" dirty="0"/>
                        <a:t>7.00%</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rowSpan="3">
                  <a:txBody>
                    <a:bodyPr/>
                    <a:lstStyle/>
                    <a:p>
                      <a:pPr marL="0" marR="0" algn="ctr">
                        <a:spcBef>
                          <a:spcPts val="300"/>
                        </a:spcBef>
                        <a:spcAft>
                          <a:spcPts val="300"/>
                        </a:spcAft>
                      </a:pPr>
                      <a:r>
                        <a:rPr lang="en-US" sz="900" dirty="0"/>
                        <a:t>6.00%</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rowSpan="3">
                  <a:txBody>
                    <a:bodyPr/>
                    <a:lstStyle/>
                    <a:p>
                      <a:pPr marL="0" marR="0" algn="ctr">
                        <a:spcBef>
                          <a:spcPts val="300"/>
                        </a:spcBef>
                        <a:spcAft>
                          <a:spcPts val="300"/>
                        </a:spcAft>
                      </a:pPr>
                      <a:r>
                        <a:rPr lang="en-US" sz="900" dirty="0"/>
                        <a:t>6.00%</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rowSpan="3">
                  <a:txBody>
                    <a:bodyPr/>
                    <a:lstStyle/>
                    <a:p>
                      <a:pPr marL="0" marR="0" algn="ctr">
                        <a:spcBef>
                          <a:spcPts val="300"/>
                        </a:spcBef>
                        <a:spcAft>
                          <a:spcPts val="300"/>
                        </a:spcAft>
                      </a:pPr>
                      <a:r>
                        <a:rPr lang="en-US" sz="900" dirty="0"/>
                        <a:t>7.00%</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r>
              <a:tr h="182480">
                <a:tc>
                  <a:txBody>
                    <a:bodyPr/>
                    <a:lstStyle/>
                    <a:p>
                      <a:pPr marL="0" marR="0" algn="l">
                        <a:spcBef>
                          <a:spcPts val="300"/>
                        </a:spcBef>
                        <a:spcAft>
                          <a:spcPts val="300"/>
                        </a:spcAft>
                      </a:pPr>
                      <a:r>
                        <a:rPr lang="en-US" sz="900" dirty="0"/>
                        <a:t>Freeway</a:t>
                      </a:r>
                      <a:endParaRPr lang="en-US" sz="900" dirty="0">
                        <a:latin typeface="+mj-lt"/>
                        <a:ea typeface="Times New Roman"/>
                        <a:cs typeface="Times New Roman"/>
                      </a:endParaRPr>
                    </a:p>
                  </a:txBody>
                  <a:tcPr marL="27281" marR="27281"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1.01</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0.98</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1.01</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0.96</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1.08</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rowSpan="2">
                  <a:txBody>
                    <a:bodyPr/>
                    <a:lstStyle/>
                    <a:p>
                      <a:pPr marL="0" marR="0" algn="ctr">
                        <a:spcBef>
                          <a:spcPts val="300"/>
                        </a:spcBef>
                        <a:spcAft>
                          <a:spcPts val="300"/>
                        </a:spcAft>
                      </a:pPr>
                      <a:r>
                        <a:rPr lang="en-US" sz="900" dirty="0"/>
                        <a:t>0.86</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1.15</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82480">
                <a:tc>
                  <a:txBody>
                    <a:bodyPr/>
                    <a:lstStyle/>
                    <a:p>
                      <a:pPr marL="0" marR="0" algn="l">
                        <a:spcBef>
                          <a:spcPts val="300"/>
                        </a:spcBef>
                        <a:spcAft>
                          <a:spcPts val="300"/>
                        </a:spcAft>
                      </a:pPr>
                      <a:r>
                        <a:rPr lang="en-US" sz="900" dirty="0"/>
                        <a:t>Expressway</a:t>
                      </a:r>
                      <a:endParaRPr lang="en-US" sz="900" dirty="0">
                        <a:latin typeface="+mj-lt"/>
                        <a:ea typeface="Times New Roman"/>
                        <a:cs typeface="Times New Roman"/>
                      </a:endParaRPr>
                    </a:p>
                  </a:txBody>
                  <a:tcPr marL="27281" marR="27281"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1.05</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vMerge="1">
                  <a:txBody>
                    <a:bodyPr/>
                    <a:lstStyle/>
                    <a:p>
                      <a:endParaRPr lang="en-US"/>
                    </a:p>
                  </a:txBody>
                  <a:tcPr/>
                </a:tc>
                <a:tc>
                  <a:txBody>
                    <a:bodyPr/>
                    <a:lstStyle/>
                    <a:p>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82480">
                <a:tc>
                  <a:txBody>
                    <a:bodyPr/>
                    <a:lstStyle/>
                    <a:p>
                      <a:pPr marL="0" marR="0" algn="l">
                        <a:spcBef>
                          <a:spcPts val="300"/>
                        </a:spcBef>
                        <a:spcAft>
                          <a:spcPts val="300"/>
                        </a:spcAft>
                      </a:pPr>
                      <a:r>
                        <a:rPr lang="en-US" sz="900" dirty="0"/>
                        <a:t>U.S. Highway</a:t>
                      </a:r>
                      <a:endParaRPr lang="en-US" sz="900" dirty="0">
                        <a:latin typeface="+mj-lt"/>
                        <a:ea typeface="Times New Roman"/>
                        <a:cs typeface="Times New Roman"/>
                      </a:endParaRPr>
                    </a:p>
                  </a:txBody>
                  <a:tcPr marL="27281" marR="27281"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1.03</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rowSpan="6">
                  <a:txBody>
                    <a:bodyPr/>
                    <a:lstStyle/>
                    <a:p>
                      <a:pPr marL="0" marR="0" algn="ctr">
                        <a:spcBef>
                          <a:spcPts val="300"/>
                        </a:spcBef>
                        <a:spcAft>
                          <a:spcPts val="300"/>
                        </a:spcAft>
                      </a:pPr>
                      <a:r>
                        <a:rPr lang="en-US" sz="900" dirty="0"/>
                        <a:t>15.00%</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rowSpan="6">
                  <a:txBody>
                    <a:bodyPr/>
                    <a:lstStyle/>
                    <a:p>
                      <a:pPr marL="0" marR="0" algn="ctr">
                        <a:spcBef>
                          <a:spcPts val="300"/>
                        </a:spcBef>
                        <a:spcAft>
                          <a:spcPts val="300"/>
                        </a:spcAft>
                      </a:pPr>
                      <a:r>
                        <a:rPr lang="en-US" sz="900" dirty="0"/>
                        <a:t>10.00%</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rowSpan="5">
                  <a:txBody>
                    <a:bodyPr/>
                    <a:lstStyle/>
                    <a:p>
                      <a:pPr marL="0" marR="0" algn="ctr">
                        <a:spcBef>
                          <a:spcPts val="300"/>
                        </a:spcBef>
                        <a:spcAft>
                          <a:spcPts val="300"/>
                        </a:spcAft>
                      </a:pPr>
                      <a:r>
                        <a:rPr lang="en-US" sz="900" dirty="0"/>
                        <a:t>10.00%</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tcPr>
                </a:tc>
              </a:tr>
              <a:tr h="182480">
                <a:tc>
                  <a:txBody>
                    <a:bodyPr/>
                    <a:lstStyle/>
                    <a:p>
                      <a:pPr marL="0" marR="0" algn="l">
                        <a:spcBef>
                          <a:spcPts val="300"/>
                        </a:spcBef>
                        <a:spcAft>
                          <a:spcPts val="300"/>
                        </a:spcAft>
                      </a:pPr>
                      <a:r>
                        <a:rPr lang="en-US" sz="900" dirty="0"/>
                        <a:t>State Highway</a:t>
                      </a:r>
                      <a:endParaRPr lang="en-US" sz="900" dirty="0">
                        <a:latin typeface="+mj-lt"/>
                        <a:ea typeface="Times New Roman"/>
                        <a:cs typeface="Times New Roman"/>
                      </a:endParaRPr>
                    </a:p>
                  </a:txBody>
                  <a:tcPr marL="27281" marR="27281"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0.55</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vMerge="1">
                  <a:txBody>
                    <a:bodyPr/>
                    <a:lstStyle/>
                    <a:p>
                      <a:endParaRPr lang="en-US"/>
                    </a:p>
                  </a:txBody>
                  <a:tcPr/>
                </a:tc>
              </a:tr>
              <a:tr h="182480">
                <a:tc>
                  <a:txBody>
                    <a:bodyPr/>
                    <a:lstStyle/>
                    <a:p>
                      <a:pPr marL="0" marR="0" algn="l">
                        <a:spcBef>
                          <a:spcPts val="300"/>
                        </a:spcBef>
                        <a:spcAft>
                          <a:spcPts val="300"/>
                        </a:spcAft>
                      </a:pPr>
                      <a:r>
                        <a:rPr lang="en-US" sz="900" dirty="0"/>
                        <a:t>Arterials</a:t>
                      </a:r>
                      <a:endParaRPr lang="en-US" sz="900" dirty="0">
                        <a:latin typeface="+mj-lt"/>
                        <a:ea typeface="Times New Roman"/>
                        <a:cs typeface="Times New Roman"/>
                      </a:endParaRPr>
                    </a:p>
                  </a:txBody>
                  <a:tcPr marL="27281" marR="27281"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0.97</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vMerge="1">
                  <a:txBody>
                    <a:bodyPr/>
                    <a:lstStyle/>
                    <a:p>
                      <a:endParaRPr lang="en-US"/>
                    </a:p>
                  </a:txBody>
                  <a:tcPr/>
                </a:tc>
              </a:tr>
              <a:tr h="182480">
                <a:tc>
                  <a:txBody>
                    <a:bodyPr/>
                    <a:lstStyle/>
                    <a:p>
                      <a:pPr marL="0" marR="0" algn="l">
                        <a:spcBef>
                          <a:spcPts val="300"/>
                        </a:spcBef>
                        <a:spcAft>
                          <a:spcPts val="300"/>
                        </a:spcAft>
                      </a:pPr>
                      <a:r>
                        <a:rPr lang="en-US" sz="900" dirty="0"/>
                        <a:t>Principal Arterial</a:t>
                      </a:r>
                      <a:endParaRPr lang="en-US" sz="900" dirty="0">
                        <a:latin typeface="+mj-lt"/>
                        <a:ea typeface="Times New Roman"/>
                        <a:cs typeface="Times New Roman"/>
                      </a:endParaRPr>
                    </a:p>
                  </a:txBody>
                  <a:tcPr marL="27281" marR="27281"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1.05</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1.02</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0.99</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0.89</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1.06</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tc>
                  <a:txBody>
                    <a:bodyPr/>
                    <a:lstStyle/>
                    <a:p>
                      <a:pPr marL="0" marR="0" algn="ctr">
                        <a:spcBef>
                          <a:spcPts val="300"/>
                        </a:spcBef>
                        <a:spcAft>
                          <a:spcPts val="300"/>
                        </a:spcAft>
                      </a:pPr>
                      <a:r>
                        <a:rPr lang="en-US" sz="900" dirty="0"/>
                        <a:t>7.00%</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vMerge="1">
                  <a:txBody>
                    <a:bodyPr/>
                    <a:lstStyle/>
                    <a:p>
                      <a:endParaRPr lang="en-US"/>
                    </a:p>
                  </a:txBody>
                  <a:tcPr/>
                </a:tc>
              </a:tr>
              <a:tr h="182480">
                <a:tc>
                  <a:txBody>
                    <a:bodyPr/>
                    <a:lstStyle/>
                    <a:p>
                      <a:pPr marL="0" marR="0" algn="l">
                        <a:spcBef>
                          <a:spcPts val="300"/>
                        </a:spcBef>
                        <a:spcAft>
                          <a:spcPts val="300"/>
                        </a:spcAft>
                      </a:pPr>
                      <a:r>
                        <a:rPr lang="en-US" sz="900" dirty="0"/>
                        <a:t>Major Arterial</a:t>
                      </a:r>
                      <a:endParaRPr lang="en-US" sz="900" dirty="0">
                        <a:latin typeface="+mj-lt"/>
                        <a:ea typeface="Times New Roman"/>
                        <a:cs typeface="Times New Roman"/>
                      </a:endParaRPr>
                    </a:p>
                  </a:txBody>
                  <a:tcPr marL="27281" marR="27281"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1.01</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0.99</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0.9</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vMerge="1">
                  <a:txBody>
                    <a:bodyPr/>
                    <a:lstStyle/>
                    <a:p>
                      <a:endParaRPr lang="en-US"/>
                    </a:p>
                  </a:txBody>
                  <a:tcPr/>
                </a:tc>
              </a:tr>
              <a:tr h="182480">
                <a:tc>
                  <a:txBody>
                    <a:bodyPr/>
                    <a:lstStyle/>
                    <a:p>
                      <a:pPr marL="0" marR="0" algn="l">
                        <a:spcBef>
                          <a:spcPts val="300"/>
                        </a:spcBef>
                        <a:spcAft>
                          <a:spcPts val="300"/>
                        </a:spcAft>
                      </a:pPr>
                      <a:r>
                        <a:rPr lang="en-US" sz="900" dirty="0"/>
                        <a:t>Minor Arterial</a:t>
                      </a:r>
                      <a:endParaRPr lang="en-US" sz="900" dirty="0">
                        <a:latin typeface="+mj-lt"/>
                        <a:ea typeface="Times New Roman"/>
                        <a:cs typeface="Times New Roman"/>
                      </a:endParaRPr>
                    </a:p>
                  </a:txBody>
                  <a:tcPr marL="27281" marR="27281"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0.94</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1.03</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1.03</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1.09</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0.95</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1.06</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0.77</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1.07</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tc>
                  <a:txBody>
                    <a:bodyPr/>
                    <a:lstStyle/>
                    <a:p>
                      <a:pPr marL="0" marR="0" algn="ctr">
                        <a:spcBef>
                          <a:spcPts val="300"/>
                        </a:spcBef>
                        <a:spcAft>
                          <a:spcPts val="300"/>
                        </a:spcAft>
                      </a:pPr>
                      <a:r>
                        <a:rPr lang="en-US" sz="900" dirty="0"/>
                        <a:t>10.00%</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15.00%</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tcPr>
                </a:tc>
              </a:tr>
              <a:tr h="182480">
                <a:tc>
                  <a:txBody>
                    <a:bodyPr/>
                    <a:lstStyle/>
                    <a:p>
                      <a:pPr marL="0" marR="0" algn="l">
                        <a:spcBef>
                          <a:spcPts val="300"/>
                        </a:spcBef>
                        <a:spcAft>
                          <a:spcPts val="300"/>
                        </a:spcAft>
                      </a:pPr>
                      <a:r>
                        <a:rPr lang="en-US" sz="900" dirty="0"/>
                        <a:t>Collector</a:t>
                      </a:r>
                      <a:endParaRPr lang="en-US" sz="900" dirty="0">
                        <a:latin typeface="+mj-lt"/>
                        <a:ea typeface="Times New Roman"/>
                        <a:cs typeface="Times New Roman"/>
                      </a:endParaRPr>
                    </a:p>
                  </a:txBody>
                  <a:tcPr marL="27281" marR="27281"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0.87</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1.01</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0.97</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1.17</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1.11</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0.37</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1.05</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rowSpan="3">
                  <a:txBody>
                    <a:bodyPr/>
                    <a:lstStyle/>
                    <a:p>
                      <a:pPr marL="0" marR="0" algn="ctr">
                        <a:spcBef>
                          <a:spcPts val="300"/>
                        </a:spcBef>
                        <a:spcAft>
                          <a:spcPts val="300"/>
                        </a:spcAft>
                      </a:pPr>
                      <a:r>
                        <a:rPr lang="en-US" sz="900" dirty="0"/>
                        <a:t>25.00%</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rowSpan="3">
                  <a:txBody>
                    <a:bodyPr/>
                    <a:lstStyle/>
                    <a:p>
                      <a:pPr marL="0" marR="0" algn="ctr">
                        <a:spcBef>
                          <a:spcPts val="300"/>
                        </a:spcBef>
                        <a:spcAft>
                          <a:spcPts val="300"/>
                        </a:spcAft>
                      </a:pPr>
                      <a:r>
                        <a:rPr lang="en-US" sz="900" dirty="0"/>
                        <a:t>20.00%</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rowSpan="3">
                  <a:txBody>
                    <a:bodyPr/>
                    <a:lstStyle/>
                    <a:p>
                      <a:pPr marL="0" marR="0" algn="ctr">
                        <a:spcBef>
                          <a:spcPts val="300"/>
                        </a:spcBef>
                        <a:spcAft>
                          <a:spcPts val="300"/>
                        </a:spcAft>
                      </a:pPr>
                      <a:r>
                        <a:rPr lang="en-US" sz="900" dirty="0"/>
                        <a:t>20.00%</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rowSpan="3">
                  <a:txBody>
                    <a:bodyPr/>
                    <a:lstStyle/>
                    <a:p>
                      <a:pPr marL="0" marR="0" algn="ctr">
                        <a:spcBef>
                          <a:spcPts val="300"/>
                        </a:spcBef>
                        <a:spcAft>
                          <a:spcPts val="300"/>
                        </a:spcAft>
                      </a:pPr>
                      <a:r>
                        <a:rPr lang="en-US" sz="900" dirty="0"/>
                        <a:t>25.00%</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tcPr>
                </a:tc>
              </a:tr>
              <a:tr h="182480">
                <a:tc>
                  <a:txBody>
                    <a:bodyPr/>
                    <a:lstStyle/>
                    <a:p>
                      <a:pPr marL="0" marR="0" algn="l">
                        <a:spcBef>
                          <a:spcPts val="300"/>
                        </a:spcBef>
                        <a:spcAft>
                          <a:spcPts val="300"/>
                        </a:spcAft>
                      </a:pPr>
                      <a:r>
                        <a:rPr lang="en-US" sz="900" dirty="0"/>
                        <a:t>Major Collector </a:t>
                      </a:r>
                      <a:endParaRPr lang="en-US" sz="900" dirty="0">
                        <a:latin typeface="+mj-lt"/>
                        <a:ea typeface="Times New Roman"/>
                        <a:cs typeface="Times New Roman"/>
                      </a:endParaRPr>
                    </a:p>
                  </a:txBody>
                  <a:tcPr marL="27281" marR="27281"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0.88</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0.93</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82480">
                <a:tc>
                  <a:txBody>
                    <a:bodyPr/>
                    <a:lstStyle/>
                    <a:p>
                      <a:pPr marL="0" marR="0" algn="l">
                        <a:spcBef>
                          <a:spcPts val="300"/>
                        </a:spcBef>
                        <a:spcAft>
                          <a:spcPts val="300"/>
                        </a:spcAft>
                      </a:pPr>
                      <a:r>
                        <a:rPr lang="en-US" sz="900" dirty="0"/>
                        <a:t>Minor Collector</a:t>
                      </a:r>
                      <a:endParaRPr lang="en-US" sz="900" dirty="0">
                        <a:latin typeface="+mj-lt"/>
                        <a:ea typeface="Times New Roman"/>
                        <a:cs typeface="Times New Roman"/>
                      </a:endParaRPr>
                    </a:p>
                  </a:txBody>
                  <a:tcPr marL="27281" marR="27281"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0.95</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1.02</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7281" marR="2728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7" name="Rectangle 6"/>
          <p:cNvSpPr/>
          <p:nvPr/>
        </p:nvSpPr>
        <p:spPr>
          <a:xfrm>
            <a:off x="457204" y="1065316"/>
            <a:ext cx="4572000" cy="307777"/>
          </a:xfrm>
          <a:prstGeom prst="rect">
            <a:avLst/>
          </a:prstGeom>
        </p:spPr>
        <p:txBody>
          <a:bodyPr>
            <a:spAutoFit/>
          </a:bodyPr>
          <a:lstStyle/>
          <a:p>
            <a:r>
              <a:rPr lang="en-US" sz="1400" b="1" i="1" dirty="0" smtClean="0">
                <a:solidFill>
                  <a:schemeClr val="accent4">
                    <a:lumMod val="60000"/>
                    <a:lumOff val="40000"/>
                  </a:schemeClr>
                </a:solidFill>
              </a:rPr>
              <a:t>Percent Assignment Error for Statewide Models</a:t>
            </a:r>
          </a:p>
        </p:txBody>
      </p:sp>
      <p:sp>
        <p:nvSpPr>
          <p:cNvPr id="8" name="TextBox 7"/>
          <p:cNvSpPr txBox="1"/>
          <p:nvPr/>
        </p:nvSpPr>
        <p:spPr>
          <a:xfrm>
            <a:off x="457209" y="4876800"/>
            <a:ext cx="8229592" cy="1154162"/>
          </a:xfrm>
          <a:prstGeom prst="rect">
            <a:avLst/>
          </a:prstGeom>
          <a:noFill/>
        </p:spPr>
        <p:txBody>
          <a:bodyPr wrap="square" rtlCol="0">
            <a:spAutoFit/>
          </a:bodyPr>
          <a:lstStyle/>
          <a:p>
            <a:pPr marL="111125" indent="-111125">
              <a:spcAft>
                <a:spcPts val="600"/>
              </a:spcAft>
            </a:pPr>
            <a:r>
              <a:rPr lang="en-US" sz="900" b="1" baseline="30000" dirty="0" smtClean="0"/>
              <a:t>a</a:t>
            </a:r>
            <a:r>
              <a:rPr lang="en-US" sz="900" dirty="0" smtClean="0"/>
              <a:t>	As documented by Cambridge Systematics, Inc. in 2008 Model Calibration and Validation Standards Final Report for the Florida DOT, results from models throughout the U.S. (see Bibliography for all document titles).</a:t>
            </a:r>
          </a:p>
          <a:p>
            <a:pPr marL="111125" indent="-111125">
              <a:spcAft>
                <a:spcPts val="600"/>
              </a:spcAft>
            </a:pPr>
            <a:r>
              <a:rPr lang="en-US" sz="900" b="1" baseline="30000" dirty="0" smtClean="0"/>
              <a:t>b	</a:t>
            </a:r>
            <a:r>
              <a:rPr lang="en-US" sz="900" dirty="0" smtClean="0"/>
              <a:t>Michigan DOT Urban Model Calibration Targets, 1993.</a:t>
            </a:r>
          </a:p>
          <a:p>
            <a:pPr marL="111125" indent="-111125">
              <a:spcAft>
                <a:spcPts val="600"/>
              </a:spcAft>
            </a:pPr>
            <a:r>
              <a:rPr lang="en-US" sz="900" baseline="30000" dirty="0" smtClean="0"/>
              <a:t>c	</a:t>
            </a:r>
            <a:r>
              <a:rPr lang="en-US" sz="900" dirty="0" smtClean="0"/>
              <a:t>1997 FHWA Model Validation and Reasonableness Checking Manual (same accuracy standards referenced in several other documents as well).  (In guidance documents, seven percent assign­ment error = volume-over-count ratio of 0.93 to 1.07.)</a:t>
            </a:r>
          </a:p>
          <a:p>
            <a:endParaRPr lang="en-US" sz="9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612784" y="4238649"/>
            <a:ext cx="2836110" cy="9726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Statewide Model Validation and Sensitivity</a:t>
            </a:r>
            <a:br>
              <a:rPr lang="en-US" dirty="0" smtClean="0"/>
            </a:br>
            <a:r>
              <a:rPr lang="en-US" dirty="0" smtClean="0"/>
              <a:t>Model Validation and Reasonableness Checking</a:t>
            </a:r>
            <a:endParaRPr lang="en-US" dirty="0"/>
          </a:p>
        </p:txBody>
      </p:sp>
      <p:sp>
        <p:nvSpPr>
          <p:cNvPr id="3" name="Content Placeholder 2"/>
          <p:cNvSpPr>
            <a:spLocks noGrp="1"/>
          </p:cNvSpPr>
          <p:nvPr>
            <p:ph idx="1"/>
          </p:nvPr>
        </p:nvSpPr>
        <p:spPr>
          <a:xfrm>
            <a:off x="457200" y="1216742"/>
            <a:ext cx="8229600" cy="4106107"/>
          </a:xfrm>
        </p:spPr>
        <p:txBody>
          <a:bodyPr/>
          <a:lstStyle/>
          <a:p>
            <a:r>
              <a:rPr lang="en-US" dirty="0" smtClean="0">
                <a:solidFill>
                  <a:srgbClr val="FFFF00"/>
                </a:solidFill>
              </a:rPr>
              <a:t>Model Forecasting and Sensitivity Testing</a:t>
            </a:r>
          </a:p>
          <a:p>
            <a:pPr lvl="1"/>
            <a:r>
              <a:rPr lang="en-US" dirty="0" smtClean="0"/>
              <a:t>Statewide models require more comparative assessment than urban and regional models</a:t>
            </a:r>
          </a:p>
          <a:p>
            <a:pPr lvl="2"/>
            <a:r>
              <a:rPr lang="en-US" dirty="0" smtClean="0"/>
              <a:t>SWMs validated and updated less frequently than urban models</a:t>
            </a:r>
          </a:p>
          <a:p>
            <a:pPr lvl="2"/>
            <a:r>
              <a:rPr lang="en-US" dirty="0" smtClean="0"/>
              <a:t>Minimal involvement of MPOs and their knowledge base</a:t>
            </a:r>
          </a:p>
          <a:p>
            <a:pPr lvl="1"/>
            <a:r>
              <a:rPr lang="en-US" dirty="0" smtClean="0"/>
              <a:t>Three recommended comparative assessments</a:t>
            </a:r>
          </a:p>
          <a:p>
            <a:pPr lvl="2"/>
            <a:r>
              <a:rPr lang="en-US" dirty="0" smtClean="0"/>
              <a:t>Traffic count extrapolations</a:t>
            </a:r>
          </a:p>
          <a:p>
            <a:pPr lvl="2"/>
            <a:r>
              <a:rPr lang="en-US" dirty="0" smtClean="0"/>
              <a:t>Comparisons with other models</a:t>
            </a:r>
          </a:p>
          <a:p>
            <a:pPr lvl="2"/>
            <a:r>
              <a:rPr lang="en-US" dirty="0" smtClean="0"/>
              <a:t>Assess model sensitivity/elasticity</a:t>
            </a:r>
            <a:endParaRPr lang="en-US" dirty="0"/>
          </a:p>
        </p:txBody>
      </p:sp>
      <p:sp>
        <p:nvSpPr>
          <p:cNvPr id="4" name="Slide Number Placeholder 3"/>
          <p:cNvSpPr>
            <a:spLocks noGrp="1"/>
          </p:cNvSpPr>
          <p:nvPr>
            <p:ph type="sldNum" sz="quarter" idx="12"/>
          </p:nvPr>
        </p:nvSpPr>
        <p:spPr/>
        <p:txBody>
          <a:bodyPr/>
          <a:lstStyle/>
          <a:p>
            <a:fld id="{6EFA8406-D672-4E03-9ABF-F4A7E3A351AA}" type="slidenum">
              <a:rPr lang="en-US" smtClean="0"/>
              <a:pPr/>
              <a:t>17</a:t>
            </a:fld>
            <a:endParaRPr lang="en-US" dirty="0"/>
          </a:p>
        </p:txBody>
      </p:sp>
      <p:grpSp>
        <p:nvGrpSpPr>
          <p:cNvPr id="13" name="Group 12"/>
          <p:cNvGrpSpPr/>
          <p:nvPr/>
        </p:nvGrpSpPr>
        <p:grpSpPr>
          <a:xfrm>
            <a:off x="5672256" y="4312989"/>
            <a:ext cx="2587066" cy="786834"/>
            <a:chOff x="2193073" y="5405811"/>
            <a:chExt cx="2587066" cy="786834"/>
          </a:xfrm>
        </p:grpSpPr>
        <p:sp>
          <p:nvSpPr>
            <p:cNvPr id="6" name="TextBox 5"/>
            <p:cNvSpPr txBox="1"/>
            <p:nvPr/>
          </p:nvSpPr>
          <p:spPr>
            <a:xfrm>
              <a:off x="2193073" y="5605345"/>
              <a:ext cx="1124026" cy="369332"/>
            </a:xfrm>
            <a:prstGeom prst="rect">
              <a:avLst/>
            </a:prstGeom>
            <a:noFill/>
          </p:spPr>
          <p:txBody>
            <a:bodyPr wrap="none" rtlCol="0">
              <a:spAutoFit/>
            </a:bodyPr>
            <a:lstStyle/>
            <a:p>
              <a:r>
                <a:rPr lang="en-US" i="1" dirty="0" smtClean="0">
                  <a:solidFill>
                    <a:schemeClr val="bg2">
                      <a:lumMod val="50000"/>
                    </a:schemeClr>
                  </a:solidFill>
                </a:rPr>
                <a:t>Elasticity =</a:t>
              </a:r>
              <a:endParaRPr lang="en-US" i="1" dirty="0">
                <a:solidFill>
                  <a:schemeClr val="bg2">
                    <a:lumMod val="50000"/>
                  </a:schemeClr>
                </a:solidFill>
              </a:endParaRPr>
            </a:p>
          </p:txBody>
        </p:sp>
        <p:sp>
          <p:nvSpPr>
            <p:cNvPr id="7" name="TextBox 6"/>
            <p:cNvSpPr txBox="1"/>
            <p:nvPr/>
          </p:nvSpPr>
          <p:spPr>
            <a:xfrm>
              <a:off x="3836017" y="5405811"/>
              <a:ext cx="825191" cy="369332"/>
            </a:xfrm>
            <a:prstGeom prst="rect">
              <a:avLst/>
            </a:prstGeom>
            <a:noFill/>
          </p:spPr>
          <p:txBody>
            <a:bodyPr wrap="square" rtlCol="0">
              <a:spAutoFit/>
            </a:bodyPr>
            <a:lstStyle/>
            <a:p>
              <a:r>
                <a:rPr lang="en-US" i="1" dirty="0" smtClean="0">
                  <a:solidFill>
                    <a:schemeClr val="bg2">
                      <a:lumMod val="50000"/>
                    </a:schemeClr>
                  </a:solidFill>
                </a:rPr>
                <a:t>VMT</a:t>
              </a:r>
              <a:endParaRPr lang="en-US" i="1" dirty="0">
                <a:solidFill>
                  <a:schemeClr val="bg2">
                    <a:lumMod val="50000"/>
                  </a:schemeClr>
                </a:solidFill>
              </a:endParaRPr>
            </a:p>
          </p:txBody>
        </p:sp>
        <p:sp>
          <p:nvSpPr>
            <p:cNvPr id="8" name="TextBox 7"/>
            <p:cNvSpPr txBox="1"/>
            <p:nvPr/>
          </p:nvSpPr>
          <p:spPr>
            <a:xfrm>
              <a:off x="3620431" y="5823313"/>
              <a:ext cx="1056700" cy="369332"/>
            </a:xfrm>
            <a:prstGeom prst="rect">
              <a:avLst/>
            </a:prstGeom>
            <a:noFill/>
          </p:spPr>
          <p:txBody>
            <a:bodyPr wrap="none" rtlCol="0">
              <a:spAutoFit/>
            </a:bodyPr>
            <a:lstStyle/>
            <a:p>
              <a:r>
                <a:rPr lang="en-US" i="1" dirty="0" smtClean="0">
                  <a:solidFill>
                    <a:schemeClr val="bg2">
                      <a:lumMod val="50000"/>
                    </a:schemeClr>
                  </a:solidFill>
                </a:rPr>
                <a:t>LaneMiles</a:t>
              </a:r>
              <a:endParaRPr lang="en-US" i="1" dirty="0">
                <a:solidFill>
                  <a:schemeClr val="bg2">
                    <a:lumMod val="50000"/>
                  </a:schemeClr>
                </a:solidFill>
              </a:endParaRPr>
            </a:p>
          </p:txBody>
        </p:sp>
        <p:sp>
          <p:nvSpPr>
            <p:cNvPr id="9" name="Isosceles Triangle 8"/>
            <p:cNvSpPr/>
            <p:nvPr/>
          </p:nvSpPr>
          <p:spPr>
            <a:xfrm>
              <a:off x="3666889" y="5463976"/>
              <a:ext cx="228600" cy="238133"/>
            </a:xfrm>
            <a:prstGeom prst="triangle">
              <a:avLst/>
            </a:prstGeom>
            <a:solidFill>
              <a:schemeClr val="bg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p:cNvSpPr/>
            <p:nvPr/>
          </p:nvSpPr>
          <p:spPr>
            <a:xfrm>
              <a:off x="3451303" y="5863167"/>
              <a:ext cx="228600" cy="238133"/>
            </a:xfrm>
            <a:prstGeom prst="triangle">
              <a:avLst/>
            </a:prstGeom>
            <a:solidFill>
              <a:schemeClr val="bg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a:stCxn id="6" idx="3"/>
            </p:cNvCxnSpPr>
            <p:nvPr/>
          </p:nvCxnSpPr>
          <p:spPr>
            <a:xfrm>
              <a:off x="3317099" y="5790011"/>
              <a:ext cx="146304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Model Validation and Sensitivity</a:t>
            </a:r>
            <a:br>
              <a:rPr lang="en-US" dirty="0" smtClean="0"/>
            </a:br>
            <a:r>
              <a:rPr lang="en-US" dirty="0" smtClean="0"/>
              <a:t>Modal Issues</a:t>
            </a:r>
            <a:endParaRPr lang="en-US" dirty="0"/>
          </a:p>
        </p:txBody>
      </p:sp>
      <p:sp>
        <p:nvSpPr>
          <p:cNvPr id="3" name="Content Placeholder 2"/>
          <p:cNvSpPr>
            <a:spLocks noGrp="1"/>
          </p:cNvSpPr>
          <p:nvPr>
            <p:ph idx="1"/>
          </p:nvPr>
        </p:nvSpPr>
        <p:spPr>
          <a:xfrm>
            <a:off x="457201" y="1216742"/>
            <a:ext cx="4114800" cy="4909421"/>
          </a:xfrm>
        </p:spPr>
        <p:txBody>
          <a:bodyPr/>
          <a:lstStyle/>
          <a:p>
            <a:r>
              <a:rPr lang="en-US" dirty="0" smtClean="0"/>
              <a:t>Modes Selected </a:t>
            </a:r>
            <a:br>
              <a:rPr lang="en-US" dirty="0" smtClean="0"/>
            </a:br>
            <a:r>
              <a:rPr lang="en-US" dirty="0" smtClean="0"/>
              <a:t>for Analysis</a:t>
            </a:r>
          </a:p>
          <a:p>
            <a:r>
              <a:rPr lang="en-US" dirty="0" smtClean="0"/>
              <a:t>Mode Choice Approaches</a:t>
            </a:r>
          </a:p>
          <a:p>
            <a:r>
              <a:rPr lang="en-US" dirty="0" smtClean="0"/>
              <a:t>Mode Choice Validation</a:t>
            </a:r>
          </a:p>
          <a:p>
            <a:r>
              <a:rPr lang="en-US" dirty="0" smtClean="0"/>
              <a:t>Modes Considered in Statewide Models</a:t>
            </a:r>
          </a:p>
          <a:p>
            <a:r>
              <a:rPr lang="en-US" dirty="0" smtClean="0"/>
              <a:t>Mode Split Reasonableness Comparisons</a:t>
            </a:r>
            <a:endParaRPr lang="en-US" dirty="0"/>
          </a:p>
        </p:txBody>
      </p:sp>
      <p:sp>
        <p:nvSpPr>
          <p:cNvPr id="4" name="Slide Number Placeholder 3"/>
          <p:cNvSpPr>
            <a:spLocks noGrp="1"/>
          </p:cNvSpPr>
          <p:nvPr>
            <p:ph type="sldNum" sz="quarter" idx="12"/>
          </p:nvPr>
        </p:nvSpPr>
        <p:spPr/>
        <p:txBody>
          <a:bodyPr/>
          <a:lstStyle/>
          <a:p>
            <a:fld id="{6EFA8406-D672-4E03-9ABF-F4A7E3A351AA}" type="slidenum">
              <a:rPr lang="en-US" smtClean="0"/>
              <a:pPr/>
              <a:t>18</a:t>
            </a:fld>
            <a:endParaRPr lang="en-US" dirty="0"/>
          </a:p>
        </p:txBody>
      </p:sp>
      <p:graphicFrame>
        <p:nvGraphicFramePr>
          <p:cNvPr id="6" name="Table 5"/>
          <p:cNvGraphicFramePr>
            <a:graphicFrameLocks noGrp="1"/>
          </p:cNvGraphicFramePr>
          <p:nvPr/>
        </p:nvGraphicFramePr>
        <p:xfrm>
          <a:off x="4371282" y="1228725"/>
          <a:ext cx="4558630" cy="4865613"/>
        </p:xfrm>
        <a:graphic>
          <a:graphicData uri="http://schemas.openxmlformats.org/drawingml/2006/table">
            <a:tbl>
              <a:tblPr firstRow="1" bandRow="1">
                <a:effectLst>
                  <a:outerShdw blurRad="50800" dist="38100" dir="2700000" algn="tl" rotWithShape="0">
                    <a:prstClr val="black">
                      <a:alpha val="40000"/>
                    </a:prstClr>
                  </a:outerShdw>
                </a:effectLst>
                <a:tableStyleId>{D03447BB-5D67-496B-8E87-E561075AD55C}</a:tableStyleId>
              </a:tblPr>
              <a:tblGrid>
                <a:gridCol w="915358"/>
                <a:gridCol w="202404"/>
                <a:gridCol w="202404"/>
                <a:gridCol w="202404"/>
                <a:gridCol w="202404"/>
                <a:gridCol w="202404"/>
                <a:gridCol w="202404"/>
                <a:gridCol w="202404"/>
                <a:gridCol w="202404"/>
                <a:gridCol w="202404"/>
                <a:gridCol w="202404"/>
                <a:gridCol w="202404"/>
                <a:gridCol w="202404"/>
                <a:gridCol w="202404"/>
                <a:gridCol w="202404"/>
                <a:gridCol w="202404"/>
                <a:gridCol w="202404"/>
                <a:gridCol w="202404"/>
                <a:gridCol w="202404"/>
              </a:tblGrid>
              <a:tr h="411141">
                <a:tc>
                  <a:txBody>
                    <a:bodyPr/>
                    <a:lstStyle/>
                    <a:p>
                      <a:pPr marL="0" marR="0" algn="l">
                        <a:spcBef>
                          <a:spcPts val="300"/>
                        </a:spcBef>
                        <a:spcAft>
                          <a:spcPts val="300"/>
                        </a:spcAft>
                      </a:pPr>
                      <a:r>
                        <a:rPr lang="en-US" sz="800" dirty="0"/>
                        <a:t>Modes</a:t>
                      </a:r>
                      <a:endParaRPr lang="en-US" sz="800" dirty="0">
                        <a:latin typeface="+mj-lt"/>
                        <a:ea typeface="Times New Roman"/>
                        <a:cs typeface="Times New Roman"/>
                      </a:endParaRPr>
                    </a:p>
                  </a:txBody>
                  <a:tcPr marL="36830" marR="36830" marT="0" marB="0" anchor="b">
                    <a:lnR w="6350" cap="flat" cmpd="sng" algn="ctr">
                      <a:noFill/>
                      <a:prstDash val="solid"/>
                      <a:round/>
                      <a:headEnd type="none" w="med" len="med"/>
                      <a:tailEnd type="none" w="med" len="med"/>
                    </a:lnR>
                    <a:solidFill>
                      <a:schemeClr val="bg2"/>
                    </a:solidFill>
                  </a:tcPr>
                </a:tc>
                <a:tc>
                  <a:txBody>
                    <a:bodyPr/>
                    <a:lstStyle/>
                    <a:p>
                      <a:pPr marL="0" marR="0" algn="l">
                        <a:spcBef>
                          <a:spcPts val="300"/>
                        </a:spcBef>
                        <a:spcAft>
                          <a:spcPts val="300"/>
                        </a:spcAft>
                      </a:pPr>
                      <a:r>
                        <a:rPr lang="en-US" sz="800" dirty="0"/>
                        <a:t>CA</a:t>
                      </a:r>
                      <a:endParaRPr lang="en-US" sz="800" dirty="0">
                        <a:latin typeface="+mj-lt"/>
                        <a:ea typeface="Times New Roman"/>
                        <a:cs typeface="Times New Roman"/>
                      </a:endParaRPr>
                    </a:p>
                  </a:txBody>
                  <a:tcPr marL="36576" marR="36576" marT="0" marB="36576" vert="vert270" anchor="ctr">
                    <a:lnL w="6350" cap="flat" cmpd="sng" algn="ctr">
                      <a:noFill/>
                      <a:prstDash val="solid"/>
                      <a:round/>
                      <a:headEnd type="none" w="med" len="med"/>
                      <a:tailEnd type="none" w="med" len="med"/>
                    </a:lnL>
                    <a:solidFill>
                      <a:schemeClr val="bg2"/>
                    </a:solidFill>
                  </a:tcPr>
                </a:tc>
                <a:tc>
                  <a:txBody>
                    <a:bodyPr/>
                    <a:lstStyle/>
                    <a:p>
                      <a:pPr marL="0" marR="0" algn="l">
                        <a:spcBef>
                          <a:spcPts val="300"/>
                        </a:spcBef>
                        <a:spcAft>
                          <a:spcPts val="300"/>
                        </a:spcAft>
                      </a:pPr>
                      <a:r>
                        <a:rPr lang="en-US" sz="800" dirty="0"/>
                        <a:t>DE</a:t>
                      </a:r>
                      <a:endParaRPr lang="en-US" sz="800" dirty="0">
                        <a:latin typeface="+mj-lt"/>
                        <a:ea typeface="Times New Roman"/>
                        <a:cs typeface="Times New Roman"/>
                      </a:endParaRPr>
                    </a:p>
                  </a:txBody>
                  <a:tcPr marL="36576" marR="36576" marT="0" marB="36576" vert="vert270" anchor="ctr">
                    <a:solidFill>
                      <a:schemeClr val="bg2"/>
                    </a:solidFill>
                  </a:tcPr>
                </a:tc>
                <a:tc>
                  <a:txBody>
                    <a:bodyPr/>
                    <a:lstStyle/>
                    <a:p>
                      <a:pPr marL="0" marR="0" algn="l">
                        <a:spcBef>
                          <a:spcPts val="300"/>
                        </a:spcBef>
                        <a:spcAft>
                          <a:spcPts val="300"/>
                        </a:spcAft>
                      </a:pPr>
                      <a:r>
                        <a:rPr lang="en-US" sz="800" dirty="0"/>
                        <a:t>FL</a:t>
                      </a:r>
                      <a:endParaRPr lang="en-US" sz="800" dirty="0">
                        <a:latin typeface="+mj-lt"/>
                        <a:ea typeface="Times New Roman"/>
                        <a:cs typeface="Times New Roman"/>
                      </a:endParaRPr>
                    </a:p>
                  </a:txBody>
                  <a:tcPr marL="36576" marR="36576" marT="0" marB="36576" vert="vert270" anchor="ctr">
                    <a:solidFill>
                      <a:schemeClr val="bg2"/>
                    </a:solidFill>
                  </a:tcPr>
                </a:tc>
                <a:tc>
                  <a:txBody>
                    <a:bodyPr/>
                    <a:lstStyle/>
                    <a:p>
                      <a:pPr marL="0" marR="0" algn="l">
                        <a:spcBef>
                          <a:spcPts val="300"/>
                        </a:spcBef>
                        <a:spcAft>
                          <a:spcPts val="300"/>
                        </a:spcAft>
                      </a:pPr>
                      <a:r>
                        <a:rPr lang="en-US" sz="800" dirty="0"/>
                        <a:t>GA</a:t>
                      </a:r>
                      <a:endParaRPr lang="en-US" sz="800" dirty="0">
                        <a:latin typeface="+mj-lt"/>
                        <a:ea typeface="Times New Roman"/>
                        <a:cs typeface="Times New Roman"/>
                      </a:endParaRPr>
                    </a:p>
                  </a:txBody>
                  <a:tcPr marL="36576" marR="36576" marT="0" marB="36576" vert="vert270" anchor="ctr">
                    <a:solidFill>
                      <a:schemeClr val="bg2"/>
                    </a:solidFill>
                  </a:tcPr>
                </a:tc>
                <a:tc>
                  <a:txBody>
                    <a:bodyPr/>
                    <a:lstStyle/>
                    <a:p>
                      <a:pPr marL="0" marR="0" algn="l">
                        <a:spcBef>
                          <a:spcPts val="300"/>
                        </a:spcBef>
                        <a:spcAft>
                          <a:spcPts val="300"/>
                        </a:spcAft>
                      </a:pPr>
                      <a:r>
                        <a:rPr lang="en-US" sz="800" dirty="0"/>
                        <a:t>IN</a:t>
                      </a:r>
                      <a:endParaRPr lang="en-US" sz="800" dirty="0">
                        <a:latin typeface="+mj-lt"/>
                        <a:ea typeface="Times New Roman"/>
                        <a:cs typeface="Times New Roman"/>
                      </a:endParaRPr>
                    </a:p>
                  </a:txBody>
                  <a:tcPr marL="36576" marR="36576" marT="0" marB="36576" vert="vert270" anchor="ctr">
                    <a:solidFill>
                      <a:schemeClr val="bg2"/>
                    </a:solidFill>
                  </a:tcPr>
                </a:tc>
                <a:tc>
                  <a:txBody>
                    <a:bodyPr/>
                    <a:lstStyle/>
                    <a:p>
                      <a:pPr marL="0" marR="0" algn="l">
                        <a:spcBef>
                          <a:spcPts val="300"/>
                        </a:spcBef>
                        <a:spcAft>
                          <a:spcPts val="300"/>
                        </a:spcAft>
                      </a:pPr>
                      <a:r>
                        <a:rPr lang="en-US" sz="800" dirty="0" smtClean="0"/>
                        <a:t>IA</a:t>
                      </a:r>
                      <a:endParaRPr lang="en-US" sz="800" dirty="0">
                        <a:latin typeface="+mj-lt"/>
                        <a:ea typeface="Times New Roman"/>
                        <a:cs typeface="Times New Roman"/>
                      </a:endParaRPr>
                    </a:p>
                  </a:txBody>
                  <a:tcPr marL="36576" marR="36576" marT="0" marB="36576" vert="vert270" anchor="ctr">
                    <a:solidFill>
                      <a:schemeClr val="bg2"/>
                    </a:solidFill>
                  </a:tcPr>
                </a:tc>
                <a:tc>
                  <a:txBody>
                    <a:bodyPr/>
                    <a:lstStyle/>
                    <a:p>
                      <a:pPr marL="0" marR="0" algn="l">
                        <a:spcBef>
                          <a:spcPts val="300"/>
                        </a:spcBef>
                        <a:spcAft>
                          <a:spcPts val="300"/>
                        </a:spcAft>
                      </a:pPr>
                      <a:r>
                        <a:rPr lang="en-US" sz="800" dirty="0"/>
                        <a:t>LA</a:t>
                      </a:r>
                      <a:endParaRPr lang="en-US" sz="800" dirty="0">
                        <a:latin typeface="+mj-lt"/>
                        <a:ea typeface="Times New Roman"/>
                        <a:cs typeface="Times New Roman"/>
                      </a:endParaRPr>
                    </a:p>
                  </a:txBody>
                  <a:tcPr marL="36576" marR="36576" marT="0" marB="36576" vert="vert270" anchor="ctr">
                    <a:solidFill>
                      <a:schemeClr val="bg2"/>
                    </a:solidFill>
                  </a:tcPr>
                </a:tc>
                <a:tc>
                  <a:txBody>
                    <a:bodyPr/>
                    <a:lstStyle/>
                    <a:p>
                      <a:pPr marL="0" marR="0" algn="l">
                        <a:spcBef>
                          <a:spcPts val="300"/>
                        </a:spcBef>
                        <a:spcAft>
                          <a:spcPts val="300"/>
                        </a:spcAft>
                      </a:pPr>
                      <a:r>
                        <a:rPr lang="en-US" sz="800" spc="-20" dirty="0"/>
                        <a:t>MA</a:t>
                      </a:r>
                      <a:endParaRPr lang="en-US" sz="800" dirty="0">
                        <a:latin typeface="+mj-lt"/>
                        <a:ea typeface="Times New Roman"/>
                        <a:cs typeface="Times New Roman"/>
                      </a:endParaRPr>
                    </a:p>
                  </a:txBody>
                  <a:tcPr marL="36576" marR="36576" marT="0" marB="36576" vert="vert270" anchor="ctr">
                    <a:solidFill>
                      <a:schemeClr val="bg2"/>
                    </a:solidFill>
                  </a:tcPr>
                </a:tc>
                <a:tc>
                  <a:txBody>
                    <a:bodyPr/>
                    <a:lstStyle/>
                    <a:p>
                      <a:pPr marL="0" marR="0" algn="l">
                        <a:spcBef>
                          <a:spcPts val="300"/>
                        </a:spcBef>
                        <a:spcAft>
                          <a:spcPts val="300"/>
                        </a:spcAft>
                      </a:pPr>
                      <a:r>
                        <a:rPr lang="en-US" sz="800" dirty="0"/>
                        <a:t>MS</a:t>
                      </a:r>
                      <a:endParaRPr lang="en-US" sz="800" dirty="0">
                        <a:latin typeface="+mj-lt"/>
                        <a:ea typeface="Times New Roman"/>
                        <a:cs typeface="Times New Roman"/>
                      </a:endParaRPr>
                    </a:p>
                  </a:txBody>
                  <a:tcPr marL="36576" marR="36576" marT="0" marB="36576" vert="vert270" anchor="ctr">
                    <a:solidFill>
                      <a:schemeClr val="bg2"/>
                    </a:solidFill>
                  </a:tcPr>
                </a:tc>
                <a:tc>
                  <a:txBody>
                    <a:bodyPr/>
                    <a:lstStyle/>
                    <a:p>
                      <a:pPr marL="0" marR="0" algn="l">
                        <a:spcBef>
                          <a:spcPts val="300"/>
                        </a:spcBef>
                        <a:spcAft>
                          <a:spcPts val="300"/>
                        </a:spcAft>
                      </a:pPr>
                      <a:r>
                        <a:rPr lang="en-US" sz="800" dirty="0"/>
                        <a:t>NJ</a:t>
                      </a:r>
                      <a:endParaRPr lang="en-US" sz="800" dirty="0">
                        <a:latin typeface="+mj-lt"/>
                        <a:ea typeface="Times New Roman"/>
                        <a:cs typeface="Times New Roman"/>
                      </a:endParaRPr>
                    </a:p>
                  </a:txBody>
                  <a:tcPr marL="36576" marR="36576" marT="0" marB="36576" vert="vert270" anchor="ctr">
                    <a:solidFill>
                      <a:schemeClr val="bg2"/>
                    </a:solidFill>
                  </a:tcPr>
                </a:tc>
                <a:tc>
                  <a:txBody>
                    <a:bodyPr/>
                    <a:lstStyle/>
                    <a:p>
                      <a:pPr marL="0" marR="0" algn="l">
                        <a:spcBef>
                          <a:spcPts val="300"/>
                        </a:spcBef>
                        <a:spcAft>
                          <a:spcPts val="300"/>
                        </a:spcAft>
                      </a:pPr>
                      <a:r>
                        <a:rPr lang="en-US" sz="800" spc="-20" dirty="0"/>
                        <a:t>NM</a:t>
                      </a:r>
                      <a:endParaRPr lang="en-US" sz="800" dirty="0">
                        <a:latin typeface="+mj-lt"/>
                        <a:ea typeface="Times New Roman"/>
                        <a:cs typeface="Times New Roman"/>
                      </a:endParaRPr>
                    </a:p>
                  </a:txBody>
                  <a:tcPr marL="36576" marR="36576" marT="0" marB="36576" vert="vert270" anchor="ctr">
                    <a:solidFill>
                      <a:schemeClr val="bg2"/>
                    </a:solidFill>
                  </a:tcPr>
                </a:tc>
                <a:tc>
                  <a:txBody>
                    <a:bodyPr/>
                    <a:lstStyle/>
                    <a:p>
                      <a:pPr marL="0" marR="0" algn="l">
                        <a:spcBef>
                          <a:spcPts val="300"/>
                        </a:spcBef>
                        <a:spcAft>
                          <a:spcPts val="300"/>
                        </a:spcAft>
                      </a:pPr>
                      <a:r>
                        <a:rPr lang="en-US" sz="800" dirty="0"/>
                        <a:t>OH</a:t>
                      </a:r>
                      <a:endParaRPr lang="en-US" sz="800" dirty="0">
                        <a:latin typeface="+mj-lt"/>
                        <a:ea typeface="Times New Roman"/>
                        <a:cs typeface="Times New Roman"/>
                      </a:endParaRPr>
                    </a:p>
                  </a:txBody>
                  <a:tcPr marL="36576" marR="36576" marT="0" marB="36576" vert="vert270" anchor="ctr">
                    <a:solidFill>
                      <a:schemeClr val="bg2"/>
                    </a:solidFill>
                  </a:tcPr>
                </a:tc>
                <a:tc>
                  <a:txBody>
                    <a:bodyPr/>
                    <a:lstStyle/>
                    <a:p>
                      <a:pPr marL="0" marR="0" algn="l">
                        <a:spcBef>
                          <a:spcPts val="300"/>
                        </a:spcBef>
                        <a:spcAft>
                          <a:spcPts val="300"/>
                        </a:spcAft>
                      </a:pPr>
                      <a:r>
                        <a:rPr lang="en-US" sz="800" dirty="0"/>
                        <a:t>OR</a:t>
                      </a:r>
                      <a:endParaRPr lang="en-US" sz="800" dirty="0">
                        <a:latin typeface="+mj-lt"/>
                        <a:ea typeface="Times New Roman"/>
                        <a:cs typeface="Times New Roman"/>
                      </a:endParaRPr>
                    </a:p>
                  </a:txBody>
                  <a:tcPr marL="36576" marR="36576" marT="0" marB="36576" vert="vert270" anchor="ctr">
                    <a:solidFill>
                      <a:schemeClr val="bg2"/>
                    </a:solidFill>
                  </a:tcPr>
                </a:tc>
                <a:tc>
                  <a:txBody>
                    <a:bodyPr/>
                    <a:lstStyle/>
                    <a:p>
                      <a:pPr marL="0" marR="0" algn="l">
                        <a:spcBef>
                          <a:spcPts val="300"/>
                        </a:spcBef>
                        <a:spcAft>
                          <a:spcPts val="300"/>
                        </a:spcAft>
                      </a:pPr>
                      <a:r>
                        <a:rPr lang="en-US" sz="800" dirty="0"/>
                        <a:t>PA</a:t>
                      </a:r>
                      <a:endParaRPr lang="en-US" sz="800" dirty="0">
                        <a:latin typeface="+mj-lt"/>
                        <a:ea typeface="Times New Roman"/>
                        <a:cs typeface="Times New Roman"/>
                      </a:endParaRPr>
                    </a:p>
                  </a:txBody>
                  <a:tcPr marL="36576" marR="36576" marT="0" marB="36576" vert="vert270" anchor="ctr">
                    <a:solidFill>
                      <a:schemeClr val="bg2"/>
                    </a:solidFill>
                  </a:tcPr>
                </a:tc>
                <a:tc>
                  <a:txBody>
                    <a:bodyPr/>
                    <a:lstStyle/>
                    <a:p>
                      <a:pPr marL="0" marR="0" algn="l">
                        <a:spcBef>
                          <a:spcPts val="300"/>
                        </a:spcBef>
                        <a:spcAft>
                          <a:spcPts val="300"/>
                        </a:spcAft>
                      </a:pPr>
                      <a:r>
                        <a:rPr lang="en-US" sz="800" dirty="0"/>
                        <a:t>RI</a:t>
                      </a:r>
                      <a:endParaRPr lang="en-US" sz="800" dirty="0">
                        <a:latin typeface="+mj-lt"/>
                        <a:ea typeface="Times New Roman"/>
                        <a:cs typeface="Times New Roman"/>
                      </a:endParaRPr>
                    </a:p>
                  </a:txBody>
                  <a:tcPr marL="36576" marR="36576" marT="0" marB="36576" vert="vert270" anchor="ctr">
                    <a:solidFill>
                      <a:schemeClr val="bg2"/>
                    </a:solidFill>
                  </a:tcPr>
                </a:tc>
                <a:tc>
                  <a:txBody>
                    <a:bodyPr/>
                    <a:lstStyle/>
                    <a:p>
                      <a:pPr marL="0" marR="0" algn="l">
                        <a:spcBef>
                          <a:spcPts val="300"/>
                        </a:spcBef>
                        <a:spcAft>
                          <a:spcPts val="300"/>
                        </a:spcAft>
                      </a:pPr>
                      <a:r>
                        <a:rPr lang="en-US" sz="800" dirty="0"/>
                        <a:t>TX</a:t>
                      </a:r>
                      <a:endParaRPr lang="en-US" sz="800" dirty="0">
                        <a:latin typeface="+mj-lt"/>
                        <a:ea typeface="Times New Roman"/>
                        <a:cs typeface="Times New Roman"/>
                      </a:endParaRPr>
                    </a:p>
                  </a:txBody>
                  <a:tcPr marL="36576" marR="36576" marT="0" marB="36576" vert="vert270" anchor="ctr">
                    <a:solidFill>
                      <a:schemeClr val="bg2"/>
                    </a:solidFill>
                  </a:tcPr>
                </a:tc>
                <a:tc>
                  <a:txBody>
                    <a:bodyPr/>
                    <a:lstStyle/>
                    <a:p>
                      <a:pPr marL="0" marR="0" algn="l">
                        <a:spcBef>
                          <a:spcPts val="300"/>
                        </a:spcBef>
                        <a:spcAft>
                          <a:spcPts val="300"/>
                        </a:spcAft>
                      </a:pPr>
                      <a:r>
                        <a:rPr lang="en-US" sz="800" dirty="0"/>
                        <a:t>VA</a:t>
                      </a:r>
                      <a:endParaRPr lang="en-US" sz="800" dirty="0">
                        <a:latin typeface="+mj-lt"/>
                        <a:ea typeface="Times New Roman"/>
                        <a:cs typeface="Times New Roman"/>
                      </a:endParaRPr>
                    </a:p>
                  </a:txBody>
                  <a:tcPr marL="36576" marR="36576" marT="0" marB="36576" vert="vert270" anchor="ctr">
                    <a:solidFill>
                      <a:schemeClr val="bg2"/>
                    </a:solidFill>
                  </a:tcPr>
                </a:tc>
                <a:tc>
                  <a:txBody>
                    <a:bodyPr/>
                    <a:lstStyle/>
                    <a:p>
                      <a:pPr marL="0" marR="0" algn="l">
                        <a:spcBef>
                          <a:spcPts val="300"/>
                        </a:spcBef>
                        <a:spcAft>
                          <a:spcPts val="300"/>
                        </a:spcAft>
                      </a:pPr>
                      <a:r>
                        <a:rPr lang="en-US" sz="800" dirty="0"/>
                        <a:t>WI</a:t>
                      </a:r>
                      <a:endParaRPr lang="en-US" sz="800" dirty="0">
                        <a:latin typeface="+mj-lt"/>
                        <a:ea typeface="Times New Roman"/>
                        <a:cs typeface="Times New Roman"/>
                      </a:endParaRPr>
                    </a:p>
                  </a:txBody>
                  <a:tcPr marL="36576" marR="36576" marT="0" marB="36576" vert="vert270" anchor="ctr">
                    <a:solidFill>
                      <a:schemeClr val="bg2"/>
                    </a:solidFill>
                  </a:tcPr>
                </a:tc>
              </a:tr>
              <a:tr h="205570">
                <a:tc>
                  <a:txBody>
                    <a:bodyPr/>
                    <a:lstStyle/>
                    <a:p>
                      <a:pPr marL="0" marR="0" algn="l">
                        <a:spcBef>
                          <a:spcPts val="300"/>
                        </a:spcBef>
                        <a:spcAft>
                          <a:spcPts val="300"/>
                        </a:spcAft>
                      </a:pPr>
                      <a:r>
                        <a:rPr lang="en-US" sz="900" dirty="0"/>
                        <a:t>Auto</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205570">
                <a:tc>
                  <a:txBody>
                    <a:bodyPr/>
                    <a:lstStyle/>
                    <a:p>
                      <a:pPr marL="0" marR="0" algn="l">
                        <a:spcBef>
                          <a:spcPts val="300"/>
                        </a:spcBef>
                        <a:spcAft>
                          <a:spcPts val="300"/>
                        </a:spcAft>
                      </a:pPr>
                      <a:r>
                        <a:rPr lang="en-US" sz="900" dirty="0"/>
                        <a:t>Air</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205570">
                <a:tc>
                  <a:txBody>
                    <a:bodyPr/>
                    <a:lstStyle/>
                    <a:p>
                      <a:pPr marL="0" marR="0" algn="l">
                        <a:spcBef>
                          <a:spcPts val="300"/>
                        </a:spcBef>
                        <a:spcAft>
                          <a:spcPts val="300"/>
                        </a:spcAft>
                      </a:pPr>
                      <a:r>
                        <a:rPr lang="en-US" sz="900" dirty="0"/>
                        <a:t>Bus (Generic)</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205570">
                <a:tc>
                  <a:txBody>
                    <a:bodyPr/>
                    <a:lstStyle/>
                    <a:p>
                      <a:pPr marL="91440" marR="0" algn="l">
                        <a:spcBef>
                          <a:spcPts val="300"/>
                        </a:spcBef>
                        <a:spcAft>
                          <a:spcPts val="300"/>
                        </a:spcAft>
                      </a:pPr>
                      <a:r>
                        <a:rPr lang="en-US" sz="900" dirty="0"/>
                        <a:t>Intercity Bus</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205570">
                <a:tc>
                  <a:txBody>
                    <a:bodyPr/>
                    <a:lstStyle/>
                    <a:p>
                      <a:pPr marL="0" marR="0" algn="l">
                        <a:spcBef>
                          <a:spcPts val="300"/>
                        </a:spcBef>
                        <a:spcAft>
                          <a:spcPts val="300"/>
                        </a:spcAft>
                      </a:pPr>
                      <a:r>
                        <a:rPr lang="en-US" sz="900" dirty="0"/>
                        <a:t>Rail (Generic)</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205570">
                <a:tc>
                  <a:txBody>
                    <a:bodyPr/>
                    <a:lstStyle/>
                    <a:p>
                      <a:pPr marL="0" marR="0" algn="l">
                        <a:spcBef>
                          <a:spcPts val="300"/>
                        </a:spcBef>
                        <a:spcAft>
                          <a:spcPts val="300"/>
                        </a:spcAft>
                      </a:pPr>
                      <a:r>
                        <a:rPr lang="en-US" sz="900" dirty="0"/>
                        <a:t>High-Speed Rail</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205570">
                <a:tc>
                  <a:txBody>
                    <a:bodyPr/>
                    <a:lstStyle/>
                    <a:p>
                      <a:pPr marL="91440" marR="0" algn="l">
                        <a:spcBef>
                          <a:spcPts val="300"/>
                        </a:spcBef>
                        <a:spcAft>
                          <a:spcPts val="300"/>
                        </a:spcAft>
                      </a:pPr>
                      <a:r>
                        <a:rPr lang="en-US" sz="900" dirty="0"/>
                        <a:t>Intercity Rail</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205570">
                <a:tc>
                  <a:txBody>
                    <a:bodyPr/>
                    <a:lstStyle/>
                    <a:p>
                      <a:pPr marL="182880" marR="0" algn="l">
                        <a:spcBef>
                          <a:spcPts val="300"/>
                        </a:spcBef>
                        <a:spcAft>
                          <a:spcPts val="300"/>
                        </a:spcAft>
                      </a:pPr>
                      <a:r>
                        <a:rPr lang="en-US" sz="900" dirty="0"/>
                        <a:t>Amtrak</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205570">
                <a:tc>
                  <a:txBody>
                    <a:bodyPr/>
                    <a:lstStyle/>
                    <a:p>
                      <a:pPr marL="0" marR="0" algn="l">
                        <a:spcBef>
                          <a:spcPts val="300"/>
                        </a:spcBef>
                        <a:spcAft>
                          <a:spcPts val="300"/>
                        </a:spcAft>
                      </a:pPr>
                      <a:r>
                        <a:rPr lang="en-US" sz="900" dirty="0"/>
                        <a:t>Truck</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205570">
                <a:tc>
                  <a:txBody>
                    <a:bodyPr/>
                    <a:lstStyle/>
                    <a:p>
                      <a:pPr marL="91440" marR="0" algn="l">
                        <a:spcBef>
                          <a:spcPts val="300"/>
                        </a:spcBef>
                        <a:spcAft>
                          <a:spcPts val="300"/>
                        </a:spcAft>
                      </a:pPr>
                      <a:r>
                        <a:rPr lang="en-US" sz="900" dirty="0"/>
                        <a:t>Light-Truck</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205570">
                <a:tc>
                  <a:txBody>
                    <a:bodyPr/>
                    <a:lstStyle/>
                    <a:p>
                      <a:pPr marL="91440" marR="0" algn="l">
                        <a:spcBef>
                          <a:spcPts val="300"/>
                        </a:spcBef>
                        <a:spcAft>
                          <a:spcPts val="300"/>
                        </a:spcAft>
                      </a:pPr>
                      <a:r>
                        <a:rPr lang="en-US" sz="900" dirty="0"/>
                        <a:t>Medium-Truck</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205570">
                <a:tc>
                  <a:txBody>
                    <a:bodyPr/>
                    <a:lstStyle/>
                    <a:p>
                      <a:pPr marL="91440" marR="0" algn="l">
                        <a:spcBef>
                          <a:spcPts val="300"/>
                        </a:spcBef>
                        <a:spcAft>
                          <a:spcPts val="300"/>
                        </a:spcAft>
                      </a:pPr>
                      <a:r>
                        <a:rPr lang="en-US" sz="900" dirty="0"/>
                        <a:t>Heavy-Truck</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205570">
                <a:tc>
                  <a:txBody>
                    <a:bodyPr/>
                    <a:lstStyle/>
                    <a:p>
                      <a:pPr marL="91440" marR="0" algn="l">
                        <a:spcBef>
                          <a:spcPts val="300"/>
                        </a:spcBef>
                        <a:spcAft>
                          <a:spcPts val="300"/>
                        </a:spcAft>
                      </a:pPr>
                      <a:r>
                        <a:rPr lang="en-US" sz="900" dirty="0"/>
                        <a:t>102-Inch Truck</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205570">
                <a:tc>
                  <a:txBody>
                    <a:bodyPr/>
                    <a:lstStyle/>
                    <a:p>
                      <a:pPr marL="91440" marR="0" algn="l">
                        <a:spcBef>
                          <a:spcPts val="300"/>
                        </a:spcBef>
                        <a:spcAft>
                          <a:spcPts val="300"/>
                        </a:spcAft>
                      </a:pPr>
                      <a:r>
                        <a:rPr lang="en-US" sz="900" dirty="0"/>
                        <a:t>Container Truck</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411141">
                <a:tc>
                  <a:txBody>
                    <a:bodyPr/>
                    <a:lstStyle/>
                    <a:p>
                      <a:pPr marL="91440" marR="0" algn="l">
                        <a:spcBef>
                          <a:spcPts val="300"/>
                        </a:spcBef>
                        <a:spcAft>
                          <a:spcPts val="300"/>
                        </a:spcAft>
                      </a:pPr>
                      <a:r>
                        <a:rPr lang="en-US" sz="900" dirty="0"/>
                        <a:t>Commodity-Carrying</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411141">
                <a:tc>
                  <a:txBody>
                    <a:bodyPr/>
                    <a:lstStyle/>
                    <a:p>
                      <a:pPr marL="91440" marR="0" algn="l">
                        <a:spcBef>
                          <a:spcPts val="300"/>
                        </a:spcBef>
                        <a:spcAft>
                          <a:spcPts val="300"/>
                        </a:spcAft>
                      </a:pPr>
                      <a:r>
                        <a:rPr lang="en-US" sz="900" spc="-20" dirty="0"/>
                        <a:t>Noncommodity-Carrying</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205570">
                <a:tc>
                  <a:txBody>
                    <a:bodyPr/>
                    <a:lstStyle/>
                    <a:p>
                      <a:pPr marL="91440" marR="0" algn="l">
                        <a:spcBef>
                          <a:spcPts val="300"/>
                        </a:spcBef>
                        <a:spcAft>
                          <a:spcPts val="300"/>
                        </a:spcAft>
                      </a:pPr>
                      <a:r>
                        <a:rPr lang="en-US" sz="900" dirty="0"/>
                        <a:t>Commercial Vehicle</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205570">
                <a:tc>
                  <a:txBody>
                    <a:bodyPr/>
                    <a:lstStyle/>
                    <a:p>
                      <a:pPr marL="0" marR="0" algn="l">
                        <a:spcBef>
                          <a:spcPts val="300"/>
                        </a:spcBef>
                        <a:spcAft>
                          <a:spcPts val="300"/>
                        </a:spcAft>
                      </a:pPr>
                      <a:r>
                        <a:rPr lang="en-US" sz="900" dirty="0"/>
                        <a:t>Water</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tcPr>
                </a:tc>
              </a:tr>
              <a:tr h="205570">
                <a:tc>
                  <a:txBody>
                    <a:bodyPr/>
                    <a:lstStyle/>
                    <a:p>
                      <a:pPr marL="0" marR="0" algn="l">
                        <a:spcBef>
                          <a:spcPts val="300"/>
                        </a:spcBef>
                        <a:spcAft>
                          <a:spcPts val="300"/>
                        </a:spcAft>
                      </a:pPr>
                      <a:r>
                        <a:rPr lang="en-US" sz="900" dirty="0"/>
                        <a:t>Intermodal</a:t>
                      </a:r>
                      <a:endParaRPr lang="en-US" sz="900" dirty="0">
                        <a:latin typeface="+mj-lt"/>
                        <a:ea typeface="Times New Roman"/>
                        <a:cs typeface="Times New Roman"/>
                      </a:endParaRPr>
                    </a:p>
                  </a:txBody>
                  <a:tcPr marL="36830" marR="36830" marT="0" marB="0" anchor="ctr">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36830" marR="36830" marT="0" marB="0" anchor="ctr">
                    <a:lnL w="6350" cap="flat" cmpd="sng" algn="ctr">
                      <a:solidFill>
                        <a:schemeClr val="bg1"/>
                      </a:solidFill>
                      <a:prstDash val="solid"/>
                      <a:round/>
                      <a:headEnd type="none" w="med" len="med"/>
                      <a:tailEnd type="none" w="med" len="med"/>
                    </a:lnL>
                    <a:lnB w="19050" cap="flat" cmpd="sng" algn="ctr">
                      <a:solidFill>
                        <a:schemeClr val="bg2"/>
                      </a:solidFill>
                      <a:prstDash val="solid"/>
                      <a:round/>
                      <a:headEnd type="none" w="med" len="med"/>
                      <a:tailEnd type="none" w="med" len="med"/>
                    </a:lnB>
                  </a:tcPr>
                </a:tc>
              </a:tr>
            </a:tbl>
          </a:graphicData>
        </a:graphic>
      </p:graphicFrame>
      <p:sp>
        <p:nvSpPr>
          <p:cNvPr id="7" name="TextBox 6"/>
          <p:cNvSpPr txBox="1"/>
          <p:nvPr/>
        </p:nvSpPr>
        <p:spPr>
          <a:xfrm>
            <a:off x="4386144" y="1063081"/>
            <a:ext cx="2639122" cy="307777"/>
          </a:xfrm>
          <a:prstGeom prst="rect">
            <a:avLst/>
          </a:prstGeom>
          <a:noFill/>
        </p:spPr>
        <p:txBody>
          <a:bodyPr wrap="square" rtlCol="0">
            <a:spAutoFit/>
          </a:bodyPr>
          <a:lstStyle/>
          <a:p>
            <a:r>
              <a:rPr lang="en-US" sz="1400" b="1" i="1" dirty="0" smtClean="0">
                <a:solidFill>
                  <a:schemeClr val="accent4">
                    <a:lumMod val="60000"/>
                    <a:lumOff val="40000"/>
                  </a:schemeClr>
                </a:solidFill>
              </a:rPr>
              <a:t>Modes Simulated by State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Model Validation and Sensitivity</a:t>
            </a:r>
            <a:br>
              <a:rPr lang="en-US" dirty="0" smtClean="0"/>
            </a:br>
            <a:r>
              <a:rPr lang="en-US" dirty="0" smtClean="0"/>
              <a:t>Statewide Freight Models</a:t>
            </a:r>
            <a:endParaRPr lang="en-US" dirty="0"/>
          </a:p>
        </p:txBody>
      </p:sp>
      <p:sp>
        <p:nvSpPr>
          <p:cNvPr id="3" name="Content Placeholder 2"/>
          <p:cNvSpPr>
            <a:spLocks noGrp="1"/>
          </p:cNvSpPr>
          <p:nvPr>
            <p:ph idx="1"/>
          </p:nvPr>
        </p:nvSpPr>
        <p:spPr/>
        <p:txBody>
          <a:bodyPr/>
          <a:lstStyle/>
          <a:p>
            <a:r>
              <a:rPr lang="en-US" dirty="0" smtClean="0"/>
              <a:t>Validation approaches by freight model type</a:t>
            </a:r>
          </a:p>
          <a:p>
            <a:pPr lvl="1"/>
            <a:r>
              <a:rPr lang="en-US" dirty="0" smtClean="0"/>
              <a:t>Truck Models</a:t>
            </a:r>
          </a:p>
          <a:p>
            <a:pPr lvl="1"/>
            <a:r>
              <a:rPr lang="en-US" dirty="0" smtClean="0"/>
              <a:t>Direct Commodity Table Model</a:t>
            </a:r>
          </a:p>
          <a:p>
            <a:pPr lvl="1"/>
            <a:r>
              <a:rPr lang="en-US" dirty="0" smtClean="0"/>
              <a:t>Four-Step Freight Model</a:t>
            </a:r>
          </a:p>
          <a:p>
            <a:pPr lvl="1"/>
            <a:r>
              <a:rPr lang="en-US" dirty="0" smtClean="0"/>
              <a:t>Economic Model</a:t>
            </a:r>
          </a:p>
        </p:txBody>
      </p:sp>
      <p:sp>
        <p:nvSpPr>
          <p:cNvPr id="4" name="Slide Number Placeholder 3"/>
          <p:cNvSpPr>
            <a:spLocks noGrp="1"/>
          </p:cNvSpPr>
          <p:nvPr>
            <p:ph type="sldNum" sz="quarter" idx="12"/>
          </p:nvPr>
        </p:nvSpPr>
        <p:spPr/>
        <p:txBody>
          <a:bodyPr/>
          <a:lstStyle/>
          <a:p>
            <a:fld id="{6EFA8406-D672-4E03-9ABF-F4A7E3A351AA}"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Model Validation and Sensitivity</a:t>
            </a:r>
            <a:br>
              <a:rPr lang="en-US" dirty="0" smtClean="0"/>
            </a:br>
            <a:r>
              <a:rPr lang="en-US" dirty="0" smtClean="0"/>
              <a:t>Presentation Outline</a:t>
            </a:r>
            <a:endParaRPr lang="en-US" dirty="0"/>
          </a:p>
        </p:txBody>
      </p:sp>
      <p:sp>
        <p:nvSpPr>
          <p:cNvPr id="3" name="Content Placeholder 2"/>
          <p:cNvSpPr>
            <a:spLocks noGrp="1"/>
          </p:cNvSpPr>
          <p:nvPr>
            <p:ph idx="1"/>
          </p:nvPr>
        </p:nvSpPr>
        <p:spPr>
          <a:xfrm>
            <a:off x="457200" y="1216742"/>
            <a:ext cx="4672361" cy="4909421"/>
          </a:xfrm>
        </p:spPr>
        <p:txBody>
          <a:bodyPr/>
          <a:lstStyle/>
          <a:p>
            <a:r>
              <a:rPr lang="en-US" dirty="0" smtClean="0"/>
              <a:t>Introduction/Background</a:t>
            </a:r>
          </a:p>
          <a:p>
            <a:r>
              <a:rPr lang="en-US" dirty="0" smtClean="0"/>
              <a:t>Market Segments Found in Statewide Models</a:t>
            </a:r>
          </a:p>
          <a:p>
            <a:r>
              <a:rPr lang="en-US" kern="0" dirty="0" smtClean="0"/>
              <a:t>Model Validation and Reasonableness Checking</a:t>
            </a:r>
          </a:p>
          <a:p>
            <a:r>
              <a:rPr lang="en-US" dirty="0" smtClean="0"/>
              <a:t>Modal Issues</a:t>
            </a:r>
          </a:p>
          <a:p>
            <a:r>
              <a:rPr lang="en-US" dirty="0" smtClean="0"/>
              <a:t>Statewide Freight Models</a:t>
            </a:r>
          </a:p>
          <a:p>
            <a:r>
              <a:rPr lang="en-US" dirty="0" smtClean="0"/>
              <a:t>Summary and Conclusions</a:t>
            </a:r>
            <a:endParaRPr lang="en-US" dirty="0"/>
          </a:p>
        </p:txBody>
      </p:sp>
      <p:sp>
        <p:nvSpPr>
          <p:cNvPr id="4" name="Slide Number Placeholder 3"/>
          <p:cNvSpPr>
            <a:spLocks noGrp="1"/>
          </p:cNvSpPr>
          <p:nvPr>
            <p:ph type="sldNum" sz="quarter" idx="12"/>
          </p:nvPr>
        </p:nvSpPr>
        <p:spPr/>
        <p:txBody>
          <a:bodyPr/>
          <a:lstStyle/>
          <a:p>
            <a:fld id="{6EFA8406-D672-4E03-9ABF-F4A7E3A351AA}" type="slidenum">
              <a:rPr lang="en-US" smtClean="0"/>
              <a:pPr/>
              <a:t>2</a:t>
            </a:fld>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5038850" y="1341375"/>
            <a:ext cx="3403691" cy="4434958"/>
          </a:xfrm>
          <a:prstGeom prst="rect">
            <a:avLst/>
          </a:prstGeom>
          <a:ln w="15875">
            <a:solidFill>
              <a:schemeClr val="bg2"/>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Model Validation and Sensitivity</a:t>
            </a:r>
            <a:br>
              <a:rPr lang="en-US" dirty="0" smtClean="0"/>
            </a:br>
            <a:r>
              <a:rPr lang="en-US" dirty="0" smtClean="0"/>
              <a:t>Statewide Freight Models</a:t>
            </a:r>
            <a:endParaRPr lang="en-US" dirty="0"/>
          </a:p>
        </p:txBody>
      </p:sp>
      <p:sp>
        <p:nvSpPr>
          <p:cNvPr id="3" name="Slide Number Placeholder 2"/>
          <p:cNvSpPr>
            <a:spLocks noGrp="1"/>
          </p:cNvSpPr>
          <p:nvPr>
            <p:ph type="sldNum" sz="quarter" idx="12"/>
          </p:nvPr>
        </p:nvSpPr>
        <p:spPr/>
        <p:txBody>
          <a:bodyPr/>
          <a:lstStyle/>
          <a:p>
            <a:fld id="{6EFA8406-D672-4E03-9ABF-F4A7E3A351AA}" type="slidenum">
              <a:rPr lang="en-US" smtClean="0"/>
              <a:pPr/>
              <a:t>20</a:t>
            </a:fld>
            <a:endParaRPr lang="en-US" dirty="0"/>
          </a:p>
        </p:txBody>
      </p:sp>
      <p:graphicFrame>
        <p:nvGraphicFramePr>
          <p:cNvPr id="4" name="Table 3"/>
          <p:cNvGraphicFramePr>
            <a:graphicFrameLocks noGrp="1"/>
          </p:cNvGraphicFramePr>
          <p:nvPr/>
        </p:nvGraphicFramePr>
        <p:xfrm>
          <a:off x="584488" y="1228725"/>
          <a:ext cx="3987512" cy="3977036"/>
        </p:xfrm>
        <a:graphic>
          <a:graphicData uri="http://schemas.openxmlformats.org/drawingml/2006/table">
            <a:tbl>
              <a:tblPr firstRow="1" bandRow="1">
                <a:effectLst>
                  <a:outerShdw blurRad="50800" dist="38100" dir="2700000" algn="tl" rotWithShape="0">
                    <a:prstClr val="black">
                      <a:alpha val="40000"/>
                    </a:prstClr>
                  </a:outerShdw>
                </a:effectLst>
                <a:tableStyleId>{D03447BB-5D67-496B-8E87-E561075AD55C}</a:tableStyleId>
              </a:tblPr>
              <a:tblGrid>
                <a:gridCol w="869277"/>
                <a:gridCol w="531152"/>
                <a:gridCol w="594732"/>
                <a:gridCol w="745057"/>
                <a:gridCol w="623647"/>
                <a:gridCol w="623647"/>
              </a:tblGrid>
              <a:tr h="548036">
                <a:tc>
                  <a:txBody>
                    <a:bodyPr/>
                    <a:lstStyle/>
                    <a:p>
                      <a:pPr marL="0" marR="0" algn="l">
                        <a:spcBef>
                          <a:spcPts val="300"/>
                        </a:spcBef>
                        <a:spcAft>
                          <a:spcPts val="300"/>
                        </a:spcAft>
                      </a:pPr>
                      <a:r>
                        <a:rPr lang="en-US" sz="900" dirty="0"/>
                        <a:t>State Name</a:t>
                      </a:r>
                      <a:endParaRPr lang="en-US" sz="900" b="1" dirty="0">
                        <a:latin typeface="+mj-lt"/>
                        <a:ea typeface="Times New Roman"/>
                        <a:cs typeface="Times New Roman"/>
                      </a:endParaRPr>
                    </a:p>
                  </a:txBody>
                  <a:tcPr marL="23004" marR="23004" marT="0" marB="0" anchor="b">
                    <a:solidFill>
                      <a:schemeClr val="bg2"/>
                    </a:solidFill>
                  </a:tcPr>
                </a:tc>
                <a:tc>
                  <a:txBody>
                    <a:bodyPr/>
                    <a:lstStyle/>
                    <a:p>
                      <a:pPr marL="0" marR="0" algn="ctr">
                        <a:spcBef>
                          <a:spcPts val="300"/>
                        </a:spcBef>
                        <a:spcAft>
                          <a:spcPts val="300"/>
                        </a:spcAft>
                      </a:pPr>
                      <a:r>
                        <a:rPr lang="en-US" sz="900" dirty="0"/>
                        <a:t>No Freight Model</a:t>
                      </a:r>
                      <a:endParaRPr lang="en-US" sz="900" b="1" dirty="0">
                        <a:latin typeface="+mj-lt"/>
                        <a:ea typeface="Times New Roman"/>
                        <a:cs typeface="Times New Roman"/>
                      </a:endParaRPr>
                    </a:p>
                  </a:txBody>
                  <a:tcPr marL="23004" marR="23004" marT="0" marB="0" anchor="b">
                    <a:solidFill>
                      <a:schemeClr val="bg2"/>
                    </a:solidFill>
                  </a:tcPr>
                </a:tc>
                <a:tc>
                  <a:txBody>
                    <a:bodyPr/>
                    <a:lstStyle/>
                    <a:p>
                      <a:pPr marL="0" marR="0" algn="ctr">
                        <a:spcBef>
                          <a:spcPts val="300"/>
                        </a:spcBef>
                        <a:spcAft>
                          <a:spcPts val="300"/>
                        </a:spcAft>
                      </a:pPr>
                      <a:r>
                        <a:rPr lang="en-US" sz="900" dirty="0"/>
                        <a:t>Truck Model</a:t>
                      </a:r>
                      <a:endParaRPr lang="en-US" sz="900" b="1" dirty="0">
                        <a:latin typeface="+mj-lt"/>
                        <a:ea typeface="Times New Roman"/>
                        <a:cs typeface="Times New Roman"/>
                      </a:endParaRPr>
                    </a:p>
                  </a:txBody>
                  <a:tcPr marL="23004" marR="23004" marT="0" marB="0" anchor="b">
                    <a:solidFill>
                      <a:schemeClr val="bg2"/>
                    </a:solidFill>
                  </a:tcPr>
                </a:tc>
                <a:tc>
                  <a:txBody>
                    <a:bodyPr/>
                    <a:lstStyle/>
                    <a:p>
                      <a:pPr marL="0" marR="0" algn="ctr">
                        <a:spcBef>
                          <a:spcPts val="300"/>
                        </a:spcBef>
                        <a:spcAft>
                          <a:spcPts val="300"/>
                        </a:spcAft>
                      </a:pPr>
                      <a:r>
                        <a:rPr lang="en-US" sz="900" dirty="0"/>
                        <a:t>Direct Commodity Table Model</a:t>
                      </a:r>
                      <a:endParaRPr lang="en-US" sz="900" b="1" dirty="0">
                        <a:latin typeface="+mj-lt"/>
                        <a:ea typeface="Times New Roman"/>
                        <a:cs typeface="Times New Roman"/>
                      </a:endParaRPr>
                    </a:p>
                  </a:txBody>
                  <a:tcPr marL="23004" marR="23004" marT="0" marB="0" anchor="b">
                    <a:solidFill>
                      <a:schemeClr val="bg2"/>
                    </a:solidFill>
                  </a:tcPr>
                </a:tc>
                <a:tc>
                  <a:txBody>
                    <a:bodyPr/>
                    <a:lstStyle/>
                    <a:p>
                      <a:pPr marL="0" marR="0" algn="ctr">
                        <a:spcBef>
                          <a:spcPts val="300"/>
                        </a:spcBef>
                        <a:spcAft>
                          <a:spcPts val="300"/>
                        </a:spcAft>
                      </a:pPr>
                      <a:r>
                        <a:rPr lang="en-US" sz="900" dirty="0"/>
                        <a:t>Four-Step Freight Model</a:t>
                      </a:r>
                      <a:endParaRPr lang="en-US" sz="900" b="1" dirty="0">
                        <a:latin typeface="+mj-lt"/>
                        <a:ea typeface="Times New Roman"/>
                        <a:cs typeface="Times New Roman"/>
                      </a:endParaRPr>
                    </a:p>
                  </a:txBody>
                  <a:tcPr marL="23004" marR="23004" marT="0" marB="0" anchor="b">
                    <a:solidFill>
                      <a:schemeClr val="bg2"/>
                    </a:solidFill>
                  </a:tcPr>
                </a:tc>
                <a:tc>
                  <a:txBody>
                    <a:bodyPr/>
                    <a:lstStyle/>
                    <a:p>
                      <a:pPr marL="0" marR="0" algn="ctr">
                        <a:spcBef>
                          <a:spcPts val="300"/>
                        </a:spcBef>
                        <a:spcAft>
                          <a:spcPts val="300"/>
                        </a:spcAft>
                      </a:pPr>
                      <a:r>
                        <a:rPr lang="en-US" sz="900" dirty="0"/>
                        <a:t>Economic Model</a:t>
                      </a:r>
                      <a:endParaRPr lang="en-US" sz="900" b="1" dirty="0">
                        <a:latin typeface="+mj-lt"/>
                        <a:ea typeface="Times New Roman"/>
                        <a:cs typeface="Times New Roman"/>
                      </a:endParaRPr>
                    </a:p>
                  </a:txBody>
                  <a:tcPr marL="23004" marR="23004" marT="0" marB="0" anchor="b">
                    <a:solidFill>
                      <a:schemeClr val="bg2"/>
                    </a:solidFill>
                  </a:tcPr>
                </a:tc>
              </a:tr>
              <a:tr h="76679">
                <a:tc>
                  <a:txBody>
                    <a:bodyPr/>
                    <a:lstStyle/>
                    <a:p>
                      <a:pPr marL="0" marR="0">
                        <a:spcBef>
                          <a:spcPts val="300"/>
                        </a:spcBef>
                        <a:spcAft>
                          <a:spcPts val="300"/>
                        </a:spcAft>
                      </a:pPr>
                      <a:r>
                        <a:rPr lang="en-US" sz="900" dirty="0"/>
                        <a:t>Alabama</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Alaska</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Arizona</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Arkansas</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California</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r>
                        <a:rPr lang="en-US" sz="900" baseline="30000" dirty="0"/>
                        <a:t>b</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Colorado</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r>
                        <a:rPr lang="en-US" sz="900" baseline="30000" dirty="0"/>
                        <a:t>a</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Connecticut</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Delaware</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Florida</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Georgia</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Hawaii</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Idaho</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r>
                        <a:rPr lang="en-US" sz="900" baseline="30000" dirty="0"/>
                        <a:t>a</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Illinois</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r>
                        <a:rPr lang="en-US" sz="900" baseline="30000" dirty="0"/>
                        <a:t>a</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Indiana</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Iowa</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Kansas</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r>
                        <a:rPr lang="en-US" sz="900" baseline="30000" dirty="0"/>
                        <a:t>a</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Kentucky</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Louisiana</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Maine</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Maryland</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Massachusetts</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Michigan</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Minnesota</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Mississippi</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Missouri</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B w="19050" cap="flat" cmpd="sng" algn="ctr">
                      <a:solidFill>
                        <a:schemeClr val="bg2"/>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4792215" y="1228725"/>
          <a:ext cx="3987512" cy="3977036"/>
        </p:xfrm>
        <a:graphic>
          <a:graphicData uri="http://schemas.openxmlformats.org/drawingml/2006/table">
            <a:tbl>
              <a:tblPr firstRow="1" bandRow="1">
                <a:effectLst>
                  <a:outerShdw blurRad="50800" dist="38100" dir="2700000" algn="tl" rotWithShape="0">
                    <a:prstClr val="black">
                      <a:alpha val="40000"/>
                    </a:prstClr>
                  </a:outerShdw>
                </a:effectLst>
                <a:tableStyleId>{D03447BB-5D67-496B-8E87-E561075AD55C}</a:tableStyleId>
              </a:tblPr>
              <a:tblGrid>
                <a:gridCol w="869277"/>
                <a:gridCol w="538586"/>
                <a:gridCol w="579863"/>
                <a:gridCol w="752492"/>
                <a:gridCol w="623647"/>
                <a:gridCol w="623647"/>
              </a:tblGrid>
              <a:tr h="548036">
                <a:tc>
                  <a:txBody>
                    <a:bodyPr/>
                    <a:lstStyle/>
                    <a:p>
                      <a:pPr marL="0" marR="0" algn="l">
                        <a:spcBef>
                          <a:spcPts val="300"/>
                        </a:spcBef>
                        <a:spcAft>
                          <a:spcPts val="300"/>
                        </a:spcAft>
                      </a:pPr>
                      <a:r>
                        <a:rPr lang="en-US" sz="900" dirty="0"/>
                        <a:t>State Name</a:t>
                      </a:r>
                      <a:endParaRPr lang="en-US" sz="900" b="1" dirty="0">
                        <a:latin typeface="+mj-lt"/>
                        <a:ea typeface="Times New Roman"/>
                        <a:cs typeface="Times New Roman"/>
                      </a:endParaRPr>
                    </a:p>
                  </a:txBody>
                  <a:tcPr marL="23004" marR="23004" marT="0" marB="0" anchor="b">
                    <a:solidFill>
                      <a:schemeClr val="bg2"/>
                    </a:solidFill>
                  </a:tcPr>
                </a:tc>
                <a:tc>
                  <a:txBody>
                    <a:bodyPr/>
                    <a:lstStyle/>
                    <a:p>
                      <a:pPr marL="0" marR="0" algn="ctr">
                        <a:spcBef>
                          <a:spcPts val="300"/>
                        </a:spcBef>
                        <a:spcAft>
                          <a:spcPts val="300"/>
                        </a:spcAft>
                      </a:pPr>
                      <a:r>
                        <a:rPr lang="en-US" sz="900" dirty="0"/>
                        <a:t>No Freight Model</a:t>
                      </a:r>
                      <a:endParaRPr lang="en-US" sz="900" b="1" dirty="0">
                        <a:latin typeface="+mj-lt"/>
                        <a:ea typeface="Times New Roman"/>
                        <a:cs typeface="Times New Roman"/>
                      </a:endParaRPr>
                    </a:p>
                  </a:txBody>
                  <a:tcPr marL="23004" marR="23004" marT="0" marB="0" anchor="b">
                    <a:solidFill>
                      <a:schemeClr val="bg2"/>
                    </a:solidFill>
                  </a:tcPr>
                </a:tc>
                <a:tc>
                  <a:txBody>
                    <a:bodyPr/>
                    <a:lstStyle/>
                    <a:p>
                      <a:pPr marL="0" marR="0" algn="ctr">
                        <a:spcBef>
                          <a:spcPts val="300"/>
                        </a:spcBef>
                        <a:spcAft>
                          <a:spcPts val="300"/>
                        </a:spcAft>
                      </a:pPr>
                      <a:r>
                        <a:rPr lang="en-US" sz="900" dirty="0"/>
                        <a:t>Truck Model</a:t>
                      </a:r>
                      <a:endParaRPr lang="en-US" sz="900" b="1" dirty="0">
                        <a:latin typeface="+mj-lt"/>
                        <a:ea typeface="Times New Roman"/>
                        <a:cs typeface="Times New Roman"/>
                      </a:endParaRPr>
                    </a:p>
                  </a:txBody>
                  <a:tcPr marL="23004" marR="23004" marT="0" marB="0" anchor="b">
                    <a:solidFill>
                      <a:schemeClr val="bg2"/>
                    </a:solidFill>
                  </a:tcPr>
                </a:tc>
                <a:tc>
                  <a:txBody>
                    <a:bodyPr/>
                    <a:lstStyle/>
                    <a:p>
                      <a:pPr marL="0" marR="0" algn="ctr">
                        <a:spcBef>
                          <a:spcPts val="300"/>
                        </a:spcBef>
                        <a:spcAft>
                          <a:spcPts val="300"/>
                        </a:spcAft>
                      </a:pPr>
                      <a:r>
                        <a:rPr lang="en-US" sz="900" dirty="0"/>
                        <a:t>Direct Commodity Table Model</a:t>
                      </a:r>
                      <a:endParaRPr lang="en-US" sz="900" b="1" dirty="0">
                        <a:latin typeface="+mj-lt"/>
                        <a:ea typeface="Times New Roman"/>
                        <a:cs typeface="Times New Roman"/>
                      </a:endParaRPr>
                    </a:p>
                  </a:txBody>
                  <a:tcPr marL="23004" marR="23004" marT="0" marB="0" anchor="b">
                    <a:solidFill>
                      <a:schemeClr val="bg2"/>
                    </a:solidFill>
                  </a:tcPr>
                </a:tc>
                <a:tc>
                  <a:txBody>
                    <a:bodyPr/>
                    <a:lstStyle/>
                    <a:p>
                      <a:pPr marL="0" marR="0" algn="ctr">
                        <a:spcBef>
                          <a:spcPts val="300"/>
                        </a:spcBef>
                        <a:spcAft>
                          <a:spcPts val="300"/>
                        </a:spcAft>
                      </a:pPr>
                      <a:r>
                        <a:rPr lang="en-US" sz="900" dirty="0"/>
                        <a:t>Four-Step Freight Model</a:t>
                      </a:r>
                      <a:endParaRPr lang="en-US" sz="900" b="1" dirty="0">
                        <a:latin typeface="+mj-lt"/>
                        <a:ea typeface="Times New Roman"/>
                        <a:cs typeface="Times New Roman"/>
                      </a:endParaRPr>
                    </a:p>
                  </a:txBody>
                  <a:tcPr marL="23004" marR="23004" marT="0" marB="0" anchor="b">
                    <a:solidFill>
                      <a:schemeClr val="bg2"/>
                    </a:solidFill>
                  </a:tcPr>
                </a:tc>
                <a:tc>
                  <a:txBody>
                    <a:bodyPr/>
                    <a:lstStyle/>
                    <a:p>
                      <a:pPr marL="0" marR="0" algn="ctr">
                        <a:spcBef>
                          <a:spcPts val="300"/>
                        </a:spcBef>
                        <a:spcAft>
                          <a:spcPts val="300"/>
                        </a:spcAft>
                      </a:pPr>
                      <a:r>
                        <a:rPr lang="en-US" sz="900" dirty="0"/>
                        <a:t>Economic Model</a:t>
                      </a:r>
                      <a:endParaRPr lang="en-US" sz="900" b="1" dirty="0">
                        <a:latin typeface="+mj-lt"/>
                        <a:ea typeface="Times New Roman"/>
                        <a:cs typeface="Times New Roman"/>
                      </a:endParaRPr>
                    </a:p>
                  </a:txBody>
                  <a:tcPr marL="23004" marR="23004" marT="0" marB="0" anchor="b">
                    <a:solidFill>
                      <a:schemeClr val="bg2"/>
                    </a:solidFill>
                  </a:tcPr>
                </a:tc>
              </a:tr>
              <a:tr h="76679">
                <a:tc>
                  <a:txBody>
                    <a:bodyPr/>
                    <a:lstStyle/>
                    <a:p>
                      <a:pPr marL="0" marR="0">
                        <a:spcBef>
                          <a:spcPts val="300"/>
                        </a:spcBef>
                        <a:spcAft>
                          <a:spcPts val="300"/>
                        </a:spcAft>
                      </a:pPr>
                      <a:r>
                        <a:rPr lang="en-US" sz="900" dirty="0"/>
                        <a:t>Montana</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Nebraska</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Nevada</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New Hampshire</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New Jersey</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New Mexico</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New York</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North Carolina</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North Dakota</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Ohio</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Oklahoma</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Oregon</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r>
                        <a:rPr lang="en-US" sz="900" baseline="30000" dirty="0"/>
                        <a:t>c</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Pennsylvania</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r>
                        <a:rPr lang="en-US" sz="900" baseline="30000" dirty="0"/>
                        <a:t>c</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Rhode Island</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South Carolina</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r>
                        <a:rPr lang="en-US" sz="900" baseline="30000" dirty="0"/>
                        <a:t>a</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South Dakota</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Tennessee</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Texas</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Utah</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Vermont</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Virginia</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Washington</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West Virginia</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Wisconsin</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tcPr>
                </a:tc>
              </a:tr>
              <a:tr h="76679">
                <a:tc>
                  <a:txBody>
                    <a:bodyPr/>
                    <a:lstStyle/>
                    <a:p>
                      <a:pPr marL="0" marR="0">
                        <a:spcBef>
                          <a:spcPts val="300"/>
                        </a:spcBef>
                        <a:spcAft>
                          <a:spcPts val="300"/>
                        </a:spcAft>
                      </a:pPr>
                      <a:r>
                        <a:rPr lang="en-US" sz="900" dirty="0"/>
                        <a:t>Wyoming</a:t>
                      </a:r>
                      <a:endParaRPr lang="en-US" sz="900" dirty="0">
                        <a:latin typeface="+mj-lt"/>
                        <a:ea typeface="Times New Roman"/>
                        <a:cs typeface="Times New Roman"/>
                      </a:endParaRPr>
                    </a:p>
                  </a:txBody>
                  <a:tcPr marL="23004" marR="23004" marT="0" marB="0">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endParaRPr lang="en-US" sz="900" dirty="0">
                        <a:latin typeface="+mj-lt"/>
                        <a:ea typeface="Times New Roman"/>
                        <a:cs typeface="Times New Roman"/>
                      </a:endParaRPr>
                    </a:p>
                  </a:txBody>
                  <a:tcPr marL="23004" marR="23004" marT="0" marB="0">
                    <a:lnL w="6350" cap="flat" cmpd="sng" algn="ctr">
                      <a:solidFill>
                        <a:schemeClr val="bg1"/>
                      </a:solidFill>
                      <a:prstDash val="solid"/>
                      <a:round/>
                      <a:headEnd type="none" w="med" len="med"/>
                      <a:tailEnd type="none" w="med" len="med"/>
                    </a:lnL>
                    <a:lnB w="19050" cap="flat" cmpd="sng" algn="ctr">
                      <a:solidFill>
                        <a:schemeClr val="bg2"/>
                      </a:solidFill>
                      <a:prstDash val="solid"/>
                      <a:round/>
                      <a:headEnd type="none" w="med" len="med"/>
                      <a:tailEnd type="none" w="med" len="med"/>
                    </a:lnB>
                  </a:tcPr>
                </a:tc>
              </a:tr>
            </a:tbl>
          </a:graphicData>
        </a:graphic>
      </p:graphicFrame>
      <p:sp>
        <p:nvSpPr>
          <p:cNvPr id="6" name="TextBox 5"/>
          <p:cNvSpPr txBox="1"/>
          <p:nvPr/>
        </p:nvSpPr>
        <p:spPr>
          <a:xfrm>
            <a:off x="766914" y="5322847"/>
            <a:ext cx="6296722" cy="877163"/>
          </a:xfrm>
          <a:prstGeom prst="rect">
            <a:avLst/>
          </a:prstGeom>
          <a:noFill/>
        </p:spPr>
        <p:txBody>
          <a:bodyPr wrap="square" rtlCol="0">
            <a:spAutoFit/>
          </a:bodyPr>
          <a:lstStyle/>
          <a:p>
            <a:pPr marL="111125" indent="-111125">
              <a:spcAft>
                <a:spcPts val="600"/>
              </a:spcAft>
            </a:pPr>
            <a:r>
              <a:rPr lang="en-US" sz="900" baseline="30000" dirty="0" smtClean="0"/>
              <a:t>a</a:t>
            </a:r>
            <a:r>
              <a:rPr lang="en-US" sz="900" dirty="0" smtClean="0"/>
              <a:t>	No information obtained.</a:t>
            </a:r>
          </a:p>
          <a:p>
            <a:pPr marL="111125" indent="-111125">
              <a:spcAft>
                <a:spcPts val="600"/>
              </a:spcAft>
            </a:pPr>
            <a:r>
              <a:rPr lang="en-US" sz="900" baseline="30000" dirty="0" smtClean="0"/>
              <a:t>b</a:t>
            </a:r>
            <a:r>
              <a:rPr lang="en-US" sz="900" dirty="0" smtClean="0"/>
              <a:t>	Travel Demand Model does not report truck volumes or performance.</a:t>
            </a:r>
          </a:p>
          <a:p>
            <a:pPr marL="111125" indent="-111125">
              <a:spcAft>
                <a:spcPts val="600"/>
              </a:spcAft>
            </a:pPr>
            <a:r>
              <a:rPr lang="en-US" sz="900" baseline="30000" dirty="0" smtClean="0"/>
              <a:t>c</a:t>
            </a:r>
            <a:r>
              <a:rPr lang="en-US" sz="900" dirty="0" smtClean="0"/>
              <a:t>	Includes the estimation of trips through intermediate distribution and warehouse centers.</a:t>
            </a:r>
          </a:p>
          <a:p>
            <a:endParaRPr lang="en-US" sz="900" dirty="0"/>
          </a:p>
        </p:txBody>
      </p:sp>
      <p:sp>
        <p:nvSpPr>
          <p:cNvPr id="7" name="Rectangle 6"/>
          <p:cNvSpPr/>
          <p:nvPr/>
        </p:nvSpPr>
        <p:spPr>
          <a:xfrm>
            <a:off x="591016" y="1072750"/>
            <a:ext cx="4572000" cy="307777"/>
          </a:xfrm>
          <a:prstGeom prst="rect">
            <a:avLst/>
          </a:prstGeom>
        </p:spPr>
        <p:txBody>
          <a:bodyPr>
            <a:spAutoFit/>
          </a:bodyPr>
          <a:lstStyle/>
          <a:p>
            <a:r>
              <a:rPr lang="en-US" sz="1400" b="1" i="1" dirty="0" smtClean="0">
                <a:solidFill>
                  <a:schemeClr val="accent4">
                    <a:lumMod val="60000"/>
                    <a:lumOff val="40000"/>
                  </a:schemeClr>
                </a:solidFill>
              </a:rPr>
              <a:t>Statewide Freight Models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Model Validation and Sensitivity</a:t>
            </a:r>
            <a:br>
              <a:rPr lang="en-US" dirty="0" smtClean="0"/>
            </a:br>
            <a:r>
              <a:rPr lang="en-US" dirty="0" smtClean="0"/>
              <a:t>Statewide Freight Models</a:t>
            </a:r>
            <a:endParaRPr lang="en-US" dirty="0"/>
          </a:p>
        </p:txBody>
      </p:sp>
      <p:sp>
        <p:nvSpPr>
          <p:cNvPr id="3" name="Content Placeholder 2"/>
          <p:cNvSpPr>
            <a:spLocks noGrp="1"/>
          </p:cNvSpPr>
          <p:nvPr>
            <p:ph idx="1"/>
          </p:nvPr>
        </p:nvSpPr>
        <p:spPr/>
        <p:txBody>
          <a:bodyPr/>
          <a:lstStyle/>
          <a:p>
            <a:r>
              <a:rPr lang="en-US" dirty="0" smtClean="0"/>
              <a:t>Data sources for freight model validation</a:t>
            </a:r>
          </a:p>
          <a:p>
            <a:pPr lvl="1"/>
            <a:r>
              <a:rPr lang="en-US" dirty="0" smtClean="0"/>
              <a:t>Commodity Flows – comparison against model flows</a:t>
            </a:r>
          </a:p>
          <a:p>
            <a:pPr lvl="1"/>
            <a:r>
              <a:rPr lang="en-US" dirty="0" smtClean="0"/>
              <a:t>Networks – correct entry points for external freight flows</a:t>
            </a:r>
          </a:p>
          <a:p>
            <a:pPr lvl="1"/>
            <a:r>
              <a:rPr lang="en-US" dirty="0" smtClean="0"/>
              <a:t>Truck Counts – by vehicle class; can’t separate freight trucks</a:t>
            </a:r>
          </a:p>
          <a:p>
            <a:pPr lvl="1"/>
            <a:r>
              <a:rPr lang="en-US" dirty="0" smtClean="0"/>
              <a:t>Categories of Outputs – classification of counts</a:t>
            </a:r>
          </a:p>
          <a:p>
            <a:pPr lvl="1"/>
            <a:r>
              <a:rPr lang="en-US" dirty="0" smtClean="0"/>
              <a:t>Inclusion of Nonfreight Trucks – not produced by freight model</a:t>
            </a:r>
          </a:p>
          <a:p>
            <a:pPr lvl="1"/>
            <a:r>
              <a:rPr lang="en-US" dirty="0" smtClean="0"/>
              <a:t>Distribution Centers/Logistics Centers – potential for </a:t>
            </a:r>
            <a:br>
              <a:rPr lang="en-US" dirty="0" smtClean="0"/>
            </a:br>
            <a:r>
              <a:rPr lang="en-US" dirty="0" smtClean="0"/>
              <a:t>mode shifts</a:t>
            </a:r>
            <a:endParaRPr lang="en-US" dirty="0"/>
          </a:p>
        </p:txBody>
      </p:sp>
      <p:sp>
        <p:nvSpPr>
          <p:cNvPr id="4" name="Slide Number Placeholder 3"/>
          <p:cNvSpPr>
            <a:spLocks noGrp="1"/>
          </p:cNvSpPr>
          <p:nvPr>
            <p:ph type="sldNum" sz="quarter" idx="12"/>
          </p:nvPr>
        </p:nvSpPr>
        <p:spPr/>
        <p:txBody>
          <a:bodyPr/>
          <a:lstStyle/>
          <a:p>
            <a:fld id="{6EFA8406-D672-4E03-9ABF-F4A7E3A351AA}"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Model Validation and Sensitivity</a:t>
            </a:r>
            <a:br>
              <a:rPr lang="en-US" dirty="0" smtClean="0"/>
            </a:br>
            <a:r>
              <a:rPr lang="en-US" dirty="0" smtClean="0"/>
              <a:t>Statewide Freight Models</a:t>
            </a:r>
            <a:endParaRPr lang="en-US" dirty="0"/>
          </a:p>
        </p:txBody>
      </p:sp>
      <p:sp>
        <p:nvSpPr>
          <p:cNvPr id="3" name="Slide Number Placeholder 2"/>
          <p:cNvSpPr>
            <a:spLocks noGrp="1"/>
          </p:cNvSpPr>
          <p:nvPr>
            <p:ph type="sldNum" sz="quarter" idx="12"/>
          </p:nvPr>
        </p:nvSpPr>
        <p:spPr/>
        <p:txBody>
          <a:bodyPr/>
          <a:lstStyle/>
          <a:p>
            <a:fld id="{6EFA8406-D672-4E03-9ABF-F4A7E3A351AA}" type="slidenum">
              <a:rPr lang="en-US" smtClean="0"/>
              <a:pPr/>
              <a:t>22</a:t>
            </a:fld>
            <a:endParaRPr lang="en-US" dirty="0"/>
          </a:p>
        </p:txBody>
      </p:sp>
      <p:graphicFrame>
        <p:nvGraphicFramePr>
          <p:cNvPr id="4" name="Table 3"/>
          <p:cNvGraphicFramePr>
            <a:graphicFrameLocks noGrp="1"/>
          </p:cNvGraphicFramePr>
          <p:nvPr/>
        </p:nvGraphicFramePr>
        <p:xfrm>
          <a:off x="766914" y="1317935"/>
          <a:ext cx="7493621" cy="4771784"/>
        </p:xfrm>
        <a:graphic>
          <a:graphicData uri="http://schemas.openxmlformats.org/drawingml/2006/table">
            <a:tbl>
              <a:tblPr firstRow="1" bandRow="1">
                <a:effectLst>
                  <a:outerShdw blurRad="50800" dist="38100" dir="2700000" algn="tl" rotWithShape="0">
                    <a:prstClr val="black">
                      <a:alpha val="40000"/>
                    </a:prstClr>
                  </a:outerShdw>
                </a:effectLst>
                <a:tableStyleId>{D03447BB-5D67-496B-8E87-E561075AD55C}</a:tableStyleId>
              </a:tblPr>
              <a:tblGrid>
                <a:gridCol w="1049108"/>
                <a:gridCol w="3662882"/>
                <a:gridCol w="1049108"/>
                <a:gridCol w="1050605"/>
                <a:gridCol w="681918"/>
              </a:tblGrid>
              <a:tr h="143990">
                <a:tc rowSpan="2">
                  <a:txBody>
                    <a:bodyPr/>
                    <a:lstStyle/>
                    <a:p>
                      <a:pPr marL="0" marR="0" algn="l">
                        <a:spcBef>
                          <a:spcPts val="250"/>
                        </a:spcBef>
                        <a:spcAft>
                          <a:spcPts val="250"/>
                        </a:spcAft>
                      </a:pPr>
                      <a:r>
                        <a:rPr lang="en-US" sz="900" dirty="0"/>
                        <a:t>STCC</a:t>
                      </a:r>
                      <a:endParaRPr lang="en-US" sz="900" dirty="0">
                        <a:latin typeface="+mj-lt"/>
                        <a:ea typeface="Times New Roman"/>
                        <a:cs typeface="Times New Roman"/>
                      </a:endParaRPr>
                    </a:p>
                  </a:txBody>
                  <a:tcPr marL="39329" marR="39329" marT="0" marB="0" anchor="b">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250"/>
                        </a:spcBef>
                        <a:spcAft>
                          <a:spcPts val="250"/>
                        </a:spcAft>
                      </a:pPr>
                      <a:r>
                        <a:rPr lang="en-US" sz="900" dirty="0"/>
                        <a:t>Commodity Type</a:t>
                      </a:r>
                      <a:endParaRPr lang="en-US" sz="900" dirty="0">
                        <a:latin typeface="+mj-lt"/>
                        <a:ea typeface="Times New Roman"/>
                        <a:cs typeface="Times New Roman"/>
                      </a:endParaRPr>
                    </a:p>
                  </a:txBody>
                  <a:tcPr marL="39329" marR="39329" marT="0" marB="0" anchor="b">
                    <a:lnB w="19050" cap="flat" cmpd="sng" algn="ctr">
                      <a:solidFill>
                        <a:schemeClr val="bg1"/>
                      </a:solidFill>
                      <a:prstDash val="solid"/>
                      <a:round/>
                      <a:headEnd type="none" w="med" len="med"/>
                      <a:tailEnd type="none" w="med" len="med"/>
                    </a:lnB>
                    <a:solidFill>
                      <a:schemeClr val="bg2"/>
                    </a:solidFill>
                  </a:tcPr>
                </a:tc>
                <a:tc gridSpan="3">
                  <a:txBody>
                    <a:bodyPr/>
                    <a:lstStyle/>
                    <a:p>
                      <a:pPr marL="0" marR="0" algn="ctr">
                        <a:spcBef>
                          <a:spcPts val="250"/>
                        </a:spcBef>
                        <a:spcAft>
                          <a:spcPts val="250"/>
                        </a:spcAft>
                      </a:pPr>
                      <a:r>
                        <a:rPr lang="en-US" sz="900" dirty="0"/>
                        <a:t>Movement Type</a:t>
                      </a:r>
                      <a:endParaRPr lang="en-US" sz="900" dirty="0">
                        <a:latin typeface="+mj-lt"/>
                        <a:ea typeface="Times New Roman"/>
                        <a:cs typeface="Times New Roman"/>
                      </a:endParaRPr>
                    </a:p>
                  </a:txBody>
                  <a:tcPr marL="39329" marR="39329" marT="0" marB="0" anchor="b">
                    <a:lnB w="6350"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r>
              <a:tr h="275250">
                <a:tc vMerge="1">
                  <a:txBody>
                    <a:bodyPr/>
                    <a:lstStyle/>
                    <a:p>
                      <a:endParaRPr lang="en-US"/>
                    </a:p>
                  </a:txBody>
                  <a:tcPr/>
                </a:tc>
                <a:tc vMerge="1">
                  <a:txBody>
                    <a:bodyPr/>
                    <a:lstStyle/>
                    <a:p>
                      <a:endParaRPr lang="en-US"/>
                    </a:p>
                  </a:txBody>
                  <a:tcPr/>
                </a:tc>
                <a:tc>
                  <a:txBody>
                    <a:bodyPr/>
                    <a:lstStyle/>
                    <a:p>
                      <a:pPr marL="0" marR="0" algn="ctr">
                        <a:spcBef>
                          <a:spcPts val="250"/>
                        </a:spcBef>
                        <a:spcAft>
                          <a:spcPts val="250"/>
                        </a:spcAft>
                      </a:pPr>
                      <a:r>
                        <a:rPr lang="en-US" sz="900" b="1" dirty="0"/>
                        <a:t>Intrastate</a:t>
                      </a:r>
                      <a:endParaRPr lang="en-US" sz="900" b="1" dirty="0">
                        <a:latin typeface="+mj-lt"/>
                        <a:ea typeface="Times New Roman"/>
                        <a:cs typeface="Times New Roman"/>
                      </a:endParaRPr>
                    </a:p>
                  </a:txBody>
                  <a:tcPr marL="39329" marR="39329" marT="0" marB="0" anchor="b">
                    <a:lnL w="25400" cmpd="sng">
                      <a:noFill/>
                    </a:lnL>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250"/>
                        </a:spcBef>
                        <a:spcAft>
                          <a:spcPts val="250"/>
                        </a:spcAft>
                      </a:pPr>
                      <a:r>
                        <a:rPr lang="en-US" sz="900" b="1" dirty="0"/>
                        <a:t>Interstate</a:t>
                      </a:r>
                      <a:endParaRPr lang="en-US" sz="900" b="1" dirty="0">
                        <a:latin typeface="+mj-lt"/>
                        <a:ea typeface="Times New Roman"/>
                        <a:cs typeface="Times New Roman"/>
                      </a:endParaRPr>
                    </a:p>
                  </a:txBody>
                  <a:tcPr marL="39329" marR="39329"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250"/>
                        </a:spcBef>
                        <a:spcAft>
                          <a:spcPts val="250"/>
                        </a:spcAft>
                      </a:pPr>
                      <a:r>
                        <a:rPr lang="en-US" sz="900" b="1" dirty="0"/>
                        <a:t>Through</a:t>
                      </a:r>
                      <a:endParaRPr lang="en-US" sz="900" b="1" dirty="0">
                        <a:latin typeface="+mj-lt"/>
                        <a:ea typeface="Times New Roman"/>
                        <a:cs typeface="Times New Roman"/>
                      </a:endParaRPr>
                    </a:p>
                  </a:txBody>
                  <a:tcPr marL="39329" marR="39329"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r>
              <a:tr h="143990">
                <a:tc>
                  <a:txBody>
                    <a:bodyPr/>
                    <a:lstStyle/>
                    <a:p>
                      <a:pPr marL="0" marR="0" algn="l">
                        <a:spcBef>
                          <a:spcPts val="250"/>
                        </a:spcBef>
                        <a:spcAft>
                          <a:spcPts val="250"/>
                        </a:spcAft>
                      </a:pPr>
                      <a:r>
                        <a:rPr lang="en-US" sz="900" dirty="0"/>
                        <a:t>01</a:t>
                      </a:r>
                      <a:endParaRPr lang="en-US" sz="900" dirty="0">
                        <a:latin typeface="+mj-lt"/>
                        <a:ea typeface="Times New Roman"/>
                        <a:cs typeface="Times New Roman"/>
                      </a:endParaRPr>
                    </a:p>
                  </a:txBody>
                  <a:tcPr marL="36576" marR="36576" marT="9144" marB="9144">
                    <a:lnT w="19050" cap="flat" cmpd="sng" algn="ctr">
                      <a:solidFill>
                        <a:schemeClr val="bg1"/>
                      </a:solidFill>
                      <a:prstDash val="solid"/>
                      <a:round/>
                      <a:headEnd type="none" w="med" len="med"/>
                      <a:tailEnd type="none" w="med" len="med"/>
                    </a:lnT>
                  </a:tcPr>
                </a:tc>
                <a:tc>
                  <a:txBody>
                    <a:bodyPr/>
                    <a:lstStyle/>
                    <a:p>
                      <a:pPr marL="0" marR="0" algn="l">
                        <a:spcBef>
                          <a:spcPts val="250"/>
                        </a:spcBef>
                        <a:spcAft>
                          <a:spcPts val="250"/>
                        </a:spcAft>
                      </a:pPr>
                      <a:r>
                        <a:rPr lang="en-US" sz="900" dirty="0"/>
                        <a:t>Farm Products</a:t>
                      </a:r>
                      <a:endParaRPr lang="en-US" sz="900" dirty="0">
                        <a:latin typeface="+mj-lt"/>
                        <a:ea typeface="Times New Roman"/>
                        <a:cs typeface="Times New Roman"/>
                      </a:endParaRPr>
                    </a:p>
                  </a:txBody>
                  <a:tcPr marL="36576" marR="36576" marT="9144" marB="9144">
                    <a:lnT w="19050" cap="flat" cmpd="sng" algn="ctr">
                      <a:solidFill>
                        <a:schemeClr val="bg1"/>
                      </a:solidFill>
                      <a:prstDash val="solid"/>
                      <a:round/>
                      <a:headEnd type="none" w="med" len="med"/>
                      <a:tailEnd type="none" w="med" len="med"/>
                    </a:lnT>
                  </a:tcPr>
                </a:tc>
                <a:tc>
                  <a:txBody>
                    <a:bodyPr/>
                    <a:lstStyle/>
                    <a:p>
                      <a:pPr marL="0" marR="0" algn="ctr">
                        <a:spcBef>
                          <a:spcPts val="250"/>
                        </a:spcBef>
                        <a:spcAft>
                          <a:spcPts val="250"/>
                        </a:spcAft>
                      </a:pPr>
                      <a:r>
                        <a:rPr lang="en-US" sz="900" dirty="0"/>
                        <a:t>16.1</a:t>
                      </a:r>
                      <a:endParaRPr lang="en-US" sz="900" dirty="0">
                        <a:latin typeface="+mj-lt"/>
                        <a:ea typeface="Times New Roman"/>
                        <a:cs typeface="Times New Roman"/>
                      </a:endParaRPr>
                    </a:p>
                  </a:txBody>
                  <a:tcPr marL="36576" marR="36576" marT="9144" marB="9144">
                    <a:lnT w="19050" cap="flat" cmpd="sng" algn="ctr">
                      <a:solidFill>
                        <a:schemeClr val="bg1"/>
                      </a:solidFill>
                      <a:prstDash val="solid"/>
                      <a:round/>
                      <a:headEnd type="none" w="med" len="med"/>
                      <a:tailEnd type="none" w="med" len="med"/>
                    </a:lnT>
                  </a:tcPr>
                </a:tc>
                <a:tc>
                  <a:txBody>
                    <a:bodyPr/>
                    <a:lstStyle/>
                    <a:p>
                      <a:pPr marL="0" marR="0" algn="ctr">
                        <a:spcBef>
                          <a:spcPts val="250"/>
                        </a:spcBef>
                        <a:spcAft>
                          <a:spcPts val="250"/>
                        </a:spcAft>
                      </a:pPr>
                      <a:r>
                        <a:rPr lang="en-US" sz="900" dirty="0"/>
                        <a:t>16.1</a:t>
                      </a:r>
                      <a:endParaRPr lang="en-US" sz="900" dirty="0">
                        <a:latin typeface="+mj-lt"/>
                        <a:ea typeface="Times New Roman"/>
                        <a:cs typeface="Times New Roman"/>
                      </a:endParaRPr>
                    </a:p>
                  </a:txBody>
                  <a:tcPr marL="36576" marR="36576" marT="9144" marB="9144">
                    <a:lnT w="19050" cap="flat" cmpd="sng" algn="ctr">
                      <a:solidFill>
                        <a:schemeClr val="bg1"/>
                      </a:solidFill>
                      <a:prstDash val="solid"/>
                      <a:round/>
                      <a:headEnd type="none" w="med" len="med"/>
                      <a:tailEnd type="none" w="med" len="med"/>
                    </a:lnT>
                  </a:tcPr>
                </a:tc>
                <a:tc>
                  <a:txBody>
                    <a:bodyPr/>
                    <a:lstStyle/>
                    <a:p>
                      <a:pPr marL="0" marR="0" algn="ctr">
                        <a:spcBef>
                          <a:spcPts val="250"/>
                        </a:spcBef>
                        <a:spcAft>
                          <a:spcPts val="250"/>
                        </a:spcAft>
                      </a:pPr>
                      <a:r>
                        <a:rPr lang="en-US" sz="900" dirty="0"/>
                        <a:t>16.1</a:t>
                      </a:r>
                      <a:endParaRPr lang="en-US" sz="900" dirty="0">
                        <a:latin typeface="+mj-lt"/>
                        <a:ea typeface="Times New Roman"/>
                        <a:cs typeface="Times New Roman"/>
                      </a:endParaRPr>
                    </a:p>
                  </a:txBody>
                  <a:tcPr marL="36576" marR="36576" marT="9144" marB="9144">
                    <a:lnT w="19050" cap="flat" cmpd="sng" algn="ctr">
                      <a:solidFill>
                        <a:schemeClr val="bg1"/>
                      </a:solidFill>
                      <a:prstDash val="solid"/>
                      <a:round/>
                      <a:headEnd type="none" w="med" len="med"/>
                      <a:tailEnd type="none" w="med" len="med"/>
                    </a:lnT>
                  </a:tcPr>
                </a:tc>
              </a:tr>
              <a:tr h="143990">
                <a:tc>
                  <a:txBody>
                    <a:bodyPr/>
                    <a:lstStyle/>
                    <a:p>
                      <a:pPr marL="0" marR="0" algn="l">
                        <a:spcBef>
                          <a:spcPts val="250"/>
                        </a:spcBef>
                        <a:spcAft>
                          <a:spcPts val="250"/>
                        </a:spcAft>
                      </a:pPr>
                      <a:r>
                        <a:rPr lang="en-US" sz="900" dirty="0"/>
                        <a:t>09</a:t>
                      </a:r>
                      <a:endParaRPr lang="en-US" sz="900" dirty="0">
                        <a:latin typeface="+mj-lt"/>
                        <a:ea typeface="Times New Roman"/>
                        <a:cs typeface="Times New Roman"/>
                      </a:endParaRPr>
                    </a:p>
                  </a:txBody>
                  <a:tcPr marL="36576" marR="36576" marT="9144" marB="9144"/>
                </a:tc>
                <a:tc>
                  <a:txBody>
                    <a:bodyPr/>
                    <a:lstStyle/>
                    <a:p>
                      <a:pPr marL="0" marR="0" algn="l">
                        <a:spcBef>
                          <a:spcPts val="250"/>
                        </a:spcBef>
                        <a:spcAft>
                          <a:spcPts val="250"/>
                        </a:spcAft>
                      </a:pPr>
                      <a:r>
                        <a:rPr lang="en-US" sz="900" dirty="0"/>
                        <a:t>Fresh Fish or Marine Products</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12.6</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12.6</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12.6</a:t>
                      </a:r>
                      <a:endParaRPr lang="en-US" sz="900" dirty="0">
                        <a:latin typeface="+mj-lt"/>
                        <a:ea typeface="Times New Roman"/>
                        <a:cs typeface="Times New Roman"/>
                      </a:endParaRPr>
                    </a:p>
                  </a:txBody>
                  <a:tcPr marL="36576" marR="36576" marT="9144" marB="9144"/>
                </a:tc>
              </a:tr>
              <a:tr h="143990">
                <a:tc>
                  <a:txBody>
                    <a:bodyPr/>
                    <a:lstStyle/>
                    <a:p>
                      <a:pPr marL="0" marR="0" algn="l">
                        <a:spcBef>
                          <a:spcPts val="250"/>
                        </a:spcBef>
                        <a:spcAft>
                          <a:spcPts val="250"/>
                        </a:spcAft>
                      </a:pPr>
                      <a:r>
                        <a:rPr lang="en-US" sz="900" dirty="0"/>
                        <a:t>10</a:t>
                      </a:r>
                      <a:endParaRPr lang="en-US" sz="900" dirty="0">
                        <a:latin typeface="+mj-lt"/>
                        <a:ea typeface="Times New Roman"/>
                        <a:cs typeface="Times New Roman"/>
                      </a:endParaRPr>
                    </a:p>
                  </a:txBody>
                  <a:tcPr marL="36576" marR="36576" marT="9144" marB="9144"/>
                </a:tc>
                <a:tc>
                  <a:txBody>
                    <a:bodyPr/>
                    <a:lstStyle/>
                    <a:p>
                      <a:pPr marL="0" marR="0" algn="l">
                        <a:spcBef>
                          <a:spcPts val="250"/>
                        </a:spcBef>
                        <a:spcAft>
                          <a:spcPts val="250"/>
                        </a:spcAft>
                      </a:pPr>
                      <a:r>
                        <a:rPr lang="en-US" sz="900" dirty="0"/>
                        <a:t>Metallic Ores</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11.5</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11.5</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11.5</a:t>
                      </a:r>
                      <a:endParaRPr lang="en-US" sz="900" dirty="0">
                        <a:latin typeface="+mj-lt"/>
                        <a:ea typeface="Times New Roman"/>
                        <a:cs typeface="Times New Roman"/>
                      </a:endParaRPr>
                    </a:p>
                  </a:txBody>
                  <a:tcPr marL="36576" marR="36576" marT="9144" marB="9144"/>
                </a:tc>
              </a:tr>
              <a:tr h="143990">
                <a:tc>
                  <a:txBody>
                    <a:bodyPr/>
                    <a:lstStyle/>
                    <a:p>
                      <a:pPr marL="0" marR="0" algn="l">
                        <a:spcBef>
                          <a:spcPts val="250"/>
                        </a:spcBef>
                        <a:spcAft>
                          <a:spcPts val="250"/>
                        </a:spcAft>
                      </a:pPr>
                      <a:r>
                        <a:rPr lang="en-US" sz="900" dirty="0"/>
                        <a:t>11</a:t>
                      </a:r>
                      <a:endParaRPr lang="en-US" sz="900" dirty="0">
                        <a:latin typeface="+mj-lt"/>
                        <a:ea typeface="Times New Roman"/>
                        <a:cs typeface="Times New Roman"/>
                      </a:endParaRPr>
                    </a:p>
                  </a:txBody>
                  <a:tcPr marL="36576" marR="36576" marT="9144" marB="9144"/>
                </a:tc>
                <a:tc>
                  <a:txBody>
                    <a:bodyPr/>
                    <a:lstStyle/>
                    <a:p>
                      <a:pPr marL="0" marR="0" algn="l">
                        <a:spcBef>
                          <a:spcPts val="250"/>
                        </a:spcBef>
                        <a:spcAft>
                          <a:spcPts val="250"/>
                        </a:spcAft>
                      </a:pPr>
                      <a:r>
                        <a:rPr lang="en-US" sz="900" dirty="0"/>
                        <a:t>Coals</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16.1</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16.1</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16.1</a:t>
                      </a:r>
                      <a:endParaRPr lang="en-US" sz="900" dirty="0">
                        <a:latin typeface="+mj-lt"/>
                        <a:ea typeface="Times New Roman"/>
                        <a:cs typeface="Times New Roman"/>
                      </a:endParaRPr>
                    </a:p>
                  </a:txBody>
                  <a:tcPr marL="36576" marR="36576" marT="9144" marB="9144"/>
                </a:tc>
              </a:tr>
              <a:tr h="143990">
                <a:tc>
                  <a:txBody>
                    <a:bodyPr/>
                    <a:lstStyle/>
                    <a:p>
                      <a:pPr marL="0" marR="0" algn="l">
                        <a:spcBef>
                          <a:spcPts val="250"/>
                        </a:spcBef>
                        <a:spcAft>
                          <a:spcPts val="250"/>
                        </a:spcAft>
                      </a:pPr>
                      <a:r>
                        <a:rPr lang="en-US" sz="900" dirty="0"/>
                        <a:t>14</a:t>
                      </a:r>
                      <a:endParaRPr lang="en-US" sz="900" dirty="0">
                        <a:latin typeface="+mj-lt"/>
                        <a:ea typeface="Times New Roman"/>
                        <a:cs typeface="Times New Roman"/>
                      </a:endParaRPr>
                    </a:p>
                  </a:txBody>
                  <a:tcPr marL="36576" marR="36576" marT="9144" marB="9144"/>
                </a:tc>
                <a:tc>
                  <a:txBody>
                    <a:bodyPr/>
                    <a:lstStyle/>
                    <a:p>
                      <a:pPr marL="0" marR="0" algn="l">
                        <a:spcBef>
                          <a:spcPts val="250"/>
                        </a:spcBef>
                        <a:spcAft>
                          <a:spcPts val="250"/>
                        </a:spcAft>
                      </a:pPr>
                      <a:r>
                        <a:rPr lang="en-US" sz="900" dirty="0"/>
                        <a:t>Nonmetallic Ores</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16.1</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16.1</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16.1</a:t>
                      </a:r>
                      <a:endParaRPr lang="en-US" sz="900" dirty="0">
                        <a:latin typeface="+mj-lt"/>
                        <a:ea typeface="Times New Roman"/>
                        <a:cs typeface="Times New Roman"/>
                      </a:endParaRPr>
                    </a:p>
                  </a:txBody>
                  <a:tcPr marL="36576" marR="36576" marT="9144" marB="9144"/>
                </a:tc>
              </a:tr>
              <a:tr h="143990">
                <a:tc>
                  <a:txBody>
                    <a:bodyPr/>
                    <a:lstStyle/>
                    <a:p>
                      <a:pPr marL="0" marR="0" algn="l">
                        <a:spcBef>
                          <a:spcPts val="250"/>
                        </a:spcBef>
                        <a:spcAft>
                          <a:spcPts val="250"/>
                        </a:spcAft>
                      </a:pPr>
                      <a:r>
                        <a:rPr lang="en-US" sz="900" dirty="0"/>
                        <a:t>19</a:t>
                      </a:r>
                      <a:endParaRPr lang="en-US" sz="900" dirty="0">
                        <a:latin typeface="+mj-lt"/>
                        <a:ea typeface="Times New Roman"/>
                        <a:cs typeface="Times New Roman"/>
                      </a:endParaRPr>
                    </a:p>
                  </a:txBody>
                  <a:tcPr marL="36576" marR="36576" marT="9144" marB="9144"/>
                </a:tc>
                <a:tc>
                  <a:txBody>
                    <a:bodyPr/>
                    <a:lstStyle/>
                    <a:p>
                      <a:pPr marL="0" marR="0" algn="l">
                        <a:spcBef>
                          <a:spcPts val="250"/>
                        </a:spcBef>
                        <a:spcAft>
                          <a:spcPts val="250"/>
                        </a:spcAft>
                      </a:pPr>
                      <a:r>
                        <a:rPr lang="en-US" sz="900" dirty="0"/>
                        <a:t>Ordinance or Accessories</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3.1</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3.1</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3.1</a:t>
                      </a:r>
                      <a:endParaRPr lang="en-US" sz="900" dirty="0">
                        <a:latin typeface="+mj-lt"/>
                        <a:ea typeface="Times New Roman"/>
                        <a:cs typeface="Times New Roman"/>
                      </a:endParaRPr>
                    </a:p>
                  </a:txBody>
                  <a:tcPr marL="36576" marR="36576" marT="9144" marB="9144"/>
                </a:tc>
              </a:tr>
              <a:tr h="143990">
                <a:tc>
                  <a:txBody>
                    <a:bodyPr/>
                    <a:lstStyle/>
                    <a:p>
                      <a:pPr marL="0" marR="0" algn="l">
                        <a:spcBef>
                          <a:spcPts val="250"/>
                        </a:spcBef>
                        <a:spcAft>
                          <a:spcPts val="250"/>
                        </a:spcAft>
                      </a:pPr>
                      <a:r>
                        <a:rPr lang="en-US" sz="900" dirty="0"/>
                        <a:t>20</a:t>
                      </a:r>
                      <a:endParaRPr lang="en-US" sz="900" dirty="0">
                        <a:latin typeface="+mj-lt"/>
                        <a:ea typeface="Times New Roman"/>
                        <a:cs typeface="Times New Roman"/>
                      </a:endParaRPr>
                    </a:p>
                  </a:txBody>
                  <a:tcPr marL="36576" marR="36576" marT="9144" marB="9144"/>
                </a:tc>
                <a:tc>
                  <a:txBody>
                    <a:bodyPr/>
                    <a:lstStyle/>
                    <a:p>
                      <a:pPr marL="0" marR="0" algn="l">
                        <a:spcBef>
                          <a:spcPts val="250"/>
                        </a:spcBef>
                        <a:spcAft>
                          <a:spcPts val="250"/>
                        </a:spcAft>
                      </a:pPr>
                      <a:r>
                        <a:rPr lang="en-US" sz="900" dirty="0"/>
                        <a:t>Food Products</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17.9</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17.9</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17.9</a:t>
                      </a:r>
                      <a:endParaRPr lang="en-US" sz="900" dirty="0">
                        <a:latin typeface="+mj-lt"/>
                        <a:ea typeface="Times New Roman"/>
                        <a:cs typeface="Times New Roman"/>
                      </a:endParaRPr>
                    </a:p>
                  </a:txBody>
                  <a:tcPr marL="36576" marR="36576" marT="9144" marB="9144"/>
                </a:tc>
              </a:tr>
              <a:tr h="143990">
                <a:tc>
                  <a:txBody>
                    <a:bodyPr/>
                    <a:lstStyle/>
                    <a:p>
                      <a:pPr marL="0" marR="0" algn="l">
                        <a:spcBef>
                          <a:spcPts val="250"/>
                        </a:spcBef>
                        <a:spcAft>
                          <a:spcPts val="250"/>
                        </a:spcAft>
                      </a:pPr>
                      <a:r>
                        <a:rPr lang="en-US" sz="900" dirty="0"/>
                        <a:t>21</a:t>
                      </a:r>
                      <a:endParaRPr lang="en-US" sz="900" dirty="0">
                        <a:latin typeface="+mj-lt"/>
                        <a:ea typeface="Times New Roman"/>
                        <a:cs typeface="Times New Roman"/>
                      </a:endParaRPr>
                    </a:p>
                  </a:txBody>
                  <a:tcPr marL="36576" marR="36576" marT="9144" marB="9144"/>
                </a:tc>
                <a:tc>
                  <a:txBody>
                    <a:bodyPr/>
                    <a:lstStyle/>
                    <a:p>
                      <a:pPr marL="0" marR="0" algn="l">
                        <a:spcBef>
                          <a:spcPts val="250"/>
                        </a:spcBef>
                        <a:spcAft>
                          <a:spcPts val="250"/>
                        </a:spcAft>
                      </a:pPr>
                      <a:r>
                        <a:rPr lang="en-US" sz="900" dirty="0"/>
                        <a:t>Tobacco Products</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9.7</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16.4</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16.8</a:t>
                      </a:r>
                      <a:endParaRPr lang="en-US" sz="900" dirty="0">
                        <a:latin typeface="+mj-lt"/>
                        <a:ea typeface="Times New Roman"/>
                        <a:cs typeface="Times New Roman"/>
                      </a:endParaRPr>
                    </a:p>
                  </a:txBody>
                  <a:tcPr marL="36576" marR="36576" marT="9144" marB="9144"/>
                </a:tc>
              </a:tr>
              <a:tr h="143990">
                <a:tc>
                  <a:txBody>
                    <a:bodyPr/>
                    <a:lstStyle/>
                    <a:p>
                      <a:pPr marL="0" marR="0" algn="l">
                        <a:spcBef>
                          <a:spcPts val="250"/>
                        </a:spcBef>
                        <a:spcAft>
                          <a:spcPts val="250"/>
                        </a:spcAft>
                      </a:pPr>
                      <a:r>
                        <a:rPr lang="en-US" sz="900" dirty="0"/>
                        <a:t>22</a:t>
                      </a:r>
                      <a:endParaRPr lang="en-US" sz="900" dirty="0">
                        <a:latin typeface="+mj-lt"/>
                        <a:ea typeface="Times New Roman"/>
                        <a:cs typeface="Times New Roman"/>
                      </a:endParaRPr>
                    </a:p>
                  </a:txBody>
                  <a:tcPr marL="36576" marR="36576" marT="9144" marB="9144"/>
                </a:tc>
                <a:tc>
                  <a:txBody>
                    <a:bodyPr/>
                    <a:lstStyle/>
                    <a:p>
                      <a:pPr marL="0" marR="0" algn="l">
                        <a:spcBef>
                          <a:spcPts val="250"/>
                        </a:spcBef>
                        <a:spcAft>
                          <a:spcPts val="250"/>
                        </a:spcAft>
                      </a:pPr>
                      <a:r>
                        <a:rPr lang="en-US" sz="900" dirty="0"/>
                        <a:t>Textile Mill Products</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15.2</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16.1</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16.5</a:t>
                      </a:r>
                      <a:endParaRPr lang="en-US" sz="900" dirty="0">
                        <a:latin typeface="+mj-lt"/>
                        <a:ea typeface="Times New Roman"/>
                        <a:cs typeface="Times New Roman"/>
                      </a:endParaRPr>
                    </a:p>
                  </a:txBody>
                  <a:tcPr marL="36576" marR="36576" marT="9144" marB="9144"/>
                </a:tc>
              </a:tr>
              <a:tr h="143990">
                <a:tc>
                  <a:txBody>
                    <a:bodyPr/>
                    <a:lstStyle/>
                    <a:p>
                      <a:pPr marL="0" marR="0" algn="l">
                        <a:spcBef>
                          <a:spcPts val="250"/>
                        </a:spcBef>
                        <a:spcAft>
                          <a:spcPts val="250"/>
                        </a:spcAft>
                      </a:pPr>
                      <a:r>
                        <a:rPr lang="en-US" sz="900" dirty="0"/>
                        <a:t>23</a:t>
                      </a:r>
                      <a:endParaRPr lang="en-US" sz="900" dirty="0">
                        <a:latin typeface="+mj-lt"/>
                        <a:ea typeface="Times New Roman"/>
                        <a:cs typeface="Times New Roman"/>
                      </a:endParaRPr>
                    </a:p>
                  </a:txBody>
                  <a:tcPr marL="36576" marR="36576" marT="9144" marB="9144"/>
                </a:tc>
                <a:tc>
                  <a:txBody>
                    <a:bodyPr/>
                    <a:lstStyle/>
                    <a:p>
                      <a:pPr marL="0" marR="0" algn="l">
                        <a:spcBef>
                          <a:spcPts val="250"/>
                        </a:spcBef>
                        <a:spcAft>
                          <a:spcPts val="250"/>
                        </a:spcAft>
                      </a:pPr>
                      <a:r>
                        <a:rPr lang="en-US" sz="900" dirty="0"/>
                        <a:t>Apparel or Relented Products</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12.4</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12.4</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12.5</a:t>
                      </a:r>
                      <a:endParaRPr lang="en-US" sz="900" dirty="0">
                        <a:latin typeface="+mj-lt"/>
                        <a:ea typeface="Times New Roman"/>
                        <a:cs typeface="Times New Roman"/>
                      </a:endParaRPr>
                    </a:p>
                  </a:txBody>
                  <a:tcPr marL="36576" marR="36576" marT="9144" marB="9144"/>
                </a:tc>
              </a:tr>
              <a:tr h="143990">
                <a:tc>
                  <a:txBody>
                    <a:bodyPr/>
                    <a:lstStyle/>
                    <a:p>
                      <a:pPr marL="0" marR="0" algn="l">
                        <a:spcBef>
                          <a:spcPts val="250"/>
                        </a:spcBef>
                        <a:spcAft>
                          <a:spcPts val="250"/>
                        </a:spcAft>
                      </a:pPr>
                      <a:r>
                        <a:rPr lang="en-US" sz="900" dirty="0"/>
                        <a:t>24</a:t>
                      </a:r>
                      <a:endParaRPr lang="en-US" sz="900" dirty="0">
                        <a:latin typeface="+mj-lt"/>
                        <a:ea typeface="Times New Roman"/>
                        <a:cs typeface="Times New Roman"/>
                      </a:endParaRPr>
                    </a:p>
                  </a:txBody>
                  <a:tcPr marL="36576" marR="36576" marT="9144" marB="9144"/>
                </a:tc>
                <a:tc>
                  <a:txBody>
                    <a:bodyPr/>
                    <a:lstStyle/>
                    <a:p>
                      <a:pPr marL="0" marR="0" algn="l">
                        <a:spcBef>
                          <a:spcPts val="250"/>
                        </a:spcBef>
                        <a:spcAft>
                          <a:spcPts val="250"/>
                        </a:spcAft>
                      </a:pPr>
                      <a:r>
                        <a:rPr lang="en-US" sz="900" dirty="0"/>
                        <a:t>Lumber or Wood Products</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21.1</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21.0</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21.1</a:t>
                      </a:r>
                      <a:endParaRPr lang="en-US" sz="900" dirty="0">
                        <a:latin typeface="+mj-lt"/>
                        <a:ea typeface="Times New Roman"/>
                        <a:cs typeface="Times New Roman"/>
                      </a:endParaRPr>
                    </a:p>
                  </a:txBody>
                  <a:tcPr marL="36576" marR="36576" marT="9144" marB="9144"/>
                </a:tc>
              </a:tr>
              <a:tr h="143990">
                <a:tc>
                  <a:txBody>
                    <a:bodyPr/>
                    <a:lstStyle/>
                    <a:p>
                      <a:pPr marL="0" marR="0" algn="l">
                        <a:spcBef>
                          <a:spcPts val="250"/>
                        </a:spcBef>
                        <a:spcAft>
                          <a:spcPts val="250"/>
                        </a:spcAft>
                      </a:pPr>
                      <a:r>
                        <a:rPr lang="en-US" sz="900" dirty="0"/>
                        <a:t>25</a:t>
                      </a:r>
                      <a:endParaRPr lang="en-US" sz="900" dirty="0">
                        <a:latin typeface="+mj-lt"/>
                        <a:ea typeface="Times New Roman"/>
                        <a:cs typeface="Times New Roman"/>
                      </a:endParaRPr>
                    </a:p>
                  </a:txBody>
                  <a:tcPr marL="36576" marR="36576" marT="9144" marB="9144"/>
                </a:tc>
                <a:tc>
                  <a:txBody>
                    <a:bodyPr/>
                    <a:lstStyle/>
                    <a:p>
                      <a:pPr marL="0" marR="0" algn="l">
                        <a:spcBef>
                          <a:spcPts val="250"/>
                        </a:spcBef>
                        <a:spcAft>
                          <a:spcPts val="250"/>
                        </a:spcAft>
                      </a:pPr>
                      <a:r>
                        <a:rPr lang="en-US" sz="900" dirty="0"/>
                        <a:t>Furniture or Fixtures</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11.3</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11.3</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11.4</a:t>
                      </a:r>
                      <a:endParaRPr lang="en-US" sz="900" dirty="0">
                        <a:latin typeface="+mj-lt"/>
                        <a:ea typeface="Times New Roman"/>
                        <a:cs typeface="Times New Roman"/>
                      </a:endParaRPr>
                    </a:p>
                  </a:txBody>
                  <a:tcPr marL="36576" marR="36576" marT="9144" marB="9144"/>
                </a:tc>
              </a:tr>
              <a:tr h="143990">
                <a:tc>
                  <a:txBody>
                    <a:bodyPr/>
                    <a:lstStyle/>
                    <a:p>
                      <a:pPr marL="0" marR="0" algn="l">
                        <a:spcBef>
                          <a:spcPts val="250"/>
                        </a:spcBef>
                        <a:spcAft>
                          <a:spcPts val="250"/>
                        </a:spcAft>
                      </a:pPr>
                      <a:r>
                        <a:rPr lang="en-US" sz="900" dirty="0"/>
                        <a:t>26</a:t>
                      </a:r>
                      <a:endParaRPr lang="en-US" sz="900" dirty="0">
                        <a:latin typeface="+mj-lt"/>
                        <a:ea typeface="Times New Roman"/>
                        <a:cs typeface="Times New Roman"/>
                      </a:endParaRPr>
                    </a:p>
                  </a:txBody>
                  <a:tcPr marL="36576" marR="36576" marT="9144" marB="9144"/>
                </a:tc>
                <a:tc>
                  <a:txBody>
                    <a:bodyPr/>
                    <a:lstStyle/>
                    <a:p>
                      <a:pPr marL="0" marR="0" algn="l">
                        <a:spcBef>
                          <a:spcPts val="250"/>
                        </a:spcBef>
                        <a:spcAft>
                          <a:spcPts val="250"/>
                        </a:spcAft>
                      </a:pPr>
                      <a:r>
                        <a:rPr lang="en-US" sz="900" dirty="0"/>
                        <a:t>Pulp, Paper, Allied Products</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18.6</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18.5</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18.6</a:t>
                      </a:r>
                      <a:endParaRPr lang="en-US" sz="900" dirty="0">
                        <a:latin typeface="+mj-lt"/>
                        <a:ea typeface="Times New Roman"/>
                        <a:cs typeface="Times New Roman"/>
                      </a:endParaRPr>
                    </a:p>
                  </a:txBody>
                  <a:tcPr marL="36576" marR="36576" marT="9144" marB="9144"/>
                </a:tc>
              </a:tr>
              <a:tr h="143990">
                <a:tc>
                  <a:txBody>
                    <a:bodyPr/>
                    <a:lstStyle/>
                    <a:p>
                      <a:pPr marL="0" marR="0" algn="l">
                        <a:spcBef>
                          <a:spcPts val="250"/>
                        </a:spcBef>
                        <a:spcAft>
                          <a:spcPts val="250"/>
                        </a:spcAft>
                      </a:pPr>
                      <a:r>
                        <a:rPr lang="en-US" sz="900" dirty="0"/>
                        <a:t>27</a:t>
                      </a:r>
                      <a:endParaRPr lang="en-US" sz="900" dirty="0">
                        <a:latin typeface="+mj-lt"/>
                        <a:ea typeface="Times New Roman"/>
                        <a:cs typeface="Times New Roman"/>
                      </a:endParaRPr>
                    </a:p>
                  </a:txBody>
                  <a:tcPr marL="36576" marR="36576" marT="9144" marB="9144"/>
                </a:tc>
                <a:tc>
                  <a:txBody>
                    <a:bodyPr/>
                    <a:lstStyle/>
                    <a:p>
                      <a:pPr marL="0" marR="0" algn="l">
                        <a:spcBef>
                          <a:spcPts val="250"/>
                        </a:spcBef>
                        <a:spcAft>
                          <a:spcPts val="250"/>
                        </a:spcAft>
                      </a:pPr>
                      <a:r>
                        <a:rPr lang="en-US" sz="900" dirty="0"/>
                        <a:t>Printed Matter</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13.8</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13.6</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13.9</a:t>
                      </a:r>
                      <a:endParaRPr lang="en-US" sz="900" dirty="0">
                        <a:latin typeface="+mj-lt"/>
                        <a:ea typeface="Times New Roman"/>
                        <a:cs typeface="Times New Roman"/>
                      </a:endParaRPr>
                    </a:p>
                  </a:txBody>
                  <a:tcPr marL="36576" marR="36576" marT="9144" marB="9144"/>
                </a:tc>
              </a:tr>
              <a:tr h="143990">
                <a:tc>
                  <a:txBody>
                    <a:bodyPr/>
                    <a:lstStyle/>
                    <a:p>
                      <a:pPr marL="0" marR="0" algn="l">
                        <a:spcBef>
                          <a:spcPts val="250"/>
                        </a:spcBef>
                        <a:spcAft>
                          <a:spcPts val="250"/>
                        </a:spcAft>
                      </a:pPr>
                      <a:r>
                        <a:rPr lang="en-US" sz="900" dirty="0"/>
                        <a:t>28</a:t>
                      </a:r>
                      <a:endParaRPr lang="en-US" sz="900" dirty="0">
                        <a:latin typeface="+mj-lt"/>
                        <a:ea typeface="Times New Roman"/>
                        <a:cs typeface="Times New Roman"/>
                      </a:endParaRPr>
                    </a:p>
                  </a:txBody>
                  <a:tcPr marL="36576" marR="36576" marT="9144" marB="9144"/>
                </a:tc>
                <a:tc>
                  <a:txBody>
                    <a:bodyPr/>
                    <a:lstStyle/>
                    <a:p>
                      <a:pPr marL="0" marR="0" algn="l">
                        <a:spcBef>
                          <a:spcPts val="250"/>
                        </a:spcBef>
                        <a:spcAft>
                          <a:spcPts val="250"/>
                        </a:spcAft>
                      </a:pPr>
                      <a:r>
                        <a:rPr lang="en-US" sz="900" dirty="0"/>
                        <a:t>Chemicals or Allied Products</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16.9</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16.9</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16.9</a:t>
                      </a:r>
                      <a:endParaRPr lang="en-US" sz="900" dirty="0">
                        <a:latin typeface="+mj-lt"/>
                        <a:ea typeface="Times New Roman"/>
                        <a:cs typeface="Times New Roman"/>
                      </a:endParaRPr>
                    </a:p>
                  </a:txBody>
                  <a:tcPr marL="36576" marR="36576" marT="9144" marB="9144"/>
                </a:tc>
              </a:tr>
              <a:tr h="143990">
                <a:tc>
                  <a:txBody>
                    <a:bodyPr/>
                    <a:lstStyle/>
                    <a:p>
                      <a:pPr marL="0" marR="0" algn="l">
                        <a:spcBef>
                          <a:spcPts val="250"/>
                        </a:spcBef>
                        <a:spcAft>
                          <a:spcPts val="250"/>
                        </a:spcAft>
                      </a:pPr>
                      <a:r>
                        <a:rPr lang="en-US" sz="900" dirty="0"/>
                        <a:t>29</a:t>
                      </a:r>
                      <a:endParaRPr lang="en-US" sz="900" dirty="0">
                        <a:latin typeface="+mj-lt"/>
                        <a:ea typeface="Times New Roman"/>
                        <a:cs typeface="Times New Roman"/>
                      </a:endParaRPr>
                    </a:p>
                  </a:txBody>
                  <a:tcPr marL="36576" marR="36576" marT="9144" marB="9144"/>
                </a:tc>
                <a:tc>
                  <a:txBody>
                    <a:bodyPr/>
                    <a:lstStyle/>
                    <a:p>
                      <a:pPr marL="0" marR="0" algn="l">
                        <a:spcBef>
                          <a:spcPts val="250"/>
                        </a:spcBef>
                        <a:spcAft>
                          <a:spcPts val="250"/>
                        </a:spcAft>
                      </a:pPr>
                      <a:r>
                        <a:rPr lang="en-US" sz="900" dirty="0"/>
                        <a:t>Petroleum or Coal Products</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21.6</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21.6</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21.6</a:t>
                      </a:r>
                      <a:endParaRPr lang="en-US" sz="900" dirty="0">
                        <a:latin typeface="+mj-lt"/>
                        <a:ea typeface="Times New Roman"/>
                        <a:cs typeface="Times New Roman"/>
                      </a:endParaRPr>
                    </a:p>
                  </a:txBody>
                  <a:tcPr marL="36576" marR="36576" marT="9144" marB="9144"/>
                </a:tc>
              </a:tr>
              <a:tr h="143990">
                <a:tc>
                  <a:txBody>
                    <a:bodyPr/>
                    <a:lstStyle/>
                    <a:p>
                      <a:pPr marL="0" marR="0" algn="l">
                        <a:spcBef>
                          <a:spcPts val="250"/>
                        </a:spcBef>
                        <a:spcAft>
                          <a:spcPts val="250"/>
                        </a:spcAft>
                      </a:pPr>
                      <a:r>
                        <a:rPr lang="en-US" sz="900" dirty="0"/>
                        <a:t>30</a:t>
                      </a:r>
                      <a:endParaRPr lang="en-US" sz="900" dirty="0">
                        <a:latin typeface="+mj-lt"/>
                        <a:ea typeface="Times New Roman"/>
                        <a:cs typeface="Times New Roman"/>
                      </a:endParaRPr>
                    </a:p>
                  </a:txBody>
                  <a:tcPr marL="36576" marR="36576" marT="9144" marB="9144"/>
                </a:tc>
                <a:tc>
                  <a:txBody>
                    <a:bodyPr/>
                    <a:lstStyle/>
                    <a:p>
                      <a:pPr marL="0" marR="0" algn="l">
                        <a:spcBef>
                          <a:spcPts val="250"/>
                        </a:spcBef>
                        <a:spcAft>
                          <a:spcPts val="250"/>
                        </a:spcAft>
                      </a:pPr>
                      <a:r>
                        <a:rPr lang="en-US" sz="900" dirty="0"/>
                        <a:t>Rubber or Miscellaneous Plastics</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9.1</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9.2</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9.3</a:t>
                      </a:r>
                      <a:endParaRPr lang="en-US" sz="900" dirty="0">
                        <a:latin typeface="+mj-lt"/>
                        <a:ea typeface="Times New Roman"/>
                        <a:cs typeface="Times New Roman"/>
                      </a:endParaRPr>
                    </a:p>
                  </a:txBody>
                  <a:tcPr marL="36576" marR="36576" marT="9144" marB="9144"/>
                </a:tc>
              </a:tr>
              <a:tr h="143990">
                <a:tc>
                  <a:txBody>
                    <a:bodyPr/>
                    <a:lstStyle/>
                    <a:p>
                      <a:pPr marL="0" marR="0" algn="l">
                        <a:spcBef>
                          <a:spcPts val="250"/>
                        </a:spcBef>
                        <a:spcAft>
                          <a:spcPts val="250"/>
                        </a:spcAft>
                      </a:pPr>
                      <a:r>
                        <a:rPr lang="en-US" sz="900" dirty="0"/>
                        <a:t>31</a:t>
                      </a:r>
                      <a:endParaRPr lang="en-US" sz="900" dirty="0">
                        <a:latin typeface="+mj-lt"/>
                        <a:ea typeface="Times New Roman"/>
                        <a:cs typeface="Times New Roman"/>
                      </a:endParaRPr>
                    </a:p>
                  </a:txBody>
                  <a:tcPr marL="36576" marR="36576" marT="9144" marB="9144"/>
                </a:tc>
                <a:tc>
                  <a:txBody>
                    <a:bodyPr/>
                    <a:lstStyle/>
                    <a:p>
                      <a:pPr marL="0" marR="0" algn="l">
                        <a:spcBef>
                          <a:spcPts val="250"/>
                        </a:spcBef>
                        <a:spcAft>
                          <a:spcPts val="250"/>
                        </a:spcAft>
                      </a:pPr>
                      <a:r>
                        <a:rPr lang="en-US" sz="900" dirty="0"/>
                        <a:t>Leather or Leather Products</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10.8</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11.0</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11.3</a:t>
                      </a:r>
                      <a:endParaRPr lang="en-US" sz="900" dirty="0">
                        <a:latin typeface="+mj-lt"/>
                        <a:ea typeface="Times New Roman"/>
                        <a:cs typeface="Times New Roman"/>
                      </a:endParaRPr>
                    </a:p>
                  </a:txBody>
                  <a:tcPr marL="36576" marR="36576" marT="9144" marB="9144"/>
                </a:tc>
              </a:tr>
              <a:tr h="143990">
                <a:tc>
                  <a:txBody>
                    <a:bodyPr/>
                    <a:lstStyle/>
                    <a:p>
                      <a:pPr marL="0" marR="0" algn="l">
                        <a:spcBef>
                          <a:spcPts val="250"/>
                        </a:spcBef>
                        <a:spcAft>
                          <a:spcPts val="250"/>
                        </a:spcAft>
                      </a:pPr>
                      <a:r>
                        <a:rPr lang="en-US" sz="900" dirty="0"/>
                        <a:t>32</a:t>
                      </a:r>
                      <a:endParaRPr lang="en-US" sz="900" dirty="0">
                        <a:latin typeface="+mj-lt"/>
                        <a:ea typeface="Times New Roman"/>
                        <a:cs typeface="Times New Roman"/>
                      </a:endParaRPr>
                    </a:p>
                  </a:txBody>
                  <a:tcPr marL="36576" marR="36576" marT="9144" marB="9144"/>
                </a:tc>
                <a:tc>
                  <a:txBody>
                    <a:bodyPr/>
                    <a:lstStyle/>
                    <a:p>
                      <a:pPr marL="0" marR="0" algn="l">
                        <a:spcBef>
                          <a:spcPts val="250"/>
                        </a:spcBef>
                        <a:spcAft>
                          <a:spcPts val="250"/>
                        </a:spcAft>
                      </a:pPr>
                      <a:r>
                        <a:rPr lang="en-US" sz="900" dirty="0"/>
                        <a:t>Clay, Concrete, Glass, or Stone</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14.4</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14.3</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14.4</a:t>
                      </a:r>
                      <a:endParaRPr lang="en-US" sz="900" dirty="0">
                        <a:latin typeface="+mj-lt"/>
                        <a:ea typeface="Times New Roman"/>
                        <a:cs typeface="Times New Roman"/>
                      </a:endParaRPr>
                    </a:p>
                  </a:txBody>
                  <a:tcPr marL="36576" marR="36576" marT="9144" marB="9144"/>
                </a:tc>
              </a:tr>
              <a:tr h="143990">
                <a:tc>
                  <a:txBody>
                    <a:bodyPr/>
                    <a:lstStyle/>
                    <a:p>
                      <a:pPr marL="0" marR="0" algn="l">
                        <a:spcBef>
                          <a:spcPts val="250"/>
                        </a:spcBef>
                        <a:spcAft>
                          <a:spcPts val="250"/>
                        </a:spcAft>
                      </a:pPr>
                      <a:r>
                        <a:rPr lang="en-US" sz="900" dirty="0"/>
                        <a:t>33</a:t>
                      </a:r>
                      <a:endParaRPr lang="en-US" sz="900" dirty="0">
                        <a:latin typeface="+mj-lt"/>
                        <a:ea typeface="Times New Roman"/>
                        <a:cs typeface="Times New Roman"/>
                      </a:endParaRPr>
                    </a:p>
                  </a:txBody>
                  <a:tcPr marL="36576" marR="36576" marT="9144" marB="9144"/>
                </a:tc>
                <a:tc>
                  <a:txBody>
                    <a:bodyPr/>
                    <a:lstStyle/>
                    <a:p>
                      <a:pPr marL="0" marR="0" algn="l">
                        <a:spcBef>
                          <a:spcPts val="250"/>
                        </a:spcBef>
                        <a:spcAft>
                          <a:spcPts val="250"/>
                        </a:spcAft>
                      </a:pPr>
                      <a:r>
                        <a:rPr lang="en-US" sz="900" dirty="0"/>
                        <a:t>Primary Metal Products</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19.9</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19.9</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2.00</a:t>
                      </a:r>
                      <a:endParaRPr lang="en-US" sz="900" dirty="0">
                        <a:latin typeface="+mj-lt"/>
                        <a:ea typeface="Times New Roman"/>
                        <a:cs typeface="Times New Roman"/>
                      </a:endParaRPr>
                    </a:p>
                  </a:txBody>
                  <a:tcPr marL="36576" marR="36576" marT="9144" marB="9144"/>
                </a:tc>
              </a:tr>
              <a:tr h="143990">
                <a:tc>
                  <a:txBody>
                    <a:bodyPr/>
                    <a:lstStyle/>
                    <a:p>
                      <a:pPr marL="0" marR="0" algn="l">
                        <a:spcBef>
                          <a:spcPts val="250"/>
                        </a:spcBef>
                        <a:spcAft>
                          <a:spcPts val="250"/>
                        </a:spcAft>
                      </a:pPr>
                      <a:r>
                        <a:rPr lang="en-US" sz="900" dirty="0"/>
                        <a:t>34</a:t>
                      </a:r>
                      <a:endParaRPr lang="en-US" sz="900" dirty="0">
                        <a:latin typeface="+mj-lt"/>
                        <a:ea typeface="Times New Roman"/>
                        <a:cs typeface="Times New Roman"/>
                      </a:endParaRPr>
                    </a:p>
                  </a:txBody>
                  <a:tcPr marL="36576" marR="36576" marT="9144" marB="9144"/>
                </a:tc>
                <a:tc>
                  <a:txBody>
                    <a:bodyPr/>
                    <a:lstStyle/>
                    <a:p>
                      <a:pPr marL="0" marR="0" algn="l">
                        <a:spcBef>
                          <a:spcPts val="250"/>
                        </a:spcBef>
                        <a:spcAft>
                          <a:spcPts val="250"/>
                        </a:spcAft>
                      </a:pPr>
                      <a:r>
                        <a:rPr lang="en-US" sz="900" dirty="0"/>
                        <a:t>Fabricated Metal Products</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14.3</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14.3</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14.3</a:t>
                      </a:r>
                      <a:endParaRPr lang="en-US" sz="900" dirty="0">
                        <a:latin typeface="+mj-lt"/>
                        <a:ea typeface="Times New Roman"/>
                        <a:cs typeface="Times New Roman"/>
                      </a:endParaRPr>
                    </a:p>
                  </a:txBody>
                  <a:tcPr marL="36576" marR="36576" marT="9144" marB="9144"/>
                </a:tc>
              </a:tr>
              <a:tr h="143990">
                <a:tc>
                  <a:txBody>
                    <a:bodyPr/>
                    <a:lstStyle/>
                    <a:p>
                      <a:pPr marL="0" marR="0" algn="l">
                        <a:spcBef>
                          <a:spcPts val="250"/>
                        </a:spcBef>
                        <a:spcAft>
                          <a:spcPts val="250"/>
                        </a:spcAft>
                      </a:pPr>
                      <a:r>
                        <a:rPr lang="en-US" sz="900" dirty="0"/>
                        <a:t>35</a:t>
                      </a:r>
                      <a:endParaRPr lang="en-US" sz="900" dirty="0">
                        <a:latin typeface="+mj-lt"/>
                        <a:ea typeface="Times New Roman"/>
                        <a:cs typeface="Times New Roman"/>
                      </a:endParaRPr>
                    </a:p>
                  </a:txBody>
                  <a:tcPr marL="36576" marR="36576" marT="9144" marB="9144"/>
                </a:tc>
                <a:tc>
                  <a:txBody>
                    <a:bodyPr/>
                    <a:lstStyle/>
                    <a:p>
                      <a:pPr marL="0" marR="0" algn="l">
                        <a:spcBef>
                          <a:spcPts val="250"/>
                        </a:spcBef>
                        <a:spcAft>
                          <a:spcPts val="250"/>
                        </a:spcAft>
                      </a:pPr>
                      <a:r>
                        <a:rPr lang="en-US" sz="900" dirty="0"/>
                        <a:t>Machinery</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10.8</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10.8</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10.9</a:t>
                      </a:r>
                      <a:endParaRPr lang="en-US" sz="900" dirty="0">
                        <a:latin typeface="+mj-lt"/>
                        <a:ea typeface="Times New Roman"/>
                        <a:cs typeface="Times New Roman"/>
                      </a:endParaRPr>
                    </a:p>
                  </a:txBody>
                  <a:tcPr marL="36576" marR="36576" marT="9144" marB="9144"/>
                </a:tc>
              </a:tr>
              <a:tr h="143990">
                <a:tc>
                  <a:txBody>
                    <a:bodyPr/>
                    <a:lstStyle/>
                    <a:p>
                      <a:pPr marL="0" marR="0" algn="l">
                        <a:spcBef>
                          <a:spcPts val="250"/>
                        </a:spcBef>
                        <a:spcAft>
                          <a:spcPts val="250"/>
                        </a:spcAft>
                      </a:pPr>
                      <a:r>
                        <a:rPr lang="en-US" sz="900" dirty="0"/>
                        <a:t>36</a:t>
                      </a:r>
                      <a:endParaRPr lang="en-US" sz="900" dirty="0">
                        <a:latin typeface="+mj-lt"/>
                        <a:ea typeface="Times New Roman"/>
                        <a:cs typeface="Times New Roman"/>
                      </a:endParaRPr>
                    </a:p>
                  </a:txBody>
                  <a:tcPr marL="36576" marR="36576" marT="9144" marB="9144"/>
                </a:tc>
                <a:tc>
                  <a:txBody>
                    <a:bodyPr/>
                    <a:lstStyle/>
                    <a:p>
                      <a:pPr marL="0" marR="0" algn="l">
                        <a:spcBef>
                          <a:spcPts val="250"/>
                        </a:spcBef>
                        <a:spcAft>
                          <a:spcPts val="250"/>
                        </a:spcAft>
                      </a:pPr>
                      <a:r>
                        <a:rPr lang="en-US" sz="900" dirty="0"/>
                        <a:t>Electrical Equipment</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12.7</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12.8</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12.9</a:t>
                      </a:r>
                      <a:endParaRPr lang="en-US" sz="900" dirty="0">
                        <a:latin typeface="+mj-lt"/>
                        <a:ea typeface="Times New Roman"/>
                        <a:cs typeface="Times New Roman"/>
                      </a:endParaRPr>
                    </a:p>
                  </a:txBody>
                  <a:tcPr marL="36576" marR="36576" marT="9144" marB="9144"/>
                </a:tc>
              </a:tr>
              <a:tr h="143990">
                <a:tc>
                  <a:txBody>
                    <a:bodyPr/>
                    <a:lstStyle/>
                    <a:p>
                      <a:pPr marL="0" marR="0" algn="l">
                        <a:spcBef>
                          <a:spcPts val="250"/>
                        </a:spcBef>
                        <a:spcAft>
                          <a:spcPts val="250"/>
                        </a:spcAft>
                      </a:pPr>
                      <a:r>
                        <a:rPr lang="en-US" sz="900" dirty="0"/>
                        <a:t>37</a:t>
                      </a:r>
                      <a:endParaRPr lang="en-US" sz="900" dirty="0">
                        <a:latin typeface="+mj-lt"/>
                        <a:ea typeface="Times New Roman"/>
                        <a:cs typeface="Times New Roman"/>
                      </a:endParaRPr>
                    </a:p>
                  </a:txBody>
                  <a:tcPr marL="36576" marR="36576" marT="9144" marB="9144"/>
                </a:tc>
                <a:tc>
                  <a:txBody>
                    <a:bodyPr/>
                    <a:lstStyle/>
                    <a:p>
                      <a:pPr marL="0" marR="0" algn="l">
                        <a:spcBef>
                          <a:spcPts val="250"/>
                        </a:spcBef>
                        <a:spcAft>
                          <a:spcPts val="250"/>
                        </a:spcAft>
                      </a:pPr>
                      <a:r>
                        <a:rPr lang="en-US" sz="900" dirty="0"/>
                        <a:t>Transportation Equipment</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11.3</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11.3</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11.3</a:t>
                      </a:r>
                      <a:endParaRPr lang="en-US" sz="900" dirty="0">
                        <a:latin typeface="+mj-lt"/>
                        <a:ea typeface="Times New Roman"/>
                        <a:cs typeface="Times New Roman"/>
                      </a:endParaRPr>
                    </a:p>
                  </a:txBody>
                  <a:tcPr marL="36576" marR="36576" marT="9144" marB="9144"/>
                </a:tc>
              </a:tr>
              <a:tr h="143990">
                <a:tc>
                  <a:txBody>
                    <a:bodyPr/>
                    <a:lstStyle/>
                    <a:p>
                      <a:pPr marL="0" marR="0" algn="l">
                        <a:spcBef>
                          <a:spcPts val="250"/>
                        </a:spcBef>
                        <a:spcAft>
                          <a:spcPts val="250"/>
                        </a:spcAft>
                      </a:pPr>
                      <a:r>
                        <a:rPr lang="en-US" sz="900" dirty="0"/>
                        <a:t>38</a:t>
                      </a:r>
                      <a:endParaRPr lang="en-US" sz="900" dirty="0">
                        <a:latin typeface="+mj-lt"/>
                        <a:ea typeface="Times New Roman"/>
                        <a:cs typeface="Times New Roman"/>
                      </a:endParaRPr>
                    </a:p>
                  </a:txBody>
                  <a:tcPr marL="36576" marR="36576" marT="9144" marB="9144"/>
                </a:tc>
                <a:tc>
                  <a:txBody>
                    <a:bodyPr/>
                    <a:lstStyle/>
                    <a:p>
                      <a:pPr marL="0" marR="0" algn="l">
                        <a:spcBef>
                          <a:spcPts val="250"/>
                        </a:spcBef>
                        <a:spcAft>
                          <a:spcPts val="250"/>
                        </a:spcAft>
                      </a:pPr>
                      <a:r>
                        <a:rPr lang="en-US" sz="900" dirty="0"/>
                        <a:t>Instruments, Photo Equipment, Optical Equipment</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9.4</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9.4</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9.7</a:t>
                      </a:r>
                      <a:endParaRPr lang="en-US" sz="900" dirty="0">
                        <a:latin typeface="+mj-lt"/>
                        <a:ea typeface="Times New Roman"/>
                        <a:cs typeface="Times New Roman"/>
                      </a:endParaRPr>
                    </a:p>
                  </a:txBody>
                  <a:tcPr marL="36576" marR="36576" marT="9144" marB="9144"/>
                </a:tc>
              </a:tr>
              <a:tr h="143990">
                <a:tc>
                  <a:txBody>
                    <a:bodyPr/>
                    <a:lstStyle/>
                    <a:p>
                      <a:pPr marL="0" marR="0" algn="l">
                        <a:spcBef>
                          <a:spcPts val="250"/>
                        </a:spcBef>
                        <a:spcAft>
                          <a:spcPts val="250"/>
                        </a:spcAft>
                      </a:pPr>
                      <a:r>
                        <a:rPr lang="en-US" sz="900" dirty="0"/>
                        <a:t>39</a:t>
                      </a:r>
                      <a:endParaRPr lang="en-US" sz="900" dirty="0">
                        <a:latin typeface="+mj-lt"/>
                        <a:ea typeface="Times New Roman"/>
                        <a:cs typeface="Times New Roman"/>
                      </a:endParaRPr>
                    </a:p>
                  </a:txBody>
                  <a:tcPr marL="36576" marR="36576" marT="9144" marB="9144"/>
                </a:tc>
                <a:tc>
                  <a:txBody>
                    <a:bodyPr/>
                    <a:lstStyle/>
                    <a:p>
                      <a:pPr marL="0" marR="0" algn="l">
                        <a:spcBef>
                          <a:spcPts val="250"/>
                        </a:spcBef>
                        <a:spcAft>
                          <a:spcPts val="250"/>
                        </a:spcAft>
                      </a:pPr>
                      <a:r>
                        <a:rPr lang="en-US" sz="900" dirty="0"/>
                        <a:t>Miscellaneous Manufacturing Products</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14.2</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14.4</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14.8</a:t>
                      </a:r>
                      <a:endParaRPr lang="en-US" sz="900" dirty="0">
                        <a:latin typeface="+mj-lt"/>
                        <a:ea typeface="Times New Roman"/>
                        <a:cs typeface="Times New Roman"/>
                      </a:endParaRPr>
                    </a:p>
                  </a:txBody>
                  <a:tcPr marL="36576" marR="36576" marT="9144" marB="9144"/>
                </a:tc>
              </a:tr>
              <a:tr h="143990">
                <a:tc>
                  <a:txBody>
                    <a:bodyPr/>
                    <a:lstStyle/>
                    <a:p>
                      <a:pPr marL="0" marR="0" algn="l">
                        <a:spcBef>
                          <a:spcPts val="250"/>
                        </a:spcBef>
                        <a:spcAft>
                          <a:spcPts val="250"/>
                        </a:spcAft>
                      </a:pPr>
                      <a:r>
                        <a:rPr lang="en-US" sz="900" dirty="0"/>
                        <a:t>40</a:t>
                      </a:r>
                      <a:endParaRPr lang="en-US" sz="900" dirty="0">
                        <a:latin typeface="+mj-lt"/>
                        <a:ea typeface="Times New Roman"/>
                        <a:cs typeface="Times New Roman"/>
                      </a:endParaRPr>
                    </a:p>
                  </a:txBody>
                  <a:tcPr marL="36576" marR="36576" marT="9144" marB="9144"/>
                </a:tc>
                <a:tc>
                  <a:txBody>
                    <a:bodyPr/>
                    <a:lstStyle/>
                    <a:p>
                      <a:pPr marL="0" marR="0" algn="l">
                        <a:spcBef>
                          <a:spcPts val="250"/>
                        </a:spcBef>
                        <a:spcAft>
                          <a:spcPts val="250"/>
                        </a:spcAft>
                      </a:pPr>
                      <a:r>
                        <a:rPr lang="en-US" sz="900" dirty="0"/>
                        <a:t>Waste or Scrap Metals</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16.0</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16.0</a:t>
                      </a:r>
                      <a:endParaRPr lang="en-US" sz="900" dirty="0">
                        <a:latin typeface="+mj-lt"/>
                        <a:ea typeface="Times New Roman"/>
                        <a:cs typeface="Times New Roman"/>
                      </a:endParaRPr>
                    </a:p>
                  </a:txBody>
                  <a:tcPr marL="36576" marR="36576" marT="9144" marB="9144"/>
                </a:tc>
                <a:tc>
                  <a:txBody>
                    <a:bodyPr/>
                    <a:lstStyle/>
                    <a:p>
                      <a:pPr marL="0" marR="0" algn="ctr">
                        <a:spcBef>
                          <a:spcPts val="250"/>
                        </a:spcBef>
                        <a:spcAft>
                          <a:spcPts val="250"/>
                        </a:spcAft>
                      </a:pPr>
                      <a:r>
                        <a:rPr lang="en-US" sz="900" dirty="0"/>
                        <a:t>16.0</a:t>
                      </a:r>
                      <a:endParaRPr lang="en-US" sz="900" dirty="0">
                        <a:latin typeface="+mj-lt"/>
                        <a:ea typeface="Times New Roman"/>
                        <a:cs typeface="Times New Roman"/>
                      </a:endParaRPr>
                    </a:p>
                  </a:txBody>
                  <a:tcPr marL="36576" marR="36576" marT="9144" marB="9144"/>
                </a:tc>
              </a:tr>
              <a:tr h="143990">
                <a:tc>
                  <a:txBody>
                    <a:bodyPr/>
                    <a:lstStyle/>
                    <a:p>
                      <a:pPr marL="0" marR="0" algn="l">
                        <a:spcBef>
                          <a:spcPts val="250"/>
                        </a:spcBef>
                        <a:spcAft>
                          <a:spcPts val="250"/>
                        </a:spcAft>
                      </a:pPr>
                      <a:r>
                        <a:rPr lang="en-US" sz="900" dirty="0"/>
                        <a:t>50</a:t>
                      </a:r>
                      <a:endParaRPr lang="en-US" sz="900" dirty="0">
                        <a:latin typeface="+mj-lt"/>
                        <a:ea typeface="Times New Roman"/>
                        <a:cs typeface="Times New Roman"/>
                      </a:endParaRPr>
                    </a:p>
                  </a:txBody>
                  <a:tcPr marL="36576" marR="36576" marT="9144" marB="9144">
                    <a:lnB w="19050" cap="flat" cmpd="sng" algn="ctr">
                      <a:solidFill>
                        <a:schemeClr val="bg2"/>
                      </a:solidFill>
                      <a:prstDash val="solid"/>
                      <a:round/>
                      <a:headEnd type="none" w="med" len="med"/>
                      <a:tailEnd type="none" w="med" len="med"/>
                    </a:lnB>
                  </a:tcPr>
                </a:tc>
                <a:tc>
                  <a:txBody>
                    <a:bodyPr/>
                    <a:lstStyle/>
                    <a:p>
                      <a:pPr marL="0" marR="0" algn="l">
                        <a:spcBef>
                          <a:spcPts val="250"/>
                        </a:spcBef>
                        <a:spcAft>
                          <a:spcPts val="250"/>
                        </a:spcAft>
                      </a:pPr>
                      <a:r>
                        <a:rPr lang="en-US" sz="900" dirty="0"/>
                        <a:t>Secondary Traffic</a:t>
                      </a:r>
                      <a:endParaRPr lang="en-US" sz="900" dirty="0">
                        <a:latin typeface="+mj-lt"/>
                        <a:ea typeface="Times New Roman"/>
                        <a:cs typeface="Times New Roman"/>
                      </a:endParaRPr>
                    </a:p>
                  </a:txBody>
                  <a:tcPr marL="36576" marR="36576" marT="9144" marB="9144">
                    <a:lnB w="19050" cap="flat" cmpd="sng" algn="ctr">
                      <a:solidFill>
                        <a:schemeClr val="bg2"/>
                      </a:solidFill>
                      <a:prstDash val="solid"/>
                      <a:round/>
                      <a:headEnd type="none" w="med" len="med"/>
                      <a:tailEnd type="none" w="med" len="med"/>
                    </a:lnB>
                  </a:tcPr>
                </a:tc>
                <a:tc>
                  <a:txBody>
                    <a:bodyPr/>
                    <a:lstStyle/>
                    <a:p>
                      <a:pPr marL="0" marR="0" algn="ctr">
                        <a:spcBef>
                          <a:spcPts val="250"/>
                        </a:spcBef>
                        <a:spcAft>
                          <a:spcPts val="250"/>
                        </a:spcAft>
                      </a:pPr>
                      <a:r>
                        <a:rPr lang="en-US" sz="900" dirty="0"/>
                        <a:t>16.1</a:t>
                      </a:r>
                      <a:endParaRPr lang="en-US" sz="900" dirty="0">
                        <a:latin typeface="+mj-lt"/>
                        <a:ea typeface="Times New Roman"/>
                        <a:cs typeface="Times New Roman"/>
                      </a:endParaRPr>
                    </a:p>
                  </a:txBody>
                  <a:tcPr marL="36576" marR="36576" marT="9144" marB="9144">
                    <a:lnB w="19050" cap="flat" cmpd="sng" algn="ctr">
                      <a:solidFill>
                        <a:schemeClr val="bg2"/>
                      </a:solidFill>
                      <a:prstDash val="solid"/>
                      <a:round/>
                      <a:headEnd type="none" w="med" len="med"/>
                      <a:tailEnd type="none" w="med" len="med"/>
                    </a:lnB>
                  </a:tcPr>
                </a:tc>
                <a:tc>
                  <a:txBody>
                    <a:bodyPr/>
                    <a:lstStyle/>
                    <a:p>
                      <a:pPr marL="0" marR="0" algn="ctr">
                        <a:spcBef>
                          <a:spcPts val="250"/>
                        </a:spcBef>
                        <a:spcAft>
                          <a:spcPts val="250"/>
                        </a:spcAft>
                      </a:pPr>
                      <a:r>
                        <a:rPr lang="en-US" sz="900" dirty="0"/>
                        <a:t>16.1</a:t>
                      </a:r>
                      <a:endParaRPr lang="en-US" sz="900" dirty="0">
                        <a:latin typeface="+mj-lt"/>
                        <a:ea typeface="Times New Roman"/>
                        <a:cs typeface="Times New Roman"/>
                      </a:endParaRPr>
                    </a:p>
                  </a:txBody>
                  <a:tcPr marL="36576" marR="36576" marT="9144" marB="9144">
                    <a:lnB w="19050" cap="flat" cmpd="sng" algn="ctr">
                      <a:solidFill>
                        <a:schemeClr val="bg2"/>
                      </a:solidFill>
                      <a:prstDash val="solid"/>
                      <a:round/>
                      <a:headEnd type="none" w="med" len="med"/>
                      <a:tailEnd type="none" w="med" len="med"/>
                    </a:lnB>
                  </a:tcPr>
                </a:tc>
                <a:tc>
                  <a:txBody>
                    <a:bodyPr/>
                    <a:lstStyle/>
                    <a:p>
                      <a:pPr marL="0" marR="0" algn="ctr">
                        <a:spcBef>
                          <a:spcPts val="250"/>
                        </a:spcBef>
                        <a:spcAft>
                          <a:spcPts val="250"/>
                        </a:spcAft>
                      </a:pPr>
                      <a:r>
                        <a:rPr lang="en-US" sz="900" dirty="0"/>
                        <a:t>16.1</a:t>
                      </a:r>
                      <a:endParaRPr lang="en-US" sz="900" dirty="0">
                        <a:latin typeface="+mj-lt"/>
                        <a:ea typeface="Times New Roman"/>
                        <a:cs typeface="Times New Roman"/>
                      </a:endParaRPr>
                    </a:p>
                  </a:txBody>
                  <a:tcPr marL="36576" marR="36576" marT="9144" marB="9144">
                    <a:lnB w="19050" cap="flat" cmpd="sng" algn="ctr">
                      <a:solidFill>
                        <a:schemeClr val="bg2"/>
                      </a:solidFill>
                      <a:prstDash val="solid"/>
                      <a:round/>
                      <a:headEnd type="none" w="med" len="med"/>
                      <a:tailEnd type="none" w="med" len="med"/>
                    </a:lnB>
                  </a:tcPr>
                </a:tc>
              </a:tr>
            </a:tbl>
          </a:graphicData>
        </a:graphic>
      </p:graphicFrame>
      <p:sp>
        <p:nvSpPr>
          <p:cNvPr id="5" name="TextBox 4"/>
          <p:cNvSpPr txBox="1"/>
          <p:nvPr/>
        </p:nvSpPr>
        <p:spPr>
          <a:xfrm>
            <a:off x="766914" y="951572"/>
            <a:ext cx="3909164" cy="523220"/>
          </a:xfrm>
          <a:prstGeom prst="rect">
            <a:avLst/>
          </a:prstGeom>
          <a:noFill/>
        </p:spPr>
        <p:txBody>
          <a:bodyPr wrap="square" rtlCol="0">
            <a:spAutoFit/>
          </a:bodyPr>
          <a:lstStyle/>
          <a:p>
            <a:r>
              <a:rPr lang="en-US" sz="1400" b="1" i="1" dirty="0" smtClean="0">
                <a:solidFill>
                  <a:schemeClr val="accent4">
                    <a:lumMod val="60000"/>
                    <a:lumOff val="40000"/>
                  </a:schemeClr>
                </a:solidFill>
              </a:rPr>
              <a:t>Virginia Freight Model Truck Load Factors</a:t>
            </a:r>
          </a:p>
          <a:p>
            <a:r>
              <a:rPr lang="en-US" sz="1400" i="1" dirty="0" smtClean="0">
                <a:solidFill>
                  <a:schemeClr val="accent4">
                    <a:lumMod val="60000"/>
                    <a:lumOff val="40000"/>
                  </a:schemeClr>
                </a:solidFill>
              </a:rPr>
              <a:t>Tons per Truck</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Model Validation and Sensitivity</a:t>
            </a:r>
            <a:br>
              <a:rPr lang="en-US" dirty="0" smtClean="0"/>
            </a:br>
            <a:r>
              <a:rPr lang="en-US" dirty="0" smtClean="0"/>
              <a:t>Summary and Conclusions</a:t>
            </a:r>
            <a:endParaRPr lang="en-US" dirty="0"/>
          </a:p>
        </p:txBody>
      </p:sp>
      <p:sp>
        <p:nvSpPr>
          <p:cNvPr id="3" name="Content Placeholder 2"/>
          <p:cNvSpPr>
            <a:spLocks noGrp="1"/>
          </p:cNvSpPr>
          <p:nvPr>
            <p:ph idx="1"/>
          </p:nvPr>
        </p:nvSpPr>
        <p:spPr/>
        <p:txBody>
          <a:bodyPr/>
          <a:lstStyle/>
          <a:p>
            <a:r>
              <a:rPr lang="en-US" dirty="0" smtClean="0"/>
              <a:t>Most statewide models solely validated through the reporting of traffic assignment statistics</a:t>
            </a:r>
          </a:p>
          <a:p>
            <a:r>
              <a:rPr lang="en-US" dirty="0" smtClean="0"/>
              <a:t>Lack of reported validation statistics for trip generation, trip distribution, and mode choice might reflect a prior lack of comparative statistics from other statewide models</a:t>
            </a:r>
          </a:p>
          <a:p>
            <a:r>
              <a:rPr lang="en-US" dirty="0" smtClean="0"/>
              <a:t>Lack of consistency in market sectors (trip purposes, etc.) also adds complexity to making comparisons across statewide models</a:t>
            </a:r>
            <a:endParaRPr lang="en-US" dirty="0"/>
          </a:p>
        </p:txBody>
      </p:sp>
      <p:sp>
        <p:nvSpPr>
          <p:cNvPr id="4" name="Slide Number Placeholder 3"/>
          <p:cNvSpPr>
            <a:spLocks noGrp="1"/>
          </p:cNvSpPr>
          <p:nvPr>
            <p:ph type="sldNum" sz="quarter" idx="12"/>
          </p:nvPr>
        </p:nvSpPr>
        <p:spPr/>
        <p:txBody>
          <a:bodyPr/>
          <a:lstStyle/>
          <a:p>
            <a:fld id="{6EFA8406-D672-4E03-9ABF-F4A7E3A351AA}"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Model Validation and Sensitivity</a:t>
            </a:r>
            <a:br>
              <a:rPr lang="en-US" dirty="0" smtClean="0"/>
            </a:br>
            <a:r>
              <a:rPr lang="en-US" dirty="0" smtClean="0"/>
              <a:t>Summary and Conclusions</a:t>
            </a:r>
            <a:endParaRPr lang="en-US" dirty="0"/>
          </a:p>
        </p:txBody>
      </p:sp>
      <p:sp>
        <p:nvSpPr>
          <p:cNvPr id="3" name="Content Placeholder 2"/>
          <p:cNvSpPr>
            <a:spLocks noGrp="1"/>
          </p:cNvSpPr>
          <p:nvPr>
            <p:ph idx="1"/>
          </p:nvPr>
        </p:nvSpPr>
        <p:spPr/>
        <p:txBody>
          <a:bodyPr/>
          <a:lstStyle/>
          <a:p>
            <a:r>
              <a:rPr lang="en-US" dirty="0" smtClean="0"/>
              <a:t>Variations in statewide model network and zone systems make it difficult to establish a typical range of ratios such as links or population per zone</a:t>
            </a:r>
          </a:p>
          <a:p>
            <a:r>
              <a:rPr lang="en-US" dirty="0" smtClean="0"/>
              <a:t>Few states have conducted statewide household or intercept studies focused on model parameters and benchmarks for statewide model calibration and validation</a:t>
            </a:r>
          </a:p>
          <a:p>
            <a:r>
              <a:rPr lang="en-US" dirty="0" smtClean="0"/>
              <a:t>Relatively little information is documented on sensitivity testing or the reasonableness of forecasts</a:t>
            </a:r>
          </a:p>
        </p:txBody>
      </p:sp>
      <p:sp>
        <p:nvSpPr>
          <p:cNvPr id="4" name="Slide Number Placeholder 3"/>
          <p:cNvSpPr>
            <a:spLocks noGrp="1"/>
          </p:cNvSpPr>
          <p:nvPr>
            <p:ph type="sldNum" sz="quarter" idx="12"/>
          </p:nvPr>
        </p:nvSpPr>
        <p:spPr/>
        <p:txBody>
          <a:bodyPr/>
          <a:lstStyle/>
          <a:p>
            <a:fld id="{6EFA8406-D672-4E03-9ABF-F4A7E3A351AA}"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Model Validation and Sensitivity</a:t>
            </a:r>
            <a:br>
              <a:rPr lang="en-US" dirty="0" smtClean="0"/>
            </a:br>
            <a:r>
              <a:rPr lang="en-US" dirty="0" smtClean="0"/>
              <a:t>Summary and Conclusions</a:t>
            </a:r>
            <a:endParaRPr lang="en-US" dirty="0"/>
          </a:p>
        </p:txBody>
      </p:sp>
      <p:sp>
        <p:nvSpPr>
          <p:cNvPr id="3" name="Slide Number Placeholder 2"/>
          <p:cNvSpPr>
            <a:spLocks noGrp="1"/>
          </p:cNvSpPr>
          <p:nvPr>
            <p:ph type="sldNum" sz="quarter" idx="12"/>
          </p:nvPr>
        </p:nvSpPr>
        <p:spPr/>
        <p:txBody>
          <a:bodyPr/>
          <a:lstStyle/>
          <a:p>
            <a:fld id="{6EFA8406-D672-4E03-9ABF-F4A7E3A351AA}" type="slidenum">
              <a:rPr lang="en-US" smtClean="0"/>
              <a:pPr/>
              <a:t>25</a:t>
            </a:fld>
            <a:endParaRPr lang="en-US" dirty="0"/>
          </a:p>
        </p:txBody>
      </p:sp>
      <p:sp>
        <p:nvSpPr>
          <p:cNvPr id="4" name="TextBox 3"/>
          <p:cNvSpPr txBox="1"/>
          <p:nvPr/>
        </p:nvSpPr>
        <p:spPr>
          <a:xfrm>
            <a:off x="766914" y="1209543"/>
            <a:ext cx="6497444" cy="307777"/>
          </a:xfrm>
          <a:prstGeom prst="rect">
            <a:avLst/>
          </a:prstGeom>
          <a:noFill/>
        </p:spPr>
        <p:txBody>
          <a:bodyPr wrap="square" rtlCol="0">
            <a:spAutoFit/>
          </a:bodyPr>
          <a:lstStyle/>
          <a:p>
            <a:r>
              <a:rPr lang="en-US" sz="1400" b="1" i="1" dirty="0" smtClean="0">
                <a:solidFill>
                  <a:schemeClr val="accent4">
                    <a:lumMod val="60000"/>
                    <a:lumOff val="40000"/>
                  </a:schemeClr>
                </a:solidFill>
              </a:rPr>
              <a:t>NCHRP Task 91 – List of Statewide Models Reviewed</a:t>
            </a:r>
          </a:p>
        </p:txBody>
      </p:sp>
      <p:sp>
        <p:nvSpPr>
          <p:cNvPr id="7" name="TextBox 6"/>
          <p:cNvSpPr txBox="1"/>
          <p:nvPr/>
        </p:nvSpPr>
        <p:spPr>
          <a:xfrm>
            <a:off x="766914" y="1605781"/>
            <a:ext cx="7919886" cy="4148247"/>
          </a:xfrm>
          <a:prstGeom prst="rect">
            <a:avLst/>
          </a:prstGeom>
          <a:noFill/>
        </p:spPr>
        <p:txBody>
          <a:bodyPr wrap="square" numCol="3" rtlCol="0">
            <a:spAutoFit/>
          </a:bodyPr>
          <a:lstStyle/>
          <a:p>
            <a:pPr marL="342900" lvl="0" indent="-342900">
              <a:spcAft>
                <a:spcPts val="900"/>
              </a:spcAft>
              <a:buFont typeface="+mj-lt"/>
              <a:buAutoNum type="arabicPeriod"/>
            </a:pPr>
            <a:r>
              <a:rPr lang="en-US" sz="1400" dirty="0" smtClean="0"/>
              <a:t>Alabama (2005/2035)</a:t>
            </a:r>
          </a:p>
          <a:p>
            <a:pPr marL="342900" lvl="0" indent="-342900">
              <a:spcAft>
                <a:spcPts val="900"/>
              </a:spcAft>
              <a:buFont typeface="+mj-lt"/>
              <a:buAutoNum type="arabicPeriod"/>
            </a:pPr>
            <a:r>
              <a:rPr lang="en-US" sz="1400" dirty="0" smtClean="0"/>
              <a:t>Arizona (2005/2030/2050)</a:t>
            </a:r>
          </a:p>
          <a:p>
            <a:pPr marL="342900" lvl="0" indent="-342900">
              <a:spcAft>
                <a:spcPts val="900"/>
              </a:spcAft>
              <a:buFont typeface="+mj-lt"/>
              <a:buAutoNum type="arabicPeriod"/>
            </a:pPr>
            <a:r>
              <a:rPr lang="en-US" sz="1400" dirty="0" smtClean="0"/>
              <a:t>California (2000/2030)</a:t>
            </a:r>
          </a:p>
          <a:p>
            <a:pPr marL="342900" lvl="0" indent="-342900">
              <a:spcAft>
                <a:spcPts val="900"/>
              </a:spcAft>
              <a:buFont typeface="+mj-lt"/>
              <a:buAutoNum type="arabicPeriod"/>
            </a:pPr>
            <a:r>
              <a:rPr lang="en-US" sz="1400" dirty="0" smtClean="0"/>
              <a:t>Colorado (2000/2025)</a:t>
            </a:r>
          </a:p>
          <a:p>
            <a:pPr marL="342900" lvl="0" indent="-342900">
              <a:spcAft>
                <a:spcPts val="900"/>
              </a:spcAft>
              <a:buFont typeface="+mj-lt"/>
              <a:buAutoNum type="arabicPeriod"/>
            </a:pPr>
            <a:r>
              <a:rPr lang="en-US" sz="1400" dirty="0" smtClean="0"/>
              <a:t>Connecticut (2005/unknown)</a:t>
            </a:r>
          </a:p>
          <a:p>
            <a:pPr marL="342900" lvl="0" indent="-342900">
              <a:spcAft>
                <a:spcPts val="900"/>
              </a:spcAft>
              <a:buFont typeface="+mj-lt"/>
              <a:buAutoNum type="arabicPeriod"/>
            </a:pPr>
            <a:r>
              <a:rPr lang="en-US" sz="1400" dirty="0" smtClean="0"/>
              <a:t>Delaware (2003, 2005/2030)</a:t>
            </a:r>
          </a:p>
          <a:p>
            <a:pPr marL="342900" lvl="0" indent="-342900">
              <a:spcAft>
                <a:spcPts val="900"/>
              </a:spcAft>
              <a:buFont typeface="+mj-lt"/>
              <a:buAutoNum type="arabicPeriod"/>
            </a:pPr>
            <a:r>
              <a:rPr lang="en-US" sz="1400" dirty="0" smtClean="0"/>
              <a:t>Florida (2000/2030, 2005/2035)</a:t>
            </a:r>
          </a:p>
          <a:p>
            <a:pPr marL="342900" lvl="0" indent="-342900">
              <a:spcAft>
                <a:spcPts val="900"/>
              </a:spcAft>
              <a:buFont typeface="+mj-lt"/>
              <a:buAutoNum type="arabicPeriod"/>
            </a:pPr>
            <a:r>
              <a:rPr lang="en-US" sz="1400" dirty="0" smtClean="0"/>
              <a:t>Florida Turnpike Model (2004/2015)</a:t>
            </a:r>
          </a:p>
          <a:p>
            <a:pPr marL="342900" lvl="0" indent="-342900">
              <a:spcAft>
                <a:spcPts val="900"/>
              </a:spcAft>
              <a:buFont typeface="+mj-lt"/>
              <a:buAutoNum type="arabicPeriod"/>
            </a:pPr>
            <a:r>
              <a:rPr lang="en-US" sz="1400" dirty="0" smtClean="0"/>
              <a:t>Georgia (2001/2035)</a:t>
            </a:r>
          </a:p>
          <a:p>
            <a:pPr marL="342900" lvl="0" indent="-342900">
              <a:spcAft>
                <a:spcPts val="900"/>
              </a:spcAft>
              <a:buFont typeface="+mj-lt"/>
              <a:buAutoNum type="arabicPeriod"/>
            </a:pPr>
            <a:r>
              <a:rPr lang="en-US" sz="1400" dirty="0" smtClean="0"/>
              <a:t>Indiana (2000/2030)</a:t>
            </a:r>
          </a:p>
          <a:p>
            <a:pPr marL="342900" lvl="0" indent="-342900">
              <a:spcAft>
                <a:spcPts val="900"/>
              </a:spcAft>
              <a:buFont typeface="+mj-lt"/>
              <a:buAutoNum type="arabicPeriod"/>
            </a:pPr>
            <a:r>
              <a:rPr lang="en-US" sz="1400" dirty="0" smtClean="0"/>
              <a:t>Iowa (2000/2030)</a:t>
            </a:r>
          </a:p>
          <a:p>
            <a:pPr marL="342900" lvl="0" indent="-342900">
              <a:spcAft>
                <a:spcPts val="900"/>
              </a:spcAft>
              <a:buFont typeface="+mj-lt"/>
              <a:buAutoNum type="arabicPeriod"/>
            </a:pPr>
            <a:r>
              <a:rPr lang="en-US" sz="1400" dirty="0" smtClean="0"/>
              <a:t>Kentucky (1999/2030)</a:t>
            </a:r>
          </a:p>
          <a:p>
            <a:pPr marL="342900" lvl="0" indent="-342900">
              <a:spcAft>
                <a:spcPts val="900"/>
              </a:spcAft>
              <a:buFont typeface="+mj-lt"/>
              <a:buAutoNum type="arabicPeriod"/>
            </a:pPr>
            <a:r>
              <a:rPr lang="en-US" sz="1400" dirty="0" smtClean="0"/>
              <a:t>Louisiana (2000/2030)</a:t>
            </a:r>
          </a:p>
          <a:p>
            <a:pPr marL="342900" lvl="0" indent="-342900">
              <a:spcAft>
                <a:spcPts val="900"/>
              </a:spcAft>
              <a:buFont typeface="+mj-lt"/>
              <a:buAutoNum type="arabicPeriod"/>
            </a:pPr>
            <a:r>
              <a:rPr lang="en-US" sz="1400" dirty="0" smtClean="0"/>
              <a:t>Maryland (unknown)</a:t>
            </a:r>
          </a:p>
          <a:p>
            <a:pPr marL="342900" lvl="0" indent="-342900">
              <a:spcAft>
                <a:spcPts val="900"/>
              </a:spcAft>
              <a:buFont typeface="+mj-lt"/>
              <a:buAutoNum type="arabicPeriod"/>
            </a:pPr>
            <a:r>
              <a:rPr lang="en-US" sz="1400" dirty="0" smtClean="0"/>
              <a:t>Massachusetts (2000/unknown)</a:t>
            </a:r>
          </a:p>
          <a:p>
            <a:pPr marL="342900" lvl="0" indent="-342900">
              <a:spcAft>
                <a:spcPts val="900"/>
              </a:spcAft>
              <a:buFont typeface="+mj-lt"/>
              <a:buAutoNum type="arabicPeriod"/>
            </a:pPr>
            <a:r>
              <a:rPr lang="en-US" sz="1400" dirty="0" smtClean="0"/>
              <a:t>Michigan (unknown)</a:t>
            </a:r>
          </a:p>
          <a:p>
            <a:pPr marL="342900" lvl="0" indent="-342900">
              <a:spcAft>
                <a:spcPts val="900"/>
              </a:spcAft>
              <a:buFont typeface="+mj-lt"/>
              <a:buAutoNum type="arabicPeriod"/>
            </a:pPr>
            <a:r>
              <a:rPr lang="en-US" sz="1400" dirty="0" smtClean="0"/>
              <a:t>Mississippi (2000/2005-2030)</a:t>
            </a:r>
          </a:p>
          <a:p>
            <a:pPr marL="342900" lvl="0" indent="-342900">
              <a:spcAft>
                <a:spcPts val="900"/>
              </a:spcAft>
              <a:buFont typeface="+mj-lt"/>
              <a:buAutoNum type="arabicPeriod"/>
            </a:pPr>
            <a:r>
              <a:rPr lang="en-US" sz="1400" dirty="0" smtClean="0"/>
              <a:t>Missouri (unknown)</a:t>
            </a:r>
          </a:p>
          <a:p>
            <a:pPr marL="342900" lvl="0" indent="-342900">
              <a:spcAft>
                <a:spcPts val="900"/>
              </a:spcAft>
              <a:buFont typeface="+mj-lt"/>
              <a:buAutoNum type="arabicPeriod"/>
            </a:pPr>
            <a:r>
              <a:rPr lang="en-US" sz="1400" dirty="0" smtClean="0"/>
              <a:t>New Hampshire (2000/unknown)</a:t>
            </a:r>
          </a:p>
          <a:p>
            <a:pPr marL="342900" lvl="0" indent="-342900">
              <a:spcAft>
                <a:spcPts val="900"/>
              </a:spcAft>
              <a:buFont typeface="+mj-lt"/>
              <a:buAutoNum type="arabicPeriod"/>
            </a:pPr>
            <a:r>
              <a:rPr lang="en-US" sz="1400" dirty="0" smtClean="0"/>
              <a:t>New Jersey (unknown)</a:t>
            </a:r>
          </a:p>
          <a:p>
            <a:pPr marL="342900" lvl="0" indent="-342900">
              <a:spcAft>
                <a:spcPts val="900"/>
              </a:spcAft>
              <a:buFont typeface="+mj-lt"/>
              <a:buAutoNum type="arabicPeriod"/>
            </a:pPr>
            <a:r>
              <a:rPr lang="en-US" sz="1400" dirty="0" smtClean="0"/>
              <a:t>New Mexico (2005/2030)</a:t>
            </a:r>
          </a:p>
          <a:p>
            <a:pPr marL="342900" lvl="0" indent="-342900">
              <a:spcAft>
                <a:spcPts val="900"/>
              </a:spcAft>
              <a:buFont typeface="+mj-lt"/>
              <a:buAutoNum type="arabicPeriod"/>
            </a:pPr>
            <a:r>
              <a:rPr lang="en-US" sz="1400" dirty="0" smtClean="0"/>
              <a:t>Ohio (2000/2030)</a:t>
            </a:r>
          </a:p>
          <a:p>
            <a:pPr marL="342900" lvl="0" indent="-342900">
              <a:spcAft>
                <a:spcPts val="900"/>
              </a:spcAft>
              <a:buFont typeface="+mj-lt"/>
              <a:buAutoNum type="arabicPeriod"/>
            </a:pPr>
            <a:r>
              <a:rPr lang="en-US" sz="1400" dirty="0" smtClean="0"/>
              <a:t>Oregon (1990/2020)</a:t>
            </a:r>
          </a:p>
          <a:p>
            <a:pPr marL="342900" lvl="0" indent="-342900">
              <a:spcAft>
                <a:spcPts val="900"/>
              </a:spcAft>
              <a:buFont typeface="+mj-lt"/>
              <a:buAutoNum type="arabicPeriod"/>
            </a:pPr>
            <a:r>
              <a:rPr lang="en-US" sz="1400" dirty="0" smtClean="0"/>
              <a:t>Pennsylvania (2006/2030)</a:t>
            </a:r>
          </a:p>
          <a:p>
            <a:pPr marL="342900" lvl="0" indent="-342900">
              <a:spcAft>
                <a:spcPts val="900"/>
              </a:spcAft>
              <a:buFont typeface="+mj-lt"/>
              <a:buAutoNum type="arabicPeriod"/>
            </a:pPr>
            <a:r>
              <a:rPr lang="en-US" sz="1400" dirty="0" smtClean="0"/>
              <a:t>Rhode Island (2000/2030)</a:t>
            </a:r>
          </a:p>
          <a:p>
            <a:pPr marL="342900" lvl="0" indent="-342900">
              <a:spcAft>
                <a:spcPts val="900"/>
              </a:spcAft>
              <a:buFont typeface="+mj-lt"/>
              <a:buAutoNum type="arabicPeriod"/>
            </a:pPr>
            <a:r>
              <a:rPr lang="en-US" sz="1400" dirty="0" smtClean="0"/>
              <a:t>Tennessee (2003/2030)</a:t>
            </a:r>
          </a:p>
          <a:p>
            <a:pPr marL="342900" lvl="0" indent="-342900">
              <a:spcAft>
                <a:spcPts val="900"/>
              </a:spcAft>
              <a:buFont typeface="+mj-lt"/>
              <a:buAutoNum type="arabicPeriod"/>
            </a:pPr>
            <a:r>
              <a:rPr lang="en-US" sz="1400" dirty="0" smtClean="0"/>
              <a:t>Texas (1998/2025)</a:t>
            </a:r>
          </a:p>
          <a:p>
            <a:pPr marL="342900" lvl="0" indent="-342900">
              <a:spcAft>
                <a:spcPts val="900"/>
              </a:spcAft>
              <a:buFont typeface="+mj-lt"/>
              <a:buAutoNum type="arabicPeriod"/>
            </a:pPr>
            <a:r>
              <a:rPr lang="en-US" sz="1400" dirty="0" smtClean="0"/>
              <a:t>Utah (2005/2030)</a:t>
            </a:r>
          </a:p>
          <a:p>
            <a:pPr marL="342900" lvl="0" indent="-342900">
              <a:spcAft>
                <a:spcPts val="900"/>
              </a:spcAft>
              <a:buFont typeface="+mj-lt"/>
              <a:buAutoNum type="arabicPeriod"/>
            </a:pPr>
            <a:r>
              <a:rPr lang="en-US" sz="1400" dirty="0" smtClean="0"/>
              <a:t>Vermont (2000/2020/2030)</a:t>
            </a:r>
          </a:p>
          <a:p>
            <a:pPr marL="342900" lvl="0" indent="-342900">
              <a:spcAft>
                <a:spcPts val="900"/>
              </a:spcAft>
              <a:buFont typeface="+mj-lt"/>
              <a:buAutoNum type="arabicPeriod"/>
            </a:pPr>
            <a:r>
              <a:rPr lang="en-US" sz="1400" dirty="0" smtClean="0"/>
              <a:t>Virginia (2000/2025)</a:t>
            </a:r>
          </a:p>
          <a:p>
            <a:pPr marL="342900" lvl="0" indent="-342900">
              <a:spcAft>
                <a:spcPts val="900"/>
              </a:spcAft>
              <a:buFont typeface="+mj-lt"/>
              <a:buAutoNum type="arabicPeriod"/>
            </a:pPr>
            <a:r>
              <a:rPr lang="en-US" sz="1400" dirty="0" smtClean="0"/>
              <a:t>Wisconsin (2000/2030)</a:t>
            </a:r>
          </a:p>
          <a:p>
            <a:pPr marL="342900" indent="-342900">
              <a:spcAft>
                <a:spcPts val="900"/>
              </a:spcAft>
              <a:buFont typeface="+mj-lt"/>
              <a:buAutoNum type="arabicPeriod"/>
            </a:pPr>
            <a:r>
              <a:rPr lang="en-US" sz="1400" dirty="0" smtClean="0"/>
              <a:t>Model (Base Year/Future Year)</a:t>
            </a:r>
            <a:endParaRPr lang="en-US"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Model Validation and Sensitivity</a:t>
            </a:r>
            <a:br>
              <a:rPr lang="en-US" dirty="0" smtClean="0"/>
            </a:br>
            <a:r>
              <a:rPr lang="en-US" dirty="0" smtClean="0"/>
              <a:t>Summary and Conclusions</a:t>
            </a:r>
            <a:endParaRPr lang="en-US" dirty="0"/>
          </a:p>
        </p:txBody>
      </p:sp>
      <p:sp>
        <p:nvSpPr>
          <p:cNvPr id="3" name="Slide Number Placeholder 2"/>
          <p:cNvSpPr>
            <a:spLocks noGrp="1"/>
          </p:cNvSpPr>
          <p:nvPr>
            <p:ph type="sldNum" sz="quarter" idx="12"/>
          </p:nvPr>
        </p:nvSpPr>
        <p:spPr/>
        <p:txBody>
          <a:bodyPr/>
          <a:lstStyle/>
          <a:p>
            <a:fld id="{6EFA8406-D672-4E03-9ABF-F4A7E3A351AA}" type="slidenum">
              <a:rPr lang="en-US" smtClean="0"/>
              <a:pPr/>
              <a:t>26</a:t>
            </a:fld>
            <a:endParaRPr lang="en-US" dirty="0"/>
          </a:p>
        </p:txBody>
      </p:sp>
      <p:sp>
        <p:nvSpPr>
          <p:cNvPr id="4" name="TextBox 3"/>
          <p:cNvSpPr txBox="1"/>
          <p:nvPr/>
        </p:nvSpPr>
        <p:spPr>
          <a:xfrm>
            <a:off x="457199" y="1546302"/>
            <a:ext cx="8106937" cy="4216539"/>
          </a:xfrm>
          <a:prstGeom prst="rect">
            <a:avLst/>
          </a:prstGeom>
          <a:noFill/>
        </p:spPr>
        <p:txBody>
          <a:bodyPr wrap="square" rtlCol="0">
            <a:spAutoFit/>
          </a:bodyPr>
          <a:lstStyle/>
          <a:p>
            <a:pPr algn="ctr">
              <a:spcAft>
                <a:spcPts val="1200"/>
              </a:spcAft>
            </a:pPr>
            <a:r>
              <a:rPr lang="en-US" sz="1600" b="1" dirty="0" smtClean="0">
                <a:solidFill>
                  <a:schemeClr val="accent4">
                    <a:lumMod val="60000"/>
                    <a:lumOff val="40000"/>
                  </a:schemeClr>
                </a:solidFill>
              </a:rPr>
              <a:t>ACKNOWLEDGMENTS</a:t>
            </a:r>
            <a:endParaRPr lang="en-US" sz="1600" dirty="0" smtClean="0">
              <a:solidFill>
                <a:schemeClr val="accent4">
                  <a:lumMod val="60000"/>
                  <a:lumOff val="40000"/>
                </a:schemeClr>
              </a:solidFill>
            </a:endParaRPr>
          </a:p>
          <a:p>
            <a:pPr algn="ctr">
              <a:spcAft>
                <a:spcPts val="1200"/>
              </a:spcAft>
            </a:pPr>
            <a:r>
              <a:rPr lang="en-US" sz="1100" dirty="0" smtClean="0"/>
              <a:t>This study was requested by the American Association of State Highway and Transportation Officials (AASHTO), and conducted as part of the National Cooperative Highway Research Program (NCHRP) Project 08-36.  The NCHRP is supported by annual voluntary contributions from the </a:t>
            </a:r>
            <a:r>
              <a:rPr lang="en-US" sz="1100" smtClean="0"/>
              <a:t>state departments of transportation</a:t>
            </a:r>
            <a:r>
              <a:rPr lang="en-US" sz="1100" dirty="0" smtClean="0"/>
              <a:t>. Project 08-36 is intended to fund quick response studies on behalf of the AASHTO Standing Committee on Planning.  The report was prepared by a team led by Rob Schiffer of Cambridge Systematics, Inc. Significant contributors included Sarah McKinley, Dan Beagan, Tom Rossi, David Kurth, Dan Tempesta, and Ed Bromage of Cambridge Systematics. Wade White of the Whitehouse Group, Inc. led the section on Integrated Transportation and Land Use Modeling.  The work was guided by a task group consisting of Charles E. Howard, Rick Donnelly, Brian J. Gregor, Phillip J. Mescher, Vidyadhara N. Mysore, Jeremy Raw, and Supin Yoder.  The project was managed by Nanda Srinivasan, NCHRP Senior Program Officer.</a:t>
            </a:r>
          </a:p>
          <a:p>
            <a:pPr algn="ctr">
              <a:spcBef>
                <a:spcPts val="1200"/>
              </a:spcBef>
              <a:spcAft>
                <a:spcPts val="1200"/>
              </a:spcAft>
            </a:pPr>
            <a:r>
              <a:rPr lang="en-US" sz="1600" b="1" dirty="0" smtClean="0">
                <a:solidFill>
                  <a:schemeClr val="accent4">
                    <a:lumMod val="60000"/>
                    <a:lumOff val="40000"/>
                  </a:schemeClr>
                </a:solidFill>
              </a:rPr>
              <a:t>DISCLAIMER</a:t>
            </a:r>
            <a:endParaRPr lang="en-US" sz="1600" dirty="0" smtClean="0">
              <a:solidFill>
                <a:schemeClr val="accent4">
                  <a:lumMod val="60000"/>
                  <a:lumOff val="40000"/>
                </a:schemeClr>
              </a:solidFill>
            </a:endParaRPr>
          </a:p>
          <a:p>
            <a:pPr algn="ctr">
              <a:spcAft>
                <a:spcPts val="1200"/>
              </a:spcAft>
            </a:pPr>
            <a:r>
              <a:rPr lang="en-US" sz="1100" dirty="0" smtClean="0"/>
              <a:t>The opinions and conclusions expressed or implied are those of the research agency that performed the research and are not necessarily those of the Transportation Research Board or its sponsors. The information contained in this document was taken directly from the submission of the author(s).  This document is not a report of the Transportation Research Board or of the National Research Council.</a:t>
            </a:r>
          </a:p>
          <a:p>
            <a:pPr algn="ctr">
              <a:spcAft>
                <a:spcPts val="1200"/>
              </a:spcAft>
            </a:pPr>
            <a:r>
              <a:rPr lang="en-US" sz="1100" b="1" dirty="0" smtClean="0"/>
              <a:t>Note</a:t>
            </a:r>
            <a:r>
              <a:rPr lang="en-US" sz="1100" dirty="0" smtClean="0"/>
              <a:t>:  The Transportation Research Board of the National Academies, the National Research Council, the Federal Highway Administration, the American Association of State Highway and Transportation Officials, and the individual states participating in the National Cooperative Highway Research Program do not endorse products or manufacturers. Trade or manufacturers’ names appear herein solely because they are considered essential to the object of this report.</a:t>
            </a:r>
          </a:p>
          <a:p>
            <a:pPr>
              <a:spcAft>
                <a:spcPts val="1200"/>
              </a:spcAft>
            </a:pPr>
            <a:endParaRPr lang="en-US" sz="11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Model Validation and Sensitivity Introduction/Background</a:t>
            </a:r>
            <a:endParaRPr lang="en-US" dirty="0"/>
          </a:p>
        </p:txBody>
      </p:sp>
      <p:sp>
        <p:nvSpPr>
          <p:cNvPr id="3" name="Content Placeholder 2"/>
          <p:cNvSpPr>
            <a:spLocks noGrp="1"/>
          </p:cNvSpPr>
          <p:nvPr>
            <p:ph idx="1"/>
          </p:nvPr>
        </p:nvSpPr>
        <p:spPr>
          <a:xfrm>
            <a:off x="457199" y="1216742"/>
            <a:ext cx="4621122" cy="4909421"/>
          </a:xfrm>
        </p:spPr>
        <p:txBody>
          <a:bodyPr/>
          <a:lstStyle/>
          <a:p>
            <a:r>
              <a:rPr lang="en-US" dirty="0" smtClean="0"/>
              <a:t>Prior studies</a:t>
            </a:r>
          </a:p>
          <a:p>
            <a:pPr lvl="1"/>
            <a:r>
              <a:rPr lang="en-US" dirty="0" smtClean="0"/>
              <a:t>NCHRP Synthesis 358</a:t>
            </a:r>
          </a:p>
          <a:p>
            <a:r>
              <a:rPr lang="en-US" dirty="0" smtClean="0"/>
              <a:t>Rationale for statewide models</a:t>
            </a:r>
          </a:p>
          <a:p>
            <a:pPr lvl="1"/>
            <a:r>
              <a:rPr lang="en-US" dirty="0" smtClean="0"/>
              <a:t>Intercity travel/corridors</a:t>
            </a:r>
          </a:p>
          <a:p>
            <a:pPr lvl="1"/>
            <a:r>
              <a:rPr lang="en-US" dirty="0" smtClean="0"/>
              <a:t>Rural travel demand</a:t>
            </a:r>
          </a:p>
          <a:p>
            <a:pPr lvl="1"/>
            <a:r>
              <a:rPr lang="en-US" dirty="0" smtClean="0"/>
              <a:t>MPO external trips</a:t>
            </a:r>
          </a:p>
          <a:p>
            <a:pPr lvl="1"/>
            <a:r>
              <a:rPr lang="en-US" dirty="0" smtClean="0"/>
              <a:t>Freight trips</a:t>
            </a:r>
          </a:p>
          <a:p>
            <a:r>
              <a:rPr lang="en-US" dirty="0" smtClean="0"/>
              <a:t>Common applications for statewide models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6EFA8406-D672-4E03-9ABF-F4A7E3A351AA}" type="slidenum">
              <a:rPr lang="en-US" smtClean="0"/>
              <a:pPr/>
              <a:t>3</a:t>
            </a:fld>
            <a:endParaRPr lang="en-US" dirty="0"/>
          </a:p>
        </p:txBody>
      </p:sp>
      <p:sp>
        <p:nvSpPr>
          <p:cNvPr id="6" name="TextBox 5"/>
          <p:cNvSpPr txBox="1"/>
          <p:nvPr/>
        </p:nvSpPr>
        <p:spPr>
          <a:xfrm>
            <a:off x="5129562" y="4645158"/>
            <a:ext cx="3512634" cy="400110"/>
          </a:xfrm>
          <a:prstGeom prst="rect">
            <a:avLst/>
          </a:prstGeom>
          <a:noFill/>
        </p:spPr>
        <p:txBody>
          <a:bodyPr wrap="square" rtlCol="0">
            <a:spAutoFit/>
          </a:bodyPr>
          <a:lstStyle/>
          <a:p>
            <a:r>
              <a:rPr lang="en-US" sz="1000" i="1" dirty="0" smtClean="0"/>
              <a:t>Source:  A. Horowitz, Statewide Travel Forecasting Models, NCHRP Synthesis 358 (2006), with recent updates.</a:t>
            </a:r>
            <a:endParaRPr lang="en-US" sz="1000" i="1" dirty="0"/>
          </a:p>
        </p:txBody>
      </p:sp>
      <p:grpSp>
        <p:nvGrpSpPr>
          <p:cNvPr id="58" name="Group 65"/>
          <p:cNvGrpSpPr>
            <a:grpSpLocks/>
          </p:cNvGrpSpPr>
          <p:nvPr/>
        </p:nvGrpSpPr>
        <p:grpSpPr bwMode="auto">
          <a:xfrm>
            <a:off x="5248561" y="3905355"/>
            <a:ext cx="1204748" cy="246034"/>
            <a:chOff x="541" y="3134"/>
            <a:chExt cx="1469" cy="300"/>
          </a:xfrm>
        </p:grpSpPr>
        <p:sp>
          <p:nvSpPr>
            <p:cNvPr id="72" name="Rectangle 56"/>
            <p:cNvSpPr>
              <a:spLocks noChangeAspect="1" noChangeArrowheads="1"/>
            </p:cNvSpPr>
            <p:nvPr/>
          </p:nvSpPr>
          <p:spPr bwMode="auto">
            <a:xfrm>
              <a:off x="541" y="3205"/>
              <a:ext cx="138" cy="138"/>
            </a:xfrm>
            <a:prstGeom prst="rect">
              <a:avLst/>
            </a:prstGeom>
            <a:solidFill>
              <a:srgbClr val="FFFF99"/>
            </a:solidFill>
            <a:ln w="9525">
              <a:solidFill>
                <a:schemeClr val="tx1"/>
              </a:solidFill>
              <a:miter lim="800000"/>
              <a:headEnd/>
              <a:tailEnd/>
            </a:ln>
          </p:spPr>
          <p:txBody>
            <a:bodyPr wrap="none" anchor="ctr"/>
            <a:lstStyle/>
            <a:p>
              <a:pPr eaLnBrk="0" hangingPunct="0"/>
              <a:endParaRPr lang="en-US" sz="1000" dirty="0"/>
            </a:p>
          </p:txBody>
        </p:sp>
        <p:sp>
          <p:nvSpPr>
            <p:cNvPr id="73" name="Text Box 57"/>
            <p:cNvSpPr txBox="1">
              <a:spLocks noChangeArrowheads="1"/>
            </p:cNvSpPr>
            <p:nvPr/>
          </p:nvSpPr>
          <p:spPr bwMode="auto">
            <a:xfrm>
              <a:off x="720" y="3134"/>
              <a:ext cx="1290" cy="300"/>
            </a:xfrm>
            <a:prstGeom prst="rect">
              <a:avLst/>
            </a:prstGeom>
            <a:noFill/>
            <a:ln w="9525">
              <a:noFill/>
              <a:miter lim="800000"/>
              <a:headEnd/>
              <a:tailEnd/>
            </a:ln>
          </p:spPr>
          <p:txBody>
            <a:bodyPr wrap="none">
              <a:spAutoFit/>
            </a:bodyPr>
            <a:lstStyle/>
            <a:p>
              <a:pPr eaLnBrk="0" hangingPunct="0"/>
              <a:r>
                <a:rPr lang="en-US" sz="1000" dirty="0"/>
                <a:t>Operational (28)</a:t>
              </a:r>
            </a:p>
          </p:txBody>
        </p:sp>
      </p:grpSp>
      <p:grpSp>
        <p:nvGrpSpPr>
          <p:cNvPr id="59" name="Group 67"/>
          <p:cNvGrpSpPr>
            <a:grpSpLocks/>
          </p:cNvGrpSpPr>
          <p:nvPr/>
        </p:nvGrpSpPr>
        <p:grpSpPr bwMode="auto">
          <a:xfrm>
            <a:off x="5248561" y="4365818"/>
            <a:ext cx="993158" cy="246034"/>
            <a:chOff x="541" y="3633"/>
            <a:chExt cx="1211" cy="300"/>
          </a:xfrm>
        </p:grpSpPr>
        <p:sp>
          <p:nvSpPr>
            <p:cNvPr id="70" name="Rectangle 58"/>
            <p:cNvSpPr>
              <a:spLocks noChangeAspect="1" noChangeArrowheads="1"/>
            </p:cNvSpPr>
            <p:nvPr/>
          </p:nvSpPr>
          <p:spPr bwMode="auto">
            <a:xfrm>
              <a:off x="541" y="3695"/>
              <a:ext cx="138" cy="138"/>
            </a:xfrm>
            <a:prstGeom prst="rect">
              <a:avLst/>
            </a:prstGeom>
            <a:solidFill>
              <a:schemeClr val="accent2">
                <a:lumMod val="40000"/>
                <a:lumOff val="60000"/>
              </a:schemeClr>
            </a:solidFill>
            <a:ln w="9525">
              <a:solidFill>
                <a:schemeClr val="tx1"/>
              </a:solidFill>
              <a:miter lim="800000"/>
              <a:headEnd/>
              <a:tailEnd/>
            </a:ln>
          </p:spPr>
          <p:txBody>
            <a:bodyPr wrap="none" anchor="ctr"/>
            <a:lstStyle/>
            <a:p>
              <a:pPr eaLnBrk="0" hangingPunct="0"/>
              <a:endParaRPr lang="en-US" sz="1000" dirty="0"/>
            </a:p>
          </p:txBody>
        </p:sp>
        <p:sp>
          <p:nvSpPr>
            <p:cNvPr id="71" name="Text Box 59"/>
            <p:cNvSpPr txBox="1">
              <a:spLocks noChangeArrowheads="1"/>
            </p:cNvSpPr>
            <p:nvPr/>
          </p:nvSpPr>
          <p:spPr bwMode="auto">
            <a:xfrm>
              <a:off x="720" y="3633"/>
              <a:ext cx="1032" cy="300"/>
            </a:xfrm>
            <a:prstGeom prst="rect">
              <a:avLst/>
            </a:prstGeom>
            <a:noFill/>
            <a:ln w="9525">
              <a:noFill/>
              <a:miter lim="800000"/>
              <a:headEnd/>
              <a:tailEnd/>
            </a:ln>
          </p:spPr>
          <p:txBody>
            <a:bodyPr wrap="none">
              <a:spAutoFit/>
            </a:bodyPr>
            <a:lstStyle/>
            <a:p>
              <a:pPr eaLnBrk="0" hangingPunct="0"/>
              <a:r>
                <a:rPr lang="en-US" sz="1000" dirty="0"/>
                <a:t>Dormant (3)</a:t>
              </a:r>
            </a:p>
          </p:txBody>
        </p:sp>
      </p:grpSp>
      <p:grpSp>
        <p:nvGrpSpPr>
          <p:cNvPr id="60" name="Group 66"/>
          <p:cNvGrpSpPr>
            <a:grpSpLocks/>
          </p:cNvGrpSpPr>
          <p:nvPr/>
        </p:nvGrpSpPr>
        <p:grpSpPr bwMode="auto">
          <a:xfrm>
            <a:off x="5248561" y="3675123"/>
            <a:ext cx="1108795" cy="246034"/>
            <a:chOff x="541" y="2889"/>
            <a:chExt cx="1352" cy="300"/>
          </a:xfrm>
        </p:grpSpPr>
        <p:sp>
          <p:nvSpPr>
            <p:cNvPr id="68" name="Rectangle 60"/>
            <p:cNvSpPr>
              <a:spLocks noChangeAspect="1" noChangeArrowheads="1"/>
            </p:cNvSpPr>
            <p:nvPr/>
          </p:nvSpPr>
          <p:spPr bwMode="auto">
            <a:xfrm>
              <a:off x="541" y="2961"/>
              <a:ext cx="138" cy="138"/>
            </a:xfrm>
            <a:prstGeom prst="rect">
              <a:avLst/>
            </a:prstGeom>
            <a:solidFill>
              <a:schemeClr val="bg1"/>
            </a:solidFill>
            <a:ln w="9525">
              <a:solidFill>
                <a:schemeClr val="tx1"/>
              </a:solidFill>
              <a:miter lim="800000"/>
              <a:headEnd/>
              <a:tailEnd/>
            </a:ln>
          </p:spPr>
          <p:txBody>
            <a:bodyPr wrap="none" anchor="ctr"/>
            <a:lstStyle/>
            <a:p>
              <a:pPr eaLnBrk="0" hangingPunct="0"/>
              <a:endParaRPr lang="en-US" sz="1000" dirty="0"/>
            </a:p>
          </p:txBody>
        </p:sp>
        <p:sp>
          <p:nvSpPr>
            <p:cNvPr id="69" name="Text Box 61"/>
            <p:cNvSpPr txBox="1">
              <a:spLocks noChangeArrowheads="1"/>
            </p:cNvSpPr>
            <p:nvPr/>
          </p:nvSpPr>
          <p:spPr bwMode="auto">
            <a:xfrm>
              <a:off x="720" y="2889"/>
              <a:ext cx="1173" cy="300"/>
            </a:xfrm>
            <a:prstGeom prst="rect">
              <a:avLst/>
            </a:prstGeom>
            <a:noFill/>
            <a:ln w="9525">
              <a:noFill/>
              <a:miter lim="800000"/>
              <a:headEnd/>
              <a:tailEnd/>
            </a:ln>
          </p:spPr>
          <p:txBody>
            <a:bodyPr wrap="none">
              <a:spAutoFit/>
            </a:bodyPr>
            <a:lstStyle/>
            <a:p>
              <a:pPr eaLnBrk="0" hangingPunct="0"/>
              <a:r>
                <a:rPr lang="en-US" sz="1000" dirty="0"/>
                <a:t>No model (11)</a:t>
              </a:r>
            </a:p>
          </p:txBody>
        </p:sp>
      </p:grpSp>
      <p:grpSp>
        <p:nvGrpSpPr>
          <p:cNvPr id="61" name="Group 64"/>
          <p:cNvGrpSpPr>
            <a:grpSpLocks/>
          </p:cNvGrpSpPr>
          <p:nvPr/>
        </p:nvGrpSpPr>
        <p:grpSpPr bwMode="auto">
          <a:xfrm>
            <a:off x="5248561" y="4135587"/>
            <a:ext cx="1098953" cy="246034"/>
            <a:chOff x="541" y="3388"/>
            <a:chExt cx="1340" cy="300"/>
          </a:xfrm>
        </p:grpSpPr>
        <p:sp>
          <p:nvSpPr>
            <p:cNvPr id="66" name="Rectangle 62"/>
            <p:cNvSpPr>
              <a:spLocks noChangeAspect="1" noChangeArrowheads="1"/>
            </p:cNvSpPr>
            <p:nvPr/>
          </p:nvSpPr>
          <p:spPr bwMode="auto">
            <a:xfrm>
              <a:off x="541" y="3450"/>
              <a:ext cx="138" cy="138"/>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eaLnBrk="0" hangingPunct="0"/>
              <a:endParaRPr lang="en-US" sz="1000" dirty="0"/>
            </a:p>
          </p:txBody>
        </p:sp>
        <p:sp>
          <p:nvSpPr>
            <p:cNvPr id="67" name="Text Box 63"/>
            <p:cNvSpPr txBox="1">
              <a:spLocks noChangeArrowheads="1"/>
            </p:cNvSpPr>
            <p:nvPr/>
          </p:nvSpPr>
          <p:spPr bwMode="auto">
            <a:xfrm>
              <a:off x="720" y="3388"/>
              <a:ext cx="1161" cy="300"/>
            </a:xfrm>
            <a:prstGeom prst="rect">
              <a:avLst/>
            </a:prstGeom>
            <a:noFill/>
            <a:ln w="9525">
              <a:noFill/>
              <a:miter lim="800000"/>
              <a:headEnd/>
              <a:tailEnd/>
            </a:ln>
          </p:spPr>
          <p:txBody>
            <a:bodyPr wrap="none">
              <a:spAutoFit/>
            </a:bodyPr>
            <a:lstStyle/>
            <a:p>
              <a:pPr eaLnBrk="0" hangingPunct="0"/>
              <a:r>
                <a:rPr lang="en-US" sz="1000" dirty="0"/>
                <a:t>Developing (8)</a:t>
              </a:r>
            </a:p>
          </p:txBody>
        </p:sp>
      </p:grpSp>
      <p:grpSp>
        <p:nvGrpSpPr>
          <p:cNvPr id="74" name="Group 73"/>
          <p:cNvGrpSpPr/>
          <p:nvPr/>
        </p:nvGrpSpPr>
        <p:grpSpPr>
          <a:xfrm>
            <a:off x="5154380" y="1775869"/>
            <a:ext cx="3579797" cy="2339785"/>
            <a:chOff x="5198984" y="1270357"/>
            <a:chExt cx="3579797" cy="2339785"/>
          </a:xfrm>
          <a:effectLst>
            <a:outerShdw blurRad="50800" dist="38100" dir="2700000" algn="tl" rotWithShape="0">
              <a:prstClr val="black">
                <a:alpha val="40000"/>
              </a:prstClr>
            </a:outerShdw>
          </a:effectLst>
        </p:grpSpPr>
        <p:sp>
          <p:nvSpPr>
            <p:cNvPr id="8" name="Freeform 4"/>
            <p:cNvSpPr>
              <a:spLocks noChangeAspect="1"/>
            </p:cNvSpPr>
            <p:nvPr/>
          </p:nvSpPr>
          <p:spPr bwMode="auto">
            <a:xfrm>
              <a:off x="8514704" y="1270357"/>
              <a:ext cx="264077" cy="434660"/>
            </a:xfrm>
            <a:custGeom>
              <a:avLst/>
              <a:gdLst>
                <a:gd name="T0" fmla="*/ 2147483647 w 525"/>
                <a:gd name="T1" fmla="*/ 2147483647 h 802"/>
                <a:gd name="T2" fmla="*/ 2147483647 w 525"/>
                <a:gd name="T3" fmla="*/ 2147483647 h 802"/>
                <a:gd name="T4" fmla="*/ 2147483647 w 525"/>
                <a:gd name="T5" fmla="*/ 2147483647 h 802"/>
                <a:gd name="T6" fmla="*/ 2147483647 w 525"/>
                <a:gd name="T7" fmla="*/ 2147483647 h 802"/>
                <a:gd name="T8" fmla="*/ 2147483647 w 525"/>
                <a:gd name="T9" fmla="*/ 2147483647 h 802"/>
                <a:gd name="T10" fmla="*/ 2147483647 w 525"/>
                <a:gd name="T11" fmla="*/ 2147483647 h 802"/>
                <a:gd name="T12" fmla="*/ 2147483647 w 525"/>
                <a:gd name="T13" fmla="*/ 2147483647 h 802"/>
                <a:gd name="T14" fmla="*/ 0 w 525"/>
                <a:gd name="T15" fmla="*/ 2147483647 h 802"/>
                <a:gd name="T16" fmla="*/ 2147483647 w 525"/>
                <a:gd name="T17" fmla="*/ 2147483647 h 802"/>
                <a:gd name="T18" fmla="*/ 2147483647 w 525"/>
                <a:gd name="T19" fmla="*/ 2147483647 h 802"/>
                <a:gd name="T20" fmla="*/ 2147483647 w 525"/>
                <a:gd name="T21" fmla="*/ 2147483647 h 802"/>
                <a:gd name="T22" fmla="*/ 2147483647 w 525"/>
                <a:gd name="T23" fmla="*/ 2147483647 h 802"/>
                <a:gd name="T24" fmla="*/ 2147483647 w 525"/>
                <a:gd name="T25" fmla="*/ 2147483647 h 802"/>
                <a:gd name="T26" fmla="*/ 2147483647 w 525"/>
                <a:gd name="T27" fmla="*/ 2147483647 h 802"/>
                <a:gd name="T28" fmla="*/ 2147483647 w 525"/>
                <a:gd name="T29" fmla="*/ 2147483647 h 802"/>
                <a:gd name="T30" fmla="*/ 2147483647 w 525"/>
                <a:gd name="T31" fmla="*/ 2147483647 h 802"/>
                <a:gd name="T32" fmla="*/ 2147483647 w 525"/>
                <a:gd name="T33" fmla="*/ 2147483647 h 802"/>
                <a:gd name="T34" fmla="*/ 2147483647 w 525"/>
                <a:gd name="T35" fmla="*/ 2147483647 h 802"/>
                <a:gd name="T36" fmla="*/ 2147483647 w 525"/>
                <a:gd name="T37" fmla="*/ 2147483647 h 802"/>
                <a:gd name="T38" fmla="*/ 2147483647 w 525"/>
                <a:gd name="T39" fmla="*/ 2147483647 h 802"/>
                <a:gd name="T40" fmla="*/ 2147483647 w 525"/>
                <a:gd name="T41" fmla="*/ 2147483647 h 802"/>
                <a:gd name="T42" fmla="*/ 2147483647 w 525"/>
                <a:gd name="T43" fmla="*/ 2147483647 h 802"/>
                <a:gd name="T44" fmla="*/ 2147483647 w 525"/>
                <a:gd name="T45" fmla="*/ 2147483647 h 802"/>
                <a:gd name="T46" fmla="*/ 2147483647 w 525"/>
                <a:gd name="T47" fmla="*/ 2147483647 h 802"/>
                <a:gd name="T48" fmla="*/ 2147483647 w 525"/>
                <a:gd name="T49" fmla="*/ 0 h 802"/>
                <a:gd name="T50" fmla="*/ 2147483647 w 525"/>
                <a:gd name="T51" fmla="*/ 2147483647 h 802"/>
                <a:gd name="T52" fmla="*/ 2147483647 w 525"/>
                <a:gd name="T53" fmla="*/ 2147483647 h 802"/>
                <a:gd name="T54" fmla="*/ 2147483647 w 525"/>
                <a:gd name="T55" fmla="*/ 2147483647 h 8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5"/>
                <a:gd name="T85" fmla="*/ 0 h 802"/>
                <a:gd name="T86" fmla="*/ 525 w 525"/>
                <a:gd name="T87" fmla="*/ 802 h 8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5" h="802">
                  <a:moveTo>
                    <a:pt x="123" y="25"/>
                  </a:moveTo>
                  <a:lnTo>
                    <a:pt x="45" y="172"/>
                  </a:lnTo>
                  <a:lnTo>
                    <a:pt x="83" y="227"/>
                  </a:lnTo>
                  <a:lnTo>
                    <a:pt x="45" y="295"/>
                  </a:lnTo>
                  <a:lnTo>
                    <a:pt x="68" y="317"/>
                  </a:lnTo>
                  <a:lnTo>
                    <a:pt x="53" y="362"/>
                  </a:lnTo>
                  <a:lnTo>
                    <a:pt x="53" y="437"/>
                  </a:lnTo>
                  <a:lnTo>
                    <a:pt x="0" y="465"/>
                  </a:lnTo>
                  <a:lnTo>
                    <a:pt x="20" y="487"/>
                  </a:lnTo>
                  <a:lnTo>
                    <a:pt x="130" y="767"/>
                  </a:lnTo>
                  <a:lnTo>
                    <a:pt x="218" y="802"/>
                  </a:lnTo>
                  <a:lnTo>
                    <a:pt x="213" y="745"/>
                  </a:lnTo>
                  <a:lnTo>
                    <a:pt x="255" y="700"/>
                  </a:lnTo>
                  <a:lnTo>
                    <a:pt x="240" y="652"/>
                  </a:lnTo>
                  <a:lnTo>
                    <a:pt x="348" y="595"/>
                  </a:lnTo>
                  <a:lnTo>
                    <a:pt x="353" y="517"/>
                  </a:lnTo>
                  <a:lnTo>
                    <a:pt x="415" y="512"/>
                  </a:lnTo>
                  <a:lnTo>
                    <a:pt x="465" y="452"/>
                  </a:lnTo>
                  <a:lnTo>
                    <a:pt x="525" y="412"/>
                  </a:lnTo>
                  <a:lnTo>
                    <a:pt x="525" y="362"/>
                  </a:lnTo>
                  <a:lnTo>
                    <a:pt x="443" y="347"/>
                  </a:lnTo>
                  <a:lnTo>
                    <a:pt x="428" y="292"/>
                  </a:lnTo>
                  <a:lnTo>
                    <a:pt x="345" y="285"/>
                  </a:lnTo>
                  <a:lnTo>
                    <a:pt x="278" y="47"/>
                  </a:lnTo>
                  <a:lnTo>
                    <a:pt x="248" y="0"/>
                  </a:lnTo>
                  <a:lnTo>
                    <a:pt x="165" y="20"/>
                  </a:lnTo>
                  <a:lnTo>
                    <a:pt x="150" y="42"/>
                  </a:lnTo>
                  <a:lnTo>
                    <a:pt x="123" y="25"/>
                  </a:lnTo>
                  <a:close/>
                </a:path>
              </a:pathLst>
            </a:custGeom>
            <a:solidFill>
              <a:srgbClr val="FFFF99"/>
            </a:solidFill>
            <a:ln w="9525">
              <a:solidFill>
                <a:srgbClr val="000000"/>
              </a:solidFill>
              <a:round/>
              <a:headEnd/>
              <a:tailEnd/>
            </a:ln>
          </p:spPr>
          <p:txBody>
            <a:bodyPr/>
            <a:lstStyle/>
            <a:p>
              <a:endParaRPr lang="en-US" sz="1000" dirty="0"/>
            </a:p>
          </p:txBody>
        </p:sp>
        <p:sp>
          <p:nvSpPr>
            <p:cNvPr id="9" name="Freeform 5"/>
            <p:cNvSpPr>
              <a:spLocks noChangeAspect="1"/>
            </p:cNvSpPr>
            <p:nvPr/>
          </p:nvSpPr>
          <p:spPr bwMode="auto">
            <a:xfrm>
              <a:off x="8121870" y="2128196"/>
              <a:ext cx="339527" cy="150081"/>
            </a:xfrm>
            <a:custGeom>
              <a:avLst/>
              <a:gdLst>
                <a:gd name="T0" fmla="*/ 0 w 675"/>
                <a:gd name="T1" fmla="*/ 2147483647 h 277"/>
                <a:gd name="T2" fmla="*/ 2147483647 w 675"/>
                <a:gd name="T3" fmla="*/ 0 h 277"/>
                <a:gd name="T4" fmla="*/ 2147483647 w 675"/>
                <a:gd name="T5" fmla="*/ 2147483647 h 277"/>
                <a:gd name="T6" fmla="*/ 2147483647 w 675"/>
                <a:gd name="T7" fmla="*/ 2147483647 h 277"/>
                <a:gd name="T8" fmla="*/ 2147483647 w 675"/>
                <a:gd name="T9" fmla="*/ 2147483647 h 277"/>
                <a:gd name="T10" fmla="*/ 2147483647 w 675"/>
                <a:gd name="T11" fmla="*/ 2147483647 h 277"/>
                <a:gd name="T12" fmla="*/ 2147483647 w 675"/>
                <a:gd name="T13" fmla="*/ 2147483647 h 277"/>
                <a:gd name="T14" fmla="*/ 2147483647 w 675"/>
                <a:gd name="T15" fmla="*/ 2147483647 h 277"/>
                <a:gd name="T16" fmla="*/ 2147483647 w 675"/>
                <a:gd name="T17" fmla="*/ 2147483647 h 277"/>
                <a:gd name="T18" fmla="*/ 2147483647 w 675"/>
                <a:gd name="T19" fmla="*/ 2147483647 h 277"/>
                <a:gd name="T20" fmla="*/ 2147483647 w 675"/>
                <a:gd name="T21" fmla="*/ 2147483647 h 277"/>
                <a:gd name="T22" fmla="*/ 2147483647 w 675"/>
                <a:gd name="T23" fmla="*/ 2147483647 h 277"/>
                <a:gd name="T24" fmla="*/ 2147483647 w 675"/>
                <a:gd name="T25" fmla="*/ 2147483647 h 277"/>
                <a:gd name="T26" fmla="*/ 2147483647 w 675"/>
                <a:gd name="T27" fmla="*/ 2147483647 h 277"/>
                <a:gd name="T28" fmla="*/ 2147483647 w 675"/>
                <a:gd name="T29" fmla="*/ 2147483647 h 277"/>
                <a:gd name="T30" fmla="*/ 2147483647 w 675"/>
                <a:gd name="T31" fmla="*/ 2147483647 h 277"/>
                <a:gd name="T32" fmla="*/ 0 w 675"/>
                <a:gd name="T33" fmla="*/ 2147483647 h 2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5"/>
                <a:gd name="T52" fmla="*/ 0 h 277"/>
                <a:gd name="T53" fmla="*/ 675 w 675"/>
                <a:gd name="T54" fmla="*/ 277 h 2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5" h="277">
                  <a:moveTo>
                    <a:pt x="0" y="95"/>
                  </a:moveTo>
                  <a:lnTo>
                    <a:pt x="502" y="0"/>
                  </a:lnTo>
                  <a:lnTo>
                    <a:pt x="585" y="190"/>
                  </a:lnTo>
                  <a:lnTo>
                    <a:pt x="672" y="170"/>
                  </a:lnTo>
                  <a:lnTo>
                    <a:pt x="675" y="265"/>
                  </a:lnTo>
                  <a:lnTo>
                    <a:pt x="605" y="277"/>
                  </a:lnTo>
                  <a:lnTo>
                    <a:pt x="542" y="215"/>
                  </a:lnTo>
                  <a:lnTo>
                    <a:pt x="502" y="140"/>
                  </a:lnTo>
                  <a:lnTo>
                    <a:pt x="495" y="35"/>
                  </a:lnTo>
                  <a:lnTo>
                    <a:pt x="465" y="87"/>
                  </a:lnTo>
                  <a:lnTo>
                    <a:pt x="500" y="245"/>
                  </a:lnTo>
                  <a:lnTo>
                    <a:pt x="352" y="267"/>
                  </a:lnTo>
                  <a:lnTo>
                    <a:pt x="347" y="152"/>
                  </a:lnTo>
                  <a:lnTo>
                    <a:pt x="257" y="102"/>
                  </a:lnTo>
                  <a:lnTo>
                    <a:pt x="180" y="90"/>
                  </a:lnTo>
                  <a:lnTo>
                    <a:pt x="20" y="170"/>
                  </a:lnTo>
                  <a:lnTo>
                    <a:pt x="0" y="95"/>
                  </a:lnTo>
                  <a:close/>
                </a:path>
              </a:pathLst>
            </a:custGeom>
            <a:solidFill>
              <a:schemeClr val="accent1">
                <a:lumMod val="20000"/>
                <a:lumOff val="80000"/>
              </a:schemeClr>
            </a:solidFill>
            <a:ln w="9525">
              <a:solidFill>
                <a:srgbClr val="000000"/>
              </a:solidFill>
              <a:round/>
              <a:headEnd/>
              <a:tailEnd/>
            </a:ln>
          </p:spPr>
          <p:txBody>
            <a:bodyPr/>
            <a:lstStyle/>
            <a:p>
              <a:endParaRPr lang="en-US" sz="1000" dirty="0"/>
            </a:p>
          </p:txBody>
        </p:sp>
        <p:sp>
          <p:nvSpPr>
            <p:cNvPr id="10" name="Freeform 6"/>
            <p:cNvSpPr>
              <a:spLocks noChangeAspect="1"/>
            </p:cNvSpPr>
            <p:nvPr/>
          </p:nvSpPr>
          <p:spPr bwMode="auto">
            <a:xfrm>
              <a:off x="5349885" y="1303162"/>
              <a:ext cx="447782" cy="352649"/>
            </a:xfrm>
            <a:custGeom>
              <a:avLst/>
              <a:gdLst>
                <a:gd name="T0" fmla="*/ 2147483647 w 890"/>
                <a:gd name="T1" fmla="*/ 0 h 652"/>
                <a:gd name="T2" fmla="*/ 2147483647 w 890"/>
                <a:gd name="T3" fmla="*/ 2147483647 h 652"/>
                <a:gd name="T4" fmla="*/ 2147483647 w 890"/>
                <a:gd name="T5" fmla="*/ 2147483647 h 652"/>
                <a:gd name="T6" fmla="*/ 2147483647 w 890"/>
                <a:gd name="T7" fmla="*/ 2147483647 h 652"/>
                <a:gd name="T8" fmla="*/ 2147483647 w 890"/>
                <a:gd name="T9" fmla="*/ 2147483647 h 652"/>
                <a:gd name="T10" fmla="*/ 2147483647 w 890"/>
                <a:gd name="T11" fmla="*/ 2147483647 h 652"/>
                <a:gd name="T12" fmla="*/ 2147483647 w 890"/>
                <a:gd name="T13" fmla="*/ 2147483647 h 652"/>
                <a:gd name="T14" fmla="*/ 2147483647 w 890"/>
                <a:gd name="T15" fmla="*/ 2147483647 h 652"/>
                <a:gd name="T16" fmla="*/ 2147483647 w 890"/>
                <a:gd name="T17" fmla="*/ 2147483647 h 652"/>
                <a:gd name="T18" fmla="*/ 2147483647 w 890"/>
                <a:gd name="T19" fmla="*/ 2147483647 h 652"/>
                <a:gd name="T20" fmla="*/ 2147483647 w 890"/>
                <a:gd name="T21" fmla="*/ 2147483647 h 652"/>
                <a:gd name="T22" fmla="*/ 2147483647 w 890"/>
                <a:gd name="T23" fmla="*/ 2147483647 h 652"/>
                <a:gd name="T24" fmla="*/ 2147483647 w 890"/>
                <a:gd name="T25" fmla="*/ 2147483647 h 652"/>
                <a:gd name="T26" fmla="*/ 2147483647 w 890"/>
                <a:gd name="T27" fmla="*/ 2147483647 h 652"/>
                <a:gd name="T28" fmla="*/ 2147483647 w 890"/>
                <a:gd name="T29" fmla="*/ 2147483647 h 652"/>
                <a:gd name="T30" fmla="*/ 2147483647 w 890"/>
                <a:gd name="T31" fmla="*/ 2147483647 h 652"/>
                <a:gd name="T32" fmla="*/ 2147483647 w 890"/>
                <a:gd name="T33" fmla="*/ 2147483647 h 652"/>
                <a:gd name="T34" fmla="*/ 2147483647 w 890"/>
                <a:gd name="T35" fmla="*/ 2147483647 h 652"/>
                <a:gd name="T36" fmla="*/ 2147483647 w 890"/>
                <a:gd name="T37" fmla="*/ 2147483647 h 652"/>
                <a:gd name="T38" fmla="*/ 2147483647 w 890"/>
                <a:gd name="T39" fmla="*/ 2147483647 h 652"/>
                <a:gd name="T40" fmla="*/ 0 w 890"/>
                <a:gd name="T41" fmla="*/ 2147483647 h 652"/>
                <a:gd name="T42" fmla="*/ 2147483647 w 890"/>
                <a:gd name="T43" fmla="*/ 2147483647 h 652"/>
                <a:gd name="T44" fmla="*/ 2147483647 w 890"/>
                <a:gd name="T45" fmla="*/ 2147483647 h 652"/>
                <a:gd name="T46" fmla="*/ 2147483647 w 890"/>
                <a:gd name="T47" fmla="*/ 2147483647 h 652"/>
                <a:gd name="T48" fmla="*/ 2147483647 w 890"/>
                <a:gd name="T49" fmla="*/ 2147483647 h 652"/>
                <a:gd name="T50" fmla="*/ 2147483647 w 890"/>
                <a:gd name="T51" fmla="*/ 2147483647 h 652"/>
                <a:gd name="T52" fmla="*/ 2147483647 w 890"/>
                <a:gd name="T53" fmla="*/ 2147483647 h 652"/>
                <a:gd name="T54" fmla="*/ 2147483647 w 890"/>
                <a:gd name="T55" fmla="*/ 2147483647 h 652"/>
                <a:gd name="T56" fmla="*/ 2147483647 w 890"/>
                <a:gd name="T57" fmla="*/ 2147483647 h 652"/>
                <a:gd name="T58" fmla="*/ 2147483647 w 890"/>
                <a:gd name="T59" fmla="*/ 2147483647 h 652"/>
                <a:gd name="T60" fmla="*/ 2147483647 w 890"/>
                <a:gd name="T61" fmla="*/ 2147483647 h 652"/>
                <a:gd name="T62" fmla="*/ 2147483647 w 890"/>
                <a:gd name="T63" fmla="*/ 2147483647 h 652"/>
                <a:gd name="T64" fmla="*/ 2147483647 w 890"/>
                <a:gd name="T65" fmla="*/ 2147483647 h 652"/>
                <a:gd name="T66" fmla="*/ 2147483647 w 890"/>
                <a:gd name="T67" fmla="*/ 2147483647 h 652"/>
                <a:gd name="T68" fmla="*/ 2147483647 w 890"/>
                <a:gd name="T69" fmla="*/ 2147483647 h 652"/>
                <a:gd name="T70" fmla="*/ 2147483647 w 890"/>
                <a:gd name="T71" fmla="*/ 2147483647 h 652"/>
                <a:gd name="T72" fmla="*/ 2147483647 w 890"/>
                <a:gd name="T73" fmla="*/ 2147483647 h 652"/>
                <a:gd name="T74" fmla="*/ 2147483647 w 890"/>
                <a:gd name="T75" fmla="*/ 0 h 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90"/>
                <a:gd name="T115" fmla="*/ 0 h 652"/>
                <a:gd name="T116" fmla="*/ 890 w 890"/>
                <a:gd name="T117" fmla="*/ 652 h 6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90" h="652">
                  <a:moveTo>
                    <a:pt x="225" y="0"/>
                  </a:moveTo>
                  <a:lnTo>
                    <a:pt x="407" y="50"/>
                  </a:lnTo>
                  <a:lnTo>
                    <a:pt x="547" y="82"/>
                  </a:lnTo>
                  <a:lnTo>
                    <a:pt x="615" y="97"/>
                  </a:lnTo>
                  <a:lnTo>
                    <a:pt x="685" y="107"/>
                  </a:lnTo>
                  <a:lnTo>
                    <a:pt x="777" y="125"/>
                  </a:lnTo>
                  <a:lnTo>
                    <a:pt x="890" y="145"/>
                  </a:lnTo>
                  <a:lnTo>
                    <a:pt x="817" y="652"/>
                  </a:lnTo>
                  <a:lnTo>
                    <a:pt x="472" y="580"/>
                  </a:lnTo>
                  <a:lnTo>
                    <a:pt x="425" y="612"/>
                  </a:lnTo>
                  <a:lnTo>
                    <a:pt x="362" y="562"/>
                  </a:lnTo>
                  <a:lnTo>
                    <a:pt x="307" y="612"/>
                  </a:lnTo>
                  <a:lnTo>
                    <a:pt x="257" y="570"/>
                  </a:lnTo>
                  <a:lnTo>
                    <a:pt x="115" y="562"/>
                  </a:lnTo>
                  <a:lnTo>
                    <a:pt x="135" y="480"/>
                  </a:lnTo>
                  <a:lnTo>
                    <a:pt x="32" y="472"/>
                  </a:lnTo>
                  <a:lnTo>
                    <a:pt x="22" y="425"/>
                  </a:lnTo>
                  <a:lnTo>
                    <a:pt x="42" y="375"/>
                  </a:lnTo>
                  <a:lnTo>
                    <a:pt x="17" y="330"/>
                  </a:lnTo>
                  <a:lnTo>
                    <a:pt x="20" y="202"/>
                  </a:lnTo>
                  <a:lnTo>
                    <a:pt x="0" y="105"/>
                  </a:lnTo>
                  <a:lnTo>
                    <a:pt x="12" y="67"/>
                  </a:lnTo>
                  <a:lnTo>
                    <a:pt x="57" y="82"/>
                  </a:lnTo>
                  <a:lnTo>
                    <a:pt x="105" y="140"/>
                  </a:lnTo>
                  <a:lnTo>
                    <a:pt x="192" y="152"/>
                  </a:lnTo>
                  <a:lnTo>
                    <a:pt x="215" y="200"/>
                  </a:lnTo>
                  <a:lnTo>
                    <a:pt x="172" y="200"/>
                  </a:lnTo>
                  <a:lnTo>
                    <a:pt x="167" y="240"/>
                  </a:lnTo>
                  <a:lnTo>
                    <a:pt x="192" y="245"/>
                  </a:lnTo>
                  <a:lnTo>
                    <a:pt x="202" y="285"/>
                  </a:lnTo>
                  <a:lnTo>
                    <a:pt x="150" y="315"/>
                  </a:lnTo>
                  <a:lnTo>
                    <a:pt x="150" y="342"/>
                  </a:lnTo>
                  <a:lnTo>
                    <a:pt x="210" y="342"/>
                  </a:lnTo>
                  <a:lnTo>
                    <a:pt x="225" y="272"/>
                  </a:lnTo>
                  <a:lnTo>
                    <a:pt x="270" y="230"/>
                  </a:lnTo>
                  <a:lnTo>
                    <a:pt x="215" y="120"/>
                  </a:lnTo>
                  <a:lnTo>
                    <a:pt x="250" y="85"/>
                  </a:lnTo>
                  <a:lnTo>
                    <a:pt x="225" y="0"/>
                  </a:lnTo>
                  <a:close/>
                </a:path>
              </a:pathLst>
            </a:custGeom>
            <a:solidFill>
              <a:schemeClr val="bg1"/>
            </a:solidFill>
            <a:ln w="9525">
              <a:solidFill>
                <a:srgbClr val="000000"/>
              </a:solidFill>
              <a:round/>
              <a:headEnd/>
              <a:tailEnd/>
            </a:ln>
          </p:spPr>
          <p:txBody>
            <a:bodyPr/>
            <a:lstStyle/>
            <a:p>
              <a:endParaRPr lang="en-US" sz="1000" dirty="0"/>
            </a:p>
          </p:txBody>
        </p:sp>
        <p:sp>
          <p:nvSpPr>
            <p:cNvPr id="11" name="Freeform 7"/>
            <p:cNvSpPr>
              <a:spLocks noChangeAspect="1"/>
            </p:cNvSpPr>
            <p:nvPr/>
          </p:nvSpPr>
          <p:spPr bwMode="auto">
            <a:xfrm>
              <a:off x="5244090" y="1558217"/>
              <a:ext cx="558498" cy="459264"/>
            </a:xfrm>
            <a:custGeom>
              <a:avLst/>
              <a:gdLst>
                <a:gd name="T0" fmla="*/ 2147483647 w 1110"/>
                <a:gd name="T1" fmla="*/ 0 h 848"/>
                <a:gd name="T2" fmla="*/ 2147483647 w 1110"/>
                <a:gd name="T3" fmla="*/ 2147483647 h 848"/>
                <a:gd name="T4" fmla="*/ 2147483647 w 1110"/>
                <a:gd name="T5" fmla="*/ 2147483647 h 848"/>
                <a:gd name="T6" fmla="*/ 2147483647 w 1110"/>
                <a:gd name="T7" fmla="*/ 2147483647 h 848"/>
                <a:gd name="T8" fmla="*/ 2147483647 w 1110"/>
                <a:gd name="T9" fmla="*/ 2147483647 h 848"/>
                <a:gd name="T10" fmla="*/ 2147483647 w 1110"/>
                <a:gd name="T11" fmla="*/ 2147483647 h 848"/>
                <a:gd name="T12" fmla="*/ 2147483647 w 1110"/>
                <a:gd name="T13" fmla="*/ 2147483647 h 848"/>
                <a:gd name="T14" fmla="*/ 2147483647 w 1110"/>
                <a:gd name="T15" fmla="*/ 2147483647 h 848"/>
                <a:gd name="T16" fmla="*/ 2147483647 w 1110"/>
                <a:gd name="T17" fmla="*/ 2147483647 h 848"/>
                <a:gd name="T18" fmla="*/ 0 w 1110"/>
                <a:gd name="T19" fmla="*/ 2147483647 h 848"/>
                <a:gd name="T20" fmla="*/ 0 w 1110"/>
                <a:gd name="T21" fmla="*/ 2147483647 h 848"/>
                <a:gd name="T22" fmla="*/ 2147483647 w 1110"/>
                <a:gd name="T23" fmla="*/ 2147483647 h 848"/>
                <a:gd name="T24" fmla="*/ 2147483647 w 1110"/>
                <a:gd name="T25" fmla="*/ 2147483647 h 848"/>
                <a:gd name="T26" fmla="*/ 2147483647 w 1110"/>
                <a:gd name="T27" fmla="*/ 2147483647 h 848"/>
                <a:gd name="T28" fmla="*/ 2147483647 w 1110"/>
                <a:gd name="T29" fmla="*/ 2147483647 h 848"/>
                <a:gd name="T30" fmla="*/ 2147483647 w 1110"/>
                <a:gd name="T31" fmla="*/ 2147483647 h 848"/>
                <a:gd name="T32" fmla="*/ 2147483647 w 1110"/>
                <a:gd name="T33" fmla="*/ 2147483647 h 848"/>
                <a:gd name="T34" fmla="*/ 2147483647 w 1110"/>
                <a:gd name="T35" fmla="*/ 2147483647 h 848"/>
                <a:gd name="T36" fmla="*/ 2147483647 w 1110"/>
                <a:gd name="T37" fmla="*/ 2147483647 h 848"/>
                <a:gd name="T38" fmla="*/ 2147483647 w 1110"/>
                <a:gd name="T39" fmla="*/ 2147483647 h 848"/>
                <a:gd name="T40" fmla="*/ 2147483647 w 1110"/>
                <a:gd name="T41" fmla="*/ 2147483647 h 848"/>
                <a:gd name="T42" fmla="*/ 2147483647 w 1110"/>
                <a:gd name="T43" fmla="*/ 2147483647 h 848"/>
                <a:gd name="T44" fmla="*/ 2147483647 w 1110"/>
                <a:gd name="T45" fmla="*/ 2147483647 h 848"/>
                <a:gd name="T46" fmla="*/ 2147483647 w 1110"/>
                <a:gd name="T47" fmla="*/ 2147483647 h 848"/>
                <a:gd name="T48" fmla="*/ 2147483647 w 1110"/>
                <a:gd name="T49" fmla="*/ 2147483647 h 848"/>
                <a:gd name="T50" fmla="*/ 2147483647 w 1110"/>
                <a:gd name="T51" fmla="*/ 2147483647 h 848"/>
                <a:gd name="T52" fmla="*/ 2147483647 w 1110"/>
                <a:gd name="T53" fmla="*/ 0 h 8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0"/>
                <a:gd name="T82" fmla="*/ 0 h 848"/>
                <a:gd name="T83" fmla="*/ 1110 w 1110"/>
                <a:gd name="T84" fmla="*/ 848 h 8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0" h="848">
                  <a:moveTo>
                    <a:pt x="242" y="0"/>
                  </a:moveTo>
                  <a:lnTo>
                    <a:pt x="210" y="18"/>
                  </a:lnTo>
                  <a:lnTo>
                    <a:pt x="190" y="93"/>
                  </a:lnTo>
                  <a:lnTo>
                    <a:pt x="170" y="155"/>
                  </a:lnTo>
                  <a:lnTo>
                    <a:pt x="155" y="205"/>
                  </a:lnTo>
                  <a:lnTo>
                    <a:pt x="135" y="260"/>
                  </a:lnTo>
                  <a:lnTo>
                    <a:pt x="112" y="315"/>
                  </a:lnTo>
                  <a:lnTo>
                    <a:pt x="82" y="375"/>
                  </a:lnTo>
                  <a:lnTo>
                    <a:pt x="42" y="445"/>
                  </a:lnTo>
                  <a:lnTo>
                    <a:pt x="0" y="513"/>
                  </a:lnTo>
                  <a:lnTo>
                    <a:pt x="0" y="660"/>
                  </a:lnTo>
                  <a:lnTo>
                    <a:pt x="622" y="788"/>
                  </a:lnTo>
                  <a:lnTo>
                    <a:pt x="910" y="848"/>
                  </a:lnTo>
                  <a:lnTo>
                    <a:pt x="970" y="553"/>
                  </a:lnTo>
                  <a:lnTo>
                    <a:pt x="1007" y="528"/>
                  </a:lnTo>
                  <a:lnTo>
                    <a:pt x="972" y="463"/>
                  </a:lnTo>
                  <a:lnTo>
                    <a:pt x="990" y="395"/>
                  </a:lnTo>
                  <a:lnTo>
                    <a:pt x="1110" y="283"/>
                  </a:lnTo>
                  <a:lnTo>
                    <a:pt x="1027" y="180"/>
                  </a:lnTo>
                  <a:lnTo>
                    <a:pt x="682" y="108"/>
                  </a:lnTo>
                  <a:lnTo>
                    <a:pt x="635" y="138"/>
                  </a:lnTo>
                  <a:lnTo>
                    <a:pt x="572" y="88"/>
                  </a:lnTo>
                  <a:lnTo>
                    <a:pt x="517" y="140"/>
                  </a:lnTo>
                  <a:lnTo>
                    <a:pt x="465" y="88"/>
                  </a:lnTo>
                  <a:lnTo>
                    <a:pt x="327" y="90"/>
                  </a:lnTo>
                  <a:lnTo>
                    <a:pt x="345" y="8"/>
                  </a:lnTo>
                  <a:lnTo>
                    <a:pt x="242" y="0"/>
                  </a:lnTo>
                  <a:close/>
                </a:path>
              </a:pathLst>
            </a:custGeom>
            <a:solidFill>
              <a:srgbClr val="FFFF99"/>
            </a:solidFill>
            <a:ln w="9525">
              <a:solidFill>
                <a:srgbClr val="000000"/>
              </a:solidFill>
              <a:round/>
              <a:headEnd/>
              <a:tailEnd/>
            </a:ln>
          </p:spPr>
          <p:txBody>
            <a:bodyPr/>
            <a:lstStyle/>
            <a:p>
              <a:endParaRPr lang="en-US" sz="1000" dirty="0"/>
            </a:p>
          </p:txBody>
        </p:sp>
        <p:sp>
          <p:nvSpPr>
            <p:cNvPr id="12" name="Freeform 8"/>
            <p:cNvSpPr>
              <a:spLocks noChangeAspect="1"/>
            </p:cNvSpPr>
            <p:nvPr/>
          </p:nvSpPr>
          <p:spPr bwMode="auto">
            <a:xfrm>
              <a:off x="5198984" y="1913326"/>
              <a:ext cx="588842" cy="978396"/>
            </a:xfrm>
            <a:custGeom>
              <a:avLst/>
              <a:gdLst>
                <a:gd name="T0" fmla="*/ 2147483647 w 1170"/>
                <a:gd name="T1" fmla="*/ 0 h 1808"/>
                <a:gd name="T2" fmla="*/ 2147483647 w 1170"/>
                <a:gd name="T3" fmla="*/ 2147483647 h 1808"/>
                <a:gd name="T4" fmla="*/ 2147483647 w 1170"/>
                <a:gd name="T5" fmla="*/ 2147483647 h 1808"/>
                <a:gd name="T6" fmla="*/ 2147483647 w 1170"/>
                <a:gd name="T7" fmla="*/ 2147483647 h 1808"/>
                <a:gd name="T8" fmla="*/ 2147483647 w 1170"/>
                <a:gd name="T9" fmla="*/ 2147483647 h 1808"/>
                <a:gd name="T10" fmla="*/ 2147483647 w 1170"/>
                <a:gd name="T11" fmla="*/ 2147483647 h 1808"/>
                <a:gd name="T12" fmla="*/ 2147483647 w 1170"/>
                <a:gd name="T13" fmla="*/ 2147483647 h 1808"/>
                <a:gd name="T14" fmla="*/ 2147483647 w 1170"/>
                <a:gd name="T15" fmla="*/ 2147483647 h 1808"/>
                <a:gd name="T16" fmla="*/ 2147483647 w 1170"/>
                <a:gd name="T17" fmla="*/ 2147483647 h 1808"/>
                <a:gd name="T18" fmla="*/ 2147483647 w 1170"/>
                <a:gd name="T19" fmla="*/ 2147483647 h 1808"/>
                <a:gd name="T20" fmla="*/ 2147483647 w 1170"/>
                <a:gd name="T21" fmla="*/ 2147483647 h 1808"/>
                <a:gd name="T22" fmla="*/ 2147483647 w 1170"/>
                <a:gd name="T23" fmla="*/ 2147483647 h 1808"/>
                <a:gd name="T24" fmla="*/ 2147483647 w 1170"/>
                <a:gd name="T25" fmla="*/ 2147483647 h 1808"/>
                <a:gd name="T26" fmla="*/ 2147483647 w 1170"/>
                <a:gd name="T27" fmla="*/ 2147483647 h 1808"/>
                <a:gd name="T28" fmla="*/ 2147483647 w 1170"/>
                <a:gd name="T29" fmla="*/ 2147483647 h 1808"/>
                <a:gd name="T30" fmla="*/ 2147483647 w 1170"/>
                <a:gd name="T31" fmla="*/ 2147483647 h 1808"/>
                <a:gd name="T32" fmla="*/ 2147483647 w 1170"/>
                <a:gd name="T33" fmla="*/ 2147483647 h 1808"/>
                <a:gd name="T34" fmla="*/ 2147483647 w 1170"/>
                <a:gd name="T35" fmla="*/ 2147483647 h 1808"/>
                <a:gd name="T36" fmla="*/ 2147483647 w 1170"/>
                <a:gd name="T37" fmla="*/ 2147483647 h 1808"/>
                <a:gd name="T38" fmla="*/ 2147483647 w 1170"/>
                <a:gd name="T39" fmla="*/ 2147483647 h 1808"/>
                <a:gd name="T40" fmla="*/ 2147483647 w 1170"/>
                <a:gd name="T41" fmla="*/ 2147483647 h 1808"/>
                <a:gd name="T42" fmla="*/ 2147483647 w 1170"/>
                <a:gd name="T43" fmla="*/ 2147483647 h 1808"/>
                <a:gd name="T44" fmla="*/ 2147483647 w 1170"/>
                <a:gd name="T45" fmla="*/ 2147483647 h 1808"/>
                <a:gd name="T46" fmla="*/ 2147483647 w 1170"/>
                <a:gd name="T47" fmla="*/ 2147483647 h 1808"/>
                <a:gd name="T48" fmla="*/ 2147483647 w 1170"/>
                <a:gd name="T49" fmla="*/ 2147483647 h 1808"/>
                <a:gd name="T50" fmla="*/ 2147483647 w 1170"/>
                <a:gd name="T51" fmla="*/ 2147483647 h 1808"/>
                <a:gd name="T52" fmla="*/ 2147483647 w 1170"/>
                <a:gd name="T53" fmla="*/ 2147483647 h 1808"/>
                <a:gd name="T54" fmla="*/ 2147483647 w 1170"/>
                <a:gd name="T55" fmla="*/ 2147483647 h 1808"/>
                <a:gd name="T56" fmla="*/ 2147483647 w 1170"/>
                <a:gd name="T57" fmla="*/ 2147483647 h 1808"/>
                <a:gd name="T58" fmla="*/ 2147483647 w 1170"/>
                <a:gd name="T59" fmla="*/ 2147483647 h 1808"/>
                <a:gd name="T60" fmla="*/ 2147483647 w 1170"/>
                <a:gd name="T61" fmla="*/ 2147483647 h 1808"/>
                <a:gd name="T62" fmla="*/ 2147483647 w 1170"/>
                <a:gd name="T63" fmla="*/ 2147483647 h 1808"/>
                <a:gd name="T64" fmla="*/ 2147483647 w 1170"/>
                <a:gd name="T65" fmla="*/ 2147483647 h 1808"/>
                <a:gd name="T66" fmla="*/ 2147483647 w 1170"/>
                <a:gd name="T67" fmla="*/ 2147483647 h 1808"/>
                <a:gd name="T68" fmla="*/ 2147483647 w 1170"/>
                <a:gd name="T69" fmla="*/ 2147483647 h 1808"/>
                <a:gd name="T70" fmla="*/ 2147483647 w 1170"/>
                <a:gd name="T71" fmla="*/ 2147483647 h 1808"/>
                <a:gd name="T72" fmla="*/ 2147483647 w 1170"/>
                <a:gd name="T73" fmla="*/ 2147483647 h 1808"/>
                <a:gd name="T74" fmla="*/ 2147483647 w 1170"/>
                <a:gd name="T75" fmla="*/ 2147483647 h 1808"/>
                <a:gd name="T76" fmla="*/ 2147483647 w 1170"/>
                <a:gd name="T77" fmla="*/ 2147483647 h 1808"/>
                <a:gd name="T78" fmla="*/ 2147483647 w 1170"/>
                <a:gd name="T79" fmla="*/ 2147483647 h 1808"/>
                <a:gd name="T80" fmla="*/ 2147483647 w 1170"/>
                <a:gd name="T81" fmla="*/ 2147483647 h 1808"/>
                <a:gd name="T82" fmla="*/ 2147483647 w 1170"/>
                <a:gd name="T83" fmla="*/ 2147483647 h 1808"/>
                <a:gd name="T84" fmla="*/ 2147483647 w 1170"/>
                <a:gd name="T85" fmla="*/ 2147483647 h 1808"/>
                <a:gd name="T86" fmla="*/ 0 w 1170"/>
                <a:gd name="T87" fmla="*/ 2147483647 h 1808"/>
                <a:gd name="T88" fmla="*/ 2147483647 w 1170"/>
                <a:gd name="T89" fmla="*/ 2147483647 h 1808"/>
                <a:gd name="T90" fmla="*/ 2147483647 w 1170"/>
                <a:gd name="T91" fmla="*/ 2147483647 h 1808"/>
                <a:gd name="T92" fmla="*/ 2147483647 w 1170"/>
                <a:gd name="T93" fmla="*/ 2147483647 h 1808"/>
                <a:gd name="T94" fmla="*/ 2147483647 w 1170"/>
                <a:gd name="T95" fmla="*/ 0 h 18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70"/>
                <a:gd name="T145" fmla="*/ 0 h 1808"/>
                <a:gd name="T146" fmla="*/ 1170 w 1170"/>
                <a:gd name="T147" fmla="*/ 1808 h 18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70" h="1808">
                  <a:moveTo>
                    <a:pt x="90" y="0"/>
                  </a:moveTo>
                  <a:lnTo>
                    <a:pt x="627" y="108"/>
                  </a:lnTo>
                  <a:lnTo>
                    <a:pt x="510" y="640"/>
                  </a:lnTo>
                  <a:lnTo>
                    <a:pt x="1115" y="1450"/>
                  </a:lnTo>
                  <a:lnTo>
                    <a:pt x="1170" y="1553"/>
                  </a:lnTo>
                  <a:lnTo>
                    <a:pt x="1112" y="1603"/>
                  </a:lnTo>
                  <a:lnTo>
                    <a:pt x="1075" y="1693"/>
                  </a:lnTo>
                  <a:lnTo>
                    <a:pt x="1040" y="1745"/>
                  </a:lnTo>
                  <a:lnTo>
                    <a:pt x="1077" y="1793"/>
                  </a:lnTo>
                  <a:lnTo>
                    <a:pt x="1015" y="1808"/>
                  </a:lnTo>
                  <a:lnTo>
                    <a:pt x="660" y="1795"/>
                  </a:lnTo>
                  <a:lnTo>
                    <a:pt x="637" y="1690"/>
                  </a:lnTo>
                  <a:lnTo>
                    <a:pt x="575" y="1613"/>
                  </a:lnTo>
                  <a:lnTo>
                    <a:pt x="530" y="1585"/>
                  </a:lnTo>
                  <a:lnTo>
                    <a:pt x="517" y="1530"/>
                  </a:lnTo>
                  <a:lnTo>
                    <a:pt x="480" y="1500"/>
                  </a:lnTo>
                  <a:lnTo>
                    <a:pt x="442" y="1463"/>
                  </a:lnTo>
                  <a:lnTo>
                    <a:pt x="430" y="1420"/>
                  </a:lnTo>
                  <a:lnTo>
                    <a:pt x="395" y="1393"/>
                  </a:lnTo>
                  <a:lnTo>
                    <a:pt x="340" y="1408"/>
                  </a:lnTo>
                  <a:lnTo>
                    <a:pt x="277" y="1385"/>
                  </a:lnTo>
                  <a:lnTo>
                    <a:pt x="277" y="1363"/>
                  </a:lnTo>
                  <a:lnTo>
                    <a:pt x="275" y="1313"/>
                  </a:lnTo>
                  <a:lnTo>
                    <a:pt x="250" y="1258"/>
                  </a:lnTo>
                  <a:lnTo>
                    <a:pt x="247" y="1213"/>
                  </a:lnTo>
                  <a:lnTo>
                    <a:pt x="220" y="1173"/>
                  </a:lnTo>
                  <a:lnTo>
                    <a:pt x="227" y="1135"/>
                  </a:lnTo>
                  <a:lnTo>
                    <a:pt x="150" y="1043"/>
                  </a:lnTo>
                  <a:lnTo>
                    <a:pt x="150" y="990"/>
                  </a:lnTo>
                  <a:lnTo>
                    <a:pt x="190" y="970"/>
                  </a:lnTo>
                  <a:lnTo>
                    <a:pt x="190" y="938"/>
                  </a:lnTo>
                  <a:lnTo>
                    <a:pt x="150" y="928"/>
                  </a:lnTo>
                  <a:lnTo>
                    <a:pt x="132" y="878"/>
                  </a:lnTo>
                  <a:lnTo>
                    <a:pt x="112" y="790"/>
                  </a:lnTo>
                  <a:lnTo>
                    <a:pt x="170" y="838"/>
                  </a:lnTo>
                  <a:lnTo>
                    <a:pt x="147" y="775"/>
                  </a:lnTo>
                  <a:lnTo>
                    <a:pt x="190" y="775"/>
                  </a:lnTo>
                  <a:lnTo>
                    <a:pt x="190" y="730"/>
                  </a:lnTo>
                  <a:lnTo>
                    <a:pt x="147" y="700"/>
                  </a:lnTo>
                  <a:lnTo>
                    <a:pt x="127" y="743"/>
                  </a:lnTo>
                  <a:lnTo>
                    <a:pt x="90" y="728"/>
                  </a:lnTo>
                  <a:lnTo>
                    <a:pt x="15" y="525"/>
                  </a:lnTo>
                  <a:lnTo>
                    <a:pt x="35" y="380"/>
                  </a:lnTo>
                  <a:lnTo>
                    <a:pt x="0" y="298"/>
                  </a:lnTo>
                  <a:lnTo>
                    <a:pt x="17" y="235"/>
                  </a:lnTo>
                  <a:lnTo>
                    <a:pt x="55" y="223"/>
                  </a:lnTo>
                  <a:lnTo>
                    <a:pt x="90" y="123"/>
                  </a:lnTo>
                  <a:lnTo>
                    <a:pt x="90" y="0"/>
                  </a:lnTo>
                  <a:close/>
                </a:path>
              </a:pathLst>
            </a:custGeom>
            <a:solidFill>
              <a:srgbClr val="FFFF99"/>
            </a:solidFill>
            <a:ln w="9525">
              <a:solidFill>
                <a:srgbClr val="000000"/>
              </a:solidFill>
              <a:round/>
              <a:headEnd/>
              <a:tailEnd/>
            </a:ln>
          </p:spPr>
          <p:txBody>
            <a:bodyPr/>
            <a:lstStyle/>
            <a:p>
              <a:endParaRPr lang="en-US" sz="1000" dirty="0"/>
            </a:p>
          </p:txBody>
        </p:sp>
        <p:sp>
          <p:nvSpPr>
            <p:cNvPr id="13" name="Freeform 9"/>
            <p:cNvSpPr>
              <a:spLocks noChangeAspect="1"/>
            </p:cNvSpPr>
            <p:nvPr/>
          </p:nvSpPr>
          <p:spPr bwMode="auto">
            <a:xfrm>
              <a:off x="5455679" y="1974015"/>
              <a:ext cx="444502" cy="724161"/>
            </a:xfrm>
            <a:custGeom>
              <a:avLst/>
              <a:gdLst>
                <a:gd name="T0" fmla="*/ 2147483647 w 885"/>
                <a:gd name="T1" fmla="*/ 0 h 1337"/>
                <a:gd name="T2" fmla="*/ 0 w 885"/>
                <a:gd name="T3" fmla="*/ 2147483647 h 1337"/>
                <a:gd name="T4" fmla="*/ 2147483647 w 885"/>
                <a:gd name="T5" fmla="*/ 2147483647 h 1337"/>
                <a:gd name="T6" fmla="*/ 2147483647 w 885"/>
                <a:gd name="T7" fmla="*/ 2147483647 h 1337"/>
                <a:gd name="T8" fmla="*/ 2147483647 w 885"/>
                <a:gd name="T9" fmla="*/ 2147483647 h 1337"/>
                <a:gd name="T10" fmla="*/ 2147483647 w 885"/>
                <a:gd name="T11" fmla="*/ 2147483647 h 1337"/>
                <a:gd name="T12" fmla="*/ 2147483647 w 885"/>
                <a:gd name="T13" fmla="*/ 2147483647 h 1337"/>
                <a:gd name="T14" fmla="*/ 2147483647 w 885"/>
                <a:gd name="T15" fmla="*/ 2147483647 h 1337"/>
                <a:gd name="T16" fmla="*/ 2147483647 w 885"/>
                <a:gd name="T17" fmla="*/ 2147483647 h 1337"/>
                <a:gd name="T18" fmla="*/ 2147483647 w 885"/>
                <a:gd name="T19" fmla="*/ 2147483647 h 1337"/>
                <a:gd name="T20" fmla="*/ 2147483647 w 885"/>
                <a:gd name="T21" fmla="*/ 2147483647 h 1337"/>
                <a:gd name="T22" fmla="*/ 2147483647 w 885"/>
                <a:gd name="T23" fmla="*/ 0 h 13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5"/>
                <a:gd name="T37" fmla="*/ 0 h 1337"/>
                <a:gd name="T38" fmla="*/ 885 w 885"/>
                <a:gd name="T39" fmla="*/ 1337 h 13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5" h="1337">
                  <a:moveTo>
                    <a:pt x="112" y="0"/>
                  </a:moveTo>
                  <a:lnTo>
                    <a:pt x="0" y="530"/>
                  </a:lnTo>
                  <a:lnTo>
                    <a:pt x="602" y="1337"/>
                  </a:lnTo>
                  <a:lnTo>
                    <a:pt x="640" y="1302"/>
                  </a:lnTo>
                  <a:lnTo>
                    <a:pt x="637" y="1142"/>
                  </a:lnTo>
                  <a:lnTo>
                    <a:pt x="712" y="1155"/>
                  </a:lnTo>
                  <a:lnTo>
                    <a:pt x="790" y="665"/>
                  </a:lnTo>
                  <a:lnTo>
                    <a:pt x="842" y="332"/>
                  </a:lnTo>
                  <a:lnTo>
                    <a:pt x="857" y="232"/>
                  </a:lnTo>
                  <a:lnTo>
                    <a:pt x="885" y="142"/>
                  </a:lnTo>
                  <a:lnTo>
                    <a:pt x="487" y="80"/>
                  </a:lnTo>
                  <a:lnTo>
                    <a:pt x="112" y="0"/>
                  </a:lnTo>
                  <a:close/>
                </a:path>
              </a:pathLst>
            </a:custGeom>
            <a:solidFill>
              <a:schemeClr val="bg1"/>
            </a:solidFill>
            <a:ln w="9525">
              <a:solidFill>
                <a:srgbClr val="000000"/>
              </a:solidFill>
              <a:round/>
              <a:headEnd/>
              <a:tailEnd/>
            </a:ln>
          </p:spPr>
          <p:txBody>
            <a:bodyPr/>
            <a:lstStyle/>
            <a:p>
              <a:endParaRPr lang="en-US" sz="1000" dirty="0"/>
            </a:p>
          </p:txBody>
        </p:sp>
        <p:sp>
          <p:nvSpPr>
            <p:cNvPr id="14" name="Freeform 10"/>
            <p:cNvSpPr>
              <a:spLocks noChangeAspect="1"/>
            </p:cNvSpPr>
            <p:nvPr/>
          </p:nvSpPr>
          <p:spPr bwMode="auto">
            <a:xfrm>
              <a:off x="5700073" y="1379432"/>
              <a:ext cx="401856" cy="700377"/>
            </a:xfrm>
            <a:custGeom>
              <a:avLst/>
              <a:gdLst>
                <a:gd name="T0" fmla="*/ 2147483647 w 798"/>
                <a:gd name="T1" fmla="*/ 0 h 1293"/>
                <a:gd name="T2" fmla="*/ 2147483647 w 798"/>
                <a:gd name="T3" fmla="*/ 2147483647 h 1293"/>
                <a:gd name="T4" fmla="*/ 2147483647 w 798"/>
                <a:gd name="T5" fmla="*/ 2147483647 h 1293"/>
                <a:gd name="T6" fmla="*/ 2147483647 w 798"/>
                <a:gd name="T7" fmla="*/ 2147483647 h 1293"/>
                <a:gd name="T8" fmla="*/ 2147483647 w 798"/>
                <a:gd name="T9" fmla="*/ 2147483647 h 1293"/>
                <a:gd name="T10" fmla="*/ 2147483647 w 798"/>
                <a:gd name="T11" fmla="*/ 2147483647 h 1293"/>
                <a:gd name="T12" fmla="*/ 2147483647 w 798"/>
                <a:gd name="T13" fmla="*/ 2147483647 h 1293"/>
                <a:gd name="T14" fmla="*/ 0 w 798"/>
                <a:gd name="T15" fmla="*/ 2147483647 h 1293"/>
                <a:gd name="T16" fmla="*/ 2147483647 w 798"/>
                <a:gd name="T17" fmla="*/ 2147483647 h 1293"/>
                <a:gd name="T18" fmla="*/ 2147483647 w 798"/>
                <a:gd name="T19" fmla="*/ 2147483647 h 1293"/>
                <a:gd name="T20" fmla="*/ 2147483647 w 798"/>
                <a:gd name="T21" fmla="*/ 2147483647 h 1293"/>
                <a:gd name="T22" fmla="*/ 2147483647 w 798"/>
                <a:gd name="T23" fmla="*/ 2147483647 h 1293"/>
                <a:gd name="T24" fmla="*/ 2147483647 w 798"/>
                <a:gd name="T25" fmla="*/ 2147483647 h 1293"/>
                <a:gd name="T26" fmla="*/ 2147483647 w 798"/>
                <a:gd name="T27" fmla="*/ 2147483647 h 1293"/>
                <a:gd name="T28" fmla="*/ 2147483647 w 798"/>
                <a:gd name="T29" fmla="*/ 2147483647 h 1293"/>
                <a:gd name="T30" fmla="*/ 2147483647 w 798"/>
                <a:gd name="T31" fmla="*/ 2147483647 h 1293"/>
                <a:gd name="T32" fmla="*/ 2147483647 w 798"/>
                <a:gd name="T33" fmla="*/ 2147483647 h 1293"/>
                <a:gd name="T34" fmla="*/ 2147483647 w 798"/>
                <a:gd name="T35" fmla="*/ 2147483647 h 1293"/>
                <a:gd name="T36" fmla="*/ 2147483647 w 798"/>
                <a:gd name="T37" fmla="*/ 2147483647 h 1293"/>
                <a:gd name="T38" fmla="*/ 2147483647 w 798"/>
                <a:gd name="T39" fmla="*/ 2147483647 h 1293"/>
                <a:gd name="T40" fmla="*/ 2147483647 w 798"/>
                <a:gd name="T41" fmla="*/ 2147483647 h 1293"/>
                <a:gd name="T42" fmla="*/ 2147483647 w 798"/>
                <a:gd name="T43" fmla="*/ 0 h 12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98"/>
                <a:gd name="T67" fmla="*/ 0 h 1293"/>
                <a:gd name="T68" fmla="*/ 798 w 798"/>
                <a:gd name="T69" fmla="*/ 1293 h 12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98" h="1293">
                  <a:moveTo>
                    <a:pt x="193" y="0"/>
                  </a:moveTo>
                  <a:lnTo>
                    <a:pt x="120" y="505"/>
                  </a:lnTo>
                  <a:lnTo>
                    <a:pt x="195" y="613"/>
                  </a:lnTo>
                  <a:lnTo>
                    <a:pt x="78" y="725"/>
                  </a:lnTo>
                  <a:lnTo>
                    <a:pt x="63" y="803"/>
                  </a:lnTo>
                  <a:lnTo>
                    <a:pt x="95" y="858"/>
                  </a:lnTo>
                  <a:lnTo>
                    <a:pt x="63" y="885"/>
                  </a:lnTo>
                  <a:lnTo>
                    <a:pt x="0" y="1178"/>
                  </a:lnTo>
                  <a:lnTo>
                    <a:pt x="380" y="1245"/>
                  </a:lnTo>
                  <a:lnTo>
                    <a:pt x="740" y="1293"/>
                  </a:lnTo>
                  <a:lnTo>
                    <a:pt x="778" y="1025"/>
                  </a:lnTo>
                  <a:lnTo>
                    <a:pt x="798" y="878"/>
                  </a:lnTo>
                  <a:lnTo>
                    <a:pt x="763" y="825"/>
                  </a:lnTo>
                  <a:lnTo>
                    <a:pt x="680" y="840"/>
                  </a:lnTo>
                  <a:lnTo>
                    <a:pt x="573" y="853"/>
                  </a:lnTo>
                  <a:lnTo>
                    <a:pt x="553" y="733"/>
                  </a:lnTo>
                  <a:lnTo>
                    <a:pt x="423" y="635"/>
                  </a:lnTo>
                  <a:lnTo>
                    <a:pt x="440" y="573"/>
                  </a:lnTo>
                  <a:lnTo>
                    <a:pt x="453" y="463"/>
                  </a:lnTo>
                  <a:lnTo>
                    <a:pt x="285" y="225"/>
                  </a:lnTo>
                  <a:lnTo>
                    <a:pt x="308" y="15"/>
                  </a:lnTo>
                  <a:lnTo>
                    <a:pt x="193" y="0"/>
                  </a:lnTo>
                  <a:close/>
                </a:path>
              </a:pathLst>
            </a:custGeom>
            <a:solidFill>
              <a:schemeClr val="accent2">
                <a:lumMod val="40000"/>
                <a:lumOff val="60000"/>
              </a:schemeClr>
            </a:solidFill>
            <a:ln w="9525">
              <a:solidFill>
                <a:srgbClr val="000000"/>
              </a:solidFill>
              <a:round/>
              <a:headEnd/>
              <a:tailEnd/>
            </a:ln>
          </p:spPr>
          <p:txBody>
            <a:bodyPr/>
            <a:lstStyle/>
            <a:p>
              <a:endParaRPr lang="en-US" sz="1000" dirty="0"/>
            </a:p>
          </p:txBody>
        </p:sp>
        <p:sp>
          <p:nvSpPr>
            <p:cNvPr id="15" name="Freeform 11"/>
            <p:cNvSpPr>
              <a:spLocks noChangeAspect="1"/>
            </p:cNvSpPr>
            <p:nvPr/>
          </p:nvSpPr>
          <p:spPr bwMode="auto">
            <a:xfrm>
              <a:off x="5823910" y="2052746"/>
              <a:ext cx="371511" cy="516672"/>
            </a:xfrm>
            <a:custGeom>
              <a:avLst/>
              <a:gdLst>
                <a:gd name="T0" fmla="*/ 2147483647 w 740"/>
                <a:gd name="T1" fmla="*/ 0 h 955"/>
                <a:gd name="T2" fmla="*/ 2147483647 w 740"/>
                <a:gd name="T3" fmla="*/ 2147483647 h 955"/>
                <a:gd name="T4" fmla="*/ 2147483647 w 740"/>
                <a:gd name="T5" fmla="*/ 2147483647 h 955"/>
                <a:gd name="T6" fmla="*/ 2147483647 w 740"/>
                <a:gd name="T7" fmla="*/ 2147483647 h 955"/>
                <a:gd name="T8" fmla="*/ 2147483647 w 740"/>
                <a:gd name="T9" fmla="*/ 2147483647 h 955"/>
                <a:gd name="T10" fmla="*/ 0 w 740"/>
                <a:gd name="T11" fmla="*/ 2147483647 h 955"/>
                <a:gd name="T12" fmla="*/ 2147483647 w 740"/>
                <a:gd name="T13" fmla="*/ 2147483647 h 955"/>
                <a:gd name="T14" fmla="*/ 2147483647 w 740"/>
                <a:gd name="T15" fmla="*/ 0 h 955"/>
                <a:gd name="T16" fmla="*/ 0 60000 65536"/>
                <a:gd name="T17" fmla="*/ 0 60000 65536"/>
                <a:gd name="T18" fmla="*/ 0 60000 65536"/>
                <a:gd name="T19" fmla="*/ 0 60000 65536"/>
                <a:gd name="T20" fmla="*/ 0 60000 65536"/>
                <a:gd name="T21" fmla="*/ 0 60000 65536"/>
                <a:gd name="T22" fmla="*/ 0 60000 65536"/>
                <a:gd name="T23" fmla="*/ 0 60000 65536"/>
                <a:gd name="T24" fmla="*/ 0 w 740"/>
                <a:gd name="T25" fmla="*/ 0 h 955"/>
                <a:gd name="T26" fmla="*/ 740 w 740"/>
                <a:gd name="T27" fmla="*/ 955 h 9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0" h="955">
                  <a:moveTo>
                    <a:pt x="138" y="0"/>
                  </a:moveTo>
                  <a:lnTo>
                    <a:pt x="500" y="50"/>
                  </a:lnTo>
                  <a:lnTo>
                    <a:pt x="475" y="232"/>
                  </a:lnTo>
                  <a:lnTo>
                    <a:pt x="740" y="257"/>
                  </a:lnTo>
                  <a:lnTo>
                    <a:pt x="668" y="955"/>
                  </a:lnTo>
                  <a:lnTo>
                    <a:pt x="0" y="882"/>
                  </a:lnTo>
                  <a:lnTo>
                    <a:pt x="68" y="437"/>
                  </a:lnTo>
                  <a:lnTo>
                    <a:pt x="138" y="0"/>
                  </a:lnTo>
                  <a:close/>
                </a:path>
              </a:pathLst>
            </a:custGeom>
            <a:solidFill>
              <a:srgbClr val="FFFF99"/>
            </a:solidFill>
            <a:ln w="9525">
              <a:solidFill>
                <a:srgbClr val="000000"/>
              </a:solidFill>
              <a:round/>
              <a:headEnd/>
              <a:tailEnd/>
            </a:ln>
          </p:spPr>
          <p:txBody>
            <a:bodyPr/>
            <a:lstStyle/>
            <a:p>
              <a:endParaRPr lang="en-US" sz="1000" dirty="0"/>
            </a:p>
          </p:txBody>
        </p:sp>
        <p:sp>
          <p:nvSpPr>
            <p:cNvPr id="16" name="Freeform 12"/>
            <p:cNvSpPr>
              <a:spLocks noChangeAspect="1"/>
            </p:cNvSpPr>
            <p:nvPr/>
          </p:nvSpPr>
          <p:spPr bwMode="auto">
            <a:xfrm>
              <a:off x="5841133" y="1386813"/>
              <a:ext cx="697097" cy="468285"/>
            </a:xfrm>
            <a:custGeom>
              <a:avLst/>
              <a:gdLst>
                <a:gd name="T0" fmla="*/ 2147483647 w 1387"/>
                <a:gd name="T1" fmla="*/ 0 h 865"/>
                <a:gd name="T2" fmla="*/ 2147483647 w 1387"/>
                <a:gd name="T3" fmla="*/ 2147483647 h 865"/>
                <a:gd name="T4" fmla="*/ 2147483647 w 1387"/>
                <a:gd name="T5" fmla="*/ 2147483647 h 865"/>
                <a:gd name="T6" fmla="*/ 2147483647 w 1387"/>
                <a:gd name="T7" fmla="*/ 2147483647 h 865"/>
                <a:gd name="T8" fmla="*/ 2147483647 w 1387"/>
                <a:gd name="T9" fmla="*/ 2147483647 h 865"/>
                <a:gd name="T10" fmla="*/ 2147483647 w 1387"/>
                <a:gd name="T11" fmla="*/ 2147483647 h 865"/>
                <a:gd name="T12" fmla="*/ 2147483647 w 1387"/>
                <a:gd name="T13" fmla="*/ 2147483647 h 865"/>
                <a:gd name="T14" fmla="*/ 2147483647 w 1387"/>
                <a:gd name="T15" fmla="*/ 2147483647 h 865"/>
                <a:gd name="T16" fmla="*/ 2147483647 w 1387"/>
                <a:gd name="T17" fmla="*/ 2147483647 h 865"/>
                <a:gd name="T18" fmla="*/ 2147483647 w 1387"/>
                <a:gd name="T19" fmla="*/ 2147483647 h 865"/>
                <a:gd name="T20" fmla="*/ 2147483647 w 1387"/>
                <a:gd name="T21" fmla="*/ 2147483647 h 865"/>
                <a:gd name="T22" fmla="*/ 2147483647 w 1387"/>
                <a:gd name="T23" fmla="*/ 2147483647 h 865"/>
                <a:gd name="T24" fmla="*/ 2147483647 w 1387"/>
                <a:gd name="T25" fmla="*/ 2147483647 h 865"/>
                <a:gd name="T26" fmla="*/ 2147483647 w 1387"/>
                <a:gd name="T27" fmla="*/ 2147483647 h 865"/>
                <a:gd name="T28" fmla="*/ 2147483647 w 1387"/>
                <a:gd name="T29" fmla="*/ 2147483647 h 865"/>
                <a:gd name="T30" fmla="*/ 2147483647 w 1387"/>
                <a:gd name="T31" fmla="*/ 2147483647 h 865"/>
                <a:gd name="T32" fmla="*/ 2147483647 w 1387"/>
                <a:gd name="T33" fmla="*/ 2147483647 h 865"/>
                <a:gd name="T34" fmla="*/ 0 w 1387"/>
                <a:gd name="T35" fmla="*/ 2147483647 h 865"/>
                <a:gd name="T36" fmla="*/ 2147483647 w 1387"/>
                <a:gd name="T37" fmla="*/ 0 h 8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7"/>
                <a:gd name="T58" fmla="*/ 0 h 865"/>
                <a:gd name="T59" fmla="*/ 1387 w 1387"/>
                <a:gd name="T60" fmla="*/ 865 h 8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7" h="865">
                  <a:moveTo>
                    <a:pt x="23" y="0"/>
                  </a:moveTo>
                  <a:lnTo>
                    <a:pt x="295" y="35"/>
                  </a:lnTo>
                  <a:lnTo>
                    <a:pt x="460" y="57"/>
                  </a:lnTo>
                  <a:lnTo>
                    <a:pt x="678" y="80"/>
                  </a:lnTo>
                  <a:lnTo>
                    <a:pt x="878" y="100"/>
                  </a:lnTo>
                  <a:lnTo>
                    <a:pt x="1225" y="125"/>
                  </a:lnTo>
                  <a:lnTo>
                    <a:pt x="1387" y="137"/>
                  </a:lnTo>
                  <a:lnTo>
                    <a:pt x="1382" y="842"/>
                  </a:lnTo>
                  <a:lnTo>
                    <a:pt x="533" y="770"/>
                  </a:lnTo>
                  <a:lnTo>
                    <a:pt x="515" y="865"/>
                  </a:lnTo>
                  <a:lnTo>
                    <a:pt x="483" y="820"/>
                  </a:lnTo>
                  <a:lnTo>
                    <a:pt x="405" y="827"/>
                  </a:lnTo>
                  <a:lnTo>
                    <a:pt x="293" y="845"/>
                  </a:lnTo>
                  <a:lnTo>
                    <a:pt x="273" y="722"/>
                  </a:lnTo>
                  <a:lnTo>
                    <a:pt x="140" y="625"/>
                  </a:lnTo>
                  <a:lnTo>
                    <a:pt x="160" y="532"/>
                  </a:lnTo>
                  <a:lnTo>
                    <a:pt x="173" y="457"/>
                  </a:lnTo>
                  <a:lnTo>
                    <a:pt x="0" y="215"/>
                  </a:lnTo>
                  <a:lnTo>
                    <a:pt x="23" y="0"/>
                  </a:lnTo>
                  <a:close/>
                </a:path>
              </a:pathLst>
            </a:custGeom>
            <a:solidFill>
              <a:srgbClr val="FFFF99"/>
            </a:solidFill>
            <a:ln w="9525">
              <a:solidFill>
                <a:srgbClr val="000000"/>
              </a:solidFill>
              <a:round/>
              <a:headEnd/>
              <a:tailEnd/>
            </a:ln>
          </p:spPr>
          <p:txBody>
            <a:bodyPr/>
            <a:lstStyle/>
            <a:p>
              <a:endParaRPr lang="en-US" sz="1000" dirty="0"/>
            </a:p>
          </p:txBody>
        </p:sp>
        <p:sp>
          <p:nvSpPr>
            <p:cNvPr id="17" name="Freeform 13"/>
            <p:cNvSpPr>
              <a:spLocks noChangeAspect="1"/>
            </p:cNvSpPr>
            <p:nvPr/>
          </p:nvSpPr>
          <p:spPr bwMode="auto">
            <a:xfrm>
              <a:off x="6058463" y="1799331"/>
              <a:ext cx="477306" cy="420718"/>
            </a:xfrm>
            <a:custGeom>
              <a:avLst/>
              <a:gdLst>
                <a:gd name="T0" fmla="*/ 2147483647 w 949"/>
                <a:gd name="T1" fmla="*/ 0 h 778"/>
                <a:gd name="T2" fmla="*/ 2147483647 w 949"/>
                <a:gd name="T3" fmla="*/ 2147483647 h 778"/>
                <a:gd name="T4" fmla="*/ 0 w 949"/>
                <a:gd name="T5" fmla="*/ 2147483647 h 778"/>
                <a:gd name="T6" fmla="*/ 2147483647 w 949"/>
                <a:gd name="T7" fmla="*/ 2147483647 h 778"/>
                <a:gd name="T8" fmla="*/ 2147483647 w 949"/>
                <a:gd name="T9" fmla="*/ 2147483647 h 778"/>
                <a:gd name="T10" fmla="*/ 2147483647 w 949"/>
                <a:gd name="T11" fmla="*/ 2147483647 h 778"/>
                <a:gd name="T12" fmla="*/ 2147483647 w 949"/>
                <a:gd name="T13" fmla="*/ 0 h 778"/>
                <a:gd name="T14" fmla="*/ 0 60000 65536"/>
                <a:gd name="T15" fmla="*/ 0 60000 65536"/>
                <a:gd name="T16" fmla="*/ 0 60000 65536"/>
                <a:gd name="T17" fmla="*/ 0 60000 65536"/>
                <a:gd name="T18" fmla="*/ 0 60000 65536"/>
                <a:gd name="T19" fmla="*/ 0 60000 65536"/>
                <a:gd name="T20" fmla="*/ 0 60000 65536"/>
                <a:gd name="T21" fmla="*/ 0 w 949"/>
                <a:gd name="T22" fmla="*/ 0 h 778"/>
                <a:gd name="T23" fmla="*/ 949 w 949"/>
                <a:gd name="T24" fmla="*/ 778 h 7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9" h="778">
                  <a:moveTo>
                    <a:pt x="92" y="0"/>
                  </a:moveTo>
                  <a:lnTo>
                    <a:pt x="57" y="290"/>
                  </a:lnTo>
                  <a:lnTo>
                    <a:pt x="0" y="705"/>
                  </a:lnTo>
                  <a:lnTo>
                    <a:pt x="275" y="728"/>
                  </a:lnTo>
                  <a:lnTo>
                    <a:pt x="917" y="778"/>
                  </a:lnTo>
                  <a:lnTo>
                    <a:pt x="949" y="80"/>
                  </a:lnTo>
                  <a:lnTo>
                    <a:pt x="92" y="0"/>
                  </a:lnTo>
                  <a:close/>
                </a:path>
              </a:pathLst>
            </a:custGeom>
            <a:solidFill>
              <a:srgbClr val="FFFFFF"/>
            </a:solidFill>
            <a:ln w="9525">
              <a:solidFill>
                <a:srgbClr val="000000"/>
              </a:solidFill>
              <a:round/>
              <a:headEnd/>
              <a:tailEnd/>
            </a:ln>
          </p:spPr>
          <p:txBody>
            <a:bodyPr/>
            <a:lstStyle/>
            <a:p>
              <a:endParaRPr lang="en-US" sz="1000" dirty="0"/>
            </a:p>
          </p:txBody>
        </p:sp>
        <p:sp>
          <p:nvSpPr>
            <p:cNvPr id="18" name="Freeform 14"/>
            <p:cNvSpPr>
              <a:spLocks noChangeAspect="1"/>
            </p:cNvSpPr>
            <p:nvPr/>
          </p:nvSpPr>
          <p:spPr bwMode="auto">
            <a:xfrm>
              <a:off x="6155237" y="2191345"/>
              <a:ext cx="497809" cy="400216"/>
            </a:xfrm>
            <a:custGeom>
              <a:avLst/>
              <a:gdLst>
                <a:gd name="T0" fmla="*/ 2147483647 w 990"/>
                <a:gd name="T1" fmla="*/ 0 h 738"/>
                <a:gd name="T2" fmla="*/ 2147483647 w 990"/>
                <a:gd name="T3" fmla="*/ 2147483647 h 738"/>
                <a:gd name="T4" fmla="*/ 0 w 990"/>
                <a:gd name="T5" fmla="*/ 2147483647 h 738"/>
                <a:gd name="T6" fmla="*/ 2147483647 w 990"/>
                <a:gd name="T7" fmla="*/ 2147483647 h 738"/>
                <a:gd name="T8" fmla="*/ 2147483647 w 990"/>
                <a:gd name="T9" fmla="*/ 2147483647 h 738"/>
                <a:gd name="T10" fmla="*/ 2147483647 w 990"/>
                <a:gd name="T11" fmla="*/ 2147483647 h 738"/>
                <a:gd name="T12" fmla="*/ 2147483647 w 990"/>
                <a:gd name="T13" fmla="*/ 2147483647 h 738"/>
                <a:gd name="T14" fmla="*/ 2147483647 w 990"/>
                <a:gd name="T15" fmla="*/ 2147483647 h 738"/>
                <a:gd name="T16" fmla="*/ 2147483647 w 990"/>
                <a:gd name="T17" fmla="*/ 0 h 7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0"/>
                <a:gd name="T28" fmla="*/ 0 h 738"/>
                <a:gd name="T29" fmla="*/ 990 w 990"/>
                <a:gd name="T30" fmla="*/ 738 h 7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0" h="738">
                  <a:moveTo>
                    <a:pt x="83" y="0"/>
                  </a:moveTo>
                  <a:lnTo>
                    <a:pt x="33" y="443"/>
                  </a:lnTo>
                  <a:lnTo>
                    <a:pt x="0" y="698"/>
                  </a:lnTo>
                  <a:lnTo>
                    <a:pt x="495" y="723"/>
                  </a:lnTo>
                  <a:lnTo>
                    <a:pt x="967" y="738"/>
                  </a:lnTo>
                  <a:lnTo>
                    <a:pt x="982" y="393"/>
                  </a:lnTo>
                  <a:lnTo>
                    <a:pt x="990" y="55"/>
                  </a:lnTo>
                  <a:lnTo>
                    <a:pt x="720" y="50"/>
                  </a:lnTo>
                  <a:lnTo>
                    <a:pt x="83" y="0"/>
                  </a:lnTo>
                  <a:close/>
                </a:path>
              </a:pathLst>
            </a:custGeom>
            <a:solidFill>
              <a:schemeClr val="bg1"/>
            </a:solidFill>
            <a:ln w="9525">
              <a:solidFill>
                <a:srgbClr val="000000"/>
              </a:solidFill>
              <a:round/>
              <a:headEnd/>
              <a:tailEnd/>
            </a:ln>
          </p:spPr>
          <p:txBody>
            <a:bodyPr/>
            <a:lstStyle/>
            <a:p>
              <a:endParaRPr lang="en-US" sz="1000" dirty="0"/>
            </a:p>
          </p:txBody>
        </p:sp>
        <p:sp>
          <p:nvSpPr>
            <p:cNvPr id="19" name="Freeform 15"/>
            <p:cNvSpPr>
              <a:spLocks noChangeAspect="1"/>
            </p:cNvSpPr>
            <p:nvPr/>
          </p:nvSpPr>
          <p:spPr bwMode="auto">
            <a:xfrm>
              <a:off x="5708274" y="2527592"/>
              <a:ext cx="451063" cy="540455"/>
            </a:xfrm>
            <a:custGeom>
              <a:avLst/>
              <a:gdLst>
                <a:gd name="T0" fmla="*/ 2147483647 w 898"/>
                <a:gd name="T1" fmla="*/ 0 h 998"/>
                <a:gd name="T2" fmla="*/ 2147483647 w 898"/>
                <a:gd name="T3" fmla="*/ 2147483647 h 998"/>
                <a:gd name="T4" fmla="*/ 2147483647 w 898"/>
                <a:gd name="T5" fmla="*/ 2147483647 h 998"/>
                <a:gd name="T6" fmla="*/ 2147483647 w 898"/>
                <a:gd name="T7" fmla="*/ 2147483647 h 998"/>
                <a:gd name="T8" fmla="*/ 2147483647 w 898"/>
                <a:gd name="T9" fmla="*/ 2147483647 h 998"/>
                <a:gd name="T10" fmla="*/ 2147483647 w 898"/>
                <a:gd name="T11" fmla="*/ 2147483647 h 998"/>
                <a:gd name="T12" fmla="*/ 2147483647 w 898"/>
                <a:gd name="T13" fmla="*/ 2147483647 h 998"/>
                <a:gd name="T14" fmla="*/ 2147483647 w 898"/>
                <a:gd name="T15" fmla="*/ 2147483647 h 998"/>
                <a:gd name="T16" fmla="*/ 2147483647 w 898"/>
                <a:gd name="T17" fmla="*/ 2147483647 h 998"/>
                <a:gd name="T18" fmla="*/ 2147483647 w 898"/>
                <a:gd name="T19" fmla="*/ 2147483647 h 998"/>
                <a:gd name="T20" fmla="*/ 2147483647 w 898"/>
                <a:gd name="T21" fmla="*/ 2147483647 h 998"/>
                <a:gd name="T22" fmla="*/ 0 w 898"/>
                <a:gd name="T23" fmla="*/ 2147483647 h 998"/>
                <a:gd name="T24" fmla="*/ 2147483647 w 898"/>
                <a:gd name="T25" fmla="*/ 2147483647 h 998"/>
                <a:gd name="T26" fmla="*/ 2147483647 w 898"/>
                <a:gd name="T27" fmla="*/ 2147483647 h 998"/>
                <a:gd name="T28" fmla="*/ 2147483647 w 898"/>
                <a:gd name="T29" fmla="*/ 2147483647 h 998"/>
                <a:gd name="T30" fmla="*/ 2147483647 w 898"/>
                <a:gd name="T31" fmla="*/ 0 h 9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8"/>
                <a:gd name="T49" fmla="*/ 0 h 998"/>
                <a:gd name="T50" fmla="*/ 898 w 898"/>
                <a:gd name="T51" fmla="*/ 998 h 9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8" h="998">
                  <a:moveTo>
                    <a:pt x="228" y="0"/>
                  </a:moveTo>
                  <a:lnTo>
                    <a:pt x="210" y="130"/>
                  </a:lnTo>
                  <a:lnTo>
                    <a:pt x="133" y="115"/>
                  </a:lnTo>
                  <a:lnTo>
                    <a:pt x="138" y="283"/>
                  </a:lnTo>
                  <a:lnTo>
                    <a:pt x="100" y="315"/>
                  </a:lnTo>
                  <a:lnTo>
                    <a:pt x="155" y="418"/>
                  </a:lnTo>
                  <a:lnTo>
                    <a:pt x="100" y="463"/>
                  </a:lnTo>
                  <a:lnTo>
                    <a:pt x="70" y="538"/>
                  </a:lnTo>
                  <a:lnTo>
                    <a:pt x="28" y="610"/>
                  </a:lnTo>
                  <a:lnTo>
                    <a:pt x="58" y="653"/>
                  </a:lnTo>
                  <a:lnTo>
                    <a:pt x="5" y="670"/>
                  </a:lnTo>
                  <a:lnTo>
                    <a:pt x="0" y="738"/>
                  </a:lnTo>
                  <a:lnTo>
                    <a:pt x="505" y="993"/>
                  </a:lnTo>
                  <a:lnTo>
                    <a:pt x="790" y="998"/>
                  </a:lnTo>
                  <a:lnTo>
                    <a:pt x="898" y="78"/>
                  </a:lnTo>
                  <a:lnTo>
                    <a:pt x="228" y="0"/>
                  </a:lnTo>
                  <a:close/>
                </a:path>
              </a:pathLst>
            </a:custGeom>
            <a:solidFill>
              <a:srgbClr val="FFFF99"/>
            </a:solidFill>
            <a:ln w="9525">
              <a:solidFill>
                <a:srgbClr val="000000"/>
              </a:solidFill>
              <a:round/>
              <a:headEnd/>
              <a:tailEnd/>
            </a:ln>
          </p:spPr>
          <p:txBody>
            <a:bodyPr/>
            <a:lstStyle/>
            <a:p>
              <a:endParaRPr lang="en-US" sz="1000" dirty="0"/>
            </a:p>
          </p:txBody>
        </p:sp>
        <p:sp>
          <p:nvSpPr>
            <p:cNvPr id="20" name="Freeform 16"/>
            <p:cNvSpPr>
              <a:spLocks noChangeAspect="1"/>
            </p:cNvSpPr>
            <p:nvPr/>
          </p:nvSpPr>
          <p:spPr bwMode="auto">
            <a:xfrm>
              <a:off x="6101929" y="2565317"/>
              <a:ext cx="478947" cy="511751"/>
            </a:xfrm>
            <a:custGeom>
              <a:avLst/>
              <a:gdLst>
                <a:gd name="T0" fmla="*/ 2147483647 w 952"/>
                <a:gd name="T1" fmla="*/ 0 h 945"/>
                <a:gd name="T2" fmla="*/ 2147483647 w 952"/>
                <a:gd name="T3" fmla="*/ 2147483647 h 945"/>
                <a:gd name="T4" fmla="*/ 2147483647 w 952"/>
                <a:gd name="T5" fmla="*/ 2147483647 h 945"/>
                <a:gd name="T6" fmla="*/ 2147483647 w 952"/>
                <a:gd name="T7" fmla="*/ 2147483647 h 945"/>
                <a:gd name="T8" fmla="*/ 2147483647 w 952"/>
                <a:gd name="T9" fmla="*/ 2147483647 h 945"/>
                <a:gd name="T10" fmla="*/ 2147483647 w 952"/>
                <a:gd name="T11" fmla="*/ 2147483647 h 945"/>
                <a:gd name="T12" fmla="*/ 2147483647 w 952"/>
                <a:gd name="T13" fmla="*/ 2147483647 h 945"/>
                <a:gd name="T14" fmla="*/ 2147483647 w 952"/>
                <a:gd name="T15" fmla="*/ 2147483647 h 945"/>
                <a:gd name="T16" fmla="*/ 0 w 952"/>
                <a:gd name="T17" fmla="*/ 2147483647 h 945"/>
                <a:gd name="T18" fmla="*/ 2147483647 w 952"/>
                <a:gd name="T19" fmla="*/ 2147483647 h 945"/>
                <a:gd name="T20" fmla="*/ 2147483647 w 952"/>
                <a:gd name="T21" fmla="*/ 0 h 9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2"/>
                <a:gd name="T34" fmla="*/ 0 h 945"/>
                <a:gd name="T35" fmla="*/ 952 w 952"/>
                <a:gd name="T36" fmla="*/ 945 h 9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2" h="945">
                  <a:moveTo>
                    <a:pt x="115" y="0"/>
                  </a:moveTo>
                  <a:lnTo>
                    <a:pt x="952" y="38"/>
                  </a:lnTo>
                  <a:lnTo>
                    <a:pt x="912" y="873"/>
                  </a:lnTo>
                  <a:lnTo>
                    <a:pt x="639" y="858"/>
                  </a:lnTo>
                  <a:lnTo>
                    <a:pt x="385" y="850"/>
                  </a:lnTo>
                  <a:lnTo>
                    <a:pt x="385" y="883"/>
                  </a:lnTo>
                  <a:lnTo>
                    <a:pt x="172" y="883"/>
                  </a:lnTo>
                  <a:lnTo>
                    <a:pt x="160" y="945"/>
                  </a:lnTo>
                  <a:lnTo>
                    <a:pt x="0" y="925"/>
                  </a:lnTo>
                  <a:lnTo>
                    <a:pt x="90" y="218"/>
                  </a:lnTo>
                  <a:lnTo>
                    <a:pt x="115" y="0"/>
                  </a:lnTo>
                  <a:close/>
                </a:path>
              </a:pathLst>
            </a:custGeom>
            <a:noFill/>
            <a:ln w="9525">
              <a:solidFill>
                <a:srgbClr val="000000"/>
              </a:solidFill>
              <a:round/>
              <a:headEnd/>
              <a:tailEnd/>
            </a:ln>
          </p:spPr>
          <p:txBody>
            <a:bodyPr/>
            <a:lstStyle/>
            <a:p>
              <a:endParaRPr lang="en-US" sz="1000" dirty="0"/>
            </a:p>
          </p:txBody>
        </p:sp>
        <p:sp>
          <p:nvSpPr>
            <p:cNvPr id="21" name="Freeform 17"/>
            <p:cNvSpPr>
              <a:spLocks noChangeAspect="1"/>
            </p:cNvSpPr>
            <p:nvPr/>
          </p:nvSpPr>
          <p:spPr bwMode="auto">
            <a:xfrm>
              <a:off x="6291375" y="2640767"/>
              <a:ext cx="971835" cy="969375"/>
            </a:xfrm>
            <a:custGeom>
              <a:avLst/>
              <a:gdLst>
                <a:gd name="T0" fmla="*/ 2147483647 w 1932"/>
                <a:gd name="T1" fmla="*/ 0 h 1790"/>
                <a:gd name="T2" fmla="*/ 2147483647 w 1932"/>
                <a:gd name="T3" fmla="*/ 2147483647 h 1790"/>
                <a:gd name="T4" fmla="*/ 2147483647 w 1932"/>
                <a:gd name="T5" fmla="*/ 2147483647 h 1790"/>
                <a:gd name="T6" fmla="*/ 2147483647 w 1932"/>
                <a:gd name="T7" fmla="*/ 2147483647 h 1790"/>
                <a:gd name="T8" fmla="*/ 2147483647 w 1932"/>
                <a:gd name="T9" fmla="*/ 2147483647 h 1790"/>
                <a:gd name="T10" fmla="*/ 2147483647 w 1932"/>
                <a:gd name="T11" fmla="*/ 2147483647 h 1790"/>
                <a:gd name="T12" fmla="*/ 2147483647 w 1932"/>
                <a:gd name="T13" fmla="*/ 2147483647 h 1790"/>
                <a:gd name="T14" fmla="*/ 2147483647 w 1932"/>
                <a:gd name="T15" fmla="*/ 2147483647 h 1790"/>
                <a:gd name="T16" fmla="*/ 2147483647 w 1932"/>
                <a:gd name="T17" fmla="*/ 2147483647 h 1790"/>
                <a:gd name="T18" fmla="*/ 2147483647 w 1932"/>
                <a:gd name="T19" fmla="*/ 2147483647 h 1790"/>
                <a:gd name="T20" fmla="*/ 2147483647 w 1932"/>
                <a:gd name="T21" fmla="*/ 2147483647 h 1790"/>
                <a:gd name="T22" fmla="*/ 2147483647 w 1932"/>
                <a:gd name="T23" fmla="*/ 2147483647 h 1790"/>
                <a:gd name="T24" fmla="*/ 2147483647 w 1932"/>
                <a:gd name="T25" fmla="*/ 2147483647 h 1790"/>
                <a:gd name="T26" fmla="*/ 2147483647 w 1932"/>
                <a:gd name="T27" fmla="*/ 2147483647 h 1790"/>
                <a:gd name="T28" fmla="*/ 2147483647 w 1932"/>
                <a:gd name="T29" fmla="*/ 2147483647 h 1790"/>
                <a:gd name="T30" fmla="*/ 2147483647 w 1932"/>
                <a:gd name="T31" fmla="*/ 2147483647 h 1790"/>
                <a:gd name="T32" fmla="*/ 2147483647 w 1932"/>
                <a:gd name="T33" fmla="*/ 2147483647 h 1790"/>
                <a:gd name="T34" fmla="*/ 2147483647 w 1932"/>
                <a:gd name="T35" fmla="*/ 2147483647 h 1790"/>
                <a:gd name="T36" fmla="*/ 2147483647 w 1932"/>
                <a:gd name="T37" fmla="*/ 2147483647 h 1790"/>
                <a:gd name="T38" fmla="*/ 2147483647 w 1932"/>
                <a:gd name="T39" fmla="*/ 2147483647 h 1790"/>
                <a:gd name="T40" fmla="*/ 2147483647 w 1932"/>
                <a:gd name="T41" fmla="*/ 2147483647 h 1790"/>
                <a:gd name="T42" fmla="*/ 2147483647 w 1932"/>
                <a:gd name="T43" fmla="*/ 2147483647 h 1790"/>
                <a:gd name="T44" fmla="*/ 2147483647 w 1932"/>
                <a:gd name="T45" fmla="*/ 2147483647 h 1790"/>
                <a:gd name="T46" fmla="*/ 2147483647 w 1932"/>
                <a:gd name="T47" fmla="*/ 2147483647 h 1790"/>
                <a:gd name="T48" fmla="*/ 2147483647 w 1932"/>
                <a:gd name="T49" fmla="*/ 2147483647 h 1790"/>
                <a:gd name="T50" fmla="*/ 2147483647 w 1932"/>
                <a:gd name="T51" fmla="*/ 2147483647 h 1790"/>
                <a:gd name="T52" fmla="*/ 2147483647 w 1932"/>
                <a:gd name="T53" fmla="*/ 2147483647 h 1790"/>
                <a:gd name="T54" fmla="*/ 2147483647 w 1932"/>
                <a:gd name="T55" fmla="*/ 2147483647 h 1790"/>
                <a:gd name="T56" fmla="*/ 2147483647 w 1932"/>
                <a:gd name="T57" fmla="*/ 2147483647 h 1790"/>
                <a:gd name="T58" fmla="*/ 2147483647 w 1932"/>
                <a:gd name="T59" fmla="*/ 2147483647 h 1790"/>
                <a:gd name="T60" fmla="*/ 2147483647 w 1932"/>
                <a:gd name="T61" fmla="*/ 2147483647 h 1790"/>
                <a:gd name="T62" fmla="*/ 2147483647 w 1932"/>
                <a:gd name="T63" fmla="*/ 2147483647 h 1790"/>
                <a:gd name="T64" fmla="*/ 2147483647 w 1932"/>
                <a:gd name="T65" fmla="*/ 2147483647 h 1790"/>
                <a:gd name="T66" fmla="*/ 2147483647 w 1932"/>
                <a:gd name="T67" fmla="*/ 2147483647 h 1790"/>
                <a:gd name="T68" fmla="*/ 2147483647 w 1932"/>
                <a:gd name="T69" fmla="*/ 2147483647 h 1790"/>
                <a:gd name="T70" fmla="*/ 2147483647 w 1932"/>
                <a:gd name="T71" fmla="*/ 2147483647 h 1790"/>
                <a:gd name="T72" fmla="*/ 2147483647 w 1932"/>
                <a:gd name="T73" fmla="*/ 2147483647 h 1790"/>
                <a:gd name="T74" fmla="*/ 2147483647 w 1932"/>
                <a:gd name="T75" fmla="*/ 2147483647 h 1790"/>
                <a:gd name="T76" fmla="*/ 2147483647 w 1932"/>
                <a:gd name="T77" fmla="*/ 2147483647 h 1790"/>
                <a:gd name="T78" fmla="*/ 2147483647 w 1932"/>
                <a:gd name="T79" fmla="*/ 2147483647 h 1790"/>
                <a:gd name="T80" fmla="*/ 2147483647 w 1932"/>
                <a:gd name="T81" fmla="*/ 2147483647 h 1790"/>
                <a:gd name="T82" fmla="*/ 2147483647 w 1932"/>
                <a:gd name="T83" fmla="*/ 2147483647 h 1790"/>
                <a:gd name="T84" fmla="*/ 2147483647 w 1932"/>
                <a:gd name="T85" fmla="*/ 2147483647 h 1790"/>
                <a:gd name="T86" fmla="*/ 2147483647 w 1932"/>
                <a:gd name="T87" fmla="*/ 2147483647 h 1790"/>
                <a:gd name="T88" fmla="*/ 2147483647 w 1932"/>
                <a:gd name="T89" fmla="*/ 2147483647 h 1790"/>
                <a:gd name="T90" fmla="*/ 2147483647 w 1932"/>
                <a:gd name="T91" fmla="*/ 2147483647 h 1790"/>
                <a:gd name="T92" fmla="*/ 0 w 1932"/>
                <a:gd name="T93" fmla="*/ 2147483647 h 1790"/>
                <a:gd name="T94" fmla="*/ 0 w 1932"/>
                <a:gd name="T95" fmla="*/ 2147483647 h 1790"/>
                <a:gd name="T96" fmla="*/ 2147483647 w 1932"/>
                <a:gd name="T97" fmla="*/ 2147483647 h 1790"/>
                <a:gd name="T98" fmla="*/ 2147483647 w 1932"/>
                <a:gd name="T99" fmla="*/ 2147483647 h 1790"/>
                <a:gd name="T100" fmla="*/ 2147483647 w 1932"/>
                <a:gd name="T101" fmla="*/ 0 h 17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32"/>
                <a:gd name="T154" fmla="*/ 0 h 1790"/>
                <a:gd name="T155" fmla="*/ 1932 w 1932"/>
                <a:gd name="T156" fmla="*/ 1790 h 17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32" h="1790">
                  <a:moveTo>
                    <a:pt x="560" y="0"/>
                  </a:moveTo>
                  <a:lnTo>
                    <a:pt x="987" y="15"/>
                  </a:lnTo>
                  <a:lnTo>
                    <a:pt x="987" y="340"/>
                  </a:lnTo>
                  <a:lnTo>
                    <a:pt x="1205" y="430"/>
                  </a:lnTo>
                  <a:lnTo>
                    <a:pt x="1265" y="400"/>
                  </a:lnTo>
                  <a:lnTo>
                    <a:pt x="1407" y="470"/>
                  </a:lnTo>
                  <a:lnTo>
                    <a:pt x="1492" y="465"/>
                  </a:lnTo>
                  <a:lnTo>
                    <a:pt x="1657" y="395"/>
                  </a:lnTo>
                  <a:lnTo>
                    <a:pt x="1752" y="463"/>
                  </a:lnTo>
                  <a:lnTo>
                    <a:pt x="1835" y="480"/>
                  </a:lnTo>
                  <a:lnTo>
                    <a:pt x="1835" y="745"/>
                  </a:lnTo>
                  <a:lnTo>
                    <a:pt x="1932" y="910"/>
                  </a:lnTo>
                  <a:lnTo>
                    <a:pt x="1910" y="1135"/>
                  </a:lnTo>
                  <a:lnTo>
                    <a:pt x="1805" y="1225"/>
                  </a:lnTo>
                  <a:lnTo>
                    <a:pt x="1782" y="1143"/>
                  </a:lnTo>
                  <a:lnTo>
                    <a:pt x="1752" y="1180"/>
                  </a:lnTo>
                  <a:lnTo>
                    <a:pt x="1775" y="1233"/>
                  </a:lnTo>
                  <a:lnTo>
                    <a:pt x="1587" y="1368"/>
                  </a:lnTo>
                  <a:lnTo>
                    <a:pt x="1542" y="1375"/>
                  </a:lnTo>
                  <a:lnTo>
                    <a:pt x="1445" y="1443"/>
                  </a:lnTo>
                  <a:lnTo>
                    <a:pt x="1445" y="1480"/>
                  </a:lnTo>
                  <a:lnTo>
                    <a:pt x="1415" y="1488"/>
                  </a:lnTo>
                  <a:lnTo>
                    <a:pt x="1437" y="1533"/>
                  </a:lnTo>
                  <a:lnTo>
                    <a:pt x="1385" y="1600"/>
                  </a:lnTo>
                  <a:lnTo>
                    <a:pt x="1415" y="1698"/>
                  </a:lnTo>
                  <a:lnTo>
                    <a:pt x="1445" y="1730"/>
                  </a:lnTo>
                  <a:lnTo>
                    <a:pt x="1437" y="1790"/>
                  </a:lnTo>
                  <a:lnTo>
                    <a:pt x="1362" y="1790"/>
                  </a:lnTo>
                  <a:lnTo>
                    <a:pt x="1295" y="1760"/>
                  </a:lnTo>
                  <a:lnTo>
                    <a:pt x="1250" y="1768"/>
                  </a:lnTo>
                  <a:lnTo>
                    <a:pt x="1100" y="1715"/>
                  </a:lnTo>
                  <a:lnTo>
                    <a:pt x="1032" y="1510"/>
                  </a:lnTo>
                  <a:lnTo>
                    <a:pt x="927" y="1413"/>
                  </a:lnTo>
                  <a:lnTo>
                    <a:pt x="835" y="1233"/>
                  </a:lnTo>
                  <a:lnTo>
                    <a:pt x="792" y="1215"/>
                  </a:lnTo>
                  <a:lnTo>
                    <a:pt x="742" y="1170"/>
                  </a:lnTo>
                  <a:lnTo>
                    <a:pt x="695" y="1170"/>
                  </a:lnTo>
                  <a:lnTo>
                    <a:pt x="622" y="1155"/>
                  </a:lnTo>
                  <a:lnTo>
                    <a:pt x="567" y="1170"/>
                  </a:lnTo>
                  <a:lnTo>
                    <a:pt x="530" y="1260"/>
                  </a:lnTo>
                  <a:lnTo>
                    <a:pt x="472" y="1275"/>
                  </a:lnTo>
                  <a:lnTo>
                    <a:pt x="350" y="1205"/>
                  </a:lnTo>
                  <a:lnTo>
                    <a:pt x="277" y="1120"/>
                  </a:lnTo>
                  <a:lnTo>
                    <a:pt x="265" y="1018"/>
                  </a:lnTo>
                  <a:lnTo>
                    <a:pt x="212" y="948"/>
                  </a:lnTo>
                  <a:lnTo>
                    <a:pt x="90" y="850"/>
                  </a:lnTo>
                  <a:lnTo>
                    <a:pt x="0" y="748"/>
                  </a:lnTo>
                  <a:lnTo>
                    <a:pt x="0" y="705"/>
                  </a:lnTo>
                  <a:lnTo>
                    <a:pt x="292" y="708"/>
                  </a:lnTo>
                  <a:lnTo>
                    <a:pt x="530" y="728"/>
                  </a:lnTo>
                  <a:lnTo>
                    <a:pt x="560" y="0"/>
                  </a:lnTo>
                  <a:close/>
                </a:path>
              </a:pathLst>
            </a:custGeom>
            <a:solidFill>
              <a:srgbClr val="FFFF99"/>
            </a:solidFill>
            <a:ln w="9525">
              <a:solidFill>
                <a:srgbClr val="000000"/>
              </a:solidFill>
              <a:round/>
              <a:headEnd/>
              <a:tailEnd/>
            </a:ln>
          </p:spPr>
          <p:txBody>
            <a:bodyPr/>
            <a:lstStyle/>
            <a:p>
              <a:endParaRPr lang="en-US" sz="1000" dirty="0"/>
            </a:p>
          </p:txBody>
        </p:sp>
        <p:sp>
          <p:nvSpPr>
            <p:cNvPr id="22" name="Freeform 18"/>
            <p:cNvSpPr>
              <a:spLocks noChangeAspect="1"/>
            </p:cNvSpPr>
            <p:nvPr/>
          </p:nvSpPr>
          <p:spPr bwMode="auto">
            <a:xfrm>
              <a:off x="6537410" y="1461444"/>
              <a:ext cx="467465" cy="294421"/>
            </a:xfrm>
            <a:custGeom>
              <a:avLst/>
              <a:gdLst>
                <a:gd name="T0" fmla="*/ 2147483647 w 930"/>
                <a:gd name="T1" fmla="*/ 0 h 545"/>
                <a:gd name="T2" fmla="*/ 2147483647 w 930"/>
                <a:gd name="T3" fmla="*/ 2147483647 h 545"/>
                <a:gd name="T4" fmla="*/ 2147483647 w 930"/>
                <a:gd name="T5" fmla="*/ 2147483647 h 545"/>
                <a:gd name="T6" fmla="*/ 2147483647 w 930"/>
                <a:gd name="T7" fmla="*/ 2147483647 h 545"/>
                <a:gd name="T8" fmla="*/ 2147483647 w 930"/>
                <a:gd name="T9" fmla="*/ 2147483647 h 545"/>
                <a:gd name="T10" fmla="*/ 2147483647 w 930"/>
                <a:gd name="T11" fmla="*/ 2147483647 h 545"/>
                <a:gd name="T12" fmla="*/ 2147483647 w 930"/>
                <a:gd name="T13" fmla="*/ 2147483647 h 545"/>
                <a:gd name="T14" fmla="*/ 0 w 930"/>
                <a:gd name="T15" fmla="*/ 2147483647 h 545"/>
                <a:gd name="T16" fmla="*/ 2147483647 w 930"/>
                <a:gd name="T17" fmla="*/ 0 h 5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0"/>
                <a:gd name="T28" fmla="*/ 0 h 545"/>
                <a:gd name="T29" fmla="*/ 930 w 930"/>
                <a:gd name="T30" fmla="*/ 545 h 5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0" h="545">
                  <a:moveTo>
                    <a:pt x="2" y="0"/>
                  </a:moveTo>
                  <a:lnTo>
                    <a:pt x="780" y="18"/>
                  </a:lnTo>
                  <a:lnTo>
                    <a:pt x="837" y="178"/>
                  </a:lnTo>
                  <a:lnTo>
                    <a:pt x="892" y="300"/>
                  </a:lnTo>
                  <a:lnTo>
                    <a:pt x="930" y="500"/>
                  </a:lnTo>
                  <a:lnTo>
                    <a:pt x="907" y="545"/>
                  </a:lnTo>
                  <a:lnTo>
                    <a:pt x="620" y="538"/>
                  </a:lnTo>
                  <a:lnTo>
                    <a:pt x="0" y="528"/>
                  </a:lnTo>
                  <a:lnTo>
                    <a:pt x="2" y="0"/>
                  </a:lnTo>
                  <a:close/>
                </a:path>
              </a:pathLst>
            </a:custGeom>
            <a:solidFill>
              <a:schemeClr val="bg1"/>
            </a:solidFill>
            <a:ln w="9525">
              <a:solidFill>
                <a:srgbClr val="000000"/>
              </a:solidFill>
              <a:round/>
              <a:headEnd/>
              <a:tailEnd/>
            </a:ln>
          </p:spPr>
          <p:txBody>
            <a:bodyPr/>
            <a:lstStyle/>
            <a:p>
              <a:endParaRPr lang="en-US" sz="1000" dirty="0"/>
            </a:p>
          </p:txBody>
        </p:sp>
        <p:sp>
          <p:nvSpPr>
            <p:cNvPr id="23" name="Freeform 19"/>
            <p:cNvSpPr>
              <a:spLocks noChangeAspect="1"/>
            </p:cNvSpPr>
            <p:nvPr/>
          </p:nvSpPr>
          <p:spPr bwMode="auto">
            <a:xfrm>
              <a:off x="6525108" y="1745203"/>
              <a:ext cx="491249" cy="345268"/>
            </a:xfrm>
            <a:custGeom>
              <a:avLst/>
              <a:gdLst>
                <a:gd name="T0" fmla="*/ 2147483647 w 977"/>
                <a:gd name="T1" fmla="*/ 0 h 638"/>
                <a:gd name="T2" fmla="*/ 2147483647 w 977"/>
                <a:gd name="T3" fmla="*/ 2147483647 h 638"/>
                <a:gd name="T4" fmla="*/ 0 w 977"/>
                <a:gd name="T5" fmla="*/ 2147483647 h 638"/>
                <a:gd name="T6" fmla="*/ 2147483647 w 977"/>
                <a:gd name="T7" fmla="*/ 2147483647 h 638"/>
                <a:gd name="T8" fmla="*/ 2147483647 w 977"/>
                <a:gd name="T9" fmla="*/ 2147483647 h 638"/>
                <a:gd name="T10" fmla="*/ 2147483647 w 977"/>
                <a:gd name="T11" fmla="*/ 2147483647 h 638"/>
                <a:gd name="T12" fmla="*/ 2147483647 w 977"/>
                <a:gd name="T13" fmla="*/ 2147483647 h 638"/>
                <a:gd name="T14" fmla="*/ 2147483647 w 977"/>
                <a:gd name="T15" fmla="*/ 2147483647 h 638"/>
                <a:gd name="T16" fmla="*/ 2147483647 w 977"/>
                <a:gd name="T17" fmla="*/ 2147483647 h 638"/>
                <a:gd name="T18" fmla="*/ 2147483647 w 977"/>
                <a:gd name="T19" fmla="*/ 2147483647 h 638"/>
                <a:gd name="T20" fmla="*/ 2147483647 w 977"/>
                <a:gd name="T21" fmla="*/ 2147483647 h 638"/>
                <a:gd name="T22" fmla="*/ 2147483647 w 977"/>
                <a:gd name="T23" fmla="*/ 2147483647 h 638"/>
                <a:gd name="T24" fmla="*/ 2147483647 w 977"/>
                <a:gd name="T25" fmla="*/ 2147483647 h 638"/>
                <a:gd name="T26" fmla="*/ 2147483647 w 977"/>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7"/>
                <a:gd name="T43" fmla="*/ 0 h 638"/>
                <a:gd name="T44" fmla="*/ 977 w 977"/>
                <a:gd name="T45" fmla="*/ 638 h 6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7" h="638">
                  <a:moveTo>
                    <a:pt x="17" y="0"/>
                  </a:moveTo>
                  <a:lnTo>
                    <a:pt x="15" y="248"/>
                  </a:lnTo>
                  <a:lnTo>
                    <a:pt x="0" y="538"/>
                  </a:lnTo>
                  <a:lnTo>
                    <a:pt x="710" y="548"/>
                  </a:lnTo>
                  <a:lnTo>
                    <a:pt x="785" y="588"/>
                  </a:lnTo>
                  <a:lnTo>
                    <a:pt x="837" y="533"/>
                  </a:lnTo>
                  <a:lnTo>
                    <a:pt x="977" y="638"/>
                  </a:lnTo>
                  <a:lnTo>
                    <a:pt x="957" y="528"/>
                  </a:lnTo>
                  <a:lnTo>
                    <a:pt x="970" y="443"/>
                  </a:lnTo>
                  <a:lnTo>
                    <a:pt x="977" y="153"/>
                  </a:lnTo>
                  <a:lnTo>
                    <a:pt x="915" y="90"/>
                  </a:lnTo>
                  <a:lnTo>
                    <a:pt x="940" y="10"/>
                  </a:lnTo>
                  <a:lnTo>
                    <a:pt x="475" y="8"/>
                  </a:lnTo>
                  <a:lnTo>
                    <a:pt x="17" y="0"/>
                  </a:lnTo>
                  <a:close/>
                </a:path>
              </a:pathLst>
            </a:custGeom>
            <a:solidFill>
              <a:schemeClr val="bg1"/>
            </a:solidFill>
            <a:ln w="9525">
              <a:solidFill>
                <a:srgbClr val="000000"/>
              </a:solidFill>
              <a:round/>
              <a:headEnd/>
              <a:tailEnd/>
            </a:ln>
          </p:spPr>
          <p:txBody>
            <a:bodyPr/>
            <a:lstStyle/>
            <a:p>
              <a:endParaRPr lang="en-US" sz="1000" dirty="0"/>
            </a:p>
          </p:txBody>
        </p:sp>
        <p:sp>
          <p:nvSpPr>
            <p:cNvPr id="24" name="Freeform 20"/>
            <p:cNvSpPr>
              <a:spLocks noChangeAspect="1"/>
            </p:cNvSpPr>
            <p:nvPr/>
          </p:nvSpPr>
          <p:spPr bwMode="auto">
            <a:xfrm>
              <a:off x="6517727" y="2032243"/>
              <a:ext cx="585561" cy="284579"/>
            </a:xfrm>
            <a:custGeom>
              <a:avLst/>
              <a:gdLst>
                <a:gd name="T0" fmla="*/ 2147483647 w 1165"/>
                <a:gd name="T1" fmla="*/ 0 h 525"/>
                <a:gd name="T2" fmla="*/ 0 w 1165"/>
                <a:gd name="T3" fmla="*/ 2147483647 h 525"/>
                <a:gd name="T4" fmla="*/ 2147483647 w 1165"/>
                <a:gd name="T5" fmla="*/ 2147483647 h 525"/>
                <a:gd name="T6" fmla="*/ 2147483647 w 1165"/>
                <a:gd name="T7" fmla="*/ 2147483647 h 525"/>
                <a:gd name="T8" fmla="*/ 2147483647 w 1165"/>
                <a:gd name="T9" fmla="*/ 2147483647 h 525"/>
                <a:gd name="T10" fmla="*/ 2147483647 w 1165"/>
                <a:gd name="T11" fmla="*/ 2147483647 h 525"/>
                <a:gd name="T12" fmla="*/ 2147483647 w 1165"/>
                <a:gd name="T13" fmla="*/ 2147483647 h 525"/>
                <a:gd name="T14" fmla="*/ 2147483647 w 1165"/>
                <a:gd name="T15" fmla="*/ 2147483647 h 525"/>
                <a:gd name="T16" fmla="*/ 2147483647 w 1165"/>
                <a:gd name="T17" fmla="*/ 2147483647 h 525"/>
                <a:gd name="T18" fmla="*/ 2147483647 w 1165"/>
                <a:gd name="T19" fmla="*/ 2147483647 h 525"/>
                <a:gd name="T20" fmla="*/ 2147483647 w 1165"/>
                <a:gd name="T21" fmla="*/ 2147483647 h 525"/>
                <a:gd name="T22" fmla="*/ 2147483647 w 1165"/>
                <a:gd name="T23" fmla="*/ 2147483647 h 525"/>
                <a:gd name="T24" fmla="*/ 2147483647 w 1165"/>
                <a:gd name="T25" fmla="*/ 2147483647 h 525"/>
                <a:gd name="T26" fmla="*/ 2147483647 w 1165"/>
                <a:gd name="T27" fmla="*/ 2147483647 h 525"/>
                <a:gd name="T28" fmla="*/ 2147483647 w 1165"/>
                <a:gd name="T29" fmla="*/ 0 h 5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5"/>
                <a:gd name="T46" fmla="*/ 0 h 525"/>
                <a:gd name="T47" fmla="*/ 1165 w 1165"/>
                <a:gd name="T48" fmla="*/ 525 h 5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5" h="525">
                  <a:moveTo>
                    <a:pt x="12" y="0"/>
                  </a:moveTo>
                  <a:lnTo>
                    <a:pt x="0" y="348"/>
                  </a:lnTo>
                  <a:lnTo>
                    <a:pt x="262" y="355"/>
                  </a:lnTo>
                  <a:lnTo>
                    <a:pt x="260" y="525"/>
                  </a:lnTo>
                  <a:lnTo>
                    <a:pt x="615" y="520"/>
                  </a:lnTo>
                  <a:lnTo>
                    <a:pt x="932" y="515"/>
                  </a:lnTo>
                  <a:lnTo>
                    <a:pt x="1165" y="520"/>
                  </a:lnTo>
                  <a:lnTo>
                    <a:pt x="1092" y="373"/>
                  </a:lnTo>
                  <a:lnTo>
                    <a:pt x="1042" y="235"/>
                  </a:lnTo>
                  <a:lnTo>
                    <a:pt x="987" y="93"/>
                  </a:lnTo>
                  <a:lnTo>
                    <a:pt x="855" y="3"/>
                  </a:lnTo>
                  <a:lnTo>
                    <a:pt x="795" y="55"/>
                  </a:lnTo>
                  <a:lnTo>
                    <a:pt x="722" y="18"/>
                  </a:lnTo>
                  <a:lnTo>
                    <a:pt x="405" y="8"/>
                  </a:lnTo>
                  <a:lnTo>
                    <a:pt x="12" y="0"/>
                  </a:lnTo>
                  <a:close/>
                </a:path>
              </a:pathLst>
            </a:custGeom>
            <a:solidFill>
              <a:schemeClr val="accent2">
                <a:lumMod val="40000"/>
                <a:lumOff val="60000"/>
              </a:schemeClr>
            </a:solidFill>
            <a:ln w="9525">
              <a:solidFill>
                <a:srgbClr val="000000"/>
              </a:solidFill>
              <a:round/>
              <a:headEnd/>
              <a:tailEnd/>
            </a:ln>
          </p:spPr>
          <p:txBody>
            <a:bodyPr/>
            <a:lstStyle/>
            <a:p>
              <a:endParaRPr lang="en-US" sz="1000" dirty="0"/>
            </a:p>
          </p:txBody>
        </p:sp>
        <p:sp>
          <p:nvSpPr>
            <p:cNvPr id="25" name="Freeform 21"/>
            <p:cNvSpPr>
              <a:spLocks noChangeAspect="1"/>
            </p:cNvSpPr>
            <p:nvPr/>
          </p:nvSpPr>
          <p:spPr bwMode="auto">
            <a:xfrm>
              <a:off x="6641564" y="2309441"/>
              <a:ext cx="515852" cy="282939"/>
            </a:xfrm>
            <a:custGeom>
              <a:avLst/>
              <a:gdLst>
                <a:gd name="T0" fmla="*/ 2147483647 w 1025"/>
                <a:gd name="T1" fmla="*/ 2147483647 h 522"/>
                <a:gd name="T2" fmla="*/ 2147483647 w 1025"/>
                <a:gd name="T3" fmla="*/ 2147483647 h 522"/>
                <a:gd name="T4" fmla="*/ 0 w 1025"/>
                <a:gd name="T5" fmla="*/ 2147483647 h 522"/>
                <a:gd name="T6" fmla="*/ 2147483647 w 1025"/>
                <a:gd name="T7" fmla="*/ 2147483647 h 522"/>
                <a:gd name="T8" fmla="*/ 2147483647 w 1025"/>
                <a:gd name="T9" fmla="*/ 2147483647 h 522"/>
                <a:gd name="T10" fmla="*/ 2147483647 w 1025"/>
                <a:gd name="T11" fmla="*/ 2147483647 h 522"/>
                <a:gd name="T12" fmla="*/ 2147483647 w 1025"/>
                <a:gd name="T13" fmla="*/ 2147483647 h 522"/>
                <a:gd name="T14" fmla="*/ 2147483647 w 1025"/>
                <a:gd name="T15" fmla="*/ 2147483647 h 522"/>
                <a:gd name="T16" fmla="*/ 2147483647 w 1025"/>
                <a:gd name="T17" fmla="*/ 0 h 522"/>
                <a:gd name="T18" fmla="*/ 2147483647 w 1025"/>
                <a:gd name="T19" fmla="*/ 2147483647 h 522"/>
                <a:gd name="T20" fmla="*/ 2147483647 w 1025"/>
                <a:gd name="T21" fmla="*/ 2147483647 h 5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5"/>
                <a:gd name="T34" fmla="*/ 0 h 522"/>
                <a:gd name="T35" fmla="*/ 1025 w 1025"/>
                <a:gd name="T36" fmla="*/ 522 h 5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5" h="522">
                  <a:moveTo>
                    <a:pt x="10" y="5"/>
                  </a:moveTo>
                  <a:lnTo>
                    <a:pt x="8" y="305"/>
                  </a:lnTo>
                  <a:lnTo>
                    <a:pt x="0" y="517"/>
                  </a:lnTo>
                  <a:lnTo>
                    <a:pt x="1025" y="522"/>
                  </a:lnTo>
                  <a:lnTo>
                    <a:pt x="1005" y="250"/>
                  </a:lnTo>
                  <a:lnTo>
                    <a:pt x="1005" y="147"/>
                  </a:lnTo>
                  <a:lnTo>
                    <a:pt x="923" y="85"/>
                  </a:lnTo>
                  <a:lnTo>
                    <a:pt x="948" y="30"/>
                  </a:lnTo>
                  <a:lnTo>
                    <a:pt x="913" y="0"/>
                  </a:lnTo>
                  <a:lnTo>
                    <a:pt x="448" y="5"/>
                  </a:lnTo>
                  <a:lnTo>
                    <a:pt x="10" y="5"/>
                  </a:lnTo>
                  <a:close/>
                </a:path>
              </a:pathLst>
            </a:custGeom>
            <a:solidFill>
              <a:schemeClr val="accent1">
                <a:lumMod val="20000"/>
                <a:lumOff val="80000"/>
              </a:schemeClr>
            </a:solidFill>
            <a:ln w="9525">
              <a:solidFill>
                <a:srgbClr val="000000"/>
              </a:solidFill>
              <a:round/>
              <a:headEnd/>
              <a:tailEnd/>
            </a:ln>
          </p:spPr>
          <p:txBody>
            <a:bodyPr/>
            <a:lstStyle/>
            <a:p>
              <a:endParaRPr lang="en-US" sz="1000" dirty="0"/>
            </a:p>
          </p:txBody>
        </p:sp>
        <p:sp>
          <p:nvSpPr>
            <p:cNvPr id="26" name="Freeform 22"/>
            <p:cNvSpPr>
              <a:spLocks noChangeAspect="1"/>
            </p:cNvSpPr>
            <p:nvPr/>
          </p:nvSpPr>
          <p:spPr bwMode="auto">
            <a:xfrm>
              <a:off x="6572674" y="2585820"/>
              <a:ext cx="601144" cy="311643"/>
            </a:xfrm>
            <a:custGeom>
              <a:avLst/>
              <a:gdLst>
                <a:gd name="T0" fmla="*/ 2147483647 w 1195"/>
                <a:gd name="T1" fmla="*/ 0 h 575"/>
                <a:gd name="T2" fmla="*/ 0 w 1195"/>
                <a:gd name="T3" fmla="*/ 2147483647 h 575"/>
                <a:gd name="T4" fmla="*/ 2147483647 w 1195"/>
                <a:gd name="T5" fmla="*/ 2147483647 h 575"/>
                <a:gd name="T6" fmla="*/ 2147483647 w 1195"/>
                <a:gd name="T7" fmla="*/ 2147483647 h 575"/>
                <a:gd name="T8" fmla="*/ 2147483647 w 1195"/>
                <a:gd name="T9" fmla="*/ 2147483647 h 575"/>
                <a:gd name="T10" fmla="*/ 2147483647 w 1195"/>
                <a:gd name="T11" fmla="*/ 2147483647 h 575"/>
                <a:gd name="T12" fmla="*/ 2147483647 w 1195"/>
                <a:gd name="T13" fmla="*/ 2147483647 h 575"/>
                <a:gd name="T14" fmla="*/ 2147483647 w 1195"/>
                <a:gd name="T15" fmla="*/ 2147483647 h 575"/>
                <a:gd name="T16" fmla="*/ 2147483647 w 1195"/>
                <a:gd name="T17" fmla="*/ 2147483647 h 575"/>
                <a:gd name="T18" fmla="*/ 2147483647 w 1195"/>
                <a:gd name="T19" fmla="*/ 2147483647 h 575"/>
                <a:gd name="T20" fmla="*/ 2147483647 w 1195"/>
                <a:gd name="T21" fmla="*/ 2147483647 h 575"/>
                <a:gd name="T22" fmla="*/ 2147483647 w 1195"/>
                <a:gd name="T23" fmla="*/ 2147483647 h 575"/>
                <a:gd name="T24" fmla="*/ 2147483647 w 1195"/>
                <a:gd name="T25" fmla="*/ 0 h 5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5"/>
                <a:gd name="T40" fmla="*/ 0 h 575"/>
                <a:gd name="T41" fmla="*/ 1195 w 1195"/>
                <a:gd name="T42" fmla="*/ 575 h 5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5" h="575">
                  <a:moveTo>
                    <a:pt x="7" y="0"/>
                  </a:moveTo>
                  <a:lnTo>
                    <a:pt x="0" y="102"/>
                  </a:lnTo>
                  <a:lnTo>
                    <a:pt x="425" y="117"/>
                  </a:lnTo>
                  <a:lnTo>
                    <a:pt x="427" y="445"/>
                  </a:lnTo>
                  <a:lnTo>
                    <a:pt x="645" y="535"/>
                  </a:lnTo>
                  <a:lnTo>
                    <a:pt x="705" y="502"/>
                  </a:lnTo>
                  <a:lnTo>
                    <a:pt x="842" y="575"/>
                  </a:lnTo>
                  <a:lnTo>
                    <a:pt x="932" y="572"/>
                  </a:lnTo>
                  <a:lnTo>
                    <a:pt x="1097" y="502"/>
                  </a:lnTo>
                  <a:lnTo>
                    <a:pt x="1195" y="570"/>
                  </a:lnTo>
                  <a:lnTo>
                    <a:pt x="1195" y="215"/>
                  </a:lnTo>
                  <a:lnTo>
                    <a:pt x="1165" y="7"/>
                  </a:lnTo>
                  <a:lnTo>
                    <a:pt x="7" y="0"/>
                  </a:lnTo>
                  <a:close/>
                </a:path>
              </a:pathLst>
            </a:custGeom>
            <a:solidFill>
              <a:schemeClr val="bg1"/>
            </a:solidFill>
            <a:ln w="9525">
              <a:solidFill>
                <a:srgbClr val="000000"/>
              </a:solidFill>
              <a:round/>
              <a:headEnd/>
              <a:tailEnd/>
            </a:ln>
          </p:spPr>
          <p:txBody>
            <a:bodyPr/>
            <a:lstStyle/>
            <a:p>
              <a:endParaRPr lang="en-US" sz="1000" dirty="0"/>
            </a:p>
          </p:txBody>
        </p:sp>
        <p:sp>
          <p:nvSpPr>
            <p:cNvPr id="27" name="Freeform 23"/>
            <p:cNvSpPr>
              <a:spLocks noChangeAspect="1"/>
            </p:cNvSpPr>
            <p:nvPr/>
          </p:nvSpPr>
          <p:spPr bwMode="auto">
            <a:xfrm>
              <a:off x="7162337" y="2600582"/>
              <a:ext cx="338707" cy="340347"/>
            </a:xfrm>
            <a:custGeom>
              <a:avLst/>
              <a:gdLst>
                <a:gd name="T0" fmla="*/ 0 w 673"/>
                <a:gd name="T1" fmla="*/ 2147483647 h 628"/>
                <a:gd name="T2" fmla="*/ 2147483647 w 673"/>
                <a:gd name="T3" fmla="*/ 2147483647 h 628"/>
                <a:gd name="T4" fmla="*/ 2147483647 w 673"/>
                <a:gd name="T5" fmla="*/ 0 h 628"/>
                <a:gd name="T6" fmla="*/ 2147483647 w 673"/>
                <a:gd name="T7" fmla="*/ 2147483647 h 628"/>
                <a:gd name="T8" fmla="*/ 2147483647 w 673"/>
                <a:gd name="T9" fmla="*/ 2147483647 h 628"/>
                <a:gd name="T10" fmla="*/ 2147483647 w 673"/>
                <a:gd name="T11" fmla="*/ 2147483647 h 628"/>
                <a:gd name="T12" fmla="*/ 2147483647 w 673"/>
                <a:gd name="T13" fmla="*/ 2147483647 h 628"/>
                <a:gd name="T14" fmla="*/ 2147483647 w 673"/>
                <a:gd name="T15" fmla="*/ 2147483647 h 628"/>
                <a:gd name="T16" fmla="*/ 2147483647 w 673"/>
                <a:gd name="T17" fmla="*/ 2147483647 h 628"/>
                <a:gd name="T18" fmla="*/ 2147483647 w 673"/>
                <a:gd name="T19" fmla="*/ 2147483647 h 628"/>
                <a:gd name="T20" fmla="*/ 2147483647 w 673"/>
                <a:gd name="T21" fmla="*/ 2147483647 h 628"/>
                <a:gd name="T22" fmla="*/ 2147483647 w 673"/>
                <a:gd name="T23" fmla="*/ 2147483647 h 628"/>
                <a:gd name="T24" fmla="*/ 2147483647 w 673"/>
                <a:gd name="T25" fmla="*/ 2147483647 h 628"/>
                <a:gd name="T26" fmla="*/ 2147483647 w 673"/>
                <a:gd name="T27" fmla="*/ 2147483647 h 628"/>
                <a:gd name="T28" fmla="*/ 2147483647 w 673"/>
                <a:gd name="T29" fmla="*/ 2147483647 h 628"/>
                <a:gd name="T30" fmla="*/ 0 w 673"/>
                <a:gd name="T31" fmla="*/ 2147483647 h 6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3"/>
                <a:gd name="T49" fmla="*/ 0 h 628"/>
                <a:gd name="T50" fmla="*/ 673 w 673"/>
                <a:gd name="T51" fmla="*/ 628 h 6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3" h="628">
                  <a:moveTo>
                    <a:pt x="0" y="58"/>
                  </a:moveTo>
                  <a:lnTo>
                    <a:pt x="265" y="25"/>
                  </a:lnTo>
                  <a:lnTo>
                    <a:pt x="593" y="0"/>
                  </a:lnTo>
                  <a:lnTo>
                    <a:pt x="575" y="83"/>
                  </a:lnTo>
                  <a:lnTo>
                    <a:pt x="648" y="65"/>
                  </a:lnTo>
                  <a:lnTo>
                    <a:pt x="673" y="120"/>
                  </a:lnTo>
                  <a:lnTo>
                    <a:pt x="598" y="170"/>
                  </a:lnTo>
                  <a:lnTo>
                    <a:pt x="615" y="258"/>
                  </a:lnTo>
                  <a:lnTo>
                    <a:pt x="538" y="403"/>
                  </a:lnTo>
                  <a:lnTo>
                    <a:pt x="480" y="493"/>
                  </a:lnTo>
                  <a:lnTo>
                    <a:pt x="513" y="608"/>
                  </a:lnTo>
                  <a:lnTo>
                    <a:pt x="98" y="628"/>
                  </a:lnTo>
                  <a:lnTo>
                    <a:pt x="95" y="558"/>
                  </a:lnTo>
                  <a:lnTo>
                    <a:pt x="13" y="543"/>
                  </a:lnTo>
                  <a:lnTo>
                    <a:pt x="13" y="170"/>
                  </a:lnTo>
                  <a:lnTo>
                    <a:pt x="0" y="58"/>
                  </a:lnTo>
                  <a:close/>
                </a:path>
              </a:pathLst>
            </a:custGeom>
            <a:noFill/>
            <a:ln w="9525">
              <a:solidFill>
                <a:srgbClr val="000000"/>
              </a:solidFill>
              <a:round/>
              <a:headEnd/>
              <a:tailEnd/>
            </a:ln>
          </p:spPr>
          <p:txBody>
            <a:bodyPr/>
            <a:lstStyle/>
            <a:p>
              <a:endParaRPr lang="en-US" sz="1000" dirty="0"/>
            </a:p>
          </p:txBody>
        </p:sp>
        <p:sp>
          <p:nvSpPr>
            <p:cNvPr id="28" name="Freeform 24"/>
            <p:cNvSpPr>
              <a:spLocks noChangeAspect="1"/>
            </p:cNvSpPr>
            <p:nvPr/>
          </p:nvSpPr>
          <p:spPr bwMode="auto">
            <a:xfrm>
              <a:off x="7211543" y="2927807"/>
              <a:ext cx="412517" cy="356749"/>
            </a:xfrm>
            <a:custGeom>
              <a:avLst/>
              <a:gdLst>
                <a:gd name="T0" fmla="*/ 0 w 820"/>
                <a:gd name="T1" fmla="*/ 2147483647 h 658"/>
                <a:gd name="T2" fmla="*/ 2147483647 w 820"/>
                <a:gd name="T3" fmla="*/ 0 h 658"/>
                <a:gd name="T4" fmla="*/ 2147483647 w 820"/>
                <a:gd name="T5" fmla="*/ 2147483647 h 658"/>
                <a:gd name="T6" fmla="*/ 2147483647 w 820"/>
                <a:gd name="T7" fmla="*/ 2147483647 h 658"/>
                <a:gd name="T8" fmla="*/ 2147483647 w 820"/>
                <a:gd name="T9" fmla="*/ 2147483647 h 658"/>
                <a:gd name="T10" fmla="*/ 2147483647 w 820"/>
                <a:gd name="T11" fmla="*/ 2147483647 h 658"/>
                <a:gd name="T12" fmla="*/ 2147483647 w 820"/>
                <a:gd name="T13" fmla="*/ 2147483647 h 658"/>
                <a:gd name="T14" fmla="*/ 2147483647 w 820"/>
                <a:gd name="T15" fmla="*/ 2147483647 h 658"/>
                <a:gd name="T16" fmla="*/ 2147483647 w 820"/>
                <a:gd name="T17" fmla="*/ 2147483647 h 658"/>
                <a:gd name="T18" fmla="*/ 2147483647 w 820"/>
                <a:gd name="T19" fmla="*/ 2147483647 h 658"/>
                <a:gd name="T20" fmla="*/ 2147483647 w 820"/>
                <a:gd name="T21" fmla="*/ 2147483647 h 658"/>
                <a:gd name="T22" fmla="*/ 2147483647 w 820"/>
                <a:gd name="T23" fmla="*/ 2147483647 h 658"/>
                <a:gd name="T24" fmla="*/ 2147483647 w 820"/>
                <a:gd name="T25" fmla="*/ 2147483647 h 658"/>
                <a:gd name="T26" fmla="*/ 2147483647 w 820"/>
                <a:gd name="T27" fmla="*/ 2147483647 h 658"/>
                <a:gd name="T28" fmla="*/ 2147483647 w 820"/>
                <a:gd name="T29" fmla="*/ 2147483647 h 658"/>
                <a:gd name="T30" fmla="*/ 2147483647 w 820"/>
                <a:gd name="T31" fmla="*/ 2147483647 h 658"/>
                <a:gd name="T32" fmla="*/ 2147483647 w 820"/>
                <a:gd name="T33" fmla="*/ 2147483647 h 658"/>
                <a:gd name="T34" fmla="*/ 2147483647 w 820"/>
                <a:gd name="T35" fmla="*/ 2147483647 h 658"/>
                <a:gd name="T36" fmla="*/ 2147483647 w 820"/>
                <a:gd name="T37" fmla="*/ 2147483647 h 658"/>
                <a:gd name="T38" fmla="*/ 2147483647 w 820"/>
                <a:gd name="T39" fmla="*/ 2147483647 h 658"/>
                <a:gd name="T40" fmla="*/ 2147483647 w 820"/>
                <a:gd name="T41" fmla="*/ 2147483647 h 658"/>
                <a:gd name="T42" fmla="*/ 2147483647 w 820"/>
                <a:gd name="T43" fmla="*/ 2147483647 h 658"/>
                <a:gd name="T44" fmla="*/ 2147483647 w 820"/>
                <a:gd name="T45" fmla="*/ 2147483647 h 658"/>
                <a:gd name="T46" fmla="*/ 2147483647 w 820"/>
                <a:gd name="T47" fmla="*/ 2147483647 h 658"/>
                <a:gd name="T48" fmla="*/ 2147483647 w 820"/>
                <a:gd name="T49" fmla="*/ 2147483647 h 658"/>
                <a:gd name="T50" fmla="*/ 2147483647 w 820"/>
                <a:gd name="T51" fmla="*/ 2147483647 h 658"/>
                <a:gd name="T52" fmla="*/ 2147483647 w 820"/>
                <a:gd name="T53" fmla="*/ 2147483647 h 658"/>
                <a:gd name="T54" fmla="*/ 2147483647 w 820"/>
                <a:gd name="T55" fmla="*/ 2147483647 h 658"/>
                <a:gd name="T56" fmla="*/ 2147483647 w 820"/>
                <a:gd name="T57" fmla="*/ 2147483647 h 658"/>
                <a:gd name="T58" fmla="*/ 2147483647 w 820"/>
                <a:gd name="T59" fmla="*/ 2147483647 h 658"/>
                <a:gd name="T60" fmla="*/ 2147483647 w 820"/>
                <a:gd name="T61" fmla="*/ 2147483647 h 658"/>
                <a:gd name="T62" fmla="*/ 2147483647 w 820"/>
                <a:gd name="T63" fmla="*/ 2147483647 h 658"/>
                <a:gd name="T64" fmla="*/ 2147483647 w 820"/>
                <a:gd name="T65" fmla="*/ 2147483647 h 658"/>
                <a:gd name="T66" fmla="*/ 2147483647 w 820"/>
                <a:gd name="T67" fmla="*/ 2147483647 h 658"/>
                <a:gd name="T68" fmla="*/ 0 w 820"/>
                <a:gd name="T69" fmla="*/ 2147483647 h 6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0"/>
                <a:gd name="T106" fmla="*/ 0 h 658"/>
                <a:gd name="T107" fmla="*/ 820 w 820"/>
                <a:gd name="T108" fmla="*/ 658 h 6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0" h="658">
                  <a:moveTo>
                    <a:pt x="0" y="15"/>
                  </a:moveTo>
                  <a:lnTo>
                    <a:pt x="410" y="0"/>
                  </a:lnTo>
                  <a:lnTo>
                    <a:pt x="482" y="135"/>
                  </a:lnTo>
                  <a:lnTo>
                    <a:pt x="420" y="295"/>
                  </a:lnTo>
                  <a:lnTo>
                    <a:pt x="400" y="368"/>
                  </a:lnTo>
                  <a:lnTo>
                    <a:pt x="675" y="338"/>
                  </a:lnTo>
                  <a:lnTo>
                    <a:pt x="692" y="443"/>
                  </a:lnTo>
                  <a:lnTo>
                    <a:pt x="610" y="433"/>
                  </a:lnTo>
                  <a:lnTo>
                    <a:pt x="572" y="478"/>
                  </a:lnTo>
                  <a:lnTo>
                    <a:pt x="615" y="508"/>
                  </a:lnTo>
                  <a:lnTo>
                    <a:pt x="690" y="473"/>
                  </a:lnTo>
                  <a:lnTo>
                    <a:pt x="692" y="523"/>
                  </a:lnTo>
                  <a:lnTo>
                    <a:pt x="737" y="480"/>
                  </a:lnTo>
                  <a:lnTo>
                    <a:pt x="767" y="480"/>
                  </a:lnTo>
                  <a:lnTo>
                    <a:pt x="732" y="568"/>
                  </a:lnTo>
                  <a:lnTo>
                    <a:pt x="800" y="583"/>
                  </a:lnTo>
                  <a:lnTo>
                    <a:pt x="820" y="630"/>
                  </a:lnTo>
                  <a:lnTo>
                    <a:pt x="790" y="645"/>
                  </a:lnTo>
                  <a:lnTo>
                    <a:pt x="747" y="615"/>
                  </a:lnTo>
                  <a:lnTo>
                    <a:pt x="667" y="593"/>
                  </a:lnTo>
                  <a:lnTo>
                    <a:pt x="685" y="650"/>
                  </a:lnTo>
                  <a:lnTo>
                    <a:pt x="645" y="658"/>
                  </a:lnTo>
                  <a:lnTo>
                    <a:pt x="612" y="605"/>
                  </a:lnTo>
                  <a:lnTo>
                    <a:pt x="592" y="638"/>
                  </a:lnTo>
                  <a:lnTo>
                    <a:pt x="472" y="638"/>
                  </a:lnTo>
                  <a:lnTo>
                    <a:pt x="472" y="605"/>
                  </a:lnTo>
                  <a:lnTo>
                    <a:pt x="427" y="568"/>
                  </a:lnTo>
                  <a:lnTo>
                    <a:pt x="337" y="563"/>
                  </a:lnTo>
                  <a:lnTo>
                    <a:pt x="412" y="605"/>
                  </a:lnTo>
                  <a:lnTo>
                    <a:pt x="307" y="628"/>
                  </a:lnTo>
                  <a:lnTo>
                    <a:pt x="142" y="598"/>
                  </a:lnTo>
                  <a:lnTo>
                    <a:pt x="80" y="605"/>
                  </a:lnTo>
                  <a:lnTo>
                    <a:pt x="102" y="385"/>
                  </a:lnTo>
                  <a:lnTo>
                    <a:pt x="2" y="210"/>
                  </a:lnTo>
                  <a:lnTo>
                    <a:pt x="0" y="15"/>
                  </a:lnTo>
                  <a:close/>
                </a:path>
              </a:pathLst>
            </a:custGeom>
            <a:solidFill>
              <a:srgbClr val="FFFF99"/>
            </a:solidFill>
            <a:ln w="9525">
              <a:solidFill>
                <a:srgbClr val="000000"/>
              </a:solidFill>
              <a:round/>
              <a:headEnd/>
              <a:tailEnd/>
            </a:ln>
          </p:spPr>
          <p:txBody>
            <a:bodyPr/>
            <a:lstStyle/>
            <a:p>
              <a:endParaRPr lang="en-US" sz="1000" dirty="0"/>
            </a:p>
          </p:txBody>
        </p:sp>
        <p:sp>
          <p:nvSpPr>
            <p:cNvPr id="29" name="Freeform 25" descr="Solid diamond"/>
            <p:cNvSpPr>
              <a:spLocks noChangeAspect="1"/>
            </p:cNvSpPr>
            <p:nvPr/>
          </p:nvSpPr>
          <p:spPr bwMode="auto">
            <a:xfrm>
              <a:off x="6928604" y="1425359"/>
              <a:ext cx="460084" cy="558497"/>
            </a:xfrm>
            <a:custGeom>
              <a:avLst/>
              <a:gdLst>
                <a:gd name="T0" fmla="*/ 0 w 915"/>
                <a:gd name="T1" fmla="*/ 2147483647 h 1030"/>
                <a:gd name="T2" fmla="*/ 2147483647 w 915"/>
                <a:gd name="T3" fmla="*/ 2147483647 h 1030"/>
                <a:gd name="T4" fmla="*/ 2147483647 w 915"/>
                <a:gd name="T5" fmla="*/ 0 h 1030"/>
                <a:gd name="T6" fmla="*/ 2147483647 w 915"/>
                <a:gd name="T7" fmla="*/ 2147483647 h 1030"/>
                <a:gd name="T8" fmla="*/ 2147483647 w 915"/>
                <a:gd name="T9" fmla="*/ 2147483647 h 1030"/>
                <a:gd name="T10" fmla="*/ 2147483647 w 915"/>
                <a:gd name="T11" fmla="*/ 2147483647 h 1030"/>
                <a:gd name="T12" fmla="*/ 2147483647 w 915"/>
                <a:gd name="T13" fmla="*/ 2147483647 h 1030"/>
                <a:gd name="T14" fmla="*/ 2147483647 w 915"/>
                <a:gd name="T15" fmla="*/ 2147483647 h 1030"/>
                <a:gd name="T16" fmla="*/ 2147483647 w 915"/>
                <a:gd name="T17" fmla="*/ 2147483647 h 1030"/>
                <a:gd name="T18" fmla="*/ 2147483647 w 915"/>
                <a:gd name="T19" fmla="*/ 2147483647 h 1030"/>
                <a:gd name="T20" fmla="*/ 2147483647 w 915"/>
                <a:gd name="T21" fmla="*/ 2147483647 h 1030"/>
                <a:gd name="T22" fmla="*/ 2147483647 w 915"/>
                <a:gd name="T23" fmla="*/ 2147483647 h 1030"/>
                <a:gd name="T24" fmla="*/ 2147483647 w 915"/>
                <a:gd name="T25" fmla="*/ 2147483647 h 1030"/>
                <a:gd name="T26" fmla="*/ 2147483647 w 915"/>
                <a:gd name="T27" fmla="*/ 2147483647 h 1030"/>
                <a:gd name="T28" fmla="*/ 2147483647 w 915"/>
                <a:gd name="T29" fmla="*/ 2147483647 h 1030"/>
                <a:gd name="T30" fmla="*/ 2147483647 w 915"/>
                <a:gd name="T31" fmla="*/ 2147483647 h 1030"/>
                <a:gd name="T32" fmla="*/ 2147483647 w 915"/>
                <a:gd name="T33" fmla="*/ 2147483647 h 1030"/>
                <a:gd name="T34" fmla="*/ 2147483647 w 915"/>
                <a:gd name="T35" fmla="*/ 2147483647 h 1030"/>
                <a:gd name="T36" fmla="*/ 2147483647 w 915"/>
                <a:gd name="T37" fmla="*/ 2147483647 h 1030"/>
                <a:gd name="T38" fmla="*/ 2147483647 w 915"/>
                <a:gd name="T39" fmla="*/ 2147483647 h 1030"/>
                <a:gd name="T40" fmla="*/ 2147483647 w 915"/>
                <a:gd name="T41" fmla="*/ 2147483647 h 1030"/>
                <a:gd name="T42" fmla="*/ 2147483647 w 915"/>
                <a:gd name="T43" fmla="*/ 2147483647 h 1030"/>
                <a:gd name="T44" fmla="*/ 2147483647 w 915"/>
                <a:gd name="T45" fmla="*/ 2147483647 h 1030"/>
                <a:gd name="T46" fmla="*/ 2147483647 w 915"/>
                <a:gd name="T47" fmla="*/ 2147483647 h 1030"/>
                <a:gd name="T48" fmla="*/ 2147483647 w 915"/>
                <a:gd name="T49" fmla="*/ 2147483647 h 1030"/>
                <a:gd name="T50" fmla="*/ 2147483647 w 915"/>
                <a:gd name="T51" fmla="*/ 2147483647 h 1030"/>
                <a:gd name="T52" fmla="*/ 2147483647 w 915"/>
                <a:gd name="T53" fmla="*/ 2147483647 h 1030"/>
                <a:gd name="T54" fmla="*/ 2147483647 w 915"/>
                <a:gd name="T55" fmla="*/ 2147483647 h 1030"/>
                <a:gd name="T56" fmla="*/ 2147483647 w 915"/>
                <a:gd name="T57" fmla="*/ 2147483647 h 1030"/>
                <a:gd name="T58" fmla="*/ 2147483647 w 915"/>
                <a:gd name="T59" fmla="*/ 2147483647 h 1030"/>
                <a:gd name="T60" fmla="*/ 0 w 915"/>
                <a:gd name="T61" fmla="*/ 2147483647 h 10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15"/>
                <a:gd name="T94" fmla="*/ 0 h 1030"/>
                <a:gd name="T95" fmla="*/ 915 w 915"/>
                <a:gd name="T96" fmla="*/ 1030 h 103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15" h="1030">
                  <a:moveTo>
                    <a:pt x="0" y="80"/>
                  </a:moveTo>
                  <a:lnTo>
                    <a:pt x="240" y="80"/>
                  </a:lnTo>
                  <a:lnTo>
                    <a:pt x="238" y="0"/>
                  </a:lnTo>
                  <a:lnTo>
                    <a:pt x="290" y="23"/>
                  </a:lnTo>
                  <a:lnTo>
                    <a:pt x="300" y="85"/>
                  </a:lnTo>
                  <a:lnTo>
                    <a:pt x="415" y="153"/>
                  </a:lnTo>
                  <a:lnTo>
                    <a:pt x="450" y="123"/>
                  </a:lnTo>
                  <a:lnTo>
                    <a:pt x="518" y="123"/>
                  </a:lnTo>
                  <a:lnTo>
                    <a:pt x="570" y="183"/>
                  </a:lnTo>
                  <a:lnTo>
                    <a:pt x="605" y="160"/>
                  </a:lnTo>
                  <a:lnTo>
                    <a:pt x="705" y="185"/>
                  </a:lnTo>
                  <a:lnTo>
                    <a:pt x="740" y="140"/>
                  </a:lnTo>
                  <a:lnTo>
                    <a:pt x="803" y="175"/>
                  </a:lnTo>
                  <a:lnTo>
                    <a:pt x="915" y="170"/>
                  </a:lnTo>
                  <a:lnTo>
                    <a:pt x="733" y="298"/>
                  </a:lnTo>
                  <a:lnTo>
                    <a:pt x="643" y="410"/>
                  </a:lnTo>
                  <a:lnTo>
                    <a:pt x="660" y="573"/>
                  </a:lnTo>
                  <a:lnTo>
                    <a:pt x="598" y="640"/>
                  </a:lnTo>
                  <a:lnTo>
                    <a:pt x="623" y="688"/>
                  </a:lnTo>
                  <a:lnTo>
                    <a:pt x="623" y="808"/>
                  </a:lnTo>
                  <a:lnTo>
                    <a:pt x="685" y="808"/>
                  </a:lnTo>
                  <a:lnTo>
                    <a:pt x="778" y="895"/>
                  </a:lnTo>
                  <a:lnTo>
                    <a:pt x="815" y="1000"/>
                  </a:lnTo>
                  <a:lnTo>
                    <a:pt x="168" y="1030"/>
                  </a:lnTo>
                  <a:lnTo>
                    <a:pt x="170" y="745"/>
                  </a:lnTo>
                  <a:lnTo>
                    <a:pt x="113" y="683"/>
                  </a:lnTo>
                  <a:lnTo>
                    <a:pt x="133" y="608"/>
                  </a:lnTo>
                  <a:lnTo>
                    <a:pt x="153" y="565"/>
                  </a:lnTo>
                  <a:lnTo>
                    <a:pt x="113" y="368"/>
                  </a:lnTo>
                  <a:lnTo>
                    <a:pt x="58" y="238"/>
                  </a:lnTo>
                  <a:lnTo>
                    <a:pt x="0" y="80"/>
                  </a:lnTo>
                  <a:close/>
                </a:path>
              </a:pathLst>
            </a:custGeom>
            <a:solidFill>
              <a:schemeClr val="bg1"/>
            </a:solidFill>
            <a:ln w="9525">
              <a:solidFill>
                <a:srgbClr val="000000"/>
              </a:solidFill>
              <a:round/>
              <a:headEnd/>
              <a:tailEnd/>
            </a:ln>
          </p:spPr>
          <p:txBody>
            <a:bodyPr/>
            <a:lstStyle/>
            <a:p>
              <a:endParaRPr lang="en-US" sz="1000" dirty="0"/>
            </a:p>
          </p:txBody>
        </p:sp>
        <p:sp>
          <p:nvSpPr>
            <p:cNvPr id="30" name="Freeform 26"/>
            <p:cNvSpPr>
              <a:spLocks noChangeAspect="1"/>
            </p:cNvSpPr>
            <p:nvPr/>
          </p:nvSpPr>
          <p:spPr bwMode="auto">
            <a:xfrm>
              <a:off x="7226305" y="1618085"/>
              <a:ext cx="349369" cy="440401"/>
            </a:xfrm>
            <a:custGeom>
              <a:avLst/>
              <a:gdLst>
                <a:gd name="T0" fmla="*/ 2147483647 w 695"/>
                <a:gd name="T1" fmla="*/ 2147483647 h 813"/>
                <a:gd name="T2" fmla="*/ 2147483647 w 695"/>
                <a:gd name="T3" fmla="*/ 2147483647 h 813"/>
                <a:gd name="T4" fmla="*/ 2147483647 w 695"/>
                <a:gd name="T5" fmla="*/ 2147483647 h 813"/>
                <a:gd name="T6" fmla="*/ 2147483647 w 695"/>
                <a:gd name="T7" fmla="*/ 0 h 813"/>
                <a:gd name="T8" fmla="*/ 2147483647 w 695"/>
                <a:gd name="T9" fmla="*/ 2147483647 h 813"/>
                <a:gd name="T10" fmla="*/ 2147483647 w 695"/>
                <a:gd name="T11" fmla="*/ 2147483647 h 813"/>
                <a:gd name="T12" fmla="*/ 2147483647 w 695"/>
                <a:gd name="T13" fmla="*/ 2147483647 h 813"/>
                <a:gd name="T14" fmla="*/ 2147483647 w 695"/>
                <a:gd name="T15" fmla="*/ 2147483647 h 813"/>
                <a:gd name="T16" fmla="*/ 2147483647 w 695"/>
                <a:gd name="T17" fmla="*/ 2147483647 h 813"/>
                <a:gd name="T18" fmla="*/ 2147483647 w 695"/>
                <a:gd name="T19" fmla="*/ 2147483647 h 813"/>
                <a:gd name="T20" fmla="*/ 2147483647 w 695"/>
                <a:gd name="T21" fmla="*/ 2147483647 h 813"/>
                <a:gd name="T22" fmla="*/ 2147483647 w 695"/>
                <a:gd name="T23" fmla="*/ 2147483647 h 813"/>
                <a:gd name="T24" fmla="*/ 2147483647 w 695"/>
                <a:gd name="T25" fmla="*/ 2147483647 h 813"/>
                <a:gd name="T26" fmla="*/ 2147483647 w 695"/>
                <a:gd name="T27" fmla="*/ 2147483647 h 813"/>
                <a:gd name="T28" fmla="*/ 2147483647 w 695"/>
                <a:gd name="T29" fmla="*/ 2147483647 h 813"/>
                <a:gd name="T30" fmla="*/ 2147483647 w 695"/>
                <a:gd name="T31" fmla="*/ 2147483647 h 813"/>
                <a:gd name="T32" fmla="*/ 2147483647 w 695"/>
                <a:gd name="T33" fmla="*/ 2147483647 h 813"/>
                <a:gd name="T34" fmla="*/ 2147483647 w 695"/>
                <a:gd name="T35" fmla="*/ 2147483647 h 813"/>
                <a:gd name="T36" fmla="*/ 2147483647 w 695"/>
                <a:gd name="T37" fmla="*/ 2147483647 h 813"/>
                <a:gd name="T38" fmla="*/ 2147483647 w 695"/>
                <a:gd name="T39" fmla="*/ 2147483647 h 813"/>
                <a:gd name="T40" fmla="*/ 2147483647 w 695"/>
                <a:gd name="T41" fmla="*/ 2147483647 h 813"/>
                <a:gd name="T42" fmla="*/ 2147483647 w 695"/>
                <a:gd name="T43" fmla="*/ 2147483647 h 813"/>
                <a:gd name="T44" fmla="*/ 2147483647 w 695"/>
                <a:gd name="T45" fmla="*/ 2147483647 h 813"/>
                <a:gd name="T46" fmla="*/ 2147483647 w 695"/>
                <a:gd name="T47" fmla="*/ 2147483647 h 813"/>
                <a:gd name="T48" fmla="*/ 2147483647 w 695"/>
                <a:gd name="T49" fmla="*/ 2147483647 h 813"/>
                <a:gd name="T50" fmla="*/ 2147483647 w 695"/>
                <a:gd name="T51" fmla="*/ 2147483647 h 813"/>
                <a:gd name="T52" fmla="*/ 2147483647 w 695"/>
                <a:gd name="T53" fmla="*/ 2147483647 h 813"/>
                <a:gd name="T54" fmla="*/ 2147483647 w 695"/>
                <a:gd name="T55" fmla="*/ 2147483647 h 813"/>
                <a:gd name="T56" fmla="*/ 2147483647 w 695"/>
                <a:gd name="T57" fmla="*/ 2147483647 h 813"/>
                <a:gd name="T58" fmla="*/ 2147483647 w 695"/>
                <a:gd name="T59" fmla="*/ 2147483647 h 813"/>
                <a:gd name="T60" fmla="*/ 2147483647 w 695"/>
                <a:gd name="T61" fmla="*/ 2147483647 h 813"/>
                <a:gd name="T62" fmla="*/ 2147483647 w 695"/>
                <a:gd name="T63" fmla="*/ 2147483647 h 813"/>
                <a:gd name="T64" fmla="*/ 2147483647 w 695"/>
                <a:gd name="T65" fmla="*/ 2147483647 h 813"/>
                <a:gd name="T66" fmla="*/ 0 w 695"/>
                <a:gd name="T67" fmla="*/ 2147483647 h 813"/>
                <a:gd name="T68" fmla="*/ 2147483647 w 695"/>
                <a:gd name="T69" fmla="*/ 2147483647 h 813"/>
                <a:gd name="T70" fmla="*/ 2147483647 w 695"/>
                <a:gd name="T71" fmla="*/ 2147483647 h 8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95"/>
                <a:gd name="T109" fmla="*/ 0 h 813"/>
                <a:gd name="T110" fmla="*/ 695 w 695"/>
                <a:gd name="T111" fmla="*/ 813 h 8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95" h="813">
                  <a:moveTo>
                    <a:pt x="50" y="55"/>
                  </a:moveTo>
                  <a:lnTo>
                    <a:pt x="102" y="48"/>
                  </a:lnTo>
                  <a:lnTo>
                    <a:pt x="150" y="48"/>
                  </a:lnTo>
                  <a:lnTo>
                    <a:pt x="180" y="0"/>
                  </a:lnTo>
                  <a:lnTo>
                    <a:pt x="202" y="60"/>
                  </a:lnTo>
                  <a:lnTo>
                    <a:pt x="277" y="60"/>
                  </a:lnTo>
                  <a:lnTo>
                    <a:pt x="317" y="115"/>
                  </a:lnTo>
                  <a:lnTo>
                    <a:pt x="395" y="100"/>
                  </a:lnTo>
                  <a:lnTo>
                    <a:pt x="447" y="135"/>
                  </a:lnTo>
                  <a:lnTo>
                    <a:pt x="545" y="160"/>
                  </a:lnTo>
                  <a:lnTo>
                    <a:pt x="562" y="203"/>
                  </a:lnTo>
                  <a:lnTo>
                    <a:pt x="612" y="205"/>
                  </a:lnTo>
                  <a:lnTo>
                    <a:pt x="597" y="248"/>
                  </a:lnTo>
                  <a:lnTo>
                    <a:pt x="615" y="295"/>
                  </a:lnTo>
                  <a:lnTo>
                    <a:pt x="582" y="355"/>
                  </a:lnTo>
                  <a:lnTo>
                    <a:pt x="605" y="368"/>
                  </a:lnTo>
                  <a:lnTo>
                    <a:pt x="660" y="303"/>
                  </a:lnTo>
                  <a:lnTo>
                    <a:pt x="657" y="280"/>
                  </a:lnTo>
                  <a:lnTo>
                    <a:pt x="680" y="270"/>
                  </a:lnTo>
                  <a:lnTo>
                    <a:pt x="695" y="303"/>
                  </a:lnTo>
                  <a:lnTo>
                    <a:pt x="652" y="348"/>
                  </a:lnTo>
                  <a:lnTo>
                    <a:pt x="635" y="450"/>
                  </a:lnTo>
                  <a:lnTo>
                    <a:pt x="635" y="623"/>
                  </a:lnTo>
                  <a:lnTo>
                    <a:pt x="660" y="653"/>
                  </a:lnTo>
                  <a:lnTo>
                    <a:pt x="650" y="760"/>
                  </a:lnTo>
                  <a:lnTo>
                    <a:pt x="320" y="813"/>
                  </a:lnTo>
                  <a:lnTo>
                    <a:pt x="237" y="763"/>
                  </a:lnTo>
                  <a:lnTo>
                    <a:pt x="255" y="698"/>
                  </a:lnTo>
                  <a:lnTo>
                    <a:pt x="215" y="628"/>
                  </a:lnTo>
                  <a:lnTo>
                    <a:pt x="180" y="540"/>
                  </a:lnTo>
                  <a:lnTo>
                    <a:pt x="87" y="453"/>
                  </a:lnTo>
                  <a:lnTo>
                    <a:pt x="30" y="453"/>
                  </a:lnTo>
                  <a:lnTo>
                    <a:pt x="30" y="333"/>
                  </a:lnTo>
                  <a:lnTo>
                    <a:pt x="0" y="288"/>
                  </a:lnTo>
                  <a:lnTo>
                    <a:pt x="65" y="218"/>
                  </a:lnTo>
                  <a:lnTo>
                    <a:pt x="50" y="55"/>
                  </a:lnTo>
                  <a:close/>
                </a:path>
              </a:pathLst>
            </a:custGeom>
            <a:solidFill>
              <a:srgbClr val="FFFF99"/>
            </a:solidFill>
            <a:ln w="9525">
              <a:solidFill>
                <a:srgbClr val="000000"/>
              </a:solidFill>
              <a:round/>
              <a:headEnd/>
              <a:tailEnd/>
            </a:ln>
          </p:spPr>
          <p:txBody>
            <a:bodyPr/>
            <a:lstStyle/>
            <a:p>
              <a:endParaRPr lang="en-US" sz="1000" dirty="0"/>
            </a:p>
          </p:txBody>
        </p:sp>
        <p:sp>
          <p:nvSpPr>
            <p:cNvPr id="31" name="Freeform 27"/>
            <p:cNvSpPr>
              <a:spLocks noChangeAspect="1"/>
            </p:cNvSpPr>
            <p:nvPr/>
          </p:nvSpPr>
          <p:spPr bwMode="auto">
            <a:xfrm>
              <a:off x="7004875" y="1965814"/>
              <a:ext cx="405956" cy="284580"/>
            </a:xfrm>
            <a:custGeom>
              <a:avLst/>
              <a:gdLst>
                <a:gd name="T0" fmla="*/ 2147483647 w 807"/>
                <a:gd name="T1" fmla="*/ 2147483647 h 525"/>
                <a:gd name="T2" fmla="*/ 0 w 807"/>
                <a:gd name="T3" fmla="*/ 2147483647 h 525"/>
                <a:gd name="T4" fmla="*/ 2147483647 w 807"/>
                <a:gd name="T5" fmla="*/ 2147483647 h 525"/>
                <a:gd name="T6" fmla="*/ 2147483647 w 807"/>
                <a:gd name="T7" fmla="*/ 2147483647 h 525"/>
                <a:gd name="T8" fmla="*/ 2147483647 w 807"/>
                <a:gd name="T9" fmla="*/ 2147483647 h 525"/>
                <a:gd name="T10" fmla="*/ 2147483647 w 807"/>
                <a:gd name="T11" fmla="*/ 2147483647 h 525"/>
                <a:gd name="T12" fmla="*/ 2147483647 w 807"/>
                <a:gd name="T13" fmla="*/ 2147483647 h 525"/>
                <a:gd name="T14" fmla="*/ 2147483647 w 807"/>
                <a:gd name="T15" fmla="*/ 2147483647 h 525"/>
                <a:gd name="T16" fmla="*/ 2147483647 w 807"/>
                <a:gd name="T17" fmla="*/ 2147483647 h 525"/>
                <a:gd name="T18" fmla="*/ 2147483647 w 807"/>
                <a:gd name="T19" fmla="*/ 2147483647 h 525"/>
                <a:gd name="T20" fmla="*/ 2147483647 w 807"/>
                <a:gd name="T21" fmla="*/ 2147483647 h 525"/>
                <a:gd name="T22" fmla="*/ 2147483647 w 807"/>
                <a:gd name="T23" fmla="*/ 2147483647 h 525"/>
                <a:gd name="T24" fmla="*/ 2147483647 w 807"/>
                <a:gd name="T25" fmla="*/ 2147483647 h 525"/>
                <a:gd name="T26" fmla="*/ 2147483647 w 807"/>
                <a:gd name="T27" fmla="*/ 2147483647 h 525"/>
                <a:gd name="T28" fmla="*/ 2147483647 w 807"/>
                <a:gd name="T29" fmla="*/ 0 h 525"/>
                <a:gd name="T30" fmla="*/ 2147483647 w 807"/>
                <a:gd name="T31" fmla="*/ 2147483647 h 525"/>
                <a:gd name="T32" fmla="*/ 2147483647 w 807"/>
                <a:gd name="T33" fmla="*/ 2147483647 h 525"/>
                <a:gd name="T34" fmla="*/ 2147483647 w 807"/>
                <a:gd name="T35" fmla="*/ 2147483647 h 5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7"/>
                <a:gd name="T55" fmla="*/ 0 h 525"/>
                <a:gd name="T56" fmla="*/ 807 w 807"/>
                <a:gd name="T57" fmla="*/ 525 h 5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7" h="525">
                  <a:moveTo>
                    <a:pt x="12" y="27"/>
                  </a:moveTo>
                  <a:lnTo>
                    <a:pt x="0" y="120"/>
                  </a:lnTo>
                  <a:lnTo>
                    <a:pt x="17" y="217"/>
                  </a:lnTo>
                  <a:lnTo>
                    <a:pt x="92" y="417"/>
                  </a:lnTo>
                  <a:lnTo>
                    <a:pt x="135" y="525"/>
                  </a:lnTo>
                  <a:lnTo>
                    <a:pt x="610" y="500"/>
                  </a:lnTo>
                  <a:lnTo>
                    <a:pt x="687" y="525"/>
                  </a:lnTo>
                  <a:lnTo>
                    <a:pt x="735" y="422"/>
                  </a:lnTo>
                  <a:lnTo>
                    <a:pt x="717" y="350"/>
                  </a:lnTo>
                  <a:lnTo>
                    <a:pt x="797" y="335"/>
                  </a:lnTo>
                  <a:lnTo>
                    <a:pt x="807" y="220"/>
                  </a:lnTo>
                  <a:lnTo>
                    <a:pt x="760" y="170"/>
                  </a:lnTo>
                  <a:lnTo>
                    <a:pt x="677" y="120"/>
                  </a:lnTo>
                  <a:lnTo>
                    <a:pt x="695" y="50"/>
                  </a:lnTo>
                  <a:lnTo>
                    <a:pt x="660" y="0"/>
                  </a:lnTo>
                  <a:lnTo>
                    <a:pt x="482" y="7"/>
                  </a:lnTo>
                  <a:lnTo>
                    <a:pt x="302" y="15"/>
                  </a:lnTo>
                  <a:lnTo>
                    <a:pt x="12" y="27"/>
                  </a:lnTo>
                  <a:close/>
                </a:path>
              </a:pathLst>
            </a:custGeom>
            <a:solidFill>
              <a:schemeClr val="accent1">
                <a:lumMod val="20000"/>
                <a:lumOff val="80000"/>
              </a:schemeClr>
            </a:solidFill>
            <a:ln w="9525">
              <a:solidFill>
                <a:srgbClr val="000000"/>
              </a:solidFill>
              <a:round/>
              <a:headEnd/>
              <a:tailEnd/>
            </a:ln>
          </p:spPr>
          <p:txBody>
            <a:bodyPr/>
            <a:lstStyle/>
            <a:p>
              <a:endParaRPr lang="en-US" sz="1000" dirty="0"/>
            </a:p>
          </p:txBody>
        </p:sp>
        <p:sp>
          <p:nvSpPr>
            <p:cNvPr id="32" name="Freeform 28"/>
            <p:cNvSpPr>
              <a:spLocks noChangeAspect="1"/>
            </p:cNvSpPr>
            <p:nvPr/>
          </p:nvSpPr>
          <p:spPr bwMode="auto">
            <a:xfrm>
              <a:off x="7363264" y="1555757"/>
              <a:ext cx="376433" cy="174685"/>
            </a:xfrm>
            <a:custGeom>
              <a:avLst/>
              <a:gdLst>
                <a:gd name="T0" fmla="*/ 0 w 748"/>
                <a:gd name="T1" fmla="*/ 2147483647 h 323"/>
                <a:gd name="T2" fmla="*/ 2147483647 w 748"/>
                <a:gd name="T3" fmla="*/ 0 h 323"/>
                <a:gd name="T4" fmla="*/ 2147483647 w 748"/>
                <a:gd name="T5" fmla="*/ 2147483647 h 323"/>
                <a:gd name="T6" fmla="*/ 2147483647 w 748"/>
                <a:gd name="T7" fmla="*/ 2147483647 h 323"/>
                <a:gd name="T8" fmla="*/ 2147483647 w 748"/>
                <a:gd name="T9" fmla="*/ 2147483647 h 323"/>
                <a:gd name="T10" fmla="*/ 2147483647 w 748"/>
                <a:gd name="T11" fmla="*/ 2147483647 h 323"/>
                <a:gd name="T12" fmla="*/ 2147483647 w 748"/>
                <a:gd name="T13" fmla="*/ 2147483647 h 323"/>
                <a:gd name="T14" fmla="*/ 2147483647 w 748"/>
                <a:gd name="T15" fmla="*/ 2147483647 h 323"/>
                <a:gd name="T16" fmla="*/ 2147483647 w 748"/>
                <a:gd name="T17" fmla="*/ 2147483647 h 323"/>
                <a:gd name="T18" fmla="*/ 2147483647 w 748"/>
                <a:gd name="T19" fmla="*/ 2147483647 h 323"/>
                <a:gd name="T20" fmla="*/ 2147483647 w 748"/>
                <a:gd name="T21" fmla="*/ 2147483647 h 323"/>
                <a:gd name="T22" fmla="*/ 2147483647 w 748"/>
                <a:gd name="T23" fmla="*/ 2147483647 h 323"/>
                <a:gd name="T24" fmla="*/ 2147483647 w 748"/>
                <a:gd name="T25" fmla="*/ 2147483647 h 323"/>
                <a:gd name="T26" fmla="*/ 2147483647 w 748"/>
                <a:gd name="T27" fmla="*/ 2147483647 h 323"/>
                <a:gd name="T28" fmla="*/ 2147483647 w 748"/>
                <a:gd name="T29" fmla="*/ 2147483647 h 323"/>
                <a:gd name="T30" fmla="*/ 2147483647 w 748"/>
                <a:gd name="T31" fmla="*/ 2147483647 h 323"/>
                <a:gd name="T32" fmla="*/ 2147483647 w 748"/>
                <a:gd name="T33" fmla="*/ 2147483647 h 323"/>
                <a:gd name="T34" fmla="*/ 2147483647 w 748"/>
                <a:gd name="T35" fmla="*/ 2147483647 h 323"/>
                <a:gd name="T36" fmla="*/ 2147483647 w 748"/>
                <a:gd name="T37" fmla="*/ 2147483647 h 323"/>
                <a:gd name="T38" fmla="*/ 2147483647 w 748"/>
                <a:gd name="T39" fmla="*/ 2147483647 h 323"/>
                <a:gd name="T40" fmla="*/ 2147483647 w 748"/>
                <a:gd name="T41" fmla="*/ 2147483647 h 323"/>
                <a:gd name="T42" fmla="*/ 2147483647 w 748"/>
                <a:gd name="T43" fmla="*/ 2147483647 h 323"/>
                <a:gd name="T44" fmla="*/ 2147483647 w 748"/>
                <a:gd name="T45" fmla="*/ 2147483647 h 323"/>
                <a:gd name="T46" fmla="*/ 2147483647 w 748"/>
                <a:gd name="T47" fmla="*/ 2147483647 h 323"/>
                <a:gd name="T48" fmla="*/ 0 w 748"/>
                <a:gd name="T49" fmla="*/ 2147483647 h 3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8"/>
                <a:gd name="T76" fmla="*/ 0 h 323"/>
                <a:gd name="T77" fmla="*/ 748 w 748"/>
                <a:gd name="T78" fmla="*/ 323 h 3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8" h="323">
                  <a:moveTo>
                    <a:pt x="0" y="178"/>
                  </a:moveTo>
                  <a:lnTo>
                    <a:pt x="168" y="0"/>
                  </a:lnTo>
                  <a:lnTo>
                    <a:pt x="138" y="73"/>
                  </a:lnTo>
                  <a:lnTo>
                    <a:pt x="160" y="95"/>
                  </a:lnTo>
                  <a:lnTo>
                    <a:pt x="213" y="65"/>
                  </a:lnTo>
                  <a:lnTo>
                    <a:pt x="328" y="110"/>
                  </a:lnTo>
                  <a:lnTo>
                    <a:pt x="378" y="73"/>
                  </a:lnTo>
                  <a:lnTo>
                    <a:pt x="533" y="53"/>
                  </a:lnTo>
                  <a:lnTo>
                    <a:pt x="563" y="98"/>
                  </a:lnTo>
                  <a:lnTo>
                    <a:pt x="623" y="88"/>
                  </a:lnTo>
                  <a:lnTo>
                    <a:pt x="740" y="135"/>
                  </a:lnTo>
                  <a:lnTo>
                    <a:pt x="748" y="170"/>
                  </a:lnTo>
                  <a:lnTo>
                    <a:pt x="620" y="200"/>
                  </a:lnTo>
                  <a:lnTo>
                    <a:pt x="583" y="178"/>
                  </a:lnTo>
                  <a:lnTo>
                    <a:pt x="518" y="185"/>
                  </a:lnTo>
                  <a:lnTo>
                    <a:pt x="443" y="230"/>
                  </a:lnTo>
                  <a:lnTo>
                    <a:pt x="408" y="233"/>
                  </a:lnTo>
                  <a:lnTo>
                    <a:pt x="380" y="200"/>
                  </a:lnTo>
                  <a:lnTo>
                    <a:pt x="338" y="320"/>
                  </a:lnTo>
                  <a:lnTo>
                    <a:pt x="290" y="323"/>
                  </a:lnTo>
                  <a:lnTo>
                    <a:pt x="270" y="275"/>
                  </a:lnTo>
                  <a:lnTo>
                    <a:pt x="170" y="253"/>
                  </a:lnTo>
                  <a:lnTo>
                    <a:pt x="123" y="218"/>
                  </a:lnTo>
                  <a:lnTo>
                    <a:pt x="40" y="230"/>
                  </a:lnTo>
                  <a:lnTo>
                    <a:pt x="0" y="178"/>
                  </a:lnTo>
                  <a:close/>
                </a:path>
              </a:pathLst>
            </a:custGeom>
            <a:solidFill>
              <a:srgbClr val="FFFF99"/>
            </a:solidFill>
            <a:ln w="9525">
              <a:solidFill>
                <a:srgbClr val="000000"/>
              </a:solidFill>
              <a:round/>
              <a:headEnd/>
              <a:tailEnd/>
            </a:ln>
          </p:spPr>
          <p:txBody>
            <a:bodyPr/>
            <a:lstStyle/>
            <a:p>
              <a:endParaRPr lang="en-US" sz="1000" dirty="0"/>
            </a:p>
          </p:txBody>
        </p:sp>
        <p:sp>
          <p:nvSpPr>
            <p:cNvPr id="33" name="Freeform 29"/>
            <p:cNvSpPr>
              <a:spLocks noChangeAspect="1"/>
            </p:cNvSpPr>
            <p:nvPr/>
          </p:nvSpPr>
          <p:spPr bwMode="auto">
            <a:xfrm>
              <a:off x="7624060" y="1679594"/>
              <a:ext cx="268997" cy="392014"/>
            </a:xfrm>
            <a:custGeom>
              <a:avLst/>
              <a:gdLst>
                <a:gd name="T0" fmla="*/ 2147483647 w 535"/>
                <a:gd name="T1" fmla="*/ 2147483647 h 725"/>
                <a:gd name="T2" fmla="*/ 2147483647 w 535"/>
                <a:gd name="T3" fmla="*/ 2147483647 h 725"/>
                <a:gd name="T4" fmla="*/ 2147483647 w 535"/>
                <a:gd name="T5" fmla="*/ 2147483647 h 725"/>
                <a:gd name="T6" fmla="*/ 2147483647 w 535"/>
                <a:gd name="T7" fmla="*/ 2147483647 h 725"/>
                <a:gd name="T8" fmla="*/ 2147483647 w 535"/>
                <a:gd name="T9" fmla="*/ 2147483647 h 725"/>
                <a:gd name="T10" fmla="*/ 2147483647 w 535"/>
                <a:gd name="T11" fmla="*/ 2147483647 h 725"/>
                <a:gd name="T12" fmla="*/ 0 w 535"/>
                <a:gd name="T13" fmla="*/ 2147483647 h 725"/>
                <a:gd name="T14" fmla="*/ 2147483647 w 535"/>
                <a:gd name="T15" fmla="*/ 2147483647 h 725"/>
                <a:gd name="T16" fmla="*/ 2147483647 w 535"/>
                <a:gd name="T17" fmla="*/ 2147483647 h 725"/>
                <a:gd name="T18" fmla="*/ 2147483647 w 535"/>
                <a:gd name="T19" fmla="*/ 2147483647 h 725"/>
                <a:gd name="T20" fmla="*/ 2147483647 w 535"/>
                <a:gd name="T21" fmla="*/ 2147483647 h 725"/>
                <a:gd name="T22" fmla="*/ 2147483647 w 535"/>
                <a:gd name="T23" fmla="*/ 2147483647 h 725"/>
                <a:gd name="T24" fmla="*/ 2147483647 w 535"/>
                <a:gd name="T25" fmla="*/ 2147483647 h 725"/>
                <a:gd name="T26" fmla="*/ 2147483647 w 535"/>
                <a:gd name="T27" fmla="*/ 2147483647 h 725"/>
                <a:gd name="T28" fmla="*/ 2147483647 w 535"/>
                <a:gd name="T29" fmla="*/ 2147483647 h 725"/>
                <a:gd name="T30" fmla="*/ 2147483647 w 535"/>
                <a:gd name="T31" fmla="*/ 2147483647 h 725"/>
                <a:gd name="T32" fmla="*/ 2147483647 w 535"/>
                <a:gd name="T33" fmla="*/ 2147483647 h 725"/>
                <a:gd name="T34" fmla="*/ 2147483647 w 535"/>
                <a:gd name="T35" fmla="*/ 2147483647 h 725"/>
                <a:gd name="T36" fmla="*/ 2147483647 w 535"/>
                <a:gd name="T37" fmla="*/ 2147483647 h 725"/>
                <a:gd name="T38" fmla="*/ 2147483647 w 535"/>
                <a:gd name="T39" fmla="*/ 2147483647 h 725"/>
                <a:gd name="T40" fmla="*/ 2147483647 w 535"/>
                <a:gd name="T41" fmla="*/ 2147483647 h 725"/>
                <a:gd name="T42" fmla="*/ 2147483647 w 535"/>
                <a:gd name="T43" fmla="*/ 2147483647 h 725"/>
                <a:gd name="T44" fmla="*/ 2147483647 w 535"/>
                <a:gd name="T45" fmla="*/ 2147483647 h 725"/>
                <a:gd name="T46" fmla="*/ 2147483647 w 535"/>
                <a:gd name="T47" fmla="*/ 2147483647 h 725"/>
                <a:gd name="T48" fmla="*/ 2147483647 w 535"/>
                <a:gd name="T49" fmla="*/ 2147483647 h 725"/>
                <a:gd name="T50" fmla="*/ 2147483647 w 535"/>
                <a:gd name="T51" fmla="*/ 2147483647 h 725"/>
                <a:gd name="T52" fmla="*/ 2147483647 w 535"/>
                <a:gd name="T53" fmla="*/ 2147483647 h 725"/>
                <a:gd name="T54" fmla="*/ 2147483647 w 535"/>
                <a:gd name="T55" fmla="*/ 2147483647 h 725"/>
                <a:gd name="T56" fmla="*/ 2147483647 w 535"/>
                <a:gd name="T57" fmla="*/ 2147483647 h 725"/>
                <a:gd name="T58" fmla="*/ 2147483647 w 535"/>
                <a:gd name="T59" fmla="*/ 2147483647 h 725"/>
                <a:gd name="T60" fmla="*/ 2147483647 w 535"/>
                <a:gd name="T61" fmla="*/ 2147483647 h 725"/>
                <a:gd name="T62" fmla="*/ 2147483647 w 535"/>
                <a:gd name="T63" fmla="*/ 2147483647 h 725"/>
                <a:gd name="T64" fmla="*/ 2147483647 w 535"/>
                <a:gd name="T65" fmla="*/ 2147483647 h 725"/>
                <a:gd name="T66" fmla="*/ 2147483647 w 535"/>
                <a:gd name="T67" fmla="*/ 2147483647 h 725"/>
                <a:gd name="T68" fmla="*/ 2147483647 w 535"/>
                <a:gd name="T69" fmla="*/ 2147483647 h 725"/>
                <a:gd name="T70" fmla="*/ 2147483647 w 535"/>
                <a:gd name="T71" fmla="*/ 2147483647 h 725"/>
                <a:gd name="T72" fmla="*/ 2147483647 w 535"/>
                <a:gd name="T73" fmla="*/ 2147483647 h 725"/>
                <a:gd name="T74" fmla="*/ 2147483647 w 535"/>
                <a:gd name="T75" fmla="*/ 2147483647 h 725"/>
                <a:gd name="T76" fmla="*/ 2147483647 w 535"/>
                <a:gd name="T77" fmla="*/ 2147483647 h 725"/>
                <a:gd name="T78" fmla="*/ 2147483647 w 535"/>
                <a:gd name="T79" fmla="*/ 2147483647 h 725"/>
                <a:gd name="T80" fmla="*/ 2147483647 w 535"/>
                <a:gd name="T81" fmla="*/ 2147483647 h 725"/>
                <a:gd name="T82" fmla="*/ 2147483647 w 535"/>
                <a:gd name="T83" fmla="*/ 0 h 725"/>
                <a:gd name="T84" fmla="*/ 2147483647 w 535"/>
                <a:gd name="T85" fmla="*/ 2147483647 h 7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5"/>
                <a:gd name="T130" fmla="*/ 0 h 725"/>
                <a:gd name="T131" fmla="*/ 535 w 535"/>
                <a:gd name="T132" fmla="*/ 725 h 7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5" h="725">
                  <a:moveTo>
                    <a:pt x="135" y="30"/>
                  </a:moveTo>
                  <a:lnTo>
                    <a:pt x="155" y="75"/>
                  </a:lnTo>
                  <a:lnTo>
                    <a:pt x="117" y="102"/>
                  </a:lnTo>
                  <a:lnTo>
                    <a:pt x="115" y="217"/>
                  </a:lnTo>
                  <a:lnTo>
                    <a:pt x="95" y="142"/>
                  </a:lnTo>
                  <a:lnTo>
                    <a:pt x="17" y="215"/>
                  </a:lnTo>
                  <a:lnTo>
                    <a:pt x="0" y="422"/>
                  </a:lnTo>
                  <a:lnTo>
                    <a:pt x="50" y="525"/>
                  </a:lnTo>
                  <a:lnTo>
                    <a:pt x="55" y="577"/>
                  </a:lnTo>
                  <a:lnTo>
                    <a:pt x="57" y="620"/>
                  </a:lnTo>
                  <a:lnTo>
                    <a:pt x="55" y="657"/>
                  </a:lnTo>
                  <a:lnTo>
                    <a:pt x="45" y="725"/>
                  </a:lnTo>
                  <a:lnTo>
                    <a:pt x="255" y="712"/>
                  </a:lnTo>
                  <a:lnTo>
                    <a:pt x="532" y="687"/>
                  </a:lnTo>
                  <a:lnTo>
                    <a:pt x="482" y="672"/>
                  </a:lnTo>
                  <a:lnTo>
                    <a:pt x="455" y="635"/>
                  </a:lnTo>
                  <a:lnTo>
                    <a:pt x="497" y="602"/>
                  </a:lnTo>
                  <a:lnTo>
                    <a:pt x="497" y="562"/>
                  </a:lnTo>
                  <a:lnTo>
                    <a:pt x="477" y="527"/>
                  </a:lnTo>
                  <a:lnTo>
                    <a:pt x="497" y="502"/>
                  </a:lnTo>
                  <a:lnTo>
                    <a:pt x="535" y="505"/>
                  </a:lnTo>
                  <a:lnTo>
                    <a:pt x="527" y="405"/>
                  </a:lnTo>
                  <a:lnTo>
                    <a:pt x="517" y="345"/>
                  </a:lnTo>
                  <a:lnTo>
                    <a:pt x="495" y="307"/>
                  </a:lnTo>
                  <a:lnTo>
                    <a:pt x="472" y="285"/>
                  </a:lnTo>
                  <a:lnTo>
                    <a:pt x="437" y="277"/>
                  </a:lnTo>
                  <a:lnTo>
                    <a:pt x="405" y="277"/>
                  </a:lnTo>
                  <a:lnTo>
                    <a:pt x="370" y="325"/>
                  </a:lnTo>
                  <a:lnTo>
                    <a:pt x="347" y="340"/>
                  </a:lnTo>
                  <a:lnTo>
                    <a:pt x="332" y="345"/>
                  </a:lnTo>
                  <a:lnTo>
                    <a:pt x="315" y="337"/>
                  </a:lnTo>
                  <a:lnTo>
                    <a:pt x="310" y="315"/>
                  </a:lnTo>
                  <a:lnTo>
                    <a:pt x="315" y="300"/>
                  </a:lnTo>
                  <a:lnTo>
                    <a:pt x="330" y="285"/>
                  </a:lnTo>
                  <a:lnTo>
                    <a:pt x="345" y="277"/>
                  </a:lnTo>
                  <a:lnTo>
                    <a:pt x="360" y="275"/>
                  </a:lnTo>
                  <a:lnTo>
                    <a:pt x="360" y="247"/>
                  </a:lnTo>
                  <a:lnTo>
                    <a:pt x="400" y="217"/>
                  </a:lnTo>
                  <a:lnTo>
                    <a:pt x="360" y="122"/>
                  </a:lnTo>
                  <a:lnTo>
                    <a:pt x="360" y="77"/>
                  </a:lnTo>
                  <a:lnTo>
                    <a:pt x="292" y="60"/>
                  </a:lnTo>
                  <a:lnTo>
                    <a:pt x="195" y="0"/>
                  </a:lnTo>
                  <a:lnTo>
                    <a:pt x="135" y="30"/>
                  </a:lnTo>
                  <a:close/>
                </a:path>
              </a:pathLst>
            </a:custGeom>
            <a:solidFill>
              <a:srgbClr val="FFFF99"/>
            </a:solidFill>
            <a:ln w="9525">
              <a:solidFill>
                <a:srgbClr val="000000"/>
              </a:solidFill>
              <a:round/>
              <a:headEnd/>
              <a:tailEnd/>
            </a:ln>
          </p:spPr>
          <p:txBody>
            <a:bodyPr/>
            <a:lstStyle/>
            <a:p>
              <a:endParaRPr lang="en-US" sz="1000" dirty="0"/>
            </a:p>
          </p:txBody>
        </p:sp>
        <p:sp>
          <p:nvSpPr>
            <p:cNvPr id="34" name="Freeform 30"/>
            <p:cNvSpPr>
              <a:spLocks noChangeAspect="1"/>
            </p:cNvSpPr>
            <p:nvPr/>
          </p:nvSpPr>
          <p:spPr bwMode="auto">
            <a:xfrm>
              <a:off x="7330460" y="2026502"/>
              <a:ext cx="291961" cy="519132"/>
            </a:xfrm>
            <a:custGeom>
              <a:avLst/>
              <a:gdLst>
                <a:gd name="T0" fmla="*/ 2147483647 w 580"/>
                <a:gd name="T1" fmla="*/ 2147483647 h 958"/>
                <a:gd name="T2" fmla="*/ 2147483647 w 580"/>
                <a:gd name="T3" fmla="*/ 0 h 958"/>
                <a:gd name="T4" fmla="*/ 2147483647 w 580"/>
                <a:gd name="T5" fmla="*/ 2147483647 h 958"/>
                <a:gd name="T6" fmla="*/ 2147483647 w 580"/>
                <a:gd name="T7" fmla="*/ 2147483647 h 958"/>
                <a:gd name="T8" fmla="*/ 2147483647 w 580"/>
                <a:gd name="T9" fmla="*/ 2147483647 h 958"/>
                <a:gd name="T10" fmla="*/ 2147483647 w 580"/>
                <a:gd name="T11" fmla="*/ 2147483647 h 958"/>
                <a:gd name="T12" fmla="*/ 2147483647 w 580"/>
                <a:gd name="T13" fmla="*/ 2147483647 h 958"/>
                <a:gd name="T14" fmla="*/ 2147483647 w 580"/>
                <a:gd name="T15" fmla="*/ 2147483647 h 958"/>
                <a:gd name="T16" fmla="*/ 2147483647 w 580"/>
                <a:gd name="T17" fmla="*/ 2147483647 h 958"/>
                <a:gd name="T18" fmla="*/ 2147483647 w 580"/>
                <a:gd name="T19" fmla="*/ 2147483647 h 958"/>
                <a:gd name="T20" fmla="*/ 2147483647 w 580"/>
                <a:gd name="T21" fmla="*/ 2147483647 h 958"/>
                <a:gd name="T22" fmla="*/ 2147483647 w 580"/>
                <a:gd name="T23" fmla="*/ 2147483647 h 958"/>
                <a:gd name="T24" fmla="*/ 2147483647 w 580"/>
                <a:gd name="T25" fmla="*/ 2147483647 h 958"/>
                <a:gd name="T26" fmla="*/ 2147483647 w 580"/>
                <a:gd name="T27" fmla="*/ 2147483647 h 958"/>
                <a:gd name="T28" fmla="*/ 2147483647 w 580"/>
                <a:gd name="T29" fmla="*/ 2147483647 h 958"/>
                <a:gd name="T30" fmla="*/ 2147483647 w 580"/>
                <a:gd name="T31" fmla="*/ 2147483647 h 958"/>
                <a:gd name="T32" fmla="*/ 2147483647 w 580"/>
                <a:gd name="T33" fmla="*/ 2147483647 h 958"/>
                <a:gd name="T34" fmla="*/ 0 w 580"/>
                <a:gd name="T35" fmla="*/ 2147483647 h 958"/>
                <a:gd name="T36" fmla="*/ 2147483647 w 580"/>
                <a:gd name="T37" fmla="*/ 2147483647 h 958"/>
                <a:gd name="T38" fmla="*/ 2147483647 w 580"/>
                <a:gd name="T39" fmla="*/ 2147483647 h 958"/>
                <a:gd name="T40" fmla="*/ 2147483647 w 580"/>
                <a:gd name="T41" fmla="*/ 2147483647 h 958"/>
                <a:gd name="T42" fmla="*/ 2147483647 w 580"/>
                <a:gd name="T43" fmla="*/ 2147483647 h 958"/>
                <a:gd name="T44" fmla="*/ 2147483647 w 580"/>
                <a:gd name="T45" fmla="*/ 2147483647 h 9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80"/>
                <a:gd name="T70" fmla="*/ 0 h 958"/>
                <a:gd name="T71" fmla="*/ 580 w 580"/>
                <a:gd name="T72" fmla="*/ 958 h 9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80" h="958">
                  <a:moveTo>
                    <a:pt x="108" y="55"/>
                  </a:moveTo>
                  <a:lnTo>
                    <a:pt x="440" y="0"/>
                  </a:lnTo>
                  <a:lnTo>
                    <a:pt x="493" y="118"/>
                  </a:lnTo>
                  <a:lnTo>
                    <a:pt x="560" y="608"/>
                  </a:lnTo>
                  <a:lnTo>
                    <a:pt x="580" y="673"/>
                  </a:lnTo>
                  <a:lnTo>
                    <a:pt x="528" y="803"/>
                  </a:lnTo>
                  <a:lnTo>
                    <a:pt x="528" y="893"/>
                  </a:lnTo>
                  <a:lnTo>
                    <a:pt x="468" y="883"/>
                  </a:lnTo>
                  <a:lnTo>
                    <a:pt x="470" y="958"/>
                  </a:lnTo>
                  <a:lnTo>
                    <a:pt x="408" y="928"/>
                  </a:lnTo>
                  <a:lnTo>
                    <a:pt x="375" y="938"/>
                  </a:lnTo>
                  <a:lnTo>
                    <a:pt x="328" y="930"/>
                  </a:lnTo>
                  <a:lnTo>
                    <a:pt x="293" y="815"/>
                  </a:lnTo>
                  <a:lnTo>
                    <a:pt x="225" y="780"/>
                  </a:lnTo>
                  <a:lnTo>
                    <a:pt x="225" y="658"/>
                  </a:lnTo>
                  <a:lnTo>
                    <a:pt x="158" y="673"/>
                  </a:lnTo>
                  <a:lnTo>
                    <a:pt x="120" y="583"/>
                  </a:lnTo>
                  <a:lnTo>
                    <a:pt x="0" y="478"/>
                  </a:lnTo>
                  <a:lnTo>
                    <a:pt x="88" y="313"/>
                  </a:lnTo>
                  <a:lnTo>
                    <a:pt x="63" y="235"/>
                  </a:lnTo>
                  <a:lnTo>
                    <a:pt x="150" y="220"/>
                  </a:lnTo>
                  <a:lnTo>
                    <a:pt x="158" y="113"/>
                  </a:lnTo>
                  <a:lnTo>
                    <a:pt x="108" y="55"/>
                  </a:lnTo>
                  <a:close/>
                </a:path>
              </a:pathLst>
            </a:custGeom>
            <a:solidFill>
              <a:schemeClr val="accent2">
                <a:lumMod val="40000"/>
                <a:lumOff val="60000"/>
              </a:schemeClr>
            </a:solidFill>
            <a:ln w="9525">
              <a:solidFill>
                <a:srgbClr val="000000"/>
              </a:solidFill>
              <a:round/>
              <a:headEnd/>
              <a:tailEnd/>
            </a:ln>
          </p:spPr>
          <p:txBody>
            <a:bodyPr/>
            <a:lstStyle/>
            <a:p>
              <a:endParaRPr lang="en-US" sz="1000" dirty="0"/>
            </a:p>
          </p:txBody>
        </p:sp>
        <p:sp>
          <p:nvSpPr>
            <p:cNvPr id="35" name="Freeform 31"/>
            <p:cNvSpPr>
              <a:spLocks noChangeAspect="1"/>
            </p:cNvSpPr>
            <p:nvPr/>
          </p:nvSpPr>
          <p:spPr bwMode="auto">
            <a:xfrm>
              <a:off x="7072124" y="2236451"/>
              <a:ext cx="462544" cy="410057"/>
            </a:xfrm>
            <a:custGeom>
              <a:avLst/>
              <a:gdLst>
                <a:gd name="T0" fmla="*/ 0 w 920"/>
                <a:gd name="T1" fmla="*/ 2147483647 h 757"/>
                <a:gd name="T2" fmla="*/ 2147483647 w 920"/>
                <a:gd name="T3" fmla="*/ 0 h 757"/>
                <a:gd name="T4" fmla="*/ 2147483647 w 920"/>
                <a:gd name="T5" fmla="*/ 0 h 757"/>
                <a:gd name="T6" fmla="*/ 2147483647 w 920"/>
                <a:gd name="T7" fmla="*/ 2147483647 h 757"/>
                <a:gd name="T8" fmla="*/ 2147483647 w 920"/>
                <a:gd name="T9" fmla="*/ 2147483647 h 757"/>
                <a:gd name="T10" fmla="*/ 2147483647 w 920"/>
                <a:gd name="T11" fmla="*/ 2147483647 h 757"/>
                <a:gd name="T12" fmla="*/ 2147483647 w 920"/>
                <a:gd name="T13" fmla="*/ 2147483647 h 757"/>
                <a:gd name="T14" fmla="*/ 2147483647 w 920"/>
                <a:gd name="T15" fmla="*/ 2147483647 h 757"/>
                <a:gd name="T16" fmla="*/ 2147483647 w 920"/>
                <a:gd name="T17" fmla="*/ 2147483647 h 757"/>
                <a:gd name="T18" fmla="*/ 2147483647 w 920"/>
                <a:gd name="T19" fmla="*/ 2147483647 h 757"/>
                <a:gd name="T20" fmla="*/ 2147483647 w 920"/>
                <a:gd name="T21" fmla="*/ 2147483647 h 757"/>
                <a:gd name="T22" fmla="*/ 2147483647 w 920"/>
                <a:gd name="T23" fmla="*/ 2147483647 h 757"/>
                <a:gd name="T24" fmla="*/ 2147483647 w 920"/>
                <a:gd name="T25" fmla="*/ 2147483647 h 757"/>
                <a:gd name="T26" fmla="*/ 2147483647 w 920"/>
                <a:gd name="T27" fmla="*/ 2147483647 h 757"/>
                <a:gd name="T28" fmla="*/ 2147483647 w 920"/>
                <a:gd name="T29" fmla="*/ 2147483647 h 757"/>
                <a:gd name="T30" fmla="*/ 2147483647 w 920"/>
                <a:gd name="T31" fmla="*/ 2147483647 h 757"/>
                <a:gd name="T32" fmla="*/ 2147483647 w 920"/>
                <a:gd name="T33" fmla="*/ 2147483647 h 757"/>
                <a:gd name="T34" fmla="*/ 2147483647 w 920"/>
                <a:gd name="T35" fmla="*/ 2147483647 h 757"/>
                <a:gd name="T36" fmla="*/ 2147483647 w 920"/>
                <a:gd name="T37" fmla="*/ 2147483647 h 757"/>
                <a:gd name="T38" fmla="*/ 2147483647 w 920"/>
                <a:gd name="T39" fmla="*/ 2147483647 h 757"/>
                <a:gd name="T40" fmla="*/ 2147483647 w 920"/>
                <a:gd name="T41" fmla="*/ 2147483647 h 757"/>
                <a:gd name="T42" fmla="*/ 2147483647 w 920"/>
                <a:gd name="T43" fmla="*/ 2147483647 h 757"/>
                <a:gd name="T44" fmla="*/ 2147483647 w 920"/>
                <a:gd name="T45" fmla="*/ 2147483647 h 757"/>
                <a:gd name="T46" fmla="*/ 2147483647 w 920"/>
                <a:gd name="T47" fmla="*/ 2147483647 h 757"/>
                <a:gd name="T48" fmla="*/ 2147483647 w 920"/>
                <a:gd name="T49" fmla="*/ 2147483647 h 757"/>
                <a:gd name="T50" fmla="*/ 0 w 920"/>
                <a:gd name="T51" fmla="*/ 2147483647 h 7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0"/>
                <a:gd name="T79" fmla="*/ 0 h 757"/>
                <a:gd name="T80" fmla="*/ 920 w 920"/>
                <a:gd name="T81" fmla="*/ 757 h 7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0" h="757">
                  <a:moveTo>
                    <a:pt x="0" y="25"/>
                  </a:moveTo>
                  <a:lnTo>
                    <a:pt x="403" y="0"/>
                  </a:lnTo>
                  <a:lnTo>
                    <a:pt x="488" y="0"/>
                  </a:lnTo>
                  <a:lnTo>
                    <a:pt x="553" y="22"/>
                  </a:lnTo>
                  <a:lnTo>
                    <a:pt x="518" y="87"/>
                  </a:lnTo>
                  <a:lnTo>
                    <a:pt x="635" y="195"/>
                  </a:lnTo>
                  <a:lnTo>
                    <a:pt x="673" y="285"/>
                  </a:lnTo>
                  <a:lnTo>
                    <a:pt x="743" y="262"/>
                  </a:lnTo>
                  <a:lnTo>
                    <a:pt x="740" y="390"/>
                  </a:lnTo>
                  <a:lnTo>
                    <a:pt x="810" y="427"/>
                  </a:lnTo>
                  <a:lnTo>
                    <a:pt x="843" y="540"/>
                  </a:lnTo>
                  <a:lnTo>
                    <a:pt x="893" y="550"/>
                  </a:lnTo>
                  <a:lnTo>
                    <a:pt x="920" y="597"/>
                  </a:lnTo>
                  <a:lnTo>
                    <a:pt x="858" y="662"/>
                  </a:lnTo>
                  <a:lnTo>
                    <a:pt x="838" y="737"/>
                  </a:lnTo>
                  <a:lnTo>
                    <a:pt x="750" y="757"/>
                  </a:lnTo>
                  <a:lnTo>
                    <a:pt x="773" y="675"/>
                  </a:lnTo>
                  <a:lnTo>
                    <a:pt x="428" y="705"/>
                  </a:lnTo>
                  <a:lnTo>
                    <a:pt x="180" y="735"/>
                  </a:lnTo>
                  <a:lnTo>
                    <a:pt x="165" y="655"/>
                  </a:lnTo>
                  <a:lnTo>
                    <a:pt x="148" y="412"/>
                  </a:lnTo>
                  <a:lnTo>
                    <a:pt x="145" y="280"/>
                  </a:lnTo>
                  <a:lnTo>
                    <a:pt x="63" y="220"/>
                  </a:lnTo>
                  <a:lnTo>
                    <a:pt x="93" y="165"/>
                  </a:lnTo>
                  <a:lnTo>
                    <a:pt x="53" y="135"/>
                  </a:lnTo>
                  <a:lnTo>
                    <a:pt x="0" y="25"/>
                  </a:lnTo>
                  <a:close/>
                </a:path>
              </a:pathLst>
            </a:custGeom>
            <a:solidFill>
              <a:srgbClr val="FFFF99"/>
            </a:solidFill>
            <a:ln w="9525">
              <a:solidFill>
                <a:srgbClr val="000000"/>
              </a:solidFill>
              <a:round/>
              <a:headEnd/>
              <a:tailEnd/>
            </a:ln>
          </p:spPr>
          <p:txBody>
            <a:bodyPr/>
            <a:lstStyle/>
            <a:p>
              <a:endParaRPr lang="en-US" sz="1000" dirty="0"/>
            </a:p>
          </p:txBody>
        </p:sp>
        <p:sp>
          <p:nvSpPr>
            <p:cNvPr id="36" name="Freeform 32"/>
            <p:cNvSpPr>
              <a:spLocks noChangeAspect="1"/>
            </p:cNvSpPr>
            <p:nvPr/>
          </p:nvSpPr>
          <p:spPr bwMode="auto">
            <a:xfrm>
              <a:off x="7578954" y="2063407"/>
              <a:ext cx="225531" cy="401035"/>
            </a:xfrm>
            <a:custGeom>
              <a:avLst/>
              <a:gdLst>
                <a:gd name="T0" fmla="*/ 0 w 450"/>
                <a:gd name="T1" fmla="*/ 2147483647 h 740"/>
                <a:gd name="T2" fmla="*/ 2147483647 w 450"/>
                <a:gd name="T3" fmla="*/ 2147483647 h 740"/>
                <a:gd name="T4" fmla="*/ 2147483647 w 450"/>
                <a:gd name="T5" fmla="*/ 2147483647 h 740"/>
                <a:gd name="T6" fmla="*/ 2147483647 w 450"/>
                <a:gd name="T7" fmla="*/ 2147483647 h 740"/>
                <a:gd name="T8" fmla="*/ 2147483647 w 450"/>
                <a:gd name="T9" fmla="*/ 2147483647 h 740"/>
                <a:gd name="T10" fmla="*/ 2147483647 w 450"/>
                <a:gd name="T11" fmla="*/ 0 h 740"/>
                <a:gd name="T12" fmla="*/ 2147483647 w 450"/>
                <a:gd name="T13" fmla="*/ 2147483647 h 740"/>
                <a:gd name="T14" fmla="*/ 2147483647 w 450"/>
                <a:gd name="T15" fmla="*/ 2147483647 h 740"/>
                <a:gd name="T16" fmla="*/ 2147483647 w 450"/>
                <a:gd name="T17" fmla="*/ 2147483647 h 740"/>
                <a:gd name="T18" fmla="*/ 2147483647 w 450"/>
                <a:gd name="T19" fmla="*/ 2147483647 h 740"/>
                <a:gd name="T20" fmla="*/ 2147483647 w 450"/>
                <a:gd name="T21" fmla="*/ 2147483647 h 740"/>
                <a:gd name="T22" fmla="*/ 2147483647 w 450"/>
                <a:gd name="T23" fmla="*/ 2147483647 h 740"/>
                <a:gd name="T24" fmla="*/ 2147483647 w 450"/>
                <a:gd name="T25" fmla="*/ 2147483647 h 740"/>
                <a:gd name="T26" fmla="*/ 2147483647 w 450"/>
                <a:gd name="T27" fmla="*/ 2147483647 h 740"/>
                <a:gd name="T28" fmla="*/ 2147483647 w 450"/>
                <a:gd name="T29" fmla="*/ 2147483647 h 740"/>
                <a:gd name="T30" fmla="*/ 0 w 450"/>
                <a:gd name="T31" fmla="*/ 2147483647 h 7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0"/>
                <a:gd name="T49" fmla="*/ 0 h 740"/>
                <a:gd name="T50" fmla="*/ 450 w 450"/>
                <a:gd name="T51" fmla="*/ 740 h 7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0" h="740">
                  <a:moveTo>
                    <a:pt x="0" y="52"/>
                  </a:moveTo>
                  <a:lnTo>
                    <a:pt x="52" y="80"/>
                  </a:lnTo>
                  <a:lnTo>
                    <a:pt x="102" y="75"/>
                  </a:lnTo>
                  <a:lnTo>
                    <a:pt x="120" y="60"/>
                  </a:lnTo>
                  <a:lnTo>
                    <a:pt x="132" y="15"/>
                  </a:lnTo>
                  <a:lnTo>
                    <a:pt x="350" y="0"/>
                  </a:lnTo>
                  <a:lnTo>
                    <a:pt x="450" y="522"/>
                  </a:lnTo>
                  <a:lnTo>
                    <a:pt x="442" y="517"/>
                  </a:lnTo>
                  <a:lnTo>
                    <a:pt x="367" y="547"/>
                  </a:lnTo>
                  <a:lnTo>
                    <a:pt x="315" y="687"/>
                  </a:lnTo>
                  <a:lnTo>
                    <a:pt x="237" y="667"/>
                  </a:lnTo>
                  <a:lnTo>
                    <a:pt x="147" y="720"/>
                  </a:lnTo>
                  <a:lnTo>
                    <a:pt x="30" y="740"/>
                  </a:lnTo>
                  <a:lnTo>
                    <a:pt x="82" y="602"/>
                  </a:lnTo>
                  <a:lnTo>
                    <a:pt x="60" y="525"/>
                  </a:lnTo>
                  <a:lnTo>
                    <a:pt x="0" y="52"/>
                  </a:lnTo>
                  <a:close/>
                </a:path>
              </a:pathLst>
            </a:custGeom>
            <a:solidFill>
              <a:srgbClr val="FFFF99"/>
            </a:solidFill>
            <a:ln w="9525">
              <a:solidFill>
                <a:srgbClr val="000000"/>
              </a:solidFill>
              <a:round/>
              <a:headEnd/>
              <a:tailEnd/>
            </a:ln>
          </p:spPr>
          <p:txBody>
            <a:bodyPr/>
            <a:lstStyle/>
            <a:p>
              <a:endParaRPr lang="en-US" sz="1000" dirty="0"/>
            </a:p>
          </p:txBody>
        </p:sp>
        <p:sp>
          <p:nvSpPr>
            <p:cNvPr id="37" name="Freeform 33"/>
            <p:cNvSpPr>
              <a:spLocks noChangeAspect="1"/>
            </p:cNvSpPr>
            <p:nvPr/>
          </p:nvSpPr>
          <p:spPr bwMode="auto">
            <a:xfrm>
              <a:off x="7754459" y="1982216"/>
              <a:ext cx="290320" cy="361670"/>
            </a:xfrm>
            <a:custGeom>
              <a:avLst/>
              <a:gdLst>
                <a:gd name="T0" fmla="*/ 0 w 577"/>
                <a:gd name="T1" fmla="*/ 2147483647 h 667"/>
                <a:gd name="T2" fmla="*/ 2147483647 w 577"/>
                <a:gd name="T3" fmla="*/ 2147483647 h 667"/>
                <a:gd name="T4" fmla="*/ 2147483647 w 577"/>
                <a:gd name="T5" fmla="*/ 2147483647 h 667"/>
                <a:gd name="T6" fmla="*/ 2147483647 w 577"/>
                <a:gd name="T7" fmla="*/ 2147483647 h 667"/>
                <a:gd name="T8" fmla="*/ 2147483647 w 577"/>
                <a:gd name="T9" fmla="*/ 2147483647 h 667"/>
                <a:gd name="T10" fmla="*/ 2147483647 w 577"/>
                <a:gd name="T11" fmla="*/ 0 h 667"/>
                <a:gd name="T12" fmla="*/ 2147483647 w 577"/>
                <a:gd name="T13" fmla="*/ 2147483647 h 667"/>
                <a:gd name="T14" fmla="*/ 2147483647 w 577"/>
                <a:gd name="T15" fmla="*/ 2147483647 h 667"/>
                <a:gd name="T16" fmla="*/ 2147483647 w 577"/>
                <a:gd name="T17" fmla="*/ 2147483647 h 667"/>
                <a:gd name="T18" fmla="*/ 2147483647 w 577"/>
                <a:gd name="T19" fmla="*/ 2147483647 h 667"/>
                <a:gd name="T20" fmla="*/ 2147483647 w 577"/>
                <a:gd name="T21" fmla="*/ 2147483647 h 667"/>
                <a:gd name="T22" fmla="*/ 2147483647 w 577"/>
                <a:gd name="T23" fmla="*/ 2147483647 h 667"/>
                <a:gd name="T24" fmla="*/ 2147483647 w 577"/>
                <a:gd name="T25" fmla="*/ 2147483647 h 667"/>
                <a:gd name="T26" fmla="*/ 2147483647 w 577"/>
                <a:gd name="T27" fmla="*/ 2147483647 h 667"/>
                <a:gd name="T28" fmla="*/ 2147483647 w 577"/>
                <a:gd name="T29" fmla="*/ 2147483647 h 667"/>
                <a:gd name="T30" fmla="*/ 2147483647 w 577"/>
                <a:gd name="T31" fmla="*/ 2147483647 h 667"/>
                <a:gd name="T32" fmla="*/ 2147483647 w 577"/>
                <a:gd name="T33" fmla="*/ 2147483647 h 667"/>
                <a:gd name="T34" fmla="*/ 2147483647 w 577"/>
                <a:gd name="T35" fmla="*/ 2147483647 h 667"/>
                <a:gd name="T36" fmla="*/ 0 w 577"/>
                <a:gd name="T37" fmla="*/ 2147483647 h 6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7"/>
                <a:gd name="T58" fmla="*/ 0 h 667"/>
                <a:gd name="T59" fmla="*/ 577 w 577"/>
                <a:gd name="T60" fmla="*/ 667 h 6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7" h="667">
                  <a:moveTo>
                    <a:pt x="0" y="150"/>
                  </a:moveTo>
                  <a:lnTo>
                    <a:pt x="260" y="125"/>
                  </a:lnTo>
                  <a:lnTo>
                    <a:pt x="315" y="135"/>
                  </a:lnTo>
                  <a:lnTo>
                    <a:pt x="437" y="77"/>
                  </a:lnTo>
                  <a:lnTo>
                    <a:pt x="465" y="25"/>
                  </a:lnTo>
                  <a:lnTo>
                    <a:pt x="537" y="0"/>
                  </a:lnTo>
                  <a:lnTo>
                    <a:pt x="577" y="252"/>
                  </a:lnTo>
                  <a:lnTo>
                    <a:pt x="547" y="280"/>
                  </a:lnTo>
                  <a:lnTo>
                    <a:pt x="555" y="455"/>
                  </a:lnTo>
                  <a:lnTo>
                    <a:pt x="497" y="470"/>
                  </a:lnTo>
                  <a:lnTo>
                    <a:pt x="465" y="567"/>
                  </a:lnTo>
                  <a:lnTo>
                    <a:pt x="420" y="555"/>
                  </a:lnTo>
                  <a:lnTo>
                    <a:pt x="405" y="667"/>
                  </a:lnTo>
                  <a:lnTo>
                    <a:pt x="340" y="620"/>
                  </a:lnTo>
                  <a:lnTo>
                    <a:pt x="212" y="650"/>
                  </a:lnTo>
                  <a:lnTo>
                    <a:pt x="157" y="607"/>
                  </a:lnTo>
                  <a:lnTo>
                    <a:pt x="85" y="605"/>
                  </a:lnTo>
                  <a:lnTo>
                    <a:pt x="47" y="417"/>
                  </a:lnTo>
                  <a:lnTo>
                    <a:pt x="0" y="150"/>
                  </a:lnTo>
                  <a:close/>
                </a:path>
              </a:pathLst>
            </a:custGeom>
            <a:solidFill>
              <a:srgbClr val="FFFF99"/>
            </a:solidFill>
            <a:ln w="9525">
              <a:solidFill>
                <a:srgbClr val="000000"/>
              </a:solidFill>
              <a:round/>
              <a:headEnd/>
              <a:tailEnd/>
            </a:ln>
          </p:spPr>
          <p:txBody>
            <a:bodyPr/>
            <a:lstStyle/>
            <a:p>
              <a:endParaRPr lang="en-US" sz="1000" dirty="0"/>
            </a:p>
          </p:txBody>
        </p:sp>
        <p:sp>
          <p:nvSpPr>
            <p:cNvPr id="38" name="Freeform 34"/>
            <p:cNvSpPr>
              <a:spLocks noChangeAspect="1"/>
            </p:cNvSpPr>
            <p:nvPr/>
          </p:nvSpPr>
          <p:spPr bwMode="auto">
            <a:xfrm>
              <a:off x="7495303" y="2307801"/>
              <a:ext cx="511751" cy="305902"/>
            </a:xfrm>
            <a:custGeom>
              <a:avLst/>
              <a:gdLst>
                <a:gd name="T0" fmla="*/ 0 w 1017"/>
                <a:gd name="T1" fmla="*/ 2147483647 h 565"/>
                <a:gd name="T2" fmla="*/ 2147483647 w 1017"/>
                <a:gd name="T3" fmla="*/ 2147483647 h 565"/>
                <a:gd name="T4" fmla="*/ 2147483647 w 1017"/>
                <a:gd name="T5" fmla="*/ 2147483647 h 565"/>
                <a:gd name="T6" fmla="*/ 2147483647 w 1017"/>
                <a:gd name="T7" fmla="*/ 2147483647 h 565"/>
                <a:gd name="T8" fmla="*/ 2147483647 w 1017"/>
                <a:gd name="T9" fmla="*/ 2147483647 h 565"/>
                <a:gd name="T10" fmla="*/ 2147483647 w 1017"/>
                <a:gd name="T11" fmla="*/ 2147483647 h 565"/>
                <a:gd name="T12" fmla="*/ 2147483647 w 1017"/>
                <a:gd name="T13" fmla="*/ 2147483647 h 565"/>
                <a:gd name="T14" fmla="*/ 2147483647 w 1017"/>
                <a:gd name="T15" fmla="*/ 2147483647 h 565"/>
                <a:gd name="T16" fmla="*/ 2147483647 w 1017"/>
                <a:gd name="T17" fmla="*/ 2147483647 h 565"/>
                <a:gd name="T18" fmla="*/ 2147483647 w 1017"/>
                <a:gd name="T19" fmla="*/ 2147483647 h 565"/>
                <a:gd name="T20" fmla="*/ 2147483647 w 1017"/>
                <a:gd name="T21" fmla="*/ 2147483647 h 565"/>
                <a:gd name="T22" fmla="*/ 2147483647 w 1017"/>
                <a:gd name="T23" fmla="*/ 2147483647 h 565"/>
                <a:gd name="T24" fmla="*/ 2147483647 w 1017"/>
                <a:gd name="T25" fmla="*/ 2147483647 h 565"/>
                <a:gd name="T26" fmla="*/ 2147483647 w 1017"/>
                <a:gd name="T27" fmla="*/ 2147483647 h 565"/>
                <a:gd name="T28" fmla="*/ 2147483647 w 1017"/>
                <a:gd name="T29" fmla="*/ 0 h 565"/>
                <a:gd name="T30" fmla="*/ 2147483647 w 1017"/>
                <a:gd name="T31" fmla="*/ 2147483647 h 565"/>
                <a:gd name="T32" fmla="*/ 2147483647 w 1017"/>
                <a:gd name="T33" fmla="*/ 2147483647 h 565"/>
                <a:gd name="T34" fmla="*/ 2147483647 w 1017"/>
                <a:gd name="T35" fmla="*/ 2147483647 h 565"/>
                <a:gd name="T36" fmla="*/ 2147483647 w 1017"/>
                <a:gd name="T37" fmla="*/ 2147483647 h 565"/>
                <a:gd name="T38" fmla="*/ 2147483647 w 1017"/>
                <a:gd name="T39" fmla="*/ 2147483647 h 565"/>
                <a:gd name="T40" fmla="*/ 2147483647 w 1017"/>
                <a:gd name="T41" fmla="*/ 2147483647 h 565"/>
                <a:gd name="T42" fmla="*/ 2147483647 w 1017"/>
                <a:gd name="T43" fmla="*/ 2147483647 h 565"/>
                <a:gd name="T44" fmla="*/ 2147483647 w 1017"/>
                <a:gd name="T45" fmla="*/ 2147483647 h 565"/>
                <a:gd name="T46" fmla="*/ 2147483647 w 1017"/>
                <a:gd name="T47" fmla="*/ 2147483647 h 565"/>
                <a:gd name="T48" fmla="*/ 2147483647 w 1017"/>
                <a:gd name="T49" fmla="*/ 2147483647 h 565"/>
                <a:gd name="T50" fmla="*/ 2147483647 w 1017"/>
                <a:gd name="T51" fmla="*/ 2147483647 h 565"/>
                <a:gd name="T52" fmla="*/ 2147483647 w 1017"/>
                <a:gd name="T53" fmla="*/ 2147483647 h 565"/>
                <a:gd name="T54" fmla="*/ 2147483647 w 1017"/>
                <a:gd name="T55" fmla="*/ 2147483647 h 565"/>
                <a:gd name="T56" fmla="*/ 0 w 1017"/>
                <a:gd name="T57" fmla="*/ 2147483647 h 5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17"/>
                <a:gd name="T88" fmla="*/ 0 h 565"/>
                <a:gd name="T89" fmla="*/ 1017 w 1017"/>
                <a:gd name="T90" fmla="*/ 565 h 56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17" h="565">
                  <a:moveTo>
                    <a:pt x="0" y="565"/>
                  </a:moveTo>
                  <a:lnTo>
                    <a:pt x="247" y="530"/>
                  </a:lnTo>
                  <a:lnTo>
                    <a:pt x="247" y="505"/>
                  </a:lnTo>
                  <a:lnTo>
                    <a:pt x="845" y="423"/>
                  </a:lnTo>
                  <a:lnTo>
                    <a:pt x="855" y="380"/>
                  </a:lnTo>
                  <a:lnTo>
                    <a:pt x="942" y="348"/>
                  </a:lnTo>
                  <a:lnTo>
                    <a:pt x="952" y="303"/>
                  </a:lnTo>
                  <a:lnTo>
                    <a:pt x="990" y="288"/>
                  </a:lnTo>
                  <a:lnTo>
                    <a:pt x="1017" y="220"/>
                  </a:lnTo>
                  <a:lnTo>
                    <a:pt x="935" y="153"/>
                  </a:lnTo>
                  <a:lnTo>
                    <a:pt x="920" y="63"/>
                  </a:lnTo>
                  <a:lnTo>
                    <a:pt x="855" y="18"/>
                  </a:lnTo>
                  <a:lnTo>
                    <a:pt x="722" y="43"/>
                  </a:lnTo>
                  <a:lnTo>
                    <a:pt x="660" y="3"/>
                  </a:lnTo>
                  <a:lnTo>
                    <a:pt x="600" y="0"/>
                  </a:lnTo>
                  <a:lnTo>
                    <a:pt x="612" y="63"/>
                  </a:lnTo>
                  <a:lnTo>
                    <a:pt x="530" y="95"/>
                  </a:lnTo>
                  <a:lnTo>
                    <a:pt x="475" y="235"/>
                  </a:lnTo>
                  <a:lnTo>
                    <a:pt x="400" y="213"/>
                  </a:lnTo>
                  <a:lnTo>
                    <a:pt x="310" y="265"/>
                  </a:lnTo>
                  <a:lnTo>
                    <a:pt x="195" y="285"/>
                  </a:lnTo>
                  <a:lnTo>
                    <a:pt x="195" y="365"/>
                  </a:lnTo>
                  <a:lnTo>
                    <a:pt x="137" y="363"/>
                  </a:lnTo>
                  <a:lnTo>
                    <a:pt x="140" y="433"/>
                  </a:lnTo>
                  <a:lnTo>
                    <a:pt x="80" y="405"/>
                  </a:lnTo>
                  <a:lnTo>
                    <a:pt x="45" y="418"/>
                  </a:lnTo>
                  <a:lnTo>
                    <a:pt x="75" y="465"/>
                  </a:lnTo>
                  <a:lnTo>
                    <a:pt x="12" y="528"/>
                  </a:lnTo>
                  <a:lnTo>
                    <a:pt x="0" y="565"/>
                  </a:lnTo>
                  <a:close/>
                </a:path>
              </a:pathLst>
            </a:custGeom>
            <a:solidFill>
              <a:srgbClr val="FFFF99"/>
            </a:solidFill>
            <a:ln w="9525">
              <a:solidFill>
                <a:srgbClr val="000000"/>
              </a:solidFill>
              <a:round/>
              <a:headEnd/>
              <a:tailEnd/>
            </a:ln>
          </p:spPr>
          <p:txBody>
            <a:bodyPr/>
            <a:lstStyle/>
            <a:p>
              <a:endParaRPr lang="en-US" sz="1000" dirty="0"/>
            </a:p>
          </p:txBody>
        </p:sp>
        <p:sp>
          <p:nvSpPr>
            <p:cNvPr id="39" name="Freeform 35"/>
            <p:cNvSpPr>
              <a:spLocks noChangeAspect="1"/>
            </p:cNvSpPr>
            <p:nvPr/>
          </p:nvSpPr>
          <p:spPr bwMode="auto">
            <a:xfrm>
              <a:off x="7461678" y="2505448"/>
              <a:ext cx="589662" cy="232092"/>
            </a:xfrm>
            <a:custGeom>
              <a:avLst/>
              <a:gdLst>
                <a:gd name="T0" fmla="*/ 2147483647 w 1173"/>
                <a:gd name="T1" fmla="*/ 2147483647 h 428"/>
                <a:gd name="T2" fmla="*/ 2147483647 w 1173"/>
                <a:gd name="T3" fmla="*/ 2147483647 h 428"/>
                <a:gd name="T4" fmla="*/ 2147483647 w 1173"/>
                <a:gd name="T5" fmla="*/ 2147483647 h 428"/>
                <a:gd name="T6" fmla="*/ 2147483647 w 1173"/>
                <a:gd name="T7" fmla="*/ 2147483647 h 428"/>
                <a:gd name="T8" fmla="*/ 0 w 1173"/>
                <a:gd name="T9" fmla="*/ 2147483647 h 428"/>
                <a:gd name="T10" fmla="*/ 2147483647 w 1173"/>
                <a:gd name="T11" fmla="*/ 2147483647 h 428"/>
                <a:gd name="T12" fmla="*/ 2147483647 w 1173"/>
                <a:gd name="T13" fmla="*/ 2147483647 h 428"/>
                <a:gd name="T14" fmla="*/ 2147483647 w 1173"/>
                <a:gd name="T15" fmla="*/ 2147483647 h 428"/>
                <a:gd name="T16" fmla="*/ 2147483647 w 1173"/>
                <a:gd name="T17" fmla="*/ 2147483647 h 428"/>
                <a:gd name="T18" fmla="*/ 2147483647 w 1173"/>
                <a:gd name="T19" fmla="*/ 2147483647 h 428"/>
                <a:gd name="T20" fmla="*/ 2147483647 w 1173"/>
                <a:gd name="T21" fmla="*/ 2147483647 h 428"/>
                <a:gd name="T22" fmla="*/ 2147483647 w 1173"/>
                <a:gd name="T23" fmla="*/ 0 h 428"/>
                <a:gd name="T24" fmla="*/ 2147483647 w 1173"/>
                <a:gd name="T25" fmla="*/ 2147483647 h 428"/>
                <a:gd name="T26" fmla="*/ 2147483647 w 1173"/>
                <a:gd name="T27" fmla="*/ 2147483647 h 428"/>
                <a:gd name="T28" fmla="*/ 2147483647 w 1173"/>
                <a:gd name="T29" fmla="*/ 2147483647 h 428"/>
                <a:gd name="T30" fmla="*/ 2147483647 w 1173"/>
                <a:gd name="T31" fmla="*/ 2147483647 h 4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73"/>
                <a:gd name="T49" fmla="*/ 0 h 428"/>
                <a:gd name="T50" fmla="*/ 1173 w 1173"/>
                <a:gd name="T51" fmla="*/ 428 h 4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73" h="428">
                  <a:moveTo>
                    <a:pt x="70" y="195"/>
                  </a:moveTo>
                  <a:lnTo>
                    <a:pt x="70" y="203"/>
                  </a:lnTo>
                  <a:lnTo>
                    <a:pt x="50" y="243"/>
                  </a:lnTo>
                  <a:lnTo>
                    <a:pt x="73" y="298"/>
                  </a:lnTo>
                  <a:lnTo>
                    <a:pt x="0" y="345"/>
                  </a:lnTo>
                  <a:lnTo>
                    <a:pt x="15" y="428"/>
                  </a:lnTo>
                  <a:lnTo>
                    <a:pt x="323" y="403"/>
                  </a:lnTo>
                  <a:lnTo>
                    <a:pt x="688" y="360"/>
                  </a:lnTo>
                  <a:lnTo>
                    <a:pt x="870" y="328"/>
                  </a:lnTo>
                  <a:lnTo>
                    <a:pt x="908" y="218"/>
                  </a:lnTo>
                  <a:lnTo>
                    <a:pt x="973" y="213"/>
                  </a:lnTo>
                  <a:lnTo>
                    <a:pt x="1173" y="0"/>
                  </a:lnTo>
                  <a:lnTo>
                    <a:pt x="913" y="53"/>
                  </a:lnTo>
                  <a:lnTo>
                    <a:pt x="308" y="140"/>
                  </a:lnTo>
                  <a:lnTo>
                    <a:pt x="313" y="165"/>
                  </a:lnTo>
                  <a:lnTo>
                    <a:pt x="70" y="195"/>
                  </a:lnTo>
                  <a:close/>
                </a:path>
              </a:pathLst>
            </a:custGeom>
            <a:solidFill>
              <a:srgbClr val="FFFF99"/>
            </a:solidFill>
            <a:ln w="9525">
              <a:solidFill>
                <a:srgbClr val="000000"/>
              </a:solidFill>
              <a:round/>
              <a:headEnd/>
              <a:tailEnd/>
            </a:ln>
          </p:spPr>
          <p:txBody>
            <a:bodyPr/>
            <a:lstStyle/>
            <a:p>
              <a:endParaRPr lang="en-US" sz="1000" dirty="0"/>
            </a:p>
          </p:txBody>
        </p:sp>
        <p:sp>
          <p:nvSpPr>
            <p:cNvPr id="40" name="Freeform 36"/>
            <p:cNvSpPr>
              <a:spLocks noChangeAspect="1"/>
            </p:cNvSpPr>
            <p:nvPr/>
          </p:nvSpPr>
          <p:spPr bwMode="auto">
            <a:xfrm>
              <a:off x="7403450" y="2719498"/>
              <a:ext cx="241114" cy="453523"/>
            </a:xfrm>
            <a:custGeom>
              <a:avLst/>
              <a:gdLst>
                <a:gd name="T0" fmla="*/ 2147483647 w 480"/>
                <a:gd name="T1" fmla="*/ 2147483647 h 838"/>
                <a:gd name="T2" fmla="*/ 2147483647 w 480"/>
                <a:gd name="T3" fmla="*/ 2147483647 h 838"/>
                <a:gd name="T4" fmla="*/ 0 w 480"/>
                <a:gd name="T5" fmla="*/ 2147483647 h 838"/>
                <a:gd name="T6" fmla="*/ 2147483647 w 480"/>
                <a:gd name="T7" fmla="*/ 2147483647 h 838"/>
                <a:gd name="T8" fmla="*/ 2147483647 w 480"/>
                <a:gd name="T9" fmla="*/ 2147483647 h 838"/>
                <a:gd name="T10" fmla="*/ 2147483647 w 480"/>
                <a:gd name="T11" fmla="*/ 2147483647 h 838"/>
                <a:gd name="T12" fmla="*/ 2147483647 w 480"/>
                <a:gd name="T13" fmla="*/ 2147483647 h 838"/>
                <a:gd name="T14" fmla="*/ 2147483647 w 480"/>
                <a:gd name="T15" fmla="*/ 2147483647 h 838"/>
                <a:gd name="T16" fmla="*/ 2147483647 w 480"/>
                <a:gd name="T17" fmla="*/ 2147483647 h 838"/>
                <a:gd name="T18" fmla="*/ 2147483647 w 480"/>
                <a:gd name="T19" fmla="*/ 2147483647 h 838"/>
                <a:gd name="T20" fmla="*/ 2147483647 w 480"/>
                <a:gd name="T21" fmla="*/ 2147483647 h 838"/>
                <a:gd name="T22" fmla="*/ 2147483647 w 480"/>
                <a:gd name="T23" fmla="*/ 2147483647 h 838"/>
                <a:gd name="T24" fmla="*/ 2147483647 w 480"/>
                <a:gd name="T25" fmla="*/ 2147483647 h 838"/>
                <a:gd name="T26" fmla="*/ 2147483647 w 480"/>
                <a:gd name="T27" fmla="*/ 0 h 838"/>
                <a:gd name="T28" fmla="*/ 2147483647 w 480"/>
                <a:gd name="T29" fmla="*/ 2147483647 h 8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0"/>
                <a:gd name="T46" fmla="*/ 0 h 838"/>
                <a:gd name="T47" fmla="*/ 480 w 480"/>
                <a:gd name="T48" fmla="*/ 838 h 8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0" h="838">
                  <a:moveTo>
                    <a:pt x="135" y="28"/>
                  </a:moveTo>
                  <a:lnTo>
                    <a:pt x="63" y="170"/>
                  </a:lnTo>
                  <a:lnTo>
                    <a:pt x="0" y="263"/>
                  </a:lnTo>
                  <a:lnTo>
                    <a:pt x="20" y="373"/>
                  </a:lnTo>
                  <a:lnTo>
                    <a:pt x="95" y="523"/>
                  </a:lnTo>
                  <a:lnTo>
                    <a:pt x="38" y="675"/>
                  </a:lnTo>
                  <a:lnTo>
                    <a:pt x="13" y="755"/>
                  </a:lnTo>
                  <a:lnTo>
                    <a:pt x="293" y="723"/>
                  </a:lnTo>
                  <a:lnTo>
                    <a:pt x="305" y="825"/>
                  </a:lnTo>
                  <a:lnTo>
                    <a:pt x="363" y="838"/>
                  </a:lnTo>
                  <a:lnTo>
                    <a:pt x="378" y="785"/>
                  </a:lnTo>
                  <a:lnTo>
                    <a:pt x="480" y="770"/>
                  </a:lnTo>
                  <a:lnTo>
                    <a:pt x="458" y="600"/>
                  </a:lnTo>
                  <a:lnTo>
                    <a:pt x="453" y="0"/>
                  </a:lnTo>
                  <a:lnTo>
                    <a:pt x="135" y="28"/>
                  </a:lnTo>
                  <a:close/>
                </a:path>
              </a:pathLst>
            </a:custGeom>
            <a:solidFill>
              <a:srgbClr val="FFFF99"/>
            </a:solidFill>
            <a:ln w="9525">
              <a:solidFill>
                <a:srgbClr val="000000"/>
              </a:solidFill>
              <a:round/>
              <a:headEnd/>
              <a:tailEnd/>
            </a:ln>
          </p:spPr>
          <p:txBody>
            <a:bodyPr/>
            <a:lstStyle/>
            <a:p>
              <a:endParaRPr lang="en-US" sz="1000" dirty="0"/>
            </a:p>
          </p:txBody>
        </p:sp>
        <p:sp>
          <p:nvSpPr>
            <p:cNvPr id="41" name="Freeform 37"/>
            <p:cNvSpPr>
              <a:spLocks noChangeAspect="1"/>
            </p:cNvSpPr>
            <p:nvPr/>
          </p:nvSpPr>
          <p:spPr bwMode="auto">
            <a:xfrm>
              <a:off x="7629802" y="2698175"/>
              <a:ext cx="273098" cy="456803"/>
            </a:xfrm>
            <a:custGeom>
              <a:avLst/>
              <a:gdLst>
                <a:gd name="T0" fmla="*/ 0 w 543"/>
                <a:gd name="T1" fmla="*/ 2147483647 h 845"/>
                <a:gd name="T2" fmla="*/ 2147483647 w 543"/>
                <a:gd name="T3" fmla="*/ 0 h 845"/>
                <a:gd name="T4" fmla="*/ 2147483647 w 543"/>
                <a:gd name="T5" fmla="*/ 2147483647 h 845"/>
                <a:gd name="T6" fmla="*/ 2147483647 w 543"/>
                <a:gd name="T7" fmla="*/ 2147483647 h 845"/>
                <a:gd name="T8" fmla="*/ 2147483647 w 543"/>
                <a:gd name="T9" fmla="*/ 2147483647 h 845"/>
                <a:gd name="T10" fmla="*/ 2147483647 w 543"/>
                <a:gd name="T11" fmla="*/ 2147483647 h 845"/>
                <a:gd name="T12" fmla="*/ 2147483647 w 543"/>
                <a:gd name="T13" fmla="*/ 2147483647 h 845"/>
                <a:gd name="T14" fmla="*/ 2147483647 w 543"/>
                <a:gd name="T15" fmla="*/ 2147483647 h 845"/>
                <a:gd name="T16" fmla="*/ 2147483647 w 543"/>
                <a:gd name="T17" fmla="*/ 2147483647 h 845"/>
                <a:gd name="T18" fmla="*/ 2147483647 w 543"/>
                <a:gd name="T19" fmla="*/ 2147483647 h 845"/>
                <a:gd name="T20" fmla="*/ 2147483647 w 543"/>
                <a:gd name="T21" fmla="*/ 2147483647 h 845"/>
                <a:gd name="T22" fmla="*/ 2147483647 w 543"/>
                <a:gd name="T23" fmla="*/ 2147483647 h 845"/>
                <a:gd name="T24" fmla="*/ 2147483647 w 543"/>
                <a:gd name="T25" fmla="*/ 2147483647 h 845"/>
                <a:gd name="T26" fmla="*/ 2147483647 w 543"/>
                <a:gd name="T27" fmla="*/ 2147483647 h 845"/>
                <a:gd name="T28" fmla="*/ 0 w 543"/>
                <a:gd name="T29" fmla="*/ 2147483647 h 8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3"/>
                <a:gd name="T46" fmla="*/ 0 h 845"/>
                <a:gd name="T47" fmla="*/ 543 w 543"/>
                <a:gd name="T48" fmla="*/ 845 h 8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3" h="845">
                  <a:moveTo>
                    <a:pt x="0" y="43"/>
                  </a:moveTo>
                  <a:lnTo>
                    <a:pt x="353" y="0"/>
                  </a:lnTo>
                  <a:lnTo>
                    <a:pt x="465" y="390"/>
                  </a:lnTo>
                  <a:lnTo>
                    <a:pt x="543" y="453"/>
                  </a:lnTo>
                  <a:lnTo>
                    <a:pt x="480" y="568"/>
                  </a:lnTo>
                  <a:lnTo>
                    <a:pt x="540" y="678"/>
                  </a:lnTo>
                  <a:lnTo>
                    <a:pt x="180" y="718"/>
                  </a:lnTo>
                  <a:lnTo>
                    <a:pt x="195" y="813"/>
                  </a:lnTo>
                  <a:lnTo>
                    <a:pt x="143" y="845"/>
                  </a:lnTo>
                  <a:lnTo>
                    <a:pt x="100" y="725"/>
                  </a:lnTo>
                  <a:lnTo>
                    <a:pt x="75" y="823"/>
                  </a:lnTo>
                  <a:lnTo>
                    <a:pt x="30" y="813"/>
                  </a:lnTo>
                  <a:lnTo>
                    <a:pt x="15" y="715"/>
                  </a:lnTo>
                  <a:lnTo>
                    <a:pt x="3" y="630"/>
                  </a:lnTo>
                  <a:lnTo>
                    <a:pt x="0" y="43"/>
                  </a:lnTo>
                  <a:close/>
                </a:path>
              </a:pathLst>
            </a:custGeom>
            <a:noFill/>
            <a:ln w="9525">
              <a:solidFill>
                <a:srgbClr val="000000"/>
              </a:solidFill>
              <a:round/>
              <a:headEnd/>
              <a:tailEnd/>
            </a:ln>
          </p:spPr>
          <p:txBody>
            <a:bodyPr/>
            <a:lstStyle/>
            <a:p>
              <a:endParaRPr lang="en-US" sz="1000" dirty="0"/>
            </a:p>
          </p:txBody>
        </p:sp>
        <p:sp>
          <p:nvSpPr>
            <p:cNvPr id="42" name="Freeform 38"/>
            <p:cNvSpPr>
              <a:spLocks noChangeAspect="1"/>
            </p:cNvSpPr>
            <p:nvPr/>
          </p:nvSpPr>
          <p:spPr bwMode="auto">
            <a:xfrm>
              <a:off x="7806946" y="2675212"/>
              <a:ext cx="377252" cy="420718"/>
            </a:xfrm>
            <a:custGeom>
              <a:avLst/>
              <a:gdLst>
                <a:gd name="T0" fmla="*/ 0 w 750"/>
                <a:gd name="T1" fmla="*/ 2147483647 h 777"/>
                <a:gd name="T2" fmla="*/ 2147483647 w 750"/>
                <a:gd name="T3" fmla="*/ 2147483647 h 777"/>
                <a:gd name="T4" fmla="*/ 2147483647 w 750"/>
                <a:gd name="T5" fmla="*/ 2147483647 h 777"/>
                <a:gd name="T6" fmla="*/ 2147483647 w 750"/>
                <a:gd name="T7" fmla="*/ 0 h 777"/>
                <a:gd name="T8" fmla="*/ 2147483647 w 750"/>
                <a:gd name="T9" fmla="*/ 2147483647 h 777"/>
                <a:gd name="T10" fmla="*/ 2147483647 w 750"/>
                <a:gd name="T11" fmla="*/ 2147483647 h 777"/>
                <a:gd name="T12" fmla="*/ 2147483647 w 750"/>
                <a:gd name="T13" fmla="*/ 2147483647 h 777"/>
                <a:gd name="T14" fmla="*/ 2147483647 w 750"/>
                <a:gd name="T15" fmla="*/ 2147483647 h 777"/>
                <a:gd name="T16" fmla="*/ 2147483647 w 750"/>
                <a:gd name="T17" fmla="*/ 2147483647 h 777"/>
                <a:gd name="T18" fmla="*/ 2147483647 w 750"/>
                <a:gd name="T19" fmla="*/ 2147483647 h 777"/>
                <a:gd name="T20" fmla="*/ 2147483647 w 750"/>
                <a:gd name="T21" fmla="*/ 2147483647 h 777"/>
                <a:gd name="T22" fmla="*/ 2147483647 w 750"/>
                <a:gd name="T23" fmla="*/ 2147483647 h 777"/>
                <a:gd name="T24" fmla="*/ 2147483647 w 750"/>
                <a:gd name="T25" fmla="*/ 2147483647 h 777"/>
                <a:gd name="T26" fmla="*/ 2147483647 w 750"/>
                <a:gd name="T27" fmla="*/ 2147483647 h 777"/>
                <a:gd name="T28" fmla="*/ 2147483647 w 750"/>
                <a:gd name="T29" fmla="*/ 2147483647 h 777"/>
                <a:gd name="T30" fmla="*/ 2147483647 w 750"/>
                <a:gd name="T31" fmla="*/ 2147483647 h 777"/>
                <a:gd name="T32" fmla="*/ 2147483647 w 750"/>
                <a:gd name="T33" fmla="*/ 2147483647 h 777"/>
                <a:gd name="T34" fmla="*/ 2147483647 w 750"/>
                <a:gd name="T35" fmla="*/ 2147483647 h 777"/>
                <a:gd name="T36" fmla="*/ 0 w 750"/>
                <a:gd name="T37" fmla="*/ 2147483647 h 7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0"/>
                <a:gd name="T58" fmla="*/ 0 h 777"/>
                <a:gd name="T59" fmla="*/ 750 w 750"/>
                <a:gd name="T60" fmla="*/ 777 h 7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0" h="777">
                  <a:moveTo>
                    <a:pt x="0" y="47"/>
                  </a:moveTo>
                  <a:lnTo>
                    <a:pt x="7" y="47"/>
                  </a:lnTo>
                  <a:lnTo>
                    <a:pt x="182" y="15"/>
                  </a:lnTo>
                  <a:lnTo>
                    <a:pt x="337" y="0"/>
                  </a:lnTo>
                  <a:lnTo>
                    <a:pt x="315" y="40"/>
                  </a:lnTo>
                  <a:lnTo>
                    <a:pt x="362" y="40"/>
                  </a:lnTo>
                  <a:lnTo>
                    <a:pt x="630" y="280"/>
                  </a:lnTo>
                  <a:lnTo>
                    <a:pt x="735" y="435"/>
                  </a:lnTo>
                  <a:lnTo>
                    <a:pt x="750" y="540"/>
                  </a:lnTo>
                  <a:lnTo>
                    <a:pt x="715" y="565"/>
                  </a:lnTo>
                  <a:lnTo>
                    <a:pt x="735" y="670"/>
                  </a:lnTo>
                  <a:lnTo>
                    <a:pt x="660" y="675"/>
                  </a:lnTo>
                  <a:lnTo>
                    <a:pt x="660" y="765"/>
                  </a:lnTo>
                  <a:lnTo>
                    <a:pt x="600" y="720"/>
                  </a:lnTo>
                  <a:lnTo>
                    <a:pt x="215" y="777"/>
                  </a:lnTo>
                  <a:lnTo>
                    <a:pt x="127" y="610"/>
                  </a:lnTo>
                  <a:lnTo>
                    <a:pt x="190" y="495"/>
                  </a:lnTo>
                  <a:lnTo>
                    <a:pt x="107" y="437"/>
                  </a:lnTo>
                  <a:lnTo>
                    <a:pt x="0" y="47"/>
                  </a:lnTo>
                  <a:close/>
                </a:path>
              </a:pathLst>
            </a:custGeom>
            <a:solidFill>
              <a:srgbClr val="FFFF99"/>
            </a:solidFill>
            <a:ln w="9525">
              <a:solidFill>
                <a:srgbClr val="000000"/>
              </a:solidFill>
              <a:round/>
              <a:headEnd/>
              <a:tailEnd/>
            </a:ln>
          </p:spPr>
          <p:txBody>
            <a:bodyPr/>
            <a:lstStyle/>
            <a:p>
              <a:endParaRPr lang="en-US" sz="1000" dirty="0"/>
            </a:p>
          </p:txBody>
        </p:sp>
        <p:sp>
          <p:nvSpPr>
            <p:cNvPr id="43" name="Freeform 39"/>
            <p:cNvSpPr>
              <a:spLocks noChangeAspect="1"/>
            </p:cNvSpPr>
            <p:nvPr/>
          </p:nvSpPr>
          <p:spPr bwMode="auto">
            <a:xfrm>
              <a:off x="7965228" y="2618624"/>
              <a:ext cx="345268" cy="292781"/>
            </a:xfrm>
            <a:custGeom>
              <a:avLst/>
              <a:gdLst>
                <a:gd name="T0" fmla="*/ 2147483647 w 685"/>
                <a:gd name="T1" fmla="*/ 2147483647 h 542"/>
                <a:gd name="T2" fmla="*/ 2147483647 w 685"/>
                <a:gd name="T3" fmla="*/ 2147483647 h 542"/>
                <a:gd name="T4" fmla="*/ 2147483647 w 685"/>
                <a:gd name="T5" fmla="*/ 0 h 542"/>
                <a:gd name="T6" fmla="*/ 2147483647 w 685"/>
                <a:gd name="T7" fmla="*/ 2147483647 h 542"/>
                <a:gd name="T8" fmla="*/ 2147483647 w 685"/>
                <a:gd name="T9" fmla="*/ 2147483647 h 542"/>
                <a:gd name="T10" fmla="*/ 2147483647 w 685"/>
                <a:gd name="T11" fmla="*/ 2147483647 h 542"/>
                <a:gd name="T12" fmla="*/ 2147483647 w 685"/>
                <a:gd name="T13" fmla="*/ 2147483647 h 542"/>
                <a:gd name="T14" fmla="*/ 2147483647 w 685"/>
                <a:gd name="T15" fmla="*/ 2147483647 h 542"/>
                <a:gd name="T16" fmla="*/ 2147483647 w 685"/>
                <a:gd name="T17" fmla="*/ 2147483647 h 542"/>
                <a:gd name="T18" fmla="*/ 2147483647 w 685"/>
                <a:gd name="T19" fmla="*/ 2147483647 h 542"/>
                <a:gd name="T20" fmla="*/ 2147483647 w 685"/>
                <a:gd name="T21" fmla="*/ 2147483647 h 542"/>
                <a:gd name="T22" fmla="*/ 2147483647 w 685"/>
                <a:gd name="T23" fmla="*/ 2147483647 h 542"/>
                <a:gd name="T24" fmla="*/ 2147483647 w 685"/>
                <a:gd name="T25" fmla="*/ 2147483647 h 542"/>
                <a:gd name="T26" fmla="*/ 2147483647 w 685"/>
                <a:gd name="T27" fmla="*/ 2147483647 h 542"/>
                <a:gd name="T28" fmla="*/ 0 w 685"/>
                <a:gd name="T29" fmla="*/ 2147483647 h 542"/>
                <a:gd name="T30" fmla="*/ 2147483647 w 685"/>
                <a:gd name="T31" fmla="*/ 2147483647 h 5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5"/>
                <a:gd name="T49" fmla="*/ 0 h 542"/>
                <a:gd name="T50" fmla="*/ 685 w 685"/>
                <a:gd name="T51" fmla="*/ 542 h 5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5" h="542">
                  <a:moveTo>
                    <a:pt x="25" y="97"/>
                  </a:moveTo>
                  <a:lnTo>
                    <a:pt x="80" y="45"/>
                  </a:lnTo>
                  <a:lnTo>
                    <a:pt x="285" y="0"/>
                  </a:lnTo>
                  <a:lnTo>
                    <a:pt x="347" y="30"/>
                  </a:lnTo>
                  <a:lnTo>
                    <a:pt x="480" y="7"/>
                  </a:lnTo>
                  <a:lnTo>
                    <a:pt x="587" y="85"/>
                  </a:lnTo>
                  <a:lnTo>
                    <a:pt x="685" y="145"/>
                  </a:lnTo>
                  <a:lnTo>
                    <a:pt x="630" y="307"/>
                  </a:lnTo>
                  <a:lnTo>
                    <a:pt x="547" y="390"/>
                  </a:lnTo>
                  <a:lnTo>
                    <a:pt x="457" y="415"/>
                  </a:lnTo>
                  <a:lnTo>
                    <a:pt x="475" y="480"/>
                  </a:lnTo>
                  <a:lnTo>
                    <a:pt x="420" y="542"/>
                  </a:lnTo>
                  <a:lnTo>
                    <a:pt x="315" y="390"/>
                  </a:lnTo>
                  <a:lnTo>
                    <a:pt x="45" y="145"/>
                  </a:lnTo>
                  <a:lnTo>
                    <a:pt x="0" y="145"/>
                  </a:lnTo>
                  <a:lnTo>
                    <a:pt x="25" y="97"/>
                  </a:lnTo>
                  <a:close/>
                </a:path>
              </a:pathLst>
            </a:custGeom>
            <a:solidFill>
              <a:srgbClr val="FFFF99"/>
            </a:solidFill>
            <a:ln w="9525">
              <a:solidFill>
                <a:srgbClr val="000000"/>
              </a:solidFill>
              <a:round/>
              <a:headEnd/>
              <a:tailEnd/>
            </a:ln>
          </p:spPr>
          <p:txBody>
            <a:bodyPr/>
            <a:lstStyle/>
            <a:p>
              <a:endParaRPr lang="en-US" sz="1000" dirty="0"/>
            </a:p>
          </p:txBody>
        </p:sp>
        <p:sp>
          <p:nvSpPr>
            <p:cNvPr id="44" name="Freeform 40"/>
            <p:cNvSpPr>
              <a:spLocks noChangeAspect="1"/>
            </p:cNvSpPr>
            <p:nvPr/>
          </p:nvSpPr>
          <p:spPr bwMode="auto">
            <a:xfrm>
              <a:off x="7720834" y="3037703"/>
              <a:ext cx="644610" cy="470745"/>
            </a:xfrm>
            <a:custGeom>
              <a:avLst/>
              <a:gdLst>
                <a:gd name="T0" fmla="*/ 0 w 1283"/>
                <a:gd name="T1" fmla="*/ 2147483647 h 870"/>
                <a:gd name="T2" fmla="*/ 2147483647 w 1283"/>
                <a:gd name="T3" fmla="*/ 2147483647 h 870"/>
                <a:gd name="T4" fmla="*/ 2147483647 w 1283"/>
                <a:gd name="T5" fmla="*/ 2147483647 h 870"/>
                <a:gd name="T6" fmla="*/ 2147483647 w 1283"/>
                <a:gd name="T7" fmla="*/ 2147483647 h 870"/>
                <a:gd name="T8" fmla="*/ 2147483647 w 1283"/>
                <a:gd name="T9" fmla="*/ 2147483647 h 870"/>
                <a:gd name="T10" fmla="*/ 2147483647 w 1283"/>
                <a:gd name="T11" fmla="*/ 2147483647 h 870"/>
                <a:gd name="T12" fmla="*/ 2147483647 w 1283"/>
                <a:gd name="T13" fmla="*/ 0 h 870"/>
                <a:gd name="T14" fmla="*/ 2147483647 w 1283"/>
                <a:gd name="T15" fmla="*/ 2147483647 h 870"/>
                <a:gd name="T16" fmla="*/ 2147483647 w 1283"/>
                <a:gd name="T17" fmla="*/ 2147483647 h 870"/>
                <a:gd name="T18" fmla="*/ 2147483647 w 1283"/>
                <a:gd name="T19" fmla="*/ 2147483647 h 870"/>
                <a:gd name="T20" fmla="*/ 2147483647 w 1283"/>
                <a:gd name="T21" fmla="*/ 2147483647 h 870"/>
                <a:gd name="T22" fmla="*/ 2147483647 w 1283"/>
                <a:gd name="T23" fmla="*/ 2147483647 h 870"/>
                <a:gd name="T24" fmla="*/ 2147483647 w 1283"/>
                <a:gd name="T25" fmla="*/ 2147483647 h 870"/>
                <a:gd name="T26" fmla="*/ 2147483647 w 1283"/>
                <a:gd name="T27" fmla="*/ 2147483647 h 870"/>
                <a:gd name="T28" fmla="*/ 2147483647 w 1283"/>
                <a:gd name="T29" fmla="*/ 2147483647 h 870"/>
                <a:gd name="T30" fmla="*/ 2147483647 w 1283"/>
                <a:gd name="T31" fmla="*/ 2147483647 h 870"/>
                <a:gd name="T32" fmla="*/ 2147483647 w 1283"/>
                <a:gd name="T33" fmla="*/ 2147483647 h 870"/>
                <a:gd name="T34" fmla="*/ 2147483647 w 1283"/>
                <a:gd name="T35" fmla="*/ 2147483647 h 870"/>
                <a:gd name="T36" fmla="*/ 2147483647 w 1283"/>
                <a:gd name="T37" fmla="*/ 2147483647 h 870"/>
                <a:gd name="T38" fmla="*/ 2147483647 w 1283"/>
                <a:gd name="T39" fmla="*/ 2147483647 h 870"/>
                <a:gd name="T40" fmla="*/ 2147483647 w 1283"/>
                <a:gd name="T41" fmla="*/ 2147483647 h 870"/>
                <a:gd name="T42" fmla="*/ 2147483647 w 1283"/>
                <a:gd name="T43" fmla="*/ 2147483647 h 870"/>
                <a:gd name="T44" fmla="*/ 2147483647 w 1283"/>
                <a:gd name="T45" fmla="*/ 2147483647 h 870"/>
                <a:gd name="T46" fmla="*/ 2147483647 w 1283"/>
                <a:gd name="T47" fmla="*/ 2147483647 h 870"/>
                <a:gd name="T48" fmla="*/ 2147483647 w 1283"/>
                <a:gd name="T49" fmla="*/ 2147483647 h 870"/>
                <a:gd name="T50" fmla="*/ 2147483647 w 1283"/>
                <a:gd name="T51" fmla="*/ 2147483647 h 870"/>
                <a:gd name="T52" fmla="*/ 2147483647 w 1283"/>
                <a:gd name="T53" fmla="*/ 2147483647 h 870"/>
                <a:gd name="T54" fmla="*/ 2147483647 w 1283"/>
                <a:gd name="T55" fmla="*/ 2147483647 h 870"/>
                <a:gd name="T56" fmla="*/ 2147483647 w 1283"/>
                <a:gd name="T57" fmla="*/ 2147483647 h 870"/>
                <a:gd name="T58" fmla="*/ 2147483647 w 1283"/>
                <a:gd name="T59" fmla="*/ 2147483647 h 870"/>
                <a:gd name="T60" fmla="*/ 2147483647 w 1283"/>
                <a:gd name="T61" fmla="*/ 2147483647 h 870"/>
                <a:gd name="T62" fmla="*/ 2147483647 w 1283"/>
                <a:gd name="T63" fmla="*/ 2147483647 h 870"/>
                <a:gd name="T64" fmla="*/ 2147483647 w 1283"/>
                <a:gd name="T65" fmla="*/ 2147483647 h 870"/>
                <a:gd name="T66" fmla="*/ 2147483647 w 1283"/>
                <a:gd name="T67" fmla="*/ 2147483647 h 870"/>
                <a:gd name="T68" fmla="*/ 2147483647 w 1283"/>
                <a:gd name="T69" fmla="*/ 2147483647 h 870"/>
                <a:gd name="T70" fmla="*/ 2147483647 w 1283"/>
                <a:gd name="T71" fmla="*/ 2147483647 h 870"/>
                <a:gd name="T72" fmla="*/ 2147483647 w 1283"/>
                <a:gd name="T73" fmla="*/ 2147483647 h 870"/>
                <a:gd name="T74" fmla="*/ 2147483647 w 1283"/>
                <a:gd name="T75" fmla="*/ 2147483647 h 870"/>
                <a:gd name="T76" fmla="*/ 2147483647 w 1283"/>
                <a:gd name="T77" fmla="*/ 2147483647 h 870"/>
                <a:gd name="T78" fmla="*/ 0 w 1283"/>
                <a:gd name="T79" fmla="*/ 2147483647 h 8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3"/>
                <a:gd name="T121" fmla="*/ 0 h 870"/>
                <a:gd name="T122" fmla="*/ 1283 w 1283"/>
                <a:gd name="T123" fmla="*/ 870 h 8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3" h="870">
                  <a:moveTo>
                    <a:pt x="0" y="85"/>
                  </a:moveTo>
                  <a:lnTo>
                    <a:pt x="353" y="50"/>
                  </a:lnTo>
                  <a:lnTo>
                    <a:pt x="390" y="107"/>
                  </a:lnTo>
                  <a:lnTo>
                    <a:pt x="768" y="50"/>
                  </a:lnTo>
                  <a:lnTo>
                    <a:pt x="833" y="97"/>
                  </a:lnTo>
                  <a:lnTo>
                    <a:pt x="833" y="7"/>
                  </a:lnTo>
                  <a:lnTo>
                    <a:pt x="828" y="0"/>
                  </a:lnTo>
                  <a:lnTo>
                    <a:pt x="903" y="5"/>
                  </a:lnTo>
                  <a:lnTo>
                    <a:pt x="983" y="140"/>
                  </a:lnTo>
                  <a:lnTo>
                    <a:pt x="1110" y="322"/>
                  </a:lnTo>
                  <a:lnTo>
                    <a:pt x="1173" y="480"/>
                  </a:lnTo>
                  <a:lnTo>
                    <a:pt x="1268" y="590"/>
                  </a:lnTo>
                  <a:lnTo>
                    <a:pt x="1283" y="750"/>
                  </a:lnTo>
                  <a:lnTo>
                    <a:pt x="1253" y="845"/>
                  </a:lnTo>
                  <a:lnTo>
                    <a:pt x="1118" y="870"/>
                  </a:lnTo>
                  <a:lnTo>
                    <a:pt x="1095" y="830"/>
                  </a:lnTo>
                  <a:lnTo>
                    <a:pt x="1000" y="772"/>
                  </a:lnTo>
                  <a:lnTo>
                    <a:pt x="970" y="712"/>
                  </a:lnTo>
                  <a:lnTo>
                    <a:pt x="945" y="690"/>
                  </a:lnTo>
                  <a:lnTo>
                    <a:pt x="930" y="635"/>
                  </a:lnTo>
                  <a:lnTo>
                    <a:pt x="908" y="650"/>
                  </a:lnTo>
                  <a:lnTo>
                    <a:pt x="833" y="577"/>
                  </a:lnTo>
                  <a:lnTo>
                    <a:pt x="850" y="510"/>
                  </a:lnTo>
                  <a:lnTo>
                    <a:pt x="833" y="472"/>
                  </a:lnTo>
                  <a:lnTo>
                    <a:pt x="810" y="485"/>
                  </a:lnTo>
                  <a:lnTo>
                    <a:pt x="813" y="525"/>
                  </a:lnTo>
                  <a:lnTo>
                    <a:pt x="788" y="472"/>
                  </a:lnTo>
                  <a:lnTo>
                    <a:pt x="790" y="350"/>
                  </a:lnTo>
                  <a:lnTo>
                    <a:pt x="743" y="277"/>
                  </a:lnTo>
                  <a:lnTo>
                    <a:pt x="623" y="217"/>
                  </a:lnTo>
                  <a:lnTo>
                    <a:pt x="563" y="150"/>
                  </a:lnTo>
                  <a:lnTo>
                    <a:pt x="495" y="142"/>
                  </a:lnTo>
                  <a:lnTo>
                    <a:pt x="468" y="185"/>
                  </a:lnTo>
                  <a:lnTo>
                    <a:pt x="368" y="215"/>
                  </a:lnTo>
                  <a:lnTo>
                    <a:pt x="310" y="185"/>
                  </a:lnTo>
                  <a:lnTo>
                    <a:pt x="280" y="140"/>
                  </a:lnTo>
                  <a:lnTo>
                    <a:pt x="93" y="180"/>
                  </a:lnTo>
                  <a:lnTo>
                    <a:pt x="53" y="147"/>
                  </a:lnTo>
                  <a:lnTo>
                    <a:pt x="10" y="182"/>
                  </a:lnTo>
                  <a:lnTo>
                    <a:pt x="0" y="85"/>
                  </a:lnTo>
                  <a:close/>
                </a:path>
              </a:pathLst>
            </a:custGeom>
            <a:solidFill>
              <a:srgbClr val="FFFF99"/>
            </a:solidFill>
            <a:ln w="9525">
              <a:solidFill>
                <a:srgbClr val="000000"/>
              </a:solidFill>
              <a:round/>
              <a:headEnd/>
              <a:tailEnd/>
            </a:ln>
          </p:spPr>
          <p:txBody>
            <a:bodyPr/>
            <a:lstStyle/>
            <a:p>
              <a:endParaRPr lang="en-US" sz="1000" dirty="0"/>
            </a:p>
          </p:txBody>
        </p:sp>
        <p:sp>
          <p:nvSpPr>
            <p:cNvPr id="45" name="Freeform 41"/>
            <p:cNvSpPr>
              <a:spLocks noChangeAspect="1"/>
            </p:cNvSpPr>
            <p:nvPr/>
          </p:nvSpPr>
          <p:spPr bwMode="auto">
            <a:xfrm>
              <a:off x="7897979" y="2416876"/>
              <a:ext cx="593763" cy="279659"/>
            </a:xfrm>
            <a:custGeom>
              <a:avLst/>
              <a:gdLst>
                <a:gd name="T0" fmla="*/ 2147483647 w 1180"/>
                <a:gd name="T1" fmla="*/ 2147483647 h 518"/>
                <a:gd name="T2" fmla="*/ 0 w 1180"/>
                <a:gd name="T3" fmla="*/ 2147483647 h 518"/>
                <a:gd name="T4" fmla="*/ 2147483647 w 1180"/>
                <a:gd name="T5" fmla="*/ 2147483647 h 518"/>
                <a:gd name="T6" fmla="*/ 2147483647 w 1180"/>
                <a:gd name="T7" fmla="*/ 2147483647 h 518"/>
                <a:gd name="T8" fmla="*/ 2147483647 w 1180"/>
                <a:gd name="T9" fmla="*/ 2147483647 h 518"/>
                <a:gd name="T10" fmla="*/ 2147483647 w 1180"/>
                <a:gd name="T11" fmla="*/ 2147483647 h 518"/>
                <a:gd name="T12" fmla="*/ 2147483647 w 1180"/>
                <a:gd name="T13" fmla="*/ 2147483647 h 518"/>
                <a:gd name="T14" fmla="*/ 2147483647 w 1180"/>
                <a:gd name="T15" fmla="*/ 2147483647 h 518"/>
                <a:gd name="T16" fmla="*/ 2147483647 w 1180"/>
                <a:gd name="T17" fmla="*/ 2147483647 h 518"/>
                <a:gd name="T18" fmla="*/ 2147483647 w 1180"/>
                <a:gd name="T19" fmla="*/ 2147483647 h 518"/>
                <a:gd name="T20" fmla="*/ 2147483647 w 1180"/>
                <a:gd name="T21" fmla="*/ 2147483647 h 518"/>
                <a:gd name="T22" fmla="*/ 2147483647 w 1180"/>
                <a:gd name="T23" fmla="*/ 2147483647 h 518"/>
                <a:gd name="T24" fmla="*/ 2147483647 w 1180"/>
                <a:gd name="T25" fmla="*/ 2147483647 h 518"/>
                <a:gd name="T26" fmla="*/ 2147483647 w 1180"/>
                <a:gd name="T27" fmla="*/ 2147483647 h 518"/>
                <a:gd name="T28" fmla="*/ 2147483647 w 1180"/>
                <a:gd name="T29" fmla="*/ 2147483647 h 518"/>
                <a:gd name="T30" fmla="*/ 2147483647 w 1180"/>
                <a:gd name="T31" fmla="*/ 2147483647 h 518"/>
                <a:gd name="T32" fmla="*/ 2147483647 w 1180"/>
                <a:gd name="T33" fmla="*/ 2147483647 h 518"/>
                <a:gd name="T34" fmla="*/ 2147483647 w 1180"/>
                <a:gd name="T35" fmla="*/ 2147483647 h 518"/>
                <a:gd name="T36" fmla="*/ 2147483647 w 1180"/>
                <a:gd name="T37" fmla="*/ 2147483647 h 518"/>
                <a:gd name="T38" fmla="*/ 2147483647 w 1180"/>
                <a:gd name="T39" fmla="*/ 2147483647 h 518"/>
                <a:gd name="T40" fmla="*/ 2147483647 w 1180"/>
                <a:gd name="T41" fmla="*/ 2147483647 h 518"/>
                <a:gd name="T42" fmla="*/ 2147483647 w 1180"/>
                <a:gd name="T43" fmla="*/ 2147483647 h 518"/>
                <a:gd name="T44" fmla="*/ 2147483647 w 1180"/>
                <a:gd name="T45" fmla="*/ 2147483647 h 518"/>
                <a:gd name="T46" fmla="*/ 2147483647 w 1180"/>
                <a:gd name="T47" fmla="*/ 2147483647 h 518"/>
                <a:gd name="T48" fmla="*/ 2147483647 w 1180"/>
                <a:gd name="T49" fmla="*/ 2147483647 h 518"/>
                <a:gd name="T50" fmla="*/ 2147483647 w 1180"/>
                <a:gd name="T51" fmla="*/ 2147483647 h 518"/>
                <a:gd name="T52" fmla="*/ 2147483647 w 1180"/>
                <a:gd name="T53" fmla="*/ 2147483647 h 518"/>
                <a:gd name="T54" fmla="*/ 2147483647 w 1180"/>
                <a:gd name="T55" fmla="*/ 2147483647 h 518"/>
                <a:gd name="T56" fmla="*/ 2147483647 w 1180"/>
                <a:gd name="T57" fmla="*/ 2147483647 h 518"/>
                <a:gd name="T58" fmla="*/ 2147483647 w 1180"/>
                <a:gd name="T59" fmla="*/ 0 h 518"/>
                <a:gd name="T60" fmla="*/ 2147483647 w 1180"/>
                <a:gd name="T61" fmla="*/ 2147483647 h 518"/>
                <a:gd name="T62" fmla="*/ 2147483647 w 1180"/>
                <a:gd name="T63" fmla="*/ 2147483647 h 518"/>
                <a:gd name="T64" fmla="*/ 2147483647 w 1180"/>
                <a:gd name="T65" fmla="*/ 2147483647 h 518"/>
                <a:gd name="T66" fmla="*/ 2147483647 w 1180"/>
                <a:gd name="T67" fmla="*/ 2147483647 h 5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80"/>
                <a:gd name="T103" fmla="*/ 0 h 518"/>
                <a:gd name="T104" fmla="*/ 1180 w 1180"/>
                <a:gd name="T105" fmla="*/ 518 h 5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80" h="518">
                  <a:moveTo>
                    <a:pt x="40" y="383"/>
                  </a:moveTo>
                  <a:lnTo>
                    <a:pt x="0" y="493"/>
                  </a:lnTo>
                  <a:lnTo>
                    <a:pt x="152" y="478"/>
                  </a:lnTo>
                  <a:lnTo>
                    <a:pt x="212" y="428"/>
                  </a:lnTo>
                  <a:lnTo>
                    <a:pt x="420" y="373"/>
                  </a:lnTo>
                  <a:lnTo>
                    <a:pt x="477" y="403"/>
                  </a:lnTo>
                  <a:lnTo>
                    <a:pt x="615" y="383"/>
                  </a:lnTo>
                  <a:lnTo>
                    <a:pt x="615" y="390"/>
                  </a:lnTo>
                  <a:lnTo>
                    <a:pt x="820" y="518"/>
                  </a:lnTo>
                  <a:lnTo>
                    <a:pt x="940" y="480"/>
                  </a:lnTo>
                  <a:lnTo>
                    <a:pt x="1007" y="338"/>
                  </a:lnTo>
                  <a:lnTo>
                    <a:pt x="1125" y="298"/>
                  </a:lnTo>
                  <a:lnTo>
                    <a:pt x="1180" y="193"/>
                  </a:lnTo>
                  <a:lnTo>
                    <a:pt x="1177" y="65"/>
                  </a:lnTo>
                  <a:lnTo>
                    <a:pt x="1162" y="170"/>
                  </a:lnTo>
                  <a:lnTo>
                    <a:pt x="1097" y="260"/>
                  </a:lnTo>
                  <a:lnTo>
                    <a:pt x="1072" y="253"/>
                  </a:lnTo>
                  <a:lnTo>
                    <a:pt x="985" y="278"/>
                  </a:lnTo>
                  <a:lnTo>
                    <a:pt x="985" y="248"/>
                  </a:lnTo>
                  <a:lnTo>
                    <a:pt x="1072" y="218"/>
                  </a:lnTo>
                  <a:lnTo>
                    <a:pt x="992" y="208"/>
                  </a:lnTo>
                  <a:lnTo>
                    <a:pt x="1082" y="180"/>
                  </a:lnTo>
                  <a:lnTo>
                    <a:pt x="1117" y="195"/>
                  </a:lnTo>
                  <a:lnTo>
                    <a:pt x="1135" y="95"/>
                  </a:lnTo>
                  <a:lnTo>
                    <a:pt x="1112" y="73"/>
                  </a:lnTo>
                  <a:lnTo>
                    <a:pt x="1005" y="113"/>
                  </a:lnTo>
                  <a:lnTo>
                    <a:pt x="1007" y="53"/>
                  </a:lnTo>
                  <a:lnTo>
                    <a:pt x="1052" y="68"/>
                  </a:lnTo>
                  <a:lnTo>
                    <a:pt x="1112" y="23"/>
                  </a:lnTo>
                  <a:lnTo>
                    <a:pt x="1080" y="0"/>
                  </a:lnTo>
                  <a:lnTo>
                    <a:pt x="727" y="80"/>
                  </a:lnTo>
                  <a:lnTo>
                    <a:pt x="295" y="168"/>
                  </a:lnTo>
                  <a:lnTo>
                    <a:pt x="97" y="380"/>
                  </a:lnTo>
                  <a:lnTo>
                    <a:pt x="40" y="383"/>
                  </a:lnTo>
                  <a:close/>
                </a:path>
              </a:pathLst>
            </a:custGeom>
            <a:solidFill>
              <a:schemeClr val="accent1">
                <a:lumMod val="20000"/>
                <a:lumOff val="80000"/>
              </a:schemeClr>
            </a:solidFill>
            <a:ln w="9525">
              <a:solidFill>
                <a:srgbClr val="000000"/>
              </a:solidFill>
              <a:round/>
              <a:headEnd/>
              <a:tailEnd/>
            </a:ln>
          </p:spPr>
          <p:txBody>
            <a:bodyPr/>
            <a:lstStyle/>
            <a:p>
              <a:endParaRPr lang="en-US" sz="1000" dirty="0"/>
            </a:p>
          </p:txBody>
        </p:sp>
        <p:sp>
          <p:nvSpPr>
            <p:cNvPr id="46" name="Freeform 42"/>
            <p:cNvSpPr>
              <a:spLocks noChangeAspect="1"/>
            </p:cNvSpPr>
            <p:nvPr/>
          </p:nvSpPr>
          <p:spPr bwMode="auto">
            <a:xfrm>
              <a:off x="7921762" y="2185604"/>
              <a:ext cx="519132" cy="347728"/>
            </a:xfrm>
            <a:custGeom>
              <a:avLst/>
              <a:gdLst>
                <a:gd name="T0" fmla="*/ 2147483647 w 1033"/>
                <a:gd name="T1" fmla="*/ 2147483647 h 642"/>
                <a:gd name="T2" fmla="*/ 2147483647 w 1033"/>
                <a:gd name="T3" fmla="*/ 2147483647 h 642"/>
                <a:gd name="T4" fmla="*/ 2147483647 w 1033"/>
                <a:gd name="T5" fmla="*/ 2147483647 h 642"/>
                <a:gd name="T6" fmla="*/ 2147483647 w 1033"/>
                <a:gd name="T7" fmla="*/ 2147483647 h 642"/>
                <a:gd name="T8" fmla="*/ 2147483647 w 1033"/>
                <a:gd name="T9" fmla="*/ 2147483647 h 642"/>
                <a:gd name="T10" fmla="*/ 0 w 1033"/>
                <a:gd name="T11" fmla="*/ 2147483647 h 642"/>
                <a:gd name="T12" fmla="*/ 2147483647 w 1033"/>
                <a:gd name="T13" fmla="*/ 2147483647 h 642"/>
                <a:gd name="T14" fmla="*/ 2147483647 w 1033"/>
                <a:gd name="T15" fmla="*/ 2147483647 h 642"/>
                <a:gd name="T16" fmla="*/ 2147483647 w 1033"/>
                <a:gd name="T17" fmla="*/ 2147483647 h 642"/>
                <a:gd name="T18" fmla="*/ 2147483647 w 1033"/>
                <a:gd name="T19" fmla="*/ 2147483647 h 642"/>
                <a:gd name="T20" fmla="*/ 2147483647 w 1033"/>
                <a:gd name="T21" fmla="*/ 2147483647 h 642"/>
                <a:gd name="T22" fmla="*/ 2147483647 w 1033"/>
                <a:gd name="T23" fmla="*/ 2147483647 h 642"/>
                <a:gd name="T24" fmla="*/ 2147483647 w 1033"/>
                <a:gd name="T25" fmla="*/ 2147483647 h 642"/>
                <a:gd name="T26" fmla="*/ 2147483647 w 1033"/>
                <a:gd name="T27" fmla="*/ 2147483647 h 642"/>
                <a:gd name="T28" fmla="*/ 2147483647 w 1033"/>
                <a:gd name="T29" fmla="*/ 2147483647 h 642"/>
                <a:gd name="T30" fmla="*/ 2147483647 w 1033"/>
                <a:gd name="T31" fmla="*/ 2147483647 h 642"/>
                <a:gd name="T32" fmla="*/ 2147483647 w 1033"/>
                <a:gd name="T33" fmla="*/ 2147483647 h 642"/>
                <a:gd name="T34" fmla="*/ 2147483647 w 1033"/>
                <a:gd name="T35" fmla="*/ 0 h 642"/>
                <a:gd name="T36" fmla="*/ 2147483647 w 1033"/>
                <a:gd name="T37" fmla="*/ 2147483647 h 642"/>
                <a:gd name="T38" fmla="*/ 2147483647 w 1033"/>
                <a:gd name="T39" fmla="*/ 2147483647 h 642"/>
                <a:gd name="T40" fmla="*/ 2147483647 w 1033"/>
                <a:gd name="T41" fmla="*/ 2147483647 h 642"/>
                <a:gd name="T42" fmla="*/ 2147483647 w 1033"/>
                <a:gd name="T43" fmla="*/ 2147483647 h 642"/>
                <a:gd name="T44" fmla="*/ 2147483647 w 1033"/>
                <a:gd name="T45" fmla="*/ 2147483647 h 642"/>
                <a:gd name="T46" fmla="*/ 2147483647 w 1033"/>
                <a:gd name="T47" fmla="*/ 2147483647 h 642"/>
                <a:gd name="T48" fmla="*/ 2147483647 w 1033"/>
                <a:gd name="T49" fmla="*/ 2147483647 h 6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3"/>
                <a:gd name="T76" fmla="*/ 0 h 642"/>
                <a:gd name="T77" fmla="*/ 1033 w 1033"/>
                <a:gd name="T78" fmla="*/ 642 h 6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3" h="642">
                  <a:moveTo>
                    <a:pt x="170" y="450"/>
                  </a:moveTo>
                  <a:lnTo>
                    <a:pt x="140" y="515"/>
                  </a:lnTo>
                  <a:lnTo>
                    <a:pt x="98" y="532"/>
                  </a:lnTo>
                  <a:lnTo>
                    <a:pt x="95" y="575"/>
                  </a:lnTo>
                  <a:lnTo>
                    <a:pt x="5" y="607"/>
                  </a:lnTo>
                  <a:lnTo>
                    <a:pt x="0" y="642"/>
                  </a:lnTo>
                  <a:lnTo>
                    <a:pt x="245" y="600"/>
                  </a:lnTo>
                  <a:lnTo>
                    <a:pt x="690" y="507"/>
                  </a:lnTo>
                  <a:lnTo>
                    <a:pt x="1033" y="425"/>
                  </a:lnTo>
                  <a:lnTo>
                    <a:pt x="1033" y="360"/>
                  </a:lnTo>
                  <a:lnTo>
                    <a:pt x="995" y="340"/>
                  </a:lnTo>
                  <a:lnTo>
                    <a:pt x="965" y="372"/>
                  </a:lnTo>
                  <a:lnTo>
                    <a:pt x="948" y="285"/>
                  </a:lnTo>
                  <a:lnTo>
                    <a:pt x="965" y="207"/>
                  </a:lnTo>
                  <a:lnTo>
                    <a:pt x="838" y="150"/>
                  </a:lnTo>
                  <a:lnTo>
                    <a:pt x="750" y="165"/>
                  </a:lnTo>
                  <a:lnTo>
                    <a:pt x="748" y="45"/>
                  </a:lnTo>
                  <a:lnTo>
                    <a:pt x="658" y="0"/>
                  </a:lnTo>
                  <a:lnTo>
                    <a:pt x="590" y="27"/>
                  </a:lnTo>
                  <a:lnTo>
                    <a:pt x="545" y="140"/>
                  </a:lnTo>
                  <a:lnTo>
                    <a:pt x="465" y="185"/>
                  </a:lnTo>
                  <a:lnTo>
                    <a:pt x="433" y="362"/>
                  </a:lnTo>
                  <a:lnTo>
                    <a:pt x="303" y="450"/>
                  </a:lnTo>
                  <a:lnTo>
                    <a:pt x="198" y="485"/>
                  </a:lnTo>
                  <a:lnTo>
                    <a:pt x="170" y="450"/>
                  </a:lnTo>
                  <a:close/>
                </a:path>
              </a:pathLst>
            </a:custGeom>
            <a:solidFill>
              <a:srgbClr val="FFFF99"/>
            </a:solidFill>
            <a:ln w="9525">
              <a:solidFill>
                <a:srgbClr val="000000"/>
              </a:solidFill>
              <a:round/>
              <a:headEnd/>
              <a:tailEnd/>
            </a:ln>
          </p:spPr>
          <p:txBody>
            <a:bodyPr/>
            <a:lstStyle/>
            <a:p>
              <a:endParaRPr lang="en-US" sz="1000" dirty="0"/>
            </a:p>
          </p:txBody>
        </p:sp>
        <p:sp>
          <p:nvSpPr>
            <p:cNvPr id="47" name="Freeform 43"/>
            <p:cNvSpPr>
              <a:spLocks noChangeAspect="1"/>
            </p:cNvSpPr>
            <p:nvPr/>
          </p:nvSpPr>
          <p:spPr bwMode="auto">
            <a:xfrm>
              <a:off x="7957847" y="2115895"/>
              <a:ext cx="294421" cy="332146"/>
            </a:xfrm>
            <a:custGeom>
              <a:avLst/>
              <a:gdLst>
                <a:gd name="T0" fmla="*/ 2147483647 w 585"/>
                <a:gd name="T1" fmla="*/ 2147483647 h 613"/>
                <a:gd name="T2" fmla="*/ 2147483647 w 585"/>
                <a:gd name="T3" fmla="*/ 2147483647 h 613"/>
                <a:gd name="T4" fmla="*/ 0 w 585"/>
                <a:gd name="T5" fmla="*/ 2147483647 h 613"/>
                <a:gd name="T6" fmla="*/ 2147483647 w 585"/>
                <a:gd name="T7" fmla="*/ 2147483647 h 613"/>
                <a:gd name="T8" fmla="*/ 2147483647 w 585"/>
                <a:gd name="T9" fmla="*/ 2147483647 h 613"/>
                <a:gd name="T10" fmla="*/ 2147483647 w 585"/>
                <a:gd name="T11" fmla="*/ 2147483647 h 613"/>
                <a:gd name="T12" fmla="*/ 2147483647 w 585"/>
                <a:gd name="T13" fmla="*/ 2147483647 h 613"/>
                <a:gd name="T14" fmla="*/ 2147483647 w 585"/>
                <a:gd name="T15" fmla="*/ 2147483647 h 613"/>
                <a:gd name="T16" fmla="*/ 2147483647 w 585"/>
                <a:gd name="T17" fmla="*/ 2147483647 h 613"/>
                <a:gd name="T18" fmla="*/ 2147483647 w 585"/>
                <a:gd name="T19" fmla="*/ 2147483647 h 613"/>
                <a:gd name="T20" fmla="*/ 2147483647 w 585"/>
                <a:gd name="T21" fmla="*/ 2147483647 h 613"/>
                <a:gd name="T22" fmla="*/ 2147483647 w 585"/>
                <a:gd name="T23" fmla="*/ 2147483647 h 613"/>
                <a:gd name="T24" fmla="*/ 2147483647 w 585"/>
                <a:gd name="T25" fmla="*/ 2147483647 h 613"/>
                <a:gd name="T26" fmla="*/ 2147483647 w 585"/>
                <a:gd name="T27" fmla="*/ 2147483647 h 613"/>
                <a:gd name="T28" fmla="*/ 2147483647 w 585"/>
                <a:gd name="T29" fmla="*/ 2147483647 h 613"/>
                <a:gd name="T30" fmla="*/ 2147483647 w 585"/>
                <a:gd name="T31" fmla="*/ 2147483647 h 613"/>
                <a:gd name="T32" fmla="*/ 2147483647 w 585"/>
                <a:gd name="T33" fmla="*/ 0 h 613"/>
                <a:gd name="T34" fmla="*/ 2147483647 w 585"/>
                <a:gd name="T35" fmla="*/ 2147483647 h 613"/>
                <a:gd name="T36" fmla="*/ 2147483647 w 585"/>
                <a:gd name="T37" fmla="*/ 2147483647 h 613"/>
                <a:gd name="T38" fmla="*/ 2147483647 w 585"/>
                <a:gd name="T39" fmla="*/ 2147483647 h 613"/>
                <a:gd name="T40" fmla="*/ 2147483647 w 585"/>
                <a:gd name="T41" fmla="*/ 2147483647 h 6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5"/>
                <a:gd name="T64" fmla="*/ 0 h 613"/>
                <a:gd name="T65" fmla="*/ 585 w 585"/>
                <a:gd name="T66" fmla="*/ 613 h 6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5" h="613">
                  <a:moveTo>
                    <a:pt x="60" y="320"/>
                  </a:moveTo>
                  <a:lnTo>
                    <a:pt x="15" y="308"/>
                  </a:lnTo>
                  <a:lnTo>
                    <a:pt x="0" y="405"/>
                  </a:lnTo>
                  <a:lnTo>
                    <a:pt x="15" y="508"/>
                  </a:lnTo>
                  <a:lnTo>
                    <a:pt x="100" y="578"/>
                  </a:lnTo>
                  <a:lnTo>
                    <a:pt x="120" y="613"/>
                  </a:lnTo>
                  <a:lnTo>
                    <a:pt x="227" y="578"/>
                  </a:lnTo>
                  <a:lnTo>
                    <a:pt x="355" y="495"/>
                  </a:lnTo>
                  <a:lnTo>
                    <a:pt x="392" y="315"/>
                  </a:lnTo>
                  <a:lnTo>
                    <a:pt x="475" y="268"/>
                  </a:lnTo>
                  <a:lnTo>
                    <a:pt x="520" y="158"/>
                  </a:lnTo>
                  <a:lnTo>
                    <a:pt x="585" y="128"/>
                  </a:lnTo>
                  <a:lnTo>
                    <a:pt x="500" y="113"/>
                  </a:lnTo>
                  <a:lnTo>
                    <a:pt x="352" y="193"/>
                  </a:lnTo>
                  <a:lnTo>
                    <a:pt x="330" y="115"/>
                  </a:lnTo>
                  <a:lnTo>
                    <a:pt x="202" y="123"/>
                  </a:lnTo>
                  <a:lnTo>
                    <a:pt x="172" y="0"/>
                  </a:lnTo>
                  <a:lnTo>
                    <a:pt x="140" y="33"/>
                  </a:lnTo>
                  <a:lnTo>
                    <a:pt x="150" y="208"/>
                  </a:lnTo>
                  <a:lnTo>
                    <a:pt x="92" y="223"/>
                  </a:lnTo>
                  <a:lnTo>
                    <a:pt x="60" y="320"/>
                  </a:lnTo>
                  <a:close/>
                </a:path>
              </a:pathLst>
            </a:custGeom>
            <a:solidFill>
              <a:schemeClr val="bg1"/>
            </a:solidFill>
            <a:ln w="9525">
              <a:solidFill>
                <a:srgbClr val="000000"/>
              </a:solidFill>
              <a:round/>
              <a:headEnd/>
              <a:tailEnd/>
            </a:ln>
          </p:spPr>
          <p:txBody>
            <a:bodyPr/>
            <a:lstStyle/>
            <a:p>
              <a:endParaRPr lang="en-US" sz="1000" dirty="0"/>
            </a:p>
          </p:txBody>
        </p:sp>
        <p:sp>
          <p:nvSpPr>
            <p:cNvPr id="48" name="Freeform 44"/>
            <p:cNvSpPr>
              <a:spLocks noChangeAspect="1"/>
            </p:cNvSpPr>
            <p:nvPr/>
          </p:nvSpPr>
          <p:spPr bwMode="auto">
            <a:xfrm>
              <a:off x="8376925" y="2121635"/>
              <a:ext cx="82832" cy="110716"/>
            </a:xfrm>
            <a:custGeom>
              <a:avLst/>
              <a:gdLst>
                <a:gd name="T0" fmla="*/ 0 w 165"/>
                <a:gd name="T1" fmla="*/ 2147483647 h 205"/>
                <a:gd name="T2" fmla="*/ 2147483647 w 165"/>
                <a:gd name="T3" fmla="*/ 0 h 205"/>
                <a:gd name="T4" fmla="*/ 2147483647 w 165"/>
                <a:gd name="T5" fmla="*/ 2147483647 h 205"/>
                <a:gd name="T6" fmla="*/ 2147483647 w 165"/>
                <a:gd name="T7" fmla="*/ 2147483647 h 205"/>
                <a:gd name="T8" fmla="*/ 2147483647 w 165"/>
                <a:gd name="T9" fmla="*/ 2147483647 h 205"/>
                <a:gd name="T10" fmla="*/ 2147483647 w 165"/>
                <a:gd name="T11" fmla="*/ 2147483647 h 205"/>
                <a:gd name="T12" fmla="*/ 2147483647 w 165"/>
                <a:gd name="T13" fmla="*/ 2147483647 h 205"/>
                <a:gd name="T14" fmla="*/ 0 w 165"/>
                <a:gd name="T15" fmla="*/ 2147483647 h 205"/>
                <a:gd name="T16" fmla="*/ 0 60000 65536"/>
                <a:gd name="T17" fmla="*/ 0 60000 65536"/>
                <a:gd name="T18" fmla="*/ 0 60000 65536"/>
                <a:gd name="T19" fmla="*/ 0 60000 65536"/>
                <a:gd name="T20" fmla="*/ 0 60000 65536"/>
                <a:gd name="T21" fmla="*/ 0 60000 65536"/>
                <a:gd name="T22" fmla="*/ 0 60000 65536"/>
                <a:gd name="T23" fmla="*/ 0 60000 65536"/>
                <a:gd name="T24" fmla="*/ 0 w 165"/>
                <a:gd name="T25" fmla="*/ 0 h 205"/>
                <a:gd name="T26" fmla="*/ 165 w 165"/>
                <a:gd name="T27" fmla="*/ 205 h 2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 h="205">
                  <a:moveTo>
                    <a:pt x="0" y="13"/>
                  </a:moveTo>
                  <a:lnTo>
                    <a:pt x="35" y="0"/>
                  </a:lnTo>
                  <a:lnTo>
                    <a:pt x="110" y="45"/>
                  </a:lnTo>
                  <a:lnTo>
                    <a:pt x="110" y="90"/>
                  </a:lnTo>
                  <a:lnTo>
                    <a:pt x="163" y="123"/>
                  </a:lnTo>
                  <a:lnTo>
                    <a:pt x="165" y="183"/>
                  </a:lnTo>
                  <a:lnTo>
                    <a:pt x="80" y="205"/>
                  </a:lnTo>
                  <a:lnTo>
                    <a:pt x="0" y="13"/>
                  </a:lnTo>
                  <a:close/>
                </a:path>
              </a:pathLst>
            </a:custGeom>
            <a:solidFill>
              <a:srgbClr val="FFFF99"/>
            </a:solidFill>
            <a:ln w="9525">
              <a:solidFill>
                <a:srgbClr val="000000"/>
              </a:solidFill>
              <a:round/>
              <a:headEnd/>
              <a:tailEnd/>
            </a:ln>
          </p:spPr>
          <p:txBody>
            <a:bodyPr/>
            <a:lstStyle/>
            <a:p>
              <a:endParaRPr lang="en-US" sz="1000" dirty="0"/>
            </a:p>
          </p:txBody>
        </p:sp>
        <p:sp>
          <p:nvSpPr>
            <p:cNvPr id="49" name="Freeform 45"/>
            <p:cNvSpPr>
              <a:spLocks noChangeAspect="1"/>
            </p:cNvSpPr>
            <p:nvPr/>
          </p:nvSpPr>
          <p:spPr bwMode="auto">
            <a:xfrm>
              <a:off x="8023456" y="1903485"/>
              <a:ext cx="398575" cy="282119"/>
            </a:xfrm>
            <a:custGeom>
              <a:avLst/>
              <a:gdLst>
                <a:gd name="T0" fmla="*/ 2147483647 w 792"/>
                <a:gd name="T1" fmla="*/ 2147483647 h 520"/>
                <a:gd name="T2" fmla="*/ 0 w 792"/>
                <a:gd name="T3" fmla="*/ 2147483647 h 520"/>
                <a:gd name="T4" fmla="*/ 2147483647 w 792"/>
                <a:gd name="T5" fmla="*/ 2147483647 h 520"/>
                <a:gd name="T6" fmla="*/ 2147483647 w 792"/>
                <a:gd name="T7" fmla="*/ 2147483647 h 520"/>
                <a:gd name="T8" fmla="*/ 2147483647 w 792"/>
                <a:gd name="T9" fmla="*/ 2147483647 h 520"/>
                <a:gd name="T10" fmla="*/ 2147483647 w 792"/>
                <a:gd name="T11" fmla="*/ 2147483647 h 520"/>
                <a:gd name="T12" fmla="*/ 2147483647 w 792"/>
                <a:gd name="T13" fmla="*/ 2147483647 h 520"/>
                <a:gd name="T14" fmla="*/ 2147483647 w 792"/>
                <a:gd name="T15" fmla="*/ 2147483647 h 520"/>
                <a:gd name="T16" fmla="*/ 2147483647 w 792"/>
                <a:gd name="T17" fmla="*/ 2147483647 h 520"/>
                <a:gd name="T18" fmla="*/ 2147483647 w 792"/>
                <a:gd name="T19" fmla="*/ 2147483647 h 520"/>
                <a:gd name="T20" fmla="*/ 2147483647 w 792"/>
                <a:gd name="T21" fmla="*/ 2147483647 h 520"/>
                <a:gd name="T22" fmla="*/ 2147483647 w 792"/>
                <a:gd name="T23" fmla="*/ 2147483647 h 520"/>
                <a:gd name="T24" fmla="*/ 2147483647 w 792"/>
                <a:gd name="T25" fmla="*/ 0 h 520"/>
                <a:gd name="T26" fmla="*/ 2147483647 w 792"/>
                <a:gd name="T27" fmla="*/ 2147483647 h 520"/>
                <a:gd name="T28" fmla="*/ 2147483647 w 792"/>
                <a:gd name="T29" fmla="*/ 2147483647 h 5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2"/>
                <a:gd name="T46" fmla="*/ 0 h 520"/>
                <a:gd name="T47" fmla="*/ 792 w 792"/>
                <a:gd name="T48" fmla="*/ 520 h 5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2" h="520">
                  <a:moveTo>
                    <a:pt x="72" y="75"/>
                  </a:moveTo>
                  <a:lnTo>
                    <a:pt x="0" y="145"/>
                  </a:lnTo>
                  <a:lnTo>
                    <a:pt x="40" y="397"/>
                  </a:lnTo>
                  <a:lnTo>
                    <a:pt x="72" y="520"/>
                  </a:lnTo>
                  <a:lnTo>
                    <a:pt x="207" y="510"/>
                  </a:lnTo>
                  <a:lnTo>
                    <a:pt x="707" y="415"/>
                  </a:lnTo>
                  <a:lnTo>
                    <a:pt x="742" y="400"/>
                  </a:lnTo>
                  <a:lnTo>
                    <a:pt x="792" y="282"/>
                  </a:lnTo>
                  <a:lnTo>
                    <a:pt x="717" y="217"/>
                  </a:lnTo>
                  <a:lnTo>
                    <a:pt x="757" y="67"/>
                  </a:lnTo>
                  <a:lnTo>
                    <a:pt x="700" y="52"/>
                  </a:lnTo>
                  <a:lnTo>
                    <a:pt x="700" y="15"/>
                  </a:lnTo>
                  <a:lnTo>
                    <a:pt x="675" y="0"/>
                  </a:lnTo>
                  <a:lnTo>
                    <a:pt x="95" y="107"/>
                  </a:lnTo>
                  <a:lnTo>
                    <a:pt x="72" y="75"/>
                  </a:lnTo>
                  <a:close/>
                </a:path>
              </a:pathLst>
            </a:custGeom>
            <a:solidFill>
              <a:srgbClr val="FFFF99"/>
            </a:solidFill>
            <a:ln w="9525">
              <a:solidFill>
                <a:srgbClr val="000000"/>
              </a:solidFill>
              <a:round/>
              <a:headEnd/>
              <a:tailEnd/>
            </a:ln>
          </p:spPr>
          <p:txBody>
            <a:bodyPr/>
            <a:lstStyle/>
            <a:p>
              <a:endParaRPr lang="en-US" sz="1000" dirty="0"/>
            </a:p>
          </p:txBody>
        </p:sp>
        <p:sp>
          <p:nvSpPr>
            <p:cNvPr id="50" name="Freeform 46"/>
            <p:cNvSpPr>
              <a:spLocks noChangeAspect="1"/>
            </p:cNvSpPr>
            <p:nvPr/>
          </p:nvSpPr>
          <p:spPr bwMode="auto">
            <a:xfrm>
              <a:off x="8384306" y="1936289"/>
              <a:ext cx="105794" cy="224711"/>
            </a:xfrm>
            <a:custGeom>
              <a:avLst/>
              <a:gdLst>
                <a:gd name="T0" fmla="*/ 2147483647 w 210"/>
                <a:gd name="T1" fmla="*/ 2147483647 h 415"/>
                <a:gd name="T2" fmla="*/ 2147483647 w 210"/>
                <a:gd name="T3" fmla="*/ 0 h 415"/>
                <a:gd name="T4" fmla="*/ 2147483647 w 210"/>
                <a:gd name="T5" fmla="*/ 2147483647 h 415"/>
                <a:gd name="T6" fmla="*/ 2147483647 w 210"/>
                <a:gd name="T7" fmla="*/ 2147483647 h 415"/>
                <a:gd name="T8" fmla="*/ 2147483647 w 210"/>
                <a:gd name="T9" fmla="*/ 2147483647 h 415"/>
                <a:gd name="T10" fmla="*/ 2147483647 w 210"/>
                <a:gd name="T11" fmla="*/ 2147483647 h 415"/>
                <a:gd name="T12" fmla="*/ 2147483647 w 210"/>
                <a:gd name="T13" fmla="*/ 2147483647 h 415"/>
                <a:gd name="T14" fmla="*/ 2147483647 w 210"/>
                <a:gd name="T15" fmla="*/ 2147483647 h 415"/>
                <a:gd name="T16" fmla="*/ 2147483647 w 210"/>
                <a:gd name="T17" fmla="*/ 2147483647 h 415"/>
                <a:gd name="T18" fmla="*/ 2147483647 w 210"/>
                <a:gd name="T19" fmla="*/ 2147483647 h 415"/>
                <a:gd name="T20" fmla="*/ 2147483647 w 210"/>
                <a:gd name="T21" fmla="*/ 2147483647 h 415"/>
                <a:gd name="T22" fmla="*/ 0 w 210"/>
                <a:gd name="T23" fmla="*/ 2147483647 h 415"/>
                <a:gd name="T24" fmla="*/ 2147483647 w 210"/>
                <a:gd name="T25" fmla="*/ 2147483647 h 4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0"/>
                <a:gd name="T40" fmla="*/ 0 h 415"/>
                <a:gd name="T41" fmla="*/ 210 w 210"/>
                <a:gd name="T42" fmla="*/ 415 h 4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0" h="415">
                  <a:moveTo>
                    <a:pt x="38" y="2"/>
                  </a:moveTo>
                  <a:lnTo>
                    <a:pt x="88" y="0"/>
                  </a:lnTo>
                  <a:lnTo>
                    <a:pt x="188" y="62"/>
                  </a:lnTo>
                  <a:lnTo>
                    <a:pt x="173" y="112"/>
                  </a:lnTo>
                  <a:lnTo>
                    <a:pt x="208" y="145"/>
                  </a:lnTo>
                  <a:lnTo>
                    <a:pt x="210" y="340"/>
                  </a:lnTo>
                  <a:lnTo>
                    <a:pt x="175" y="415"/>
                  </a:lnTo>
                  <a:lnTo>
                    <a:pt x="135" y="387"/>
                  </a:lnTo>
                  <a:lnTo>
                    <a:pt x="93" y="385"/>
                  </a:lnTo>
                  <a:lnTo>
                    <a:pt x="20" y="345"/>
                  </a:lnTo>
                  <a:lnTo>
                    <a:pt x="75" y="222"/>
                  </a:lnTo>
                  <a:lnTo>
                    <a:pt x="0" y="157"/>
                  </a:lnTo>
                  <a:lnTo>
                    <a:pt x="38" y="2"/>
                  </a:lnTo>
                  <a:close/>
                </a:path>
              </a:pathLst>
            </a:custGeom>
            <a:solidFill>
              <a:srgbClr val="FFFF99"/>
            </a:solidFill>
            <a:ln w="9525">
              <a:solidFill>
                <a:srgbClr val="000000"/>
              </a:solidFill>
              <a:round/>
              <a:headEnd/>
              <a:tailEnd/>
            </a:ln>
          </p:spPr>
          <p:txBody>
            <a:bodyPr/>
            <a:lstStyle/>
            <a:p>
              <a:endParaRPr lang="en-US" sz="1000" dirty="0"/>
            </a:p>
          </p:txBody>
        </p:sp>
        <p:sp>
          <p:nvSpPr>
            <p:cNvPr id="51" name="Freeform 47"/>
            <p:cNvSpPr>
              <a:spLocks noChangeAspect="1"/>
            </p:cNvSpPr>
            <p:nvPr/>
          </p:nvSpPr>
          <p:spPr bwMode="auto">
            <a:xfrm>
              <a:off x="8057081" y="1585281"/>
              <a:ext cx="442042" cy="387094"/>
            </a:xfrm>
            <a:custGeom>
              <a:avLst/>
              <a:gdLst>
                <a:gd name="T0" fmla="*/ 2147483647 w 878"/>
                <a:gd name="T1" fmla="*/ 2147483647 h 715"/>
                <a:gd name="T2" fmla="*/ 2147483647 w 878"/>
                <a:gd name="T3" fmla="*/ 2147483647 h 715"/>
                <a:gd name="T4" fmla="*/ 2147483647 w 878"/>
                <a:gd name="T5" fmla="*/ 2147483647 h 715"/>
                <a:gd name="T6" fmla="*/ 2147483647 w 878"/>
                <a:gd name="T7" fmla="*/ 2147483647 h 715"/>
                <a:gd name="T8" fmla="*/ 2147483647 w 878"/>
                <a:gd name="T9" fmla="*/ 2147483647 h 715"/>
                <a:gd name="T10" fmla="*/ 2147483647 w 878"/>
                <a:gd name="T11" fmla="*/ 2147483647 h 715"/>
                <a:gd name="T12" fmla="*/ 2147483647 w 878"/>
                <a:gd name="T13" fmla="*/ 2147483647 h 715"/>
                <a:gd name="T14" fmla="*/ 2147483647 w 878"/>
                <a:gd name="T15" fmla="*/ 2147483647 h 715"/>
                <a:gd name="T16" fmla="*/ 2147483647 w 878"/>
                <a:gd name="T17" fmla="*/ 2147483647 h 715"/>
                <a:gd name="T18" fmla="*/ 2147483647 w 878"/>
                <a:gd name="T19" fmla="*/ 2147483647 h 715"/>
                <a:gd name="T20" fmla="*/ 2147483647 w 878"/>
                <a:gd name="T21" fmla="*/ 2147483647 h 715"/>
                <a:gd name="T22" fmla="*/ 2147483647 w 878"/>
                <a:gd name="T23" fmla="*/ 2147483647 h 715"/>
                <a:gd name="T24" fmla="*/ 2147483647 w 878"/>
                <a:gd name="T25" fmla="*/ 0 h 715"/>
                <a:gd name="T26" fmla="*/ 2147483647 w 878"/>
                <a:gd name="T27" fmla="*/ 2147483647 h 715"/>
                <a:gd name="T28" fmla="*/ 2147483647 w 878"/>
                <a:gd name="T29" fmla="*/ 2147483647 h 715"/>
                <a:gd name="T30" fmla="*/ 2147483647 w 878"/>
                <a:gd name="T31" fmla="*/ 2147483647 h 715"/>
                <a:gd name="T32" fmla="*/ 2147483647 w 878"/>
                <a:gd name="T33" fmla="*/ 2147483647 h 715"/>
                <a:gd name="T34" fmla="*/ 2147483647 w 878"/>
                <a:gd name="T35" fmla="*/ 2147483647 h 715"/>
                <a:gd name="T36" fmla="*/ 2147483647 w 878"/>
                <a:gd name="T37" fmla="*/ 2147483647 h 715"/>
                <a:gd name="T38" fmla="*/ 2147483647 w 878"/>
                <a:gd name="T39" fmla="*/ 2147483647 h 715"/>
                <a:gd name="T40" fmla="*/ 2147483647 w 878"/>
                <a:gd name="T41" fmla="*/ 2147483647 h 715"/>
                <a:gd name="T42" fmla="*/ 2147483647 w 878"/>
                <a:gd name="T43" fmla="*/ 2147483647 h 715"/>
                <a:gd name="T44" fmla="*/ 2147483647 w 878"/>
                <a:gd name="T45" fmla="*/ 2147483647 h 715"/>
                <a:gd name="T46" fmla="*/ 2147483647 w 878"/>
                <a:gd name="T47" fmla="*/ 2147483647 h 715"/>
                <a:gd name="T48" fmla="*/ 2147483647 w 878"/>
                <a:gd name="T49" fmla="*/ 2147483647 h 715"/>
                <a:gd name="T50" fmla="*/ 2147483647 w 878"/>
                <a:gd name="T51" fmla="*/ 2147483647 h 715"/>
                <a:gd name="T52" fmla="*/ 2147483647 w 878"/>
                <a:gd name="T53" fmla="*/ 2147483647 h 715"/>
                <a:gd name="T54" fmla="*/ 2147483647 w 878"/>
                <a:gd name="T55" fmla="*/ 2147483647 h 715"/>
                <a:gd name="T56" fmla="*/ 0 w 878"/>
                <a:gd name="T57" fmla="*/ 2147483647 h 715"/>
                <a:gd name="T58" fmla="*/ 2147483647 w 878"/>
                <a:gd name="T59" fmla="*/ 2147483647 h 715"/>
                <a:gd name="T60" fmla="*/ 2147483647 w 878"/>
                <a:gd name="T61" fmla="*/ 2147483647 h 7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78"/>
                <a:gd name="T94" fmla="*/ 0 h 715"/>
                <a:gd name="T95" fmla="*/ 878 w 878"/>
                <a:gd name="T96" fmla="*/ 715 h 71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78" h="715">
                  <a:moveTo>
                    <a:pt x="68" y="480"/>
                  </a:moveTo>
                  <a:lnTo>
                    <a:pt x="150" y="438"/>
                  </a:lnTo>
                  <a:lnTo>
                    <a:pt x="263" y="428"/>
                  </a:lnTo>
                  <a:lnTo>
                    <a:pt x="290" y="390"/>
                  </a:lnTo>
                  <a:lnTo>
                    <a:pt x="330" y="385"/>
                  </a:lnTo>
                  <a:lnTo>
                    <a:pt x="353" y="345"/>
                  </a:lnTo>
                  <a:lnTo>
                    <a:pt x="390" y="330"/>
                  </a:lnTo>
                  <a:lnTo>
                    <a:pt x="373" y="255"/>
                  </a:lnTo>
                  <a:lnTo>
                    <a:pt x="350" y="235"/>
                  </a:lnTo>
                  <a:lnTo>
                    <a:pt x="398" y="175"/>
                  </a:lnTo>
                  <a:lnTo>
                    <a:pt x="428" y="175"/>
                  </a:lnTo>
                  <a:lnTo>
                    <a:pt x="530" y="48"/>
                  </a:lnTo>
                  <a:lnTo>
                    <a:pt x="688" y="0"/>
                  </a:lnTo>
                  <a:lnTo>
                    <a:pt x="705" y="120"/>
                  </a:lnTo>
                  <a:lnTo>
                    <a:pt x="713" y="115"/>
                  </a:lnTo>
                  <a:lnTo>
                    <a:pt x="750" y="158"/>
                  </a:lnTo>
                  <a:lnTo>
                    <a:pt x="753" y="280"/>
                  </a:lnTo>
                  <a:lnTo>
                    <a:pt x="800" y="380"/>
                  </a:lnTo>
                  <a:lnTo>
                    <a:pt x="818" y="510"/>
                  </a:lnTo>
                  <a:lnTo>
                    <a:pt x="823" y="623"/>
                  </a:lnTo>
                  <a:lnTo>
                    <a:pt x="878" y="660"/>
                  </a:lnTo>
                  <a:lnTo>
                    <a:pt x="838" y="715"/>
                  </a:lnTo>
                  <a:lnTo>
                    <a:pt x="735" y="650"/>
                  </a:lnTo>
                  <a:lnTo>
                    <a:pt x="683" y="655"/>
                  </a:lnTo>
                  <a:lnTo>
                    <a:pt x="630" y="640"/>
                  </a:lnTo>
                  <a:lnTo>
                    <a:pt x="633" y="603"/>
                  </a:lnTo>
                  <a:lnTo>
                    <a:pt x="600" y="590"/>
                  </a:lnTo>
                  <a:lnTo>
                    <a:pt x="25" y="700"/>
                  </a:lnTo>
                  <a:lnTo>
                    <a:pt x="0" y="668"/>
                  </a:lnTo>
                  <a:lnTo>
                    <a:pt x="88" y="540"/>
                  </a:lnTo>
                  <a:lnTo>
                    <a:pt x="68" y="480"/>
                  </a:lnTo>
                  <a:close/>
                </a:path>
              </a:pathLst>
            </a:custGeom>
            <a:solidFill>
              <a:schemeClr val="bg1"/>
            </a:solidFill>
            <a:ln w="9525">
              <a:solidFill>
                <a:srgbClr val="000000"/>
              </a:solidFill>
              <a:round/>
              <a:headEnd/>
              <a:tailEnd/>
            </a:ln>
          </p:spPr>
          <p:txBody>
            <a:bodyPr/>
            <a:lstStyle/>
            <a:p>
              <a:endParaRPr lang="en-US" sz="1000" dirty="0"/>
            </a:p>
          </p:txBody>
        </p:sp>
        <p:sp>
          <p:nvSpPr>
            <p:cNvPr id="52" name="Freeform 48"/>
            <p:cNvSpPr>
              <a:spLocks noChangeAspect="1"/>
            </p:cNvSpPr>
            <p:nvPr/>
          </p:nvSpPr>
          <p:spPr bwMode="auto">
            <a:xfrm>
              <a:off x="8400709" y="1563958"/>
              <a:ext cx="116456" cy="232912"/>
            </a:xfrm>
            <a:custGeom>
              <a:avLst/>
              <a:gdLst>
                <a:gd name="T0" fmla="*/ 0 w 232"/>
                <a:gd name="T1" fmla="*/ 2147483647 h 430"/>
                <a:gd name="T2" fmla="*/ 2147483647 w 232"/>
                <a:gd name="T3" fmla="*/ 0 h 430"/>
                <a:gd name="T4" fmla="*/ 2147483647 w 232"/>
                <a:gd name="T5" fmla="*/ 2147483647 h 430"/>
                <a:gd name="T6" fmla="*/ 2147483647 w 232"/>
                <a:gd name="T7" fmla="*/ 2147483647 h 430"/>
                <a:gd name="T8" fmla="*/ 2147483647 w 232"/>
                <a:gd name="T9" fmla="*/ 2147483647 h 430"/>
                <a:gd name="T10" fmla="*/ 2147483647 w 232"/>
                <a:gd name="T11" fmla="*/ 2147483647 h 430"/>
                <a:gd name="T12" fmla="*/ 2147483647 w 232"/>
                <a:gd name="T13" fmla="*/ 2147483647 h 430"/>
                <a:gd name="T14" fmla="*/ 2147483647 w 232"/>
                <a:gd name="T15" fmla="*/ 2147483647 h 430"/>
                <a:gd name="T16" fmla="*/ 2147483647 w 232"/>
                <a:gd name="T17" fmla="*/ 2147483647 h 430"/>
                <a:gd name="T18" fmla="*/ 0 w 232"/>
                <a:gd name="T19" fmla="*/ 2147483647 h 4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2"/>
                <a:gd name="T31" fmla="*/ 0 h 430"/>
                <a:gd name="T32" fmla="*/ 232 w 232"/>
                <a:gd name="T33" fmla="*/ 430 h 4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2" h="430">
                  <a:moveTo>
                    <a:pt x="0" y="45"/>
                  </a:moveTo>
                  <a:lnTo>
                    <a:pt x="170" y="0"/>
                  </a:lnTo>
                  <a:lnTo>
                    <a:pt x="232" y="118"/>
                  </a:lnTo>
                  <a:lnTo>
                    <a:pt x="200" y="148"/>
                  </a:lnTo>
                  <a:lnTo>
                    <a:pt x="212" y="408"/>
                  </a:lnTo>
                  <a:lnTo>
                    <a:pt x="115" y="430"/>
                  </a:lnTo>
                  <a:lnTo>
                    <a:pt x="67" y="323"/>
                  </a:lnTo>
                  <a:lnTo>
                    <a:pt x="65" y="195"/>
                  </a:lnTo>
                  <a:lnTo>
                    <a:pt x="22" y="158"/>
                  </a:lnTo>
                  <a:lnTo>
                    <a:pt x="0" y="45"/>
                  </a:lnTo>
                  <a:close/>
                </a:path>
              </a:pathLst>
            </a:custGeom>
            <a:solidFill>
              <a:srgbClr val="FFFF99"/>
            </a:solidFill>
            <a:ln w="9525">
              <a:solidFill>
                <a:srgbClr val="000000"/>
              </a:solidFill>
              <a:round/>
              <a:headEnd/>
              <a:tailEnd/>
            </a:ln>
          </p:spPr>
          <p:txBody>
            <a:bodyPr/>
            <a:lstStyle/>
            <a:p>
              <a:endParaRPr lang="en-US" sz="1000" dirty="0"/>
            </a:p>
          </p:txBody>
        </p:sp>
        <p:sp>
          <p:nvSpPr>
            <p:cNvPr id="53" name="Freeform 49"/>
            <p:cNvSpPr>
              <a:spLocks noChangeAspect="1"/>
            </p:cNvSpPr>
            <p:nvPr/>
          </p:nvSpPr>
          <p:spPr bwMode="auto">
            <a:xfrm>
              <a:off x="8457296" y="1745203"/>
              <a:ext cx="248495" cy="122197"/>
            </a:xfrm>
            <a:custGeom>
              <a:avLst/>
              <a:gdLst>
                <a:gd name="T0" fmla="*/ 0 w 495"/>
                <a:gd name="T1" fmla="*/ 2147483647 h 225"/>
                <a:gd name="T2" fmla="*/ 2147483647 w 495"/>
                <a:gd name="T3" fmla="*/ 2147483647 h 225"/>
                <a:gd name="T4" fmla="*/ 2147483647 w 495"/>
                <a:gd name="T5" fmla="*/ 2147483647 h 225"/>
                <a:gd name="T6" fmla="*/ 2147483647 w 495"/>
                <a:gd name="T7" fmla="*/ 0 h 225"/>
                <a:gd name="T8" fmla="*/ 2147483647 w 495"/>
                <a:gd name="T9" fmla="*/ 2147483647 h 225"/>
                <a:gd name="T10" fmla="*/ 2147483647 w 495"/>
                <a:gd name="T11" fmla="*/ 2147483647 h 225"/>
                <a:gd name="T12" fmla="*/ 2147483647 w 495"/>
                <a:gd name="T13" fmla="*/ 2147483647 h 225"/>
                <a:gd name="T14" fmla="*/ 2147483647 w 495"/>
                <a:gd name="T15" fmla="*/ 2147483647 h 225"/>
                <a:gd name="T16" fmla="*/ 2147483647 w 495"/>
                <a:gd name="T17" fmla="*/ 2147483647 h 225"/>
                <a:gd name="T18" fmla="*/ 2147483647 w 495"/>
                <a:gd name="T19" fmla="*/ 2147483647 h 225"/>
                <a:gd name="T20" fmla="*/ 2147483647 w 495"/>
                <a:gd name="T21" fmla="*/ 2147483647 h 225"/>
                <a:gd name="T22" fmla="*/ 2147483647 w 495"/>
                <a:gd name="T23" fmla="*/ 2147483647 h 225"/>
                <a:gd name="T24" fmla="*/ 2147483647 w 495"/>
                <a:gd name="T25" fmla="*/ 2147483647 h 225"/>
                <a:gd name="T26" fmla="*/ 2147483647 w 495"/>
                <a:gd name="T27" fmla="*/ 2147483647 h 225"/>
                <a:gd name="T28" fmla="*/ 2147483647 w 495"/>
                <a:gd name="T29" fmla="*/ 2147483647 h 225"/>
                <a:gd name="T30" fmla="*/ 2147483647 w 495"/>
                <a:gd name="T31" fmla="*/ 2147483647 h 225"/>
                <a:gd name="T32" fmla="*/ 2147483647 w 495"/>
                <a:gd name="T33" fmla="*/ 2147483647 h 225"/>
                <a:gd name="T34" fmla="*/ 2147483647 w 495"/>
                <a:gd name="T35" fmla="*/ 2147483647 h 225"/>
                <a:gd name="T36" fmla="*/ 2147483647 w 495"/>
                <a:gd name="T37" fmla="*/ 2147483647 h 225"/>
                <a:gd name="T38" fmla="*/ 0 w 495"/>
                <a:gd name="T39" fmla="*/ 2147483647 h 2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5"/>
                <a:gd name="T61" fmla="*/ 0 h 225"/>
                <a:gd name="T62" fmla="*/ 495 w 495"/>
                <a:gd name="T63" fmla="*/ 225 h 2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5" h="225">
                  <a:moveTo>
                    <a:pt x="0" y="90"/>
                  </a:moveTo>
                  <a:lnTo>
                    <a:pt x="253" y="28"/>
                  </a:lnTo>
                  <a:lnTo>
                    <a:pt x="283" y="30"/>
                  </a:lnTo>
                  <a:lnTo>
                    <a:pt x="313" y="0"/>
                  </a:lnTo>
                  <a:lnTo>
                    <a:pt x="338" y="15"/>
                  </a:lnTo>
                  <a:lnTo>
                    <a:pt x="308" y="80"/>
                  </a:lnTo>
                  <a:lnTo>
                    <a:pt x="360" y="75"/>
                  </a:lnTo>
                  <a:lnTo>
                    <a:pt x="390" y="125"/>
                  </a:lnTo>
                  <a:lnTo>
                    <a:pt x="425" y="130"/>
                  </a:lnTo>
                  <a:lnTo>
                    <a:pt x="450" y="123"/>
                  </a:lnTo>
                  <a:lnTo>
                    <a:pt x="450" y="95"/>
                  </a:lnTo>
                  <a:lnTo>
                    <a:pt x="408" y="60"/>
                  </a:lnTo>
                  <a:lnTo>
                    <a:pt x="440" y="58"/>
                  </a:lnTo>
                  <a:lnTo>
                    <a:pt x="495" y="133"/>
                  </a:lnTo>
                  <a:lnTo>
                    <a:pt x="443" y="178"/>
                  </a:lnTo>
                  <a:lnTo>
                    <a:pt x="383" y="155"/>
                  </a:lnTo>
                  <a:lnTo>
                    <a:pt x="345" y="210"/>
                  </a:lnTo>
                  <a:lnTo>
                    <a:pt x="270" y="155"/>
                  </a:lnTo>
                  <a:lnTo>
                    <a:pt x="20" y="225"/>
                  </a:lnTo>
                  <a:lnTo>
                    <a:pt x="0" y="90"/>
                  </a:lnTo>
                  <a:close/>
                </a:path>
              </a:pathLst>
            </a:custGeom>
            <a:solidFill>
              <a:srgbClr val="FFFF99"/>
            </a:solidFill>
            <a:ln w="9525">
              <a:solidFill>
                <a:srgbClr val="000000"/>
              </a:solidFill>
              <a:round/>
              <a:headEnd/>
              <a:tailEnd/>
            </a:ln>
          </p:spPr>
          <p:txBody>
            <a:bodyPr/>
            <a:lstStyle/>
            <a:p>
              <a:endParaRPr lang="en-US" sz="1000" dirty="0"/>
            </a:p>
          </p:txBody>
        </p:sp>
        <p:sp>
          <p:nvSpPr>
            <p:cNvPr id="54" name="Freeform 50"/>
            <p:cNvSpPr>
              <a:spLocks noChangeAspect="1"/>
            </p:cNvSpPr>
            <p:nvPr/>
          </p:nvSpPr>
          <p:spPr bwMode="auto">
            <a:xfrm>
              <a:off x="8466318" y="1837056"/>
              <a:ext cx="128758" cy="107435"/>
            </a:xfrm>
            <a:custGeom>
              <a:avLst/>
              <a:gdLst>
                <a:gd name="T0" fmla="*/ 0 w 257"/>
                <a:gd name="T1" fmla="*/ 2147483647 h 198"/>
                <a:gd name="T2" fmla="*/ 2147483647 w 257"/>
                <a:gd name="T3" fmla="*/ 0 h 198"/>
                <a:gd name="T4" fmla="*/ 2147483647 w 257"/>
                <a:gd name="T5" fmla="*/ 2147483647 h 198"/>
                <a:gd name="T6" fmla="*/ 2147483647 w 257"/>
                <a:gd name="T7" fmla="*/ 2147483647 h 198"/>
                <a:gd name="T8" fmla="*/ 2147483647 w 257"/>
                <a:gd name="T9" fmla="*/ 2147483647 h 198"/>
                <a:gd name="T10" fmla="*/ 2147483647 w 257"/>
                <a:gd name="T11" fmla="*/ 2147483647 h 198"/>
                <a:gd name="T12" fmla="*/ 2147483647 w 257"/>
                <a:gd name="T13" fmla="*/ 2147483647 h 198"/>
                <a:gd name="T14" fmla="*/ 0 w 257"/>
                <a:gd name="T15" fmla="*/ 2147483647 h 198"/>
                <a:gd name="T16" fmla="*/ 0 60000 65536"/>
                <a:gd name="T17" fmla="*/ 0 60000 65536"/>
                <a:gd name="T18" fmla="*/ 0 60000 65536"/>
                <a:gd name="T19" fmla="*/ 0 60000 65536"/>
                <a:gd name="T20" fmla="*/ 0 60000 65536"/>
                <a:gd name="T21" fmla="*/ 0 60000 65536"/>
                <a:gd name="T22" fmla="*/ 0 60000 65536"/>
                <a:gd name="T23" fmla="*/ 0 60000 65536"/>
                <a:gd name="T24" fmla="*/ 0 w 257"/>
                <a:gd name="T25" fmla="*/ 0 h 198"/>
                <a:gd name="T26" fmla="*/ 257 w 257"/>
                <a:gd name="T27" fmla="*/ 198 h 1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7" h="198">
                  <a:moveTo>
                    <a:pt x="0" y="50"/>
                  </a:moveTo>
                  <a:lnTo>
                    <a:pt x="197" y="0"/>
                  </a:lnTo>
                  <a:lnTo>
                    <a:pt x="257" y="90"/>
                  </a:lnTo>
                  <a:lnTo>
                    <a:pt x="222" y="130"/>
                  </a:lnTo>
                  <a:lnTo>
                    <a:pt x="160" y="115"/>
                  </a:lnTo>
                  <a:lnTo>
                    <a:pt x="62" y="198"/>
                  </a:lnTo>
                  <a:lnTo>
                    <a:pt x="10" y="155"/>
                  </a:lnTo>
                  <a:lnTo>
                    <a:pt x="0" y="50"/>
                  </a:lnTo>
                  <a:close/>
                </a:path>
              </a:pathLst>
            </a:custGeom>
            <a:solidFill>
              <a:srgbClr val="FFFF99"/>
            </a:solidFill>
            <a:ln w="9525">
              <a:solidFill>
                <a:srgbClr val="000000"/>
              </a:solidFill>
              <a:round/>
              <a:headEnd/>
              <a:tailEnd/>
            </a:ln>
          </p:spPr>
          <p:txBody>
            <a:bodyPr/>
            <a:lstStyle/>
            <a:p>
              <a:endParaRPr lang="en-US" sz="1000" dirty="0"/>
            </a:p>
          </p:txBody>
        </p:sp>
        <p:sp>
          <p:nvSpPr>
            <p:cNvPr id="55" name="Freeform 51"/>
            <p:cNvSpPr>
              <a:spLocks noChangeAspect="1"/>
            </p:cNvSpPr>
            <p:nvPr/>
          </p:nvSpPr>
          <p:spPr bwMode="auto">
            <a:xfrm>
              <a:off x="8486001" y="1519672"/>
              <a:ext cx="136959" cy="262436"/>
            </a:xfrm>
            <a:custGeom>
              <a:avLst/>
              <a:gdLst>
                <a:gd name="T0" fmla="*/ 2147483647 w 272"/>
                <a:gd name="T1" fmla="*/ 0 h 485"/>
                <a:gd name="T2" fmla="*/ 0 w 272"/>
                <a:gd name="T3" fmla="*/ 2147483647 h 485"/>
                <a:gd name="T4" fmla="*/ 2147483647 w 272"/>
                <a:gd name="T5" fmla="*/ 2147483647 h 485"/>
                <a:gd name="T6" fmla="*/ 2147483647 w 272"/>
                <a:gd name="T7" fmla="*/ 2147483647 h 485"/>
                <a:gd name="T8" fmla="*/ 2147483647 w 272"/>
                <a:gd name="T9" fmla="*/ 2147483647 h 485"/>
                <a:gd name="T10" fmla="*/ 2147483647 w 272"/>
                <a:gd name="T11" fmla="*/ 2147483647 h 485"/>
                <a:gd name="T12" fmla="*/ 2147483647 w 272"/>
                <a:gd name="T13" fmla="*/ 2147483647 h 485"/>
                <a:gd name="T14" fmla="*/ 2147483647 w 272"/>
                <a:gd name="T15" fmla="*/ 2147483647 h 485"/>
                <a:gd name="T16" fmla="*/ 2147483647 w 272"/>
                <a:gd name="T17" fmla="*/ 2147483647 h 485"/>
                <a:gd name="T18" fmla="*/ 2147483647 w 272"/>
                <a:gd name="T19" fmla="*/ 2147483647 h 485"/>
                <a:gd name="T20" fmla="*/ 2147483647 w 272"/>
                <a:gd name="T21" fmla="*/ 2147483647 h 485"/>
                <a:gd name="T22" fmla="*/ 2147483647 w 272"/>
                <a:gd name="T23" fmla="*/ 2147483647 h 485"/>
                <a:gd name="T24" fmla="*/ 2147483647 w 272"/>
                <a:gd name="T25" fmla="*/ 0 h 4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2"/>
                <a:gd name="T40" fmla="*/ 0 h 485"/>
                <a:gd name="T41" fmla="*/ 272 w 272"/>
                <a:gd name="T42" fmla="*/ 485 h 4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2" h="485">
                  <a:moveTo>
                    <a:pt x="57" y="0"/>
                  </a:moveTo>
                  <a:lnTo>
                    <a:pt x="0" y="85"/>
                  </a:lnTo>
                  <a:lnTo>
                    <a:pt x="62" y="197"/>
                  </a:lnTo>
                  <a:lnTo>
                    <a:pt x="25" y="227"/>
                  </a:lnTo>
                  <a:lnTo>
                    <a:pt x="40" y="485"/>
                  </a:lnTo>
                  <a:lnTo>
                    <a:pt x="192" y="447"/>
                  </a:lnTo>
                  <a:lnTo>
                    <a:pt x="232" y="447"/>
                  </a:lnTo>
                  <a:lnTo>
                    <a:pt x="255" y="420"/>
                  </a:lnTo>
                  <a:lnTo>
                    <a:pt x="255" y="372"/>
                  </a:lnTo>
                  <a:lnTo>
                    <a:pt x="272" y="342"/>
                  </a:lnTo>
                  <a:lnTo>
                    <a:pt x="187" y="305"/>
                  </a:lnTo>
                  <a:lnTo>
                    <a:pt x="77" y="22"/>
                  </a:lnTo>
                  <a:lnTo>
                    <a:pt x="57" y="0"/>
                  </a:lnTo>
                  <a:close/>
                </a:path>
              </a:pathLst>
            </a:custGeom>
            <a:solidFill>
              <a:srgbClr val="FFFF99"/>
            </a:solidFill>
            <a:ln w="9525">
              <a:solidFill>
                <a:srgbClr val="000000"/>
              </a:solidFill>
              <a:round/>
              <a:headEnd/>
              <a:tailEnd/>
            </a:ln>
          </p:spPr>
          <p:txBody>
            <a:bodyPr/>
            <a:lstStyle/>
            <a:p>
              <a:endParaRPr lang="en-US" sz="1000" dirty="0"/>
            </a:p>
          </p:txBody>
        </p:sp>
        <p:sp>
          <p:nvSpPr>
            <p:cNvPr id="56" name="Freeform 52"/>
            <p:cNvSpPr>
              <a:spLocks noChangeAspect="1"/>
            </p:cNvSpPr>
            <p:nvPr/>
          </p:nvSpPr>
          <p:spPr bwMode="auto">
            <a:xfrm>
              <a:off x="8565551" y="1828034"/>
              <a:ext cx="65609" cy="57408"/>
            </a:xfrm>
            <a:custGeom>
              <a:avLst/>
              <a:gdLst>
                <a:gd name="T0" fmla="*/ 0 w 130"/>
                <a:gd name="T1" fmla="*/ 2147483647 h 107"/>
                <a:gd name="T2" fmla="*/ 2147483647 w 130"/>
                <a:gd name="T3" fmla="*/ 0 h 107"/>
                <a:gd name="T4" fmla="*/ 2147483647 w 130"/>
                <a:gd name="T5" fmla="*/ 2147483647 h 107"/>
                <a:gd name="T6" fmla="*/ 2147483647 w 130"/>
                <a:gd name="T7" fmla="*/ 2147483647 h 107"/>
                <a:gd name="T8" fmla="*/ 2147483647 w 130"/>
                <a:gd name="T9" fmla="*/ 2147483647 h 107"/>
                <a:gd name="T10" fmla="*/ 2147483647 w 130"/>
                <a:gd name="T11" fmla="*/ 2147483647 h 107"/>
                <a:gd name="T12" fmla="*/ 0 w 130"/>
                <a:gd name="T13" fmla="*/ 2147483647 h 107"/>
                <a:gd name="T14" fmla="*/ 0 60000 65536"/>
                <a:gd name="T15" fmla="*/ 0 60000 65536"/>
                <a:gd name="T16" fmla="*/ 0 60000 65536"/>
                <a:gd name="T17" fmla="*/ 0 60000 65536"/>
                <a:gd name="T18" fmla="*/ 0 60000 65536"/>
                <a:gd name="T19" fmla="*/ 0 60000 65536"/>
                <a:gd name="T20" fmla="*/ 0 60000 65536"/>
                <a:gd name="T21" fmla="*/ 0 w 130"/>
                <a:gd name="T22" fmla="*/ 0 h 107"/>
                <a:gd name="T23" fmla="*/ 130 w 130"/>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107">
                  <a:moveTo>
                    <a:pt x="0" y="17"/>
                  </a:moveTo>
                  <a:lnTo>
                    <a:pt x="55" y="0"/>
                  </a:lnTo>
                  <a:lnTo>
                    <a:pt x="130" y="55"/>
                  </a:lnTo>
                  <a:lnTo>
                    <a:pt x="115" y="70"/>
                  </a:lnTo>
                  <a:lnTo>
                    <a:pt x="78" y="70"/>
                  </a:lnTo>
                  <a:lnTo>
                    <a:pt x="60" y="107"/>
                  </a:lnTo>
                  <a:lnTo>
                    <a:pt x="0" y="17"/>
                  </a:lnTo>
                  <a:close/>
                </a:path>
              </a:pathLst>
            </a:custGeom>
            <a:solidFill>
              <a:srgbClr val="FFFF99"/>
            </a:solidFill>
            <a:ln w="9525">
              <a:solidFill>
                <a:srgbClr val="000000"/>
              </a:solidFill>
              <a:round/>
              <a:headEnd/>
              <a:tailEnd/>
            </a:ln>
          </p:spPr>
          <p:txBody>
            <a:bodyPr/>
            <a:lstStyle/>
            <a:p>
              <a:endParaRPr lang="en-US" sz="1000" dirty="0"/>
            </a:p>
          </p:txBody>
        </p:sp>
        <p:sp>
          <p:nvSpPr>
            <p:cNvPr id="57" name="Freeform 53"/>
            <p:cNvSpPr>
              <a:spLocks noChangeAspect="1"/>
            </p:cNvSpPr>
            <p:nvPr/>
          </p:nvSpPr>
          <p:spPr bwMode="auto">
            <a:xfrm>
              <a:off x="8426132" y="2271716"/>
              <a:ext cx="35265" cy="64789"/>
            </a:xfrm>
            <a:custGeom>
              <a:avLst/>
              <a:gdLst>
                <a:gd name="T0" fmla="*/ 0 w 70"/>
                <a:gd name="T1" fmla="*/ 2147483647 h 120"/>
                <a:gd name="T2" fmla="*/ 2147483647 w 70"/>
                <a:gd name="T3" fmla="*/ 0 h 120"/>
                <a:gd name="T4" fmla="*/ 2147483647 w 70"/>
                <a:gd name="T5" fmla="*/ 2147483647 h 120"/>
                <a:gd name="T6" fmla="*/ 2147483647 w 70"/>
                <a:gd name="T7" fmla="*/ 2147483647 h 120"/>
                <a:gd name="T8" fmla="*/ 0 w 70"/>
                <a:gd name="T9" fmla="*/ 2147483647 h 120"/>
                <a:gd name="T10" fmla="*/ 0 60000 65536"/>
                <a:gd name="T11" fmla="*/ 0 60000 65536"/>
                <a:gd name="T12" fmla="*/ 0 60000 65536"/>
                <a:gd name="T13" fmla="*/ 0 60000 65536"/>
                <a:gd name="T14" fmla="*/ 0 60000 65536"/>
                <a:gd name="T15" fmla="*/ 0 w 70"/>
                <a:gd name="T16" fmla="*/ 0 h 120"/>
                <a:gd name="T17" fmla="*/ 70 w 70"/>
                <a:gd name="T18" fmla="*/ 120 h 120"/>
              </a:gdLst>
              <a:ahLst/>
              <a:cxnLst>
                <a:cxn ang="T10">
                  <a:pos x="T0" y="T1"/>
                </a:cxn>
                <a:cxn ang="T11">
                  <a:pos x="T2" y="T3"/>
                </a:cxn>
                <a:cxn ang="T12">
                  <a:pos x="T4" y="T5"/>
                </a:cxn>
                <a:cxn ang="T13">
                  <a:pos x="T6" y="T7"/>
                </a:cxn>
                <a:cxn ang="T14">
                  <a:pos x="T8" y="T9"/>
                </a:cxn>
              </a:cxnLst>
              <a:rect l="T15" t="T16" r="T17" b="T18"/>
              <a:pathLst>
                <a:path w="70" h="120">
                  <a:moveTo>
                    <a:pt x="0" y="10"/>
                  </a:moveTo>
                  <a:lnTo>
                    <a:pt x="70" y="0"/>
                  </a:lnTo>
                  <a:lnTo>
                    <a:pt x="30" y="120"/>
                  </a:lnTo>
                  <a:lnTo>
                    <a:pt x="2" y="117"/>
                  </a:lnTo>
                  <a:lnTo>
                    <a:pt x="0" y="10"/>
                  </a:lnTo>
                  <a:close/>
                </a:path>
              </a:pathLst>
            </a:custGeom>
            <a:noFill/>
            <a:ln w="9525">
              <a:solidFill>
                <a:srgbClr val="000000"/>
              </a:solidFill>
              <a:round/>
              <a:headEnd/>
              <a:tailEnd/>
            </a:ln>
          </p:spPr>
          <p:txBody>
            <a:bodyPr/>
            <a:lstStyle/>
            <a:p>
              <a:endParaRPr lang="en-US" sz="1000" dirty="0"/>
            </a:p>
          </p:txBody>
        </p:sp>
        <p:sp>
          <p:nvSpPr>
            <p:cNvPr id="62" name="Freeform 38"/>
            <p:cNvSpPr>
              <a:spLocks noChangeAspect="1"/>
            </p:cNvSpPr>
            <p:nvPr/>
          </p:nvSpPr>
          <p:spPr bwMode="auto">
            <a:xfrm>
              <a:off x="7627341" y="2705556"/>
              <a:ext cx="270638" cy="442861"/>
            </a:xfrm>
            <a:custGeom>
              <a:avLst/>
              <a:gdLst>
                <a:gd name="T0" fmla="*/ 0 w 330"/>
                <a:gd name="T1" fmla="*/ 2147483647 h 540"/>
                <a:gd name="T2" fmla="*/ 2147483647 w 330"/>
                <a:gd name="T3" fmla="*/ 2147483647 h 540"/>
                <a:gd name="T4" fmla="*/ 2147483647 w 330"/>
                <a:gd name="T5" fmla="*/ 2147483647 h 540"/>
                <a:gd name="T6" fmla="*/ 2147483647 w 330"/>
                <a:gd name="T7" fmla="*/ 0 h 540"/>
                <a:gd name="T8" fmla="*/ 2147483647 w 330"/>
                <a:gd name="T9" fmla="*/ 2147483647 h 540"/>
                <a:gd name="T10" fmla="*/ 2147483647 w 330"/>
                <a:gd name="T11" fmla="*/ 2147483647 h 540"/>
                <a:gd name="T12" fmla="*/ 2147483647 w 330"/>
                <a:gd name="T13" fmla="*/ 2147483647 h 540"/>
                <a:gd name="T14" fmla="*/ 2147483647 w 330"/>
                <a:gd name="T15" fmla="*/ 2147483647 h 540"/>
                <a:gd name="T16" fmla="*/ 2147483647 w 330"/>
                <a:gd name="T17" fmla="*/ 2147483647 h 540"/>
                <a:gd name="T18" fmla="*/ 2147483647 w 330"/>
                <a:gd name="T19" fmla="*/ 2147483647 h 540"/>
                <a:gd name="T20" fmla="*/ 2147483647 w 330"/>
                <a:gd name="T21" fmla="*/ 2147483647 h 540"/>
                <a:gd name="T22" fmla="*/ 2147483647 w 330"/>
                <a:gd name="T23" fmla="*/ 2147483647 h 540"/>
                <a:gd name="T24" fmla="*/ 2147483647 w 330"/>
                <a:gd name="T25" fmla="*/ 2147483647 h 540"/>
                <a:gd name="T26" fmla="*/ 2147483647 w 330"/>
                <a:gd name="T27" fmla="*/ 2147483647 h 540"/>
                <a:gd name="T28" fmla="*/ 2147483647 w 330"/>
                <a:gd name="T29" fmla="*/ 2147483647 h 540"/>
                <a:gd name="T30" fmla="*/ 2147483647 w 330"/>
                <a:gd name="T31" fmla="*/ 2147483647 h 540"/>
                <a:gd name="T32" fmla="*/ 2147483647 w 330"/>
                <a:gd name="T33" fmla="*/ 2147483647 h 540"/>
                <a:gd name="T34" fmla="*/ 2147483647 w 330"/>
                <a:gd name="T35" fmla="*/ 2147483647 h 540"/>
                <a:gd name="T36" fmla="*/ 0 w 330"/>
                <a:gd name="T37" fmla="*/ 2147483647 h 5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0"/>
                <a:gd name="T58" fmla="*/ 0 h 540"/>
                <a:gd name="T59" fmla="*/ 750 w 330"/>
                <a:gd name="T60" fmla="*/ 777 h 5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0" h="540">
                  <a:moveTo>
                    <a:pt x="0" y="24"/>
                  </a:moveTo>
                  <a:lnTo>
                    <a:pt x="48" y="18"/>
                  </a:lnTo>
                  <a:lnTo>
                    <a:pt x="78" y="12"/>
                  </a:lnTo>
                  <a:lnTo>
                    <a:pt x="162" y="0"/>
                  </a:lnTo>
                  <a:lnTo>
                    <a:pt x="222" y="0"/>
                  </a:lnTo>
                  <a:lnTo>
                    <a:pt x="240" y="48"/>
                  </a:lnTo>
                  <a:lnTo>
                    <a:pt x="264" y="150"/>
                  </a:lnTo>
                  <a:lnTo>
                    <a:pt x="294" y="246"/>
                  </a:lnTo>
                  <a:lnTo>
                    <a:pt x="330" y="294"/>
                  </a:lnTo>
                  <a:lnTo>
                    <a:pt x="324" y="450"/>
                  </a:lnTo>
                  <a:lnTo>
                    <a:pt x="240" y="438"/>
                  </a:lnTo>
                  <a:lnTo>
                    <a:pt x="126" y="462"/>
                  </a:lnTo>
                  <a:lnTo>
                    <a:pt x="162" y="528"/>
                  </a:lnTo>
                  <a:lnTo>
                    <a:pt x="120" y="534"/>
                  </a:lnTo>
                  <a:lnTo>
                    <a:pt x="96" y="540"/>
                  </a:lnTo>
                  <a:lnTo>
                    <a:pt x="72" y="486"/>
                  </a:lnTo>
                  <a:lnTo>
                    <a:pt x="30" y="534"/>
                  </a:lnTo>
                  <a:lnTo>
                    <a:pt x="0" y="312"/>
                  </a:lnTo>
                  <a:lnTo>
                    <a:pt x="0" y="24"/>
                  </a:lnTo>
                  <a:close/>
                </a:path>
              </a:pathLst>
            </a:custGeom>
            <a:solidFill>
              <a:srgbClr val="FFFF99"/>
            </a:solidFill>
            <a:ln w="9525">
              <a:solidFill>
                <a:srgbClr val="000000"/>
              </a:solidFill>
              <a:round/>
              <a:headEnd/>
              <a:tailEnd/>
            </a:ln>
          </p:spPr>
          <p:txBody>
            <a:bodyPr/>
            <a:lstStyle/>
            <a:p>
              <a:endParaRPr lang="en-US" sz="1000" dirty="0"/>
            </a:p>
          </p:txBody>
        </p:sp>
        <p:sp>
          <p:nvSpPr>
            <p:cNvPr id="63" name="Freeform 11"/>
            <p:cNvSpPr>
              <a:spLocks noChangeAspect="1"/>
            </p:cNvSpPr>
            <p:nvPr/>
          </p:nvSpPr>
          <p:spPr bwMode="auto">
            <a:xfrm>
              <a:off x="6097008" y="2567777"/>
              <a:ext cx="477306" cy="506830"/>
            </a:xfrm>
            <a:custGeom>
              <a:avLst/>
              <a:gdLst>
                <a:gd name="T0" fmla="*/ 2147483647 w 582"/>
                <a:gd name="T1" fmla="*/ 0 h 618"/>
                <a:gd name="T2" fmla="*/ 2147483647 w 582"/>
                <a:gd name="T3" fmla="*/ 2147483647 h 618"/>
                <a:gd name="T4" fmla="*/ 2147483647 w 582"/>
                <a:gd name="T5" fmla="*/ 2147483647 h 618"/>
                <a:gd name="T6" fmla="*/ 2147483647 w 582"/>
                <a:gd name="T7" fmla="*/ 2147483647 h 618"/>
                <a:gd name="T8" fmla="*/ 2147483647 w 582"/>
                <a:gd name="T9" fmla="*/ 2147483647 h 618"/>
                <a:gd name="T10" fmla="*/ 0 w 582"/>
                <a:gd name="T11" fmla="*/ 2147483647 h 618"/>
                <a:gd name="T12" fmla="*/ 2147483647 w 582"/>
                <a:gd name="T13" fmla="*/ 2147483647 h 618"/>
                <a:gd name="T14" fmla="*/ 2147483647 w 582"/>
                <a:gd name="T15" fmla="*/ 0 h 618"/>
                <a:gd name="T16" fmla="*/ 0 60000 65536"/>
                <a:gd name="T17" fmla="*/ 0 60000 65536"/>
                <a:gd name="T18" fmla="*/ 0 60000 65536"/>
                <a:gd name="T19" fmla="*/ 0 60000 65536"/>
                <a:gd name="T20" fmla="*/ 0 60000 65536"/>
                <a:gd name="T21" fmla="*/ 0 60000 65536"/>
                <a:gd name="T22" fmla="*/ 0 60000 65536"/>
                <a:gd name="T23" fmla="*/ 0 60000 65536"/>
                <a:gd name="T24" fmla="*/ 0 w 582"/>
                <a:gd name="T25" fmla="*/ 0 h 618"/>
                <a:gd name="T26" fmla="*/ 740 w 582"/>
                <a:gd name="T27" fmla="*/ 955 h 6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2" h="618">
                  <a:moveTo>
                    <a:pt x="72" y="0"/>
                  </a:moveTo>
                  <a:lnTo>
                    <a:pt x="582" y="24"/>
                  </a:lnTo>
                  <a:lnTo>
                    <a:pt x="558" y="558"/>
                  </a:lnTo>
                  <a:lnTo>
                    <a:pt x="228" y="546"/>
                  </a:lnTo>
                  <a:lnTo>
                    <a:pt x="228" y="576"/>
                  </a:lnTo>
                  <a:lnTo>
                    <a:pt x="108" y="576"/>
                  </a:lnTo>
                  <a:lnTo>
                    <a:pt x="96" y="618"/>
                  </a:lnTo>
                  <a:lnTo>
                    <a:pt x="0" y="606"/>
                  </a:lnTo>
                  <a:lnTo>
                    <a:pt x="72" y="0"/>
                  </a:lnTo>
                  <a:close/>
                </a:path>
              </a:pathLst>
            </a:custGeom>
            <a:solidFill>
              <a:schemeClr val="accent1">
                <a:lumMod val="20000"/>
                <a:lumOff val="80000"/>
              </a:schemeClr>
            </a:solidFill>
            <a:ln w="9525">
              <a:solidFill>
                <a:srgbClr val="000000"/>
              </a:solidFill>
              <a:round/>
              <a:headEnd/>
              <a:tailEnd/>
            </a:ln>
          </p:spPr>
          <p:txBody>
            <a:bodyPr/>
            <a:lstStyle/>
            <a:p>
              <a:endParaRPr lang="en-US" sz="1000" dirty="0"/>
            </a:p>
          </p:txBody>
        </p:sp>
        <p:sp>
          <p:nvSpPr>
            <p:cNvPr id="64" name="Freeform 27"/>
            <p:cNvSpPr>
              <a:spLocks noChangeAspect="1"/>
            </p:cNvSpPr>
            <p:nvPr/>
          </p:nvSpPr>
          <p:spPr bwMode="auto">
            <a:xfrm>
              <a:off x="7164797" y="2597301"/>
              <a:ext cx="339527" cy="334606"/>
            </a:xfrm>
            <a:custGeom>
              <a:avLst/>
              <a:gdLst>
                <a:gd name="T0" fmla="*/ 2147483647 w 414"/>
                <a:gd name="T1" fmla="*/ 2147483647 h 408"/>
                <a:gd name="T2" fmla="*/ 0 w 414"/>
                <a:gd name="T3" fmla="*/ 2147483647 h 408"/>
                <a:gd name="T4" fmla="*/ 2147483647 w 414"/>
                <a:gd name="T5" fmla="*/ 2147483647 h 408"/>
                <a:gd name="T6" fmla="*/ 2147483647 w 414"/>
                <a:gd name="T7" fmla="*/ 2147483647 h 408"/>
                <a:gd name="T8" fmla="*/ 2147483647 w 414"/>
                <a:gd name="T9" fmla="*/ 2147483647 h 408"/>
                <a:gd name="T10" fmla="*/ 2147483647 w 414"/>
                <a:gd name="T11" fmla="*/ 2147483647 h 408"/>
                <a:gd name="T12" fmla="*/ 2147483647 w 414"/>
                <a:gd name="T13" fmla="*/ 2147483647 h 408"/>
                <a:gd name="T14" fmla="*/ 2147483647 w 414"/>
                <a:gd name="T15" fmla="*/ 2147483647 h 408"/>
                <a:gd name="T16" fmla="*/ 2147483647 w 414"/>
                <a:gd name="T17" fmla="*/ 2147483647 h 408"/>
                <a:gd name="T18" fmla="*/ 2147483647 w 414"/>
                <a:gd name="T19" fmla="*/ 2147483647 h 408"/>
                <a:gd name="T20" fmla="*/ 2147483647 w 414"/>
                <a:gd name="T21" fmla="*/ 2147483647 h 408"/>
                <a:gd name="T22" fmla="*/ 2147483647 w 414"/>
                <a:gd name="T23" fmla="*/ 2147483647 h 408"/>
                <a:gd name="T24" fmla="*/ 2147483647 w 414"/>
                <a:gd name="T25" fmla="*/ 2147483647 h 408"/>
                <a:gd name="T26" fmla="*/ 2147483647 w 414"/>
                <a:gd name="T27" fmla="*/ 2147483647 h 408"/>
                <a:gd name="T28" fmla="*/ 2147483647 w 414"/>
                <a:gd name="T29" fmla="*/ 0 h 408"/>
                <a:gd name="T30" fmla="*/ 2147483647 w 414"/>
                <a:gd name="T31" fmla="*/ 2147483647 h 408"/>
                <a:gd name="T32" fmla="*/ 2147483647 w 414"/>
                <a:gd name="T33" fmla="*/ 2147483647 h 408"/>
                <a:gd name="T34" fmla="*/ 2147483647 w 414"/>
                <a:gd name="T35" fmla="*/ 2147483647 h 4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4"/>
                <a:gd name="T55" fmla="*/ 0 h 408"/>
                <a:gd name="T56" fmla="*/ 807 w 414"/>
                <a:gd name="T57" fmla="*/ 525 h 4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4" h="408">
                  <a:moveTo>
                    <a:pt x="6" y="42"/>
                  </a:moveTo>
                  <a:lnTo>
                    <a:pt x="0" y="90"/>
                  </a:lnTo>
                  <a:lnTo>
                    <a:pt x="12" y="138"/>
                  </a:lnTo>
                  <a:lnTo>
                    <a:pt x="12" y="342"/>
                  </a:lnTo>
                  <a:lnTo>
                    <a:pt x="60" y="360"/>
                  </a:lnTo>
                  <a:lnTo>
                    <a:pt x="72" y="408"/>
                  </a:lnTo>
                  <a:lnTo>
                    <a:pt x="324" y="396"/>
                  </a:lnTo>
                  <a:lnTo>
                    <a:pt x="294" y="324"/>
                  </a:lnTo>
                  <a:lnTo>
                    <a:pt x="324" y="282"/>
                  </a:lnTo>
                  <a:lnTo>
                    <a:pt x="378" y="162"/>
                  </a:lnTo>
                  <a:lnTo>
                    <a:pt x="366" y="114"/>
                  </a:lnTo>
                  <a:lnTo>
                    <a:pt x="414" y="90"/>
                  </a:lnTo>
                  <a:lnTo>
                    <a:pt x="402" y="42"/>
                  </a:lnTo>
                  <a:lnTo>
                    <a:pt x="348" y="60"/>
                  </a:lnTo>
                  <a:lnTo>
                    <a:pt x="360" y="0"/>
                  </a:lnTo>
                  <a:lnTo>
                    <a:pt x="216" y="18"/>
                  </a:lnTo>
                  <a:lnTo>
                    <a:pt x="108" y="36"/>
                  </a:lnTo>
                  <a:lnTo>
                    <a:pt x="6" y="42"/>
                  </a:lnTo>
                  <a:close/>
                </a:path>
              </a:pathLst>
            </a:custGeom>
            <a:solidFill>
              <a:schemeClr val="accent1">
                <a:lumMod val="20000"/>
                <a:lumOff val="80000"/>
              </a:schemeClr>
            </a:solidFill>
            <a:ln w="9525">
              <a:solidFill>
                <a:srgbClr val="000000"/>
              </a:solidFill>
              <a:round/>
              <a:headEnd/>
              <a:tailEnd/>
            </a:ln>
          </p:spPr>
          <p:txBody>
            <a:bodyPr/>
            <a:lstStyle/>
            <a:p>
              <a:endParaRPr lang="en-US" sz="1000" dirty="0"/>
            </a:p>
          </p:txBody>
        </p:sp>
      </p:grpSp>
      <p:sp>
        <p:nvSpPr>
          <p:cNvPr id="65" name="TextBox 64"/>
          <p:cNvSpPr txBox="1"/>
          <p:nvPr/>
        </p:nvSpPr>
        <p:spPr>
          <a:xfrm>
            <a:off x="7042672" y="4057854"/>
            <a:ext cx="1507800" cy="553998"/>
          </a:xfrm>
          <a:prstGeom prst="rect">
            <a:avLst/>
          </a:prstGeom>
          <a:noFill/>
        </p:spPr>
        <p:txBody>
          <a:bodyPr wrap="square" rtlCol="0">
            <a:spAutoFit/>
          </a:bodyPr>
          <a:lstStyle/>
          <a:p>
            <a:r>
              <a:rPr lang="en-US" sz="1000" dirty="0" smtClean="0"/>
              <a:t>Neither Alaska nor Hawaii have statewide models at present</a:t>
            </a:r>
            <a:endParaRPr lang="en-US"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Model Validation and Sensitivity</a:t>
            </a:r>
            <a:br>
              <a:rPr lang="en-US" dirty="0" smtClean="0"/>
            </a:br>
            <a:r>
              <a:rPr lang="en-US" dirty="0" smtClean="0"/>
              <a:t>Market Segments Found in Statewide Models</a:t>
            </a:r>
            <a:endParaRPr lang="en-US" dirty="0"/>
          </a:p>
        </p:txBody>
      </p:sp>
      <p:sp>
        <p:nvSpPr>
          <p:cNvPr id="3" name="Content Placeholder 2"/>
          <p:cNvSpPr>
            <a:spLocks noGrp="1"/>
          </p:cNvSpPr>
          <p:nvPr>
            <p:ph sz="half" idx="1"/>
          </p:nvPr>
        </p:nvSpPr>
        <p:spPr/>
        <p:txBody>
          <a:bodyPr/>
          <a:lstStyle/>
          <a:p>
            <a:pPr>
              <a:spcBef>
                <a:spcPts val="1500"/>
              </a:spcBef>
            </a:pPr>
            <a:r>
              <a:rPr lang="en-US" dirty="0" smtClean="0"/>
              <a:t>Segmenting trips</a:t>
            </a:r>
          </a:p>
          <a:p>
            <a:pPr>
              <a:spcBef>
                <a:spcPts val="1500"/>
              </a:spcBef>
            </a:pPr>
            <a:r>
              <a:rPr lang="en-US" dirty="0" smtClean="0"/>
              <a:t>Trip purposes</a:t>
            </a:r>
          </a:p>
          <a:p>
            <a:pPr>
              <a:spcBef>
                <a:spcPts val="1500"/>
              </a:spcBef>
            </a:pPr>
            <a:r>
              <a:rPr lang="en-US" dirty="0" smtClean="0"/>
              <a:t>Travel periods</a:t>
            </a:r>
            <a:endParaRPr lang="en-US" dirty="0"/>
          </a:p>
        </p:txBody>
      </p:sp>
      <p:sp>
        <p:nvSpPr>
          <p:cNvPr id="8" name="Content Placeholder 7"/>
          <p:cNvSpPr>
            <a:spLocks noGrp="1"/>
          </p:cNvSpPr>
          <p:nvPr>
            <p:ph sz="half" idx="2"/>
          </p:nvPr>
        </p:nvSpPr>
        <p:spPr/>
        <p:txBody>
          <a:bodyPr/>
          <a:lstStyle/>
          <a:p>
            <a:pPr lvl="0">
              <a:spcBef>
                <a:spcPts val="1500"/>
              </a:spcBef>
            </a:pPr>
            <a:r>
              <a:rPr lang="en-US" dirty="0" smtClean="0"/>
              <a:t>Transportation modes</a:t>
            </a:r>
          </a:p>
          <a:p>
            <a:pPr lvl="0">
              <a:spcBef>
                <a:spcPts val="1500"/>
              </a:spcBef>
            </a:pPr>
            <a:r>
              <a:rPr lang="en-US" dirty="0" smtClean="0"/>
              <a:t>Freight simulation</a:t>
            </a:r>
          </a:p>
          <a:p>
            <a:endParaRPr lang="en-US" dirty="0"/>
          </a:p>
        </p:txBody>
      </p:sp>
      <p:sp>
        <p:nvSpPr>
          <p:cNvPr id="4" name="Slide Number Placeholder 3"/>
          <p:cNvSpPr>
            <a:spLocks noGrp="1"/>
          </p:cNvSpPr>
          <p:nvPr>
            <p:ph type="sldNum" sz="quarter" idx="12"/>
          </p:nvPr>
        </p:nvSpPr>
        <p:spPr/>
        <p:txBody>
          <a:bodyPr/>
          <a:lstStyle/>
          <a:p>
            <a:fld id="{6EFA8406-D672-4E03-9ABF-F4A7E3A351AA}" type="slidenum">
              <a:rPr lang="en-US" smtClean="0"/>
              <a:pPr/>
              <a:t>4</a:t>
            </a:fld>
            <a:endParaRPr lang="en-US" dirty="0"/>
          </a:p>
        </p:txBody>
      </p:sp>
      <p:sp>
        <p:nvSpPr>
          <p:cNvPr id="6" name="Content Placeholder 2"/>
          <p:cNvSpPr txBox="1">
            <a:spLocks/>
          </p:cNvSpPr>
          <p:nvPr/>
        </p:nvSpPr>
        <p:spPr>
          <a:xfrm>
            <a:off x="5882489" y="1216743"/>
            <a:ext cx="3104493" cy="203345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3000"/>
              </a:spcBef>
              <a:spcAft>
                <a:spcPts val="0"/>
              </a:spcAft>
              <a:buClrTx/>
              <a:buSzPct val="80000"/>
              <a:buFontTx/>
              <a:buBlip>
                <a:blip r:embed="rId2"/>
              </a:buBlip>
              <a:tabLst/>
              <a:defRPr/>
            </a:pP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graphicFrame>
        <p:nvGraphicFramePr>
          <p:cNvPr id="12" name="Table 11"/>
          <p:cNvGraphicFramePr>
            <a:graphicFrameLocks noGrp="1"/>
          </p:cNvGraphicFramePr>
          <p:nvPr/>
        </p:nvGraphicFramePr>
        <p:xfrm>
          <a:off x="579860" y="3003393"/>
          <a:ext cx="8106935" cy="3306425"/>
        </p:xfrm>
        <a:graphic>
          <a:graphicData uri="http://schemas.openxmlformats.org/drawingml/2006/table">
            <a:tbl>
              <a:tblPr firstRow="1" bandRow="1">
                <a:effectLst>
                  <a:outerShdw blurRad="50800" dist="38100" dir="2700000" algn="tl" rotWithShape="0">
                    <a:prstClr val="black">
                      <a:alpha val="40000"/>
                    </a:prstClr>
                  </a:outerShdw>
                </a:effectLst>
                <a:tableStyleId>{D03447BB-5D67-496B-8E87-E561075AD55C}</a:tableStyleId>
              </a:tblPr>
              <a:tblGrid>
                <a:gridCol w="1620647"/>
                <a:gridCol w="325193"/>
                <a:gridCol w="325193"/>
                <a:gridCol w="325193"/>
                <a:gridCol w="325193"/>
                <a:gridCol w="325193"/>
                <a:gridCol w="325193"/>
                <a:gridCol w="302758"/>
                <a:gridCol w="302134"/>
                <a:gridCol w="302134"/>
                <a:gridCol w="302134"/>
                <a:gridCol w="302758"/>
                <a:gridCol w="302134"/>
                <a:gridCol w="302134"/>
                <a:gridCol w="302758"/>
                <a:gridCol w="302134"/>
                <a:gridCol w="302134"/>
                <a:gridCol w="302134"/>
                <a:gridCol w="302758"/>
                <a:gridCol w="302134"/>
                <a:gridCol w="302134"/>
                <a:gridCol w="302758"/>
              </a:tblGrid>
              <a:tr h="194261">
                <a:tc>
                  <a:txBody>
                    <a:bodyPr/>
                    <a:lstStyle/>
                    <a:p>
                      <a:endParaRPr lang="en-US" sz="900" dirty="0">
                        <a:latin typeface="+mj-lt"/>
                        <a:ea typeface="Times New Roman"/>
                        <a:cs typeface="Times New Roman"/>
                      </a:endParaRPr>
                    </a:p>
                  </a:txBody>
                  <a:tcPr marL="27836" marR="27836" marT="0" marB="0" anchor="b">
                    <a:lnB w="25400" cmpd="sng">
                      <a:noFill/>
                    </a:lnB>
                    <a:solidFill>
                      <a:schemeClr val="bg2"/>
                    </a:solidFill>
                  </a:tcPr>
                </a:tc>
                <a:tc gridSpan="21">
                  <a:txBody>
                    <a:bodyPr/>
                    <a:lstStyle/>
                    <a:p>
                      <a:pPr marL="0" marR="0" algn="ctr">
                        <a:spcBef>
                          <a:spcPts val="300"/>
                        </a:spcBef>
                        <a:spcAft>
                          <a:spcPts val="300"/>
                        </a:spcAft>
                      </a:pPr>
                      <a:r>
                        <a:rPr lang="en-US" sz="900" dirty="0">
                          <a:latin typeface="+mj-lt"/>
                        </a:rPr>
                        <a:t>Statewide Model (Where Trip Purpose Information Was Available)</a:t>
                      </a:r>
                      <a:endParaRPr lang="en-US" sz="900" b="1" dirty="0">
                        <a:latin typeface="+mj-lt"/>
                        <a:ea typeface="Times New Roman"/>
                        <a:cs typeface="Times New Roman"/>
                      </a:endParaRPr>
                    </a:p>
                  </a:txBody>
                  <a:tcPr marL="27836" marR="27836" marT="0" marB="0" anchor="b">
                    <a:lnB w="19050" cap="flat" cmpd="sng" algn="ctr">
                      <a:no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8964">
                <a:tc>
                  <a:txBody>
                    <a:bodyPr/>
                    <a:lstStyle/>
                    <a:p>
                      <a:pPr marL="0" marR="0" algn="l">
                        <a:spcBef>
                          <a:spcPts val="300"/>
                        </a:spcBef>
                        <a:spcAft>
                          <a:spcPts val="300"/>
                        </a:spcAft>
                      </a:pPr>
                      <a:r>
                        <a:rPr lang="en-US" sz="900" b="1" dirty="0">
                          <a:latin typeface="+mj-lt"/>
                        </a:rPr>
                        <a:t>Trip Purpose</a:t>
                      </a:r>
                      <a:endParaRPr lang="en-US" sz="900" b="1" dirty="0">
                        <a:latin typeface="+mj-lt"/>
                        <a:ea typeface="Times New Roman"/>
                        <a:cs typeface="Times New Roman"/>
                      </a:endParaRPr>
                    </a:p>
                  </a:txBody>
                  <a:tcPr marL="27836" marR="27836" marT="0" marB="0" anchor="b">
                    <a:lnT w="25400" cmpd="sng">
                      <a:noFill/>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AL</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AZ</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CA</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CT</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DE</a:t>
                      </a:r>
                      <a:r>
                        <a:rPr lang="en-US" sz="900" b="1" baseline="30000" dirty="0">
                          <a:latin typeface="+mj-lt"/>
                        </a:rPr>
                        <a:t>a</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FL</a:t>
                      </a:r>
                      <a:r>
                        <a:rPr lang="en-US" sz="900" b="1" spc="-40" dirty="0">
                          <a:latin typeface="+mj-lt"/>
                        </a:rPr>
                        <a:t> 2000</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IN</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KY</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LA</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MA</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MS</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NH</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NJ</a:t>
                      </a:r>
                      <a:r>
                        <a:rPr lang="en-US" sz="900" b="1" baseline="30000" dirty="0">
                          <a:latin typeface="+mj-lt"/>
                        </a:rPr>
                        <a:t>b</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OH</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OR</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RI</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TN</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TX</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UT</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VA</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VT</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r>
              <a:tr h="125737">
                <a:tc>
                  <a:txBody>
                    <a:bodyPr/>
                    <a:lstStyle/>
                    <a:p>
                      <a:pPr marL="0" marR="0">
                        <a:spcBef>
                          <a:spcPts val="300"/>
                        </a:spcBef>
                        <a:spcAft>
                          <a:spcPts val="300"/>
                        </a:spcAft>
                      </a:pPr>
                      <a:r>
                        <a:rPr lang="en-US" sz="900" dirty="0">
                          <a:solidFill>
                            <a:schemeClr val="bg1"/>
                          </a:solidFill>
                          <a:latin typeface="+mj-lt"/>
                        </a:rPr>
                        <a:t>Home-Based Work</a:t>
                      </a:r>
                      <a:endParaRPr lang="en-US" sz="900" dirty="0">
                        <a:solidFill>
                          <a:schemeClr val="bg1"/>
                        </a:solidFill>
                        <a:latin typeface="+mj-lt"/>
                        <a:ea typeface="Times New Roman"/>
                        <a:cs typeface="Times New Roman"/>
                      </a:endParaRPr>
                    </a:p>
                  </a:txBody>
                  <a:tcPr marL="27432" marR="27432" marT="18288" marB="18288" anchor="ctr">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r>
              <a:tr h="125737">
                <a:tc>
                  <a:txBody>
                    <a:bodyPr/>
                    <a:lstStyle/>
                    <a:p>
                      <a:pPr marL="0" marR="0">
                        <a:spcBef>
                          <a:spcPts val="300"/>
                        </a:spcBef>
                        <a:spcAft>
                          <a:spcPts val="300"/>
                        </a:spcAft>
                      </a:pPr>
                      <a:r>
                        <a:rPr lang="en-US" sz="900" dirty="0">
                          <a:solidFill>
                            <a:schemeClr val="bg1"/>
                          </a:solidFill>
                          <a:latin typeface="+mj-lt"/>
                        </a:rPr>
                        <a:t>Home-Based Other/Nonwork</a:t>
                      </a:r>
                      <a:endParaRPr lang="en-US" sz="900" dirty="0">
                        <a:solidFill>
                          <a:schemeClr val="bg1"/>
                        </a:solidFill>
                        <a:latin typeface="+mj-lt"/>
                        <a:ea typeface="Times New Roman"/>
                        <a:cs typeface="Times New Roman"/>
                      </a:endParaRPr>
                    </a:p>
                  </a:txBody>
                  <a:tcPr marL="27432" marR="27432" marT="18288" marB="18288"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tcPr>
                </a:tc>
              </a:tr>
              <a:tr h="125737">
                <a:tc>
                  <a:txBody>
                    <a:bodyPr/>
                    <a:lstStyle/>
                    <a:p>
                      <a:pPr marL="91440" marR="0">
                        <a:spcBef>
                          <a:spcPts val="300"/>
                        </a:spcBef>
                        <a:spcAft>
                          <a:spcPts val="300"/>
                        </a:spcAft>
                      </a:pPr>
                      <a:r>
                        <a:rPr lang="en-US" sz="900" dirty="0">
                          <a:solidFill>
                            <a:schemeClr val="bg1"/>
                          </a:solidFill>
                          <a:latin typeface="+mj-lt"/>
                        </a:rPr>
                        <a:t>Home-Based Shop/Regional Shop</a:t>
                      </a:r>
                      <a:endParaRPr lang="en-US" sz="900" dirty="0">
                        <a:solidFill>
                          <a:schemeClr val="bg1"/>
                        </a:solidFill>
                        <a:latin typeface="+mj-lt"/>
                        <a:ea typeface="Times New Roman"/>
                        <a:cs typeface="Times New Roman"/>
                      </a:endParaRPr>
                    </a:p>
                  </a:txBody>
                  <a:tcPr marL="27432" marR="27432" marT="18288" marB="18288" anchor="ctr">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tcPr>
                </a:tc>
              </a:tr>
              <a:tr h="125737">
                <a:tc>
                  <a:txBody>
                    <a:bodyPr/>
                    <a:lstStyle/>
                    <a:p>
                      <a:pPr marL="91440" marR="0">
                        <a:spcBef>
                          <a:spcPts val="300"/>
                        </a:spcBef>
                        <a:spcAft>
                          <a:spcPts val="300"/>
                        </a:spcAft>
                      </a:pPr>
                      <a:r>
                        <a:rPr lang="en-US" sz="900" dirty="0">
                          <a:solidFill>
                            <a:schemeClr val="bg1"/>
                          </a:solidFill>
                          <a:latin typeface="+mj-lt"/>
                        </a:rPr>
                        <a:t>Home-Based Regional Shop</a:t>
                      </a:r>
                      <a:endParaRPr lang="en-US" sz="900" dirty="0">
                        <a:solidFill>
                          <a:schemeClr val="bg1"/>
                        </a:solidFill>
                        <a:latin typeface="+mj-lt"/>
                        <a:ea typeface="Times New Roman"/>
                        <a:cs typeface="Times New Roman"/>
                      </a:endParaRPr>
                    </a:p>
                  </a:txBody>
                  <a:tcPr marL="27432" marR="27432" marT="18288" marB="18288" anchor="ctr">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tcPr>
                </a:tc>
              </a:tr>
              <a:tr h="125737">
                <a:tc>
                  <a:txBody>
                    <a:bodyPr/>
                    <a:lstStyle/>
                    <a:p>
                      <a:pPr marL="91440" marR="0">
                        <a:spcBef>
                          <a:spcPts val="300"/>
                        </a:spcBef>
                        <a:spcAft>
                          <a:spcPts val="300"/>
                        </a:spcAft>
                      </a:pPr>
                      <a:r>
                        <a:rPr lang="en-US" sz="900" dirty="0">
                          <a:solidFill>
                            <a:schemeClr val="bg1"/>
                          </a:solidFill>
                          <a:latin typeface="+mj-lt"/>
                        </a:rPr>
                        <a:t>Home-Based Social/Recreation</a:t>
                      </a:r>
                      <a:endParaRPr lang="en-US" sz="900" dirty="0">
                        <a:solidFill>
                          <a:schemeClr val="bg1"/>
                        </a:solidFill>
                        <a:latin typeface="+mj-lt"/>
                        <a:ea typeface="Times New Roman"/>
                        <a:cs typeface="Times New Roman"/>
                      </a:endParaRPr>
                    </a:p>
                  </a:txBody>
                  <a:tcPr marL="27432" marR="27432" marT="18288" marB="18288" anchor="ctr">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tcPr>
                </a:tc>
              </a:tr>
              <a:tr h="125737">
                <a:tc>
                  <a:txBody>
                    <a:bodyPr/>
                    <a:lstStyle/>
                    <a:p>
                      <a:pPr marL="91440" marR="0">
                        <a:spcBef>
                          <a:spcPts val="300"/>
                        </a:spcBef>
                        <a:spcAft>
                          <a:spcPts val="300"/>
                        </a:spcAft>
                      </a:pPr>
                      <a:r>
                        <a:rPr lang="en-US" sz="900" dirty="0">
                          <a:solidFill>
                            <a:schemeClr val="bg1"/>
                          </a:solidFill>
                          <a:latin typeface="+mj-lt"/>
                        </a:rPr>
                        <a:t>Home-Based School</a:t>
                      </a:r>
                      <a:endParaRPr lang="en-US" sz="900" dirty="0">
                        <a:solidFill>
                          <a:schemeClr val="bg1"/>
                        </a:solidFill>
                        <a:latin typeface="+mj-lt"/>
                        <a:ea typeface="Times New Roman"/>
                        <a:cs typeface="Times New Roman"/>
                      </a:endParaRPr>
                    </a:p>
                  </a:txBody>
                  <a:tcPr marL="27432" marR="27432" marT="18288" marB="18288" anchor="ctr">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tcPr>
                </a:tc>
              </a:tr>
              <a:tr h="125737">
                <a:tc>
                  <a:txBody>
                    <a:bodyPr/>
                    <a:lstStyle/>
                    <a:p>
                      <a:pPr marL="91440" marR="0">
                        <a:spcBef>
                          <a:spcPts val="300"/>
                        </a:spcBef>
                        <a:spcAft>
                          <a:spcPts val="300"/>
                        </a:spcAft>
                      </a:pPr>
                      <a:r>
                        <a:rPr lang="en-US" sz="900" dirty="0">
                          <a:solidFill>
                            <a:schemeClr val="bg1"/>
                          </a:solidFill>
                          <a:latin typeface="+mj-lt"/>
                        </a:rPr>
                        <a:t>Chauffeuring</a:t>
                      </a:r>
                      <a:endParaRPr lang="en-US" sz="900" dirty="0">
                        <a:solidFill>
                          <a:schemeClr val="bg1"/>
                        </a:solidFill>
                        <a:latin typeface="+mj-lt"/>
                        <a:ea typeface="Times New Roman"/>
                        <a:cs typeface="Times New Roman"/>
                      </a:endParaRPr>
                    </a:p>
                  </a:txBody>
                  <a:tcPr marL="27432" marR="27432" marT="18288" marB="18288" anchor="ctr">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tcPr>
                </a:tc>
              </a:tr>
              <a:tr h="125737">
                <a:tc>
                  <a:txBody>
                    <a:bodyPr/>
                    <a:lstStyle/>
                    <a:p>
                      <a:pPr marL="0" marR="0">
                        <a:spcBef>
                          <a:spcPts val="300"/>
                        </a:spcBef>
                        <a:spcAft>
                          <a:spcPts val="300"/>
                        </a:spcAft>
                      </a:pPr>
                      <a:r>
                        <a:rPr lang="en-US" sz="900" dirty="0">
                          <a:solidFill>
                            <a:schemeClr val="bg1"/>
                          </a:solidFill>
                          <a:latin typeface="+mj-lt"/>
                        </a:rPr>
                        <a:t>Nonhome-Based </a:t>
                      </a:r>
                      <a:endParaRPr lang="en-US" sz="900" dirty="0">
                        <a:solidFill>
                          <a:schemeClr val="bg1"/>
                        </a:solidFill>
                        <a:latin typeface="+mj-lt"/>
                        <a:ea typeface="Times New Roman"/>
                        <a:cs typeface="Times New Roman"/>
                      </a:endParaRPr>
                    </a:p>
                  </a:txBody>
                  <a:tcPr marL="27432" marR="27432" marT="18288" marB="18288"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tcPr>
                </a:tc>
              </a:tr>
              <a:tr h="125737">
                <a:tc>
                  <a:txBody>
                    <a:bodyPr/>
                    <a:lstStyle/>
                    <a:p>
                      <a:pPr marL="91440" marR="0">
                        <a:spcBef>
                          <a:spcPts val="300"/>
                        </a:spcBef>
                        <a:spcAft>
                          <a:spcPts val="300"/>
                        </a:spcAft>
                      </a:pPr>
                      <a:r>
                        <a:rPr lang="en-US" sz="900" dirty="0">
                          <a:solidFill>
                            <a:schemeClr val="bg1"/>
                          </a:solidFill>
                          <a:latin typeface="+mj-lt"/>
                        </a:rPr>
                        <a:t>Nonhome-Based Work</a:t>
                      </a:r>
                      <a:endParaRPr lang="en-US" sz="900" dirty="0">
                        <a:solidFill>
                          <a:schemeClr val="bg1"/>
                        </a:solidFill>
                        <a:latin typeface="+mj-lt"/>
                        <a:ea typeface="Times New Roman"/>
                        <a:cs typeface="Times New Roman"/>
                      </a:endParaRPr>
                    </a:p>
                  </a:txBody>
                  <a:tcPr marL="27432" marR="27432" marT="18288" marB="18288" anchor="ctr">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tcPr>
                </a:tc>
              </a:tr>
              <a:tr h="125737">
                <a:tc>
                  <a:txBody>
                    <a:bodyPr/>
                    <a:lstStyle/>
                    <a:p>
                      <a:pPr marL="91440" marR="0">
                        <a:spcBef>
                          <a:spcPts val="300"/>
                        </a:spcBef>
                        <a:spcAft>
                          <a:spcPts val="300"/>
                        </a:spcAft>
                      </a:pPr>
                      <a:r>
                        <a:rPr lang="en-US" sz="900" dirty="0">
                          <a:solidFill>
                            <a:schemeClr val="bg1"/>
                          </a:solidFill>
                          <a:latin typeface="+mj-lt"/>
                        </a:rPr>
                        <a:t>Nonhome-Based Other</a:t>
                      </a:r>
                      <a:endParaRPr lang="en-US" sz="900" dirty="0">
                        <a:solidFill>
                          <a:schemeClr val="bg1"/>
                        </a:solidFill>
                        <a:latin typeface="+mj-lt"/>
                        <a:ea typeface="Times New Roman"/>
                        <a:cs typeface="Times New Roman"/>
                      </a:endParaRPr>
                    </a:p>
                  </a:txBody>
                  <a:tcPr marL="27432" marR="27432" marT="18288" marB="18288" anchor="ctr">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tcPr>
                </a:tc>
              </a:tr>
              <a:tr h="125737">
                <a:tc>
                  <a:txBody>
                    <a:bodyPr/>
                    <a:lstStyle/>
                    <a:p>
                      <a:pPr marL="0" marR="0">
                        <a:spcBef>
                          <a:spcPts val="300"/>
                        </a:spcBef>
                        <a:spcAft>
                          <a:spcPts val="300"/>
                        </a:spcAft>
                      </a:pPr>
                      <a:r>
                        <a:rPr lang="en-US" sz="900" dirty="0">
                          <a:solidFill>
                            <a:schemeClr val="bg1"/>
                          </a:solidFill>
                          <a:latin typeface="+mj-lt"/>
                        </a:rPr>
                        <a:t>Short-Distance Business</a:t>
                      </a:r>
                      <a:endParaRPr lang="en-US" sz="900" dirty="0">
                        <a:solidFill>
                          <a:schemeClr val="bg1"/>
                        </a:solidFill>
                        <a:latin typeface="+mj-lt"/>
                        <a:ea typeface="Times New Roman"/>
                        <a:cs typeface="Times New Roman"/>
                      </a:endParaRPr>
                    </a:p>
                  </a:txBody>
                  <a:tcPr marL="27432" marR="27432" marT="18288" marB="18288" anchor="ctr">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tcPr>
                </a:tc>
              </a:tr>
              <a:tr h="125737">
                <a:tc>
                  <a:txBody>
                    <a:bodyPr/>
                    <a:lstStyle/>
                    <a:p>
                      <a:pPr marL="0" marR="0">
                        <a:spcBef>
                          <a:spcPts val="300"/>
                        </a:spcBef>
                        <a:spcAft>
                          <a:spcPts val="300"/>
                        </a:spcAft>
                      </a:pPr>
                      <a:r>
                        <a:rPr lang="en-US" sz="900" dirty="0">
                          <a:solidFill>
                            <a:schemeClr val="bg1"/>
                          </a:solidFill>
                          <a:latin typeface="+mj-lt"/>
                        </a:rPr>
                        <a:t>Short-Distance Commute</a:t>
                      </a:r>
                      <a:endParaRPr lang="en-US" sz="900" dirty="0">
                        <a:solidFill>
                          <a:schemeClr val="bg1"/>
                        </a:solidFill>
                        <a:latin typeface="+mj-lt"/>
                        <a:ea typeface="Times New Roman"/>
                        <a:cs typeface="Times New Roman"/>
                      </a:endParaRPr>
                    </a:p>
                  </a:txBody>
                  <a:tcPr marL="27432" marR="27432" marT="18288" marB="18288" anchor="ctr">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tcPr>
                </a:tc>
              </a:tr>
              <a:tr h="125737">
                <a:tc>
                  <a:txBody>
                    <a:bodyPr/>
                    <a:lstStyle/>
                    <a:p>
                      <a:pPr marL="0" marR="0">
                        <a:spcBef>
                          <a:spcPts val="300"/>
                        </a:spcBef>
                        <a:spcAft>
                          <a:spcPts val="300"/>
                        </a:spcAft>
                      </a:pPr>
                      <a:r>
                        <a:rPr lang="en-US" sz="900" dirty="0">
                          <a:solidFill>
                            <a:schemeClr val="bg1"/>
                          </a:solidFill>
                          <a:latin typeface="+mj-lt"/>
                        </a:rPr>
                        <a:t>Short-Distance Recreation</a:t>
                      </a:r>
                      <a:endParaRPr lang="en-US" sz="900" dirty="0">
                        <a:solidFill>
                          <a:schemeClr val="bg1"/>
                        </a:solidFill>
                        <a:latin typeface="+mj-lt"/>
                        <a:ea typeface="Times New Roman"/>
                        <a:cs typeface="Times New Roman"/>
                      </a:endParaRPr>
                    </a:p>
                  </a:txBody>
                  <a:tcPr marL="27432" marR="27432" marT="18288" marB="18288" anchor="ctr">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solidFill>
                            <a:schemeClr val="bg1"/>
                          </a:solidFill>
                          <a:latin typeface="+mj-lt"/>
                        </a:rPr>
                        <a:t>●</a:t>
                      </a:r>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solidFill>
                          <a:schemeClr val="bg1"/>
                        </a:solidFill>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tcPr>
                </a:tc>
              </a:tr>
              <a:tr h="125737">
                <a:tc>
                  <a:txBody>
                    <a:bodyPr/>
                    <a:lstStyle/>
                    <a:p>
                      <a:pPr marL="0" marR="0">
                        <a:spcBef>
                          <a:spcPts val="300"/>
                        </a:spcBef>
                        <a:spcAft>
                          <a:spcPts val="300"/>
                        </a:spcAft>
                      </a:pPr>
                      <a:r>
                        <a:rPr lang="en-US" sz="900" dirty="0">
                          <a:latin typeface="+mj-lt"/>
                        </a:rPr>
                        <a:t>Other Person</a:t>
                      </a:r>
                      <a:r>
                        <a:rPr lang="en-US" sz="900" baseline="30000" dirty="0">
                          <a:latin typeface="+mj-lt"/>
                        </a:rPr>
                        <a:t>c</a:t>
                      </a:r>
                      <a:endParaRPr lang="en-US" sz="900" dirty="0">
                        <a:latin typeface="+mj-lt"/>
                        <a:ea typeface="Times New Roman"/>
                        <a:cs typeface="Times New Roman"/>
                      </a:endParaRPr>
                    </a:p>
                  </a:txBody>
                  <a:tcPr marL="27432" marR="27432" marT="18288" marB="18288"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tcPr>
                </a:tc>
              </a:tr>
              <a:tr h="125737">
                <a:tc>
                  <a:txBody>
                    <a:bodyPr/>
                    <a:lstStyle/>
                    <a:p>
                      <a:pPr marL="0" marR="0">
                        <a:spcBef>
                          <a:spcPts val="300"/>
                        </a:spcBef>
                        <a:spcAft>
                          <a:spcPts val="300"/>
                        </a:spcAft>
                      </a:pPr>
                      <a:r>
                        <a:rPr lang="en-US" sz="900" dirty="0">
                          <a:latin typeface="+mj-lt"/>
                        </a:rPr>
                        <a:t>Commute Low, Medium, High</a:t>
                      </a:r>
                      <a:endParaRPr lang="en-US" sz="900" dirty="0">
                        <a:latin typeface="+mj-lt"/>
                        <a:ea typeface="Times New Roman"/>
                        <a:cs typeface="Times New Roman"/>
                      </a:endParaRPr>
                    </a:p>
                  </a:txBody>
                  <a:tcPr marL="27432" marR="27432" marT="18288" marB="18288" anchor="ctr">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18288" marB="18288" anchor="ctr">
                    <a:lnL w="6350" cap="flat" cmpd="sng" algn="ctr">
                      <a:solidFill>
                        <a:schemeClr val="bg1"/>
                      </a:solidFill>
                      <a:prstDash val="solid"/>
                      <a:round/>
                      <a:headEnd type="none" w="med" len="med"/>
                      <a:tailEnd type="none" w="med" len="med"/>
                    </a:lnL>
                    <a:lnB w="19050" cap="flat" cmpd="sng" algn="ctr">
                      <a:solidFill>
                        <a:schemeClr val="bg2"/>
                      </a:solidFill>
                      <a:prstDash val="solid"/>
                      <a:round/>
                      <a:headEnd type="none" w="med" len="med"/>
                      <a:tailEnd type="none" w="med" len="med"/>
                    </a:lnB>
                  </a:tcPr>
                </a:tc>
              </a:tr>
            </a:tbl>
          </a:graphicData>
        </a:graphic>
      </p:graphicFrame>
      <p:sp>
        <p:nvSpPr>
          <p:cNvPr id="13" name="TextBox 12"/>
          <p:cNvSpPr txBox="1"/>
          <p:nvPr/>
        </p:nvSpPr>
        <p:spPr>
          <a:xfrm>
            <a:off x="6038603" y="6329707"/>
            <a:ext cx="1564852" cy="261610"/>
          </a:xfrm>
          <a:prstGeom prst="rect">
            <a:avLst/>
          </a:prstGeom>
          <a:noFill/>
        </p:spPr>
        <p:txBody>
          <a:bodyPr wrap="none" rtlCol="0">
            <a:spAutoFit/>
          </a:bodyPr>
          <a:lstStyle/>
          <a:p>
            <a:r>
              <a:rPr lang="en-US" sz="1100" i="1" dirty="0" smtClean="0"/>
              <a:t>Continued on next slide…</a:t>
            </a:r>
            <a:endParaRPr lang="en-US" sz="1100" i="1" dirty="0"/>
          </a:p>
        </p:txBody>
      </p:sp>
      <p:sp>
        <p:nvSpPr>
          <p:cNvPr id="14" name="TextBox 13"/>
          <p:cNvSpPr txBox="1"/>
          <p:nvPr/>
        </p:nvSpPr>
        <p:spPr>
          <a:xfrm>
            <a:off x="486936" y="2845049"/>
            <a:ext cx="2859757" cy="307777"/>
          </a:xfrm>
          <a:prstGeom prst="rect">
            <a:avLst/>
          </a:prstGeom>
          <a:noFill/>
        </p:spPr>
        <p:txBody>
          <a:bodyPr wrap="none" rtlCol="0">
            <a:spAutoFit/>
          </a:bodyPr>
          <a:lstStyle/>
          <a:p>
            <a:r>
              <a:rPr lang="en-US" sz="1400" b="1" i="1" dirty="0" smtClean="0">
                <a:solidFill>
                  <a:schemeClr val="accent4">
                    <a:lumMod val="60000"/>
                    <a:lumOff val="40000"/>
                  </a:schemeClr>
                </a:solidFill>
              </a:rPr>
              <a:t>Trip Purposes by Statewide Model</a:t>
            </a:r>
            <a:endParaRPr lang="en-US" sz="1400" b="1" i="1" dirty="0">
              <a:solidFill>
                <a:schemeClr val="accent4">
                  <a:lumMod val="60000"/>
                  <a:lumOff val="4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Model Validation and Sensitivity</a:t>
            </a:r>
            <a:br>
              <a:rPr lang="en-US" dirty="0" smtClean="0"/>
            </a:br>
            <a:r>
              <a:rPr lang="en-US" dirty="0" smtClean="0"/>
              <a:t>Market Segments Found in Statewide Models</a:t>
            </a:r>
            <a:endParaRPr lang="en-US" dirty="0"/>
          </a:p>
        </p:txBody>
      </p:sp>
      <p:sp>
        <p:nvSpPr>
          <p:cNvPr id="4" name="Slide Number Placeholder 3"/>
          <p:cNvSpPr>
            <a:spLocks noGrp="1"/>
          </p:cNvSpPr>
          <p:nvPr>
            <p:ph type="sldNum" sz="quarter" idx="12"/>
          </p:nvPr>
        </p:nvSpPr>
        <p:spPr/>
        <p:txBody>
          <a:bodyPr/>
          <a:lstStyle/>
          <a:p>
            <a:fld id="{6EFA8406-D672-4E03-9ABF-F4A7E3A351AA}" type="slidenum">
              <a:rPr lang="en-US" smtClean="0"/>
              <a:pPr/>
              <a:t>5</a:t>
            </a:fld>
            <a:endParaRPr lang="en-US" dirty="0"/>
          </a:p>
        </p:txBody>
      </p:sp>
      <p:graphicFrame>
        <p:nvGraphicFramePr>
          <p:cNvPr id="7" name="Table 6"/>
          <p:cNvGraphicFramePr>
            <a:graphicFrameLocks noGrp="1"/>
          </p:cNvGraphicFramePr>
          <p:nvPr/>
        </p:nvGraphicFramePr>
        <p:xfrm>
          <a:off x="579860" y="1219202"/>
          <a:ext cx="8106935" cy="4531721"/>
        </p:xfrm>
        <a:graphic>
          <a:graphicData uri="http://schemas.openxmlformats.org/drawingml/2006/table">
            <a:tbl>
              <a:tblPr firstRow="1" bandRow="1">
                <a:effectLst>
                  <a:outerShdw blurRad="50800" dist="38100" dir="2700000" algn="tl" rotWithShape="0">
                    <a:prstClr val="black">
                      <a:alpha val="40000"/>
                    </a:prstClr>
                  </a:outerShdw>
                </a:effectLst>
                <a:tableStyleId>{D03447BB-5D67-496B-8E87-E561075AD55C}</a:tableStyleId>
              </a:tblPr>
              <a:tblGrid>
                <a:gridCol w="1620647"/>
                <a:gridCol w="325193"/>
                <a:gridCol w="325193"/>
                <a:gridCol w="325193"/>
                <a:gridCol w="325193"/>
                <a:gridCol w="325193"/>
                <a:gridCol w="325193"/>
                <a:gridCol w="302758"/>
                <a:gridCol w="302134"/>
                <a:gridCol w="302134"/>
                <a:gridCol w="302134"/>
                <a:gridCol w="302758"/>
                <a:gridCol w="302134"/>
                <a:gridCol w="302134"/>
                <a:gridCol w="302758"/>
                <a:gridCol w="302134"/>
                <a:gridCol w="302134"/>
                <a:gridCol w="302134"/>
                <a:gridCol w="302758"/>
                <a:gridCol w="302134"/>
                <a:gridCol w="302134"/>
                <a:gridCol w="302758"/>
              </a:tblGrid>
              <a:tr h="194261">
                <a:tc>
                  <a:txBody>
                    <a:bodyPr/>
                    <a:lstStyle/>
                    <a:p>
                      <a:endParaRPr lang="en-US" sz="900" dirty="0">
                        <a:latin typeface="+mj-lt"/>
                        <a:ea typeface="Times New Roman"/>
                        <a:cs typeface="Times New Roman"/>
                      </a:endParaRPr>
                    </a:p>
                  </a:txBody>
                  <a:tcPr marL="27836" marR="27836" marT="0" marB="0" anchor="b">
                    <a:lnB w="25400" cmpd="sng">
                      <a:noFill/>
                    </a:lnB>
                    <a:solidFill>
                      <a:schemeClr val="bg2"/>
                    </a:solidFill>
                  </a:tcPr>
                </a:tc>
                <a:tc gridSpan="21">
                  <a:txBody>
                    <a:bodyPr/>
                    <a:lstStyle/>
                    <a:p>
                      <a:pPr marL="0" marR="0" algn="ctr">
                        <a:spcBef>
                          <a:spcPts val="300"/>
                        </a:spcBef>
                        <a:spcAft>
                          <a:spcPts val="300"/>
                        </a:spcAft>
                      </a:pPr>
                      <a:r>
                        <a:rPr lang="en-US" sz="900" dirty="0">
                          <a:latin typeface="+mj-lt"/>
                        </a:rPr>
                        <a:t>Statewide Model (Where Trip Purpose Information Was Available)</a:t>
                      </a:r>
                      <a:endParaRPr lang="en-US" sz="900" b="1" dirty="0">
                        <a:latin typeface="+mj-lt"/>
                        <a:ea typeface="Times New Roman"/>
                        <a:cs typeface="Times New Roman"/>
                      </a:endParaRPr>
                    </a:p>
                  </a:txBody>
                  <a:tcPr marL="27836" marR="27836" marT="0" marB="0" anchor="b">
                    <a:lnB w="19050" cap="flat" cmpd="sng" algn="ctr">
                      <a:no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8964">
                <a:tc>
                  <a:txBody>
                    <a:bodyPr/>
                    <a:lstStyle/>
                    <a:p>
                      <a:pPr marL="0" marR="0" algn="l">
                        <a:spcBef>
                          <a:spcPts val="300"/>
                        </a:spcBef>
                        <a:spcAft>
                          <a:spcPts val="300"/>
                        </a:spcAft>
                      </a:pPr>
                      <a:r>
                        <a:rPr lang="en-US" sz="900" b="1" dirty="0">
                          <a:latin typeface="+mj-lt"/>
                        </a:rPr>
                        <a:t>Trip Purpose</a:t>
                      </a:r>
                      <a:endParaRPr lang="en-US" sz="900" b="1" dirty="0">
                        <a:latin typeface="+mj-lt"/>
                        <a:ea typeface="Times New Roman"/>
                        <a:cs typeface="Times New Roman"/>
                      </a:endParaRPr>
                    </a:p>
                  </a:txBody>
                  <a:tcPr marL="27836" marR="27836" marT="0" marB="0" anchor="b">
                    <a:lnT w="25400" cmpd="sng">
                      <a:noFill/>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AL</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AZ</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CA</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CT</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DE</a:t>
                      </a:r>
                      <a:r>
                        <a:rPr lang="en-US" sz="900" b="1" baseline="30000" dirty="0">
                          <a:latin typeface="+mj-lt"/>
                        </a:rPr>
                        <a:t>a</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FL</a:t>
                      </a:r>
                      <a:r>
                        <a:rPr lang="en-US" sz="900" b="1" spc="-40" dirty="0">
                          <a:latin typeface="+mj-lt"/>
                        </a:rPr>
                        <a:t> 2000</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IN</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KY</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LA</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MA</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MS</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NH</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NJ</a:t>
                      </a:r>
                      <a:r>
                        <a:rPr lang="en-US" sz="900" b="1" baseline="30000" dirty="0">
                          <a:latin typeface="+mj-lt"/>
                        </a:rPr>
                        <a:t>b</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OH</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OR</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RI</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TN</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TX</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UT</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VA</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latin typeface="+mj-lt"/>
                        </a:rPr>
                        <a:t>VT</a:t>
                      </a:r>
                      <a:endParaRPr lang="en-US" sz="900" b="1" dirty="0">
                        <a:latin typeface="+mj-lt"/>
                        <a:ea typeface="Times New Roman"/>
                        <a:cs typeface="Times New Roman"/>
                      </a:endParaRPr>
                    </a:p>
                  </a:txBody>
                  <a:tcPr marL="27836" marR="27836" marT="0" marB="0" anchor="b">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r>
              <a:tr h="125737">
                <a:tc>
                  <a:txBody>
                    <a:bodyPr/>
                    <a:lstStyle/>
                    <a:p>
                      <a:pPr marL="0" marR="0">
                        <a:spcBef>
                          <a:spcPts val="300"/>
                        </a:spcBef>
                        <a:spcAft>
                          <a:spcPts val="300"/>
                        </a:spcAft>
                      </a:pPr>
                      <a:r>
                        <a:rPr lang="en-US" sz="900" dirty="0">
                          <a:latin typeface="+mj-lt"/>
                        </a:rPr>
                        <a:t>Other</a:t>
                      </a:r>
                      <a:endParaRPr lang="en-US" sz="900" dirty="0">
                        <a:latin typeface="+mj-lt"/>
                        <a:ea typeface="Times New Roman"/>
                        <a:cs typeface="Times New Roman"/>
                      </a:endParaRPr>
                    </a:p>
                  </a:txBody>
                  <a:tcPr marL="27432" marR="27432" marT="9144" marB="9144" anchor="ctr">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r>
              <a:tr h="125737">
                <a:tc>
                  <a:txBody>
                    <a:bodyPr/>
                    <a:lstStyle/>
                    <a:p>
                      <a:pPr marL="0" marR="0">
                        <a:spcBef>
                          <a:spcPts val="300"/>
                        </a:spcBef>
                        <a:spcAft>
                          <a:spcPts val="300"/>
                        </a:spcAft>
                      </a:pPr>
                      <a:r>
                        <a:rPr lang="en-US" sz="900" dirty="0">
                          <a:latin typeface="+mj-lt"/>
                        </a:rPr>
                        <a:t>Long-Distance</a:t>
                      </a:r>
                      <a:endParaRPr lang="en-US" sz="900" dirty="0">
                        <a:latin typeface="+mj-lt"/>
                        <a:ea typeface="Times New Roman"/>
                        <a:cs typeface="Times New Roman"/>
                      </a:endParaRPr>
                    </a:p>
                  </a:txBody>
                  <a:tcPr marL="27432" marR="27432" marT="9144" marB="9144"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tcPr>
                </a:tc>
              </a:tr>
              <a:tr h="125737">
                <a:tc>
                  <a:txBody>
                    <a:bodyPr/>
                    <a:lstStyle/>
                    <a:p>
                      <a:pPr marL="91440" marR="0">
                        <a:spcBef>
                          <a:spcPts val="300"/>
                        </a:spcBef>
                        <a:spcAft>
                          <a:spcPts val="300"/>
                        </a:spcAft>
                      </a:pPr>
                      <a:r>
                        <a:rPr lang="en-US" sz="900" dirty="0">
                          <a:latin typeface="+mj-lt"/>
                        </a:rPr>
                        <a:t>Long-Distance Business</a:t>
                      </a:r>
                      <a:endParaRPr lang="en-US" sz="900" dirty="0">
                        <a:latin typeface="+mj-lt"/>
                        <a:ea typeface="Times New Roman"/>
                        <a:cs typeface="Times New Roman"/>
                      </a:endParaRPr>
                    </a:p>
                  </a:txBody>
                  <a:tcPr marL="27432" marR="27432" marT="9144" marB="9144"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tcPr>
                </a:tc>
              </a:tr>
              <a:tr h="125737">
                <a:tc>
                  <a:txBody>
                    <a:bodyPr/>
                    <a:lstStyle/>
                    <a:p>
                      <a:pPr marL="91440" marR="0">
                        <a:spcBef>
                          <a:spcPts val="300"/>
                        </a:spcBef>
                        <a:spcAft>
                          <a:spcPts val="300"/>
                        </a:spcAft>
                      </a:pPr>
                      <a:r>
                        <a:rPr lang="en-US" sz="900" dirty="0">
                          <a:latin typeface="+mj-lt"/>
                        </a:rPr>
                        <a:t>Long-Distance Commute</a:t>
                      </a:r>
                      <a:endParaRPr lang="en-US" sz="900" dirty="0">
                        <a:latin typeface="+mj-lt"/>
                        <a:ea typeface="Times New Roman"/>
                        <a:cs typeface="Times New Roman"/>
                      </a:endParaRPr>
                    </a:p>
                  </a:txBody>
                  <a:tcPr marL="27432" marR="27432" marT="9144" marB="9144"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tcPr>
                </a:tc>
              </a:tr>
              <a:tr h="125737">
                <a:tc>
                  <a:txBody>
                    <a:bodyPr/>
                    <a:lstStyle/>
                    <a:p>
                      <a:pPr marL="91440" marR="0">
                        <a:spcBef>
                          <a:spcPts val="300"/>
                        </a:spcBef>
                        <a:spcAft>
                          <a:spcPts val="300"/>
                        </a:spcAft>
                      </a:pPr>
                      <a:r>
                        <a:rPr lang="en-US" sz="900" dirty="0">
                          <a:latin typeface="+mj-lt"/>
                        </a:rPr>
                        <a:t>Long-Distance Personal Business</a:t>
                      </a:r>
                      <a:endParaRPr lang="en-US" sz="900" dirty="0">
                        <a:latin typeface="+mj-lt"/>
                        <a:ea typeface="Times New Roman"/>
                        <a:cs typeface="Times New Roman"/>
                      </a:endParaRPr>
                    </a:p>
                  </a:txBody>
                  <a:tcPr marL="27432" marR="27432" marT="9144" marB="9144"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tcPr>
                </a:tc>
              </a:tr>
              <a:tr h="125737">
                <a:tc>
                  <a:txBody>
                    <a:bodyPr/>
                    <a:lstStyle/>
                    <a:p>
                      <a:pPr marL="91440" marR="0">
                        <a:spcBef>
                          <a:spcPts val="300"/>
                        </a:spcBef>
                        <a:spcAft>
                          <a:spcPts val="300"/>
                        </a:spcAft>
                      </a:pPr>
                      <a:r>
                        <a:rPr lang="en-US" sz="900" dirty="0">
                          <a:latin typeface="+mj-lt"/>
                        </a:rPr>
                        <a:t>Long-Distance Recreation</a:t>
                      </a:r>
                      <a:endParaRPr lang="en-US" sz="900" dirty="0">
                        <a:latin typeface="+mj-lt"/>
                        <a:ea typeface="Times New Roman"/>
                        <a:cs typeface="Times New Roman"/>
                      </a:endParaRPr>
                    </a:p>
                  </a:txBody>
                  <a:tcPr marL="27432" marR="27432" marT="9144" marB="9144"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tcPr>
                </a:tc>
              </a:tr>
              <a:tr h="125737">
                <a:tc>
                  <a:txBody>
                    <a:bodyPr/>
                    <a:lstStyle/>
                    <a:p>
                      <a:pPr marL="91440" marR="0">
                        <a:spcBef>
                          <a:spcPts val="300"/>
                        </a:spcBef>
                        <a:spcAft>
                          <a:spcPts val="300"/>
                        </a:spcAft>
                      </a:pPr>
                      <a:r>
                        <a:rPr lang="en-US" sz="900" dirty="0">
                          <a:latin typeface="+mj-lt"/>
                        </a:rPr>
                        <a:t>Long-Distance Tourist</a:t>
                      </a:r>
                      <a:endParaRPr lang="en-US" sz="900" dirty="0">
                        <a:latin typeface="+mj-lt"/>
                        <a:ea typeface="Times New Roman"/>
                        <a:cs typeface="Times New Roman"/>
                      </a:endParaRPr>
                    </a:p>
                  </a:txBody>
                  <a:tcPr marL="27432" marR="27432" marT="9144" marB="9144"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tcPr>
                </a:tc>
              </a:tr>
              <a:tr h="125737">
                <a:tc>
                  <a:txBody>
                    <a:bodyPr/>
                    <a:lstStyle/>
                    <a:p>
                      <a:pPr marL="91440" marR="0">
                        <a:spcBef>
                          <a:spcPts val="300"/>
                        </a:spcBef>
                        <a:spcAft>
                          <a:spcPts val="300"/>
                        </a:spcAft>
                      </a:pPr>
                      <a:r>
                        <a:rPr lang="en-US" sz="900" dirty="0">
                          <a:latin typeface="+mj-lt"/>
                        </a:rPr>
                        <a:t>Long-Distance Work</a:t>
                      </a:r>
                      <a:endParaRPr lang="en-US" sz="900" dirty="0">
                        <a:latin typeface="+mj-lt"/>
                        <a:ea typeface="Times New Roman"/>
                        <a:cs typeface="Times New Roman"/>
                      </a:endParaRPr>
                    </a:p>
                  </a:txBody>
                  <a:tcPr marL="27432" marR="27432" marT="9144" marB="9144"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tcPr>
                </a:tc>
              </a:tr>
              <a:tr h="125737">
                <a:tc>
                  <a:txBody>
                    <a:bodyPr/>
                    <a:lstStyle/>
                    <a:p>
                      <a:pPr marL="91440" marR="0">
                        <a:spcBef>
                          <a:spcPts val="300"/>
                        </a:spcBef>
                        <a:spcAft>
                          <a:spcPts val="300"/>
                        </a:spcAft>
                      </a:pPr>
                      <a:r>
                        <a:rPr lang="en-US" sz="900" dirty="0">
                          <a:latin typeface="+mj-lt"/>
                        </a:rPr>
                        <a:t>Long-Distance Nonwork/Other</a:t>
                      </a:r>
                      <a:endParaRPr lang="en-US" sz="900" dirty="0">
                        <a:latin typeface="+mj-lt"/>
                        <a:ea typeface="Times New Roman"/>
                        <a:cs typeface="Times New Roman"/>
                      </a:endParaRPr>
                    </a:p>
                  </a:txBody>
                  <a:tcPr marL="27432" marR="27432" marT="9144" marB="9144"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tcPr>
                </a:tc>
              </a:tr>
              <a:tr h="125737">
                <a:tc>
                  <a:txBody>
                    <a:bodyPr/>
                    <a:lstStyle/>
                    <a:p>
                      <a:pPr marL="0" marR="0">
                        <a:spcBef>
                          <a:spcPts val="300"/>
                        </a:spcBef>
                        <a:spcAft>
                          <a:spcPts val="300"/>
                        </a:spcAft>
                      </a:pPr>
                      <a:r>
                        <a:rPr lang="en-US" sz="900" dirty="0">
                          <a:latin typeface="+mj-lt"/>
                        </a:rPr>
                        <a:t>Truck</a:t>
                      </a:r>
                      <a:endParaRPr lang="en-US" sz="900" dirty="0">
                        <a:latin typeface="+mj-lt"/>
                        <a:ea typeface="Times New Roman"/>
                        <a:cs typeface="Times New Roman"/>
                      </a:endParaRPr>
                    </a:p>
                  </a:txBody>
                  <a:tcPr marL="27432" marR="27432" marT="9144" marB="9144"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tcPr>
                </a:tc>
              </a:tr>
              <a:tr h="125737">
                <a:tc>
                  <a:txBody>
                    <a:bodyPr/>
                    <a:lstStyle/>
                    <a:p>
                      <a:pPr marL="91440" marR="0">
                        <a:spcBef>
                          <a:spcPts val="300"/>
                        </a:spcBef>
                        <a:spcAft>
                          <a:spcPts val="300"/>
                        </a:spcAft>
                      </a:pPr>
                      <a:r>
                        <a:rPr lang="en-US" sz="900" dirty="0">
                          <a:latin typeface="+mj-lt"/>
                        </a:rPr>
                        <a:t>Light Truck</a:t>
                      </a:r>
                      <a:endParaRPr lang="en-US" sz="900" dirty="0">
                        <a:latin typeface="+mj-lt"/>
                        <a:ea typeface="Times New Roman"/>
                        <a:cs typeface="Times New Roman"/>
                      </a:endParaRPr>
                    </a:p>
                  </a:txBody>
                  <a:tcPr marL="27432" marR="27432" marT="9144" marB="9144"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tcPr>
                </a:tc>
              </a:tr>
              <a:tr h="125737">
                <a:tc>
                  <a:txBody>
                    <a:bodyPr/>
                    <a:lstStyle/>
                    <a:p>
                      <a:pPr marL="91440" marR="0">
                        <a:spcBef>
                          <a:spcPts val="300"/>
                        </a:spcBef>
                        <a:spcAft>
                          <a:spcPts val="300"/>
                        </a:spcAft>
                      </a:pPr>
                      <a:r>
                        <a:rPr lang="en-US" sz="900" dirty="0">
                          <a:latin typeface="+mj-lt"/>
                        </a:rPr>
                        <a:t>Heavy Truck</a:t>
                      </a:r>
                      <a:endParaRPr lang="en-US" sz="900" dirty="0">
                        <a:latin typeface="+mj-lt"/>
                        <a:ea typeface="Times New Roman"/>
                        <a:cs typeface="Times New Roman"/>
                      </a:endParaRPr>
                    </a:p>
                  </a:txBody>
                  <a:tcPr marL="27432" marR="27432" marT="9144" marB="9144"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tcPr>
                </a:tc>
              </a:tr>
              <a:tr h="125737">
                <a:tc>
                  <a:txBody>
                    <a:bodyPr/>
                    <a:lstStyle/>
                    <a:p>
                      <a:pPr marL="91440" marR="0">
                        <a:spcBef>
                          <a:spcPts val="300"/>
                        </a:spcBef>
                        <a:spcAft>
                          <a:spcPts val="300"/>
                        </a:spcAft>
                      </a:pPr>
                      <a:r>
                        <a:rPr lang="en-US" sz="900" dirty="0">
                          <a:latin typeface="+mj-lt"/>
                        </a:rPr>
                        <a:t>Commercial</a:t>
                      </a:r>
                      <a:endParaRPr lang="en-US" sz="900" dirty="0">
                        <a:latin typeface="+mj-lt"/>
                        <a:ea typeface="Times New Roman"/>
                        <a:cs typeface="Times New Roman"/>
                      </a:endParaRPr>
                    </a:p>
                  </a:txBody>
                  <a:tcPr marL="27432" marR="27432" marT="9144" marB="9144"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tcPr>
                </a:tc>
              </a:tr>
              <a:tr h="125737">
                <a:tc>
                  <a:txBody>
                    <a:bodyPr/>
                    <a:lstStyle/>
                    <a:p>
                      <a:pPr marL="91440" marR="0">
                        <a:spcBef>
                          <a:spcPts val="300"/>
                        </a:spcBef>
                        <a:spcAft>
                          <a:spcPts val="300"/>
                        </a:spcAft>
                      </a:pPr>
                      <a:r>
                        <a:rPr lang="en-US" sz="900" dirty="0">
                          <a:latin typeface="+mj-lt"/>
                        </a:rPr>
                        <a:t>Container</a:t>
                      </a:r>
                      <a:endParaRPr lang="en-US" sz="900" dirty="0">
                        <a:latin typeface="+mj-lt"/>
                        <a:ea typeface="Times New Roman"/>
                        <a:cs typeface="Times New Roman"/>
                      </a:endParaRPr>
                    </a:p>
                  </a:txBody>
                  <a:tcPr marL="27432" marR="27432" marT="9144" marB="9144"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tcPr>
                </a:tc>
              </a:tr>
              <a:tr h="125737">
                <a:tc>
                  <a:txBody>
                    <a:bodyPr/>
                    <a:lstStyle/>
                    <a:p>
                      <a:pPr marL="91440" marR="0">
                        <a:spcBef>
                          <a:spcPts val="300"/>
                        </a:spcBef>
                        <a:spcAft>
                          <a:spcPts val="300"/>
                        </a:spcAft>
                      </a:pPr>
                      <a:r>
                        <a:rPr lang="en-US" sz="900" dirty="0">
                          <a:latin typeface="+mj-lt"/>
                        </a:rPr>
                        <a:t>Single-Unit Truck</a:t>
                      </a:r>
                      <a:endParaRPr lang="en-US" sz="900" dirty="0">
                        <a:latin typeface="+mj-lt"/>
                        <a:ea typeface="Times New Roman"/>
                        <a:cs typeface="Times New Roman"/>
                      </a:endParaRPr>
                    </a:p>
                  </a:txBody>
                  <a:tcPr marL="27432" marR="27432" marT="9144" marB="9144"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tcPr>
                </a:tc>
              </a:tr>
              <a:tr h="125737">
                <a:tc>
                  <a:txBody>
                    <a:bodyPr/>
                    <a:lstStyle/>
                    <a:p>
                      <a:pPr marL="91440" marR="0">
                        <a:spcBef>
                          <a:spcPts val="300"/>
                        </a:spcBef>
                        <a:spcAft>
                          <a:spcPts val="300"/>
                        </a:spcAft>
                      </a:pPr>
                      <a:r>
                        <a:rPr lang="en-US" sz="900" dirty="0">
                          <a:latin typeface="+mj-lt"/>
                        </a:rPr>
                        <a:t>Multi-Unit Truck</a:t>
                      </a:r>
                      <a:endParaRPr lang="en-US" sz="900" dirty="0">
                        <a:latin typeface="+mj-lt"/>
                        <a:ea typeface="Times New Roman"/>
                        <a:cs typeface="Times New Roman"/>
                      </a:endParaRPr>
                    </a:p>
                  </a:txBody>
                  <a:tcPr marL="27432" marR="27432" marT="9144" marB="9144"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tcPr>
                </a:tc>
              </a:tr>
              <a:tr h="125737">
                <a:tc>
                  <a:txBody>
                    <a:bodyPr/>
                    <a:lstStyle/>
                    <a:p>
                      <a:pPr marL="0" marR="0">
                        <a:spcBef>
                          <a:spcPts val="300"/>
                        </a:spcBef>
                        <a:spcAft>
                          <a:spcPts val="300"/>
                        </a:spcAft>
                      </a:pPr>
                      <a:r>
                        <a:rPr lang="en-US" sz="900" dirty="0">
                          <a:latin typeface="+mj-lt"/>
                        </a:rPr>
                        <a:t>External-External</a:t>
                      </a:r>
                      <a:endParaRPr lang="en-US" sz="900" dirty="0">
                        <a:latin typeface="+mj-lt"/>
                        <a:ea typeface="Times New Roman"/>
                        <a:cs typeface="Times New Roman"/>
                      </a:endParaRPr>
                    </a:p>
                  </a:txBody>
                  <a:tcPr marL="27432" marR="27432" marT="9144" marB="9144"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tcPr>
                </a:tc>
              </a:tr>
              <a:tr h="125737">
                <a:tc>
                  <a:txBody>
                    <a:bodyPr/>
                    <a:lstStyle/>
                    <a:p>
                      <a:pPr marL="0" marR="0">
                        <a:spcBef>
                          <a:spcPts val="300"/>
                        </a:spcBef>
                        <a:spcAft>
                          <a:spcPts val="300"/>
                        </a:spcAft>
                      </a:pPr>
                      <a:r>
                        <a:rPr lang="en-US" sz="900" dirty="0">
                          <a:latin typeface="+mj-lt"/>
                        </a:rPr>
                        <a:t>Internal-External</a:t>
                      </a:r>
                      <a:endParaRPr lang="en-US" sz="900" dirty="0">
                        <a:latin typeface="+mj-lt"/>
                        <a:ea typeface="Times New Roman"/>
                        <a:cs typeface="Times New Roman"/>
                      </a:endParaRPr>
                    </a:p>
                  </a:txBody>
                  <a:tcPr marL="27432" marR="27432" marT="9144" marB="9144"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tcPr>
                </a:tc>
              </a:tr>
              <a:tr h="125737">
                <a:tc>
                  <a:txBody>
                    <a:bodyPr/>
                    <a:lstStyle/>
                    <a:p>
                      <a:pPr marL="91440" marR="0">
                        <a:spcBef>
                          <a:spcPts val="300"/>
                        </a:spcBef>
                        <a:spcAft>
                          <a:spcPts val="300"/>
                        </a:spcAft>
                      </a:pPr>
                      <a:r>
                        <a:rPr lang="en-US" sz="900" dirty="0">
                          <a:latin typeface="+mj-lt"/>
                        </a:rPr>
                        <a:t>Internal-External Business</a:t>
                      </a:r>
                      <a:endParaRPr lang="en-US" sz="900" dirty="0">
                        <a:latin typeface="+mj-lt"/>
                        <a:ea typeface="Times New Roman"/>
                        <a:cs typeface="Times New Roman"/>
                      </a:endParaRPr>
                    </a:p>
                  </a:txBody>
                  <a:tcPr marL="27432" marR="27432" marT="9144" marB="9144"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tcPr>
                </a:tc>
              </a:tr>
              <a:tr h="125737">
                <a:tc>
                  <a:txBody>
                    <a:bodyPr/>
                    <a:lstStyle/>
                    <a:p>
                      <a:pPr marL="91440" marR="0">
                        <a:spcBef>
                          <a:spcPts val="300"/>
                        </a:spcBef>
                        <a:spcAft>
                          <a:spcPts val="300"/>
                        </a:spcAft>
                      </a:pPr>
                      <a:r>
                        <a:rPr lang="en-US" sz="900" dirty="0">
                          <a:latin typeface="+mj-lt"/>
                        </a:rPr>
                        <a:t>Internal-External Other</a:t>
                      </a:r>
                      <a:endParaRPr lang="en-US" sz="900" dirty="0">
                        <a:latin typeface="+mj-lt"/>
                        <a:ea typeface="Times New Roman"/>
                        <a:cs typeface="Times New Roman"/>
                      </a:endParaRPr>
                    </a:p>
                  </a:txBody>
                  <a:tcPr marL="27432" marR="27432" marT="9144" marB="9144"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tcPr>
                </a:tc>
              </a:tr>
              <a:tr h="125737">
                <a:tc>
                  <a:txBody>
                    <a:bodyPr/>
                    <a:lstStyle/>
                    <a:p>
                      <a:pPr marL="91440" marR="0">
                        <a:spcBef>
                          <a:spcPts val="300"/>
                        </a:spcBef>
                        <a:spcAft>
                          <a:spcPts val="300"/>
                        </a:spcAft>
                      </a:pPr>
                      <a:r>
                        <a:rPr lang="en-US" sz="900" dirty="0">
                          <a:latin typeface="+mj-lt"/>
                        </a:rPr>
                        <a:t>Internal-External Short-Distance</a:t>
                      </a:r>
                      <a:endParaRPr lang="en-US" sz="900" dirty="0">
                        <a:latin typeface="+mj-lt"/>
                        <a:ea typeface="Times New Roman"/>
                        <a:cs typeface="Times New Roman"/>
                      </a:endParaRPr>
                    </a:p>
                  </a:txBody>
                  <a:tcPr marL="27432" marR="27432" marT="9144" marB="9144" anchor="ctr">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tcPr>
                </a:tc>
              </a:tr>
              <a:tr h="125737">
                <a:tc>
                  <a:txBody>
                    <a:bodyPr/>
                    <a:lstStyle/>
                    <a:p>
                      <a:pPr marL="91440" marR="0">
                        <a:spcBef>
                          <a:spcPts val="300"/>
                        </a:spcBef>
                        <a:spcAft>
                          <a:spcPts val="300"/>
                        </a:spcAft>
                      </a:pPr>
                      <a:r>
                        <a:rPr lang="en-US" sz="900" dirty="0">
                          <a:latin typeface="+mj-lt"/>
                        </a:rPr>
                        <a:t>Internal-External Long-Distance</a:t>
                      </a:r>
                      <a:endParaRPr lang="en-US" sz="900" dirty="0">
                        <a:latin typeface="+mj-lt"/>
                        <a:ea typeface="Times New Roman"/>
                        <a:cs typeface="Times New Roman"/>
                      </a:endParaRPr>
                    </a:p>
                  </a:txBody>
                  <a:tcPr marL="27432" marR="27432" marT="9144" marB="9144" anchor="ctr">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latin typeface="+mj-lt"/>
                        </a:rPr>
                        <a:t>●</a:t>
                      </a:r>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endParaRPr lang="en-US" sz="900" dirty="0">
                        <a:latin typeface="+mj-lt"/>
                        <a:ea typeface="Times New Roman"/>
                        <a:cs typeface="Times New Roman"/>
                      </a:endParaRPr>
                    </a:p>
                  </a:txBody>
                  <a:tcPr marL="27432" marR="27432" marT="9144" marB="9144" anchor="ctr">
                    <a:lnL w="6350" cap="flat" cmpd="sng" algn="ctr">
                      <a:solidFill>
                        <a:schemeClr val="bg1"/>
                      </a:solidFill>
                      <a:prstDash val="solid"/>
                      <a:round/>
                      <a:headEnd type="none" w="med" len="med"/>
                      <a:tailEnd type="none" w="med" len="med"/>
                    </a:lnL>
                    <a:lnB w="19050" cap="flat" cmpd="sng" algn="ctr">
                      <a:solidFill>
                        <a:schemeClr val="bg2"/>
                      </a:solidFill>
                      <a:prstDash val="solid"/>
                      <a:round/>
                      <a:headEnd type="none" w="med" len="med"/>
                      <a:tailEnd type="none" w="med" len="med"/>
                    </a:lnB>
                  </a:tcPr>
                </a:tc>
              </a:tr>
            </a:tbl>
          </a:graphicData>
        </a:graphic>
      </p:graphicFrame>
      <p:sp>
        <p:nvSpPr>
          <p:cNvPr id="9" name="TextBox 8"/>
          <p:cNvSpPr txBox="1"/>
          <p:nvPr/>
        </p:nvSpPr>
        <p:spPr>
          <a:xfrm>
            <a:off x="542690" y="868384"/>
            <a:ext cx="898003" cy="261610"/>
          </a:xfrm>
          <a:prstGeom prst="rect">
            <a:avLst/>
          </a:prstGeom>
          <a:noFill/>
        </p:spPr>
        <p:txBody>
          <a:bodyPr wrap="none" rtlCol="0">
            <a:spAutoFit/>
          </a:bodyPr>
          <a:lstStyle/>
          <a:p>
            <a:r>
              <a:rPr lang="en-US" sz="1100" i="1" dirty="0" smtClean="0"/>
              <a:t>… Continued</a:t>
            </a:r>
            <a:endParaRPr lang="en-US" sz="1100" i="1" dirty="0"/>
          </a:p>
        </p:txBody>
      </p:sp>
      <p:sp>
        <p:nvSpPr>
          <p:cNvPr id="10" name="TextBox 9"/>
          <p:cNvSpPr txBox="1"/>
          <p:nvPr/>
        </p:nvSpPr>
        <p:spPr>
          <a:xfrm>
            <a:off x="564993" y="5801877"/>
            <a:ext cx="4007008" cy="823302"/>
          </a:xfrm>
          <a:prstGeom prst="rect">
            <a:avLst/>
          </a:prstGeom>
          <a:noFill/>
        </p:spPr>
        <p:txBody>
          <a:bodyPr wrap="square" rtlCol="0">
            <a:spAutoFit/>
          </a:bodyPr>
          <a:lstStyle/>
          <a:p>
            <a:pPr marL="111125" indent="-111125">
              <a:spcAft>
                <a:spcPts val="300"/>
              </a:spcAft>
            </a:pPr>
            <a:r>
              <a:rPr lang="en-US" sz="900" b="1" baseline="30000" dirty="0" smtClean="0"/>
              <a:t>a</a:t>
            </a:r>
            <a:r>
              <a:rPr lang="en-US" sz="900" dirty="0" smtClean="0"/>
              <a:t>  Based on CADSR Transportation Survey (1995 to 2002).</a:t>
            </a:r>
          </a:p>
          <a:p>
            <a:pPr marL="111125" indent="-111125">
              <a:spcAft>
                <a:spcPts val="300"/>
              </a:spcAft>
            </a:pPr>
            <a:r>
              <a:rPr lang="en-US" sz="900" b="1" baseline="30000" dirty="0" smtClean="0"/>
              <a:t>b</a:t>
            </a:r>
            <a:r>
              <a:rPr lang="en-US" sz="900" dirty="0" smtClean="0"/>
              <a:t>  Also includes 16 recreational trip purposes (HBCasino Access, NHBCasino Visit, Casino Bus, HBEvent, HBBeach Access, HBBeach, HBBoardwalk, HBShop, HBDine, HBO, NHBEvent, NHBBeach, NHBBoardwalk, NHBShop, NHBDine, and NHBO).</a:t>
            </a:r>
          </a:p>
        </p:txBody>
      </p:sp>
      <p:sp>
        <p:nvSpPr>
          <p:cNvPr id="11" name="TextBox 10"/>
          <p:cNvSpPr txBox="1"/>
          <p:nvPr/>
        </p:nvSpPr>
        <p:spPr>
          <a:xfrm>
            <a:off x="4683512" y="5801877"/>
            <a:ext cx="3173039" cy="861774"/>
          </a:xfrm>
          <a:prstGeom prst="rect">
            <a:avLst/>
          </a:prstGeom>
          <a:noFill/>
        </p:spPr>
        <p:txBody>
          <a:bodyPr wrap="square" rtlCol="0">
            <a:spAutoFit/>
          </a:bodyPr>
          <a:lstStyle/>
          <a:p>
            <a:pPr marL="111125" indent="-111125">
              <a:spcAft>
                <a:spcPts val="300"/>
              </a:spcAft>
            </a:pPr>
            <a:r>
              <a:rPr lang="en-US" sz="900" baseline="30000" dirty="0" smtClean="0"/>
              <a:t>c</a:t>
            </a:r>
            <a:r>
              <a:rPr lang="en-US" sz="900" dirty="0" smtClean="0"/>
              <a:t>  Other Person (a combination of NHB and HBO).</a:t>
            </a:r>
          </a:p>
          <a:p>
            <a:pPr marL="111125" indent="-111125">
              <a:spcAft>
                <a:spcPts val="300"/>
              </a:spcAft>
            </a:pPr>
            <a:r>
              <a:rPr lang="en-US" sz="900" baseline="30000" dirty="0" smtClean="0"/>
              <a:t>d</a:t>
            </a:r>
            <a:r>
              <a:rPr lang="en-US" sz="900" dirty="0" smtClean="0"/>
              <a:t>  The Florida Turnpike, Georgia, and Tennessee Models use origin-destination matrix estimation (ODME) to generate trips and therefore do not include trips by purpose.</a:t>
            </a:r>
          </a:p>
          <a:p>
            <a:endParaRPr lang="en-US" sz="900" dirty="0"/>
          </a:p>
        </p:txBody>
      </p:sp>
      <p:sp>
        <p:nvSpPr>
          <p:cNvPr id="12" name="TextBox 11"/>
          <p:cNvSpPr txBox="1"/>
          <p:nvPr/>
        </p:nvSpPr>
        <p:spPr>
          <a:xfrm>
            <a:off x="579860" y="1065313"/>
            <a:ext cx="2859757" cy="307777"/>
          </a:xfrm>
          <a:prstGeom prst="rect">
            <a:avLst/>
          </a:prstGeom>
          <a:noFill/>
        </p:spPr>
        <p:txBody>
          <a:bodyPr wrap="none" rtlCol="0">
            <a:spAutoFit/>
          </a:bodyPr>
          <a:lstStyle/>
          <a:p>
            <a:r>
              <a:rPr lang="en-US" sz="1400" b="1" i="1" dirty="0" smtClean="0">
                <a:solidFill>
                  <a:schemeClr val="accent4">
                    <a:lumMod val="60000"/>
                    <a:lumOff val="40000"/>
                  </a:schemeClr>
                </a:solidFill>
              </a:rPr>
              <a:t>Trip Purposes by Statewide Model</a:t>
            </a:r>
            <a:endParaRPr lang="en-US" sz="1400" b="1" i="1" dirty="0">
              <a:solidFill>
                <a:schemeClr val="accent4">
                  <a:lumMod val="60000"/>
                  <a:lumOff val="4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Model Validation and Sensitivity</a:t>
            </a:r>
            <a:br>
              <a:rPr lang="en-US" dirty="0" smtClean="0"/>
            </a:br>
            <a:r>
              <a:rPr lang="en-US" dirty="0" smtClean="0"/>
              <a:t>Model Validation and Reasonableness Checking</a:t>
            </a:r>
            <a:endParaRPr lang="en-US" dirty="0"/>
          </a:p>
        </p:txBody>
      </p:sp>
      <p:sp>
        <p:nvSpPr>
          <p:cNvPr id="3" name="Content Placeholder 2"/>
          <p:cNvSpPr>
            <a:spLocks noGrp="1"/>
          </p:cNvSpPr>
          <p:nvPr>
            <p:ph idx="1"/>
          </p:nvPr>
        </p:nvSpPr>
        <p:spPr>
          <a:xfrm>
            <a:off x="457200" y="1216742"/>
            <a:ext cx="4404732" cy="4909421"/>
          </a:xfrm>
        </p:spPr>
        <p:txBody>
          <a:bodyPr/>
          <a:lstStyle/>
          <a:p>
            <a:r>
              <a:rPr lang="en-US" dirty="0" smtClean="0"/>
              <a:t>Data Sources</a:t>
            </a:r>
          </a:p>
          <a:p>
            <a:r>
              <a:rPr lang="en-US" dirty="0" smtClean="0"/>
              <a:t>Model Validation Techniques</a:t>
            </a:r>
          </a:p>
          <a:p>
            <a:r>
              <a:rPr lang="en-US" dirty="0" smtClean="0"/>
              <a:t>Structural Metrics</a:t>
            </a:r>
          </a:p>
          <a:p>
            <a:r>
              <a:rPr lang="en-US" dirty="0" smtClean="0">
                <a:solidFill>
                  <a:srgbClr val="FFFF00"/>
                </a:solidFill>
              </a:rPr>
              <a:t>Reasonableness Checks</a:t>
            </a:r>
          </a:p>
          <a:p>
            <a:r>
              <a:rPr lang="en-US" dirty="0" smtClean="0"/>
              <a:t>Relationships between Urban and Statewide Models</a:t>
            </a:r>
          </a:p>
          <a:p>
            <a:r>
              <a:rPr lang="en-US" dirty="0" smtClean="0">
                <a:solidFill>
                  <a:srgbClr val="FFFF00"/>
                </a:solidFill>
              </a:rPr>
              <a:t>Model Forecasting and Sensitivity Testing</a:t>
            </a:r>
            <a:endParaRPr lang="en-US" dirty="0">
              <a:solidFill>
                <a:srgbClr val="FFFF00"/>
              </a:solidFill>
            </a:endParaRPr>
          </a:p>
        </p:txBody>
      </p:sp>
      <p:sp>
        <p:nvSpPr>
          <p:cNvPr id="4" name="Slide Number Placeholder 3"/>
          <p:cNvSpPr>
            <a:spLocks noGrp="1"/>
          </p:cNvSpPr>
          <p:nvPr>
            <p:ph type="sldNum" sz="quarter" idx="12"/>
          </p:nvPr>
        </p:nvSpPr>
        <p:spPr/>
        <p:txBody>
          <a:bodyPr/>
          <a:lstStyle/>
          <a:p>
            <a:fld id="{6EFA8406-D672-4E03-9ABF-F4A7E3A351AA}" type="slidenum">
              <a:rPr lang="en-US" smtClean="0"/>
              <a:pPr/>
              <a:t>6</a:t>
            </a:fld>
            <a:endParaRPr lang="en-US" dirty="0"/>
          </a:p>
        </p:txBody>
      </p:sp>
      <p:graphicFrame>
        <p:nvGraphicFramePr>
          <p:cNvPr id="7" name="Table 6"/>
          <p:cNvGraphicFramePr>
            <a:graphicFrameLocks noGrp="1"/>
          </p:cNvGraphicFramePr>
          <p:nvPr/>
        </p:nvGraphicFramePr>
        <p:xfrm>
          <a:off x="4601731" y="1216741"/>
          <a:ext cx="4295779" cy="2384438"/>
        </p:xfrm>
        <a:graphic>
          <a:graphicData uri="http://schemas.openxmlformats.org/drawingml/2006/table">
            <a:tbl>
              <a:tblPr firstRow="1" bandRow="1">
                <a:tableStyleId>{D03447BB-5D67-496B-8E87-E561075AD55C}</a:tableStyleId>
              </a:tblPr>
              <a:tblGrid>
                <a:gridCol w="1808339"/>
                <a:gridCol w="310930"/>
                <a:gridCol w="310930"/>
                <a:gridCol w="310930"/>
                <a:gridCol w="310930"/>
                <a:gridCol w="310930"/>
                <a:gridCol w="310930"/>
                <a:gridCol w="310930"/>
                <a:gridCol w="310930"/>
              </a:tblGrid>
              <a:tr h="354358">
                <a:tc>
                  <a:txBody>
                    <a:bodyPr/>
                    <a:lstStyle/>
                    <a:p>
                      <a:endParaRPr lang="en-US" sz="1100" dirty="0">
                        <a:latin typeface="Calibri"/>
                        <a:ea typeface="Times New Roman"/>
                        <a:cs typeface="Times New Roman"/>
                      </a:endParaRPr>
                    </a:p>
                  </a:txBody>
                  <a:tcPr marL="36830" marR="36830" marT="0" marB="0" anchor="b">
                    <a:solidFill>
                      <a:schemeClr val="bg2"/>
                    </a:solidFill>
                  </a:tcPr>
                </a:tc>
                <a:tc>
                  <a:txBody>
                    <a:bodyPr/>
                    <a:lstStyle/>
                    <a:p>
                      <a:pPr marL="0" marR="0" algn="ctr">
                        <a:spcBef>
                          <a:spcPts val="300"/>
                        </a:spcBef>
                        <a:spcAft>
                          <a:spcPts val="300"/>
                        </a:spcAft>
                      </a:pPr>
                      <a:r>
                        <a:rPr lang="en-US" sz="1000" dirty="0"/>
                        <a:t>AL</a:t>
                      </a:r>
                      <a:endParaRPr lang="en-US" sz="1100" dirty="0">
                        <a:latin typeface="Book Antiqua"/>
                        <a:ea typeface="Times New Roman"/>
                        <a:cs typeface="Times New Roman"/>
                      </a:endParaRPr>
                    </a:p>
                  </a:txBody>
                  <a:tcPr marL="36830" marR="36830" marT="0" marB="0" anchor="b">
                    <a:solidFill>
                      <a:schemeClr val="bg2"/>
                    </a:solidFill>
                  </a:tcPr>
                </a:tc>
                <a:tc>
                  <a:txBody>
                    <a:bodyPr/>
                    <a:lstStyle/>
                    <a:p>
                      <a:pPr marL="0" marR="0" algn="ctr">
                        <a:spcBef>
                          <a:spcPts val="300"/>
                        </a:spcBef>
                        <a:spcAft>
                          <a:spcPts val="300"/>
                        </a:spcAft>
                      </a:pPr>
                      <a:r>
                        <a:rPr lang="en-US" sz="1000" dirty="0"/>
                        <a:t>AZ</a:t>
                      </a:r>
                      <a:endParaRPr lang="en-US" sz="1100" dirty="0">
                        <a:latin typeface="Book Antiqua"/>
                        <a:ea typeface="Times New Roman"/>
                        <a:cs typeface="Times New Roman"/>
                      </a:endParaRPr>
                    </a:p>
                  </a:txBody>
                  <a:tcPr marL="36830" marR="36830" marT="0" marB="0" anchor="b">
                    <a:solidFill>
                      <a:schemeClr val="bg2"/>
                    </a:solidFill>
                  </a:tcPr>
                </a:tc>
                <a:tc>
                  <a:txBody>
                    <a:bodyPr/>
                    <a:lstStyle/>
                    <a:p>
                      <a:pPr marL="0" marR="0" algn="ctr">
                        <a:spcBef>
                          <a:spcPts val="300"/>
                        </a:spcBef>
                        <a:spcAft>
                          <a:spcPts val="300"/>
                        </a:spcAft>
                      </a:pPr>
                      <a:r>
                        <a:rPr lang="en-US" sz="1000" dirty="0"/>
                        <a:t>CA</a:t>
                      </a:r>
                      <a:endParaRPr lang="en-US" sz="1100" dirty="0">
                        <a:latin typeface="Book Antiqua"/>
                        <a:ea typeface="Times New Roman"/>
                        <a:cs typeface="Times New Roman"/>
                      </a:endParaRPr>
                    </a:p>
                  </a:txBody>
                  <a:tcPr marL="36830" marR="36830" marT="0" marB="0" anchor="b">
                    <a:solidFill>
                      <a:schemeClr val="bg2"/>
                    </a:solidFill>
                  </a:tcPr>
                </a:tc>
                <a:tc>
                  <a:txBody>
                    <a:bodyPr/>
                    <a:lstStyle/>
                    <a:p>
                      <a:pPr marL="0" marR="0" algn="ctr">
                        <a:spcBef>
                          <a:spcPts val="300"/>
                        </a:spcBef>
                        <a:spcAft>
                          <a:spcPts val="300"/>
                        </a:spcAft>
                      </a:pPr>
                      <a:r>
                        <a:rPr lang="en-US" sz="1000" dirty="0"/>
                        <a:t>FL</a:t>
                      </a:r>
                      <a:endParaRPr lang="en-US" sz="1100" dirty="0">
                        <a:latin typeface="Book Antiqua"/>
                        <a:ea typeface="Times New Roman"/>
                        <a:cs typeface="Times New Roman"/>
                      </a:endParaRPr>
                    </a:p>
                  </a:txBody>
                  <a:tcPr marL="36830" marR="36830" marT="0" marB="0" anchor="b">
                    <a:solidFill>
                      <a:schemeClr val="bg2"/>
                    </a:solidFill>
                  </a:tcPr>
                </a:tc>
                <a:tc>
                  <a:txBody>
                    <a:bodyPr/>
                    <a:lstStyle/>
                    <a:p>
                      <a:pPr marL="0" marR="0" algn="ctr">
                        <a:spcBef>
                          <a:spcPts val="300"/>
                        </a:spcBef>
                        <a:spcAft>
                          <a:spcPts val="300"/>
                        </a:spcAft>
                      </a:pPr>
                      <a:r>
                        <a:rPr lang="en-US" sz="1000" dirty="0"/>
                        <a:t>TN</a:t>
                      </a:r>
                      <a:endParaRPr lang="en-US" sz="1100" dirty="0">
                        <a:latin typeface="Book Antiqua"/>
                        <a:ea typeface="Times New Roman"/>
                        <a:cs typeface="Times New Roman"/>
                      </a:endParaRPr>
                    </a:p>
                  </a:txBody>
                  <a:tcPr marL="36830" marR="36830" marT="0" marB="0" anchor="b">
                    <a:solidFill>
                      <a:schemeClr val="bg2"/>
                    </a:solidFill>
                  </a:tcPr>
                </a:tc>
                <a:tc>
                  <a:txBody>
                    <a:bodyPr/>
                    <a:lstStyle/>
                    <a:p>
                      <a:pPr marL="0" marR="0" algn="ctr">
                        <a:spcBef>
                          <a:spcPts val="300"/>
                        </a:spcBef>
                        <a:spcAft>
                          <a:spcPts val="300"/>
                        </a:spcAft>
                      </a:pPr>
                      <a:r>
                        <a:rPr lang="en-US" sz="1000" dirty="0"/>
                        <a:t>TX</a:t>
                      </a:r>
                      <a:endParaRPr lang="en-US" sz="1100" dirty="0">
                        <a:latin typeface="Book Antiqua"/>
                        <a:ea typeface="Times New Roman"/>
                        <a:cs typeface="Times New Roman"/>
                      </a:endParaRPr>
                    </a:p>
                  </a:txBody>
                  <a:tcPr marL="36830" marR="36830" marT="0" marB="0" anchor="b">
                    <a:solidFill>
                      <a:schemeClr val="bg2"/>
                    </a:solidFill>
                  </a:tcPr>
                </a:tc>
                <a:tc>
                  <a:txBody>
                    <a:bodyPr/>
                    <a:lstStyle/>
                    <a:p>
                      <a:pPr marL="0" marR="0" algn="ctr">
                        <a:spcBef>
                          <a:spcPts val="300"/>
                        </a:spcBef>
                        <a:spcAft>
                          <a:spcPts val="300"/>
                        </a:spcAft>
                      </a:pPr>
                      <a:r>
                        <a:rPr lang="en-US" sz="1000" dirty="0"/>
                        <a:t>UT</a:t>
                      </a:r>
                      <a:endParaRPr lang="en-US" sz="1100" dirty="0">
                        <a:latin typeface="Book Antiqua"/>
                        <a:ea typeface="Times New Roman"/>
                        <a:cs typeface="Times New Roman"/>
                      </a:endParaRPr>
                    </a:p>
                  </a:txBody>
                  <a:tcPr marL="36830" marR="36830" marT="0" marB="0" anchor="b">
                    <a:solidFill>
                      <a:schemeClr val="bg2"/>
                    </a:solidFill>
                  </a:tcPr>
                </a:tc>
                <a:tc>
                  <a:txBody>
                    <a:bodyPr/>
                    <a:lstStyle/>
                    <a:p>
                      <a:pPr marL="0" marR="0" algn="ctr">
                        <a:spcBef>
                          <a:spcPts val="300"/>
                        </a:spcBef>
                        <a:spcAft>
                          <a:spcPts val="300"/>
                        </a:spcAft>
                      </a:pPr>
                      <a:r>
                        <a:rPr lang="en-US" sz="1000" dirty="0"/>
                        <a:t>WI</a:t>
                      </a:r>
                      <a:endParaRPr lang="en-US" sz="1100" dirty="0">
                        <a:latin typeface="Book Antiqua"/>
                        <a:ea typeface="Times New Roman"/>
                        <a:cs typeface="Times New Roman"/>
                      </a:endParaRPr>
                    </a:p>
                  </a:txBody>
                  <a:tcPr marL="36830" marR="36830" marT="0" marB="0" anchor="b">
                    <a:solidFill>
                      <a:schemeClr val="bg2"/>
                    </a:solidFill>
                  </a:tcPr>
                </a:tc>
              </a:tr>
              <a:tr h="354358">
                <a:tc>
                  <a:txBody>
                    <a:bodyPr/>
                    <a:lstStyle/>
                    <a:p>
                      <a:pPr marL="0" marR="0" algn="l">
                        <a:spcBef>
                          <a:spcPts val="300"/>
                        </a:spcBef>
                        <a:spcAft>
                          <a:spcPts val="300"/>
                        </a:spcAft>
                      </a:pPr>
                      <a:r>
                        <a:rPr lang="en-US" sz="1000" dirty="0"/>
                        <a:t>Highway Performance Monitoring System (HPMS)</a:t>
                      </a:r>
                      <a:endParaRPr lang="en-US" sz="1100" dirty="0">
                        <a:latin typeface="Book Antiqua"/>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a:t>
                      </a:r>
                      <a:endParaRPr lang="en-US" sz="1100" dirty="0">
                        <a:latin typeface="Book Antiqua"/>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a:t>
                      </a:r>
                      <a:endParaRPr lang="en-US" sz="1100" dirty="0">
                        <a:latin typeface="Book Antiqua"/>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194897">
                <a:tc>
                  <a:txBody>
                    <a:bodyPr/>
                    <a:lstStyle/>
                    <a:p>
                      <a:pPr marL="0" marR="0" algn="l">
                        <a:spcBef>
                          <a:spcPts val="300"/>
                        </a:spcBef>
                        <a:spcAft>
                          <a:spcPts val="300"/>
                        </a:spcAft>
                      </a:pPr>
                      <a:r>
                        <a:rPr lang="en-US" sz="1000" dirty="0"/>
                        <a:t>American Travel Survey (ATS)</a:t>
                      </a:r>
                      <a:endParaRPr lang="en-US" sz="1100" dirty="0">
                        <a:latin typeface="Book Antiqua"/>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a:t>
                      </a:r>
                      <a:endParaRPr lang="en-US" sz="1100" dirty="0">
                        <a:latin typeface="Book Antiqua"/>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a:t>
                      </a:r>
                      <a:endParaRPr lang="en-US" sz="1100" dirty="0">
                        <a:latin typeface="Book Antiqua"/>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354358">
                <a:tc>
                  <a:txBody>
                    <a:bodyPr/>
                    <a:lstStyle/>
                    <a:p>
                      <a:pPr marL="0" marR="0" algn="l">
                        <a:spcBef>
                          <a:spcPts val="300"/>
                        </a:spcBef>
                        <a:spcAft>
                          <a:spcPts val="300"/>
                        </a:spcAft>
                      </a:pPr>
                      <a:r>
                        <a:rPr lang="en-US" sz="1000" dirty="0"/>
                        <a:t>Census Transportation Planning Package (CTPP)</a:t>
                      </a:r>
                      <a:endParaRPr lang="en-US" sz="1100" dirty="0">
                        <a:latin typeface="Book Antiqua"/>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a:t>
                      </a:r>
                      <a:endParaRPr lang="en-US" sz="1100" dirty="0">
                        <a:latin typeface="Book Antiqua"/>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a:t>
                      </a:r>
                      <a:endParaRPr lang="en-US" sz="1100" dirty="0">
                        <a:latin typeface="Book Antiqua"/>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a:t>
                      </a:r>
                      <a:endParaRPr lang="en-US" sz="1100" dirty="0">
                        <a:latin typeface="Book Antiqua"/>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194897">
                <a:tc>
                  <a:txBody>
                    <a:bodyPr/>
                    <a:lstStyle/>
                    <a:p>
                      <a:pPr marL="0" marR="0" algn="l">
                        <a:spcBef>
                          <a:spcPts val="300"/>
                        </a:spcBef>
                        <a:spcAft>
                          <a:spcPts val="300"/>
                        </a:spcAft>
                      </a:pPr>
                      <a:r>
                        <a:rPr lang="en-US" sz="1000" dirty="0"/>
                        <a:t>State Data Sources</a:t>
                      </a:r>
                      <a:endParaRPr lang="en-US" sz="1100" dirty="0">
                        <a:latin typeface="Book Antiqua"/>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a:t>
                      </a:r>
                      <a:endParaRPr lang="en-US" sz="1100" dirty="0">
                        <a:latin typeface="Book Antiqua"/>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a:t>
                      </a:r>
                      <a:endParaRPr lang="en-US" sz="1100" dirty="0">
                        <a:latin typeface="Book Antiqua"/>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a:t>
                      </a:r>
                      <a:endParaRPr lang="en-US" sz="1100" dirty="0">
                        <a:latin typeface="Book Antiqua"/>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a:t>
                      </a:r>
                      <a:endParaRPr lang="en-US" sz="1100" dirty="0">
                        <a:latin typeface="Book Antiqua"/>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a:t>
                      </a:r>
                      <a:endParaRPr lang="en-US" sz="1100" dirty="0">
                        <a:latin typeface="Book Antiqua"/>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354358">
                <a:tc>
                  <a:txBody>
                    <a:bodyPr/>
                    <a:lstStyle/>
                    <a:p>
                      <a:pPr marL="0" marR="0" algn="l">
                        <a:spcBef>
                          <a:spcPts val="300"/>
                        </a:spcBef>
                        <a:spcAft>
                          <a:spcPts val="300"/>
                        </a:spcAft>
                      </a:pPr>
                      <a:r>
                        <a:rPr lang="en-US" sz="1000" dirty="0"/>
                        <a:t>National Household Travel Survey (NHTS)</a:t>
                      </a:r>
                      <a:endParaRPr lang="en-US" sz="1100" dirty="0">
                        <a:latin typeface="Book Antiqua"/>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a:t>
                      </a:r>
                      <a:endParaRPr lang="en-US" sz="1100" dirty="0">
                        <a:latin typeface="Book Antiqua"/>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a:t>
                      </a:r>
                      <a:endParaRPr lang="en-US" sz="1100" dirty="0">
                        <a:latin typeface="Book Antiqua"/>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a:t>
                      </a:r>
                      <a:endParaRPr lang="en-US" sz="1100" dirty="0">
                        <a:latin typeface="Book Antiqua"/>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354358">
                <a:tc>
                  <a:txBody>
                    <a:bodyPr/>
                    <a:lstStyle/>
                    <a:p>
                      <a:pPr marL="0" marR="0" algn="l">
                        <a:spcBef>
                          <a:spcPts val="300"/>
                        </a:spcBef>
                        <a:spcAft>
                          <a:spcPts val="300"/>
                        </a:spcAft>
                      </a:pPr>
                      <a:r>
                        <a:rPr lang="en-US" sz="1000" dirty="0"/>
                        <a:t>Freight Analysis Framework (FAF)</a:t>
                      </a:r>
                      <a:endParaRPr lang="en-US" sz="1100" dirty="0">
                        <a:latin typeface="Book Antiqua"/>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a:t>
                      </a:r>
                      <a:endParaRPr lang="en-US" sz="1100" dirty="0">
                        <a:latin typeface="Book Antiqua"/>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194897">
                <a:tc>
                  <a:txBody>
                    <a:bodyPr/>
                    <a:lstStyle/>
                    <a:p>
                      <a:pPr marL="0" marR="0" algn="l">
                        <a:spcBef>
                          <a:spcPts val="300"/>
                        </a:spcBef>
                        <a:spcAft>
                          <a:spcPts val="300"/>
                        </a:spcAft>
                      </a:pPr>
                      <a:r>
                        <a:rPr lang="en-US" sz="1000" dirty="0"/>
                        <a:t>Reebie/TRANSEARCH</a:t>
                      </a:r>
                      <a:endParaRPr lang="en-US" sz="1100" dirty="0">
                        <a:latin typeface="Book Antiqua"/>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lnB w="19050" cap="flat" cmpd="sng" algn="ctr">
                      <a:solidFill>
                        <a:schemeClr val="bg2">
                          <a:lumMod val="50000"/>
                        </a:schemeClr>
                      </a:solidFill>
                      <a:prstDash val="solid"/>
                      <a:round/>
                      <a:headEnd type="none" w="med" len="med"/>
                      <a:tailEnd type="none" w="med" len="med"/>
                    </a:lnB>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lumMod val="50000"/>
                        </a:schemeClr>
                      </a:solidFill>
                      <a:prstDash val="solid"/>
                      <a:round/>
                      <a:headEnd type="none" w="med" len="med"/>
                      <a:tailEnd type="none" w="med" len="med"/>
                    </a:lnB>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lumMod val="50000"/>
                        </a:schemeClr>
                      </a:solidFill>
                      <a:prstDash val="solid"/>
                      <a:round/>
                      <a:headEnd type="none" w="med" len="med"/>
                      <a:tailEnd type="none" w="med" len="med"/>
                    </a:lnB>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lumMod val="50000"/>
                        </a:schemeClr>
                      </a:solidFill>
                      <a:prstDash val="solid"/>
                      <a:round/>
                      <a:headEnd type="none" w="med" len="med"/>
                      <a:tailEnd type="none" w="med" len="med"/>
                    </a:lnB>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lumMod val="50000"/>
                        </a:schemeClr>
                      </a:solidFill>
                      <a:prstDash val="solid"/>
                      <a:round/>
                      <a:headEnd type="none" w="med" len="med"/>
                      <a:tailEnd type="none" w="med" len="med"/>
                    </a:lnB>
                  </a:tcPr>
                </a:tc>
                <a:tc>
                  <a:txBody>
                    <a:bodyPr/>
                    <a:lstStyle/>
                    <a:p>
                      <a:pPr marL="0" marR="0" algn="ctr">
                        <a:spcBef>
                          <a:spcPts val="300"/>
                        </a:spcBef>
                        <a:spcAft>
                          <a:spcPts val="300"/>
                        </a:spcAft>
                      </a:pPr>
                      <a:r>
                        <a:rPr lang="en-US" sz="1000" dirty="0"/>
                        <a:t>●</a:t>
                      </a:r>
                      <a:endParaRPr lang="en-US" sz="1100" dirty="0">
                        <a:latin typeface="Book Antiqua"/>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lumMod val="50000"/>
                        </a:schemeClr>
                      </a:solidFill>
                      <a:prstDash val="solid"/>
                      <a:round/>
                      <a:headEnd type="none" w="med" len="med"/>
                      <a:tailEnd type="none" w="med" len="med"/>
                    </a:lnB>
                  </a:tcPr>
                </a:tc>
                <a:tc>
                  <a:txBody>
                    <a:bodyPr/>
                    <a:lstStyle/>
                    <a:p>
                      <a:pPr marL="0" marR="0" algn="ctr">
                        <a:spcBef>
                          <a:spcPts val="300"/>
                        </a:spcBef>
                        <a:spcAft>
                          <a:spcPts val="300"/>
                        </a:spcAft>
                      </a:pPr>
                      <a:r>
                        <a:rPr lang="en-US" sz="1000" dirty="0"/>
                        <a:t>●</a:t>
                      </a:r>
                      <a:endParaRPr lang="en-US" sz="1100" dirty="0">
                        <a:latin typeface="Book Antiqua"/>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lumMod val="50000"/>
                        </a:schemeClr>
                      </a:solidFill>
                      <a:prstDash val="solid"/>
                      <a:round/>
                      <a:headEnd type="none" w="med" len="med"/>
                      <a:tailEnd type="none" w="med" len="med"/>
                    </a:lnB>
                  </a:tcPr>
                </a:tc>
                <a:tc>
                  <a:txBody>
                    <a:bodyPr/>
                    <a:lstStyle/>
                    <a:p>
                      <a:endParaRPr lang="en-US" sz="1100" dirty="0">
                        <a:latin typeface="Calibri"/>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lumMod val="50000"/>
                        </a:schemeClr>
                      </a:solidFill>
                      <a:prstDash val="solid"/>
                      <a:round/>
                      <a:headEnd type="none" w="med" len="med"/>
                      <a:tailEnd type="none" w="med" len="med"/>
                    </a:lnB>
                  </a:tcPr>
                </a:tc>
                <a:tc>
                  <a:txBody>
                    <a:bodyPr/>
                    <a:lstStyle/>
                    <a:p>
                      <a:pPr marL="0" marR="0" algn="ctr">
                        <a:spcBef>
                          <a:spcPts val="300"/>
                        </a:spcBef>
                        <a:spcAft>
                          <a:spcPts val="300"/>
                        </a:spcAft>
                      </a:pPr>
                      <a:r>
                        <a:rPr lang="en-US" sz="1000" dirty="0"/>
                        <a:t>●</a:t>
                      </a:r>
                      <a:endParaRPr lang="en-US" sz="1100" dirty="0">
                        <a:latin typeface="Book Antiqua"/>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B w="19050" cap="flat" cmpd="sng" algn="ctr">
                      <a:solidFill>
                        <a:schemeClr val="bg2">
                          <a:lumMod val="50000"/>
                        </a:schemeClr>
                      </a:solidFill>
                      <a:prstDash val="solid"/>
                      <a:round/>
                      <a:headEnd type="none" w="med" len="med"/>
                      <a:tailEnd type="none" w="med" len="med"/>
                    </a:lnB>
                  </a:tcPr>
                </a:tc>
              </a:tr>
            </a:tbl>
          </a:graphicData>
        </a:graphic>
      </p:graphicFrame>
      <p:sp>
        <p:nvSpPr>
          <p:cNvPr id="9" name="Oval 241"/>
          <p:cNvSpPr>
            <a:spLocks noChangeArrowheads="1"/>
          </p:cNvSpPr>
          <p:nvPr/>
        </p:nvSpPr>
        <p:spPr bwMode="gray">
          <a:xfrm>
            <a:off x="4639124" y="3901701"/>
            <a:ext cx="1185910" cy="1512332"/>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lnSpc>
                <a:spcPct val="90000"/>
              </a:lnSpc>
            </a:pPr>
            <a:endParaRPr lang="en-US" sz="1000" dirty="0">
              <a:solidFill>
                <a:srgbClr val="000000"/>
              </a:solidFill>
              <a:latin typeface="+mj-lt"/>
            </a:endParaRPr>
          </a:p>
        </p:txBody>
      </p:sp>
      <p:sp>
        <p:nvSpPr>
          <p:cNvPr id="10" name="Oval 263"/>
          <p:cNvSpPr>
            <a:spLocks noChangeArrowheads="1"/>
          </p:cNvSpPr>
          <p:nvPr/>
        </p:nvSpPr>
        <p:spPr bwMode="gray">
          <a:xfrm>
            <a:off x="4791477" y="4421802"/>
            <a:ext cx="916551" cy="751114"/>
          </a:xfrm>
          <a:prstGeom prst="ellipse">
            <a:avLst/>
          </a:prstGeom>
          <a:solidFill>
            <a:srgbClr val="CCCCFF"/>
          </a:solidFill>
          <a:ln w="6350" algn="ctr">
            <a:solidFill>
              <a:srgbClr val="0F238C"/>
            </a:solidFill>
            <a:round/>
            <a:headEnd/>
            <a:tailEnd/>
          </a:ln>
          <a:effectLst/>
        </p:spPr>
        <p:txBody>
          <a:bodyPr wrap="none" anchor="ctr"/>
          <a:lstStyle/>
          <a:p>
            <a:endParaRPr lang="en-US" sz="1000" dirty="0">
              <a:latin typeface="+mj-lt"/>
            </a:endParaRPr>
          </a:p>
        </p:txBody>
      </p:sp>
      <p:sp>
        <p:nvSpPr>
          <p:cNvPr id="11" name="Oval 242"/>
          <p:cNvSpPr>
            <a:spLocks noChangeArrowheads="1"/>
          </p:cNvSpPr>
          <p:nvPr/>
        </p:nvSpPr>
        <p:spPr bwMode="gray">
          <a:xfrm>
            <a:off x="7708019" y="3873071"/>
            <a:ext cx="1317035" cy="1569592"/>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lnSpc>
                <a:spcPct val="90000"/>
              </a:lnSpc>
            </a:pPr>
            <a:endParaRPr lang="en-US" sz="1000" dirty="0">
              <a:solidFill>
                <a:srgbClr val="000000"/>
              </a:solidFill>
              <a:latin typeface="+mj-lt"/>
            </a:endParaRPr>
          </a:p>
        </p:txBody>
      </p:sp>
      <p:sp>
        <p:nvSpPr>
          <p:cNvPr id="12" name="Oval 243"/>
          <p:cNvSpPr>
            <a:spLocks noChangeArrowheads="1"/>
          </p:cNvSpPr>
          <p:nvPr/>
        </p:nvSpPr>
        <p:spPr bwMode="gray">
          <a:xfrm>
            <a:off x="5894702" y="3836020"/>
            <a:ext cx="1766068" cy="1643694"/>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lnSpc>
                <a:spcPct val="90000"/>
              </a:lnSpc>
            </a:pPr>
            <a:endParaRPr lang="en-US" sz="1000" dirty="0">
              <a:solidFill>
                <a:srgbClr val="000000"/>
              </a:solidFill>
              <a:latin typeface="+mj-lt"/>
            </a:endParaRPr>
          </a:p>
        </p:txBody>
      </p:sp>
      <p:sp>
        <p:nvSpPr>
          <p:cNvPr id="13" name="Oval 244"/>
          <p:cNvSpPr>
            <a:spLocks noChangeArrowheads="1"/>
          </p:cNvSpPr>
          <p:nvPr/>
        </p:nvSpPr>
        <p:spPr bwMode="gray">
          <a:xfrm>
            <a:off x="6471203" y="4346017"/>
            <a:ext cx="936052" cy="798269"/>
          </a:xfrm>
          <a:prstGeom prst="ellipse">
            <a:avLst/>
          </a:prstGeom>
          <a:solidFill>
            <a:schemeClr val="bg1"/>
          </a:solidFill>
          <a:ln w="6350" algn="ctr">
            <a:solidFill>
              <a:schemeClr val="tx1"/>
            </a:solidFill>
            <a:round/>
            <a:headEnd/>
            <a:tailEnd/>
          </a:ln>
          <a:effectLst/>
        </p:spPr>
        <p:txBody>
          <a:bodyPr wrap="none" anchor="ctr"/>
          <a:lstStyle/>
          <a:p>
            <a:endParaRPr lang="en-US" sz="1000" dirty="0">
              <a:latin typeface="+mj-lt"/>
            </a:endParaRPr>
          </a:p>
        </p:txBody>
      </p:sp>
      <p:sp>
        <p:nvSpPr>
          <p:cNvPr id="14" name="Oval 246"/>
          <p:cNvSpPr>
            <a:spLocks noChangeArrowheads="1"/>
          </p:cNvSpPr>
          <p:nvPr/>
        </p:nvSpPr>
        <p:spPr bwMode="gray">
          <a:xfrm>
            <a:off x="5962956" y="4428538"/>
            <a:ext cx="916551" cy="821847"/>
          </a:xfrm>
          <a:prstGeom prst="ellipse">
            <a:avLst/>
          </a:prstGeom>
          <a:solidFill>
            <a:srgbClr val="CCCCFF"/>
          </a:solidFill>
          <a:ln w="6350" algn="ctr">
            <a:solidFill>
              <a:srgbClr val="0F238C"/>
            </a:solidFill>
            <a:round/>
            <a:headEnd/>
            <a:tailEnd/>
          </a:ln>
          <a:effectLst/>
        </p:spPr>
        <p:txBody>
          <a:bodyPr wrap="none" anchor="ctr"/>
          <a:lstStyle/>
          <a:p>
            <a:endParaRPr lang="en-US" sz="1000" dirty="0">
              <a:latin typeface="+mj-lt"/>
            </a:endParaRPr>
          </a:p>
        </p:txBody>
      </p:sp>
      <p:sp>
        <p:nvSpPr>
          <p:cNvPr id="15" name="Oval 247"/>
          <p:cNvSpPr>
            <a:spLocks noChangeArrowheads="1"/>
          </p:cNvSpPr>
          <p:nvPr/>
        </p:nvSpPr>
        <p:spPr bwMode="gray">
          <a:xfrm>
            <a:off x="5286316" y="4563267"/>
            <a:ext cx="370521" cy="469868"/>
          </a:xfrm>
          <a:prstGeom prst="ellipse">
            <a:avLst/>
          </a:prstGeom>
          <a:solidFill>
            <a:srgbClr val="FFCC99"/>
          </a:solidFill>
          <a:ln w="6350" algn="ctr">
            <a:solidFill>
              <a:srgbClr val="FF6600"/>
            </a:solidFill>
            <a:round/>
            <a:headEnd/>
            <a:tailEnd/>
          </a:ln>
          <a:effectLst/>
        </p:spPr>
        <p:txBody>
          <a:bodyPr wrap="none" anchor="ctr"/>
          <a:lstStyle/>
          <a:p>
            <a:pPr algn="ctr">
              <a:lnSpc>
                <a:spcPct val="90000"/>
              </a:lnSpc>
            </a:pPr>
            <a:r>
              <a:rPr lang="en-US" sz="900" dirty="0">
                <a:solidFill>
                  <a:srgbClr val="000000"/>
                </a:solidFill>
                <a:latin typeface="+mj-lt"/>
              </a:rPr>
              <a:t>Study</a:t>
            </a:r>
          </a:p>
          <a:p>
            <a:pPr algn="ctr">
              <a:lnSpc>
                <a:spcPct val="90000"/>
              </a:lnSpc>
            </a:pPr>
            <a:r>
              <a:rPr lang="en-US" sz="900" dirty="0">
                <a:solidFill>
                  <a:srgbClr val="000000"/>
                </a:solidFill>
                <a:latin typeface="+mj-lt"/>
              </a:rPr>
              <a:t>Area</a:t>
            </a:r>
          </a:p>
        </p:txBody>
      </p:sp>
      <p:sp>
        <p:nvSpPr>
          <p:cNvPr id="16" name="Text Box 248"/>
          <p:cNvSpPr txBox="1">
            <a:spLocks noChangeArrowheads="1"/>
          </p:cNvSpPr>
          <p:nvPr/>
        </p:nvSpPr>
        <p:spPr bwMode="gray">
          <a:xfrm>
            <a:off x="4842547" y="4554847"/>
            <a:ext cx="478016" cy="466281"/>
          </a:xfrm>
          <a:prstGeom prst="rect">
            <a:avLst/>
          </a:prstGeom>
          <a:noFill/>
          <a:ln w="12700" algn="ctr">
            <a:noFill/>
            <a:miter lim="800000"/>
            <a:headEnd/>
            <a:tailEnd/>
          </a:ln>
          <a:effectLst/>
        </p:spPr>
        <p:txBody>
          <a:bodyPr wrap="none">
            <a:spAutoFit/>
          </a:bodyPr>
          <a:lstStyle/>
          <a:p>
            <a:pPr algn="ctr">
              <a:lnSpc>
                <a:spcPct val="90000"/>
              </a:lnSpc>
            </a:pPr>
            <a:r>
              <a:rPr lang="en-US" sz="900" dirty="0">
                <a:solidFill>
                  <a:srgbClr val="000000"/>
                </a:solidFill>
                <a:latin typeface="+mj-lt"/>
              </a:rPr>
              <a:t>Urban</a:t>
            </a:r>
          </a:p>
          <a:p>
            <a:pPr algn="ctr">
              <a:lnSpc>
                <a:spcPct val="90000"/>
              </a:lnSpc>
            </a:pPr>
            <a:r>
              <a:rPr lang="en-US" sz="900" dirty="0">
                <a:solidFill>
                  <a:srgbClr val="000000"/>
                </a:solidFill>
                <a:latin typeface="+mj-lt"/>
              </a:rPr>
              <a:t>Model</a:t>
            </a:r>
          </a:p>
          <a:p>
            <a:pPr algn="ctr">
              <a:lnSpc>
                <a:spcPct val="90000"/>
              </a:lnSpc>
            </a:pPr>
            <a:r>
              <a:rPr lang="en-US" sz="900" dirty="0">
                <a:solidFill>
                  <a:srgbClr val="000000"/>
                </a:solidFill>
                <a:latin typeface="+mj-lt"/>
              </a:rPr>
              <a:t> Area</a:t>
            </a:r>
          </a:p>
        </p:txBody>
      </p:sp>
      <p:sp>
        <p:nvSpPr>
          <p:cNvPr id="17" name="Oval 249"/>
          <p:cNvSpPr>
            <a:spLocks noChangeArrowheads="1"/>
          </p:cNvSpPr>
          <p:nvPr/>
        </p:nvSpPr>
        <p:spPr bwMode="gray">
          <a:xfrm>
            <a:off x="6488266" y="4548110"/>
            <a:ext cx="426586" cy="538916"/>
          </a:xfrm>
          <a:prstGeom prst="ellipse">
            <a:avLst/>
          </a:prstGeom>
          <a:solidFill>
            <a:srgbClr val="FFCC99"/>
          </a:solidFill>
          <a:ln w="6350" algn="ctr">
            <a:solidFill>
              <a:srgbClr val="FF6600"/>
            </a:solidFill>
            <a:round/>
            <a:headEnd/>
            <a:tailEnd/>
          </a:ln>
          <a:effectLst/>
        </p:spPr>
        <p:txBody>
          <a:bodyPr wrap="none" anchor="ctr"/>
          <a:lstStyle/>
          <a:p>
            <a:pPr algn="ctr">
              <a:lnSpc>
                <a:spcPct val="90000"/>
              </a:lnSpc>
            </a:pPr>
            <a:r>
              <a:rPr lang="en-US" sz="900" dirty="0">
                <a:solidFill>
                  <a:srgbClr val="000000"/>
                </a:solidFill>
                <a:latin typeface="+mj-lt"/>
              </a:rPr>
              <a:t>Study</a:t>
            </a:r>
          </a:p>
          <a:p>
            <a:pPr algn="ctr">
              <a:lnSpc>
                <a:spcPct val="90000"/>
              </a:lnSpc>
            </a:pPr>
            <a:r>
              <a:rPr lang="en-US" sz="900" dirty="0">
                <a:solidFill>
                  <a:srgbClr val="000000"/>
                </a:solidFill>
                <a:latin typeface="+mj-lt"/>
              </a:rPr>
              <a:t>Area</a:t>
            </a:r>
          </a:p>
        </p:txBody>
      </p:sp>
      <p:sp>
        <p:nvSpPr>
          <p:cNvPr id="18" name="Text Box 250"/>
          <p:cNvSpPr txBox="1">
            <a:spLocks noChangeArrowheads="1"/>
          </p:cNvSpPr>
          <p:nvPr/>
        </p:nvSpPr>
        <p:spPr bwMode="gray">
          <a:xfrm>
            <a:off x="6012787" y="4603687"/>
            <a:ext cx="534122" cy="466281"/>
          </a:xfrm>
          <a:prstGeom prst="rect">
            <a:avLst/>
          </a:prstGeom>
          <a:noFill/>
          <a:ln w="12700" algn="ctr">
            <a:noFill/>
            <a:miter lim="800000"/>
            <a:headEnd/>
            <a:tailEnd/>
          </a:ln>
          <a:effectLst/>
        </p:spPr>
        <p:txBody>
          <a:bodyPr wrap="none">
            <a:spAutoFit/>
          </a:bodyPr>
          <a:lstStyle/>
          <a:p>
            <a:pPr algn="ctr">
              <a:lnSpc>
                <a:spcPct val="90000"/>
              </a:lnSpc>
            </a:pPr>
            <a:r>
              <a:rPr lang="en-US" sz="900" dirty="0">
                <a:solidFill>
                  <a:srgbClr val="000000"/>
                </a:solidFill>
                <a:latin typeface="+mj-lt"/>
              </a:rPr>
              <a:t>Urban</a:t>
            </a:r>
          </a:p>
          <a:p>
            <a:pPr algn="ctr">
              <a:lnSpc>
                <a:spcPct val="90000"/>
              </a:lnSpc>
            </a:pPr>
            <a:r>
              <a:rPr lang="en-US" sz="900" dirty="0">
                <a:solidFill>
                  <a:srgbClr val="000000"/>
                </a:solidFill>
                <a:latin typeface="+mj-lt"/>
              </a:rPr>
              <a:t>Model</a:t>
            </a:r>
          </a:p>
          <a:p>
            <a:pPr algn="ctr">
              <a:lnSpc>
                <a:spcPct val="90000"/>
              </a:lnSpc>
            </a:pPr>
            <a:r>
              <a:rPr lang="en-US" sz="900" dirty="0">
                <a:solidFill>
                  <a:srgbClr val="000000"/>
                </a:solidFill>
                <a:latin typeface="+mj-lt"/>
              </a:rPr>
              <a:t> Area 1</a:t>
            </a:r>
          </a:p>
        </p:txBody>
      </p:sp>
      <p:sp>
        <p:nvSpPr>
          <p:cNvPr id="19" name="Text Box 251"/>
          <p:cNvSpPr txBox="1">
            <a:spLocks noChangeArrowheads="1"/>
          </p:cNvSpPr>
          <p:nvPr/>
        </p:nvSpPr>
        <p:spPr bwMode="auto">
          <a:xfrm>
            <a:off x="4767915" y="5526579"/>
            <a:ext cx="938077" cy="590931"/>
          </a:xfrm>
          <a:prstGeom prst="rect">
            <a:avLst/>
          </a:prstGeom>
          <a:noFill/>
          <a:ln w="12700" algn="ctr">
            <a:noFill/>
            <a:miter lim="800000"/>
            <a:headEnd/>
            <a:tailEnd/>
          </a:ln>
          <a:effectLst/>
        </p:spPr>
        <p:txBody>
          <a:bodyPr wrap="none">
            <a:spAutoFit/>
          </a:bodyPr>
          <a:lstStyle/>
          <a:p>
            <a:pPr algn="ctr">
              <a:lnSpc>
                <a:spcPct val="90000"/>
              </a:lnSpc>
            </a:pPr>
            <a:r>
              <a:rPr lang="en-US" sz="1200" dirty="0">
                <a:latin typeface="+mj-lt"/>
              </a:rPr>
              <a:t>Study Area</a:t>
            </a:r>
          </a:p>
          <a:p>
            <a:pPr algn="ctr">
              <a:lnSpc>
                <a:spcPct val="90000"/>
              </a:lnSpc>
            </a:pPr>
            <a:r>
              <a:rPr lang="en-US" sz="1200" dirty="0">
                <a:latin typeface="+mj-lt"/>
              </a:rPr>
              <a:t>Within One</a:t>
            </a:r>
          </a:p>
          <a:p>
            <a:pPr algn="ctr">
              <a:lnSpc>
                <a:spcPct val="90000"/>
              </a:lnSpc>
            </a:pPr>
            <a:r>
              <a:rPr lang="en-US" sz="1200" dirty="0">
                <a:latin typeface="+mj-lt"/>
              </a:rPr>
              <a:t>Model Area</a:t>
            </a:r>
          </a:p>
        </p:txBody>
      </p:sp>
      <p:sp>
        <p:nvSpPr>
          <p:cNvPr id="20" name="Text Box 252"/>
          <p:cNvSpPr txBox="1">
            <a:spLocks noChangeArrowheads="1"/>
          </p:cNvSpPr>
          <p:nvPr/>
        </p:nvSpPr>
        <p:spPr bwMode="gray">
          <a:xfrm>
            <a:off x="6807457" y="4497588"/>
            <a:ext cx="534122" cy="466281"/>
          </a:xfrm>
          <a:prstGeom prst="rect">
            <a:avLst/>
          </a:prstGeom>
          <a:noFill/>
          <a:ln w="12700" algn="ctr">
            <a:noFill/>
            <a:miter lim="800000"/>
            <a:headEnd/>
            <a:tailEnd/>
          </a:ln>
          <a:effectLst/>
        </p:spPr>
        <p:txBody>
          <a:bodyPr wrap="none">
            <a:spAutoFit/>
          </a:bodyPr>
          <a:lstStyle/>
          <a:p>
            <a:pPr algn="ctr">
              <a:lnSpc>
                <a:spcPct val="90000"/>
              </a:lnSpc>
            </a:pPr>
            <a:r>
              <a:rPr lang="en-US" sz="900" dirty="0">
                <a:solidFill>
                  <a:srgbClr val="000000"/>
                </a:solidFill>
                <a:latin typeface="+mj-lt"/>
              </a:rPr>
              <a:t>Urban</a:t>
            </a:r>
          </a:p>
          <a:p>
            <a:pPr algn="ctr">
              <a:lnSpc>
                <a:spcPct val="90000"/>
              </a:lnSpc>
            </a:pPr>
            <a:r>
              <a:rPr lang="en-US" sz="900" dirty="0">
                <a:solidFill>
                  <a:srgbClr val="000000"/>
                </a:solidFill>
                <a:latin typeface="+mj-lt"/>
              </a:rPr>
              <a:t>Model</a:t>
            </a:r>
          </a:p>
          <a:p>
            <a:pPr algn="ctr">
              <a:lnSpc>
                <a:spcPct val="90000"/>
              </a:lnSpc>
            </a:pPr>
            <a:r>
              <a:rPr lang="en-US" sz="900" dirty="0">
                <a:solidFill>
                  <a:srgbClr val="000000"/>
                </a:solidFill>
                <a:latin typeface="+mj-lt"/>
              </a:rPr>
              <a:t> Area 2</a:t>
            </a:r>
          </a:p>
        </p:txBody>
      </p:sp>
      <p:sp>
        <p:nvSpPr>
          <p:cNvPr id="21" name="Text Box 253"/>
          <p:cNvSpPr txBox="1">
            <a:spLocks noChangeArrowheads="1"/>
          </p:cNvSpPr>
          <p:nvPr/>
        </p:nvSpPr>
        <p:spPr bwMode="auto">
          <a:xfrm>
            <a:off x="6292024" y="5526579"/>
            <a:ext cx="962892" cy="590931"/>
          </a:xfrm>
          <a:prstGeom prst="rect">
            <a:avLst/>
          </a:prstGeom>
          <a:noFill/>
          <a:ln w="12700" algn="ctr">
            <a:noFill/>
            <a:miter lim="800000"/>
            <a:headEnd/>
            <a:tailEnd/>
          </a:ln>
          <a:effectLst/>
        </p:spPr>
        <p:txBody>
          <a:bodyPr wrap="none">
            <a:spAutoFit/>
          </a:bodyPr>
          <a:lstStyle/>
          <a:p>
            <a:pPr algn="ctr">
              <a:lnSpc>
                <a:spcPct val="90000"/>
              </a:lnSpc>
            </a:pPr>
            <a:r>
              <a:rPr lang="en-US" sz="1200" dirty="0">
                <a:latin typeface="+mj-lt"/>
              </a:rPr>
              <a:t>Study Areas</a:t>
            </a:r>
          </a:p>
          <a:p>
            <a:pPr algn="ctr">
              <a:lnSpc>
                <a:spcPct val="90000"/>
              </a:lnSpc>
            </a:pPr>
            <a:r>
              <a:rPr lang="en-US" sz="1200" dirty="0">
                <a:latin typeface="+mj-lt"/>
              </a:rPr>
              <a:t>Within Two </a:t>
            </a:r>
          </a:p>
          <a:p>
            <a:pPr algn="ctr">
              <a:lnSpc>
                <a:spcPct val="90000"/>
              </a:lnSpc>
            </a:pPr>
            <a:r>
              <a:rPr lang="en-US" sz="1200" dirty="0">
                <a:latin typeface="+mj-lt"/>
              </a:rPr>
              <a:t>Model Areas</a:t>
            </a:r>
          </a:p>
        </p:txBody>
      </p:sp>
      <p:sp>
        <p:nvSpPr>
          <p:cNvPr id="22" name="Oval 254"/>
          <p:cNvSpPr>
            <a:spLocks noChangeArrowheads="1"/>
          </p:cNvSpPr>
          <p:nvPr/>
        </p:nvSpPr>
        <p:spPr bwMode="gray">
          <a:xfrm>
            <a:off x="8493300" y="4273430"/>
            <a:ext cx="376615" cy="501865"/>
          </a:xfrm>
          <a:prstGeom prst="ellipse">
            <a:avLst/>
          </a:prstGeom>
          <a:solidFill>
            <a:srgbClr val="FFCC99"/>
          </a:solidFill>
          <a:ln w="6350" algn="ctr">
            <a:solidFill>
              <a:srgbClr val="FF6600"/>
            </a:solidFill>
            <a:round/>
            <a:headEnd/>
            <a:tailEnd/>
          </a:ln>
          <a:effectLst/>
        </p:spPr>
        <p:txBody>
          <a:bodyPr wrap="none" anchor="ctr"/>
          <a:lstStyle/>
          <a:p>
            <a:pPr algn="ctr">
              <a:lnSpc>
                <a:spcPct val="90000"/>
              </a:lnSpc>
            </a:pPr>
            <a:r>
              <a:rPr lang="en-US" sz="900" dirty="0">
                <a:solidFill>
                  <a:srgbClr val="000000"/>
                </a:solidFill>
                <a:latin typeface="+mj-lt"/>
              </a:rPr>
              <a:t>Study</a:t>
            </a:r>
          </a:p>
          <a:p>
            <a:pPr algn="ctr">
              <a:lnSpc>
                <a:spcPct val="90000"/>
              </a:lnSpc>
            </a:pPr>
            <a:r>
              <a:rPr lang="en-US" sz="900" dirty="0">
                <a:solidFill>
                  <a:srgbClr val="000000"/>
                </a:solidFill>
                <a:latin typeface="+mj-lt"/>
              </a:rPr>
              <a:t>Area</a:t>
            </a:r>
          </a:p>
        </p:txBody>
      </p:sp>
      <p:sp>
        <p:nvSpPr>
          <p:cNvPr id="23" name="Oval 255"/>
          <p:cNvSpPr>
            <a:spLocks noChangeArrowheads="1"/>
          </p:cNvSpPr>
          <p:nvPr/>
        </p:nvSpPr>
        <p:spPr bwMode="gray">
          <a:xfrm>
            <a:off x="8006992" y="4735047"/>
            <a:ext cx="759323" cy="628174"/>
          </a:xfrm>
          <a:prstGeom prst="ellipse">
            <a:avLst/>
          </a:prstGeom>
          <a:solidFill>
            <a:srgbClr val="CCCCFF"/>
          </a:solidFill>
          <a:ln w="6350" algn="ctr">
            <a:solidFill>
              <a:srgbClr val="0F238C"/>
            </a:solidFill>
            <a:round/>
            <a:headEnd/>
            <a:tailEnd/>
          </a:ln>
          <a:effectLst/>
        </p:spPr>
        <p:txBody>
          <a:bodyPr wrap="none" anchor="ctr"/>
          <a:lstStyle/>
          <a:p>
            <a:endParaRPr lang="en-US" sz="1000" dirty="0">
              <a:latin typeface="+mj-lt"/>
            </a:endParaRPr>
          </a:p>
        </p:txBody>
      </p:sp>
      <p:sp>
        <p:nvSpPr>
          <p:cNvPr id="24" name="Text Box 256"/>
          <p:cNvSpPr txBox="1">
            <a:spLocks noChangeArrowheads="1"/>
          </p:cNvSpPr>
          <p:nvPr/>
        </p:nvSpPr>
        <p:spPr bwMode="gray">
          <a:xfrm>
            <a:off x="8073898" y="4841554"/>
            <a:ext cx="617941" cy="466281"/>
          </a:xfrm>
          <a:prstGeom prst="rect">
            <a:avLst/>
          </a:prstGeom>
          <a:noFill/>
          <a:ln w="12700" algn="ctr">
            <a:noFill/>
            <a:miter lim="800000"/>
            <a:headEnd/>
            <a:tailEnd/>
          </a:ln>
          <a:effectLst/>
        </p:spPr>
        <p:txBody>
          <a:bodyPr wrap="square">
            <a:spAutoFit/>
          </a:bodyPr>
          <a:lstStyle/>
          <a:p>
            <a:pPr algn="ctr">
              <a:lnSpc>
                <a:spcPct val="90000"/>
              </a:lnSpc>
            </a:pPr>
            <a:r>
              <a:rPr lang="en-US" sz="900" dirty="0">
                <a:solidFill>
                  <a:srgbClr val="000000"/>
                </a:solidFill>
                <a:latin typeface="+mj-lt"/>
              </a:rPr>
              <a:t>Urban</a:t>
            </a:r>
          </a:p>
          <a:p>
            <a:pPr algn="ctr">
              <a:lnSpc>
                <a:spcPct val="90000"/>
              </a:lnSpc>
            </a:pPr>
            <a:r>
              <a:rPr lang="en-US" sz="900" dirty="0">
                <a:solidFill>
                  <a:srgbClr val="000000"/>
                </a:solidFill>
                <a:latin typeface="+mj-lt"/>
              </a:rPr>
              <a:t>Model</a:t>
            </a:r>
          </a:p>
          <a:p>
            <a:pPr algn="ctr">
              <a:lnSpc>
                <a:spcPct val="90000"/>
              </a:lnSpc>
            </a:pPr>
            <a:r>
              <a:rPr lang="en-US" sz="900" dirty="0">
                <a:solidFill>
                  <a:srgbClr val="000000"/>
                </a:solidFill>
                <a:latin typeface="+mj-lt"/>
              </a:rPr>
              <a:t> Area</a:t>
            </a:r>
          </a:p>
        </p:txBody>
      </p:sp>
      <p:sp>
        <p:nvSpPr>
          <p:cNvPr id="25" name="Oval 257"/>
          <p:cNvSpPr>
            <a:spLocks noChangeArrowheads="1"/>
          </p:cNvSpPr>
          <p:nvPr/>
        </p:nvSpPr>
        <p:spPr bwMode="gray">
          <a:xfrm>
            <a:off x="7257341" y="4428538"/>
            <a:ext cx="376615" cy="501865"/>
          </a:xfrm>
          <a:prstGeom prst="ellipse">
            <a:avLst/>
          </a:prstGeom>
          <a:solidFill>
            <a:srgbClr val="FFCC99"/>
          </a:solidFill>
          <a:ln w="6350" algn="ctr">
            <a:solidFill>
              <a:srgbClr val="FF6600"/>
            </a:solidFill>
            <a:round/>
            <a:headEnd/>
            <a:tailEnd/>
          </a:ln>
          <a:effectLst/>
        </p:spPr>
        <p:txBody>
          <a:bodyPr wrap="none" anchor="ctr"/>
          <a:lstStyle/>
          <a:p>
            <a:pPr algn="ctr">
              <a:lnSpc>
                <a:spcPct val="90000"/>
              </a:lnSpc>
            </a:pPr>
            <a:r>
              <a:rPr lang="en-US" sz="900" dirty="0">
                <a:solidFill>
                  <a:srgbClr val="000000"/>
                </a:solidFill>
                <a:latin typeface="+mj-lt"/>
              </a:rPr>
              <a:t>Study</a:t>
            </a:r>
          </a:p>
          <a:p>
            <a:pPr algn="ctr">
              <a:lnSpc>
                <a:spcPct val="90000"/>
              </a:lnSpc>
            </a:pPr>
            <a:r>
              <a:rPr lang="en-US" sz="900" dirty="0">
                <a:solidFill>
                  <a:srgbClr val="000000"/>
                </a:solidFill>
                <a:latin typeface="+mj-lt"/>
              </a:rPr>
              <a:t>Area</a:t>
            </a:r>
          </a:p>
        </p:txBody>
      </p:sp>
      <p:sp>
        <p:nvSpPr>
          <p:cNvPr id="26" name="Text Box 258"/>
          <p:cNvSpPr txBox="1">
            <a:spLocks noChangeArrowheads="1"/>
          </p:cNvSpPr>
          <p:nvPr/>
        </p:nvSpPr>
        <p:spPr bwMode="gray">
          <a:xfrm>
            <a:off x="6208544" y="3993220"/>
            <a:ext cx="1137158" cy="369332"/>
          </a:xfrm>
          <a:prstGeom prst="rect">
            <a:avLst/>
          </a:prstGeom>
          <a:noFill/>
          <a:ln w="12700" algn="ctr">
            <a:noFill/>
            <a:miter lim="800000"/>
            <a:headEnd/>
            <a:tailEnd/>
          </a:ln>
          <a:effectLst/>
        </p:spPr>
        <p:txBody>
          <a:bodyPr>
            <a:spAutoFit/>
          </a:bodyPr>
          <a:lstStyle/>
          <a:p>
            <a:pPr algn="ctr">
              <a:lnSpc>
                <a:spcPct val="90000"/>
              </a:lnSpc>
            </a:pPr>
            <a:r>
              <a:rPr lang="en-US" sz="1000" dirty="0">
                <a:solidFill>
                  <a:srgbClr val="000000"/>
                </a:solidFill>
                <a:latin typeface="+mj-lt"/>
              </a:rPr>
              <a:t>Statewide </a:t>
            </a:r>
            <a:r>
              <a:rPr lang="en-US" sz="1000" dirty="0" smtClean="0">
                <a:solidFill>
                  <a:srgbClr val="000000"/>
                </a:solidFill>
                <a:latin typeface="+mj-lt"/>
              </a:rPr>
              <a:t/>
            </a:r>
            <a:br>
              <a:rPr lang="en-US" sz="1000" dirty="0" smtClean="0">
                <a:solidFill>
                  <a:srgbClr val="000000"/>
                </a:solidFill>
                <a:latin typeface="+mj-lt"/>
              </a:rPr>
            </a:br>
            <a:r>
              <a:rPr lang="en-US" sz="1000" dirty="0" smtClean="0">
                <a:solidFill>
                  <a:srgbClr val="000000"/>
                </a:solidFill>
                <a:latin typeface="+mj-lt"/>
              </a:rPr>
              <a:t>Model</a:t>
            </a:r>
            <a:endParaRPr lang="en-US" sz="1000" dirty="0">
              <a:solidFill>
                <a:srgbClr val="000000"/>
              </a:solidFill>
              <a:latin typeface="+mj-lt"/>
            </a:endParaRPr>
          </a:p>
        </p:txBody>
      </p:sp>
      <p:sp>
        <p:nvSpPr>
          <p:cNvPr id="27" name="Text Box 259"/>
          <p:cNvSpPr txBox="1">
            <a:spLocks noChangeArrowheads="1"/>
          </p:cNvSpPr>
          <p:nvPr/>
        </p:nvSpPr>
        <p:spPr bwMode="auto">
          <a:xfrm>
            <a:off x="7792189" y="5526579"/>
            <a:ext cx="1160895" cy="590931"/>
          </a:xfrm>
          <a:prstGeom prst="rect">
            <a:avLst/>
          </a:prstGeom>
          <a:noFill/>
          <a:ln w="12700" algn="ctr">
            <a:noFill/>
            <a:miter lim="800000"/>
            <a:headEnd/>
            <a:tailEnd/>
          </a:ln>
          <a:effectLst/>
        </p:spPr>
        <p:txBody>
          <a:bodyPr wrap="none">
            <a:spAutoFit/>
          </a:bodyPr>
          <a:lstStyle/>
          <a:p>
            <a:pPr algn="ctr">
              <a:lnSpc>
                <a:spcPct val="90000"/>
              </a:lnSpc>
            </a:pPr>
            <a:r>
              <a:rPr lang="en-US" sz="1200" dirty="0">
                <a:latin typeface="+mj-lt"/>
              </a:rPr>
              <a:t>Study Area</a:t>
            </a:r>
          </a:p>
          <a:p>
            <a:pPr algn="ctr">
              <a:lnSpc>
                <a:spcPct val="90000"/>
              </a:lnSpc>
            </a:pPr>
            <a:r>
              <a:rPr lang="en-US" sz="1200" dirty="0">
                <a:latin typeface="+mj-lt"/>
              </a:rPr>
              <a:t>Outside Urban </a:t>
            </a:r>
          </a:p>
          <a:p>
            <a:pPr algn="ctr">
              <a:lnSpc>
                <a:spcPct val="90000"/>
              </a:lnSpc>
            </a:pPr>
            <a:r>
              <a:rPr lang="en-US" sz="1200" dirty="0">
                <a:latin typeface="+mj-lt"/>
              </a:rPr>
              <a:t>Model Areas</a:t>
            </a:r>
          </a:p>
        </p:txBody>
      </p:sp>
      <p:sp>
        <p:nvSpPr>
          <p:cNvPr id="28" name="Text Box 260"/>
          <p:cNvSpPr txBox="1">
            <a:spLocks noChangeArrowheads="1"/>
          </p:cNvSpPr>
          <p:nvPr/>
        </p:nvSpPr>
        <p:spPr bwMode="gray">
          <a:xfrm>
            <a:off x="7934590" y="3993220"/>
            <a:ext cx="833672" cy="436061"/>
          </a:xfrm>
          <a:prstGeom prst="rect">
            <a:avLst/>
          </a:prstGeom>
          <a:noFill/>
          <a:ln w="12700" algn="ctr">
            <a:noFill/>
            <a:miter lim="800000"/>
            <a:headEnd/>
            <a:tailEnd/>
          </a:ln>
          <a:effectLst/>
        </p:spPr>
        <p:txBody>
          <a:bodyPr>
            <a:spAutoFit/>
          </a:bodyPr>
          <a:lstStyle/>
          <a:p>
            <a:pPr algn="ctr">
              <a:lnSpc>
                <a:spcPct val="90000"/>
              </a:lnSpc>
            </a:pPr>
            <a:r>
              <a:rPr lang="en-US" sz="1000" dirty="0">
                <a:solidFill>
                  <a:srgbClr val="000000"/>
                </a:solidFill>
                <a:latin typeface="+mj-lt"/>
              </a:rPr>
              <a:t>Statewide Model</a:t>
            </a:r>
          </a:p>
        </p:txBody>
      </p:sp>
      <p:sp>
        <p:nvSpPr>
          <p:cNvPr id="29" name="Text Box 261"/>
          <p:cNvSpPr txBox="1">
            <a:spLocks noChangeArrowheads="1"/>
          </p:cNvSpPr>
          <p:nvPr/>
        </p:nvSpPr>
        <p:spPr bwMode="gray">
          <a:xfrm>
            <a:off x="4663622" y="3993220"/>
            <a:ext cx="1138376" cy="369332"/>
          </a:xfrm>
          <a:prstGeom prst="rect">
            <a:avLst/>
          </a:prstGeom>
          <a:noFill/>
          <a:ln w="12700" algn="ctr">
            <a:noFill/>
            <a:miter lim="800000"/>
            <a:headEnd/>
            <a:tailEnd/>
          </a:ln>
          <a:effectLst/>
        </p:spPr>
        <p:txBody>
          <a:bodyPr>
            <a:spAutoFit/>
          </a:bodyPr>
          <a:lstStyle/>
          <a:p>
            <a:pPr algn="ctr">
              <a:lnSpc>
                <a:spcPct val="90000"/>
              </a:lnSpc>
            </a:pPr>
            <a:r>
              <a:rPr lang="en-US" sz="1000" dirty="0">
                <a:solidFill>
                  <a:srgbClr val="000000"/>
                </a:solidFill>
                <a:latin typeface="+mj-lt"/>
              </a:rPr>
              <a:t>Statewide </a:t>
            </a:r>
            <a:r>
              <a:rPr lang="en-US" sz="1000" dirty="0" smtClean="0">
                <a:solidFill>
                  <a:srgbClr val="000000"/>
                </a:solidFill>
                <a:latin typeface="+mj-lt"/>
              </a:rPr>
              <a:t/>
            </a:r>
            <a:br>
              <a:rPr lang="en-US" sz="1000" dirty="0" smtClean="0">
                <a:solidFill>
                  <a:srgbClr val="000000"/>
                </a:solidFill>
                <a:latin typeface="+mj-lt"/>
              </a:rPr>
            </a:br>
            <a:r>
              <a:rPr lang="en-US" sz="1000" dirty="0" smtClean="0">
                <a:solidFill>
                  <a:srgbClr val="000000"/>
                </a:solidFill>
                <a:latin typeface="+mj-lt"/>
              </a:rPr>
              <a:t>Model</a:t>
            </a:r>
            <a:endParaRPr lang="en-US" sz="1000" dirty="0">
              <a:solidFill>
                <a:srgbClr val="000000"/>
              </a:solidFill>
              <a:latin typeface="+mj-lt"/>
            </a:endParaRPr>
          </a:p>
        </p:txBody>
      </p:sp>
      <p:sp>
        <p:nvSpPr>
          <p:cNvPr id="30" name="TextBox 29"/>
          <p:cNvSpPr txBox="1"/>
          <p:nvPr/>
        </p:nvSpPr>
        <p:spPr>
          <a:xfrm>
            <a:off x="4601731" y="1065313"/>
            <a:ext cx="2675476" cy="307777"/>
          </a:xfrm>
          <a:prstGeom prst="rect">
            <a:avLst/>
          </a:prstGeom>
          <a:noFill/>
        </p:spPr>
        <p:txBody>
          <a:bodyPr wrap="none" rtlCol="0">
            <a:spAutoFit/>
          </a:bodyPr>
          <a:lstStyle/>
          <a:p>
            <a:r>
              <a:rPr lang="en-US" sz="1400" b="1" i="1" dirty="0" smtClean="0">
                <a:solidFill>
                  <a:schemeClr val="accent4">
                    <a:lumMod val="60000"/>
                    <a:lumOff val="40000"/>
                  </a:schemeClr>
                </a:solidFill>
              </a:rPr>
              <a:t>Data Used for Model Validation</a:t>
            </a:r>
            <a:endParaRPr lang="en-US" sz="1400" b="1" i="1" dirty="0">
              <a:solidFill>
                <a:schemeClr val="accent4">
                  <a:lumMod val="60000"/>
                  <a:lumOff val="4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Model Validation and Sensitivity</a:t>
            </a:r>
            <a:br>
              <a:rPr lang="en-US" dirty="0" smtClean="0"/>
            </a:br>
            <a:r>
              <a:rPr lang="en-US" dirty="0" smtClean="0"/>
              <a:t>Model Validation and Reasonableness Checking</a:t>
            </a:r>
            <a:endParaRPr lang="en-US" dirty="0"/>
          </a:p>
        </p:txBody>
      </p:sp>
      <p:sp>
        <p:nvSpPr>
          <p:cNvPr id="3" name="Content Placeholder 2"/>
          <p:cNvSpPr>
            <a:spLocks noGrp="1"/>
          </p:cNvSpPr>
          <p:nvPr>
            <p:ph idx="1"/>
          </p:nvPr>
        </p:nvSpPr>
        <p:spPr/>
        <p:txBody>
          <a:bodyPr/>
          <a:lstStyle/>
          <a:p>
            <a:r>
              <a:rPr lang="en-US" dirty="0" smtClean="0">
                <a:solidFill>
                  <a:srgbClr val="FFFF00"/>
                </a:solidFill>
              </a:rPr>
              <a:t>Reasonableness Checks</a:t>
            </a:r>
          </a:p>
          <a:p>
            <a:pPr lvl="1"/>
            <a:r>
              <a:rPr lang="en-US" dirty="0" smtClean="0">
                <a:solidFill>
                  <a:srgbClr val="FFFF00"/>
                </a:solidFill>
              </a:rPr>
              <a:t>Trip Generation</a:t>
            </a:r>
          </a:p>
          <a:p>
            <a:pPr lvl="1"/>
            <a:r>
              <a:rPr lang="en-US" dirty="0" smtClean="0">
                <a:solidFill>
                  <a:srgbClr val="FFFF00"/>
                </a:solidFill>
              </a:rPr>
              <a:t>Trip Distribution</a:t>
            </a:r>
          </a:p>
          <a:p>
            <a:pPr lvl="1"/>
            <a:r>
              <a:rPr lang="en-US" dirty="0" smtClean="0">
                <a:solidFill>
                  <a:srgbClr val="FFFF00"/>
                </a:solidFill>
              </a:rPr>
              <a:t>Auto Occupancy</a:t>
            </a:r>
          </a:p>
          <a:p>
            <a:pPr lvl="1"/>
            <a:r>
              <a:rPr lang="en-US" dirty="0" smtClean="0">
                <a:solidFill>
                  <a:srgbClr val="FFFF00"/>
                </a:solidFill>
              </a:rPr>
              <a:t>Trip Assignment</a:t>
            </a:r>
            <a:endParaRPr lang="en-US" dirty="0">
              <a:solidFill>
                <a:srgbClr val="FFFF00"/>
              </a:solidFill>
            </a:endParaRPr>
          </a:p>
        </p:txBody>
      </p:sp>
      <p:sp>
        <p:nvSpPr>
          <p:cNvPr id="4" name="Slide Number Placeholder 3"/>
          <p:cNvSpPr>
            <a:spLocks noGrp="1"/>
          </p:cNvSpPr>
          <p:nvPr>
            <p:ph type="sldNum" sz="quarter" idx="12"/>
          </p:nvPr>
        </p:nvSpPr>
        <p:spPr/>
        <p:txBody>
          <a:bodyPr/>
          <a:lstStyle/>
          <a:p>
            <a:fld id="{6EFA8406-D672-4E03-9ABF-F4A7E3A351AA}" type="slidenum">
              <a:rPr lang="en-US" smtClean="0"/>
              <a:pPr/>
              <a:t>7</a:t>
            </a:fld>
            <a:endParaRPr lang="en-US" dirty="0"/>
          </a:p>
        </p:txBody>
      </p:sp>
      <p:graphicFrame>
        <p:nvGraphicFramePr>
          <p:cNvPr id="7" name="Table 6"/>
          <p:cNvGraphicFramePr>
            <a:graphicFrameLocks noGrp="1"/>
          </p:cNvGraphicFramePr>
          <p:nvPr/>
        </p:nvGraphicFramePr>
        <p:xfrm>
          <a:off x="4237460" y="1131666"/>
          <a:ext cx="4585693" cy="5216872"/>
        </p:xfrm>
        <a:graphic>
          <a:graphicData uri="http://schemas.openxmlformats.org/drawingml/2006/table">
            <a:tbl>
              <a:tblPr firstRow="1" bandRow="1">
                <a:effectLst>
                  <a:outerShdw blurRad="50800" dist="38100" dir="2700000" algn="tl" rotWithShape="0">
                    <a:prstClr val="black">
                      <a:alpha val="40000"/>
                    </a:prstClr>
                  </a:outerShdw>
                </a:effectLst>
                <a:tableStyleId>{D03447BB-5D67-496B-8E87-E561075AD55C}</a:tableStyleId>
              </a:tblPr>
              <a:tblGrid>
                <a:gridCol w="1633361"/>
                <a:gridCol w="268078"/>
                <a:gridCol w="268657"/>
                <a:gridCol w="268078"/>
                <a:gridCol w="268657"/>
                <a:gridCol w="268078"/>
                <a:gridCol w="268657"/>
                <a:gridCol w="268078"/>
                <a:gridCol w="268657"/>
                <a:gridCol w="268078"/>
                <a:gridCol w="268657"/>
                <a:gridCol w="268657"/>
              </a:tblGrid>
              <a:tr h="288256">
                <a:tc>
                  <a:txBody>
                    <a:bodyPr/>
                    <a:lstStyle/>
                    <a:p>
                      <a:endParaRPr lang="en-US" sz="900" dirty="0">
                        <a:latin typeface="+mj-lt"/>
                        <a:ea typeface="Times New Roman"/>
                        <a:cs typeface="Times New Roman"/>
                      </a:endParaRPr>
                    </a:p>
                  </a:txBody>
                  <a:tcPr marL="36241" marR="36241" marT="0" marB="0" anchor="b">
                    <a:solidFill>
                      <a:schemeClr val="bg2"/>
                    </a:solidFill>
                  </a:tcPr>
                </a:tc>
                <a:tc>
                  <a:txBody>
                    <a:bodyPr/>
                    <a:lstStyle/>
                    <a:p>
                      <a:pPr marL="0" marR="0" algn="ctr">
                        <a:spcBef>
                          <a:spcPts val="300"/>
                        </a:spcBef>
                        <a:spcAft>
                          <a:spcPts val="300"/>
                        </a:spcAft>
                      </a:pPr>
                      <a:r>
                        <a:rPr lang="en-US" sz="900" dirty="0"/>
                        <a:t>AL</a:t>
                      </a:r>
                      <a:endParaRPr lang="en-US" sz="900" dirty="0">
                        <a:latin typeface="+mj-lt"/>
                        <a:ea typeface="Times New Roman"/>
                        <a:cs typeface="Times New Roman"/>
                      </a:endParaRPr>
                    </a:p>
                  </a:txBody>
                  <a:tcPr marL="36241" marR="36241" marT="0" marB="0" anchor="b">
                    <a:solidFill>
                      <a:schemeClr val="bg2"/>
                    </a:solidFill>
                  </a:tcPr>
                </a:tc>
                <a:tc>
                  <a:txBody>
                    <a:bodyPr/>
                    <a:lstStyle/>
                    <a:p>
                      <a:pPr marL="0" marR="0" algn="ctr">
                        <a:spcBef>
                          <a:spcPts val="300"/>
                        </a:spcBef>
                        <a:spcAft>
                          <a:spcPts val="300"/>
                        </a:spcAft>
                      </a:pPr>
                      <a:r>
                        <a:rPr lang="en-US" sz="900" dirty="0"/>
                        <a:t>AZ</a:t>
                      </a:r>
                      <a:endParaRPr lang="en-US" sz="900" dirty="0">
                        <a:latin typeface="+mj-lt"/>
                        <a:ea typeface="Times New Roman"/>
                        <a:cs typeface="Times New Roman"/>
                      </a:endParaRPr>
                    </a:p>
                  </a:txBody>
                  <a:tcPr marL="36241" marR="36241" marT="0" marB="0" anchor="b">
                    <a:solidFill>
                      <a:schemeClr val="bg2"/>
                    </a:solidFill>
                  </a:tcPr>
                </a:tc>
                <a:tc>
                  <a:txBody>
                    <a:bodyPr/>
                    <a:lstStyle/>
                    <a:p>
                      <a:pPr marL="0" marR="0" algn="ctr">
                        <a:spcBef>
                          <a:spcPts val="300"/>
                        </a:spcBef>
                        <a:spcAft>
                          <a:spcPts val="300"/>
                        </a:spcAft>
                      </a:pPr>
                      <a:r>
                        <a:rPr lang="en-US" sz="900" dirty="0"/>
                        <a:t>CA</a:t>
                      </a:r>
                      <a:endParaRPr lang="en-US" sz="900" dirty="0">
                        <a:latin typeface="+mj-lt"/>
                        <a:ea typeface="Times New Roman"/>
                        <a:cs typeface="Times New Roman"/>
                      </a:endParaRPr>
                    </a:p>
                  </a:txBody>
                  <a:tcPr marL="36241" marR="36241" marT="0" marB="0" anchor="b">
                    <a:solidFill>
                      <a:schemeClr val="bg2"/>
                    </a:solidFill>
                  </a:tcPr>
                </a:tc>
                <a:tc>
                  <a:txBody>
                    <a:bodyPr/>
                    <a:lstStyle/>
                    <a:p>
                      <a:pPr marL="0" marR="0" algn="ctr">
                        <a:spcBef>
                          <a:spcPts val="300"/>
                        </a:spcBef>
                        <a:spcAft>
                          <a:spcPts val="300"/>
                        </a:spcAft>
                      </a:pPr>
                      <a:r>
                        <a:rPr lang="en-US" sz="900" dirty="0"/>
                        <a:t>FL</a:t>
                      </a:r>
                      <a:endParaRPr lang="en-US" sz="900" dirty="0">
                        <a:latin typeface="+mj-lt"/>
                        <a:ea typeface="Times New Roman"/>
                        <a:cs typeface="Times New Roman"/>
                      </a:endParaRPr>
                    </a:p>
                  </a:txBody>
                  <a:tcPr marL="36241" marR="36241" marT="0" marB="0" anchor="b">
                    <a:solidFill>
                      <a:schemeClr val="bg2"/>
                    </a:solidFill>
                  </a:tcPr>
                </a:tc>
                <a:tc>
                  <a:txBody>
                    <a:bodyPr/>
                    <a:lstStyle/>
                    <a:p>
                      <a:pPr marL="0" marR="0" algn="ctr">
                        <a:spcBef>
                          <a:spcPts val="300"/>
                        </a:spcBef>
                        <a:spcAft>
                          <a:spcPts val="300"/>
                        </a:spcAft>
                      </a:pPr>
                      <a:r>
                        <a:rPr lang="en-US" sz="900" dirty="0"/>
                        <a:t>IN</a:t>
                      </a:r>
                      <a:endParaRPr lang="en-US" sz="900" dirty="0">
                        <a:latin typeface="+mj-lt"/>
                        <a:ea typeface="Times New Roman"/>
                        <a:cs typeface="Times New Roman"/>
                      </a:endParaRPr>
                    </a:p>
                  </a:txBody>
                  <a:tcPr marL="36241" marR="36241" marT="0" marB="0" anchor="b">
                    <a:solidFill>
                      <a:schemeClr val="bg2"/>
                    </a:solidFill>
                  </a:tcPr>
                </a:tc>
                <a:tc>
                  <a:txBody>
                    <a:bodyPr/>
                    <a:lstStyle/>
                    <a:p>
                      <a:pPr marL="0" marR="0" algn="ctr">
                        <a:spcBef>
                          <a:spcPts val="300"/>
                        </a:spcBef>
                        <a:spcAft>
                          <a:spcPts val="300"/>
                        </a:spcAft>
                      </a:pPr>
                      <a:r>
                        <a:rPr lang="en-US" sz="900" dirty="0"/>
                        <a:t>LA</a:t>
                      </a:r>
                      <a:endParaRPr lang="en-US" sz="900" dirty="0">
                        <a:latin typeface="+mj-lt"/>
                        <a:ea typeface="Times New Roman"/>
                        <a:cs typeface="Times New Roman"/>
                      </a:endParaRPr>
                    </a:p>
                  </a:txBody>
                  <a:tcPr marL="36241" marR="36241" marT="0" marB="0" anchor="b">
                    <a:solidFill>
                      <a:schemeClr val="bg2"/>
                    </a:solidFill>
                  </a:tcPr>
                </a:tc>
                <a:tc>
                  <a:txBody>
                    <a:bodyPr/>
                    <a:lstStyle/>
                    <a:p>
                      <a:pPr marL="0" marR="0" algn="ctr">
                        <a:spcBef>
                          <a:spcPts val="300"/>
                        </a:spcBef>
                        <a:spcAft>
                          <a:spcPts val="300"/>
                        </a:spcAft>
                      </a:pPr>
                      <a:r>
                        <a:rPr lang="en-US" sz="900" dirty="0"/>
                        <a:t>MS</a:t>
                      </a:r>
                      <a:endParaRPr lang="en-US" sz="900" dirty="0">
                        <a:latin typeface="+mj-lt"/>
                        <a:ea typeface="Times New Roman"/>
                        <a:cs typeface="Times New Roman"/>
                      </a:endParaRPr>
                    </a:p>
                  </a:txBody>
                  <a:tcPr marL="36241" marR="36241" marT="0" marB="0" anchor="b">
                    <a:solidFill>
                      <a:schemeClr val="bg2"/>
                    </a:solidFill>
                  </a:tcPr>
                </a:tc>
                <a:tc>
                  <a:txBody>
                    <a:bodyPr/>
                    <a:lstStyle/>
                    <a:p>
                      <a:pPr marL="0" marR="0" algn="ctr">
                        <a:spcBef>
                          <a:spcPts val="300"/>
                        </a:spcBef>
                        <a:spcAft>
                          <a:spcPts val="300"/>
                        </a:spcAft>
                      </a:pPr>
                      <a:r>
                        <a:rPr lang="en-US" sz="900" dirty="0"/>
                        <a:t>OH</a:t>
                      </a:r>
                      <a:endParaRPr lang="en-US" sz="900" dirty="0">
                        <a:latin typeface="+mj-lt"/>
                        <a:ea typeface="Times New Roman"/>
                        <a:cs typeface="Times New Roman"/>
                      </a:endParaRPr>
                    </a:p>
                  </a:txBody>
                  <a:tcPr marL="36241" marR="36241" marT="0" marB="0" anchor="b">
                    <a:solidFill>
                      <a:schemeClr val="bg2"/>
                    </a:solidFill>
                  </a:tcPr>
                </a:tc>
                <a:tc>
                  <a:txBody>
                    <a:bodyPr/>
                    <a:lstStyle/>
                    <a:p>
                      <a:pPr marL="0" marR="0" algn="ctr">
                        <a:spcBef>
                          <a:spcPts val="300"/>
                        </a:spcBef>
                        <a:spcAft>
                          <a:spcPts val="300"/>
                        </a:spcAft>
                      </a:pPr>
                      <a:r>
                        <a:rPr lang="en-US" sz="900" dirty="0"/>
                        <a:t>TN</a:t>
                      </a:r>
                      <a:endParaRPr lang="en-US" sz="900" dirty="0">
                        <a:latin typeface="+mj-lt"/>
                        <a:ea typeface="Times New Roman"/>
                        <a:cs typeface="Times New Roman"/>
                      </a:endParaRPr>
                    </a:p>
                  </a:txBody>
                  <a:tcPr marL="36241" marR="36241" marT="0" marB="0" anchor="b">
                    <a:solidFill>
                      <a:schemeClr val="bg2"/>
                    </a:solidFill>
                  </a:tcPr>
                </a:tc>
                <a:tc>
                  <a:txBody>
                    <a:bodyPr/>
                    <a:lstStyle/>
                    <a:p>
                      <a:pPr marL="0" marR="0" algn="ctr">
                        <a:spcBef>
                          <a:spcPts val="300"/>
                        </a:spcBef>
                        <a:spcAft>
                          <a:spcPts val="300"/>
                        </a:spcAft>
                      </a:pPr>
                      <a:r>
                        <a:rPr lang="en-US" sz="900" dirty="0"/>
                        <a:t>TX</a:t>
                      </a:r>
                      <a:endParaRPr lang="en-US" sz="900" dirty="0">
                        <a:latin typeface="+mj-lt"/>
                        <a:ea typeface="Times New Roman"/>
                        <a:cs typeface="Times New Roman"/>
                      </a:endParaRPr>
                    </a:p>
                  </a:txBody>
                  <a:tcPr marL="36241" marR="36241" marT="0" marB="0" anchor="b">
                    <a:solidFill>
                      <a:schemeClr val="bg2"/>
                    </a:solidFill>
                  </a:tcPr>
                </a:tc>
                <a:tc>
                  <a:txBody>
                    <a:bodyPr/>
                    <a:lstStyle/>
                    <a:p>
                      <a:pPr marL="0" marR="0" algn="ctr">
                        <a:spcBef>
                          <a:spcPts val="300"/>
                        </a:spcBef>
                        <a:spcAft>
                          <a:spcPts val="300"/>
                        </a:spcAft>
                      </a:pPr>
                      <a:r>
                        <a:rPr lang="en-US" sz="900" dirty="0"/>
                        <a:t>WI</a:t>
                      </a:r>
                      <a:endParaRPr lang="en-US" sz="900" dirty="0">
                        <a:latin typeface="+mj-lt"/>
                        <a:ea typeface="Times New Roman"/>
                        <a:cs typeface="Times New Roman"/>
                      </a:endParaRPr>
                    </a:p>
                  </a:txBody>
                  <a:tcPr marL="36241" marR="36241" marT="0" marB="0" anchor="b">
                    <a:solidFill>
                      <a:schemeClr val="bg2"/>
                    </a:solidFill>
                  </a:tcPr>
                </a:tc>
              </a:tr>
              <a:tr h="149963">
                <a:tc>
                  <a:txBody>
                    <a:bodyPr/>
                    <a:lstStyle/>
                    <a:p>
                      <a:pPr marL="0" marR="0" algn="l">
                        <a:spcBef>
                          <a:spcPts val="300"/>
                        </a:spcBef>
                        <a:spcAft>
                          <a:spcPts val="300"/>
                        </a:spcAft>
                      </a:pPr>
                      <a:r>
                        <a:rPr lang="en-US" sz="900" dirty="0"/>
                        <a:t>Trip Generation</a:t>
                      </a:r>
                      <a:endParaRPr lang="en-US" sz="900" dirty="0">
                        <a:latin typeface="+mj-lt"/>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149963">
                <a:tc>
                  <a:txBody>
                    <a:bodyPr/>
                    <a:lstStyle/>
                    <a:p>
                      <a:pPr marL="0" marR="0" algn="l">
                        <a:spcBef>
                          <a:spcPts val="300"/>
                        </a:spcBef>
                        <a:spcAft>
                          <a:spcPts val="300"/>
                        </a:spcAft>
                      </a:pPr>
                      <a:r>
                        <a:rPr lang="en-US" sz="900" dirty="0"/>
                        <a:t>Aggregate Trip Rates</a:t>
                      </a:r>
                      <a:endParaRPr lang="en-US" sz="900" dirty="0">
                        <a:latin typeface="+mj-lt"/>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149963">
                <a:tc>
                  <a:txBody>
                    <a:bodyPr/>
                    <a:lstStyle/>
                    <a:p>
                      <a:pPr marL="0" marR="0" algn="l">
                        <a:spcBef>
                          <a:spcPts val="300"/>
                        </a:spcBef>
                        <a:spcAft>
                          <a:spcPts val="300"/>
                        </a:spcAft>
                      </a:pPr>
                      <a:r>
                        <a:rPr lang="en-US" sz="900" dirty="0"/>
                        <a:t>Trips by Purpose</a:t>
                      </a:r>
                      <a:endParaRPr lang="en-US" sz="900" dirty="0">
                        <a:latin typeface="+mj-lt"/>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149963">
                <a:tc>
                  <a:txBody>
                    <a:bodyPr/>
                    <a:lstStyle/>
                    <a:p>
                      <a:pPr marL="0" marR="0" algn="l">
                        <a:spcBef>
                          <a:spcPts val="300"/>
                        </a:spcBef>
                        <a:spcAft>
                          <a:spcPts val="300"/>
                        </a:spcAft>
                      </a:pPr>
                      <a:r>
                        <a:rPr lang="en-US" sz="900" dirty="0"/>
                        <a:t>Trip Distribution</a:t>
                      </a:r>
                      <a:endParaRPr lang="en-US" sz="900" dirty="0">
                        <a:latin typeface="+mj-lt"/>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149963">
                <a:tc>
                  <a:txBody>
                    <a:bodyPr/>
                    <a:lstStyle/>
                    <a:p>
                      <a:pPr marL="0" marR="0" algn="l">
                        <a:spcBef>
                          <a:spcPts val="300"/>
                        </a:spcBef>
                        <a:spcAft>
                          <a:spcPts val="300"/>
                        </a:spcAft>
                      </a:pPr>
                      <a:r>
                        <a:rPr lang="en-US" sz="900" dirty="0"/>
                        <a:t>Travel Time</a:t>
                      </a:r>
                      <a:endParaRPr lang="en-US" sz="900" dirty="0">
                        <a:latin typeface="+mj-lt"/>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149963">
                <a:tc>
                  <a:txBody>
                    <a:bodyPr/>
                    <a:lstStyle/>
                    <a:p>
                      <a:pPr marL="0" marR="0" algn="l">
                        <a:spcBef>
                          <a:spcPts val="300"/>
                        </a:spcBef>
                        <a:spcAft>
                          <a:spcPts val="300"/>
                        </a:spcAft>
                      </a:pPr>
                      <a:r>
                        <a:rPr lang="en-US" sz="900" dirty="0"/>
                        <a:t>Average Trip Lengths</a:t>
                      </a:r>
                      <a:endParaRPr lang="en-US" sz="900" dirty="0">
                        <a:latin typeface="+mj-lt"/>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149963">
                <a:tc>
                  <a:txBody>
                    <a:bodyPr/>
                    <a:lstStyle/>
                    <a:p>
                      <a:pPr marL="0" marR="0" algn="l">
                        <a:spcBef>
                          <a:spcPts val="300"/>
                        </a:spcBef>
                        <a:spcAft>
                          <a:spcPts val="300"/>
                        </a:spcAft>
                      </a:pPr>
                      <a:r>
                        <a:rPr lang="en-US" sz="900" dirty="0"/>
                        <a:t>Mode Choice</a:t>
                      </a:r>
                      <a:endParaRPr lang="en-US" sz="900" dirty="0">
                        <a:latin typeface="+mj-lt"/>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149963">
                <a:tc>
                  <a:txBody>
                    <a:bodyPr/>
                    <a:lstStyle/>
                    <a:p>
                      <a:pPr marL="0" marR="0" algn="l">
                        <a:spcBef>
                          <a:spcPts val="300"/>
                        </a:spcBef>
                        <a:spcAft>
                          <a:spcPts val="300"/>
                        </a:spcAft>
                      </a:pPr>
                      <a:r>
                        <a:rPr lang="en-US" sz="900" dirty="0"/>
                        <a:t>Auto Occupancy</a:t>
                      </a:r>
                      <a:endParaRPr lang="en-US" sz="900" dirty="0">
                        <a:latin typeface="+mj-lt"/>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149963">
                <a:tc>
                  <a:txBody>
                    <a:bodyPr/>
                    <a:lstStyle/>
                    <a:p>
                      <a:pPr marL="0" marR="0" algn="l">
                        <a:spcBef>
                          <a:spcPts val="300"/>
                        </a:spcBef>
                        <a:spcAft>
                          <a:spcPts val="300"/>
                        </a:spcAft>
                      </a:pPr>
                      <a:r>
                        <a:rPr lang="en-US" sz="900" dirty="0"/>
                        <a:t>Mode Share</a:t>
                      </a:r>
                      <a:endParaRPr lang="en-US" sz="900" dirty="0">
                        <a:latin typeface="+mj-lt"/>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149963">
                <a:tc>
                  <a:txBody>
                    <a:bodyPr/>
                    <a:lstStyle/>
                    <a:p>
                      <a:pPr marL="0" marR="0" algn="l">
                        <a:spcBef>
                          <a:spcPts val="300"/>
                        </a:spcBef>
                        <a:spcAft>
                          <a:spcPts val="300"/>
                        </a:spcAft>
                      </a:pPr>
                      <a:r>
                        <a:rPr lang="en-US" sz="900" dirty="0"/>
                        <a:t>Traffic Assignment</a:t>
                      </a:r>
                      <a:endParaRPr lang="en-US" sz="900" dirty="0">
                        <a:latin typeface="+mj-lt"/>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149963">
                <a:tc>
                  <a:txBody>
                    <a:bodyPr/>
                    <a:lstStyle/>
                    <a:p>
                      <a:pPr marL="0" marR="0" algn="l">
                        <a:spcBef>
                          <a:spcPts val="300"/>
                        </a:spcBef>
                        <a:spcAft>
                          <a:spcPts val="300"/>
                        </a:spcAft>
                      </a:pPr>
                      <a:r>
                        <a:rPr lang="en-US" sz="900" spc="-10" baseline="0" dirty="0"/>
                        <a:t>Area Type </a:t>
                      </a:r>
                      <a:r>
                        <a:rPr lang="en-US" sz="900" spc="-10" baseline="0" dirty="0" smtClean="0"/>
                        <a:t>(Volume-Over-Count</a:t>
                      </a:r>
                      <a:r>
                        <a:rPr lang="en-US" sz="900" spc="-10" baseline="0" dirty="0"/>
                        <a:t>)</a:t>
                      </a:r>
                      <a:endParaRPr lang="en-US" sz="900" spc="-10" baseline="0" dirty="0">
                        <a:latin typeface="+mj-lt"/>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149963">
                <a:tc>
                  <a:txBody>
                    <a:bodyPr/>
                    <a:lstStyle/>
                    <a:p>
                      <a:pPr marL="0" marR="0" algn="l">
                        <a:spcBef>
                          <a:spcPts val="300"/>
                        </a:spcBef>
                        <a:spcAft>
                          <a:spcPts val="300"/>
                        </a:spcAft>
                      </a:pPr>
                      <a:r>
                        <a:rPr lang="en-US" sz="900" dirty="0"/>
                        <a:t>Corridor (Volume-Over-Count)</a:t>
                      </a:r>
                      <a:endParaRPr lang="en-US" sz="900" dirty="0">
                        <a:latin typeface="+mj-lt"/>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149963">
                <a:tc>
                  <a:txBody>
                    <a:bodyPr/>
                    <a:lstStyle/>
                    <a:p>
                      <a:pPr marL="0" marR="0" algn="l">
                        <a:spcBef>
                          <a:spcPts val="300"/>
                        </a:spcBef>
                        <a:spcAft>
                          <a:spcPts val="300"/>
                        </a:spcAft>
                      </a:pPr>
                      <a:r>
                        <a:rPr lang="en-US" sz="900" dirty="0"/>
                        <a:t>District/Region </a:t>
                      </a:r>
                      <a:r>
                        <a:rPr lang="en-US" sz="900" dirty="0" smtClean="0"/>
                        <a:t/>
                      </a:r>
                      <a:br>
                        <a:rPr lang="en-US" sz="900" dirty="0" smtClean="0"/>
                      </a:br>
                      <a:r>
                        <a:rPr lang="en-US" sz="900" dirty="0" smtClean="0"/>
                        <a:t>(</a:t>
                      </a:r>
                      <a:r>
                        <a:rPr lang="en-US" sz="900" dirty="0"/>
                        <a:t>Volume-Over-Count)</a:t>
                      </a:r>
                      <a:endParaRPr lang="en-US" sz="900" dirty="0">
                        <a:latin typeface="+mj-lt"/>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149963">
                <a:tc>
                  <a:txBody>
                    <a:bodyPr/>
                    <a:lstStyle/>
                    <a:p>
                      <a:pPr marL="0" marR="0" algn="l">
                        <a:spcBef>
                          <a:spcPts val="300"/>
                        </a:spcBef>
                        <a:spcAft>
                          <a:spcPts val="300"/>
                        </a:spcAft>
                      </a:pPr>
                      <a:r>
                        <a:rPr lang="en-US" sz="900" dirty="0"/>
                        <a:t>Facility Type </a:t>
                      </a:r>
                      <a:r>
                        <a:rPr lang="en-US" sz="900" dirty="0" smtClean="0"/>
                        <a:t/>
                      </a:r>
                      <a:br>
                        <a:rPr lang="en-US" sz="900" dirty="0" smtClean="0"/>
                      </a:br>
                      <a:r>
                        <a:rPr lang="en-US" sz="900" dirty="0" smtClean="0"/>
                        <a:t>(Volume-Over-Count</a:t>
                      </a:r>
                      <a:r>
                        <a:rPr lang="en-US" sz="900" dirty="0"/>
                        <a:t>)</a:t>
                      </a:r>
                      <a:endParaRPr lang="en-US" sz="900" dirty="0">
                        <a:latin typeface="+mj-lt"/>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149963">
                <a:tc>
                  <a:txBody>
                    <a:bodyPr/>
                    <a:lstStyle/>
                    <a:p>
                      <a:pPr marL="0" marR="0" algn="l">
                        <a:spcBef>
                          <a:spcPts val="300"/>
                        </a:spcBef>
                        <a:spcAft>
                          <a:spcPts val="300"/>
                        </a:spcAft>
                      </a:pPr>
                      <a:r>
                        <a:rPr lang="en-US" sz="900" dirty="0"/>
                        <a:t>Intercity Transit Ridership</a:t>
                      </a:r>
                      <a:endParaRPr lang="en-US" sz="900" dirty="0">
                        <a:latin typeface="+mj-lt"/>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149963">
                <a:tc>
                  <a:txBody>
                    <a:bodyPr/>
                    <a:lstStyle/>
                    <a:p>
                      <a:pPr marL="0" marR="0" algn="l">
                        <a:spcBef>
                          <a:spcPts val="300"/>
                        </a:spcBef>
                        <a:spcAft>
                          <a:spcPts val="300"/>
                        </a:spcAft>
                      </a:pPr>
                      <a:r>
                        <a:rPr lang="en-US" sz="900" dirty="0"/>
                        <a:t>GEH</a:t>
                      </a:r>
                      <a:endParaRPr lang="en-US" sz="900" dirty="0">
                        <a:latin typeface="+mj-lt"/>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149963">
                <a:tc>
                  <a:txBody>
                    <a:bodyPr/>
                    <a:lstStyle/>
                    <a:p>
                      <a:pPr marL="0" marR="0" algn="l">
                        <a:spcBef>
                          <a:spcPts val="300"/>
                        </a:spcBef>
                        <a:spcAft>
                          <a:spcPts val="300"/>
                        </a:spcAft>
                      </a:pPr>
                      <a:r>
                        <a:rPr lang="en-US" sz="900" dirty="0"/>
                        <a:t>Long-Distance Trips by Purpose</a:t>
                      </a:r>
                      <a:endParaRPr lang="en-US" sz="900" dirty="0">
                        <a:latin typeface="+mj-lt"/>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149963">
                <a:tc>
                  <a:txBody>
                    <a:bodyPr/>
                    <a:lstStyle/>
                    <a:p>
                      <a:pPr marL="0" marR="0" algn="l">
                        <a:spcBef>
                          <a:spcPts val="300"/>
                        </a:spcBef>
                        <a:spcAft>
                          <a:spcPts val="300"/>
                        </a:spcAft>
                      </a:pPr>
                      <a:r>
                        <a:rPr lang="en-US" sz="900" dirty="0"/>
                        <a:t>RMSE by Volume Group</a:t>
                      </a:r>
                      <a:endParaRPr lang="en-US" sz="900" dirty="0">
                        <a:latin typeface="+mj-lt"/>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149963">
                <a:tc>
                  <a:txBody>
                    <a:bodyPr/>
                    <a:lstStyle/>
                    <a:p>
                      <a:pPr marL="0" marR="0" algn="l">
                        <a:spcBef>
                          <a:spcPts val="300"/>
                        </a:spcBef>
                        <a:spcAft>
                          <a:spcPts val="300"/>
                        </a:spcAft>
                      </a:pPr>
                      <a:r>
                        <a:rPr lang="en-US" sz="900" dirty="0"/>
                        <a:t>R-squared</a:t>
                      </a:r>
                      <a:endParaRPr lang="en-US" sz="900" dirty="0">
                        <a:latin typeface="+mj-lt"/>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149963">
                <a:tc>
                  <a:txBody>
                    <a:bodyPr/>
                    <a:lstStyle/>
                    <a:p>
                      <a:pPr marL="0" marR="0" algn="l">
                        <a:spcBef>
                          <a:spcPts val="300"/>
                        </a:spcBef>
                        <a:spcAft>
                          <a:spcPts val="300"/>
                        </a:spcAft>
                      </a:pPr>
                      <a:r>
                        <a:rPr lang="en-US" sz="900" dirty="0"/>
                        <a:t>Screenline (Volume-Over-Count)</a:t>
                      </a:r>
                      <a:endParaRPr lang="en-US" sz="900" dirty="0">
                        <a:latin typeface="+mj-lt"/>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149963">
                <a:tc>
                  <a:txBody>
                    <a:bodyPr/>
                    <a:lstStyle/>
                    <a:p>
                      <a:pPr marL="0" marR="0" algn="l">
                        <a:spcBef>
                          <a:spcPts val="300"/>
                        </a:spcBef>
                        <a:spcAft>
                          <a:spcPts val="300"/>
                        </a:spcAft>
                      </a:pPr>
                      <a:r>
                        <a:rPr lang="en-US" sz="900" dirty="0"/>
                        <a:t>Tonnage/Commodity Flows</a:t>
                      </a:r>
                      <a:endParaRPr lang="en-US" sz="900" dirty="0">
                        <a:latin typeface="+mj-lt"/>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149963">
                <a:tc>
                  <a:txBody>
                    <a:bodyPr/>
                    <a:lstStyle/>
                    <a:p>
                      <a:pPr marL="0" marR="0" algn="l">
                        <a:spcBef>
                          <a:spcPts val="300"/>
                        </a:spcBef>
                        <a:spcAft>
                          <a:spcPts val="300"/>
                        </a:spcAft>
                      </a:pPr>
                      <a:r>
                        <a:rPr lang="en-US" sz="900" dirty="0"/>
                        <a:t>Total Volume</a:t>
                      </a:r>
                      <a:endParaRPr lang="en-US" sz="900" dirty="0">
                        <a:latin typeface="+mj-lt"/>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149963">
                <a:tc>
                  <a:txBody>
                    <a:bodyPr/>
                    <a:lstStyle/>
                    <a:p>
                      <a:pPr marL="0" marR="0" algn="l">
                        <a:spcBef>
                          <a:spcPts val="300"/>
                        </a:spcBef>
                        <a:spcAft>
                          <a:spcPts val="300"/>
                        </a:spcAft>
                      </a:pPr>
                      <a:r>
                        <a:rPr lang="en-US" sz="900" dirty="0"/>
                        <a:t>Truck (Volume-Over-Count)</a:t>
                      </a:r>
                      <a:endParaRPr lang="en-US" sz="900" dirty="0">
                        <a:latin typeface="+mj-lt"/>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149963">
                <a:tc>
                  <a:txBody>
                    <a:bodyPr/>
                    <a:lstStyle/>
                    <a:p>
                      <a:pPr marL="0" marR="0" algn="l">
                        <a:spcBef>
                          <a:spcPts val="300"/>
                        </a:spcBef>
                        <a:spcAft>
                          <a:spcPts val="300"/>
                        </a:spcAft>
                      </a:pPr>
                      <a:r>
                        <a:rPr lang="en-US" sz="900" dirty="0"/>
                        <a:t>VHT (Volume-Over-Count)</a:t>
                      </a:r>
                      <a:endParaRPr lang="en-US" sz="900" dirty="0">
                        <a:latin typeface="+mj-lt"/>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149963">
                <a:tc>
                  <a:txBody>
                    <a:bodyPr/>
                    <a:lstStyle/>
                    <a:p>
                      <a:pPr marL="0" marR="0" algn="l">
                        <a:spcBef>
                          <a:spcPts val="300"/>
                        </a:spcBef>
                        <a:spcAft>
                          <a:spcPts val="300"/>
                        </a:spcAft>
                      </a:pPr>
                      <a:r>
                        <a:rPr lang="en-US" sz="900" dirty="0"/>
                        <a:t>VMT (Volume-Over-Count)</a:t>
                      </a:r>
                      <a:endParaRPr lang="en-US" sz="900" dirty="0">
                        <a:latin typeface="+mj-lt"/>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tcPr>
                </a:tc>
              </a:tr>
              <a:tr h="149963">
                <a:tc>
                  <a:txBody>
                    <a:bodyPr/>
                    <a:lstStyle/>
                    <a:p>
                      <a:pPr marL="0" marR="0" algn="l">
                        <a:spcBef>
                          <a:spcPts val="300"/>
                        </a:spcBef>
                        <a:spcAft>
                          <a:spcPts val="300"/>
                        </a:spcAft>
                      </a:pPr>
                      <a:r>
                        <a:rPr lang="en-US" sz="900" dirty="0"/>
                        <a:t>Volume Group </a:t>
                      </a:r>
                      <a:r>
                        <a:rPr lang="en-US" sz="900" dirty="0" smtClean="0"/>
                        <a:t/>
                      </a:r>
                      <a:br>
                        <a:rPr lang="en-US" sz="900" dirty="0" smtClean="0"/>
                      </a:br>
                      <a:r>
                        <a:rPr lang="en-US" sz="900" dirty="0" smtClean="0"/>
                        <a:t>(Volume-Over-Count</a:t>
                      </a:r>
                      <a:r>
                        <a:rPr lang="en-US" sz="900" dirty="0"/>
                        <a:t>)</a:t>
                      </a:r>
                      <a:endParaRPr lang="en-US" sz="900" dirty="0">
                        <a:latin typeface="+mj-lt"/>
                        <a:ea typeface="Times New Roman"/>
                        <a:cs typeface="Times New Roman"/>
                      </a:endParaRPr>
                    </a:p>
                  </a:txBody>
                  <a:tcPr marL="36576" marR="36576" marT="18288" marB="18288" anchor="ctr">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 </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900" dirty="0"/>
                        <a:t>●</a:t>
                      </a:r>
                      <a:endParaRPr lang="en-US" sz="900" dirty="0">
                        <a:latin typeface="+mj-lt"/>
                        <a:ea typeface="Times New Roman"/>
                        <a:cs typeface="Times New Roman"/>
                      </a:endParaRPr>
                    </a:p>
                  </a:txBody>
                  <a:tcPr marL="36576" marR="36576" marT="18288" marB="18288" anchor="ctr">
                    <a:lnL w="6350" cap="flat" cmpd="sng" algn="ctr">
                      <a:solidFill>
                        <a:schemeClr val="bg1"/>
                      </a:solidFill>
                      <a:prstDash val="solid"/>
                      <a:round/>
                      <a:headEnd type="none" w="med" len="med"/>
                      <a:tailEnd type="none" w="med" len="med"/>
                    </a:lnL>
                    <a:lnB w="19050" cap="flat" cmpd="sng" algn="ctr">
                      <a:solidFill>
                        <a:schemeClr val="bg2"/>
                      </a:solidFill>
                      <a:prstDash val="solid"/>
                      <a:round/>
                      <a:headEnd type="none" w="med" len="med"/>
                      <a:tailEnd type="none" w="med" len="med"/>
                    </a:lnB>
                  </a:tcPr>
                </a:tc>
              </a:tr>
            </a:tbl>
          </a:graphicData>
        </a:graphic>
      </p:graphicFrame>
      <p:sp>
        <p:nvSpPr>
          <p:cNvPr id="8" name="TextBox 7"/>
          <p:cNvSpPr txBox="1"/>
          <p:nvPr/>
        </p:nvSpPr>
        <p:spPr>
          <a:xfrm>
            <a:off x="4237460" y="977777"/>
            <a:ext cx="4161460" cy="307777"/>
          </a:xfrm>
          <a:prstGeom prst="rect">
            <a:avLst/>
          </a:prstGeom>
          <a:noFill/>
        </p:spPr>
        <p:txBody>
          <a:bodyPr wrap="none" rtlCol="0">
            <a:spAutoFit/>
          </a:bodyPr>
          <a:lstStyle/>
          <a:p>
            <a:r>
              <a:rPr lang="en-US" sz="1400" b="1" i="1" dirty="0" smtClean="0">
                <a:solidFill>
                  <a:schemeClr val="accent4">
                    <a:lumMod val="60000"/>
                    <a:lumOff val="40000"/>
                  </a:schemeClr>
                </a:solidFill>
              </a:rPr>
              <a:t>Statewide Model Validation Criteria by model Step</a:t>
            </a:r>
            <a:endParaRPr lang="en-US" sz="1400" b="1" i="1" dirty="0">
              <a:solidFill>
                <a:schemeClr val="accent4">
                  <a:lumMod val="60000"/>
                  <a:lumOff val="4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Model Validation and Sensitivity</a:t>
            </a:r>
            <a:br>
              <a:rPr lang="en-US" dirty="0" smtClean="0"/>
            </a:br>
            <a:r>
              <a:rPr lang="en-US" dirty="0" smtClean="0"/>
              <a:t>Model Validation and Reasonableness Checking</a:t>
            </a:r>
            <a:endParaRPr lang="en-US" dirty="0"/>
          </a:p>
        </p:txBody>
      </p:sp>
      <p:sp>
        <p:nvSpPr>
          <p:cNvPr id="3" name="Content Placeholder 2"/>
          <p:cNvSpPr>
            <a:spLocks noGrp="1"/>
          </p:cNvSpPr>
          <p:nvPr>
            <p:ph idx="1"/>
          </p:nvPr>
        </p:nvSpPr>
        <p:spPr>
          <a:xfrm>
            <a:off x="457200" y="1216742"/>
            <a:ext cx="8229600" cy="1370341"/>
          </a:xfrm>
        </p:spPr>
        <p:txBody>
          <a:bodyPr/>
          <a:lstStyle/>
          <a:p>
            <a:r>
              <a:rPr lang="en-US" dirty="0" smtClean="0">
                <a:solidFill>
                  <a:srgbClr val="FFFF00"/>
                </a:solidFill>
              </a:rPr>
              <a:t>Trip Generation</a:t>
            </a:r>
          </a:p>
          <a:p>
            <a:pPr lvl="1"/>
            <a:r>
              <a:rPr lang="en-US" dirty="0" smtClean="0"/>
              <a:t>Aggregate trip rates varied widely…</a:t>
            </a:r>
          </a:p>
          <a:p>
            <a:pPr lvl="1"/>
            <a:r>
              <a:rPr lang="en-US" dirty="0" smtClean="0"/>
              <a:t>Conversely, percent trips by purpose are in similar ranges among statewide models</a:t>
            </a:r>
            <a:endParaRPr lang="en-US" dirty="0" smtClean="0">
              <a:solidFill>
                <a:srgbClr val="FFFF00"/>
              </a:solidFill>
            </a:endParaRPr>
          </a:p>
          <a:p>
            <a:pPr lvl="1"/>
            <a:endParaRPr lang="en-US" dirty="0">
              <a:solidFill>
                <a:srgbClr val="FFFF00"/>
              </a:solidFill>
            </a:endParaRPr>
          </a:p>
        </p:txBody>
      </p:sp>
      <p:sp>
        <p:nvSpPr>
          <p:cNvPr id="4" name="Slide Number Placeholder 3"/>
          <p:cNvSpPr>
            <a:spLocks noGrp="1"/>
          </p:cNvSpPr>
          <p:nvPr>
            <p:ph type="sldNum" sz="quarter" idx="12"/>
          </p:nvPr>
        </p:nvSpPr>
        <p:spPr/>
        <p:txBody>
          <a:bodyPr/>
          <a:lstStyle/>
          <a:p>
            <a:fld id="{6EFA8406-D672-4E03-9ABF-F4A7E3A351AA}" type="slidenum">
              <a:rPr lang="en-US" smtClean="0"/>
              <a:pPr/>
              <a:t>8</a:t>
            </a:fld>
            <a:endParaRPr lang="en-US" dirty="0"/>
          </a:p>
        </p:txBody>
      </p:sp>
      <p:graphicFrame>
        <p:nvGraphicFramePr>
          <p:cNvPr id="7" name="Table 6"/>
          <p:cNvGraphicFramePr>
            <a:graphicFrameLocks noGrp="1"/>
          </p:cNvGraphicFramePr>
          <p:nvPr/>
        </p:nvGraphicFramePr>
        <p:xfrm>
          <a:off x="966439" y="3038350"/>
          <a:ext cx="7211121" cy="1921727"/>
        </p:xfrm>
        <a:graphic>
          <a:graphicData uri="http://schemas.openxmlformats.org/drawingml/2006/table">
            <a:tbl>
              <a:tblPr firstRow="1" bandRow="1">
                <a:effectLst>
                  <a:outerShdw blurRad="50800" dist="38100" dir="2700000" algn="tl" rotWithShape="0">
                    <a:prstClr val="black">
                      <a:alpha val="40000"/>
                    </a:prstClr>
                  </a:outerShdw>
                </a:effectLst>
                <a:tableStyleId>{D03447BB-5D67-496B-8E87-E561075AD55C}</a:tableStyleId>
              </a:tblPr>
              <a:tblGrid>
                <a:gridCol w="1783156"/>
                <a:gridCol w="540256"/>
                <a:gridCol w="540256"/>
                <a:gridCol w="544105"/>
                <a:gridCol w="544105"/>
                <a:gridCol w="542566"/>
                <a:gridCol w="541027"/>
                <a:gridCol w="544874"/>
                <a:gridCol w="542566"/>
                <a:gridCol w="544105"/>
                <a:gridCol w="544105"/>
              </a:tblGrid>
              <a:tr h="245327">
                <a:tc rowSpan="3">
                  <a:txBody>
                    <a:bodyPr/>
                    <a:lstStyle/>
                    <a:p>
                      <a:endParaRPr lang="en-US" sz="1000" dirty="0">
                        <a:latin typeface="+mj-lt"/>
                        <a:ea typeface="Times New Roman"/>
                        <a:cs typeface="Times New Roman"/>
                      </a:endParaRPr>
                    </a:p>
                  </a:txBody>
                  <a:tcPr marL="36830" marR="36830" marT="0" marB="0" anchor="b">
                    <a:lnB w="19050" cap="flat" cmpd="sng" algn="ctr">
                      <a:solidFill>
                        <a:schemeClr val="bg1"/>
                      </a:solidFill>
                      <a:prstDash val="solid"/>
                      <a:round/>
                      <a:headEnd type="none" w="med" len="med"/>
                      <a:tailEnd type="none" w="med" len="med"/>
                    </a:lnB>
                    <a:solidFill>
                      <a:schemeClr val="bg2"/>
                    </a:solidFill>
                  </a:tcPr>
                </a:tc>
                <a:tc gridSpan="6">
                  <a:txBody>
                    <a:bodyPr/>
                    <a:lstStyle/>
                    <a:p>
                      <a:pPr marL="0" marR="0" algn="ctr">
                        <a:spcBef>
                          <a:spcPts val="300"/>
                        </a:spcBef>
                        <a:spcAft>
                          <a:spcPts val="300"/>
                        </a:spcAft>
                      </a:pPr>
                      <a:r>
                        <a:rPr lang="en-US" sz="1000" dirty="0"/>
                        <a:t>Statewide Model Results</a:t>
                      </a:r>
                      <a:endParaRPr lang="en-US" sz="1000" dirty="0">
                        <a:latin typeface="+mj-lt"/>
                        <a:ea typeface="Times New Roman"/>
                        <a:cs typeface="Times New Roman"/>
                      </a:endParaRPr>
                    </a:p>
                  </a:txBody>
                  <a:tcPr marL="36830" marR="36830" marT="0" marB="0" anchor="b">
                    <a:lnB w="6350"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300"/>
                        </a:spcBef>
                        <a:spcAft>
                          <a:spcPts val="300"/>
                        </a:spcAft>
                      </a:pPr>
                      <a:r>
                        <a:rPr lang="en-US" sz="1000" dirty="0"/>
                        <a:t>Guidance Documents</a:t>
                      </a:r>
                      <a:endParaRPr lang="en-US" sz="1000" dirty="0">
                        <a:latin typeface="+mj-lt"/>
                        <a:ea typeface="Times New Roman"/>
                        <a:cs typeface="Times New Roman"/>
                      </a:endParaRPr>
                    </a:p>
                  </a:txBody>
                  <a:tcPr marL="36830" marR="36830" marT="0" marB="0" anchor="b">
                    <a:lnB w="6350"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8600">
                <a:tc vMerge="1">
                  <a:txBody>
                    <a:bodyPr/>
                    <a:lstStyle/>
                    <a:p>
                      <a:endParaRPr lang="en-US"/>
                    </a:p>
                  </a:txBody>
                  <a:tcPr/>
                </a:tc>
                <a:tc rowSpan="2">
                  <a:txBody>
                    <a:bodyPr/>
                    <a:lstStyle/>
                    <a:p>
                      <a:pPr marL="0" marR="0" algn="ctr">
                        <a:spcBef>
                          <a:spcPts val="300"/>
                        </a:spcBef>
                        <a:spcAft>
                          <a:spcPts val="300"/>
                        </a:spcAft>
                      </a:pPr>
                      <a:r>
                        <a:rPr lang="en-US" sz="1000" b="1" dirty="0"/>
                        <a:t>CA</a:t>
                      </a:r>
                      <a:r>
                        <a:rPr lang="en-US" sz="1000" b="1" baseline="30000" dirty="0"/>
                        <a:t>d</a:t>
                      </a:r>
                      <a:endParaRPr lang="en-US" sz="1000" b="1" dirty="0">
                        <a:latin typeface="+mj-lt"/>
                        <a:ea typeface="Times New Roman"/>
                        <a:cs typeface="Times New Roman"/>
                      </a:endParaRPr>
                    </a:p>
                  </a:txBody>
                  <a:tcPr marL="36830" marR="36830" marT="0" marB="0" anchor="b">
                    <a:lnL w="25400" cmpd="sng">
                      <a:noFill/>
                    </a:lnL>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1000" b="1" dirty="0"/>
                        <a:t>FL 2000</a:t>
                      </a:r>
                      <a:endParaRPr lang="en-US" sz="1000" b="1" dirty="0">
                        <a:latin typeface="+mj-lt"/>
                        <a:ea typeface="Times New Roman"/>
                        <a:cs typeface="Times New Roman"/>
                      </a:endParaRPr>
                    </a:p>
                  </a:txBody>
                  <a:tcPr marL="36830" marR="3683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1000" b="1" dirty="0"/>
                        <a:t>MA</a:t>
                      </a:r>
                      <a:endParaRPr lang="en-US" sz="1000" b="1" dirty="0">
                        <a:latin typeface="+mj-lt"/>
                        <a:ea typeface="Times New Roman"/>
                        <a:cs typeface="Times New Roman"/>
                      </a:endParaRPr>
                    </a:p>
                  </a:txBody>
                  <a:tcPr marL="36830" marR="3683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1000" b="1" dirty="0"/>
                        <a:t>UT</a:t>
                      </a:r>
                      <a:endParaRPr lang="en-US" sz="1000" b="1" dirty="0">
                        <a:latin typeface="+mj-lt"/>
                        <a:ea typeface="Times New Roman"/>
                        <a:cs typeface="Times New Roman"/>
                      </a:endParaRPr>
                    </a:p>
                  </a:txBody>
                  <a:tcPr marL="36830" marR="3683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1000" b="1" dirty="0"/>
                        <a:t>VA</a:t>
                      </a:r>
                      <a:endParaRPr lang="en-US" sz="1000" b="1" dirty="0">
                        <a:latin typeface="+mj-lt"/>
                        <a:ea typeface="Times New Roman"/>
                        <a:cs typeface="Times New Roman"/>
                      </a:endParaRPr>
                    </a:p>
                  </a:txBody>
                  <a:tcPr marL="36830" marR="3683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1000" b="1" dirty="0"/>
                        <a:t>WI</a:t>
                      </a:r>
                      <a:endParaRPr lang="en-US" sz="1000" b="1" dirty="0">
                        <a:latin typeface="+mj-lt"/>
                        <a:ea typeface="Times New Roman"/>
                        <a:cs typeface="Times New Roman"/>
                      </a:endParaRPr>
                    </a:p>
                  </a:txBody>
                  <a:tcPr marL="36830" marR="3683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gridSpan="2">
                  <a:txBody>
                    <a:bodyPr/>
                    <a:lstStyle/>
                    <a:p>
                      <a:pPr marL="0" marR="0" algn="ctr">
                        <a:spcBef>
                          <a:spcPts val="300"/>
                        </a:spcBef>
                        <a:spcAft>
                          <a:spcPts val="300"/>
                        </a:spcAft>
                      </a:pPr>
                      <a:r>
                        <a:rPr lang="en-US" sz="1000" b="1" dirty="0"/>
                        <a:t>FDOT</a:t>
                      </a:r>
                      <a:endParaRPr lang="en-US" sz="1000" b="1" dirty="0">
                        <a:latin typeface="+mj-lt"/>
                        <a:ea typeface="Times New Roman"/>
                        <a:cs typeface="Times New Roman"/>
                      </a:endParaRPr>
                    </a:p>
                  </a:txBody>
                  <a:tcPr marL="36830" marR="36830" marT="0" marB="0" anchor="b">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marL="0" marR="0" algn="ctr">
                        <a:spcBef>
                          <a:spcPts val="300"/>
                        </a:spcBef>
                        <a:spcAft>
                          <a:spcPts val="300"/>
                        </a:spcAft>
                      </a:pPr>
                      <a:r>
                        <a:rPr lang="en-US" sz="1000" b="1" dirty="0"/>
                        <a:t>NCHRP</a:t>
                      </a:r>
                      <a:endParaRPr lang="en-US" sz="1000" b="1" dirty="0">
                        <a:latin typeface="+mj-lt"/>
                        <a:ea typeface="Times New Roman"/>
                        <a:cs typeface="Times New Roman"/>
                      </a:endParaRPr>
                    </a:p>
                  </a:txBody>
                  <a:tcPr marL="36830" marR="36830" marT="0" marB="0" anchor="b">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tr>
              <a:tr h="228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300"/>
                        </a:spcBef>
                        <a:spcAft>
                          <a:spcPts val="300"/>
                        </a:spcAft>
                      </a:pPr>
                      <a:r>
                        <a:rPr lang="en-US" sz="1000" b="1" dirty="0"/>
                        <a:t>Low</a:t>
                      </a:r>
                      <a:r>
                        <a:rPr lang="en-US" sz="1000" b="1" baseline="30000" dirty="0"/>
                        <a:t>a</a:t>
                      </a:r>
                      <a:endParaRPr lang="en-US" sz="1000" b="1" dirty="0">
                        <a:latin typeface="+mj-lt"/>
                        <a:ea typeface="Times New Roman"/>
                        <a:cs typeface="Times New Roman"/>
                      </a:endParaRPr>
                    </a:p>
                  </a:txBody>
                  <a:tcPr marL="36830" marR="3683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1000" b="1" dirty="0"/>
                        <a:t>High</a:t>
                      </a:r>
                      <a:r>
                        <a:rPr lang="en-US" sz="1000" b="1" baseline="30000" dirty="0"/>
                        <a:t>a</a:t>
                      </a:r>
                      <a:endParaRPr lang="en-US" sz="1000" b="1" dirty="0">
                        <a:latin typeface="+mj-lt"/>
                        <a:ea typeface="Times New Roman"/>
                        <a:cs typeface="Times New Roman"/>
                      </a:endParaRPr>
                    </a:p>
                  </a:txBody>
                  <a:tcPr marL="36830" marR="36830" marT="0" marB="0" anchor="b">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1000" b="1" dirty="0"/>
                        <a:t>Low</a:t>
                      </a:r>
                      <a:r>
                        <a:rPr lang="en-US" sz="1000" b="1" baseline="30000" dirty="0"/>
                        <a:t>b</a:t>
                      </a:r>
                      <a:endParaRPr lang="en-US" sz="1000" b="1" dirty="0">
                        <a:latin typeface="+mj-lt"/>
                        <a:ea typeface="Times New Roman"/>
                        <a:cs typeface="Times New Roman"/>
                      </a:endParaRPr>
                    </a:p>
                  </a:txBody>
                  <a:tcPr marL="36830" marR="36830" marT="0" marB="0" anchor="b">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1000" b="1" dirty="0"/>
                        <a:t>High</a:t>
                      </a:r>
                      <a:r>
                        <a:rPr lang="en-US" sz="1000" b="1" baseline="30000" dirty="0"/>
                        <a:t>b</a:t>
                      </a:r>
                      <a:endParaRPr lang="en-US" sz="1000" b="1" dirty="0">
                        <a:latin typeface="+mj-lt"/>
                        <a:ea typeface="Times New Roman"/>
                        <a:cs typeface="Times New Roman"/>
                      </a:endParaRPr>
                    </a:p>
                  </a:txBody>
                  <a:tcPr marL="36830" marR="3683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r>
              <a:tr h="0">
                <a:tc>
                  <a:txBody>
                    <a:bodyPr/>
                    <a:lstStyle/>
                    <a:p>
                      <a:pPr marL="0" marR="0" algn="l">
                        <a:spcBef>
                          <a:spcPts val="300"/>
                        </a:spcBef>
                        <a:spcAft>
                          <a:spcPts val="300"/>
                        </a:spcAft>
                      </a:pPr>
                      <a:r>
                        <a:rPr lang="en-US" sz="1000" dirty="0"/>
                        <a:t>Person Trips/TAZ</a:t>
                      </a:r>
                      <a:endParaRPr lang="en-US" sz="1000" dirty="0">
                        <a:latin typeface="+mj-lt"/>
                        <a:ea typeface="Times New Roman"/>
                        <a:cs typeface="Times New Roman"/>
                      </a:endParaRPr>
                    </a:p>
                  </a:txBody>
                  <a:tcPr marL="36576" marR="36576">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1000" dirty="0"/>
                        <a:t>–</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1000" dirty="0"/>
                        <a:t>13,026</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1000" dirty="0"/>
                        <a:t>7,489</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1000" dirty="0"/>
                        <a:t>2,134</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1000" dirty="0"/>
                        <a:t>16,197</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1000" dirty="0"/>
                        <a:t>12,788</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1000" dirty="0"/>
                        <a:t>–</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1000" dirty="0"/>
                        <a:t>15,000</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1000" dirty="0"/>
                        <a:t>–</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1000" dirty="0"/>
                        <a:t>–</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r>
              <a:tr h="0">
                <a:tc>
                  <a:txBody>
                    <a:bodyPr/>
                    <a:lstStyle/>
                    <a:p>
                      <a:pPr marL="0" marR="0" algn="l">
                        <a:spcBef>
                          <a:spcPts val="300"/>
                        </a:spcBef>
                        <a:spcAft>
                          <a:spcPts val="300"/>
                        </a:spcAft>
                      </a:pPr>
                      <a:r>
                        <a:rPr lang="en-US" sz="1000" dirty="0"/>
                        <a:t>Person Trips/Person</a:t>
                      </a:r>
                      <a:endParaRPr lang="en-US" sz="1000" dirty="0">
                        <a:latin typeface="+mj-lt"/>
                        <a:ea typeface="Times New Roman"/>
                        <a:cs typeface="Times New Roman"/>
                      </a:endParaRPr>
                    </a:p>
                  </a:txBody>
                  <a:tcPr marL="36576" marR="36576">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1.95</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3.26</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3.62</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3.08</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3.62</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4.25</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3.3</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4</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tcPr>
                </a:tc>
              </a:tr>
              <a:tr h="0">
                <a:tc>
                  <a:txBody>
                    <a:bodyPr/>
                    <a:lstStyle/>
                    <a:p>
                      <a:pPr marL="0" marR="0" algn="l">
                        <a:spcBef>
                          <a:spcPts val="300"/>
                        </a:spcBef>
                        <a:spcAft>
                          <a:spcPts val="300"/>
                        </a:spcAft>
                      </a:pPr>
                      <a:r>
                        <a:rPr lang="en-US" sz="1000" spc="-10" dirty="0"/>
                        <a:t>Person Trips/Household (DU)</a:t>
                      </a:r>
                      <a:r>
                        <a:rPr lang="en-US" sz="1000" baseline="30000" dirty="0"/>
                        <a:t>c</a:t>
                      </a:r>
                      <a:endParaRPr lang="en-US" sz="1000" dirty="0">
                        <a:latin typeface="+mj-lt"/>
                        <a:ea typeface="Times New Roman"/>
                        <a:cs typeface="Times New Roman"/>
                      </a:endParaRPr>
                    </a:p>
                  </a:txBody>
                  <a:tcPr marL="36576" marR="36576">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5.41</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8.21</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9.4</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8.94</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9.5</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10.33</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8</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10</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6.8</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12.4</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tcPr>
                </a:tc>
              </a:tr>
              <a:tr h="0">
                <a:tc>
                  <a:txBody>
                    <a:bodyPr/>
                    <a:lstStyle/>
                    <a:p>
                      <a:pPr marL="0" marR="0" algn="l">
                        <a:spcBef>
                          <a:spcPts val="300"/>
                        </a:spcBef>
                        <a:spcAft>
                          <a:spcPts val="300"/>
                        </a:spcAft>
                      </a:pPr>
                      <a:r>
                        <a:rPr lang="en-US" sz="1000" dirty="0"/>
                        <a:t>HBW Person Trips/Household</a:t>
                      </a:r>
                      <a:endParaRPr lang="en-US" sz="1000" dirty="0">
                        <a:latin typeface="+mj-lt"/>
                        <a:ea typeface="Times New Roman"/>
                        <a:cs typeface="Times New Roman"/>
                      </a:endParaRPr>
                    </a:p>
                  </a:txBody>
                  <a:tcPr marL="36576" marR="36576">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1.73</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1.38</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1.38</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1.73</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1000" dirty="0"/>
                        <a:t>–</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tcPr>
                </a:tc>
              </a:tr>
              <a:tr h="0">
                <a:tc>
                  <a:txBody>
                    <a:bodyPr/>
                    <a:lstStyle/>
                    <a:p>
                      <a:pPr marL="0" marR="0" algn="l">
                        <a:spcBef>
                          <a:spcPts val="300"/>
                        </a:spcBef>
                        <a:spcAft>
                          <a:spcPts val="300"/>
                        </a:spcAft>
                      </a:pPr>
                      <a:r>
                        <a:rPr lang="en-US" sz="1000" dirty="0"/>
                        <a:t>Person Trips/Employee</a:t>
                      </a:r>
                      <a:endParaRPr lang="en-US" sz="1000" dirty="0">
                        <a:latin typeface="+mj-lt"/>
                        <a:ea typeface="Times New Roman"/>
                        <a:cs typeface="Times New Roman"/>
                      </a:endParaRPr>
                    </a:p>
                  </a:txBody>
                  <a:tcPr marL="36576" marR="36576">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1000" dirty="0"/>
                        <a:t>4.41</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1000" dirty="0"/>
                        <a:t>7.38</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1000" dirty="0"/>
                        <a:t>7.26</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1000" dirty="0"/>
                        <a:t>6.54</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1000" dirty="0"/>
                        <a:t>7.23</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1000" dirty="0"/>
                        <a:t>8.76</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1000" dirty="0"/>
                        <a:t>–</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1000" dirty="0"/>
                        <a:t>–</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1000" dirty="0"/>
                        <a:t>1.29</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1000" dirty="0"/>
                        <a:t>1.4</a:t>
                      </a:r>
                      <a:endParaRPr lang="en-US" sz="1000" dirty="0">
                        <a:latin typeface="+mj-lt"/>
                        <a:ea typeface="Times New Roman"/>
                        <a:cs typeface="Times New Roman"/>
                      </a:endParaRPr>
                    </a:p>
                  </a:txBody>
                  <a:tcPr marL="36576" marR="36576">
                    <a:lnL w="6350" cap="flat" cmpd="sng" algn="ctr">
                      <a:solidFill>
                        <a:schemeClr val="bg1"/>
                      </a:solidFill>
                      <a:prstDash val="solid"/>
                      <a:round/>
                      <a:headEnd type="none" w="med" len="med"/>
                      <a:tailEnd type="none" w="med" len="med"/>
                    </a:lnL>
                    <a:lnB w="19050" cap="flat" cmpd="sng" algn="ctr">
                      <a:solidFill>
                        <a:schemeClr val="bg2"/>
                      </a:solidFill>
                      <a:prstDash val="solid"/>
                      <a:round/>
                      <a:headEnd type="none" w="med" len="med"/>
                      <a:tailEnd type="none" w="med" len="med"/>
                    </a:lnB>
                  </a:tcPr>
                </a:tc>
              </a:tr>
            </a:tbl>
          </a:graphicData>
        </a:graphic>
      </p:graphicFrame>
      <p:sp>
        <p:nvSpPr>
          <p:cNvPr id="8" name="TextBox 7"/>
          <p:cNvSpPr txBox="1"/>
          <p:nvPr/>
        </p:nvSpPr>
        <p:spPr>
          <a:xfrm>
            <a:off x="966439" y="2893514"/>
            <a:ext cx="3520772" cy="307777"/>
          </a:xfrm>
          <a:prstGeom prst="rect">
            <a:avLst/>
          </a:prstGeom>
          <a:noFill/>
        </p:spPr>
        <p:txBody>
          <a:bodyPr wrap="none" rtlCol="0">
            <a:spAutoFit/>
          </a:bodyPr>
          <a:lstStyle/>
          <a:p>
            <a:r>
              <a:rPr lang="en-US" sz="1400" b="1" i="1" dirty="0" smtClean="0">
                <a:solidFill>
                  <a:schemeClr val="accent4">
                    <a:lumMod val="60000"/>
                    <a:lumOff val="40000"/>
                  </a:schemeClr>
                </a:solidFill>
              </a:rPr>
              <a:t>Aggregate Trip Rates for Statewide Models</a:t>
            </a:r>
            <a:endParaRPr lang="en-US" sz="1400" b="1" i="1" dirty="0">
              <a:solidFill>
                <a:schemeClr val="accent4">
                  <a:lumMod val="60000"/>
                  <a:lumOff val="40000"/>
                </a:schemeClr>
              </a:solidFill>
            </a:endParaRPr>
          </a:p>
        </p:txBody>
      </p:sp>
      <p:sp>
        <p:nvSpPr>
          <p:cNvPr id="9" name="TextBox 8"/>
          <p:cNvSpPr txBox="1"/>
          <p:nvPr/>
        </p:nvSpPr>
        <p:spPr>
          <a:xfrm>
            <a:off x="936706" y="5008403"/>
            <a:ext cx="7240854" cy="1323439"/>
          </a:xfrm>
          <a:prstGeom prst="rect">
            <a:avLst/>
          </a:prstGeom>
          <a:noFill/>
        </p:spPr>
        <p:txBody>
          <a:bodyPr wrap="square" rtlCol="0">
            <a:spAutoFit/>
          </a:bodyPr>
          <a:lstStyle/>
          <a:p>
            <a:pPr marL="111125" indent="-111125">
              <a:spcAft>
                <a:spcPts val="600"/>
              </a:spcAft>
            </a:pPr>
            <a:r>
              <a:rPr lang="en-US" sz="1000" b="1" baseline="30000" dirty="0" smtClean="0"/>
              <a:t>a</a:t>
            </a:r>
            <a:r>
              <a:rPr lang="en-US" sz="1000" dirty="0" smtClean="0"/>
              <a:t>	As documented by Cambridge Systematics, Inc. in 2008 Model Calibration and Validation Standards Final Report for Florida DOT, results from models throughout the U.S. (see Bibliography for all document titles).</a:t>
            </a:r>
          </a:p>
          <a:p>
            <a:pPr marL="111125" indent="-111125">
              <a:spcAft>
                <a:spcPts val="600"/>
              </a:spcAft>
            </a:pPr>
            <a:r>
              <a:rPr lang="en-US" sz="1000" b="1" baseline="30000" dirty="0" smtClean="0"/>
              <a:t>b</a:t>
            </a:r>
            <a:r>
              <a:rPr lang="en-US" sz="1000" dirty="0" smtClean="0"/>
              <a:t>	1998 NCHRP Report 365 Travel Estimation Techniques for Urban Planning, trips/HH.</a:t>
            </a:r>
          </a:p>
          <a:p>
            <a:pPr marL="111125" indent="-111125">
              <a:spcAft>
                <a:spcPts val="600"/>
              </a:spcAft>
            </a:pPr>
            <a:r>
              <a:rPr lang="en-US" sz="1000" baseline="30000" dirty="0" smtClean="0"/>
              <a:t>c	</a:t>
            </a:r>
            <a:r>
              <a:rPr lang="en-US" sz="1000" dirty="0" smtClean="0"/>
              <a:t>Reported statistics are for motorized trips only.</a:t>
            </a:r>
          </a:p>
          <a:p>
            <a:pPr marL="111125" indent="-111125">
              <a:spcAft>
                <a:spcPts val="600"/>
              </a:spcAft>
            </a:pPr>
            <a:r>
              <a:rPr lang="en-US" sz="1000" baseline="30000" dirty="0" smtClean="0"/>
              <a:t>d</a:t>
            </a:r>
            <a:r>
              <a:rPr lang="en-US" sz="1000" dirty="0" smtClean="0"/>
              <a:t>	California High-Speed Rail Model, figures based on intraregional trips.</a:t>
            </a:r>
          </a:p>
          <a:p>
            <a:endParaRPr lang="en-U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Model Validation and Sensitivity</a:t>
            </a:r>
            <a:br>
              <a:rPr lang="en-US" dirty="0" smtClean="0"/>
            </a:br>
            <a:r>
              <a:rPr lang="en-US" dirty="0" smtClean="0"/>
              <a:t>Model Validation and Reasonableness Checking</a:t>
            </a:r>
            <a:endParaRPr lang="en-US" dirty="0"/>
          </a:p>
        </p:txBody>
      </p:sp>
      <p:sp>
        <p:nvSpPr>
          <p:cNvPr id="3" name="Slide Number Placeholder 2"/>
          <p:cNvSpPr>
            <a:spLocks noGrp="1"/>
          </p:cNvSpPr>
          <p:nvPr>
            <p:ph type="sldNum" sz="quarter" idx="12"/>
          </p:nvPr>
        </p:nvSpPr>
        <p:spPr/>
        <p:txBody>
          <a:bodyPr/>
          <a:lstStyle/>
          <a:p>
            <a:fld id="{6EFA8406-D672-4E03-9ABF-F4A7E3A351AA}" type="slidenum">
              <a:rPr lang="en-US" smtClean="0"/>
              <a:pPr/>
              <a:t>9</a:t>
            </a:fld>
            <a:endParaRPr lang="en-US" dirty="0"/>
          </a:p>
        </p:txBody>
      </p:sp>
      <p:graphicFrame>
        <p:nvGraphicFramePr>
          <p:cNvPr id="7" name="Table 6"/>
          <p:cNvGraphicFramePr>
            <a:graphicFrameLocks noGrp="1"/>
          </p:cNvGraphicFramePr>
          <p:nvPr/>
        </p:nvGraphicFramePr>
        <p:xfrm>
          <a:off x="457200" y="1137424"/>
          <a:ext cx="8478642" cy="4579718"/>
        </p:xfrm>
        <a:graphic>
          <a:graphicData uri="http://schemas.openxmlformats.org/drawingml/2006/table">
            <a:tbl>
              <a:tblPr firstRow="1" bandRow="1">
                <a:effectLst>
                  <a:outerShdw blurRad="50800" dist="38100" dir="2700000" algn="tl" rotWithShape="0">
                    <a:prstClr val="black">
                      <a:alpha val="40000"/>
                    </a:prstClr>
                  </a:outerShdw>
                </a:effectLst>
                <a:tableStyleId>{D03447BB-5D67-496B-8E87-E561075AD55C}</a:tableStyleId>
              </a:tblPr>
              <a:tblGrid>
                <a:gridCol w="1319230"/>
                <a:gridCol w="436798"/>
                <a:gridCol w="436798"/>
                <a:gridCol w="436798"/>
                <a:gridCol w="436799"/>
                <a:gridCol w="436798"/>
                <a:gridCol w="436798"/>
                <a:gridCol w="442411"/>
                <a:gridCol w="431185"/>
                <a:gridCol w="550127"/>
                <a:gridCol w="533210"/>
                <a:gridCol w="431579"/>
                <a:gridCol w="431579"/>
                <a:gridCol w="429633"/>
                <a:gridCol w="429633"/>
                <a:gridCol w="429633"/>
                <a:gridCol w="429633"/>
              </a:tblGrid>
              <a:tr h="289932">
                <a:tc rowSpan="3">
                  <a:txBody>
                    <a:bodyPr/>
                    <a:lstStyle/>
                    <a:p>
                      <a:pPr marL="0" marR="0" algn="l">
                        <a:spcBef>
                          <a:spcPts val="300"/>
                        </a:spcBef>
                        <a:spcAft>
                          <a:spcPts val="300"/>
                        </a:spcAft>
                      </a:pPr>
                      <a:r>
                        <a:rPr lang="en-US" sz="900" b="1" dirty="0"/>
                        <a:t>Trip Purpose</a:t>
                      </a:r>
                      <a:endParaRPr lang="en-US" sz="900" b="1" dirty="0">
                        <a:latin typeface="+mj-lt"/>
                        <a:ea typeface="Times New Roman"/>
                        <a:cs typeface="Times New Roman"/>
                      </a:endParaRPr>
                    </a:p>
                  </a:txBody>
                  <a:tcPr marL="20320" marR="20320" marT="0" marB="0" anchor="b">
                    <a:lnB w="19050" cap="flat" cmpd="sng" algn="ctr">
                      <a:solidFill>
                        <a:schemeClr val="bg1"/>
                      </a:solidFill>
                      <a:prstDash val="solid"/>
                      <a:round/>
                      <a:headEnd type="none" w="med" len="med"/>
                      <a:tailEnd type="none" w="med" len="med"/>
                    </a:lnB>
                    <a:solidFill>
                      <a:schemeClr val="bg2"/>
                    </a:solidFill>
                  </a:tcPr>
                </a:tc>
                <a:tc gridSpan="8">
                  <a:txBody>
                    <a:bodyPr/>
                    <a:lstStyle/>
                    <a:p>
                      <a:pPr marL="0" marR="0" algn="ctr">
                        <a:spcBef>
                          <a:spcPts val="300"/>
                        </a:spcBef>
                        <a:spcAft>
                          <a:spcPts val="300"/>
                        </a:spcAft>
                      </a:pPr>
                      <a:r>
                        <a:rPr lang="en-US" sz="900" b="1" dirty="0"/>
                        <a:t>Statewide Model Results</a:t>
                      </a:r>
                      <a:endParaRPr lang="en-US" sz="900" b="1" dirty="0">
                        <a:latin typeface="+mj-lt"/>
                        <a:ea typeface="Times New Roman"/>
                        <a:cs typeface="Times New Roman"/>
                      </a:endParaRPr>
                    </a:p>
                  </a:txBody>
                  <a:tcPr marL="20320" marR="20320" marT="0" marB="0" anchor="b">
                    <a:lnB w="6350"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spcBef>
                          <a:spcPts val="300"/>
                        </a:spcBef>
                        <a:spcAft>
                          <a:spcPts val="300"/>
                        </a:spcAft>
                      </a:pPr>
                      <a:endParaRPr lang="en-US" sz="900" b="1" dirty="0">
                        <a:latin typeface="+mj-lt"/>
                        <a:ea typeface="Times New Roman"/>
                        <a:cs typeface="Times New Roman"/>
                      </a:endParaRPr>
                    </a:p>
                  </a:txBody>
                  <a:tcPr marL="20320" marR="20320" marT="0" marB="0" anchor="b">
                    <a:lnB w="6350" cap="flat" cmpd="sng" algn="ctr">
                      <a:solidFill>
                        <a:schemeClr val="bg1"/>
                      </a:solidFill>
                      <a:prstDash val="solid"/>
                      <a:round/>
                      <a:headEnd type="none" w="med" len="med"/>
                      <a:tailEnd type="none" w="med" len="med"/>
                    </a:lnB>
                    <a:solidFill>
                      <a:schemeClr val="bg2"/>
                    </a:solidFill>
                  </a:tcPr>
                </a:tc>
                <a:tc gridSpan="4">
                  <a:txBody>
                    <a:bodyPr/>
                    <a:lstStyle/>
                    <a:p>
                      <a:pPr marL="0" marR="0" algn="ctr">
                        <a:spcBef>
                          <a:spcPts val="300"/>
                        </a:spcBef>
                        <a:spcAft>
                          <a:spcPts val="300"/>
                        </a:spcAft>
                      </a:pPr>
                      <a:r>
                        <a:rPr lang="en-US" sz="900" b="1" dirty="0"/>
                        <a:t>Travel Survey Data</a:t>
                      </a:r>
                      <a:endParaRPr lang="en-US" sz="900" b="1" dirty="0">
                        <a:latin typeface="+mj-lt"/>
                        <a:ea typeface="Times New Roman"/>
                        <a:cs typeface="Times New Roman"/>
                      </a:endParaRPr>
                    </a:p>
                  </a:txBody>
                  <a:tcPr marL="20320" marR="20320" marT="0" marB="0" anchor="b">
                    <a:lnB w="6350"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300"/>
                        </a:spcBef>
                        <a:spcAft>
                          <a:spcPts val="300"/>
                        </a:spcAft>
                      </a:pPr>
                      <a:r>
                        <a:rPr lang="en-US" sz="900" b="1" dirty="0"/>
                        <a:t>Guidance Documents</a:t>
                      </a:r>
                      <a:endParaRPr lang="en-US" sz="900" b="1" dirty="0">
                        <a:latin typeface="+mj-lt"/>
                        <a:ea typeface="Times New Roman"/>
                        <a:cs typeface="Times New Roman"/>
                      </a:endParaRPr>
                    </a:p>
                  </a:txBody>
                  <a:tcPr marL="20320" marR="20320" marT="0" marB="0" anchor="b">
                    <a:lnB w="6350"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11512">
                <a:tc vMerge="1">
                  <a:txBody>
                    <a:bodyPr/>
                    <a:lstStyle/>
                    <a:p>
                      <a:endParaRPr lang="en-US"/>
                    </a:p>
                  </a:txBody>
                  <a:tcPr/>
                </a:tc>
                <a:tc rowSpan="2">
                  <a:txBody>
                    <a:bodyPr/>
                    <a:lstStyle/>
                    <a:p>
                      <a:pPr marL="0" marR="0" algn="ctr">
                        <a:spcBef>
                          <a:spcPts val="300"/>
                        </a:spcBef>
                        <a:spcAft>
                          <a:spcPts val="300"/>
                        </a:spcAft>
                      </a:pPr>
                      <a:r>
                        <a:rPr lang="en-US" sz="900" b="1" dirty="0"/>
                        <a:t>AL</a:t>
                      </a:r>
                      <a:endParaRPr lang="en-US" sz="900" b="1" dirty="0">
                        <a:latin typeface="+mj-lt"/>
                        <a:ea typeface="Times New Roman"/>
                        <a:cs typeface="Times New Roman"/>
                      </a:endParaRPr>
                    </a:p>
                  </a:txBody>
                  <a:tcPr marL="20320" marR="20320" marT="0" marB="0" anchor="b">
                    <a:lnL w="25400" cmpd="sng">
                      <a:noFill/>
                    </a:lnL>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FL 2000</a:t>
                      </a:r>
                      <a:endParaRPr lang="en-US" sz="900" b="1" dirty="0">
                        <a:latin typeface="+mj-lt"/>
                        <a:ea typeface="Times New Roman"/>
                        <a:cs typeface="Times New Roman"/>
                      </a:endParaRPr>
                    </a:p>
                  </a:txBody>
                  <a:tcPr marL="20320" marR="2032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LA</a:t>
                      </a:r>
                      <a:endParaRPr lang="en-US" sz="900" b="1" dirty="0">
                        <a:latin typeface="+mj-lt"/>
                        <a:ea typeface="Times New Roman"/>
                        <a:cs typeface="Times New Roman"/>
                      </a:endParaRPr>
                    </a:p>
                  </a:txBody>
                  <a:tcPr marL="20320" marR="2032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MA</a:t>
                      </a:r>
                      <a:endParaRPr lang="en-US" sz="900" b="1" dirty="0">
                        <a:latin typeface="+mj-lt"/>
                        <a:ea typeface="Times New Roman"/>
                        <a:cs typeface="Times New Roman"/>
                      </a:endParaRPr>
                    </a:p>
                  </a:txBody>
                  <a:tcPr marL="20320" marR="2032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MS</a:t>
                      </a:r>
                      <a:endParaRPr lang="en-US" sz="900" b="1" dirty="0">
                        <a:latin typeface="+mj-lt"/>
                        <a:ea typeface="Times New Roman"/>
                        <a:cs typeface="Times New Roman"/>
                      </a:endParaRPr>
                    </a:p>
                  </a:txBody>
                  <a:tcPr marL="20320" marR="2032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UT</a:t>
                      </a:r>
                      <a:endParaRPr lang="en-US" sz="900" b="1" dirty="0">
                        <a:latin typeface="+mj-lt"/>
                        <a:ea typeface="Times New Roman"/>
                        <a:cs typeface="Times New Roman"/>
                      </a:endParaRPr>
                    </a:p>
                  </a:txBody>
                  <a:tcPr marL="20320" marR="2032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VT</a:t>
                      </a:r>
                      <a:endParaRPr lang="en-US" sz="900" b="1" dirty="0">
                        <a:latin typeface="+mj-lt"/>
                        <a:ea typeface="Times New Roman"/>
                        <a:cs typeface="Times New Roman"/>
                      </a:endParaRPr>
                    </a:p>
                  </a:txBody>
                  <a:tcPr marL="20320" marR="2032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rowSpan="2">
                  <a:txBody>
                    <a:bodyPr/>
                    <a:lstStyle/>
                    <a:p>
                      <a:pPr marL="0" marR="0" algn="ctr">
                        <a:spcBef>
                          <a:spcPts val="300"/>
                        </a:spcBef>
                        <a:spcAft>
                          <a:spcPts val="300"/>
                        </a:spcAft>
                      </a:pPr>
                      <a:r>
                        <a:rPr lang="en-US" sz="900" b="1" dirty="0"/>
                        <a:t>DE</a:t>
                      </a:r>
                      <a:endParaRPr lang="en-US" sz="900" b="1" dirty="0">
                        <a:latin typeface="+mj-lt"/>
                        <a:ea typeface="Times New Roman"/>
                        <a:cs typeface="Times New Roman"/>
                      </a:endParaRPr>
                    </a:p>
                  </a:txBody>
                  <a:tcPr marL="20320" marR="2032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gridSpan="2">
                  <a:txBody>
                    <a:bodyPr/>
                    <a:lstStyle/>
                    <a:p>
                      <a:pPr marL="0" marR="0" algn="ctr">
                        <a:spcBef>
                          <a:spcPts val="300"/>
                        </a:spcBef>
                        <a:spcAft>
                          <a:spcPts val="300"/>
                        </a:spcAft>
                      </a:pPr>
                      <a:r>
                        <a:rPr lang="en-US" sz="900" b="1" dirty="0"/>
                        <a:t>Wisconsin</a:t>
                      </a:r>
                      <a:endParaRPr lang="en-US" sz="900" b="1" dirty="0">
                        <a:latin typeface="+mj-lt"/>
                        <a:ea typeface="Times New Roman"/>
                        <a:cs typeface="Times New Roman"/>
                      </a:endParaRPr>
                    </a:p>
                  </a:txBody>
                  <a:tcPr marL="20320" marR="20320" marT="0" marB="0" anchor="b">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marL="0" marR="0" algn="ctr">
                        <a:spcBef>
                          <a:spcPts val="300"/>
                        </a:spcBef>
                        <a:spcAft>
                          <a:spcPts val="300"/>
                        </a:spcAft>
                      </a:pPr>
                      <a:r>
                        <a:rPr lang="en-US" sz="900" b="1" dirty="0"/>
                        <a:t>NHTS</a:t>
                      </a:r>
                      <a:endParaRPr lang="en-US" sz="900" b="1" dirty="0">
                        <a:latin typeface="+mj-lt"/>
                        <a:ea typeface="Times New Roman"/>
                        <a:cs typeface="Times New Roman"/>
                      </a:endParaRPr>
                    </a:p>
                  </a:txBody>
                  <a:tcPr marL="20320" marR="20320" marT="0" marB="0" anchor="b">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marL="0" marR="0" algn="ctr">
                        <a:spcBef>
                          <a:spcPts val="300"/>
                        </a:spcBef>
                        <a:spcAft>
                          <a:spcPts val="300"/>
                        </a:spcAft>
                      </a:pPr>
                      <a:r>
                        <a:rPr lang="en-US" sz="900" b="1" dirty="0"/>
                        <a:t>FDOT</a:t>
                      </a:r>
                      <a:endParaRPr lang="en-US" sz="900" b="1" dirty="0">
                        <a:latin typeface="+mj-lt"/>
                        <a:ea typeface="Times New Roman"/>
                        <a:cs typeface="Times New Roman"/>
                      </a:endParaRPr>
                    </a:p>
                  </a:txBody>
                  <a:tcPr marL="20320" marR="20320" marT="0" marB="0" anchor="b">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marL="0" marR="0" algn="ctr">
                        <a:spcBef>
                          <a:spcPts val="300"/>
                        </a:spcBef>
                        <a:spcAft>
                          <a:spcPts val="300"/>
                        </a:spcAft>
                      </a:pPr>
                      <a:r>
                        <a:rPr lang="en-US" sz="900" b="1" dirty="0"/>
                        <a:t>NCHRP</a:t>
                      </a:r>
                      <a:endParaRPr lang="en-US" sz="900" b="1" dirty="0">
                        <a:latin typeface="+mj-lt"/>
                        <a:ea typeface="Times New Roman"/>
                        <a:cs typeface="Times New Roman"/>
                      </a:endParaRPr>
                    </a:p>
                  </a:txBody>
                  <a:tcPr marL="20320" marR="20320" marT="0" marB="0" anchor="b">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2"/>
                    </a:solidFill>
                  </a:tcPr>
                </a:tc>
                <a:tc hMerge="1">
                  <a:txBody>
                    <a:bodyPr/>
                    <a:lstStyle/>
                    <a:p>
                      <a:endParaRPr lang="en-US"/>
                    </a:p>
                  </a:txBody>
                  <a:tcPr/>
                </a:tc>
              </a:tr>
              <a:tr h="28658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300"/>
                        </a:spcBef>
                        <a:spcAft>
                          <a:spcPts val="300"/>
                        </a:spcAft>
                      </a:pPr>
                      <a:r>
                        <a:rPr lang="en-US" sz="900" b="1" spc="-20" dirty="0"/>
                        <a:t>Short-Distance</a:t>
                      </a:r>
                      <a:r>
                        <a:rPr lang="en-US" sz="900" b="1" spc="-20" baseline="30000" dirty="0"/>
                        <a:t>b</a:t>
                      </a:r>
                      <a:endParaRPr lang="en-US" sz="900" b="1" spc="-20" dirty="0">
                        <a:latin typeface="+mj-lt"/>
                        <a:ea typeface="Times New Roman"/>
                        <a:cs typeface="Times New Roman"/>
                      </a:endParaRPr>
                    </a:p>
                  </a:txBody>
                  <a:tcPr marL="20320" marR="2032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spc="-20" dirty="0"/>
                        <a:t>Long-Distance</a:t>
                      </a:r>
                      <a:r>
                        <a:rPr lang="en-US" sz="900" b="1" spc="-20" baseline="30000" dirty="0"/>
                        <a:t>b</a:t>
                      </a:r>
                      <a:endParaRPr lang="en-US" sz="900" b="1" spc="-20" dirty="0">
                        <a:latin typeface="+mj-lt"/>
                        <a:ea typeface="Times New Roman"/>
                        <a:cs typeface="Times New Roman"/>
                      </a:endParaRPr>
                    </a:p>
                  </a:txBody>
                  <a:tcPr marL="20320" marR="20320" marT="0" marB="0" anchor="b">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t>Urban</a:t>
                      </a:r>
                      <a:r>
                        <a:rPr lang="en-US" sz="900" b="1" baseline="30000" dirty="0"/>
                        <a:t>c</a:t>
                      </a:r>
                      <a:endParaRPr lang="en-US" sz="900" b="1" dirty="0">
                        <a:latin typeface="+mj-lt"/>
                        <a:ea typeface="Times New Roman"/>
                        <a:cs typeface="Times New Roman"/>
                      </a:endParaRPr>
                    </a:p>
                  </a:txBody>
                  <a:tcPr marL="20320" marR="20320" marT="0" marB="0" anchor="b">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t>Rural</a:t>
                      </a:r>
                      <a:r>
                        <a:rPr lang="en-US" sz="900" b="1" baseline="30000" dirty="0"/>
                        <a:t>c</a:t>
                      </a:r>
                      <a:endParaRPr lang="en-US" sz="900" b="1" dirty="0">
                        <a:latin typeface="+mj-lt"/>
                        <a:ea typeface="Times New Roman"/>
                        <a:cs typeface="Times New Roman"/>
                      </a:endParaRPr>
                    </a:p>
                  </a:txBody>
                  <a:tcPr marL="20320" marR="20320" marT="0" marB="0" anchor="b">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t>Low</a:t>
                      </a:r>
                      <a:r>
                        <a:rPr lang="en-US" sz="900" b="1" baseline="30000" dirty="0"/>
                        <a:t>d</a:t>
                      </a:r>
                      <a:endParaRPr lang="en-US" sz="900" b="1" dirty="0">
                        <a:latin typeface="+mj-lt"/>
                        <a:ea typeface="Times New Roman"/>
                        <a:cs typeface="Times New Roman"/>
                      </a:endParaRPr>
                    </a:p>
                  </a:txBody>
                  <a:tcPr marL="20320" marR="20320" marT="0" marB="0" anchor="b">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t>High</a:t>
                      </a:r>
                      <a:r>
                        <a:rPr lang="en-US" sz="900" b="1" baseline="30000" dirty="0"/>
                        <a:t>d</a:t>
                      </a:r>
                      <a:endParaRPr lang="en-US" sz="900" b="1" dirty="0">
                        <a:latin typeface="+mj-lt"/>
                        <a:ea typeface="Times New Roman"/>
                        <a:cs typeface="Times New Roman"/>
                      </a:endParaRPr>
                    </a:p>
                  </a:txBody>
                  <a:tcPr marL="20320" marR="20320" marT="0" marB="0" anchor="b">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t>Low</a:t>
                      </a:r>
                      <a:r>
                        <a:rPr lang="en-US" sz="900" b="1" baseline="30000" dirty="0"/>
                        <a:t>e</a:t>
                      </a:r>
                      <a:endParaRPr lang="en-US" sz="900" b="1" dirty="0">
                        <a:latin typeface="+mj-lt"/>
                        <a:ea typeface="Times New Roman"/>
                        <a:cs typeface="Times New Roman"/>
                      </a:endParaRPr>
                    </a:p>
                  </a:txBody>
                  <a:tcPr marL="20320" marR="20320" marT="0" marB="0" anchor="b">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900" b="1" dirty="0"/>
                        <a:t>High</a:t>
                      </a:r>
                      <a:r>
                        <a:rPr lang="en-US" sz="900" b="1" baseline="30000" dirty="0"/>
                        <a:t>e</a:t>
                      </a:r>
                      <a:endParaRPr lang="en-US" sz="900" b="1" dirty="0">
                        <a:latin typeface="+mj-lt"/>
                        <a:ea typeface="Times New Roman"/>
                        <a:cs typeface="Times New Roman"/>
                      </a:endParaRPr>
                    </a:p>
                  </a:txBody>
                  <a:tcPr marL="20320" marR="20320" marT="0" marB="0" anchor="b">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solidFill>
                  </a:tcPr>
                </a:tc>
              </a:tr>
              <a:tr h="193050">
                <a:tc>
                  <a:txBody>
                    <a:bodyPr/>
                    <a:lstStyle/>
                    <a:p>
                      <a:pPr marL="0" marR="0" algn="l">
                        <a:spcBef>
                          <a:spcPts val="300"/>
                        </a:spcBef>
                        <a:spcAft>
                          <a:spcPts val="300"/>
                        </a:spcAft>
                      </a:pPr>
                      <a:r>
                        <a:rPr lang="en-US" sz="850" dirty="0"/>
                        <a:t>Home-Based Work</a:t>
                      </a:r>
                      <a:endParaRPr lang="en-US" sz="850" dirty="0">
                        <a:latin typeface="+mj-lt"/>
                        <a:ea typeface="Times New Roman"/>
                        <a:cs typeface="Times New Roman"/>
                      </a:endParaRPr>
                    </a:p>
                  </a:txBody>
                  <a:tcPr marL="20320" marR="20320" marT="0" marB="0" anchor="ct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50" dirty="0"/>
                        <a:t>19.19%</a:t>
                      </a:r>
                      <a:endParaRPr lang="en-US" sz="85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50" dirty="0"/>
                        <a:t>19.14%</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50" dirty="0"/>
                        <a:t>19.00%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50" dirty="0"/>
                        <a:t>18.41%</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50" dirty="0"/>
                        <a:t>16.06%</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50" dirty="0"/>
                        <a:t>15.50%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50" dirty="0"/>
                        <a:t>23.30%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50" dirty="0"/>
                        <a:t>34.00%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50" dirty="0"/>
                        <a:t>18.04%</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50" dirty="0"/>
                        <a:t>11.15%</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50" dirty="0"/>
                        <a:t>11.36%</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50" dirty="0"/>
                        <a:t>12.00%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50" dirty="0"/>
                        <a:t>24.00%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50" dirty="0"/>
                        <a:t>17.00%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algn="ctr">
                        <a:spcBef>
                          <a:spcPts val="300"/>
                        </a:spcBef>
                        <a:spcAft>
                          <a:spcPts val="300"/>
                        </a:spcAft>
                      </a:pPr>
                      <a:r>
                        <a:rPr lang="en-US" sz="850" dirty="0"/>
                        <a:t>23.00%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r>
              <a:tr h="193050">
                <a:tc>
                  <a:txBody>
                    <a:bodyPr/>
                    <a:lstStyle/>
                    <a:p>
                      <a:pPr marL="0" marR="0" algn="l">
                        <a:spcBef>
                          <a:spcPts val="300"/>
                        </a:spcBef>
                        <a:spcAft>
                          <a:spcPts val="300"/>
                        </a:spcAft>
                      </a:pPr>
                      <a:r>
                        <a:rPr lang="en-US" sz="850" dirty="0"/>
                        <a:t>Home-Based Nonwork</a:t>
                      </a:r>
                      <a:endParaRPr lang="en-US" sz="850" dirty="0">
                        <a:latin typeface="+mj-lt"/>
                        <a:ea typeface="Times New Roman"/>
                        <a:cs typeface="Times New Roman"/>
                      </a:endParaRPr>
                    </a:p>
                  </a:txBody>
                  <a:tcPr marL="20320" marR="20320" marT="0" marB="0" anchor="ctr"/>
                </a:tc>
                <a:tc>
                  <a:txBody>
                    <a:bodyPr/>
                    <a:lstStyle/>
                    <a:p>
                      <a:pPr marL="0" marR="0" algn="ctr">
                        <a:spcBef>
                          <a:spcPts val="300"/>
                        </a:spcBef>
                        <a:spcAft>
                          <a:spcPts val="300"/>
                        </a:spcAft>
                      </a:pPr>
                      <a:r>
                        <a:rPr lang="en-US" sz="850" dirty="0"/>
                        <a:t>46.22%</a:t>
                      </a:r>
                      <a:endParaRPr lang="en-US" sz="85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55.47%</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47.70%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52.06%</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49.17%</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45.10%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45.00%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60.00%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193050">
                <a:tc>
                  <a:txBody>
                    <a:bodyPr/>
                    <a:lstStyle/>
                    <a:p>
                      <a:pPr marL="91440" marR="0" algn="l">
                        <a:spcBef>
                          <a:spcPts val="300"/>
                        </a:spcBef>
                        <a:spcAft>
                          <a:spcPts val="300"/>
                        </a:spcAft>
                      </a:pPr>
                      <a:r>
                        <a:rPr lang="en-US" sz="850" dirty="0"/>
                        <a:t>Home-Based Other </a:t>
                      </a:r>
                      <a:endParaRPr lang="en-US" sz="850" dirty="0">
                        <a:latin typeface="+mj-lt"/>
                        <a:ea typeface="Times New Roman"/>
                        <a:cs typeface="Times New Roman"/>
                      </a:endParaRPr>
                    </a:p>
                  </a:txBody>
                  <a:tcPr marL="20320" marR="20320" marT="0" marB="0" anchor="ct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27.92%</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47.70%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19.38%</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49.17%</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45.10%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32.20%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18.00%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9.47%</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21.52%</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21.73%</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14.00%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28.00%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52.00%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60.00%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193050">
                <a:tc>
                  <a:txBody>
                    <a:bodyPr/>
                    <a:lstStyle/>
                    <a:p>
                      <a:pPr marL="91440" marR="0" algn="l">
                        <a:spcBef>
                          <a:spcPts val="300"/>
                        </a:spcBef>
                        <a:spcAft>
                          <a:spcPts val="300"/>
                        </a:spcAft>
                      </a:pPr>
                      <a:r>
                        <a:rPr lang="en-US" sz="850" dirty="0"/>
                        <a:t>Home-Based Shop</a:t>
                      </a:r>
                      <a:endParaRPr lang="en-US" sz="850" dirty="0">
                        <a:latin typeface="+mj-lt"/>
                        <a:ea typeface="Times New Roman"/>
                        <a:cs typeface="Times New Roman"/>
                      </a:endParaRPr>
                    </a:p>
                  </a:txBody>
                  <a:tcPr marL="20320" marR="20320" marT="0" marB="0" anchor="ct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15.76%</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11.73%</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12.80%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17.00%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15.26%</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22.94%</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20.40%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10.00%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20.00%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193050">
                <a:tc>
                  <a:txBody>
                    <a:bodyPr/>
                    <a:lstStyle/>
                    <a:p>
                      <a:pPr marL="91440" marR="0" algn="l">
                        <a:spcBef>
                          <a:spcPts val="300"/>
                        </a:spcBef>
                        <a:spcAft>
                          <a:spcPts val="300"/>
                        </a:spcAft>
                      </a:pPr>
                      <a:r>
                        <a:rPr lang="en-US" sz="850" dirty="0"/>
                        <a:t>Home-Based Social/Recreation</a:t>
                      </a:r>
                      <a:endParaRPr lang="en-US" sz="850" dirty="0">
                        <a:latin typeface="+mj-lt"/>
                        <a:ea typeface="Times New Roman"/>
                        <a:cs typeface="Times New Roman"/>
                      </a:endParaRPr>
                    </a:p>
                  </a:txBody>
                  <a:tcPr marL="20320" marR="20320" marT="0" marB="0" anchor="ct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11.79%</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13.95%</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10.00%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11.91%</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13.78%</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12.87%</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9.00%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12.00%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193050">
                <a:tc>
                  <a:txBody>
                    <a:bodyPr/>
                    <a:lstStyle/>
                    <a:p>
                      <a:pPr marL="91440" marR="0" algn="l">
                        <a:spcBef>
                          <a:spcPts val="300"/>
                        </a:spcBef>
                        <a:spcAft>
                          <a:spcPts val="300"/>
                        </a:spcAft>
                      </a:pPr>
                      <a:r>
                        <a:rPr lang="en-US" sz="850" dirty="0"/>
                        <a:t>Home-Based School</a:t>
                      </a:r>
                      <a:endParaRPr lang="en-US" sz="850" dirty="0">
                        <a:latin typeface="+mj-lt"/>
                        <a:ea typeface="Times New Roman"/>
                        <a:cs typeface="Times New Roman"/>
                      </a:endParaRPr>
                    </a:p>
                  </a:txBody>
                  <a:tcPr marL="20320" marR="20320" marT="0" marB="0" anchor="ct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7.00%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5.80%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19.03%</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5.00%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8.00%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193050">
                <a:tc>
                  <a:txBody>
                    <a:bodyPr/>
                    <a:lstStyle/>
                    <a:p>
                      <a:pPr marL="0" marR="0" algn="l">
                        <a:spcBef>
                          <a:spcPts val="300"/>
                        </a:spcBef>
                        <a:spcAft>
                          <a:spcPts val="300"/>
                        </a:spcAft>
                      </a:pPr>
                      <a:r>
                        <a:rPr lang="en-US" sz="850" dirty="0"/>
                        <a:t>Nonhome-Based</a:t>
                      </a:r>
                      <a:endParaRPr lang="en-US" sz="850" dirty="0">
                        <a:latin typeface="+mj-lt"/>
                        <a:ea typeface="Times New Roman"/>
                        <a:cs typeface="Times New Roman"/>
                      </a:endParaRPr>
                    </a:p>
                  </a:txBody>
                  <a:tcPr marL="20320" marR="20320" marT="0" marB="0" anchor="ct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 </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 </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 </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 </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 </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25.80%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193050">
                <a:tc>
                  <a:txBody>
                    <a:bodyPr/>
                    <a:lstStyle/>
                    <a:p>
                      <a:pPr marL="91440" marR="0" algn="l">
                        <a:spcBef>
                          <a:spcPts val="300"/>
                        </a:spcBef>
                        <a:spcAft>
                          <a:spcPts val="300"/>
                        </a:spcAft>
                      </a:pPr>
                      <a:r>
                        <a:rPr lang="en-US" sz="850" dirty="0"/>
                        <a:t>Nonhome-Based Work</a:t>
                      </a:r>
                      <a:endParaRPr lang="en-US" sz="850" dirty="0">
                        <a:latin typeface="+mj-lt"/>
                        <a:ea typeface="Times New Roman"/>
                        <a:cs typeface="Times New Roman"/>
                      </a:endParaRPr>
                    </a:p>
                  </a:txBody>
                  <a:tcPr marL="20320" marR="20320" marT="0" marB="0" anchor="ct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10.27%</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11.00%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193050">
                <a:tc>
                  <a:txBody>
                    <a:bodyPr/>
                    <a:lstStyle/>
                    <a:p>
                      <a:pPr marL="91440" marR="0" algn="l">
                        <a:spcBef>
                          <a:spcPts val="300"/>
                        </a:spcBef>
                        <a:spcAft>
                          <a:spcPts val="300"/>
                        </a:spcAft>
                      </a:pPr>
                      <a:r>
                        <a:rPr lang="en-US" sz="850" dirty="0"/>
                        <a:t>Nonhome-Based Nonwork</a:t>
                      </a:r>
                      <a:endParaRPr lang="en-US" sz="850" dirty="0">
                        <a:latin typeface="+mj-lt"/>
                        <a:ea typeface="Times New Roman"/>
                        <a:cs typeface="Times New Roman"/>
                      </a:endParaRPr>
                    </a:p>
                  </a:txBody>
                  <a:tcPr marL="20320" marR="20320" marT="0" marB="0" anchor="ct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14.41%</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6.00%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193050">
                <a:tc>
                  <a:txBody>
                    <a:bodyPr/>
                    <a:lstStyle/>
                    <a:p>
                      <a:pPr marL="91440" marR="0" algn="l">
                        <a:spcBef>
                          <a:spcPts val="300"/>
                        </a:spcBef>
                        <a:spcAft>
                          <a:spcPts val="300"/>
                        </a:spcAft>
                      </a:pPr>
                      <a:r>
                        <a:rPr lang="en-US" sz="850" dirty="0"/>
                        <a:t>Other</a:t>
                      </a:r>
                      <a:endParaRPr lang="en-US" sz="850" dirty="0">
                        <a:latin typeface="+mj-lt"/>
                        <a:ea typeface="Times New Roman"/>
                        <a:cs typeface="Times New Roman"/>
                      </a:endParaRPr>
                    </a:p>
                  </a:txBody>
                  <a:tcPr marL="20320" marR="20320" marT="0" marB="0" anchor="ctr"/>
                </a:tc>
                <a:tc>
                  <a:txBody>
                    <a:bodyPr/>
                    <a:lstStyle/>
                    <a:p>
                      <a:pPr marL="0" marR="0" algn="ctr">
                        <a:spcBef>
                          <a:spcPts val="300"/>
                        </a:spcBef>
                        <a:spcAft>
                          <a:spcPts val="300"/>
                        </a:spcAft>
                      </a:pPr>
                      <a:r>
                        <a:rPr lang="en-US" sz="850" dirty="0"/>
                        <a:t>21.80%</a:t>
                      </a:r>
                      <a:endParaRPr lang="en-US" sz="85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193050">
                <a:tc>
                  <a:txBody>
                    <a:bodyPr/>
                    <a:lstStyle/>
                    <a:p>
                      <a:pPr marL="91440" marR="0" algn="l">
                        <a:spcBef>
                          <a:spcPts val="300"/>
                        </a:spcBef>
                        <a:spcAft>
                          <a:spcPts val="300"/>
                        </a:spcAft>
                      </a:pPr>
                      <a:r>
                        <a:rPr lang="en-US" sz="850" dirty="0"/>
                        <a:t>Truck</a:t>
                      </a:r>
                      <a:endParaRPr lang="en-US" sz="850" dirty="0">
                        <a:latin typeface="+mj-lt"/>
                        <a:ea typeface="Times New Roman"/>
                        <a:cs typeface="Times New Roman"/>
                      </a:endParaRPr>
                    </a:p>
                  </a:txBody>
                  <a:tcPr marL="20320" marR="20320" marT="0" marB="0" anchor="ctr"/>
                </a:tc>
                <a:tc>
                  <a:txBody>
                    <a:bodyPr/>
                    <a:lstStyle/>
                    <a:p>
                      <a:pPr marL="0" marR="0" algn="ctr">
                        <a:spcBef>
                          <a:spcPts val="300"/>
                        </a:spcBef>
                        <a:spcAft>
                          <a:spcPts val="300"/>
                        </a:spcAft>
                      </a:pPr>
                      <a:r>
                        <a:rPr lang="en-US" sz="850" dirty="0"/>
                        <a:t>7.79%</a:t>
                      </a:r>
                      <a:endParaRPr lang="en-US" sz="85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1.70%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193050">
                <a:tc>
                  <a:txBody>
                    <a:bodyPr/>
                    <a:lstStyle/>
                    <a:p>
                      <a:pPr marL="91440" marR="0" algn="l">
                        <a:spcBef>
                          <a:spcPts val="300"/>
                        </a:spcBef>
                        <a:spcAft>
                          <a:spcPts val="300"/>
                        </a:spcAft>
                      </a:pPr>
                      <a:r>
                        <a:rPr lang="en-US" sz="850" dirty="0"/>
                        <a:t>Long-Distance Business</a:t>
                      </a:r>
                      <a:endParaRPr lang="en-US" sz="850" dirty="0">
                        <a:latin typeface="+mj-lt"/>
                        <a:ea typeface="Times New Roman"/>
                        <a:cs typeface="Times New Roman"/>
                      </a:endParaRPr>
                    </a:p>
                  </a:txBody>
                  <a:tcPr marL="20320" marR="20320" marT="0" marB="0" anchor="ct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0.20%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2.84%</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0.11%</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24.80%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193050">
                <a:tc>
                  <a:txBody>
                    <a:bodyPr/>
                    <a:lstStyle/>
                    <a:p>
                      <a:pPr marL="91440" marR="0" algn="l">
                        <a:spcBef>
                          <a:spcPts val="300"/>
                        </a:spcBef>
                        <a:spcAft>
                          <a:spcPts val="300"/>
                        </a:spcAft>
                      </a:pPr>
                      <a:r>
                        <a:rPr lang="en-US" sz="850" dirty="0"/>
                        <a:t>Long-Distance Tourist</a:t>
                      </a:r>
                      <a:endParaRPr lang="en-US" sz="850" dirty="0">
                        <a:latin typeface="+mj-lt"/>
                        <a:ea typeface="Times New Roman"/>
                        <a:cs typeface="Times New Roman"/>
                      </a:endParaRPr>
                    </a:p>
                  </a:txBody>
                  <a:tcPr marL="20320" marR="20320" marT="0" marB="0" anchor="ct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0.10%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0.27%</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0.00%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193050">
                <a:tc>
                  <a:txBody>
                    <a:bodyPr/>
                    <a:lstStyle/>
                    <a:p>
                      <a:pPr marL="91440" marR="0" algn="l">
                        <a:spcBef>
                          <a:spcPts val="300"/>
                        </a:spcBef>
                        <a:spcAft>
                          <a:spcPts val="300"/>
                        </a:spcAft>
                      </a:pPr>
                      <a:r>
                        <a:rPr lang="en-US" sz="850" dirty="0"/>
                        <a:t>Long-Distance Work</a:t>
                      </a:r>
                      <a:endParaRPr lang="en-US" sz="850" dirty="0">
                        <a:latin typeface="+mj-lt"/>
                        <a:ea typeface="Times New Roman"/>
                        <a:cs typeface="Times New Roman"/>
                      </a:endParaRPr>
                    </a:p>
                  </a:txBody>
                  <a:tcPr marL="20320" marR="20320" marT="0" marB="0" anchor="ct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1.05%</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0.30%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193050">
                <a:tc>
                  <a:txBody>
                    <a:bodyPr/>
                    <a:lstStyle/>
                    <a:p>
                      <a:pPr marL="91440" marR="0" algn="l">
                        <a:spcBef>
                          <a:spcPts val="300"/>
                        </a:spcBef>
                        <a:spcAft>
                          <a:spcPts val="300"/>
                        </a:spcAft>
                      </a:pPr>
                      <a:r>
                        <a:rPr lang="en-US" sz="850" dirty="0"/>
                        <a:t>Long-Distance Nonwork/Other</a:t>
                      </a:r>
                      <a:endParaRPr lang="en-US" sz="850" dirty="0">
                        <a:latin typeface="+mj-lt"/>
                        <a:ea typeface="Times New Roman"/>
                        <a:cs typeface="Times New Roman"/>
                      </a:endParaRPr>
                    </a:p>
                  </a:txBody>
                  <a:tcPr marL="20320" marR="20320" marT="0" marB="0" anchor="ct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0.30%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0.11%</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0.60%</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193050">
                <a:tc>
                  <a:txBody>
                    <a:bodyPr/>
                    <a:lstStyle/>
                    <a:p>
                      <a:pPr marL="91440" marR="0" algn="l">
                        <a:spcBef>
                          <a:spcPts val="300"/>
                        </a:spcBef>
                        <a:spcAft>
                          <a:spcPts val="300"/>
                        </a:spcAft>
                      </a:pPr>
                      <a:r>
                        <a:rPr lang="en-US" sz="850" dirty="0"/>
                        <a:t>Internal-External Business</a:t>
                      </a:r>
                      <a:endParaRPr lang="en-US" sz="850" dirty="0">
                        <a:latin typeface="+mj-lt"/>
                        <a:ea typeface="Times New Roman"/>
                        <a:cs typeface="Times New Roman"/>
                      </a:endParaRPr>
                    </a:p>
                  </a:txBody>
                  <a:tcPr marL="20320" marR="20320" marT="0" marB="0" anchor="ct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0.44%</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193050">
                <a:tc>
                  <a:txBody>
                    <a:bodyPr/>
                    <a:lstStyle/>
                    <a:p>
                      <a:pPr marL="91440" marR="0" algn="l">
                        <a:spcBef>
                          <a:spcPts val="300"/>
                        </a:spcBef>
                        <a:spcAft>
                          <a:spcPts val="300"/>
                        </a:spcAft>
                      </a:pPr>
                      <a:r>
                        <a:rPr lang="en-US" sz="850" dirty="0"/>
                        <a:t>Internal-External Tourist</a:t>
                      </a:r>
                      <a:endParaRPr lang="en-US" sz="850" dirty="0">
                        <a:latin typeface="+mj-lt"/>
                        <a:ea typeface="Times New Roman"/>
                        <a:cs typeface="Times New Roman"/>
                      </a:endParaRPr>
                    </a:p>
                  </a:txBody>
                  <a:tcPr marL="20320" marR="20320" marT="0" marB="0" anchor="ct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0.44%</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193050">
                <a:tc>
                  <a:txBody>
                    <a:bodyPr/>
                    <a:lstStyle/>
                    <a:p>
                      <a:pPr marL="91440" marR="0" algn="l">
                        <a:spcBef>
                          <a:spcPts val="300"/>
                        </a:spcBef>
                        <a:spcAft>
                          <a:spcPts val="300"/>
                        </a:spcAft>
                      </a:pPr>
                      <a:r>
                        <a:rPr lang="en-US" sz="850" dirty="0"/>
                        <a:t>Internal-External Other</a:t>
                      </a:r>
                      <a:endParaRPr lang="en-US" sz="850" dirty="0">
                        <a:latin typeface="+mj-lt"/>
                        <a:ea typeface="Times New Roman"/>
                        <a:cs typeface="Times New Roman"/>
                      </a:endParaRPr>
                    </a:p>
                  </a:txBody>
                  <a:tcPr marL="20320" marR="20320" marT="0" marB="0" anchor="ct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0.77%</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tcPr>
                </a:tc>
              </a:tr>
              <a:tr h="193050">
                <a:tc>
                  <a:txBody>
                    <a:bodyPr/>
                    <a:lstStyle/>
                    <a:p>
                      <a:pPr marL="0" marR="0" algn="l">
                        <a:spcBef>
                          <a:spcPts val="300"/>
                        </a:spcBef>
                        <a:spcAft>
                          <a:spcPts val="300"/>
                        </a:spcAft>
                      </a:pPr>
                      <a:r>
                        <a:rPr lang="en-US" sz="850" dirty="0"/>
                        <a:t>External</a:t>
                      </a:r>
                      <a:endParaRPr lang="en-US" sz="850" dirty="0">
                        <a:latin typeface="+mj-lt"/>
                        <a:ea typeface="Times New Roman"/>
                        <a:cs typeface="Times New Roman"/>
                      </a:endParaRPr>
                    </a:p>
                  </a:txBody>
                  <a:tcPr marL="20320" marR="20320" marT="0" marB="0" anchor="ct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850" dirty="0"/>
                        <a:t>0.75%</a:t>
                      </a:r>
                      <a:endParaRPr lang="en-US" sz="850" dirty="0">
                        <a:latin typeface="+mj-lt"/>
                        <a:ea typeface="Times New Roman"/>
                        <a:cs typeface="Times New Roman"/>
                      </a:endParaRPr>
                    </a:p>
                  </a:txBody>
                  <a:tcPr marL="20320" marR="20320" marT="0" marB="0" anchor="ctr">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850" dirty="0"/>
                        <a:t>0.67%</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9050" cap="flat" cmpd="sng" algn="ctr">
                      <a:solidFill>
                        <a:schemeClr val="bg2"/>
                      </a:solidFill>
                      <a:prstDash val="solid"/>
                      <a:round/>
                      <a:headEnd type="none" w="med" len="med"/>
                      <a:tailEnd type="none" w="med" len="med"/>
                    </a:lnB>
                  </a:tcPr>
                </a:tc>
                <a:tc>
                  <a:txBody>
                    <a:bodyPr/>
                    <a:lstStyle/>
                    <a:p>
                      <a:pPr marL="0" marR="0" algn="ctr">
                        <a:spcBef>
                          <a:spcPts val="300"/>
                        </a:spcBef>
                        <a:spcAft>
                          <a:spcPts val="300"/>
                        </a:spcAft>
                      </a:pPr>
                      <a:r>
                        <a:rPr lang="en-US" sz="850" dirty="0"/>
                        <a:t>–</a:t>
                      </a:r>
                      <a:endParaRPr lang="en-US" sz="850" dirty="0">
                        <a:latin typeface="+mj-lt"/>
                        <a:ea typeface="Times New Roman"/>
                        <a:cs typeface="Times New Roman"/>
                      </a:endParaRPr>
                    </a:p>
                  </a:txBody>
                  <a:tcPr marL="20320" marR="20320" marT="0" marB="0" anchor="ctr">
                    <a:lnL w="6350" cap="flat" cmpd="sng" algn="ctr">
                      <a:solidFill>
                        <a:schemeClr val="bg1"/>
                      </a:solidFill>
                      <a:prstDash val="solid"/>
                      <a:round/>
                      <a:headEnd type="none" w="med" len="med"/>
                      <a:tailEnd type="none" w="med" len="med"/>
                    </a:lnL>
                    <a:lnB w="19050" cap="flat" cmpd="sng" algn="ctr">
                      <a:solidFill>
                        <a:schemeClr val="bg2"/>
                      </a:solidFill>
                      <a:prstDash val="solid"/>
                      <a:round/>
                      <a:headEnd type="none" w="med" len="med"/>
                      <a:tailEnd type="none" w="med" len="med"/>
                    </a:lnB>
                  </a:tcPr>
                </a:tc>
              </a:tr>
            </a:tbl>
          </a:graphicData>
        </a:graphic>
      </p:graphicFrame>
      <p:sp>
        <p:nvSpPr>
          <p:cNvPr id="5" name="TextBox 4"/>
          <p:cNvSpPr txBox="1"/>
          <p:nvPr/>
        </p:nvSpPr>
        <p:spPr>
          <a:xfrm>
            <a:off x="457200" y="872025"/>
            <a:ext cx="4618765" cy="307777"/>
          </a:xfrm>
          <a:prstGeom prst="rect">
            <a:avLst/>
          </a:prstGeom>
          <a:noFill/>
        </p:spPr>
        <p:txBody>
          <a:bodyPr wrap="none" rtlCol="0">
            <a:spAutoFit/>
          </a:bodyPr>
          <a:lstStyle/>
          <a:p>
            <a:r>
              <a:rPr lang="en-US" sz="1400" b="1" i="1" dirty="0" smtClean="0">
                <a:solidFill>
                  <a:schemeClr val="accent4">
                    <a:lumMod val="60000"/>
                    <a:lumOff val="40000"/>
                  </a:schemeClr>
                </a:solidFill>
              </a:rPr>
              <a:t>Trip Purpose by Percentage Found in Statewide Models</a:t>
            </a:r>
            <a:r>
              <a:rPr lang="en-US" sz="1400" b="1" i="1" baseline="30000" dirty="0" smtClean="0">
                <a:solidFill>
                  <a:schemeClr val="accent4">
                    <a:lumMod val="60000"/>
                    <a:lumOff val="40000"/>
                  </a:schemeClr>
                </a:solidFill>
              </a:rPr>
              <a:t>a</a:t>
            </a:r>
            <a:endParaRPr lang="en-US" sz="1400" b="1" i="1" baseline="30000" dirty="0">
              <a:solidFill>
                <a:schemeClr val="accent4">
                  <a:lumMod val="60000"/>
                  <a:lumOff val="40000"/>
                </a:schemeClr>
              </a:solidFill>
            </a:endParaRPr>
          </a:p>
        </p:txBody>
      </p:sp>
      <p:sp>
        <p:nvSpPr>
          <p:cNvPr id="8" name="TextBox 7"/>
          <p:cNvSpPr txBox="1"/>
          <p:nvPr/>
        </p:nvSpPr>
        <p:spPr>
          <a:xfrm>
            <a:off x="561276" y="5716860"/>
            <a:ext cx="8686800" cy="1023357"/>
          </a:xfrm>
          <a:prstGeom prst="rect">
            <a:avLst/>
          </a:prstGeom>
          <a:noFill/>
        </p:spPr>
        <p:txBody>
          <a:bodyPr wrap="square" rtlCol="0">
            <a:spAutoFit/>
          </a:bodyPr>
          <a:lstStyle/>
          <a:p>
            <a:pPr marL="111125" indent="-111125">
              <a:spcAft>
                <a:spcPts val="300"/>
              </a:spcAft>
            </a:pPr>
            <a:r>
              <a:rPr lang="en-US" sz="800" b="1" spc="-20" baseline="30000" dirty="0" smtClean="0"/>
              <a:t>a 	</a:t>
            </a:r>
            <a:r>
              <a:rPr lang="en-US" sz="800" spc="-20" dirty="0" smtClean="0"/>
              <a:t>Percentages based on proportion of total trips.</a:t>
            </a:r>
          </a:p>
          <a:p>
            <a:pPr marL="111125" indent="-111125">
              <a:spcAft>
                <a:spcPts val="300"/>
              </a:spcAft>
            </a:pPr>
            <a:r>
              <a:rPr lang="en-US" sz="800" b="1" spc="-20" baseline="30000" dirty="0" smtClean="0"/>
              <a:t>b</a:t>
            </a:r>
            <a:r>
              <a:rPr lang="en-US" sz="800" spc="-20" dirty="0" smtClean="0"/>
              <a:t> 	Wisconsin short- and long-distance trips from the 2001 NHTS Add-On.</a:t>
            </a:r>
          </a:p>
          <a:p>
            <a:pPr marL="111125" indent="-111125">
              <a:spcAft>
                <a:spcPts val="300"/>
              </a:spcAft>
            </a:pPr>
            <a:r>
              <a:rPr lang="en-US" sz="800" spc="-20" baseline="30000" dirty="0" smtClean="0"/>
              <a:t>c 	</a:t>
            </a:r>
            <a:r>
              <a:rPr lang="en-US" sz="800" spc="-20" dirty="0" smtClean="0"/>
              <a:t>As calculated from 2001 NHTS data (full national sample) by Cambridge Systematics, Inc. and documented in 2006 Model Parameters Final Report for the Florida DOT (see Bibliography for all document titles).</a:t>
            </a:r>
          </a:p>
          <a:p>
            <a:pPr marL="111125" indent="-111125">
              <a:spcAft>
                <a:spcPts val="300"/>
              </a:spcAft>
            </a:pPr>
            <a:r>
              <a:rPr lang="en-US" sz="800" spc="-20" baseline="30000" dirty="0" smtClean="0"/>
              <a:t>d</a:t>
            </a:r>
            <a:r>
              <a:rPr lang="en-US" sz="800" spc="-20" dirty="0" smtClean="0"/>
              <a:t> 	As documented by Cambridge Systematics, Inc. in 2008 Model Calibration and Validation Standards Final Report for the Florida DOT, results from models throughout the U.S.</a:t>
            </a:r>
          </a:p>
          <a:p>
            <a:pPr marL="111125" indent="-111125">
              <a:spcAft>
                <a:spcPts val="300"/>
              </a:spcAft>
            </a:pPr>
            <a:r>
              <a:rPr lang="en-US" sz="800" b="1" spc="-20" baseline="30000" dirty="0" smtClean="0"/>
              <a:t>e</a:t>
            </a:r>
            <a:r>
              <a:rPr lang="en-US" sz="800" spc="-20" dirty="0" smtClean="0"/>
              <a:t> 	NCHRP Report 365 Travel Estimation Techniques for Urban Planning.</a:t>
            </a:r>
          </a:p>
          <a:p>
            <a:endParaRPr lang="en-US" sz="8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20&quot;&gt;&lt;property id=&quot;20148&quot; value=&quot;5&quot;/&gt;&lt;property id=&quot;20300&quot; value=&quot;Slide 1 - &amp;quot;Validation and Sensitivity Considerations &amp;#x0D;&amp;#x0A;For Statewide Models&amp;quot;&quot;/&gt;&lt;property id=&quot;20307&quot; value=&quot;273&quot;/&gt;&lt;/object&gt;&lt;object type=&quot;3&quot; unique_id=&quot;10021&quot;&gt;&lt;property id=&quot;20148&quot; value=&quot;5&quot;/&gt;&lt;property id=&quot;20300&quot; value=&quot;Slide 2 - &amp;quot;Statewide Model Validation and Sensitivity&amp;#x0D;&amp;#x0A;Presentation Outline&amp;quot;&quot;/&gt;&lt;property id=&quot;20307&quot; value=&quot;257&quot;/&gt;&lt;/object&gt;&lt;object type=&quot;3&quot; unique_id=&quot;10022&quot;&gt;&lt;property id=&quot;20148&quot; value=&quot;5&quot;/&gt;&lt;property id=&quot;20300&quot; value=&quot;Slide 3 - &amp;quot;Statewide Model Validation and Sensitivity Introduction/Background&amp;quot;&quot;/&gt;&lt;property id=&quot;20307&quot; value=&quot;258&quot;/&gt;&lt;/object&gt;&lt;object type=&quot;3&quot; unique_id=&quot;10023&quot;&gt;&lt;property id=&quot;20148&quot; value=&quot;5&quot;/&gt;&lt;property id=&quot;20300&quot; value=&quot;Slide 4 - &amp;quot;Statewide Model Validation and Sensitivity&amp;#x0D;&amp;#x0A;Market Segments Found in Statewide Models&amp;quot;&quot;/&gt;&lt;property id=&quot;20307&quot; value=&quot;259&quot;/&gt;&lt;/object&gt;&lt;object type=&quot;3&quot; unique_id=&quot;10024&quot;&gt;&lt;property id=&quot;20148&quot; value=&quot;5&quot;/&gt;&lt;property id=&quot;20300&quot; value=&quot;Slide 5 - &amp;quot;Statewide Model Validation and Sensitivity&amp;#x0D;&amp;#x0A;Market Segments Found in Statewide Models&amp;quot;&quot;/&gt;&lt;property id=&quot;20307&quot; value=&quot;260&quot;/&gt;&lt;/object&gt;&lt;object type=&quot;3&quot; unique_id=&quot;10025&quot;&gt;&lt;property id=&quot;20148&quot; value=&quot;5&quot;/&gt;&lt;property id=&quot;20300&quot; value=&quot;Slide 6 - &amp;quot;Statewide Model Validation and Sensitivity&amp;#x0D;&amp;#x0A;Model Validation and Reasonableness Checking&amp;quot;&quot;/&gt;&lt;property id=&quot;20307&quot; value=&quot;261&quot;/&gt;&lt;/object&gt;&lt;object type=&quot;3&quot; unique_id=&quot;10026&quot;&gt;&lt;property id=&quot;20148&quot; value=&quot;5&quot;/&gt;&lt;property id=&quot;20300&quot; value=&quot;Slide 7 - &amp;quot;Statewide Model Validation and Sensitivity&amp;#x0D;&amp;#x0A;Model Validation and Reasonableness Checking&amp;quot;&quot;/&gt;&lt;property id=&quot;20307&quot; value=&quot;262&quot;/&gt;&lt;/object&gt;&lt;object type=&quot;3&quot; unique_id=&quot;10027&quot;&gt;&lt;property id=&quot;20148&quot; value=&quot;5&quot;/&gt;&lt;property id=&quot;20300&quot; value=&quot;Slide 8 - &amp;quot;Statewide Model Validation and Sensitivity&amp;#x0D;&amp;#x0A;Model Validation and Reasonableness Checking&amp;quot;&quot;/&gt;&lt;property id=&quot;20307&quot; value=&quot;264&quot;/&gt;&lt;/object&gt;&lt;object type=&quot;3&quot; unique_id=&quot;10028&quot;&gt;&lt;property id=&quot;20148&quot; value=&quot;5&quot;/&gt;&lt;property id=&quot;20300&quot; value=&quot;Slide 10 - &amp;quot;Statewide Model Validation and Sensitivity&amp;#x0D;&amp;#x0A;Model Validation and Reasonableness Checking&amp;quot;&quot;/&gt;&lt;property id=&quot;20307&quot; value=&quot;267&quot;/&gt;&lt;/object&gt;&lt;object type=&quot;3&quot; unique_id=&quot;10029&quot;&gt;&lt;property id=&quot;20148&quot; value=&quot;5&quot;/&gt;&lt;property id=&quot;20300&quot; value=&quot;Slide 12 - &amp;quot;Statewide Model Validation and Sensitivity&amp;#x0D;&amp;#x0A;Model Validation and Reasonableness Checking&amp;quot;&quot;/&gt;&lt;property id=&quot;20307&quot; value=&quot;266&quot;/&gt;&lt;/object&gt;&lt;object type=&quot;3&quot; unique_id=&quot;10030&quot;&gt;&lt;property id=&quot;20148&quot; value=&quot;5&quot;/&gt;&lt;property id=&quot;20300&quot; value=&quot;Slide 14 - &amp;quot;Statewide Model Validation and Sensitivity&amp;#x0D;&amp;#x0A;Model Validation and Reasonableness Checking&amp;quot;&quot;/&gt;&lt;property id=&quot;20307&quot; value=&quot;265&quot;/&gt;&lt;/object&gt;&lt;object type=&quot;3&quot; unique_id=&quot;10031&quot;&gt;&lt;property id=&quot;20148&quot; value=&quot;5&quot;/&gt;&lt;property id=&quot;20300&quot; value=&quot;Slide 17 - &amp;quot;Statewide Model Validation and Sensitivity&amp;#x0D;&amp;#x0A;Model Validation and Reasonableness Checking&amp;quot;&quot;/&gt;&lt;property id=&quot;20307&quot; value=&quot;263&quot;/&gt;&lt;/object&gt;&lt;object type=&quot;3&quot; unique_id=&quot;10032&quot;&gt;&lt;property id=&quot;20148&quot; value=&quot;5&quot;/&gt;&lt;property id=&quot;20300&quot; value=&quot;Slide 18 - &amp;quot;Statewide Model Validation and Sensitivity&amp;#x0D;&amp;#x0A;Modal Issues&amp;quot;&quot;/&gt;&lt;property id=&quot;20307&quot; value=&quot;268&quot;/&gt;&lt;/object&gt;&lt;object type=&quot;3&quot; unique_id=&quot;10033&quot;&gt;&lt;property id=&quot;20148&quot; value=&quot;5&quot;/&gt;&lt;property id=&quot;20300&quot; value=&quot;Slide 19 - &amp;quot;Statewide Model Validation and Sensitivity&amp;#x0D;&amp;#x0A;Statewide Freight Models&amp;quot;&quot;/&gt;&lt;property id=&quot;20307&quot; value=&quot;269&quot;/&gt;&lt;/object&gt;&lt;object type=&quot;3&quot; unique_id=&quot;10034&quot;&gt;&lt;property id=&quot;20148&quot; value=&quot;5&quot;/&gt;&lt;property id=&quot;20300&quot; value=&quot;Slide 21 - &amp;quot;Statewide Model Validation and Sensitivity&amp;#x0D;&amp;#x0A;Statewide Freight Models&amp;quot;&quot;/&gt;&lt;property id=&quot;20307&quot; value=&quot;271&quot;/&gt;&lt;/object&gt;&lt;object type=&quot;3&quot; unique_id=&quot;10035&quot;&gt;&lt;property id=&quot;20148&quot; value=&quot;5&quot;/&gt;&lt;property id=&quot;20300&quot; value=&quot;Slide 23 - &amp;quot;Statewide Model Validation and Sensitivity&amp;#x0D;&amp;#x0A;Summary and Conclusions&amp;quot;&quot;/&gt;&lt;property id=&quot;20307&quot; value=&quot;270&quot;/&gt;&lt;/object&gt;&lt;object type=&quot;3&quot; unique_id=&quot;10036&quot;&gt;&lt;property id=&quot;20148&quot; value=&quot;5&quot;/&gt;&lt;property id=&quot;20300&quot; value=&quot;Slide 25 - &amp;quot;Statewide Model Validation and Sensitivity&amp;#x0D;&amp;#x0A;Summary and Conclusions&amp;quot;&quot;/&gt;&lt;property id=&quot;20307&quot; value=&quot;272&quot;/&gt;&lt;/object&gt;&lt;object type=&quot;3&quot; unique_id=&quot;10228&quot;&gt;&lt;property id=&quot;20148&quot; value=&quot;5&quot;/&gt;&lt;property id=&quot;20300&quot; value=&quot;Slide 9 - &amp;quot;Statewide Model Validation and Sensitivity&amp;#x0D;&amp;#x0A;Model Validation and Reasonableness Checking&amp;quot;&quot;/&gt;&lt;property id=&quot;20307&quot; value=&quot;274&quot;/&gt;&lt;/object&gt;&lt;object type=&quot;3&quot; unique_id=&quot;10569&quot;&gt;&lt;property id=&quot;20148&quot; value=&quot;5&quot;/&gt;&lt;property id=&quot;20300&quot; value=&quot;Slide 11 - &amp;quot;Statewide Model Validation and Sensitivity&amp;#x0D;&amp;#x0A;Model Validation and Reasonableness Checking&amp;quot;&quot;/&gt;&lt;property id=&quot;20307&quot; value=&quot;275&quot;/&gt;&lt;/object&gt;&lt;object type=&quot;3&quot; unique_id=&quot;10633&quot;&gt;&lt;property id=&quot;20148&quot; value=&quot;5&quot;/&gt;&lt;property id=&quot;20300&quot; value=&quot;Slide 13 - &amp;quot;Statewide Model Validation and Sensitivity&amp;#x0D;&amp;#x0A;Model Validation and Reasonableness Checking&amp;quot;&quot;/&gt;&lt;property id=&quot;20307&quot; value=&quot;276&quot;/&gt;&lt;/object&gt;&lt;object type=&quot;3&quot; unique_id=&quot;10788&quot;&gt;&lt;property id=&quot;20148&quot; value=&quot;5&quot;/&gt;&lt;property id=&quot;20300&quot; value=&quot;Slide 15 - &amp;quot;Statewide Model Validation and Sensitivity&amp;#x0D;&amp;#x0A;Model Validation and Reasonableness Checking&amp;quot;&quot;/&gt;&lt;property id=&quot;20307&quot; value=&quot;277&quot;/&gt;&lt;/object&gt;&lt;object type=&quot;3&quot; unique_id=&quot;10950&quot;&gt;&lt;property id=&quot;20148&quot; value=&quot;5&quot;/&gt;&lt;property id=&quot;20300&quot; value=&quot;Slide 16 - &amp;quot;Statewide Model Validation and Sensitivity&amp;#x0D;&amp;#x0A;Model Validation and Reasonableness Checking&amp;quot;&quot;/&gt;&lt;property id=&quot;20307&quot; value=&quot;278&quot;/&gt;&lt;/object&gt;&lt;object type=&quot;3&quot; unique_id=&quot;11263&quot;&gt;&lt;property id=&quot;20148&quot; value=&quot;5&quot;/&gt;&lt;property id=&quot;20300&quot; value=&quot;Slide 20 - &amp;quot;Statewide Model Validation and Sensitivity&amp;#x0D;&amp;#x0A;Statewide Freight Models&amp;quot;&quot;/&gt;&lt;property id=&quot;20307&quot; value=&quot;279&quot;/&gt;&lt;/object&gt;&lt;object type=&quot;3&quot; unique_id=&quot;11339&quot;&gt;&lt;property id=&quot;20148&quot; value=&quot;5&quot;/&gt;&lt;property id=&quot;20300&quot; value=&quot;Slide 22 - &amp;quot;Statewide Model Validation and Sensitivity&amp;#x0D;&amp;#x0A;Statewide Freight Models&amp;quot;&quot;/&gt;&lt;property id=&quot;20307&quot; value=&quot;280&quot;/&gt;&lt;/object&gt;&lt;object type=&quot;3&quot; unique_id=&quot;11418&quot;&gt;&lt;property id=&quot;20148&quot; value=&quot;5&quot;/&gt;&lt;property id=&quot;20300&quot; value=&quot;Slide 24 - &amp;quot;Statewide Model Validation and Sensitivity&amp;#x0D;&amp;#x0A;Summary and Conclusions&amp;quot;&quot;/&gt;&lt;property id=&quot;20307&quot; value=&quot;281&quot;/&gt;&lt;/object&gt;&lt;object type=&quot;3&quot; unique_id=&quot;11500&quot;&gt;&lt;property id=&quot;20148&quot; value=&quot;5&quot;/&gt;&lt;property id=&quot;20300&quot; value=&quot;Slide 26 - &amp;quot;Statewide Model Validation and Sensitivity&amp;#x0D;&amp;#x0A;Summary and Conclusions&amp;quot;&quot;/&gt;&lt;property id=&quot;20307&quot; value=&quot;282&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s_flare">
  <a:themeElements>
    <a:clrScheme name="cs_flare_final">
      <a:dk1>
        <a:srgbClr val="FFFFFF"/>
      </a:dk1>
      <a:lt1>
        <a:srgbClr val="FFFFFF"/>
      </a:lt1>
      <a:dk2>
        <a:srgbClr val="003A69"/>
      </a:dk2>
      <a:lt2>
        <a:srgbClr val="FFFFFF"/>
      </a:lt2>
      <a:accent1>
        <a:srgbClr val="542378"/>
      </a:accent1>
      <a:accent2>
        <a:srgbClr val="C40000"/>
      </a:accent2>
      <a:accent3>
        <a:srgbClr val="5DB6FF"/>
      </a:accent3>
      <a:accent4>
        <a:srgbClr val="D1CC00"/>
      </a:accent4>
      <a:accent5>
        <a:srgbClr val="D8D8D8"/>
      </a:accent5>
      <a:accent6>
        <a:srgbClr val="1634CA"/>
      </a:accent6>
      <a:hlink>
        <a:srgbClr val="FFFFFF"/>
      </a:hlink>
      <a:folHlink>
        <a:srgbClr val="C0C0C0"/>
      </a:folHlink>
    </a:clrScheme>
    <a:fontScheme name="cs_flare_final">
      <a:majorFont>
        <a:latin typeface="Gill Sans MT"/>
        <a:ea typeface=""/>
        <a:cs typeface=""/>
      </a:majorFont>
      <a:minorFont>
        <a:latin typeface="Gill Sans MT"/>
        <a:ea typeface=""/>
        <a:cs typeface=""/>
      </a:minorFont>
    </a:fontScheme>
    <a:fmtScheme name="cs_flare_final">
      <a:fillStyleLst>
        <a:solidFill>
          <a:schemeClr val="phClr"/>
        </a:solidFill>
        <a:solidFill>
          <a:schemeClr val="phClr"/>
        </a:solidFill>
        <a:solidFill>
          <a:schemeClr val="phClr"/>
        </a:solidFill>
      </a:fillStyleLst>
      <a:lnStyleLst>
        <a:ln w="12700" cap="flat" cmpd="sng" algn="ctr">
          <a:solidFill>
            <a:srgbClr val="0099CC"/>
          </a:solidFill>
          <a:prstDash val="solid"/>
        </a:ln>
        <a:ln w="19050" cap="flat" cmpd="sng" algn="ctr">
          <a:solidFill>
            <a:srgbClr val="0099CC"/>
          </a:solidFill>
          <a:prstDash val="solid"/>
        </a:ln>
        <a:ln w="25400" cap="flat" cmpd="sng" algn="ctr">
          <a:solidFill>
            <a:srgbClr val="0099CC"/>
          </a:solidFill>
          <a:prstDash val="solid"/>
        </a:ln>
      </a:lnStyleLst>
      <a:effectStyleLst>
        <a:effectStyle>
          <a:effectLst>
            <a:outerShdw blurRad="38100" dist="63500" dir="2700000" algn="br" rotWithShape="0">
              <a:srgbClr val="000000">
                <a:alpha val="75000"/>
              </a:srgbClr>
            </a:outerShdw>
          </a:effectLst>
        </a:effectStyle>
        <a:effectStyle>
          <a:effectLst>
            <a:glow rad="50800">
              <a:schemeClr val="phClr">
                <a:alpha val="60000"/>
              </a:schemeClr>
            </a:glow>
          </a:effectLst>
        </a:effectStyle>
        <a:effectStyle>
          <a:effectLst>
            <a:outerShdw blurRad="38100" dist="25400" dir="5400000" rotWithShape="0">
              <a:srgbClr val="000000">
                <a:alpha val="75000"/>
              </a:srgbClr>
            </a:outerShdw>
          </a:effectLst>
          <a:scene3d>
            <a:camera prst="orthographicFront">
              <a:rot lat="0" lon="0" rev="0"/>
            </a:camera>
            <a:lightRig rig="glow" dir="t">
              <a:rot lat="0" lon="0" rev="1800000"/>
            </a:lightRig>
          </a:scene3d>
          <a:sp3d contourW="12700" prstMaterial="dkEdge">
            <a:bevelT w="50800" h="44450" prst="angle"/>
            <a:contourClr>
              <a:schemeClr val="lt1"/>
            </a:contourClr>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1"/>
          <a:stretch/>
        </a:blipFill>
        <a:blipFill rotWithShape="1">
          <a:blip xmlns:r="http://schemas.openxmlformats.org/officeDocument/2006/relationships" r:embed="rId2"/>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cs_flare</Template>
  <TotalTime>588</TotalTime>
  <Words>3952</Words>
  <Application>Microsoft Office PowerPoint</Application>
  <PresentationFormat>On-screen Show (4:3)</PresentationFormat>
  <Paragraphs>2570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cs_flare</vt:lpstr>
      <vt:lpstr>Validation and Sensitivity Considerations  For Statewide Models</vt:lpstr>
      <vt:lpstr>Statewide Model Validation and Sensitivity Presentation Outline</vt:lpstr>
      <vt:lpstr>Statewide Model Validation and Sensitivity Introduction/Background</vt:lpstr>
      <vt:lpstr>Statewide Model Validation and Sensitivity Market Segments Found in Statewide Models</vt:lpstr>
      <vt:lpstr>Statewide Model Validation and Sensitivity Market Segments Found in Statewide Models</vt:lpstr>
      <vt:lpstr>Statewide Model Validation and Sensitivity Model Validation and Reasonableness Checking</vt:lpstr>
      <vt:lpstr>Statewide Model Validation and Sensitivity Model Validation and Reasonableness Checking</vt:lpstr>
      <vt:lpstr>Statewide Model Validation and Sensitivity Model Validation and Reasonableness Checking</vt:lpstr>
      <vt:lpstr>Statewide Model Validation and Sensitivity Model Validation and Reasonableness Checking</vt:lpstr>
      <vt:lpstr>Statewide Model Validation and Sensitivity Model Validation and Reasonableness Checking</vt:lpstr>
      <vt:lpstr>Statewide Model Validation and Sensitivity Model Validation and Reasonableness Checking</vt:lpstr>
      <vt:lpstr>Statewide Model Validation and Sensitivity Model Validation and Reasonableness Checking</vt:lpstr>
      <vt:lpstr>Statewide Model Validation and Sensitivity Model Validation and Reasonableness Checking</vt:lpstr>
      <vt:lpstr>Statewide Model Validation and Sensitivity Model Validation and Reasonableness Checking</vt:lpstr>
      <vt:lpstr>Statewide Model Validation and Sensitivity Model Validation and Reasonableness Checking</vt:lpstr>
      <vt:lpstr>Statewide Model Validation and Sensitivity Model Validation and Reasonableness Checking</vt:lpstr>
      <vt:lpstr>Statewide Model Validation and Sensitivity Model Validation and Reasonableness Checking</vt:lpstr>
      <vt:lpstr>Statewide Model Validation and Sensitivity Modal Issues</vt:lpstr>
      <vt:lpstr>Statewide Model Validation and Sensitivity Statewide Freight Models</vt:lpstr>
      <vt:lpstr>Statewide Model Validation and Sensitivity Statewide Freight Models</vt:lpstr>
      <vt:lpstr>Statewide Model Validation and Sensitivity Statewide Freight Models</vt:lpstr>
      <vt:lpstr>Statewide Model Validation and Sensitivity Statewide Freight Models</vt:lpstr>
      <vt:lpstr>Statewide Model Validation and Sensitivity Summary and Conclusions</vt:lpstr>
      <vt:lpstr>Statewide Model Validation and Sensitivity Summary and Conclusions</vt:lpstr>
      <vt:lpstr>Statewide Model Validation and Sensitivity Summary and Conclusions</vt:lpstr>
      <vt:lpstr>Statewide Model Validation and Sensitivity Summary and Conclusions</vt:lpstr>
    </vt:vector>
  </TitlesOfParts>
  <Company>Cambridge Systematics,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VALIDATION AND SENSITIVITY CONSIDERATIONS FOR STATEWIDE MODELS</dc:title>
  <dc:creator>Robert Schiffer</dc:creator>
  <cp:lastModifiedBy>Robert Schiffer</cp:lastModifiedBy>
  <cp:revision>70</cp:revision>
  <dcterms:created xsi:type="dcterms:W3CDTF">2011-01-20T16:01:23Z</dcterms:created>
  <dcterms:modified xsi:type="dcterms:W3CDTF">2011-04-15T21:40:03Z</dcterms:modified>
</cp:coreProperties>
</file>