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1" r:id="rId4"/>
    <p:sldId id="282" r:id="rId5"/>
    <p:sldId id="283" r:id="rId6"/>
    <p:sldId id="288" r:id="rId7"/>
    <p:sldId id="317" r:id="rId8"/>
    <p:sldId id="316" r:id="rId9"/>
    <p:sldId id="286" r:id="rId10"/>
    <p:sldId id="287" r:id="rId11"/>
    <p:sldId id="290" r:id="rId12"/>
    <p:sldId id="291" r:id="rId13"/>
    <p:sldId id="299" r:id="rId14"/>
    <p:sldId id="318" r:id="rId15"/>
    <p:sldId id="301" r:id="rId16"/>
    <p:sldId id="328" r:id="rId17"/>
    <p:sldId id="302" r:id="rId18"/>
    <p:sldId id="326" r:id="rId19"/>
    <p:sldId id="304" r:id="rId20"/>
    <p:sldId id="319" r:id="rId21"/>
    <p:sldId id="325" r:id="rId22"/>
    <p:sldId id="320" r:id="rId23"/>
    <p:sldId id="322" r:id="rId24"/>
    <p:sldId id="324" r:id="rId25"/>
    <p:sldId id="305" r:id="rId26"/>
    <p:sldId id="307" r:id="rId27"/>
    <p:sldId id="310" r:id="rId28"/>
    <p:sldId id="311" r:id="rId29"/>
    <p:sldId id="312" r:id="rId30"/>
    <p:sldId id="313" r:id="rId31"/>
    <p:sldId id="314" r:id="rId32"/>
    <p:sldId id="315" r:id="rId33"/>
    <p:sldId id="327" r:id="rId34"/>
    <p:sldId id="280" r:id="rId35"/>
  </p:sldIdLst>
  <p:sldSz cx="9144000" cy="6858000" type="screen4x3"/>
  <p:notesSz cx="7010400" cy="9296400"/>
  <p:embeddedFontLst>
    <p:embeddedFont>
      <p:font typeface="Cambria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33"/>
    <a:srgbClr val="CC6600"/>
    <a:srgbClr val="336600"/>
    <a:srgbClr val="008000"/>
    <a:srgbClr val="FF0000"/>
    <a:srgbClr val="EDE31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509" autoAdjust="0"/>
  </p:normalViewPr>
  <p:slideViewPr>
    <p:cSldViewPr snapToGrid="0">
      <p:cViewPr varScale="1">
        <p:scale>
          <a:sx n="44" d="100"/>
          <a:sy n="44" d="100"/>
        </p:scale>
        <p:origin x="-876" y="-96"/>
      </p:cViewPr>
      <p:guideLst>
        <p:guide orient="horz" pos="4212"/>
        <p:guide pos="76"/>
      </p:guideLst>
    </p:cSldViewPr>
  </p:slideViewPr>
  <p:outlineViewPr>
    <p:cViewPr>
      <p:scale>
        <a:sx n="33" d="100"/>
        <a:sy n="33" d="100"/>
      </p:scale>
      <p:origin x="0" y="8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notesViewPr>
    <p:cSldViewPr snapToGrid="0">
      <p:cViewPr varScale="1">
        <p:scale>
          <a:sx n="82" d="100"/>
          <a:sy n="82" d="100"/>
        </p:scale>
        <p:origin x="-1974" y="-84"/>
      </p:cViewPr>
      <p:guideLst>
        <p:guide orient="horz" pos="293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 b="1">
                <a:latin typeface="Monotype Sorts" pitchFamily="2" charset="2"/>
              </a:defRPr>
            </a:lvl1pPr>
          </a:lstStyle>
          <a:p>
            <a:pPr>
              <a:defRPr/>
            </a:pPr>
            <a:fld id="{CDEDF247-847C-47AC-893D-43292F2D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 b="1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4838"/>
            <a:ext cx="51371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9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 b="1">
                <a:latin typeface="Monotype Sorts" pitchFamily="2" charset="2"/>
              </a:defRPr>
            </a:lvl1pPr>
          </a:lstStyle>
          <a:p>
            <a:pPr>
              <a:defRPr/>
            </a:pPr>
            <a:fld id="{C467BF2C-6B1E-46F1-B623-363504DC5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wait,</a:t>
            </a:r>
            <a:r>
              <a:rPr lang="en-US" baseline="0" dirty="0" smtClean="0"/>
              <a:t> what’s that down in the circle?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looks like a mess, but that’s because of the animation effect...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8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r>
              <a:rPr lang="en-US" baseline="0" dirty="0" smtClean="0"/>
              <a:t> computer science adage:  You can only get a small improvement in speed by speeding up the computations you’re already doing; You can get huge improvements by inventing better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 details only available</a:t>
            </a:r>
            <a:r>
              <a:rPr lang="en-US" baseline="0" dirty="0" smtClean="0"/>
              <a:t> at certain geographies.</a:t>
            </a:r>
          </a:p>
          <a:p>
            <a:r>
              <a:rPr lang="en-US" baseline="0" dirty="0" smtClean="0"/>
              <a:t>Geocoding imprecision may be intentional / unintentional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Hierarchical models – nesting not presumed (dimensions</a:t>
            </a:r>
            <a:r>
              <a:rPr lang="en-US" baseline="0" dirty="0" smtClean="0"/>
              <a:t> overlap)</a:t>
            </a:r>
          </a:p>
          <a:p>
            <a:r>
              <a:rPr lang="en-US" baseline="0" dirty="0" smtClean="0"/>
              <a:t>Latent Variables – hierarchical models with some levels imputed</a:t>
            </a:r>
            <a:endParaRPr lang="en-US" dirty="0" smtClean="0"/>
          </a:p>
          <a:p>
            <a:r>
              <a:rPr lang="en-US" dirty="0" smtClean="0"/>
              <a:t>Emergent</a:t>
            </a:r>
            <a:r>
              <a:rPr lang="en-US" baseline="0" dirty="0" smtClean="0"/>
              <a:t> property – scales are conditionally independent and cannot be predicted simply by adding up the behaviors of constituent elements (Chemistry versus Physics)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measured aggregates as validation targets means we can’t directly validate the high-resolution model specification.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34611"/>
            <a:ext cx="9144000" cy="5105400"/>
          </a:xfrm>
          <a:prstGeom prst="rect">
            <a:avLst/>
          </a:prstGeom>
          <a:gradFill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10" descr="USDOTFHW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57163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87144"/>
            <a:ext cx="77724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18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2919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422650" y="5562207"/>
            <a:ext cx="2298700" cy="30956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15" name="Picture 12" descr="USDOTFHWA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673" y="442119"/>
            <a:ext cx="15541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RB-App-Con-Header.JPG"/>
          <p:cNvPicPr>
            <a:picLocks noChangeAspect="1"/>
          </p:cNvPicPr>
          <p:nvPr userDrawn="1"/>
        </p:nvPicPr>
        <p:blipFill>
          <a:blip r:embed="rId4" cstate="print"/>
          <a:srcRect b="24436"/>
          <a:stretch>
            <a:fillRect/>
          </a:stretch>
        </p:blipFill>
        <p:spPr>
          <a:xfrm>
            <a:off x="6379041" y="6378249"/>
            <a:ext cx="2714625" cy="395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697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008CF0"/>
                </a:solidFill>
              </a:defRPr>
            </a:lvl1pPr>
          </a:lstStyle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6680" y="104775"/>
            <a:ext cx="6006516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5B66-BAF3-4D69-BFCF-6F036A23C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3545-D271-455E-96CD-1D578197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CEC1-61BD-4032-A1EC-6049CC21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FA1-B282-4E83-A5AD-442570410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FAD9-6BA0-465E-AED2-E8238D6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7071"/>
            <a:ext cx="5486400" cy="4160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8678"/>
            <a:ext cx="5486400" cy="593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D76C-9715-42C0-A099-0118351B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04775"/>
            <a:ext cx="7991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D8BA-B4E2-4C82-A8D8-07006FD0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RB-App-Con-Header.JPG"/>
          <p:cNvPicPr>
            <a:picLocks noChangeAspect="1"/>
          </p:cNvPicPr>
          <p:nvPr userDrawn="1"/>
        </p:nvPicPr>
        <p:blipFill>
          <a:blip r:embed="rId11" cstate="print"/>
          <a:srcRect b="24436"/>
          <a:stretch>
            <a:fillRect/>
          </a:stretch>
        </p:blipFill>
        <p:spPr>
          <a:xfrm>
            <a:off x="6379041" y="6378249"/>
            <a:ext cx="2714625" cy="395861"/>
          </a:xfrm>
          <a:prstGeom prst="rect">
            <a:avLst/>
          </a:prstGeom>
        </p:spPr>
      </p:pic>
      <p:sp>
        <p:nvSpPr>
          <p:cNvPr id="107110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5105400"/>
          </a:xfrm>
          <a:prstGeom prst="rect">
            <a:avLst/>
          </a:prstGeom>
          <a:gradFill flip="none"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7110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71108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4775"/>
            <a:ext cx="58205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711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3502" y="406961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rgbClr val="00A0F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F68A76FB-9E41-4C77-A739-A02709A29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3" descr="USDOTFHWA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813" y="1714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51670" y="6406902"/>
            <a:ext cx="5864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kern="1200" baseline="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Managing Complexity with Multi-scale Travel Forecasting Models</a:t>
            </a:r>
          </a:p>
        </p:txBody>
      </p:sp>
      <p:pic>
        <p:nvPicPr>
          <p:cNvPr id="12" name="Picture 12" descr="USDOTFHWA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8673" y="442119"/>
            <a:ext cx="15541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7" r:id="rId8"/>
    <p:sldLayoutId id="214748385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 baseline="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bg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bg1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000" baseline="0">
          <a:solidFill>
            <a:schemeClr val="bg1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raw@dot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Complexity with</a:t>
            </a:r>
            <a:br>
              <a:rPr lang="en-US" dirty="0" smtClean="0"/>
            </a:br>
            <a:r>
              <a:rPr lang="en-US" dirty="0" smtClean="0"/>
              <a:t>Multi-scale Travel Forecasting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Raw</a:t>
            </a:r>
          </a:p>
          <a:p>
            <a:pPr>
              <a:spcBef>
                <a:spcPts val="900"/>
              </a:spcBef>
            </a:pPr>
            <a:r>
              <a:rPr lang="en-US" sz="1400" dirty="0" smtClean="0"/>
              <a:t>Office of Planning</a:t>
            </a:r>
          </a:p>
          <a:p>
            <a:r>
              <a:rPr lang="en-US" sz="1400" dirty="0" smtClean="0"/>
              <a:t>Federal Highway Administration</a:t>
            </a:r>
          </a:p>
          <a:p>
            <a:endParaRPr lang="en-US" sz="1400" baseline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en-US" sz="1600" dirty="0" smtClean="0"/>
              <a:t>May 11,  2011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Trips within the neighborhood</a:t>
            </a:r>
          </a:p>
          <a:p>
            <a:pPr lvl="1"/>
            <a:r>
              <a:rPr lang="en-US" dirty="0" smtClean="0"/>
              <a:t>Walking </a:t>
            </a:r>
            <a:r>
              <a:rPr lang="en-US" dirty="0" smtClean="0"/>
              <a:t>destinations, Personal  characteristics (e.g. age), Accessibility,  Local culture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Trips within the urban region</a:t>
            </a:r>
          </a:p>
          <a:p>
            <a:pPr lvl="1"/>
            <a:r>
              <a:rPr lang="en-US" dirty="0" smtClean="0"/>
              <a:t>Employment, Retail, Household structure, Transit accessibility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Trips outside the urban region</a:t>
            </a:r>
          </a:p>
          <a:p>
            <a:pPr lvl="1"/>
            <a:r>
              <a:rPr lang="en-US" dirty="0" smtClean="0"/>
              <a:t>Inter-regional commerce, Vacation patterns, Air/Rail/Highway accessibility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Process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Multi-Scale Modeling Strategies</a:t>
            </a:r>
          </a:p>
          <a:p>
            <a:r>
              <a:rPr lang="en-US" dirty="0" smtClean="0"/>
              <a:t>“Maximum Resolution Modeling”</a:t>
            </a:r>
          </a:p>
          <a:p>
            <a:r>
              <a:rPr lang="en-US" dirty="0" smtClean="0"/>
              <a:t>Challenges of High-Resolution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 and 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 (Aggregation)</a:t>
            </a:r>
          </a:p>
          <a:p>
            <a:r>
              <a:rPr lang="en-US" dirty="0" smtClean="0"/>
              <a:t>Hierarchical Models</a:t>
            </a:r>
          </a:p>
          <a:p>
            <a:r>
              <a:rPr lang="en-US" dirty="0" smtClean="0"/>
              <a:t>Latent variables</a:t>
            </a:r>
          </a:p>
          <a:p>
            <a:r>
              <a:rPr lang="en-US" dirty="0" smtClean="0"/>
              <a:t>Emergent properties</a:t>
            </a:r>
          </a:p>
          <a:p>
            <a:endParaRPr lang="en-US" dirty="0"/>
          </a:p>
          <a:p>
            <a:r>
              <a:rPr lang="en-US" dirty="0" smtClean="0"/>
              <a:t>Many others…</a:t>
            </a:r>
          </a:p>
          <a:p>
            <a:endParaRPr lang="en-US" dirty="0"/>
          </a:p>
          <a:p>
            <a:r>
              <a:rPr lang="en-US" dirty="0" smtClean="0"/>
              <a:t>Multi-scale approaches  can take excellent advantage of parallel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Modeling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processes only happen at one scale</a:t>
            </a:r>
          </a:p>
          <a:p>
            <a:endParaRPr lang="en-US" dirty="0" smtClean="0"/>
          </a:p>
          <a:p>
            <a:r>
              <a:rPr lang="en-US" dirty="0" smtClean="0"/>
              <a:t>Larger scales simply summarize smaller scales</a:t>
            </a:r>
          </a:p>
          <a:p>
            <a:endParaRPr lang="en-US" dirty="0" smtClean="0"/>
          </a:p>
          <a:p>
            <a:r>
              <a:rPr lang="en-US" dirty="0" smtClean="0"/>
              <a:t>Better forecasts require higher resolution data and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Multiple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68073"/>
            <a:ext cx="8419171" cy="4697835"/>
          </a:xfrm>
        </p:spPr>
        <p:txBody>
          <a:bodyPr/>
          <a:lstStyle/>
          <a:p>
            <a:r>
              <a:rPr lang="en-US" dirty="0" smtClean="0"/>
              <a:t>Behavioral processes </a:t>
            </a:r>
            <a:r>
              <a:rPr lang="en-US" b="1" dirty="0" smtClean="0">
                <a:solidFill>
                  <a:srgbClr val="99FF33"/>
                </a:solidFill>
              </a:rPr>
              <a:t>only</a:t>
            </a:r>
            <a:r>
              <a:rPr lang="en-US" dirty="0" smtClean="0">
                <a:solidFill>
                  <a:srgbClr val="99FF33"/>
                </a:solidFill>
              </a:rPr>
              <a:t> </a:t>
            </a:r>
            <a:r>
              <a:rPr lang="en-US" dirty="0" smtClean="0"/>
              <a:t>happen at one scale</a:t>
            </a:r>
          </a:p>
          <a:p>
            <a:endParaRPr lang="en-US" dirty="0" smtClean="0"/>
          </a:p>
          <a:p>
            <a:r>
              <a:rPr lang="en-US" dirty="0" smtClean="0"/>
              <a:t>Larger scales </a:t>
            </a:r>
            <a:r>
              <a:rPr lang="en-US" b="1" dirty="0" smtClean="0">
                <a:solidFill>
                  <a:srgbClr val="99FF33"/>
                </a:solidFill>
              </a:rPr>
              <a:t>simply summarize</a:t>
            </a:r>
            <a:r>
              <a:rPr lang="en-US" dirty="0" smtClean="0"/>
              <a:t> smaller scales</a:t>
            </a:r>
          </a:p>
          <a:p>
            <a:endParaRPr lang="en-US" dirty="0" smtClean="0"/>
          </a:p>
          <a:p>
            <a:r>
              <a:rPr lang="en-US" dirty="0" smtClean="0"/>
              <a:t>Better forecasts </a:t>
            </a:r>
            <a:r>
              <a:rPr lang="en-US" b="1" dirty="0" smtClean="0">
                <a:solidFill>
                  <a:srgbClr val="99FF33"/>
                </a:solidFill>
              </a:rPr>
              <a:t>require</a:t>
            </a:r>
            <a:r>
              <a:rPr lang="en-US" dirty="0" smtClean="0"/>
              <a:t> higher resolution data and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Multiple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everything at the highest resolution available sounds good</a:t>
            </a:r>
          </a:p>
          <a:p>
            <a:endParaRPr lang="en-US" dirty="0" smtClean="0"/>
          </a:p>
          <a:p>
            <a:r>
              <a:rPr lang="en-US" dirty="0" smtClean="0"/>
              <a:t>However:</a:t>
            </a:r>
          </a:p>
          <a:p>
            <a:pPr lvl="1"/>
            <a:r>
              <a:rPr lang="en-US" sz="2400" dirty="0" smtClean="0"/>
              <a:t>Large scale processes get lost in small scale noise</a:t>
            </a:r>
          </a:p>
          <a:p>
            <a:pPr lvl="1"/>
            <a:r>
              <a:rPr lang="en-US" sz="2400" dirty="0" smtClean="0"/>
              <a:t>Estimating small scale models from large scale data introduces error</a:t>
            </a:r>
          </a:p>
          <a:p>
            <a:pPr lvl="1"/>
            <a:r>
              <a:rPr lang="en-US" sz="2400" dirty="0" smtClean="0"/>
              <a:t>Computational intensity limits model application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  <a:effectLst/>
                <a:latin typeface="Cambria" pitchFamily="18" charset="0"/>
              </a:rPr>
              <a:t>Validation targets are still measured aggregates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Resolution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92" y="1290019"/>
            <a:ext cx="6263216" cy="46974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Phenomena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Erasing detail may add more clarity </a:t>
            </a:r>
            <a:r>
              <a:rPr lang="en-US" dirty="0"/>
              <a:t> </a:t>
            </a:r>
            <a:r>
              <a:rPr lang="en-US" dirty="0" smtClean="0"/>
              <a:t>than adding detail</a:t>
            </a:r>
          </a:p>
          <a:p>
            <a:endParaRPr lang="en-US" dirty="0" smtClean="0"/>
          </a:p>
          <a:p>
            <a:r>
              <a:rPr lang="en-US" dirty="0" smtClean="0"/>
              <a:t>Some models are more effective at larger scales</a:t>
            </a:r>
          </a:p>
          <a:p>
            <a:endParaRPr lang="en-US" dirty="0" smtClean="0"/>
          </a:p>
          <a:p>
            <a:r>
              <a:rPr lang="en-US" dirty="0" smtClean="0"/>
              <a:t>Save the computing power for places it really matters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Right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quality is not measured by how much detail we can fit in</a:t>
            </a:r>
          </a:p>
          <a:p>
            <a:endParaRPr lang="en-US" dirty="0" smtClean="0"/>
          </a:p>
          <a:p>
            <a:r>
              <a:rPr lang="en-US" dirty="0" smtClean="0"/>
              <a:t>The real issue is how effectively we can  eliminate the details that  are irrelevant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Right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Move in to study small scale elements</a:t>
            </a:r>
          </a:p>
          <a:p>
            <a:r>
              <a:rPr lang="en-US" dirty="0" smtClean="0"/>
              <a:t>Move out to study the larger patterns</a:t>
            </a:r>
          </a:p>
          <a:p>
            <a:r>
              <a:rPr lang="en-US" dirty="0" smtClean="0"/>
              <a:t>Model the interactions between effects at adjacent scales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Multiple Scales?</a:t>
            </a:r>
          </a:p>
          <a:p>
            <a:r>
              <a:rPr lang="en-US" dirty="0" smtClean="0"/>
              <a:t>Processes and Models</a:t>
            </a:r>
          </a:p>
          <a:p>
            <a:r>
              <a:rPr lang="en-US" dirty="0" smtClean="0"/>
              <a:t>Building Multi-Scale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models can be multi-scale hierarchies...</a:t>
            </a:r>
          </a:p>
          <a:p>
            <a:endParaRPr lang="en-US" dirty="0" smtClean="0"/>
          </a:p>
          <a:p>
            <a:r>
              <a:rPr lang="en-US" dirty="0" smtClean="0"/>
              <a:t>Pedestrian</a:t>
            </a:r>
            <a:r>
              <a:rPr lang="en-US" baseline="0" dirty="0" smtClean="0"/>
              <a:t> environment</a:t>
            </a:r>
          </a:p>
          <a:p>
            <a:r>
              <a:rPr lang="en-US" baseline="0" dirty="0" smtClean="0"/>
              <a:t>Regional Model</a:t>
            </a:r>
          </a:p>
          <a:p>
            <a:r>
              <a:rPr lang="en-US" baseline="0" dirty="0" smtClean="0"/>
              <a:t>Statewide  Greenhouse</a:t>
            </a:r>
            <a:r>
              <a:rPr lang="en-US" dirty="0" smtClean="0"/>
              <a:t> Gas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r>
              <a:rPr lang="en-US" baseline="0" dirty="0" smtClean="0"/>
              <a:t> Model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models </a:t>
            </a:r>
            <a:r>
              <a:rPr lang="en-US" strike="dblStrike" dirty="0" smtClean="0">
                <a:solidFill>
                  <a:srgbClr val="33CC33"/>
                </a:solidFill>
              </a:rPr>
              <a:t>can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should</a:t>
            </a:r>
            <a:r>
              <a:rPr lang="en-US" dirty="0" smtClean="0"/>
              <a:t> be multi-scale hierarchies...</a:t>
            </a:r>
          </a:p>
          <a:p>
            <a:endParaRPr lang="en-US" dirty="0" smtClean="0"/>
          </a:p>
          <a:p>
            <a:r>
              <a:rPr lang="en-US" dirty="0" smtClean="0"/>
              <a:t>Pedestrian</a:t>
            </a:r>
            <a:r>
              <a:rPr lang="en-US" baseline="0" dirty="0" smtClean="0"/>
              <a:t> environment</a:t>
            </a:r>
          </a:p>
          <a:p>
            <a:r>
              <a:rPr lang="en-US" baseline="0" dirty="0" smtClean="0"/>
              <a:t>Regional Model</a:t>
            </a:r>
          </a:p>
          <a:p>
            <a:r>
              <a:rPr lang="en-US" baseline="0" dirty="0" smtClean="0"/>
              <a:t>Statewide  Greenhouse</a:t>
            </a:r>
            <a:r>
              <a:rPr lang="en-US" dirty="0" smtClean="0"/>
              <a:t> Gas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r>
              <a:rPr lang="en-US" baseline="0" dirty="0" smtClean="0"/>
              <a:t> Model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nalysis1_accessibility_201102181407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24" y="1408176"/>
            <a:ext cx="3657553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Pedestrian Accessibility (15 Meter grid cells)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Inter-Regional Travel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83" y="147753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Greenhouse Gas Estimation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204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59247" y="1921089"/>
            <a:ext cx="5943600" cy="36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r="723"/>
          <a:stretch>
            <a:fillRect/>
          </a:stretch>
        </p:blipFill>
        <p:spPr bwMode="auto">
          <a:xfrm>
            <a:off x="2488780" y="4578285"/>
            <a:ext cx="1449743" cy="4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77460" y="5703177"/>
            <a:ext cx="492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Source: RSG Inc., STEEP Florida Pilot Project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Analysis makes extensive use of multi-scale  techniques</a:t>
            </a:r>
          </a:p>
          <a:p>
            <a:endParaRPr lang="en-US" dirty="0" smtClean="0"/>
          </a:p>
          <a:p>
            <a:r>
              <a:rPr lang="en-US" dirty="0" smtClean="0"/>
              <a:t>Find the right scale(s)</a:t>
            </a:r>
          </a:p>
          <a:p>
            <a:r>
              <a:rPr lang="en-US" dirty="0" smtClean="0"/>
              <a:t>Remove small scale details to get the big picture</a:t>
            </a:r>
          </a:p>
          <a:p>
            <a:r>
              <a:rPr lang="en-US" dirty="0" smtClean="0"/>
              <a:t>Supplement the big picture with close-ups of key locations</a:t>
            </a:r>
          </a:p>
          <a:p>
            <a:r>
              <a:rPr lang="en-US" dirty="0" smtClean="0"/>
              <a:t>Use the close-ups to clarify the big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Visual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Visual Example</a:t>
            </a:r>
            <a:endParaRPr lang="en-US" dirty="0"/>
          </a:p>
        </p:txBody>
      </p:sp>
      <p:pic>
        <p:nvPicPr>
          <p:cNvPr id="10" name="Content Placeholder 9" descr="Blocked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4136" y="2029968"/>
            <a:ext cx="2428349" cy="2916936"/>
          </a:xfrm>
        </p:spPr>
      </p:pic>
      <p:sp>
        <p:nvSpPr>
          <p:cNvPr id="11" name="TextBox 10"/>
          <p:cNvSpPr txBox="1"/>
          <p:nvPr/>
        </p:nvSpPr>
        <p:spPr>
          <a:xfrm>
            <a:off x="3033252" y="5230761"/>
            <a:ext cx="307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Resolution: 10 x 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(Probably Not Good Enough)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Visual Example</a:t>
            </a:r>
            <a:endParaRPr lang="en-US" dirty="0"/>
          </a:p>
        </p:txBody>
      </p:sp>
      <p:pic>
        <p:nvPicPr>
          <p:cNvPr id="10" name="Content Placeholder 9" descr="Buffed-Fly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4136" y="2029968"/>
            <a:ext cx="2446463" cy="2916936"/>
          </a:xfrm>
        </p:spPr>
      </p:pic>
      <p:sp>
        <p:nvSpPr>
          <p:cNvPr id="12" name="TextBox 11"/>
          <p:cNvSpPr txBox="1"/>
          <p:nvPr/>
        </p:nvSpPr>
        <p:spPr>
          <a:xfrm>
            <a:off x="3340510" y="5230761"/>
            <a:ext cx="246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Resolution: 164 x 196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(Better)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Visual Example</a:t>
            </a:r>
            <a:endParaRPr lang="en-US" dirty="0"/>
          </a:p>
        </p:txBody>
      </p:sp>
      <p:pic>
        <p:nvPicPr>
          <p:cNvPr id="7" name="Content Placeholder 6" descr="Medium-Res-Fly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4136" y="2029968"/>
            <a:ext cx="2446944" cy="2916936"/>
          </a:xfrm>
        </p:spPr>
      </p:pic>
      <p:sp>
        <p:nvSpPr>
          <p:cNvPr id="8" name="TextBox 7"/>
          <p:cNvSpPr txBox="1"/>
          <p:nvPr/>
        </p:nvSpPr>
        <p:spPr>
          <a:xfrm>
            <a:off x="2890684" y="5230761"/>
            <a:ext cx="336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Resolution: 328 x 391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(Probably Wasted Resources)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Visual Example</a:t>
            </a:r>
            <a:endParaRPr lang="en-US" dirty="0"/>
          </a:p>
        </p:txBody>
      </p:sp>
      <p:pic>
        <p:nvPicPr>
          <p:cNvPr id="7" name="Content Placeholder 6" descr="Medium-Res-Fly-Ca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74136" y="2029968"/>
            <a:ext cx="2446944" cy="2916936"/>
          </a:xfrm>
        </p:spPr>
      </p:pic>
      <p:sp>
        <p:nvSpPr>
          <p:cNvPr id="8" name="TextBox 7"/>
          <p:cNvSpPr txBox="1"/>
          <p:nvPr/>
        </p:nvSpPr>
        <p:spPr>
          <a:xfrm>
            <a:off x="3374923" y="5230761"/>
            <a:ext cx="239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Resolution: 328 x 391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32670" y="4611330"/>
            <a:ext cx="283464" cy="28513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Computational speed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resolution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Multi-scale phenomena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Multiple Scales?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w-Just-The-Fly.jpg"/>
          <p:cNvPicPr>
            <a:picLocks noChangeAspect="1"/>
          </p:cNvPicPr>
          <p:nvPr/>
        </p:nvPicPr>
        <p:blipFill>
          <a:blip r:embed="rId3" cstate="print"/>
          <a:srcRect l="33000" t="14286" r="33000" b="7143"/>
          <a:stretch>
            <a:fillRect/>
          </a:stretch>
        </p:blipFill>
        <p:spPr>
          <a:xfrm>
            <a:off x="3348077" y="2302224"/>
            <a:ext cx="2487174" cy="2413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Visual 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0739" y="5230761"/>
            <a:ext cx="322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Base Resolution: 328 x 391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(Not good enough to see...)</a:t>
            </a:r>
          </a:p>
        </p:txBody>
      </p:sp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igh-Just-The-Fl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530" t="12796" r="32530" b="8531"/>
          <a:stretch>
            <a:fillRect/>
          </a:stretch>
        </p:blipFill>
        <p:spPr>
          <a:xfrm>
            <a:off x="3346991" y="2293675"/>
            <a:ext cx="2528677" cy="24125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Visual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0795" y="5230761"/>
            <a:ext cx="330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Base Resolution: 1638 x 1953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(That’s “Better”)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Visual Example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49991" y="4491532"/>
            <a:ext cx="283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... it takes much less effort to see what’s happening at a large scale 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8759" y="4491532"/>
            <a:ext cx="2394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Once we know what’s going on at a small scale...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Content Placeholder 6" descr="Medium-Res-Fly-C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42364" y="1443139"/>
            <a:ext cx="2446944" cy="2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4" descr="Fly-Chain-Cak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42607" y="1443139"/>
            <a:ext cx="2446459" cy="2916936"/>
          </a:xfrm>
        </p:spPr>
      </p:pic>
    </p:spTree>
    <p:extLst>
      <p:ext uri="{BB962C8B-B14F-4D97-AF65-F5344CB8AC3E}">
        <p14:creationId xmlns:p14="http://schemas.microsoft.com/office/powerpoint/2010/main" val="8442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quality is not measured by how much detail we can fit in</a:t>
            </a:r>
          </a:p>
          <a:p>
            <a:endParaRPr lang="en-US" dirty="0" smtClean="0"/>
          </a:p>
          <a:p>
            <a:r>
              <a:rPr lang="en-US" dirty="0" smtClean="0"/>
              <a:t>The real issue is how effectively we can  eliminate the details that  are irrelevant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69783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Jeremy Raw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hlinkClick r:id="rId3"/>
              </a:rPr>
              <a:t>jeremy.raw@dot.gov</a:t>
            </a: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at high-resolutions is time consuming</a:t>
            </a:r>
          </a:p>
          <a:p>
            <a:pPr lvl="1"/>
            <a:r>
              <a:rPr lang="en-US" dirty="0" smtClean="0"/>
              <a:t>3000 (3e3) zones, 9000000 (9e6) zone pairs</a:t>
            </a:r>
          </a:p>
          <a:p>
            <a:pPr lvl="1"/>
            <a:r>
              <a:rPr lang="en-US" dirty="0" smtClean="0"/>
              <a:t>200000 (2e5) zones (parcels), 40000000000 (4e10) zone pairs</a:t>
            </a:r>
          </a:p>
          <a:p>
            <a:endParaRPr lang="en-US" dirty="0" smtClean="0"/>
          </a:p>
          <a:p>
            <a:r>
              <a:rPr lang="en-US" dirty="0" smtClean="0"/>
              <a:t>Each zone may have many households</a:t>
            </a:r>
          </a:p>
          <a:p>
            <a:endParaRPr lang="en-US" dirty="0" smtClean="0"/>
          </a:p>
          <a:p>
            <a:r>
              <a:rPr lang="en-US" dirty="0" smtClean="0"/>
              <a:t>Excessive run time impedes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Scenario evaluation</a:t>
            </a:r>
          </a:p>
          <a:p>
            <a:pPr lvl="1"/>
            <a:r>
              <a:rPr lang="en-US" dirty="0" smtClean="0"/>
              <a:t>Rapid policy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Computational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data collected at various resolutions</a:t>
            </a:r>
          </a:p>
          <a:p>
            <a:pPr lvl="1"/>
            <a:r>
              <a:rPr lang="en-US" dirty="0" smtClean="0"/>
              <a:t>Geographic scale</a:t>
            </a:r>
          </a:p>
          <a:p>
            <a:pPr lvl="1"/>
            <a:r>
              <a:rPr lang="en-US" dirty="0" smtClean="0"/>
              <a:t>Temporal scale</a:t>
            </a:r>
          </a:p>
          <a:p>
            <a:pPr lvl="1"/>
            <a:r>
              <a:rPr lang="en-US" dirty="0" smtClean="0"/>
              <a:t>Incompatible</a:t>
            </a:r>
            <a:r>
              <a:rPr lang="en-US" baseline="0" dirty="0" smtClean="0"/>
              <a:t> </a:t>
            </a:r>
            <a:r>
              <a:rPr lang="en-US" dirty="0" smtClean="0"/>
              <a:t>scales</a:t>
            </a:r>
          </a:p>
          <a:p>
            <a:endParaRPr lang="en-US" dirty="0"/>
          </a:p>
          <a:p>
            <a:r>
              <a:rPr lang="en-US" dirty="0" smtClean="0"/>
              <a:t>Problem compounded by</a:t>
            </a:r>
          </a:p>
          <a:p>
            <a:pPr lvl="1"/>
            <a:r>
              <a:rPr lang="en-US" dirty="0" smtClean="0"/>
              <a:t>Disclosure</a:t>
            </a:r>
            <a:r>
              <a:rPr lang="en-US" baseline="0" dirty="0" smtClean="0"/>
              <a:t> rules</a:t>
            </a:r>
            <a:endParaRPr lang="en-US" dirty="0" smtClean="0"/>
          </a:p>
          <a:p>
            <a:pPr lvl="1"/>
            <a:r>
              <a:rPr lang="en-US" dirty="0" smtClean="0"/>
              <a:t>Geocoding imprecision</a:t>
            </a:r>
          </a:p>
          <a:p>
            <a:pPr lvl="1"/>
            <a:r>
              <a:rPr lang="en-US" dirty="0" smtClean="0"/>
              <a:t>Intrinsic  variability</a:t>
            </a:r>
          </a:p>
          <a:p>
            <a:pPr lvl="1"/>
            <a:r>
              <a:rPr lang="en-US" dirty="0" smtClean="0"/>
              <a:t>Measurement limitations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Data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Multi-scale processes: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Things </a:t>
            </a:r>
            <a:r>
              <a:rPr lang="en-US" sz="2400" dirty="0" smtClean="0"/>
              <a:t>appear to work </a:t>
            </a:r>
            <a:r>
              <a:rPr lang="en-US" sz="2400" dirty="0" smtClean="0"/>
              <a:t>differently at different scales</a:t>
            </a:r>
          </a:p>
          <a:p>
            <a:pPr lvl="1"/>
            <a:endParaRPr lang="en-US" dirty="0"/>
          </a:p>
          <a:p>
            <a:r>
              <a:rPr lang="en-US" dirty="0" smtClean="0"/>
              <a:t>Paradigmatic 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Newtonian Mechanics  ⟺ Quantum Physics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Multi-Scale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scale of a process is a function of adjacency</a:t>
            </a:r>
          </a:p>
          <a:p>
            <a:endParaRPr lang="en-US" dirty="0"/>
          </a:p>
          <a:p>
            <a:r>
              <a:rPr lang="en-US" dirty="0" smtClean="0"/>
              <a:t>How “near” or “far” are the factors that are </a:t>
            </a:r>
            <a:r>
              <a:rPr lang="en-US" dirty="0" smtClean="0"/>
              <a:t>influential?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Large scale processes operate over wide distances and long periods of time  </a:t>
            </a:r>
          </a:p>
          <a:p>
            <a:endParaRPr lang="en-US" dirty="0" smtClean="0"/>
          </a:p>
          <a:p>
            <a:r>
              <a:rPr lang="en-US" dirty="0" smtClean="0"/>
              <a:t>Small scale processes operate over short distances and times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Multi-Scale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Reality is effectively represented as a mixture of processes operating at different scales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each scale: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Outcomes may differ</a:t>
            </a:r>
          </a:p>
          <a:p>
            <a:r>
              <a:rPr lang="en-US" dirty="0" smtClean="0"/>
              <a:t>Influential factors may differ</a:t>
            </a:r>
          </a:p>
          <a:p>
            <a:r>
              <a:rPr lang="en-US" dirty="0" smtClean="0"/>
              <a:t>Relationship </a:t>
            </a:r>
            <a:r>
              <a:rPr lang="en-US" dirty="0" smtClean="0"/>
              <a:t>with other </a:t>
            </a:r>
            <a:r>
              <a:rPr lang="en-US" dirty="0" smtClean="0"/>
              <a:t>scales may be loose or tight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Multi-Scale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variation in household trip making: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Within a Day – Standard work hours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Across a Week –Standard work days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Seasonally –Holidays, vacations, school schedules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Process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WA-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C000"/>
      </a:folHlink>
    </a:clrScheme>
    <a:fontScheme name="1_DO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O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FHWA-Presentation</Template>
  <TotalTime>2518</TotalTime>
  <Words>946</Words>
  <Application>Microsoft Office PowerPoint</Application>
  <PresentationFormat>On-screen Show (4:3)</PresentationFormat>
  <Paragraphs>241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Cambria</vt:lpstr>
      <vt:lpstr>Monotype Sorts</vt:lpstr>
      <vt:lpstr>FHWA-Presentation</vt:lpstr>
      <vt:lpstr>Managing Complexity with Multi-scale Travel Forecasting Models</vt:lpstr>
      <vt:lpstr>Roadmap</vt:lpstr>
      <vt:lpstr>Why Multiple Scales?</vt:lpstr>
      <vt:lpstr>1. Computational Speed</vt:lpstr>
      <vt:lpstr>2.  Data Resolution</vt:lpstr>
      <vt:lpstr>3. Multi-Scale Processes</vt:lpstr>
      <vt:lpstr>3. Multi-Scale Processes</vt:lpstr>
      <vt:lpstr>3. Multi-Scale Processes</vt:lpstr>
      <vt:lpstr>Multi-Scale Process Example</vt:lpstr>
      <vt:lpstr>Multi-Scale Process Example</vt:lpstr>
      <vt:lpstr>Processes  and  Models</vt:lpstr>
      <vt:lpstr>Multi-Scale Modeling Strategies</vt:lpstr>
      <vt:lpstr>Myths of Multiple Scales</vt:lpstr>
      <vt:lpstr>Myths of Multiple Scales</vt:lpstr>
      <vt:lpstr>Maximum Resolution Modeling</vt:lpstr>
      <vt:lpstr>Multiscale Phenomena</vt:lpstr>
      <vt:lpstr>Using The Right Scale</vt:lpstr>
      <vt:lpstr>Using The Right Scale</vt:lpstr>
      <vt:lpstr>Hierarchical Models</vt:lpstr>
      <vt:lpstr>Travel Model Hierarchy</vt:lpstr>
      <vt:lpstr>Travel Model Hierarchy</vt:lpstr>
      <vt:lpstr>Pedestrian Accessibility</vt:lpstr>
      <vt:lpstr>Inter-Regional Travel</vt:lpstr>
      <vt:lpstr>Statewide Greenhouse Gas Estimation</vt:lpstr>
      <vt:lpstr>A Visual Example</vt:lpstr>
      <vt:lpstr>A Visual Example</vt:lpstr>
      <vt:lpstr>A Visual Example</vt:lpstr>
      <vt:lpstr>A Visual Example</vt:lpstr>
      <vt:lpstr>A Visual Example</vt:lpstr>
      <vt:lpstr>A Visual Example</vt:lpstr>
      <vt:lpstr>A Visual Example</vt:lpstr>
      <vt:lpstr>Visual Example</vt:lpstr>
      <vt:lpstr>Summary</vt:lpstr>
      <vt:lpstr>Questions?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Non-Motorized Travel Analysis Toolbox</dc:title>
  <dc:creator>Jeremy Raw</dc:creator>
  <cp:lastModifiedBy>Jeremy Raw</cp:lastModifiedBy>
  <cp:revision>187</cp:revision>
  <cp:lastPrinted>2002-09-09T02:19:09Z</cp:lastPrinted>
  <dcterms:created xsi:type="dcterms:W3CDTF">2011-03-23T17:12:38Z</dcterms:created>
  <dcterms:modified xsi:type="dcterms:W3CDTF">2011-05-11T14:57:48Z</dcterms:modified>
</cp:coreProperties>
</file>