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74" r:id="rId9"/>
    <p:sldId id="262" r:id="rId10"/>
    <p:sldId id="273" r:id="rId11"/>
    <p:sldId id="263" r:id="rId12"/>
    <p:sldId id="264" r:id="rId13"/>
    <p:sldId id="265" r:id="rId14"/>
    <p:sldId id="297" r:id="rId15"/>
    <p:sldId id="266" r:id="rId16"/>
    <p:sldId id="288" r:id="rId17"/>
    <p:sldId id="289" r:id="rId18"/>
    <p:sldId id="293" r:id="rId19"/>
    <p:sldId id="291" r:id="rId20"/>
    <p:sldId id="301" r:id="rId21"/>
    <p:sldId id="302" r:id="rId22"/>
    <p:sldId id="275" r:id="rId23"/>
    <p:sldId id="276" r:id="rId24"/>
    <p:sldId id="278" r:id="rId25"/>
    <p:sldId id="287" r:id="rId26"/>
    <p:sldId id="300" r:id="rId27"/>
    <p:sldId id="303" r:id="rId28"/>
    <p:sldId id="294" r:id="rId29"/>
    <p:sldId id="295" r:id="rId30"/>
    <p:sldId id="296" r:id="rId31"/>
    <p:sldId id="268" r:id="rId32"/>
    <p:sldId id="269" r:id="rId33"/>
    <p:sldId id="30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46" d="100"/>
          <a:sy n="46" d="100"/>
        </p:scale>
        <p:origin x="-1224" y="-96"/>
      </p:cViewPr>
      <p:guideLst>
        <p:guide orient="horz" pos="206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AB836-B921-4EDA-86C7-AE5CAB27F4AF}" type="datetimeFigureOut">
              <a:rPr lang="en-US" smtClean="0"/>
              <a:pPr/>
              <a:t>5/11/2011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7E369-DB83-4301-9BD5-4D0F660A90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Ensure participants cannot be identified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 Federal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mention that a fellowship program is forthcoming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Driver Risk Parameters are Significant in defining crash risk groups over demographic variables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Insert a graphic in the blank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Remind audience No trip distance, and duration information provided with this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Eliminate all records that fall within the random polygon around the household.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Because a the randomized polygon employed to clip the data cannot be predicted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Create Service Area from each trip end point. Intersecting Service Area contains home location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insurance company records</a:t>
            </a:r>
            <a:r>
              <a:rPr lang="en-US" baseline="0" dirty="0" smtClean="0"/>
              <a:t> also have vehicle registration and demographic data</a:t>
            </a:r>
          </a:p>
          <a:p>
            <a:r>
              <a:rPr lang="en-US" baseline="0" dirty="0" smtClean="0"/>
              <a:t>So do credit reporting bureaus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7E369-DB83-4301-9BD5-4D0F660A905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solidFill>
            <a:srgbClr val="0B52A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u="none" dirty="0">
              <a:latin typeface="Times New Roman" pitchFamily="18" charset="0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0" y="4724400"/>
            <a:ext cx="9144000" cy="317500"/>
          </a:xfrm>
          <a:prstGeom prst="roundRect">
            <a:avLst>
              <a:gd name="adj" fmla="val 0"/>
            </a:avLst>
          </a:prstGeom>
          <a:solidFill>
            <a:srgbClr val="EDBF48"/>
          </a:solidFill>
          <a:ln w="9525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879725"/>
            <a:ext cx="4013200" cy="1314450"/>
          </a:xfrm>
        </p:spPr>
        <p:txBody>
          <a:bodyPr anchor="b"/>
          <a:lstStyle>
            <a:lvl1pPr marL="0" indent="0" algn="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55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219200"/>
            <a:ext cx="7239000" cy="1143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" name="Picture 10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5943600"/>
            <a:ext cx="2743200" cy="6867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3124200" y="5410200"/>
            <a:ext cx="2895600" cy="533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5791200"/>
            <a:ext cx="609600" cy="1066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13" descr="GTI-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867400"/>
            <a:ext cx="2214981" cy="887944"/>
          </a:xfrm>
          <a:prstGeom prst="rect">
            <a:avLst/>
          </a:prstGeom>
        </p:spPr>
      </p:pic>
      <p:sp useBgFill="1">
        <p:nvSpPr>
          <p:cNvPr id="10" name="Rounded Rectangle 9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4513" y="319088"/>
            <a:ext cx="2084387" cy="6122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19088"/>
            <a:ext cx="6102350" cy="6122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152400"/>
            <a:ext cx="8264525" cy="1123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847850"/>
            <a:ext cx="4092575" cy="4594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4738" y="1847850"/>
            <a:ext cx="4094162" cy="4594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50875" y="152400"/>
            <a:ext cx="8264525" cy="1123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9763" y="1847850"/>
            <a:ext cx="4092575" cy="222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84738" y="1847850"/>
            <a:ext cx="4094162" cy="222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39763" y="4221163"/>
            <a:ext cx="4092575" cy="2220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4738" y="4221163"/>
            <a:ext cx="4094162" cy="2220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152400"/>
            <a:ext cx="8264525" cy="1123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39763" y="1847850"/>
            <a:ext cx="4092575" cy="45942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84738" y="1847850"/>
            <a:ext cx="4094162" cy="4594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Wingdings" pitchFamily="2" charset="2"/>
              <a:buChar char="§"/>
              <a:defRPr sz="2400" b="1">
                <a:solidFill>
                  <a:srgbClr val="000000"/>
                </a:solidFill>
              </a:defRPr>
            </a:lvl4pPr>
            <a:lvl5pPr>
              <a:defRPr sz="2400" b="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1847850"/>
            <a:ext cx="4092575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4738" y="1847850"/>
            <a:ext cx="4094162" cy="4594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17224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2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287" y="2362200"/>
            <a:ext cx="3008313" cy="3763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650875" cy="6858000"/>
          </a:xfrm>
          <a:prstGeom prst="rect">
            <a:avLst/>
          </a:prstGeom>
          <a:solidFill>
            <a:srgbClr val="0B52A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654050" y="365125"/>
            <a:ext cx="8229600" cy="105727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9763" y="1847850"/>
            <a:ext cx="8339137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45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36875" y="6529388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 u="none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463268"/>
            <a:ext cx="587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1800" b="0" u="none">
                <a:solidFill>
                  <a:schemeClr val="bg1"/>
                </a:solidFill>
                <a:latin typeface="Arial" charset="0"/>
              </a:defRPr>
            </a:lvl1pPr>
          </a:lstStyle>
          <a:p>
            <a:fld id="{669F3325-A59F-4FF3-994E-E09E186BD3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725914" y="1219200"/>
            <a:ext cx="8245049" cy="317500"/>
          </a:xfrm>
          <a:prstGeom prst="roundRect">
            <a:avLst>
              <a:gd name="adj" fmla="val 0"/>
            </a:avLst>
          </a:prstGeom>
          <a:solidFill>
            <a:srgbClr val="EDBF48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76200"/>
            <a:ext cx="826452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3" name="Picture 12" descr="logo_coe_cee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24600" y="6096000"/>
            <a:ext cx="2743200" cy="686773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Wingdings" pitchFamily="2" charset="2"/>
        <a:buChar char="l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Char char="–"/>
        <a:defRPr sz="2400" b="1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75000"/>
        <a:buFont typeface="Wingdings" pitchFamily="2" charset="2"/>
        <a:buChar char="l"/>
        <a:defRPr sz="2400" b="1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solidFill>
            <a:srgbClr val="0B52A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n-US" u="none" dirty="0">
              <a:latin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048000"/>
            <a:ext cx="5105400" cy="131445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 smtClean="0"/>
              <a:t>Vetri Venthan Elango</a:t>
            </a:r>
          </a:p>
          <a:p>
            <a:pPr algn="ctr"/>
            <a:r>
              <a:rPr lang="en-US" b="1" dirty="0" smtClean="0"/>
              <a:t>Dr. Randall Guensler</a:t>
            </a:r>
          </a:p>
          <a:p>
            <a:pPr algn="ctr"/>
            <a:r>
              <a:rPr lang="en-US" i="1" dirty="0" smtClean="0"/>
              <a:t>School of Civil and Environmental Engineering</a:t>
            </a:r>
          </a:p>
          <a:p>
            <a:pPr algn="ctr"/>
            <a:r>
              <a:rPr lang="en-US" i="1" dirty="0" smtClean="0"/>
              <a:t>Georgia Institute of Technology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Road Vehicle Activity GPS Data and Privacy</a:t>
            </a:r>
            <a:endParaRPr lang="en-US" dirty="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flipH="1">
            <a:off x="0" y="4724400"/>
            <a:ext cx="9144000" cy="317500"/>
          </a:xfrm>
          <a:prstGeom prst="roundRect">
            <a:avLst>
              <a:gd name="adj" fmla="val 0"/>
            </a:avLst>
          </a:prstGeom>
          <a:solidFill>
            <a:srgbClr val="EDBF48"/>
          </a:solidFill>
          <a:ln w="9525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logo_coe_c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5943600"/>
            <a:ext cx="2743200" cy="686773"/>
          </a:xfrm>
          <a:prstGeom prst="rect">
            <a:avLst/>
          </a:prstGeom>
        </p:spPr>
      </p:pic>
      <p:pic>
        <p:nvPicPr>
          <p:cNvPr id="7" name="Picture 6" descr="GTI-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867400"/>
            <a:ext cx="2214981" cy="8879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>
            <a:normAutofit fontScale="92500"/>
          </a:bodyPr>
          <a:lstStyle/>
          <a:p>
            <a:r>
              <a:rPr lang="en-US" b="0" dirty="0" smtClean="0"/>
              <a:t>GPS data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Latitude and Longitude, speed, heading, date and time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Number of satellites, position quality information, etc.</a:t>
            </a:r>
          </a:p>
          <a:p>
            <a:r>
              <a:rPr lang="en-US" b="0" dirty="0" smtClean="0"/>
              <a:t>Roadway Characteristics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HPMS attributes </a:t>
            </a:r>
          </a:p>
          <a:p>
            <a:r>
              <a:rPr lang="en-US" b="0" dirty="0" smtClean="0"/>
              <a:t>Georgia Tech Household Classification Group (income, vehicle ownership, and household size)</a:t>
            </a:r>
          </a:p>
          <a:p>
            <a:r>
              <a:rPr lang="en-US" b="0" dirty="0" smtClean="0"/>
              <a:t>Vehicle Characteristics 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Fuel Type, Engine Type, Body Type and Model Year Group</a:t>
            </a:r>
          </a:p>
          <a:p>
            <a:r>
              <a:rPr lang="en-US" b="0" dirty="0" smtClean="0"/>
              <a:t>Driver Characteristics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Age group and Gender</a:t>
            </a:r>
          </a:p>
          <a:p>
            <a:pPr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High resolution GPS data can identify participant’s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b="0" dirty="0" smtClean="0"/>
              <a:t>Home, and work locations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b="0" dirty="0" smtClean="0"/>
              <a:t>Shopping, recreational and social preferences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b="0" dirty="0" smtClean="0"/>
              <a:t>Driver risk parameters</a:t>
            </a:r>
          </a:p>
          <a:p>
            <a:r>
              <a:rPr lang="en-US" b="0" dirty="0" smtClean="0"/>
              <a:t>High resolution GPS data + Vehicle Characteristics + Driver Characteristics, will yield the identity of individual participants</a:t>
            </a:r>
          </a:p>
          <a:p>
            <a:r>
              <a:rPr lang="en-US" b="0" dirty="0" smtClean="0"/>
              <a:t>Recent news about public access to location data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err="1" smtClean="0"/>
              <a:t>Iphone</a:t>
            </a:r>
            <a:r>
              <a:rPr lang="en-US" b="0" dirty="0" smtClean="0"/>
              <a:t> location tracking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err="1" smtClean="0"/>
              <a:t>TomTom</a:t>
            </a:r>
            <a:r>
              <a:rPr lang="en-US" b="0" dirty="0" smtClean="0"/>
              <a:t> selling GPS data to Police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Identifying Home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Characteristics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Most frequent trip end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Usually the last trip end of the day</a:t>
            </a:r>
          </a:p>
          <a:p>
            <a:r>
              <a:rPr lang="en-US" b="0" dirty="0" smtClean="0"/>
              <a:t>Methodology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Pool the data based on vehicle/driver characteristics, location, and date-time from vehicle activity datasets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Identify frequent trip ends by time of day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Spatially analyze the most frequent trip ends and the last trips in each day</a:t>
            </a:r>
          </a:p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Filtering Techniques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>
            <a:normAutofit/>
          </a:bodyPr>
          <a:lstStyle/>
          <a:p>
            <a:r>
              <a:rPr lang="en-US" b="0" dirty="0" smtClean="0"/>
              <a:t>Filter using buffer around the home location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Center of the buffer is the home location</a:t>
            </a:r>
          </a:p>
          <a:p>
            <a:r>
              <a:rPr lang="en-US" b="0" dirty="0" smtClean="0"/>
              <a:t>Filter using a polygon around the home location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Polygon </a:t>
            </a:r>
            <a:r>
              <a:rPr lang="en-US" b="0" dirty="0" err="1" smtClean="0"/>
              <a:t>centroid</a:t>
            </a:r>
            <a:r>
              <a:rPr lang="en-US" b="0" dirty="0" smtClean="0"/>
              <a:t> is the home location</a:t>
            </a:r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Filtering Techniques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39137" cy="3886200"/>
          </a:xfrm>
        </p:spPr>
        <p:txBody>
          <a:bodyPr/>
          <a:lstStyle/>
          <a:p>
            <a:r>
              <a:rPr lang="en-US" b="0" dirty="0" smtClean="0"/>
              <a:t>Filter using a random polygon with its centroid away from home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Define random centroid from household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/>
              <a:t>Random distance (minimum 500 ft and maximum 750 ft) from the household in a random direction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Generate a random six sided polygon 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/>
              <a:t>Vertices at a minimum distance of 0.5 miles and maximum distance of 0.75 miles from the centroid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All GPS data that are within this polygon are trimmed</a:t>
            </a:r>
          </a:p>
          <a:p>
            <a:pPr lvl="1"/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One month of activity data for 2 households</a:t>
            </a:r>
          </a:p>
          <a:p>
            <a:r>
              <a:rPr lang="en-US" b="0" dirty="0" smtClean="0"/>
              <a:t>Onroad vehicle activity data were filtered using a randomly generated polygon for each household</a:t>
            </a:r>
          </a:p>
          <a:p>
            <a:r>
              <a:rPr lang="en-US" b="0" dirty="0" smtClean="0"/>
              <a:t>Post-analysis of the filtered dataset (detective work)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Identify home location using filtered data with a trip ends algorithm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Spatially identify clipped trip endpoints 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Find the centroid of these last known points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Do a Network Analysis of clipped trip endpoints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Household 1</a:t>
            </a:r>
            <a:br>
              <a:rPr lang="en-US" dirty="0" smtClean="0"/>
            </a:br>
            <a:r>
              <a:rPr lang="en-US" dirty="0" smtClean="0"/>
              <a:t>All GPS Data near Home</a:t>
            </a:r>
            <a:endParaRPr lang="en-US" dirty="0"/>
          </a:p>
        </p:txBody>
      </p:sp>
      <p:pic>
        <p:nvPicPr>
          <p:cNvPr id="6" name="Picture 5" descr="HH2307_all_zoo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Household 1</a:t>
            </a:r>
            <a:br>
              <a:rPr lang="en-US" dirty="0" smtClean="0"/>
            </a:br>
            <a:r>
              <a:rPr lang="en-US" dirty="0" smtClean="0"/>
              <a:t>On-Road Vehicle Activity Data</a:t>
            </a:r>
            <a:endParaRPr lang="en-US" dirty="0"/>
          </a:p>
        </p:txBody>
      </p:sp>
      <p:pic>
        <p:nvPicPr>
          <p:cNvPr id="4" name="Picture 3" descr="HH2307_route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Household 1</a:t>
            </a:r>
            <a:br>
              <a:rPr lang="en-US" dirty="0" smtClean="0"/>
            </a:br>
            <a:r>
              <a:rPr lang="en-US" dirty="0" smtClean="0"/>
              <a:t>Actual Filter Polygon</a:t>
            </a:r>
            <a:endParaRPr lang="en-US" dirty="0"/>
          </a:p>
        </p:txBody>
      </p:sp>
      <p:pic>
        <p:nvPicPr>
          <p:cNvPr id="4" name="Picture 3" descr="HH2307_ClippedP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43800" y="27432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More than 1000 parcel centroids within filter Polygon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Household 1</a:t>
            </a:r>
            <a:br>
              <a:rPr lang="en-US" dirty="0" smtClean="0"/>
            </a:br>
            <a:r>
              <a:rPr lang="en-US" dirty="0" smtClean="0"/>
              <a:t>Home Location Estimate from Dataset</a:t>
            </a:r>
            <a:endParaRPr lang="en-US" dirty="0"/>
          </a:p>
        </p:txBody>
      </p:sp>
      <p:pic>
        <p:nvPicPr>
          <p:cNvPr id="4" name="Picture 3" descr="HH2307_Cli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  <p:sp>
        <p:nvSpPr>
          <p:cNvPr id="5" name="6-Point Star 4"/>
          <p:cNvSpPr>
            <a:spLocks noChangeAspect="1"/>
          </p:cNvSpPr>
          <p:nvPr/>
        </p:nvSpPr>
        <p:spPr>
          <a:xfrm>
            <a:off x="3444240" y="4419600"/>
            <a:ext cx="137160" cy="1371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0" y="3962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Estimated Home Location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39137" cy="4594225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Case Study</a:t>
            </a:r>
          </a:p>
          <a:p>
            <a:r>
              <a:rPr lang="en-US" dirty="0" smtClean="0"/>
              <a:t>Conclusions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H2307_Cli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Household 1</a:t>
            </a:r>
            <a:br>
              <a:rPr lang="en-US" dirty="0" smtClean="0"/>
            </a:br>
            <a:r>
              <a:rPr lang="en-US" dirty="0" smtClean="0"/>
              <a:t>Home Location from Spatial Analysis</a:t>
            </a:r>
            <a:endParaRPr lang="en-US" dirty="0"/>
          </a:p>
        </p:txBody>
      </p:sp>
      <p:sp>
        <p:nvSpPr>
          <p:cNvPr id="5" name="6-Point Star 4"/>
          <p:cNvSpPr>
            <a:spLocks noChangeAspect="1"/>
          </p:cNvSpPr>
          <p:nvPr/>
        </p:nvSpPr>
        <p:spPr>
          <a:xfrm>
            <a:off x="3672840" y="4419600"/>
            <a:ext cx="137160" cy="1371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3810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Estimated Home Location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Household 1</a:t>
            </a:r>
            <a:br>
              <a:rPr lang="en-US" dirty="0" smtClean="0"/>
            </a:br>
            <a:r>
              <a:rPr lang="en-US" dirty="0" smtClean="0"/>
              <a:t>Network Analysis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27432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137 parcel centroids within Intersect Area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 descr="HH2307_serviceA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Household 2</a:t>
            </a:r>
            <a:br>
              <a:rPr lang="en-US" dirty="0" smtClean="0"/>
            </a:br>
            <a:r>
              <a:rPr lang="en-US" dirty="0" smtClean="0"/>
              <a:t>All GPS Data near Home</a:t>
            </a:r>
            <a:endParaRPr lang="en-US" dirty="0"/>
          </a:p>
        </p:txBody>
      </p:sp>
      <p:pic>
        <p:nvPicPr>
          <p:cNvPr id="4" name="Picture 3" descr="HH3318_all_zoo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Household 2</a:t>
            </a:r>
            <a:br>
              <a:rPr lang="en-US" dirty="0" smtClean="0"/>
            </a:br>
            <a:r>
              <a:rPr lang="en-US" dirty="0" smtClean="0"/>
              <a:t>On-Road Vehicle Data</a:t>
            </a:r>
            <a:endParaRPr lang="en-US" dirty="0"/>
          </a:p>
        </p:txBody>
      </p:sp>
      <p:pic>
        <p:nvPicPr>
          <p:cNvPr id="5" name="Picture 4" descr="HH3318_routeBa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Household 2</a:t>
            </a:r>
            <a:br>
              <a:rPr lang="en-US" dirty="0" smtClean="0"/>
            </a:br>
            <a:r>
              <a:rPr lang="en-US" dirty="0" smtClean="0"/>
              <a:t>Actual Filter Polygon</a:t>
            </a:r>
            <a:endParaRPr lang="en-US" dirty="0"/>
          </a:p>
        </p:txBody>
      </p:sp>
      <p:pic>
        <p:nvPicPr>
          <p:cNvPr id="5" name="Picture 4" descr="HH3318_ClippedPo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67600" y="2537936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More than 300 parcel centroids within filter Polygon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Household 2</a:t>
            </a:r>
            <a:br>
              <a:rPr lang="en-US" dirty="0" smtClean="0"/>
            </a:br>
            <a:r>
              <a:rPr lang="en-US" dirty="0" smtClean="0"/>
              <a:t>Home Location Estimate</a:t>
            </a:r>
            <a:endParaRPr lang="en-US" dirty="0"/>
          </a:p>
        </p:txBody>
      </p:sp>
      <p:pic>
        <p:nvPicPr>
          <p:cNvPr id="5" name="Picture 4" descr="HH3318_Cli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  <p:sp>
        <p:nvSpPr>
          <p:cNvPr id="6" name="6-Point Star 5"/>
          <p:cNvSpPr>
            <a:spLocks noChangeAspect="1"/>
          </p:cNvSpPr>
          <p:nvPr/>
        </p:nvSpPr>
        <p:spPr>
          <a:xfrm>
            <a:off x="4648200" y="4495800"/>
            <a:ext cx="137160" cy="1371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419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Estimated Home Location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Household 2</a:t>
            </a:r>
            <a:br>
              <a:rPr lang="en-US" dirty="0" smtClean="0"/>
            </a:br>
            <a:r>
              <a:rPr lang="en-US" dirty="0" smtClean="0"/>
              <a:t>Home Location from Spatial Analysis</a:t>
            </a:r>
            <a:endParaRPr lang="en-US" dirty="0"/>
          </a:p>
        </p:txBody>
      </p:sp>
      <p:pic>
        <p:nvPicPr>
          <p:cNvPr id="5" name="Picture 4" descr="HH3318_Cli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  <p:sp>
        <p:nvSpPr>
          <p:cNvPr id="6" name="6-Point Star 5"/>
          <p:cNvSpPr>
            <a:spLocks noChangeAspect="1"/>
          </p:cNvSpPr>
          <p:nvPr/>
        </p:nvSpPr>
        <p:spPr>
          <a:xfrm>
            <a:off x="4648200" y="4191000"/>
            <a:ext cx="137160" cy="137160"/>
          </a:xfrm>
          <a:prstGeom prst="star6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3886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Estimated Home Location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Household 2</a:t>
            </a:r>
            <a:br>
              <a:rPr lang="en-US" dirty="0" smtClean="0"/>
            </a:br>
            <a:r>
              <a:rPr lang="en-US" dirty="0" smtClean="0"/>
              <a:t>Network Analyst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800" y="2743200"/>
            <a:ext cx="152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22 parcel centroids within Intersect Area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HH3318_serviceAre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680038" cy="4389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to Vehicle Registration Data</a:t>
            </a:r>
            <a:br>
              <a:rPr lang="en-US" dirty="0" smtClean="0"/>
            </a:br>
            <a:r>
              <a:rPr lang="en-US" dirty="0" smtClean="0"/>
              <a:t>Improves 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Household zip code = 30306</a:t>
            </a:r>
          </a:p>
          <a:p>
            <a:r>
              <a:rPr lang="en-US" b="0" dirty="0" smtClean="0"/>
              <a:t>Household has exactly 2 vehicles registered</a:t>
            </a:r>
          </a:p>
          <a:p>
            <a:r>
              <a:rPr lang="en-US" b="0" dirty="0" smtClean="0"/>
              <a:t>Both vehicles are SUVs</a:t>
            </a:r>
          </a:p>
          <a:p>
            <a:r>
              <a:rPr lang="en-US" b="0" dirty="0" smtClean="0"/>
              <a:t>One vehicle is 1995-1999 model year</a:t>
            </a:r>
          </a:p>
          <a:p>
            <a:r>
              <a:rPr lang="en-US" b="0" dirty="0" smtClean="0"/>
              <a:t>One vehicle is 2000-2004  model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264525" cy="1123950"/>
          </a:xfrm>
        </p:spPr>
        <p:txBody>
          <a:bodyPr/>
          <a:lstStyle/>
          <a:p>
            <a:r>
              <a:rPr lang="en-US" dirty="0" smtClean="0"/>
              <a:t>Query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Registered Vehicles: 16,071</a:t>
            </a:r>
          </a:p>
          <a:p>
            <a:r>
              <a:rPr lang="en-US" b="0" dirty="0" smtClean="0"/>
              <a:t>SUVs: 3,718</a:t>
            </a:r>
          </a:p>
          <a:p>
            <a:r>
              <a:rPr lang="en-US" b="0" dirty="0" smtClean="0"/>
              <a:t>HH with 2 SUVs: 418</a:t>
            </a:r>
          </a:p>
          <a:p>
            <a:r>
              <a:rPr lang="en-US" b="0" dirty="0" smtClean="0"/>
              <a:t>HH with 2 SUVs and specified model year groups: 19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39137" cy="4594225"/>
          </a:xfrm>
        </p:spPr>
        <p:txBody>
          <a:bodyPr/>
          <a:lstStyle/>
          <a:p>
            <a:r>
              <a:rPr lang="en-US" b="0" dirty="0" smtClean="0"/>
              <a:t>The use of GPS devices in travel behavior studies continues to increase in frequency and depth</a:t>
            </a:r>
          </a:p>
          <a:p>
            <a:r>
              <a:rPr lang="en-US" b="0" dirty="0" smtClean="0"/>
              <a:t>GPS devices can provide accurate and detailed spatial and temporal data</a:t>
            </a:r>
          </a:p>
          <a:p>
            <a:r>
              <a:rPr lang="en-US" b="0" dirty="0" smtClean="0"/>
              <a:t>High resolution GPS data are useful in studying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Travel behavior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Driver behavior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Safety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Emissions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Etc.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 Potential Household Locations</a:t>
            </a:r>
            <a:br>
              <a:rPr lang="en-US" dirty="0" smtClean="0"/>
            </a:br>
            <a:r>
              <a:rPr lang="en-US" dirty="0" smtClean="0"/>
              <a:t>among 16,000 residences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926" r="25000"/>
          <a:stretch>
            <a:fillRect/>
          </a:stretch>
        </p:blipFill>
        <p:spPr bwMode="auto">
          <a:xfrm>
            <a:off x="1712183" y="1600200"/>
            <a:ext cx="6037265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vetri\AppData\Local\Microsoft\Windows\Temporary Internet Files\Content.IE5\S4WH93Z9\MC900433912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962400"/>
            <a:ext cx="228600" cy="228600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4800" y="182880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Zip Code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30306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High-resolution GPS data need to be filtered before data are shared to prevent loss of privacy</a:t>
            </a:r>
          </a:p>
          <a:p>
            <a:r>
              <a:rPr lang="en-US" b="0" dirty="0" smtClean="0"/>
              <a:t>A filtering method that uses a random polygon around the home location was applied</a:t>
            </a:r>
          </a:p>
          <a:p>
            <a:r>
              <a:rPr lang="en-US" b="0" dirty="0" smtClean="0"/>
              <a:t>However, using network and available on-road vehicle activity data, home locations can be identified</a:t>
            </a:r>
          </a:p>
          <a:p>
            <a:r>
              <a:rPr lang="en-US" b="0" dirty="0" smtClean="0"/>
              <a:t>Using vehicle registration data and other data sources make it even easier to identify households</a:t>
            </a:r>
          </a:p>
          <a:p>
            <a:r>
              <a:rPr lang="en-US" b="0" dirty="0" smtClean="0"/>
              <a:t>Liability associated with participant privacy protection lies with data collector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Continue work to develop post-processing methods that ensure travel diary data and high resolution GPS data do not compromise participant privacy</a:t>
            </a:r>
          </a:p>
          <a:p>
            <a:r>
              <a:rPr lang="en-US" b="0" dirty="0" smtClean="0"/>
              <a:t>Unfiltered data remain available for research only at Georgia Tech through 2011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Other researchers can visit Tech and do their research in partnership </a:t>
            </a:r>
          </a:p>
          <a:p>
            <a:pPr>
              <a:buNone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Vetri</a:t>
            </a:r>
            <a:r>
              <a:rPr lang="en-US" dirty="0" smtClean="0"/>
              <a:t> </a:t>
            </a:r>
            <a:r>
              <a:rPr lang="en-US" dirty="0" err="1" smtClean="0"/>
              <a:t>Venthan</a:t>
            </a:r>
            <a:r>
              <a:rPr lang="en-US" dirty="0" smtClean="0"/>
              <a:t> </a:t>
            </a:r>
            <a:r>
              <a:rPr lang="en-US" dirty="0" err="1" smtClean="0"/>
              <a:t>Elango</a:t>
            </a: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 vetri@gatech.edu </a:t>
            </a:r>
            <a:b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en-US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4">
                    <a:lumMod val="1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Randall </a:t>
            </a:r>
            <a:r>
              <a:rPr lang="en-US" dirty="0" err="1" smtClean="0">
                <a:solidFill>
                  <a:schemeClr val="bg1">
                    <a:lumMod val="10000"/>
                  </a:schemeClr>
                </a:solidFill>
              </a:rPr>
              <a:t>Guensler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 randall.guensler@ce.ga</a:t>
            </a:r>
            <a:r>
              <a:rPr lang="en-US" dirty="0" smtClean="0"/>
              <a:t>tech.edu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High resolution GPS data have a significant potential to compromise privacy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Aggressive driving (speed/acceleration) - lawsuits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Home departure and arrival - home security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Locations visited</a:t>
            </a:r>
          </a:p>
          <a:p>
            <a:r>
              <a:rPr lang="en-US" b="0" dirty="0" smtClean="0"/>
              <a:t>Methodological goal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Post-process high resolution GPS data and ensure privacy of participants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Retain enough detailed data to be useful to various research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GPS-based Travel Study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>
            <a:normAutofit lnSpcReduction="10000"/>
          </a:bodyPr>
          <a:lstStyle/>
          <a:p>
            <a:r>
              <a:rPr lang="en-US" b="0" dirty="0" smtClean="0"/>
              <a:t>Lexington travel data demonstration 1997</a:t>
            </a:r>
          </a:p>
          <a:p>
            <a:pPr lvl="1"/>
            <a:r>
              <a:rPr lang="en-US" b="0" dirty="0" smtClean="0"/>
              <a:t>GPS for personal travel surveys</a:t>
            </a:r>
          </a:p>
          <a:p>
            <a:r>
              <a:rPr lang="en-US" b="0" dirty="0" smtClean="0"/>
              <a:t>Georgia Tech comprehensive electronic travel monitoring system 1999-2000</a:t>
            </a:r>
          </a:p>
          <a:p>
            <a:r>
              <a:rPr lang="sv-SE" b="0" dirty="0" smtClean="0"/>
              <a:t>The Rätt-Fart Borlänge GPS </a:t>
            </a:r>
            <a:r>
              <a:rPr lang="en-US" b="0" dirty="0" smtClean="0"/>
              <a:t>study 1999-2001</a:t>
            </a:r>
          </a:p>
          <a:p>
            <a:r>
              <a:rPr lang="en-US" b="0" dirty="0" smtClean="0"/>
              <a:t>California Statewide Household Travel Survey GPS study, 2001</a:t>
            </a:r>
          </a:p>
          <a:p>
            <a:r>
              <a:rPr lang="en-US" b="0" dirty="0" smtClean="0"/>
              <a:t>Commute Atlanta Study, 2004-2006</a:t>
            </a:r>
          </a:p>
          <a:p>
            <a:r>
              <a:rPr lang="en-US" b="0" dirty="0" smtClean="0"/>
              <a:t>University of Minnesota, I-35 Bridge use study, 2008-2009</a:t>
            </a:r>
          </a:p>
          <a:p>
            <a:r>
              <a:rPr lang="en-US" b="0" dirty="0" smtClean="0"/>
              <a:t>Cobb County School District, GPS-based anti-idling study 2010 -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 Survey Methods using GPS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Active handheld systems replicating traditional travel-diaries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GT comprehensive electronic travel monitoring system study</a:t>
            </a:r>
            <a:endParaRPr lang="en-US" b="0" dirty="0" smtClean="0">
              <a:solidFill>
                <a:srgbClr val="FF0000"/>
              </a:solidFill>
            </a:endParaRPr>
          </a:p>
          <a:p>
            <a:r>
              <a:rPr lang="en-US" b="0" dirty="0" smtClean="0"/>
              <a:t>Longitudinal studies with vehicle-based GPS systems installed in participant vehicles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b="0" dirty="0" smtClean="0"/>
              <a:t>Commute Atlanta Study</a:t>
            </a:r>
          </a:p>
          <a:p>
            <a:r>
              <a:rPr lang="en-US" b="0" dirty="0" smtClean="0"/>
              <a:t>A hybrid of longitudinal passive GPS data collection coupled with intermittent online travel surveys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University of Minnesota, I-35 Bridge Crossings Study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Commute Atlanta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Instrumented vehicle research collecting high-resolution GPS (2004-2006)</a:t>
            </a:r>
          </a:p>
          <a:p>
            <a:r>
              <a:rPr lang="en-US" b="0" dirty="0" smtClean="0"/>
              <a:t>Assess the effects of converting operating costs into variable per-mile driving costs </a:t>
            </a:r>
          </a:p>
          <a:p>
            <a:r>
              <a:rPr lang="en-US" b="0" dirty="0" smtClean="0"/>
              <a:t>Approximately 500 vehicles in 270 households</a:t>
            </a:r>
          </a:p>
          <a:p>
            <a:r>
              <a:rPr lang="en-US" b="0" dirty="0" smtClean="0"/>
              <a:t>More than 1.8 million vehicle trips</a:t>
            </a:r>
          </a:p>
          <a:p>
            <a:r>
              <a:rPr lang="en-US" b="0" dirty="0" smtClean="0"/>
              <a:t>Baseline data from 270 households</a:t>
            </a:r>
          </a:p>
          <a:p>
            <a:r>
              <a:rPr lang="en-US" b="0" dirty="0" smtClean="0"/>
              <a:t>Approximately 100 households in the pricing study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Proposed Commute Atlanta Dataset for Public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Travel Diary Data (trip-level travel data)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95 households that had complete data for the study period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Summary of trips including origin/destination TAZs, distance, duration, date, time etc.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Second-by-second data withheld</a:t>
            </a:r>
          </a:p>
          <a:p>
            <a:r>
              <a:rPr lang="en-US" b="0" dirty="0" smtClean="0"/>
              <a:t>Onroad Vehicle Activity Data (second-by-second)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Approximately 175 households that did not have complete data for study period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Trip summary data (distance, duration, etc.) withheld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Road Vehicle Activity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975"/>
            <a:ext cx="8339137" cy="4594225"/>
          </a:xfrm>
        </p:spPr>
        <p:txBody>
          <a:bodyPr/>
          <a:lstStyle/>
          <a:p>
            <a:r>
              <a:rPr lang="en-US" b="0" dirty="0" smtClean="0"/>
              <a:t>Characteristics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Second by second vehicle speed and position data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Data are tied to specific roadways</a:t>
            </a:r>
          </a:p>
          <a:p>
            <a:pPr lvl="2">
              <a:buFont typeface="Arial" pitchFamily="34" charset="0"/>
              <a:buChar char="•"/>
            </a:pPr>
            <a:r>
              <a:rPr lang="en-US" b="0" dirty="0" smtClean="0"/>
              <a:t>FHWA highway functional classification, number of lanes, lane width, etc.</a:t>
            </a:r>
          </a:p>
          <a:p>
            <a:r>
              <a:rPr lang="en-US" b="0" dirty="0" smtClean="0"/>
              <a:t>Uses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Safety studies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Driver behavior</a:t>
            </a:r>
          </a:p>
          <a:p>
            <a:pPr lvl="1">
              <a:buFont typeface="Wingdings" pitchFamily="2" charset="2"/>
              <a:buChar char="§"/>
            </a:pPr>
            <a:r>
              <a:rPr lang="en-US" b="0" dirty="0" smtClean="0"/>
              <a:t>Emissions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3325-A59F-4FF3-994E-E09E186BD32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VtoHOT">
  <a:themeElements>
    <a:clrScheme name="Custom 2">
      <a:dk1>
        <a:srgbClr val="FFC000"/>
      </a:dk1>
      <a:lt1>
        <a:srgbClr val="FFFF70"/>
      </a:lt1>
      <a:dk2>
        <a:srgbClr val="FFFFEB"/>
      </a:dk2>
      <a:lt2>
        <a:srgbClr val="FFFFEB"/>
      </a:lt2>
      <a:accent1>
        <a:srgbClr val="003266"/>
      </a:accent1>
      <a:accent2>
        <a:srgbClr val="99CCFF"/>
      </a:accent2>
      <a:accent3>
        <a:srgbClr val="ADB8CA"/>
      </a:accent3>
      <a:accent4>
        <a:srgbClr val="DADAC9"/>
      </a:accent4>
      <a:accent5>
        <a:srgbClr val="B8B8CA"/>
      </a:accent5>
      <a:accent6>
        <a:srgbClr val="8AB9E7"/>
      </a:accent6>
      <a:hlink>
        <a:srgbClr val="CCCCFF"/>
      </a:hlink>
      <a:folHlink>
        <a:srgbClr val="C68D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CommuteATL</Template>
  <TotalTime>1097</TotalTime>
  <Words>1152</Words>
  <Application>Microsoft Office PowerPoint</Application>
  <PresentationFormat>On-screen Show (4:3)</PresentationFormat>
  <Paragraphs>217</Paragraphs>
  <Slides>33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HOVtoHOT</vt:lpstr>
      <vt:lpstr>On Road Vehicle Activity GPS Data and Privacy</vt:lpstr>
      <vt:lpstr>Overview</vt:lpstr>
      <vt:lpstr>Introduction</vt:lpstr>
      <vt:lpstr>Objective</vt:lpstr>
      <vt:lpstr>GPS-based Travel Study Examples</vt:lpstr>
      <vt:lpstr>Travel Survey Methods using GPS</vt:lpstr>
      <vt:lpstr>Commute Atlanta Study</vt:lpstr>
      <vt:lpstr>Proposed Commute Atlanta Dataset for Public access</vt:lpstr>
      <vt:lpstr>On Road Vehicle Activity Data</vt:lpstr>
      <vt:lpstr>Attributes</vt:lpstr>
      <vt:lpstr>Privacy Concerns</vt:lpstr>
      <vt:lpstr>Identifying Home Locations</vt:lpstr>
      <vt:lpstr>Data Filtering Techniques I</vt:lpstr>
      <vt:lpstr>Data Filtering Techniques II</vt:lpstr>
      <vt:lpstr>Case Study</vt:lpstr>
      <vt:lpstr>Household 1 All GPS Data near Home</vt:lpstr>
      <vt:lpstr>Household 1 On-Road Vehicle Activity Data</vt:lpstr>
      <vt:lpstr>Household 1 Actual Filter Polygon</vt:lpstr>
      <vt:lpstr>Household 1 Home Location Estimate from Dataset</vt:lpstr>
      <vt:lpstr>Household 1 Home Location from Spatial Analysis</vt:lpstr>
      <vt:lpstr>Household 1 Network Analysis</vt:lpstr>
      <vt:lpstr>Household 2 All GPS Data near Home</vt:lpstr>
      <vt:lpstr>Household 2 On-Road Vehicle Data</vt:lpstr>
      <vt:lpstr>Household 2 Actual Filter Polygon</vt:lpstr>
      <vt:lpstr>Household 2 Home Location Estimate</vt:lpstr>
      <vt:lpstr>Household 2 Home Location from Spatial Analysis</vt:lpstr>
      <vt:lpstr>Household 2 Network Analyst</vt:lpstr>
      <vt:lpstr>Access to Vehicle Registration Data Improves Matching</vt:lpstr>
      <vt:lpstr>Query Statistics</vt:lpstr>
      <vt:lpstr>19 Potential Household Locations among 16,000 residences</vt:lpstr>
      <vt:lpstr>Conclusions</vt:lpstr>
      <vt:lpstr>Ongoing Activities</vt:lpstr>
      <vt:lpstr>Questions?</vt:lpstr>
    </vt:vector>
  </TitlesOfParts>
  <Company>Vehicle Monitoring Technolgies,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Road Vehicle Activity GPS Data and Privacy</dc:title>
  <dc:creator>Vetri Venthan Elango</dc:creator>
  <cp:lastModifiedBy>Your User Name</cp:lastModifiedBy>
  <cp:revision>322</cp:revision>
  <dcterms:created xsi:type="dcterms:W3CDTF">2011-04-12T20:42:42Z</dcterms:created>
  <dcterms:modified xsi:type="dcterms:W3CDTF">2011-05-11T19:03:14Z</dcterms:modified>
</cp:coreProperties>
</file>