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35"/>
  </p:notesMasterIdLst>
  <p:handoutMasterIdLst>
    <p:handoutMasterId r:id="rId36"/>
  </p:handoutMasterIdLst>
  <p:sldIdLst>
    <p:sldId id="258" r:id="rId2"/>
    <p:sldId id="661" r:id="rId3"/>
    <p:sldId id="662" r:id="rId4"/>
    <p:sldId id="663" r:id="rId5"/>
    <p:sldId id="649" r:id="rId6"/>
    <p:sldId id="646" r:id="rId7"/>
    <p:sldId id="647" r:id="rId8"/>
    <p:sldId id="648" r:id="rId9"/>
    <p:sldId id="650" r:id="rId10"/>
    <p:sldId id="664" r:id="rId11"/>
    <p:sldId id="651" r:id="rId12"/>
    <p:sldId id="682" r:id="rId13"/>
    <p:sldId id="659" r:id="rId14"/>
    <p:sldId id="655" r:id="rId15"/>
    <p:sldId id="660" r:id="rId16"/>
    <p:sldId id="656" r:id="rId17"/>
    <p:sldId id="671" r:id="rId18"/>
    <p:sldId id="680" r:id="rId19"/>
    <p:sldId id="683" r:id="rId20"/>
    <p:sldId id="681" r:id="rId21"/>
    <p:sldId id="673" r:id="rId22"/>
    <p:sldId id="684" r:id="rId23"/>
    <p:sldId id="657" r:id="rId24"/>
    <p:sldId id="674" r:id="rId25"/>
    <p:sldId id="675" r:id="rId26"/>
    <p:sldId id="676" r:id="rId27"/>
    <p:sldId id="677" r:id="rId28"/>
    <p:sldId id="678" r:id="rId29"/>
    <p:sldId id="679" r:id="rId30"/>
    <p:sldId id="658" r:id="rId31"/>
    <p:sldId id="654" r:id="rId32"/>
    <p:sldId id="653" r:id="rId33"/>
    <p:sldId id="631" r:id="rId34"/>
  </p:sldIdLst>
  <p:sldSz cx="9144000" cy="6858000" type="screen4x3"/>
  <p:notesSz cx="6881813" cy="92964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9900CC"/>
    <a:srgbClr val="0000FF"/>
    <a:srgbClr val="FF9900"/>
    <a:srgbClr val="00FF00"/>
    <a:srgbClr val="FFFF99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5" autoAdjust="0"/>
    <p:restoredTop sz="99900" autoAdjust="0"/>
  </p:normalViewPr>
  <p:slideViewPr>
    <p:cSldViewPr>
      <p:cViewPr>
        <p:scale>
          <a:sx n="85" d="100"/>
          <a:sy n="85" d="100"/>
        </p:scale>
        <p:origin x="-7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108F37F-9E5C-4723-BBBE-AF354759F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D494D37-1FDA-4D00-A3AA-FE879014D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0D77B-0D0D-4EF2-9B79-FEA83AC6BED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635000" y="533400"/>
            <a:ext cx="8077200" cy="304800"/>
            <a:chOff x="400" y="336"/>
            <a:chExt cx="5088" cy="19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929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29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6482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C612-E5FB-4935-B119-263CAEE88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2BEF-5763-4358-9C68-EF93A9A69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F7913-B52F-46C3-B8B4-737BDEDC4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6A29B-73EA-46DE-9F4E-BECE44C7A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6962-2180-47B0-A153-65ECF7BFF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DBC78-70EC-41BF-91CA-D32D5EDC9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89EEE-3BEF-4963-8F85-DBE21DB5F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0E090-0ACB-4DB7-BA2B-64BA52A8E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F034-3556-40BF-A7E5-0D271386D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EA29-E518-4279-81DF-2194979CB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96747-592D-4568-957E-4C58213BB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6D5E-21CF-4C4A-A4BE-6430FAC25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A2DA-9286-43CB-BCF1-5B88C56D7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918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9187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9187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18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5918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248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TRB National Transportation Planning Applications Conference</a:t>
            </a:r>
          </a:p>
        </p:txBody>
      </p:sp>
      <p:sp>
        <p:nvSpPr>
          <p:cNvPr id="5918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9AB9326-DC47-4360-8B40-9FD6BD98E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9188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9" r:id="rId12"/>
    <p:sldLayoutId id="2147484070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kyu@nctcog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paschai@nctcog.org" TargetMode="External"/><Relationship Id="rId4" Type="http://schemas.openxmlformats.org/officeDocument/2006/relationships/hyperlink" Target="mailto:amirzaei@nctcog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80772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I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nvestigating the </a:t>
            </a: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R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elationship of </a:t>
            </a: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S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ervice </a:t>
            </a: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H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eadway to </a:t>
            </a: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W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ait </a:t>
            </a: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T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ime in </a:t>
            </a: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D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allas-</a:t>
            </a: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F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ort </a:t>
            </a: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W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orth </a:t>
            </a: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M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etropolitan </a:t>
            </a:r>
            <a:r>
              <a:rPr lang="en-US" sz="3600" b="1" kern="1200" dirty="0" smtClean="0">
                <a:latin typeface="Tahoma" pitchFamily="34" charset="0"/>
                <a:ea typeface="+mn-ea"/>
                <a:cs typeface="Tahoma" pitchFamily="34" charset="0"/>
              </a:rPr>
              <a:t>A</a:t>
            </a:r>
            <a:r>
              <a:rPr lang="en-US" sz="3600" kern="1200" dirty="0" smtClean="0">
                <a:latin typeface="Tahoma" pitchFamily="34" charset="0"/>
                <a:ea typeface="+mn-ea"/>
                <a:cs typeface="Tahoma" pitchFamily="34" charset="0"/>
              </a:rPr>
              <a:t>rea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334000"/>
            <a:ext cx="7124700" cy="60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  <a:cs typeface="Tahoma" pitchFamily="34" charset="0"/>
              </a:rPr>
              <a:t>Kathy Yu, Arash Mirzaei, Behruz Paschai</a:t>
            </a:r>
          </a:p>
        </p:txBody>
      </p:sp>
      <p:sp>
        <p:nvSpPr>
          <p:cNvPr id="7172" name="Rectangle 1029"/>
          <p:cNvSpPr>
            <a:spLocks noChangeArrowheads="1"/>
          </p:cNvSpPr>
          <p:nvPr/>
        </p:nvSpPr>
        <p:spPr bwMode="auto">
          <a:xfrm>
            <a:off x="4143375" y="6197600"/>
            <a:ext cx="246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North Central Texas Council </a:t>
            </a:r>
          </a:p>
          <a:p>
            <a:r>
              <a:rPr lang="en-US" sz="1400"/>
              <a:t>of Governments (NCTCOG)</a:t>
            </a:r>
          </a:p>
        </p:txBody>
      </p:sp>
      <p:grpSp>
        <p:nvGrpSpPr>
          <p:cNvPr id="7173" name="Group 1030"/>
          <p:cNvGrpSpPr>
            <a:grpSpLocks/>
          </p:cNvGrpSpPr>
          <p:nvPr/>
        </p:nvGrpSpPr>
        <p:grpSpPr bwMode="auto">
          <a:xfrm>
            <a:off x="3200400" y="6172200"/>
            <a:ext cx="914400" cy="609600"/>
            <a:chOff x="48" y="768"/>
            <a:chExt cx="672" cy="441"/>
          </a:xfrm>
        </p:grpSpPr>
        <p:sp>
          <p:nvSpPr>
            <p:cNvPr id="7176" name="Freeform 1031"/>
            <p:cNvSpPr>
              <a:spLocks noChangeAspect="1"/>
            </p:cNvSpPr>
            <p:nvPr/>
          </p:nvSpPr>
          <p:spPr bwMode="auto">
            <a:xfrm>
              <a:off x="244" y="1174"/>
              <a:ext cx="55" cy="34"/>
            </a:xfrm>
            <a:custGeom>
              <a:avLst/>
              <a:gdLst>
                <a:gd name="T0" fmla="*/ 0 w 41"/>
                <a:gd name="T1" fmla="*/ 29613 h 25"/>
                <a:gd name="T2" fmla="*/ 22545 w 41"/>
                <a:gd name="T3" fmla="*/ 29613 h 25"/>
                <a:gd name="T4" fmla="*/ 30560 w 41"/>
                <a:gd name="T5" fmla="*/ 29613 h 25"/>
                <a:gd name="T6" fmla="*/ 35307 w 41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5"/>
                <a:gd name="T14" fmla="*/ 41 w 4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5">
                  <a:moveTo>
                    <a:pt x="0" y="25"/>
                  </a:moveTo>
                  <a:lnTo>
                    <a:pt x="26" y="25"/>
                  </a:lnTo>
                  <a:lnTo>
                    <a:pt x="36" y="25"/>
                  </a:lnTo>
                  <a:lnTo>
                    <a:pt x="41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1032"/>
            <p:cNvSpPr>
              <a:spLocks noChangeAspect="1"/>
            </p:cNvSpPr>
            <p:nvPr/>
          </p:nvSpPr>
          <p:spPr bwMode="auto">
            <a:xfrm>
              <a:off x="231" y="1168"/>
              <a:ext cx="13" cy="40"/>
            </a:xfrm>
            <a:custGeom>
              <a:avLst/>
              <a:gdLst>
                <a:gd name="T0" fmla="*/ 4246 w 10"/>
                <a:gd name="T1" fmla="*/ 22449 h 30"/>
                <a:gd name="T2" fmla="*/ 0 w 10"/>
                <a:gd name="T3" fmla="*/ 22449 h 30"/>
                <a:gd name="T4" fmla="*/ 0 w 10"/>
                <a:gd name="T5" fmla="*/ 0 h 30"/>
                <a:gd name="T6" fmla="*/ 0 60000 65536"/>
                <a:gd name="T7" fmla="*/ 0 60000 65536"/>
                <a:gd name="T8" fmla="*/ 0 60000 65536"/>
                <a:gd name="T9" fmla="*/ 0 w 10"/>
                <a:gd name="T10" fmla="*/ 0 h 30"/>
                <a:gd name="T11" fmla="*/ 10 w 1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33"/>
            <p:cNvSpPr>
              <a:spLocks noChangeAspect="1"/>
            </p:cNvSpPr>
            <p:nvPr/>
          </p:nvSpPr>
          <p:spPr bwMode="auto">
            <a:xfrm>
              <a:off x="339" y="1161"/>
              <a:ext cx="34" cy="27"/>
            </a:xfrm>
            <a:custGeom>
              <a:avLst/>
              <a:gdLst>
                <a:gd name="T0" fmla="*/ 29613 w 25"/>
                <a:gd name="T1" fmla="*/ 14654 h 20"/>
                <a:gd name="T2" fmla="*/ 23253 w 25"/>
                <a:gd name="T3" fmla="*/ 19783 h 20"/>
                <a:gd name="T4" fmla="*/ 0 w 25"/>
                <a:gd name="T5" fmla="*/ 0 h 20"/>
                <a:gd name="T6" fmla="*/ 0 60000 65536"/>
                <a:gd name="T7" fmla="*/ 0 60000 65536"/>
                <a:gd name="T8" fmla="*/ 0 60000 65536"/>
                <a:gd name="T9" fmla="*/ 0 w 25"/>
                <a:gd name="T10" fmla="*/ 0 h 20"/>
                <a:gd name="T11" fmla="*/ 25 w 2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0">
                  <a:moveTo>
                    <a:pt x="25" y="15"/>
                  </a:move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034"/>
            <p:cNvSpPr>
              <a:spLocks noChangeAspect="1"/>
            </p:cNvSpPr>
            <p:nvPr/>
          </p:nvSpPr>
          <p:spPr bwMode="auto">
            <a:xfrm>
              <a:off x="163" y="1161"/>
              <a:ext cx="34" cy="27"/>
            </a:xfrm>
            <a:custGeom>
              <a:avLst/>
              <a:gdLst>
                <a:gd name="T0" fmla="*/ 0 w 25"/>
                <a:gd name="T1" fmla="*/ 14654 h 20"/>
                <a:gd name="T2" fmla="*/ 6540 w 25"/>
                <a:gd name="T3" fmla="*/ 19783 h 20"/>
                <a:gd name="T4" fmla="*/ 29613 w 25"/>
                <a:gd name="T5" fmla="*/ 0 h 20"/>
                <a:gd name="T6" fmla="*/ 0 60000 65536"/>
                <a:gd name="T7" fmla="*/ 0 60000 65536"/>
                <a:gd name="T8" fmla="*/ 0 60000 65536"/>
                <a:gd name="T9" fmla="*/ 0 w 25"/>
                <a:gd name="T10" fmla="*/ 0 h 20"/>
                <a:gd name="T11" fmla="*/ 25 w 2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0">
                  <a:moveTo>
                    <a:pt x="0" y="15"/>
                  </a:moveTo>
                  <a:lnTo>
                    <a:pt x="5" y="20"/>
                  </a:lnTo>
                  <a:lnTo>
                    <a:pt x="2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035"/>
            <p:cNvSpPr>
              <a:spLocks noChangeAspect="1" noChangeShapeType="1"/>
            </p:cNvSpPr>
            <p:nvPr/>
          </p:nvSpPr>
          <p:spPr bwMode="auto">
            <a:xfrm>
              <a:off x="373" y="1181"/>
              <a:ext cx="6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036"/>
            <p:cNvSpPr>
              <a:spLocks noChangeAspect="1" noChangeShapeType="1"/>
            </p:cNvSpPr>
            <p:nvPr/>
          </p:nvSpPr>
          <p:spPr bwMode="auto">
            <a:xfrm>
              <a:off x="143" y="1168"/>
              <a:ext cx="20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037"/>
            <p:cNvSpPr>
              <a:spLocks noChangeAspect="1" noChangeShapeType="1"/>
            </p:cNvSpPr>
            <p:nvPr/>
          </p:nvSpPr>
          <p:spPr bwMode="auto">
            <a:xfrm flipV="1">
              <a:off x="379" y="1168"/>
              <a:ext cx="21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038"/>
            <p:cNvSpPr>
              <a:spLocks noChangeAspect="1" noChangeShapeType="1"/>
            </p:cNvSpPr>
            <p:nvPr/>
          </p:nvSpPr>
          <p:spPr bwMode="auto">
            <a:xfrm flipV="1">
              <a:off x="299" y="1161"/>
              <a:ext cx="40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039"/>
            <p:cNvSpPr>
              <a:spLocks noChangeAspect="1"/>
            </p:cNvSpPr>
            <p:nvPr/>
          </p:nvSpPr>
          <p:spPr bwMode="auto">
            <a:xfrm>
              <a:off x="400" y="1129"/>
              <a:ext cx="13" cy="39"/>
            </a:xfrm>
            <a:custGeom>
              <a:avLst/>
              <a:gdLst>
                <a:gd name="T0" fmla="*/ 0 w 10"/>
                <a:gd name="T1" fmla="*/ 25936 h 29"/>
                <a:gd name="T2" fmla="*/ 4246 w 10"/>
                <a:gd name="T3" fmla="*/ 21817 h 29"/>
                <a:gd name="T4" fmla="*/ 0 w 10"/>
                <a:gd name="T5" fmla="*/ 0 h 29"/>
                <a:gd name="T6" fmla="*/ 0 60000 65536"/>
                <a:gd name="T7" fmla="*/ 0 60000 65536"/>
                <a:gd name="T8" fmla="*/ 0 60000 65536"/>
                <a:gd name="T9" fmla="*/ 0 w 10"/>
                <a:gd name="T10" fmla="*/ 0 h 29"/>
                <a:gd name="T11" fmla="*/ 10 w 1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9">
                  <a:moveTo>
                    <a:pt x="0" y="29"/>
                  </a:move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040"/>
            <p:cNvSpPr>
              <a:spLocks noChangeAspect="1" noChangeShapeType="1"/>
            </p:cNvSpPr>
            <p:nvPr/>
          </p:nvSpPr>
          <p:spPr bwMode="auto">
            <a:xfrm>
              <a:off x="197" y="1161"/>
              <a:ext cx="34" cy="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041"/>
            <p:cNvSpPr>
              <a:spLocks noChangeAspect="1"/>
            </p:cNvSpPr>
            <p:nvPr/>
          </p:nvSpPr>
          <p:spPr bwMode="auto">
            <a:xfrm>
              <a:off x="130" y="1129"/>
              <a:ext cx="13" cy="39"/>
            </a:xfrm>
            <a:custGeom>
              <a:avLst/>
              <a:gdLst>
                <a:gd name="T0" fmla="*/ 4246 w 10"/>
                <a:gd name="T1" fmla="*/ 25936 h 29"/>
                <a:gd name="T2" fmla="*/ 0 w 10"/>
                <a:gd name="T3" fmla="*/ 17974 h 29"/>
                <a:gd name="T4" fmla="*/ 4246 w 10"/>
                <a:gd name="T5" fmla="*/ 0 h 29"/>
                <a:gd name="T6" fmla="*/ 0 60000 65536"/>
                <a:gd name="T7" fmla="*/ 0 60000 65536"/>
                <a:gd name="T8" fmla="*/ 0 60000 65536"/>
                <a:gd name="T9" fmla="*/ 0 w 10"/>
                <a:gd name="T10" fmla="*/ 0 h 29"/>
                <a:gd name="T11" fmla="*/ 10 w 1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9">
                  <a:moveTo>
                    <a:pt x="10" y="29"/>
                  </a:moveTo>
                  <a:lnTo>
                    <a:pt x="0" y="20"/>
                  </a:lnTo>
                  <a:lnTo>
                    <a:pt x="1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042"/>
            <p:cNvSpPr>
              <a:spLocks noChangeAspect="1" noChangeShapeType="1"/>
            </p:cNvSpPr>
            <p:nvPr/>
          </p:nvSpPr>
          <p:spPr bwMode="auto">
            <a:xfrm>
              <a:off x="123" y="1102"/>
              <a:ext cx="20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1043"/>
            <p:cNvSpPr>
              <a:spLocks noChangeAspect="1" noChangeShapeType="1"/>
            </p:cNvSpPr>
            <p:nvPr/>
          </p:nvSpPr>
          <p:spPr bwMode="auto">
            <a:xfrm flipV="1">
              <a:off x="400" y="1102"/>
              <a:ext cx="21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1044"/>
            <p:cNvSpPr>
              <a:spLocks noChangeAspect="1"/>
            </p:cNvSpPr>
            <p:nvPr/>
          </p:nvSpPr>
          <p:spPr bwMode="auto">
            <a:xfrm>
              <a:off x="82" y="1102"/>
              <a:ext cx="41" cy="14"/>
            </a:xfrm>
            <a:custGeom>
              <a:avLst/>
              <a:gdLst>
                <a:gd name="T0" fmla="*/ 0 w 31"/>
                <a:gd name="T1" fmla="*/ 11938 h 10"/>
                <a:gd name="T2" fmla="*/ 3273 w 31"/>
                <a:gd name="T3" fmla="*/ 23398 h 10"/>
                <a:gd name="T4" fmla="*/ 19048 w 31"/>
                <a:gd name="T5" fmla="*/ 0 h 10"/>
                <a:gd name="T6" fmla="*/ 0 60000 65536"/>
                <a:gd name="T7" fmla="*/ 0 60000 65536"/>
                <a:gd name="T8" fmla="*/ 0 60000 65536"/>
                <a:gd name="T9" fmla="*/ 0 w 31"/>
                <a:gd name="T10" fmla="*/ 0 h 10"/>
                <a:gd name="T11" fmla="*/ 31 w 3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10">
                  <a:moveTo>
                    <a:pt x="0" y="5"/>
                  </a:moveTo>
                  <a:lnTo>
                    <a:pt x="5" y="10"/>
                  </a:lnTo>
                  <a:lnTo>
                    <a:pt x="31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1045"/>
            <p:cNvSpPr>
              <a:spLocks noChangeAspect="1"/>
            </p:cNvSpPr>
            <p:nvPr/>
          </p:nvSpPr>
          <p:spPr bwMode="auto">
            <a:xfrm>
              <a:off x="421" y="1102"/>
              <a:ext cx="40" cy="14"/>
            </a:xfrm>
            <a:custGeom>
              <a:avLst/>
              <a:gdLst>
                <a:gd name="T0" fmla="*/ 22449 w 30"/>
                <a:gd name="T1" fmla="*/ 11938 h 10"/>
                <a:gd name="T2" fmla="*/ 18660 w 30"/>
                <a:gd name="T3" fmla="*/ 23398 h 10"/>
                <a:gd name="T4" fmla="*/ 0 w 30"/>
                <a:gd name="T5" fmla="*/ 0 h 10"/>
                <a:gd name="T6" fmla="*/ 0 60000 65536"/>
                <a:gd name="T7" fmla="*/ 0 60000 65536"/>
                <a:gd name="T8" fmla="*/ 0 60000 65536"/>
                <a:gd name="T9" fmla="*/ 0 w 30"/>
                <a:gd name="T10" fmla="*/ 0 h 10"/>
                <a:gd name="T11" fmla="*/ 30 w 3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0">
                  <a:moveTo>
                    <a:pt x="30" y="5"/>
                  </a:move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1046"/>
            <p:cNvSpPr>
              <a:spLocks noChangeAspect="1" noChangeShapeType="1"/>
            </p:cNvSpPr>
            <p:nvPr/>
          </p:nvSpPr>
          <p:spPr bwMode="auto">
            <a:xfrm>
              <a:off x="68" y="1090"/>
              <a:ext cx="14" cy="1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1047"/>
            <p:cNvSpPr>
              <a:spLocks noChangeAspect="1" noChangeShapeType="1"/>
            </p:cNvSpPr>
            <p:nvPr/>
          </p:nvSpPr>
          <p:spPr bwMode="auto">
            <a:xfrm flipV="1">
              <a:off x="461" y="1090"/>
              <a:ext cx="14" cy="1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1048"/>
            <p:cNvSpPr>
              <a:spLocks noChangeAspect="1"/>
            </p:cNvSpPr>
            <p:nvPr/>
          </p:nvSpPr>
          <p:spPr bwMode="auto">
            <a:xfrm>
              <a:off x="448" y="1050"/>
              <a:ext cx="33" cy="40"/>
            </a:xfrm>
            <a:custGeom>
              <a:avLst/>
              <a:gdLst>
                <a:gd name="T0" fmla="*/ 11586 w 25"/>
                <a:gd name="T1" fmla="*/ 22449 h 30"/>
                <a:gd name="T2" fmla="*/ 15103 w 25"/>
                <a:gd name="T3" fmla="*/ 15035 h 30"/>
                <a:gd name="T4" fmla="*/ 0 w 25"/>
                <a:gd name="T5" fmla="*/ 0 h 30"/>
                <a:gd name="T6" fmla="*/ 0 60000 65536"/>
                <a:gd name="T7" fmla="*/ 0 60000 65536"/>
                <a:gd name="T8" fmla="*/ 0 60000 65536"/>
                <a:gd name="T9" fmla="*/ 0 w 25"/>
                <a:gd name="T10" fmla="*/ 0 h 30"/>
                <a:gd name="T11" fmla="*/ 25 w 25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30">
                  <a:moveTo>
                    <a:pt x="20" y="30"/>
                  </a:moveTo>
                  <a:lnTo>
                    <a:pt x="25" y="2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1049"/>
            <p:cNvSpPr>
              <a:spLocks noChangeAspect="1"/>
            </p:cNvSpPr>
            <p:nvPr/>
          </p:nvSpPr>
          <p:spPr bwMode="auto">
            <a:xfrm>
              <a:off x="62" y="1050"/>
              <a:ext cx="33" cy="40"/>
            </a:xfrm>
            <a:custGeom>
              <a:avLst/>
              <a:gdLst>
                <a:gd name="T0" fmla="*/ 3179 w 25"/>
                <a:gd name="T1" fmla="*/ 22449 h 30"/>
                <a:gd name="T2" fmla="*/ 0 w 25"/>
                <a:gd name="T3" fmla="*/ 15035 h 30"/>
                <a:gd name="T4" fmla="*/ 15103 w 25"/>
                <a:gd name="T5" fmla="*/ 0 h 30"/>
                <a:gd name="T6" fmla="*/ 0 60000 65536"/>
                <a:gd name="T7" fmla="*/ 0 60000 65536"/>
                <a:gd name="T8" fmla="*/ 0 60000 65536"/>
                <a:gd name="T9" fmla="*/ 0 w 25"/>
                <a:gd name="T10" fmla="*/ 0 h 30"/>
                <a:gd name="T11" fmla="*/ 25 w 25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30">
                  <a:moveTo>
                    <a:pt x="5" y="30"/>
                  </a:moveTo>
                  <a:lnTo>
                    <a:pt x="0" y="20"/>
                  </a:lnTo>
                  <a:lnTo>
                    <a:pt x="2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1050"/>
            <p:cNvSpPr>
              <a:spLocks noChangeAspect="1"/>
            </p:cNvSpPr>
            <p:nvPr/>
          </p:nvSpPr>
          <p:spPr bwMode="auto">
            <a:xfrm>
              <a:off x="299" y="1063"/>
              <a:ext cx="7" cy="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11938 h 5"/>
                <a:gd name="T4" fmla="*/ 11938 w 5"/>
                <a:gd name="T5" fmla="*/ 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1051"/>
            <p:cNvSpPr>
              <a:spLocks noChangeAspect="1"/>
            </p:cNvSpPr>
            <p:nvPr/>
          </p:nvSpPr>
          <p:spPr bwMode="auto">
            <a:xfrm>
              <a:off x="170" y="1013"/>
              <a:ext cx="20" cy="51"/>
            </a:xfrm>
            <a:custGeom>
              <a:avLst/>
              <a:gdLst>
                <a:gd name="T0" fmla="*/ 0 w 42"/>
                <a:gd name="T1" fmla="*/ 0 h 109"/>
                <a:gd name="T2" fmla="*/ 0 w 42"/>
                <a:gd name="T3" fmla="*/ 0 h 109"/>
                <a:gd name="T4" fmla="*/ 0 60000 65536"/>
                <a:gd name="T5" fmla="*/ 0 60000 65536"/>
                <a:gd name="T6" fmla="*/ 0 w 42"/>
                <a:gd name="T7" fmla="*/ 0 h 109"/>
                <a:gd name="T8" fmla="*/ 42 w 42"/>
                <a:gd name="T9" fmla="*/ 109 h 1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109">
                  <a:moveTo>
                    <a:pt x="42" y="109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052"/>
            <p:cNvSpPr>
              <a:spLocks noChangeAspect="1" noChangeShapeType="1"/>
            </p:cNvSpPr>
            <p:nvPr/>
          </p:nvSpPr>
          <p:spPr bwMode="auto">
            <a:xfrm flipV="1">
              <a:off x="190" y="1050"/>
              <a:ext cx="34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1053"/>
            <p:cNvSpPr>
              <a:spLocks noChangeAspect="1" noChangeShapeType="1"/>
            </p:cNvSpPr>
            <p:nvPr/>
          </p:nvSpPr>
          <p:spPr bwMode="auto">
            <a:xfrm flipV="1">
              <a:off x="306" y="1029"/>
              <a:ext cx="53" cy="34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1054"/>
            <p:cNvSpPr>
              <a:spLocks noChangeAspect="1" noChangeShapeType="1"/>
            </p:cNvSpPr>
            <p:nvPr/>
          </p:nvSpPr>
          <p:spPr bwMode="auto">
            <a:xfrm>
              <a:off x="279" y="1036"/>
              <a:ext cx="20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1055"/>
            <p:cNvSpPr>
              <a:spLocks noChangeAspect="1" noChangeShapeType="1"/>
            </p:cNvSpPr>
            <p:nvPr/>
          </p:nvSpPr>
          <p:spPr bwMode="auto">
            <a:xfrm>
              <a:off x="82" y="1029"/>
              <a:ext cx="13" cy="2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1056"/>
            <p:cNvSpPr>
              <a:spLocks noChangeAspect="1" noChangeShapeType="1"/>
            </p:cNvSpPr>
            <p:nvPr/>
          </p:nvSpPr>
          <p:spPr bwMode="auto">
            <a:xfrm flipV="1">
              <a:off x="448" y="1017"/>
              <a:ext cx="13" cy="3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1057"/>
            <p:cNvSpPr>
              <a:spLocks noChangeAspect="1" noChangeShapeType="1"/>
            </p:cNvSpPr>
            <p:nvPr/>
          </p:nvSpPr>
          <p:spPr bwMode="auto">
            <a:xfrm>
              <a:off x="224" y="1036"/>
              <a:ext cx="1" cy="14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1058"/>
            <p:cNvSpPr>
              <a:spLocks noChangeAspect="1" noChangeShapeType="1"/>
            </p:cNvSpPr>
            <p:nvPr/>
          </p:nvSpPr>
          <p:spPr bwMode="auto">
            <a:xfrm flipV="1">
              <a:off x="272" y="1036"/>
              <a:ext cx="7" cy="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1059"/>
            <p:cNvSpPr>
              <a:spLocks noChangeAspect="1" noChangeShapeType="1"/>
            </p:cNvSpPr>
            <p:nvPr/>
          </p:nvSpPr>
          <p:spPr bwMode="auto">
            <a:xfrm flipH="1">
              <a:off x="279" y="1004"/>
              <a:ext cx="7" cy="3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1060"/>
            <p:cNvSpPr>
              <a:spLocks noChangeAspect="1" noChangeShapeType="1"/>
            </p:cNvSpPr>
            <p:nvPr/>
          </p:nvSpPr>
          <p:spPr bwMode="auto">
            <a:xfrm>
              <a:off x="224" y="1004"/>
              <a:ext cx="1" cy="3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1061"/>
            <p:cNvSpPr>
              <a:spLocks noChangeAspect="1" noChangeShapeType="1"/>
            </p:cNvSpPr>
            <p:nvPr/>
          </p:nvSpPr>
          <p:spPr bwMode="auto">
            <a:xfrm flipV="1">
              <a:off x="359" y="1024"/>
              <a:ext cx="1" cy="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1062"/>
            <p:cNvSpPr>
              <a:spLocks noChangeAspect="1" noChangeShapeType="1"/>
            </p:cNvSpPr>
            <p:nvPr/>
          </p:nvSpPr>
          <p:spPr bwMode="auto">
            <a:xfrm>
              <a:off x="82" y="1017"/>
              <a:ext cx="1" cy="1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1063"/>
            <p:cNvSpPr>
              <a:spLocks noChangeAspect="1"/>
            </p:cNvSpPr>
            <p:nvPr/>
          </p:nvSpPr>
          <p:spPr bwMode="auto">
            <a:xfrm>
              <a:off x="48" y="1004"/>
              <a:ext cx="34" cy="13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4246 h 10"/>
                <a:gd name="T4" fmla="*/ 29613 w 25"/>
                <a:gd name="T5" fmla="*/ 4246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1064"/>
            <p:cNvSpPr>
              <a:spLocks noChangeAspect="1"/>
            </p:cNvSpPr>
            <p:nvPr/>
          </p:nvSpPr>
          <p:spPr bwMode="auto">
            <a:xfrm>
              <a:off x="461" y="997"/>
              <a:ext cx="34" cy="20"/>
            </a:xfrm>
            <a:custGeom>
              <a:avLst/>
              <a:gdLst>
                <a:gd name="T0" fmla="*/ 29613 w 25"/>
                <a:gd name="T1" fmla="*/ 0 h 15"/>
                <a:gd name="T2" fmla="*/ 29613 w 25"/>
                <a:gd name="T3" fmla="*/ 7232 h 15"/>
                <a:gd name="T4" fmla="*/ 0 w 25"/>
                <a:gd name="T5" fmla="*/ 11276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25" y="0"/>
                  </a:moveTo>
                  <a:lnTo>
                    <a:pt x="25" y="10"/>
                  </a:lnTo>
                  <a:lnTo>
                    <a:pt x="0" y="15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1065"/>
            <p:cNvSpPr>
              <a:spLocks noChangeAspect="1" noChangeShapeType="1"/>
            </p:cNvSpPr>
            <p:nvPr/>
          </p:nvSpPr>
          <p:spPr bwMode="auto">
            <a:xfrm>
              <a:off x="130" y="1011"/>
              <a:ext cx="4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1066"/>
            <p:cNvSpPr>
              <a:spLocks noChangeAspect="1" noChangeShapeType="1"/>
            </p:cNvSpPr>
            <p:nvPr/>
          </p:nvSpPr>
          <p:spPr bwMode="auto">
            <a:xfrm flipV="1">
              <a:off x="170" y="1004"/>
              <a:ext cx="1" cy="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1067"/>
            <p:cNvSpPr>
              <a:spLocks noChangeAspect="1"/>
            </p:cNvSpPr>
            <p:nvPr/>
          </p:nvSpPr>
          <p:spPr bwMode="auto">
            <a:xfrm>
              <a:off x="170" y="945"/>
              <a:ext cx="0" cy="59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60000 65536"/>
                <a:gd name="T5" fmla="*/ 0 60000 65536"/>
                <a:gd name="T6" fmla="*/ 0 w 1"/>
                <a:gd name="T7" fmla="*/ 0 h 127"/>
                <a:gd name="T8" fmla="*/ 0 w 1"/>
                <a:gd name="T9" fmla="*/ 127 h 1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7">
                  <a:moveTo>
                    <a:pt x="0" y="127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Line 1068"/>
            <p:cNvSpPr>
              <a:spLocks noChangeAspect="1" noChangeShapeType="1"/>
            </p:cNvSpPr>
            <p:nvPr/>
          </p:nvSpPr>
          <p:spPr bwMode="auto">
            <a:xfrm flipV="1">
              <a:off x="231" y="945"/>
              <a:ext cx="1" cy="5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1069"/>
            <p:cNvSpPr>
              <a:spLocks noChangeAspect="1" noChangeShapeType="1"/>
            </p:cNvSpPr>
            <p:nvPr/>
          </p:nvSpPr>
          <p:spPr bwMode="auto">
            <a:xfrm>
              <a:off x="231" y="1004"/>
              <a:ext cx="6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1070"/>
            <p:cNvSpPr>
              <a:spLocks noChangeAspect="1"/>
            </p:cNvSpPr>
            <p:nvPr/>
          </p:nvSpPr>
          <p:spPr bwMode="auto">
            <a:xfrm>
              <a:off x="171" y="1004"/>
              <a:ext cx="115" cy="1"/>
            </a:xfrm>
            <a:custGeom>
              <a:avLst/>
              <a:gdLst>
                <a:gd name="T0" fmla="*/ 0 w 246"/>
                <a:gd name="T1" fmla="*/ 0 h 2"/>
                <a:gd name="T2" fmla="*/ 0 w 246"/>
                <a:gd name="T3" fmla="*/ 1 h 2"/>
                <a:gd name="T4" fmla="*/ 0 60000 65536"/>
                <a:gd name="T5" fmla="*/ 0 60000 65536"/>
                <a:gd name="T6" fmla="*/ 0 w 246"/>
                <a:gd name="T7" fmla="*/ 0 h 2"/>
                <a:gd name="T8" fmla="*/ 246 w 24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" h="2">
                  <a:moveTo>
                    <a:pt x="0" y="0"/>
                  </a:moveTo>
                  <a:lnTo>
                    <a:pt x="246" y="2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1071"/>
            <p:cNvSpPr>
              <a:spLocks noChangeAspect="1" noChangeShapeType="1"/>
            </p:cNvSpPr>
            <p:nvPr/>
          </p:nvSpPr>
          <p:spPr bwMode="auto">
            <a:xfrm>
              <a:off x="286" y="997"/>
              <a:ext cx="1" cy="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1072"/>
            <p:cNvSpPr>
              <a:spLocks noChangeAspect="1" noChangeShapeType="1"/>
            </p:cNvSpPr>
            <p:nvPr/>
          </p:nvSpPr>
          <p:spPr bwMode="auto">
            <a:xfrm>
              <a:off x="48" y="977"/>
              <a:ext cx="1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Line 1073"/>
            <p:cNvSpPr>
              <a:spLocks noChangeAspect="1" noChangeShapeType="1"/>
            </p:cNvSpPr>
            <p:nvPr/>
          </p:nvSpPr>
          <p:spPr bwMode="auto">
            <a:xfrm>
              <a:off x="286" y="959"/>
              <a:ext cx="1" cy="3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Line 1074"/>
            <p:cNvSpPr>
              <a:spLocks noChangeAspect="1" noChangeShapeType="1"/>
            </p:cNvSpPr>
            <p:nvPr/>
          </p:nvSpPr>
          <p:spPr bwMode="auto">
            <a:xfrm flipV="1">
              <a:off x="495" y="971"/>
              <a:ext cx="1" cy="26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1075"/>
            <p:cNvSpPr>
              <a:spLocks noChangeAspect="1"/>
            </p:cNvSpPr>
            <p:nvPr/>
          </p:nvSpPr>
          <p:spPr bwMode="auto">
            <a:xfrm>
              <a:off x="48" y="959"/>
              <a:ext cx="34" cy="18"/>
            </a:xfrm>
            <a:custGeom>
              <a:avLst/>
              <a:gdLst>
                <a:gd name="T0" fmla="*/ 29613 w 25"/>
                <a:gd name="T1" fmla="*/ 0 h 14"/>
                <a:gd name="T2" fmla="*/ 0 w 25"/>
                <a:gd name="T3" fmla="*/ 0 h 14"/>
                <a:gd name="T4" fmla="*/ 0 w 25"/>
                <a:gd name="T5" fmla="*/ 4572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25" y="0"/>
                  </a:move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1076"/>
            <p:cNvSpPr>
              <a:spLocks noChangeAspect="1"/>
            </p:cNvSpPr>
            <p:nvPr/>
          </p:nvSpPr>
          <p:spPr bwMode="auto">
            <a:xfrm>
              <a:off x="455" y="952"/>
              <a:ext cx="40" cy="19"/>
            </a:xfrm>
            <a:custGeom>
              <a:avLst/>
              <a:gdLst>
                <a:gd name="T0" fmla="*/ 22449 w 30"/>
                <a:gd name="T1" fmla="*/ 15728 h 14"/>
                <a:gd name="T2" fmla="*/ 22449 w 30"/>
                <a:gd name="T3" fmla="*/ 6292 h 14"/>
                <a:gd name="T4" fmla="*/ 0 w 30"/>
                <a:gd name="T5" fmla="*/ 0 h 14"/>
                <a:gd name="T6" fmla="*/ 0 60000 65536"/>
                <a:gd name="T7" fmla="*/ 0 60000 65536"/>
                <a:gd name="T8" fmla="*/ 0 60000 65536"/>
                <a:gd name="T9" fmla="*/ 0 w 30"/>
                <a:gd name="T10" fmla="*/ 0 h 14"/>
                <a:gd name="T11" fmla="*/ 30 w 3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4">
                  <a:moveTo>
                    <a:pt x="30" y="14"/>
                  </a:moveTo>
                  <a:lnTo>
                    <a:pt x="30" y="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Line 1077"/>
            <p:cNvSpPr>
              <a:spLocks noChangeAspect="1" noChangeShapeType="1"/>
            </p:cNvSpPr>
            <p:nvPr/>
          </p:nvSpPr>
          <p:spPr bwMode="auto">
            <a:xfrm>
              <a:off x="373" y="965"/>
              <a:ext cx="20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1078"/>
            <p:cNvSpPr>
              <a:spLocks noChangeAspect="1" noChangeShapeType="1"/>
            </p:cNvSpPr>
            <p:nvPr/>
          </p:nvSpPr>
          <p:spPr bwMode="auto">
            <a:xfrm>
              <a:off x="286" y="945"/>
              <a:ext cx="1" cy="14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Line 1079"/>
            <p:cNvSpPr>
              <a:spLocks noChangeAspect="1" noChangeShapeType="1"/>
            </p:cNvSpPr>
            <p:nvPr/>
          </p:nvSpPr>
          <p:spPr bwMode="auto">
            <a:xfrm flipH="1">
              <a:off x="82" y="925"/>
              <a:ext cx="6" cy="34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1080"/>
            <p:cNvSpPr>
              <a:spLocks noChangeAspect="1" noChangeShapeType="1"/>
            </p:cNvSpPr>
            <p:nvPr/>
          </p:nvSpPr>
          <p:spPr bwMode="auto">
            <a:xfrm flipH="1" flipV="1">
              <a:off x="448" y="925"/>
              <a:ext cx="7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1081"/>
            <p:cNvSpPr>
              <a:spLocks noChangeAspect="1" noChangeShapeType="1"/>
            </p:cNvSpPr>
            <p:nvPr/>
          </p:nvSpPr>
          <p:spPr bwMode="auto">
            <a:xfrm flipH="1">
              <a:off x="170" y="945"/>
              <a:ext cx="14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1082"/>
            <p:cNvSpPr>
              <a:spLocks noChangeAspect="1" noChangeShapeType="1"/>
            </p:cNvSpPr>
            <p:nvPr/>
          </p:nvSpPr>
          <p:spPr bwMode="auto">
            <a:xfrm>
              <a:off x="184" y="945"/>
              <a:ext cx="47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1083"/>
            <p:cNvSpPr>
              <a:spLocks noChangeAspect="1" noChangeShapeType="1"/>
            </p:cNvSpPr>
            <p:nvPr/>
          </p:nvSpPr>
          <p:spPr bwMode="auto">
            <a:xfrm flipH="1">
              <a:off x="231" y="945"/>
              <a:ext cx="20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1084"/>
            <p:cNvSpPr>
              <a:spLocks noChangeAspect="1"/>
            </p:cNvSpPr>
            <p:nvPr/>
          </p:nvSpPr>
          <p:spPr bwMode="auto">
            <a:xfrm>
              <a:off x="279" y="945"/>
              <a:ext cx="13" cy="2"/>
            </a:xfrm>
            <a:custGeom>
              <a:avLst/>
              <a:gdLst>
                <a:gd name="T0" fmla="*/ 4246 w 10"/>
                <a:gd name="T1" fmla="*/ 0 h 2"/>
                <a:gd name="T2" fmla="*/ 2340 w 10"/>
                <a:gd name="T3" fmla="*/ 0 h 2"/>
                <a:gd name="T4" fmla="*/ 0 w 10"/>
                <a:gd name="T5" fmla="*/ 0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1085"/>
            <p:cNvSpPr>
              <a:spLocks noChangeAspect="1" noChangeShapeType="1"/>
            </p:cNvSpPr>
            <p:nvPr/>
          </p:nvSpPr>
          <p:spPr bwMode="auto">
            <a:xfrm flipH="1">
              <a:off x="251" y="945"/>
              <a:ext cx="28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Line 1086"/>
            <p:cNvSpPr>
              <a:spLocks noChangeAspect="1" noChangeShapeType="1"/>
            </p:cNvSpPr>
            <p:nvPr/>
          </p:nvSpPr>
          <p:spPr bwMode="auto">
            <a:xfrm>
              <a:off x="251" y="893"/>
              <a:ext cx="1" cy="5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1087"/>
            <p:cNvSpPr>
              <a:spLocks noChangeAspect="1"/>
            </p:cNvSpPr>
            <p:nvPr/>
          </p:nvSpPr>
          <p:spPr bwMode="auto">
            <a:xfrm>
              <a:off x="62" y="893"/>
              <a:ext cx="26" cy="32"/>
            </a:xfrm>
            <a:custGeom>
              <a:avLst/>
              <a:gdLst>
                <a:gd name="T0" fmla="*/ 8303 w 20"/>
                <a:gd name="T1" fmla="*/ 17975 h 24"/>
                <a:gd name="T2" fmla="*/ 0 w 20"/>
                <a:gd name="T3" fmla="*/ 3679 h 24"/>
                <a:gd name="T4" fmla="*/ 2340 w 20"/>
                <a:gd name="T5" fmla="*/ 0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20" y="24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1088"/>
            <p:cNvSpPr>
              <a:spLocks noChangeAspect="1" noChangeShapeType="1"/>
            </p:cNvSpPr>
            <p:nvPr/>
          </p:nvSpPr>
          <p:spPr bwMode="auto">
            <a:xfrm flipV="1">
              <a:off x="448" y="918"/>
              <a:ext cx="1" cy="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1089"/>
            <p:cNvSpPr>
              <a:spLocks noChangeAspect="1" noChangeShapeType="1"/>
            </p:cNvSpPr>
            <p:nvPr/>
          </p:nvSpPr>
          <p:spPr bwMode="auto">
            <a:xfrm flipH="1">
              <a:off x="448" y="899"/>
              <a:ext cx="33" cy="1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Line 1090"/>
            <p:cNvSpPr>
              <a:spLocks noChangeAspect="1" noChangeShapeType="1"/>
            </p:cNvSpPr>
            <p:nvPr/>
          </p:nvSpPr>
          <p:spPr bwMode="auto">
            <a:xfrm flipH="1" flipV="1">
              <a:off x="475" y="886"/>
              <a:ext cx="6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Line 1091"/>
            <p:cNvSpPr>
              <a:spLocks noChangeAspect="1" noChangeShapeType="1"/>
            </p:cNvSpPr>
            <p:nvPr/>
          </p:nvSpPr>
          <p:spPr bwMode="auto">
            <a:xfrm flipH="1">
              <a:off x="68" y="866"/>
              <a:ext cx="14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1092"/>
            <p:cNvSpPr>
              <a:spLocks noChangeAspect="1"/>
            </p:cNvSpPr>
            <p:nvPr/>
          </p:nvSpPr>
          <p:spPr bwMode="auto">
            <a:xfrm>
              <a:off x="251" y="893"/>
              <a:ext cx="28" cy="1"/>
            </a:xfrm>
            <a:custGeom>
              <a:avLst/>
              <a:gdLst>
                <a:gd name="T0" fmla="*/ 15503 w 21"/>
                <a:gd name="T1" fmla="*/ 0 h 1"/>
                <a:gd name="T2" fmla="*/ 11627 w 21"/>
                <a:gd name="T3" fmla="*/ 0 h 1"/>
                <a:gd name="T4" fmla="*/ 0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21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Line 1093"/>
            <p:cNvSpPr>
              <a:spLocks noChangeAspect="1" noChangeShapeType="1"/>
            </p:cNvSpPr>
            <p:nvPr/>
          </p:nvSpPr>
          <p:spPr bwMode="auto">
            <a:xfrm flipH="1">
              <a:off x="306" y="893"/>
              <a:ext cx="6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Freeform 1094"/>
            <p:cNvSpPr>
              <a:spLocks noChangeAspect="1"/>
            </p:cNvSpPr>
            <p:nvPr/>
          </p:nvSpPr>
          <p:spPr bwMode="auto">
            <a:xfrm>
              <a:off x="279" y="893"/>
              <a:ext cx="27" cy="1"/>
            </a:xfrm>
            <a:custGeom>
              <a:avLst/>
              <a:gdLst>
                <a:gd name="T0" fmla="*/ 19783 w 20"/>
                <a:gd name="T1" fmla="*/ 0 h 1"/>
                <a:gd name="T2" fmla="*/ 4895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  <a:gd name="T9" fmla="*/ 0 w 20"/>
                <a:gd name="T10" fmla="*/ 0 h 1"/>
                <a:gd name="T11" fmla="*/ 20 w 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">
                  <a:moveTo>
                    <a:pt x="2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Line 1095"/>
            <p:cNvSpPr>
              <a:spLocks noChangeAspect="1" noChangeShapeType="1"/>
            </p:cNvSpPr>
            <p:nvPr/>
          </p:nvSpPr>
          <p:spPr bwMode="auto">
            <a:xfrm flipH="1" flipV="1">
              <a:off x="461" y="866"/>
              <a:ext cx="14" cy="2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1096"/>
            <p:cNvSpPr>
              <a:spLocks noChangeAspect="1"/>
            </p:cNvSpPr>
            <p:nvPr/>
          </p:nvSpPr>
          <p:spPr bwMode="auto">
            <a:xfrm>
              <a:off x="136" y="807"/>
              <a:ext cx="14" cy="39"/>
            </a:xfrm>
            <a:custGeom>
              <a:avLst/>
              <a:gdLst>
                <a:gd name="T0" fmla="*/ 23398 w 10"/>
                <a:gd name="T1" fmla="*/ 25936 h 29"/>
                <a:gd name="T2" fmla="*/ 0 w 10"/>
                <a:gd name="T3" fmla="*/ 0 h 29"/>
                <a:gd name="T4" fmla="*/ 11938 w 10"/>
                <a:gd name="T5" fmla="*/ 0 h 29"/>
                <a:gd name="T6" fmla="*/ 0 60000 65536"/>
                <a:gd name="T7" fmla="*/ 0 60000 65536"/>
                <a:gd name="T8" fmla="*/ 0 60000 65536"/>
                <a:gd name="T9" fmla="*/ 0 w 10"/>
                <a:gd name="T10" fmla="*/ 0 h 29"/>
                <a:gd name="T11" fmla="*/ 10 w 1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9">
                  <a:moveTo>
                    <a:pt x="10" y="29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Freeform 1097"/>
            <p:cNvSpPr>
              <a:spLocks noChangeAspect="1"/>
            </p:cNvSpPr>
            <p:nvPr/>
          </p:nvSpPr>
          <p:spPr bwMode="auto">
            <a:xfrm>
              <a:off x="386" y="800"/>
              <a:ext cx="20" cy="46"/>
            </a:xfrm>
            <a:custGeom>
              <a:avLst/>
              <a:gdLst>
                <a:gd name="T0" fmla="*/ 3679 w 15"/>
                <a:gd name="T1" fmla="*/ 0 h 34"/>
                <a:gd name="T2" fmla="*/ 11276 w 15"/>
                <a:gd name="T3" fmla="*/ 5109 h 34"/>
                <a:gd name="T4" fmla="*/ 0 w 15"/>
                <a:gd name="T5" fmla="*/ 35362 h 34"/>
                <a:gd name="T6" fmla="*/ 0 60000 65536"/>
                <a:gd name="T7" fmla="*/ 0 60000 65536"/>
                <a:gd name="T8" fmla="*/ 0 60000 65536"/>
                <a:gd name="T9" fmla="*/ 0 w 15"/>
                <a:gd name="T10" fmla="*/ 0 h 34"/>
                <a:gd name="T11" fmla="*/ 15 w 15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34">
                  <a:moveTo>
                    <a:pt x="5" y="0"/>
                  </a:moveTo>
                  <a:lnTo>
                    <a:pt x="15" y="5"/>
                  </a:lnTo>
                  <a:lnTo>
                    <a:pt x="0" y="34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Freeform 1098"/>
            <p:cNvSpPr>
              <a:spLocks noChangeAspect="1"/>
            </p:cNvSpPr>
            <p:nvPr/>
          </p:nvSpPr>
          <p:spPr bwMode="auto">
            <a:xfrm>
              <a:off x="237" y="768"/>
              <a:ext cx="20" cy="39"/>
            </a:xfrm>
            <a:custGeom>
              <a:avLst/>
              <a:gdLst>
                <a:gd name="T0" fmla="*/ 0 w 15"/>
                <a:gd name="T1" fmla="*/ 25936 h 29"/>
                <a:gd name="T2" fmla="*/ 3679 w 15"/>
                <a:gd name="T3" fmla="*/ 0 h 29"/>
                <a:gd name="T4" fmla="*/ 11276 w 15"/>
                <a:gd name="T5" fmla="*/ 0 h 29"/>
                <a:gd name="T6" fmla="*/ 0 60000 65536"/>
                <a:gd name="T7" fmla="*/ 0 60000 65536"/>
                <a:gd name="T8" fmla="*/ 0 60000 65536"/>
                <a:gd name="T9" fmla="*/ 0 w 15"/>
                <a:gd name="T10" fmla="*/ 0 h 29"/>
                <a:gd name="T11" fmla="*/ 15 w 1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9">
                  <a:moveTo>
                    <a:pt x="0" y="29"/>
                  </a:move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Freeform 1099"/>
            <p:cNvSpPr>
              <a:spLocks noChangeAspect="1"/>
            </p:cNvSpPr>
            <p:nvPr/>
          </p:nvSpPr>
          <p:spPr bwMode="auto">
            <a:xfrm>
              <a:off x="286" y="768"/>
              <a:ext cx="13" cy="39"/>
            </a:xfrm>
            <a:custGeom>
              <a:avLst/>
              <a:gdLst>
                <a:gd name="T0" fmla="*/ 4246 w 10"/>
                <a:gd name="T1" fmla="*/ 25936 h 29"/>
                <a:gd name="T2" fmla="*/ 4246 w 10"/>
                <a:gd name="T3" fmla="*/ 0 h 29"/>
                <a:gd name="T4" fmla="*/ 0 w 10"/>
                <a:gd name="T5" fmla="*/ 0 h 29"/>
                <a:gd name="T6" fmla="*/ 0 60000 65536"/>
                <a:gd name="T7" fmla="*/ 0 60000 65536"/>
                <a:gd name="T8" fmla="*/ 0 60000 65536"/>
                <a:gd name="T9" fmla="*/ 0 w 10"/>
                <a:gd name="T10" fmla="*/ 0 h 29"/>
                <a:gd name="T11" fmla="*/ 10 w 1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9">
                  <a:moveTo>
                    <a:pt x="10" y="29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Line 1100"/>
            <p:cNvSpPr>
              <a:spLocks noChangeAspect="1" noChangeShapeType="1"/>
            </p:cNvSpPr>
            <p:nvPr/>
          </p:nvSpPr>
          <p:spPr bwMode="auto">
            <a:xfrm flipH="1">
              <a:off x="143" y="794"/>
              <a:ext cx="27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Line 1101"/>
            <p:cNvSpPr>
              <a:spLocks noChangeAspect="1" noChangeShapeType="1"/>
            </p:cNvSpPr>
            <p:nvPr/>
          </p:nvSpPr>
          <p:spPr bwMode="auto">
            <a:xfrm flipH="1">
              <a:off x="386" y="800"/>
              <a:ext cx="7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Line 1102"/>
            <p:cNvSpPr>
              <a:spLocks noChangeAspect="1" noChangeShapeType="1"/>
            </p:cNvSpPr>
            <p:nvPr/>
          </p:nvSpPr>
          <p:spPr bwMode="auto">
            <a:xfrm flipH="1" flipV="1">
              <a:off x="373" y="787"/>
              <a:ext cx="13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Line 1103"/>
            <p:cNvSpPr>
              <a:spLocks noChangeAspect="1" noChangeShapeType="1"/>
            </p:cNvSpPr>
            <p:nvPr/>
          </p:nvSpPr>
          <p:spPr bwMode="auto">
            <a:xfrm flipH="1">
              <a:off x="366" y="787"/>
              <a:ext cx="7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Line 1104"/>
            <p:cNvSpPr>
              <a:spLocks noChangeAspect="1" noChangeShapeType="1"/>
            </p:cNvSpPr>
            <p:nvPr/>
          </p:nvSpPr>
          <p:spPr bwMode="auto">
            <a:xfrm flipH="1">
              <a:off x="257" y="768"/>
              <a:ext cx="29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Freeform 1105"/>
            <p:cNvSpPr>
              <a:spLocks noChangeAspect="1" noEditPoints="1"/>
            </p:cNvSpPr>
            <p:nvPr/>
          </p:nvSpPr>
          <p:spPr bwMode="auto">
            <a:xfrm>
              <a:off x="48" y="768"/>
              <a:ext cx="447" cy="440"/>
            </a:xfrm>
            <a:custGeom>
              <a:avLst/>
              <a:gdLst>
                <a:gd name="T0" fmla="*/ 154559 w 333"/>
                <a:gd name="T1" fmla="*/ 0 h 328"/>
                <a:gd name="T2" fmla="*/ 163236 w 333"/>
                <a:gd name="T3" fmla="*/ 24978 h 328"/>
                <a:gd name="T4" fmla="*/ 201962 w 333"/>
                <a:gd name="T5" fmla="*/ 7464 h 328"/>
                <a:gd name="T6" fmla="*/ 211016 w 333"/>
                <a:gd name="T7" fmla="*/ 12225 h 328"/>
                <a:gd name="T8" fmla="*/ 224484 w 333"/>
                <a:gd name="T9" fmla="*/ 20815 h 328"/>
                <a:gd name="T10" fmla="*/ 219732 w 333"/>
                <a:gd name="T11" fmla="*/ 50249 h 328"/>
                <a:gd name="T12" fmla="*/ 264498 w 333"/>
                <a:gd name="T13" fmla="*/ 54423 h 328"/>
                <a:gd name="T14" fmla="*/ 277265 w 333"/>
                <a:gd name="T15" fmla="*/ 75367 h 328"/>
                <a:gd name="T16" fmla="*/ 260128 w 333"/>
                <a:gd name="T17" fmla="*/ 96274 h 328"/>
                <a:gd name="T18" fmla="*/ 264498 w 333"/>
                <a:gd name="T19" fmla="*/ 117941 h 328"/>
                <a:gd name="T20" fmla="*/ 290567 w 333"/>
                <a:gd name="T21" fmla="*/ 130058 h 328"/>
                <a:gd name="T22" fmla="*/ 290567 w 333"/>
                <a:gd name="T23" fmla="*/ 155523 h 328"/>
                <a:gd name="T24" fmla="*/ 260128 w 333"/>
                <a:gd name="T25" fmla="*/ 180451 h 328"/>
                <a:gd name="T26" fmla="*/ 277265 w 333"/>
                <a:gd name="T27" fmla="*/ 206475 h 328"/>
                <a:gd name="T28" fmla="*/ 264498 w 333"/>
                <a:gd name="T29" fmla="*/ 222126 h 328"/>
                <a:gd name="T30" fmla="*/ 229163 w 333"/>
                <a:gd name="T31" fmla="*/ 231208 h 328"/>
                <a:gd name="T32" fmla="*/ 229163 w 333"/>
                <a:gd name="T33" fmla="*/ 256586 h 328"/>
                <a:gd name="T34" fmla="*/ 211016 w 333"/>
                <a:gd name="T35" fmla="*/ 264720 h 328"/>
                <a:gd name="T36" fmla="*/ 189528 w 333"/>
                <a:gd name="T37" fmla="*/ 251787 h 328"/>
                <a:gd name="T38" fmla="*/ 158674 w 333"/>
                <a:gd name="T39" fmla="*/ 281583 h 328"/>
                <a:gd name="T40" fmla="*/ 127353 w 333"/>
                <a:gd name="T41" fmla="*/ 281583 h 328"/>
                <a:gd name="T42" fmla="*/ 119196 w 333"/>
                <a:gd name="T43" fmla="*/ 256586 h 328"/>
                <a:gd name="T44" fmla="*/ 79295 w 333"/>
                <a:gd name="T45" fmla="*/ 268819 h 328"/>
                <a:gd name="T46" fmla="*/ 61977 w 333"/>
                <a:gd name="T47" fmla="*/ 256586 h 328"/>
                <a:gd name="T48" fmla="*/ 61977 w 333"/>
                <a:gd name="T49" fmla="*/ 231208 h 328"/>
                <a:gd name="T50" fmla="*/ 26080 w 333"/>
                <a:gd name="T51" fmla="*/ 222126 h 328"/>
                <a:gd name="T52" fmla="*/ 12779 w 333"/>
                <a:gd name="T53" fmla="*/ 206475 h 328"/>
                <a:gd name="T54" fmla="*/ 30481 w 333"/>
                <a:gd name="T55" fmla="*/ 180451 h 328"/>
                <a:gd name="T56" fmla="*/ 22192 w 333"/>
                <a:gd name="T57" fmla="*/ 159837 h 328"/>
                <a:gd name="T58" fmla="*/ 0 w 333"/>
                <a:gd name="T59" fmla="*/ 151286 h 328"/>
                <a:gd name="T60" fmla="*/ 0 w 333"/>
                <a:gd name="T61" fmla="*/ 121810 h 328"/>
                <a:gd name="T62" fmla="*/ 26080 w 333"/>
                <a:gd name="T63" fmla="*/ 100883 h 328"/>
                <a:gd name="T64" fmla="*/ 12779 w 333"/>
                <a:gd name="T65" fmla="*/ 80132 h 328"/>
                <a:gd name="T66" fmla="*/ 26080 w 333"/>
                <a:gd name="T67" fmla="*/ 54423 h 328"/>
                <a:gd name="T68" fmla="*/ 66567 w 333"/>
                <a:gd name="T69" fmla="*/ 50249 h 328"/>
                <a:gd name="T70" fmla="*/ 61977 w 333"/>
                <a:gd name="T71" fmla="*/ 24978 h 328"/>
                <a:gd name="T72" fmla="*/ 88797 w 333"/>
                <a:gd name="T73" fmla="*/ 12225 h 328"/>
                <a:gd name="T74" fmla="*/ 123270 w 333"/>
                <a:gd name="T75" fmla="*/ 24978 h 328"/>
                <a:gd name="T76" fmla="*/ 135943 w 333"/>
                <a:gd name="T77" fmla="*/ 0 h 328"/>
                <a:gd name="T78" fmla="*/ 154559 w 333"/>
                <a:gd name="T79" fmla="*/ 80132 h 328"/>
                <a:gd name="T80" fmla="*/ 145750 w 333"/>
                <a:gd name="T81" fmla="*/ 80132 h 328"/>
                <a:gd name="T82" fmla="*/ 92450 w 333"/>
                <a:gd name="T83" fmla="*/ 80132 h 328"/>
                <a:gd name="T84" fmla="*/ 79295 w 333"/>
                <a:gd name="T85" fmla="*/ 113501 h 328"/>
                <a:gd name="T86" fmla="*/ 57862 w 333"/>
                <a:gd name="T87" fmla="*/ 121810 h 328"/>
                <a:gd name="T88" fmla="*/ 43487 w 333"/>
                <a:gd name="T89" fmla="*/ 155523 h 328"/>
                <a:gd name="T90" fmla="*/ 53478 w 333"/>
                <a:gd name="T91" fmla="*/ 171973 h 328"/>
                <a:gd name="T92" fmla="*/ 61977 w 333"/>
                <a:gd name="T93" fmla="*/ 202163 h 328"/>
                <a:gd name="T94" fmla="*/ 70678 w 333"/>
                <a:gd name="T95" fmla="*/ 206475 h 328"/>
                <a:gd name="T96" fmla="*/ 114578 w 333"/>
                <a:gd name="T97" fmla="*/ 180451 h 328"/>
                <a:gd name="T98" fmla="*/ 123270 w 333"/>
                <a:gd name="T99" fmla="*/ 184467 h 328"/>
                <a:gd name="T100" fmla="*/ 149906 w 333"/>
                <a:gd name="T101" fmla="*/ 171973 h 328"/>
                <a:gd name="T102" fmla="*/ 163236 w 333"/>
                <a:gd name="T103" fmla="*/ 193438 h 328"/>
                <a:gd name="T104" fmla="*/ 180834 w 333"/>
                <a:gd name="T105" fmla="*/ 209859 h 328"/>
                <a:gd name="T106" fmla="*/ 198083 w 333"/>
                <a:gd name="T107" fmla="*/ 213875 h 328"/>
                <a:gd name="T108" fmla="*/ 219732 w 333"/>
                <a:gd name="T109" fmla="*/ 180451 h 328"/>
                <a:gd name="T110" fmla="*/ 201962 w 333"/>
                <a:gd name="T111" fmla="*/ 163913 h 328"/>
                <a:gd name="T112" fmla="*/ 224484 w 333"/>
                <a:gd name="T113" fmla="*/ 126186 h 328"/>
                <a:gd name="T114" fmla="*/ 233072 w 333"/>
                <a:gd name="T115" fmla="*/ 117941 h 328"/>
                <a:gd name="T116" fmla="*/ 237289 w 333"/>
                <a:gd name="T117" fmla="*/ 80132 h 328"/>
                <a:gd name="T118" fmla="*/ 201962 w 333"/>
                <a:gd name="T119" fmla="*/ 84070 h 328"/>
                <a:gd name="T120" fmla="*/ 171373 w 333"/>
                <a:gd name="T121" fmla="*/ 80132 h 3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"/>
                <a:gd name="T184" fmla="*/ 0 h 328"/>
                <a:gd name="T185" fmla="*/ 333 w 333"/>
                <a:gd name="T186" fmla="*/ 328 h 3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" h="328">
                  <a:moveTo>
                    <a:pt x="156" y="0"/>
                  </a:moveTo>
                  <a:lnTo>
                    <a:pt x="177" y="0"/>
                  </a:lnTo>
                  <a:lnTo>
                    <a:pt x="187" y="0"/>
                  </a:lnTo>
                  <a:lnTo>
                    <a:pt x="187" y="29"/>
                  </a:lnTo>
                  <a:lnTo>
                    <a:pt x="212" y="34"/>
                  </a:lnTo>
                  <a:lnTo>
                    <a:pt x="232" y="9"/>
                  </a:lnTo>
                  <a:lnTo>
                    <a:pt x="237" y="14"/>
                  </a:lnTo>
                  <a:lnTo>
                    <a:pt x="242" y="14"/>
                  </a:lnTo>
                  <a:lnTo>
                    <a:pt x="252" y="24"/>
                  </a:lnTo>
                  <a:lnTo>
                    <a:pt x="257" y="24"/>
                  </a:lnTo>
                  <a:lnTo>
                    <a:pt x="267" y="29"/>
                  </a:lnTo>
                  <a:lnTo>
                    <a:pt x="252" y="58"/>
                  </a:lnTo>
                  <a:lnTo>
                    <a:pt x="272" y="73"/>
                  </a:lnTo>
                  <a:lnTo>
                    <a:pt x="303" y="63"/>
                  </a:lnTo>
                  <a:lnTo>
                    <a:pt x="308" y="73"/>
                  </a:lnTo>
                  <a:lnTo>
                    <a:pt x="318" y="88"/>
                  </a:lnTo>
                  <a:lnTo>
                    <a:pt x="323" y="98"/>
                  </a:lnTo>
                  <a:lnTo>
                    <a:pt x="298" y="112"/>
                  </a:lnTo>
                  <a:lnTo>
                    <a:pt x="298" y="117"/>
                  </a:lnTo>
                  <a:lnTo>
                    <a:pt x="303" y="137"/>
                  </a:lnTo>
                  <a:lnTo>
                    <a:pt x="333" y="142"/>
                  </a:lnTo>
                  <a:lnTo>
                    <a:pt x="333" y="151"/>
                  </a:lnTo>
                  <a:lnTo>
                    <a:pt x="333" y="171"/>
                  </a:lnTo>
                  <a:lnTo>
                    <a:pt x="333" y="181"/>
                  </a:lnTo>
                  <a:lnTo>
                    <a:pt x="308" y="186"/>
                  </a:lnTo>
                  <a:lnTo>
                    <a:pt x="298" y="210"/>
                  </a:lnTo>
                  <a:lnTo>
                    <a:pt x="323" y="230"/>
                  </a:lnTo>
                  <a:lnTo>
                    <a:pt x="318" y="240"/>
                  </a:lnTo>
                  <a:lnTo>
                    <a:pt x="308" y="254"/>
                  </a:lnTo>
                  <a:lnTo>
                    <a:pt x="303" y="259"/>
                  </a:lnTo>
                  <a:lnTo>
                    <a:pt x="278" y="249"/>
                  </a:lnTo>
                  <a:lnTo>
                    <a:pt x="262" y="269"/>
                  </a:lnTo>
                  <a:lnTo>
                    <a:pt x="272" y="293"/>
                  </a:lnTo>
                  <a:lnTo>
                    <a:pt x="262" y="298"/>
                  </a:lnTo>
                  <a:lnTo>
                    <a:pt x="247" y="308"/>
                  </a:lnTo>
                  <a:lnTo>
                    <a:pt x="242" y="308"/>
                  </a:lnTo>
                  <a:lnTo>
                    <a:pt x="237" y="313"/>
                  </a:lnTo>
                  <a:lnTo>
                    <a:pt x="217" y="293"/>
                  </a:lnTo>
                  <a:lnTo>
                    <a:pt x="187" y="303"/>
                  </a:lnTo>
                  <a:lnTo>
                    <a:pt x="182" y="328"/>
                  </a:lnTo>
                  <a:lnTo>
                    <a:pt x="172" y="328"/>
                  </a:lnTo>
                  <a:lnTo>
                    <a:pt x="146" y="328"/>
                  </a:lnTo>
                  <a:lnTo>
                    <a:pt x="136" y="328"/>
                  </a:lnTo>
                  <a:lnTo>
                    <a:pt x="136" y="298"/>
                  </a:lnTo>
                  <a:lnTo>
                    <a:pt x="111" y="293"/>
                  </a:lnTo>
                  <a:lnTo>
                    <a:pt x="91" y="313"/>
                  </a:lnTo>
                  <a:lnTo>
                    <a:pt x="86" y="308"/>
                  </a:lnTo>
                  <a:lnTo>
                    <a:pt x="71" y="298"/>
                  </a:lnTo>
                  <a:lnTo>
                    <a:pt x="61" y="289"/>
                  </a:lnTo>
                  <a:lnTo>
                    <a:pt x="71" y="269"/>
                  </a:lnTo>
                  <a:lnTo>
                    <a:pt x="56" y="249"/>
                  </a:lnTo>
                  <a:lnTo>
                    <a:pt x="30" y="259"/>
                  </a:lnTo>
                  <a:lnTo>
                    <a:pt x="25" y="254"/>
                  </a:lnTo>
                  <a:lnTo>
                    <a:pt x="15" y="240"/>
                  </a:lnTo>
                  <a:lnTo>
                    <a:pt x="10" y="230"/>
                  </a:lnTo>
                  <a:lnTo>
                    <a:pt x="35" y="210"/>
                  </a:lnTo>
                  <a:lnTo>
                    <a:pt x="25" y="195"/>
                  </a:lnTo>
                  <a:lnTo>
                    <a:pt x="25" y="186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2"/>
                  </a:lnTo>
                  <a:lnTo>
                    <a:pt x="25" y="142"/>
                  </a:lnTo>
                  <a:lnTo>
                    <a:pt x="30" y="117"/>
                  </a:lnTo>
                  <a:lnTo>
                    <a:pt x="10" y="98"/>
                  </a:lnTo>
                  <a:lnTo>
                    <a:pt x="15" y="93"/>
                  </a:lnTo>
                  <a:lnTo>
                    <a:pt x="25" y="73"/>
                  </a:lnTo>
                  <a:lnTo>
                    <a:pt x="30" y="63"/>
                  </a:lnTo>
                  <a:lnTo>
                    <a:pt x="56" y="78"/>
                  </a:lnTo>
                  <a:lnTo>
                    <a:pt x="76" y="58"/>
                  </a:lnTo>
                  <a:lnTo>
                    <a:pt x="66" y="29"/>
                  </a:lnTo>
                  <a:lnTo>
                    <a:pt x="71" y="29"/>
                  </a:lnTo>
                  <a:lnTo>
                    <a:pt x="91" y="19"/>
                  </a:lnTo>
                  <a:lnTo>
                    <a:pt x="101" y="14"/>
                  </a:lnTo>
                  <a:lnTo>
                    <a:pt x="116" y="34"/>
                  </a:lnTo>
                  <a:lnTo>
                    <a:pt x="141" y="29"/>
                  </a:lnTo>
                  <a:lnTo>
                    <a:pt x="146" y="0"/>
                  </a:lnTo>
                  <a:lnTo>
                    <a:pt x="156" y="0"/>
                  </a:lnTo>
                  <a:close/>
                  <a:moveTo>
                    <a:pt x="192" y="93"/>
                  </a:moveTo>
                  <a:lnTo>
                    <a:pt x="177" y="93"/>
                  </a:lnTo>
                  <a:lnTo>
                    <a:pt x="172" y="93"/>
                  </a:lnTo>
                  <a:lnTo>
                    <a:pt x="167" y="93"/>
                  </a:lnTo>
                  <a:lnTo>
                    <a:pt x="151" y="93"/>
                  </a:lnTo>
                  <a:lnTo>
                    <a:pt x="106" y="93"/>
                  </a:lnTo>
                  <a:lnTo>
                    <a:pt x="101" y="132"/>
                  </a:lnTo>
                  <a:lnTo>
                    <a:pt x="91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50" y="137"/>
                  </a:lnTo>
                  <a:lnTo>
                    <a:pt x="50" y="181"/>
                  </a:lnTo>
                  <a:lnTo>
                    <a:pt x="61" y="181"/>
                  </a:lnTo>
                  <a:lnTo>
                    <a:pt x="61" y="200"/>
                  </a:lnTo>
                  <a:lnTo>
                    <a:pt x="50" y="205"/>
                  </a:lnTo>
                  <a:lnTo>
                    <a:pt x="71" y="235"/>
                  </a:lnTo>
                  <a:lnTo>
                    <a:pt x="81" y="230"/>
                  </a:lnTo>
                  <a:lnTo>
                    <a:pt x="81" y="240"/>
                  </a:lnTo>
                  <a:lnTo>
                    <a:pt x="106" y="220"/>
                  </a:lnTo>
                  <a:lnTo>
                    <a:pt x="131" y="210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67" y="205"/>
                  </a:lnTo>
                  <a:lnTo>
                    <a:pt x="172" y="200"/>
                  </a:lnTo>
                  <a:lnTo>
                    <a:pt x="187" y="220"/>
                  </a:lnTo>
                  <a:lnTo>
                    <a:pt x="187" y="225"/>
                  </a:lnTo>
                  <a:lnTo>
                    <a:pt x="192" y="220"/>
                  </a:lnTo>
                  <a:lnTo>
                    <a:pt x="207" y="244"/>
                  </a:lnTo>
                  <a:lnTo>
                    <a:pt x="217" y="244"/>
                  </a:lnTo>
                  <a:lnTo>
                    <a:pt x="227" y="249"/>
                  </a:lnTo>
                  <a:lnTo>
                    <a:pt x="262" y="225"/>
                  </a:lnTo>
                  <a:lnTo>
                    <a:pt x="252" y="210"/>
                  </a:lnTo>
                  <a:lnTo>
                    <a:pt x="232" y="195"/>
                  </a:lnTo>
                  <a:lnTo>
                    <a:pt x="232" y="191"/>
                  </a:lnTo>
                  <a:lnTo>
                    <a:pt x="257" y="191"/>
                  </a:lnTo>
                  <a:lnTo>
                    <a:pt x="257" y="147"/>
                  </a:lnTo>
                  <a:lnTo>
                    <a:pt x="267" y="147"/>
                  </a:lnTo>
                  <a:lnTo>
                    <a:pt x="267" y="137"/>
                  </a:lnTo>
                  <a:lnTo>
                    <a:pt x="272" y="132"/>
                  </a:lnTo>
                  <a:lnTo>
                    <a:pt x="272" y="93"/>
                  </a:lnTo>
                  <a:lnTo>
                    <a:pt x="242" y="98"/>
                  </a:lnTo>
                  <a:lnTo>
                    <a:pt x="232" y="98"/>
                  </a:lnTo>
                  <a:lnTo>
                    <a:pt x="232" y="93"/>
                  </a:lnTo>
                  <a:lnTo>
                    <a:pt x="197" y="93"/>
                  </a:lnTo>
                  <a:lnTo>
                    <a:pt x="192" y="9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Freeform 1106"/>
            <p:cNvSpPr>
              <a:spLocks noChangeAspect="1"/>
            </p:cNvSpPr>
            <p:nvPr/>
          </p:nvSpPr>
          <p:spPr bwMode="auto">
            <a:xfrm>
              <a:off x="346" y="1003"/>
              <a:ext cx="12" cy="21"/>
            </a:xfrm>
            <a:custGeom>
              <a:avLst/>
              <a:gdLst>
                <a:gd name="T0" fmla="*/ 0 w 26"/>
                <a:gd name="T1" fmla="*/ 0 h 45"/>
                <a:gd name="T2" fmla="*/ 0 w 26"/>
                <a:gd name="T3" fmla="*/ 0 h 45"/>
                <a:gd name="T4" fmla="*/ 0 60000 65536"/>
                <a:gd name="T5" fmla="*/ 0 60000 65536"/>
                <a:gd name="T6" fmla="*/ 0 w 26"/>
                <a:gd name="T7" fmla="*/ 0 h 45"/>
                <a:gd name="T8" fmla="*/ 26 w 2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5">
                  <a:moveTo>
                    <a:pt x="26" y="45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Freeform 1107"/>
            <p:cNvSpPr>
              <a:spLocks noChangeAspect="1"/>
            </p:cNvSpPr>
            <p:nvPr/>
          </p:nvSpPr>
          <p:spPr bwMode="auto">
            <a:xfrm>
              <a:off x="288" y="1004"/>
              <a:ext cx="58" cy="1"/>
            </a:xfrm>
            <a:custGeom>
              <a:avLst/>
              <a:gdLst>
                <a:gd name="T0" fmla="*/ 0 w 123"/>
                <a:gd name="T1" fmla="*/ 0 h 1"/>
                <a:gd name="T2" fmla="*/ 0 w 123"/>
                <a:gd name="T3" fmla="*/ 0 h 1"/>
                <a:gd name="T4" fmla="*/ 0 60000 65536"/>
                <a:gd name="T5" fmla="*/ 0 60000 65536"/>
                <a:gd name="T6" fmla="*/ 0 w 123"/>
                <a:gd name="T7" fmla="*/ 0 h 1"/>
                <a:gd name="T8" fmla="*/ 123 w 12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" h="1">
                  <a:moveTo>
                    <a:pt x="0" y="0"/>
                  </a:moveTo>
                  <a:lnTo>
                    <a:pt x="123" y="0"/>
                  </a:lnTo>
                </a:path>
              </a:pathLst>
            </a:custGeom>
            <a:solidFill>
              <a:schemeClr val="tx1"/>
            </a:solidFill>
            <a:ln w="8001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53" name="Freeform 1108"/>
            <p:cNvSpPr>
              <a:spLocks noChangeAspect="1"/>
            </p:cNvSpPr>
            <p:nvPr/>
          </p:nvSpPr>
          <p:spPr bwMode="auto">
            <a:xfrm>
              <a:off x="346" y="972"/>
              <a:ext cx="1" cy="32"/>
            </a:xfrm>
            <a:custGeom>
              <a:avLst/>
              <a:gdLst>
                <a:gd name="T0" fmla="*/ 0 w 2"/>
                <a:gd name="T1" fmla="*/ 0 h 69"/>
                <a:gd name="T2" fmla="*/ 1 w 2"/>
                <a:gd name="T3" fmla="*/ 0 h 69"/>
                <a:gd name="T4" fmla="*/ 0 60000 65536"/>
                <a:gd name="T5" fmla="*/ 0 60000 65536"/>
                <a:gd name="T6" fmla="*/ 0 w 2"/>
                <a:gd name="T7" fmla="*/ 0 h 69"/>
                <a:gd name="T8" fmla="*/ 2 w 2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9">
                  <a:moveTo>
                    <a:pt x="0" y="0"/>
                  </a:moveTo>
                  <a:lnTo>
                    <a:pt x="2" y="69"/>
                  </a:lnTo>
                </a:path>
              </a:pathLst>
            </a:custGeom>
            <a:solidFill>
              <a:schemeClr val="tx1"/>
            </a:solidFill>
            <a:ln w="8001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54" name="Line 1109"/>
            <p:cNvSpPr>
              <a:spLocks noChangeAspect="1" noChangeShapeType="1"/>
            </p:cNvSpPr>
            <p:nvPr/>
          </p:nvSpPr>
          <p:spPr bwMode="auto">
            <a:xfrm flipV="1">
              <a:off x="306" y="895"/>
              <a:ext cx="0" cy="50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55" name="Line 1110"/>
            <p:cNvSpPr>
              <a:spLocks noChangeAspect="1" noChangeShapeType="1"/>
            </p:cNvSpPr>
            <p:nvPr/>
          </p:nvSpPr>
          <p:spPr bwMode="auto">
            <a:xfrm flipH="1">
              <a:off x="291" y="946"/>
              <a:ext cx="15" cy="0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56" name="Line 1111"/>
            <p:cNvSpPr>
              <a:spLocks noChangeAspect="1" noChangeShapeType="1"/>
            </p:cNvSpPr>
            <p:nvPr/>
          </p:nvSpPr>
          <p:spPr bwMode="auto">
            <a:xfrm flipV="1">
              <a:off x="373" y="899"/>
              <a:ext cx="0" cy="66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57" name="Line 1112"/>
            <p:cNvSpPr>
              <a:spLocks noChangeAspect="1" noChangeShapeType="1"/>
            </p:cNvSpPr>
            <p:nvPr/>
          </p:nvSpPr>
          <p:spPr bwMode="auto">
            <a:xfrm>
              <a:off x="306" y="945"/>
              <a:ext cx="40" cy="0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58" name="Line 1113"/>
            <p:cNvSpPr>
              <a:spLocks noChangeAspect="1" noChangeShapeType="1"/>
            </p:cNvSpPr>
            <p:nvPr/>
          </p:nvSpPr>
          <p:spPr bwMode="auto">
            <a:xfrm flipV="1">
              <a:off x="347" y="938"/>
              <a:ext cx="26" cy="8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59" name="Line 1114"/>
            <p:cNvSpPr>
              <a:spLocks noChangeAspect="1" noChangeShapeType="1"/>
            </p:cNvSpPr>
            <p:nvPr/>
          </p:nvSpPr>
          <p:spPr bwMode="auto">
            <a:xfrm flipV="1">
              <a:off x="346" y="965"/>
              <a:ext cx="27" cy="7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60" name="Line 1115"/>
            <p:cNvSpPr>
              <a:spLocks noChangeAspect="1" noChangeShapeType="1"/>
            </p:cNvSpPr>
            <p:nvPr/>
          </p:nvSpPr>
          <p:spPr bwMode="auto">
            <a:xfrm flipV="1">
              <a:off x="346" y="946"/>
              <a:ext cx="1" cy="26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61" name="Freeform 1116"/>
            <p:cNvSpPr>
              <a:spLocks noChangeAspect="1"/>
            </p:cNvSpPr>
            <p:nvPr/>
          </p:nvSpPr>
          <p:spPr bwMode="auto">
            <a:xfrm>
              <a:off x="181" y="1036"/>
              <a:ext cx="16" cy="8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0 h 17"/>
                <a:gd name="T4" fmla="*/ 0 60000 65536"/>
                <a:gd name="T5" fmla="*/ 0 60000 65536"/>
                <a:gd name="T6" fmla="*/ 0 w 36"/>
                <a:gd name="T7" fmla="*/ 0 h 17"/>
                <a:gd name="T8" fmla="*/ 36 w 3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17">
                  <a:moveTo>
                    <a:pt x="0" y="17"/>
                  </a:moveTo>
                  <a:lnTo>
                    <a:pt x="36" y="0"/>
                  </a:lnTo>
                </a:path>
              </a:pathLst>
            </a:custGeom>
            <a:solidFill>
              <a:schemeClr val="tx1"/>
            </a:solidFill>
            <a:ln w="8001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62" name="Line 1117"/>
            <p:cNvSpPr>
              <a:spLocks noChangeAspect="1" noChangeShapeType="1"/>
            </p:cNvSpPr>
            <p:nvPr/>
          </p:nvSpPr>
          <p:spPr bwMode="auto">
            <a:xfrm>
              <a:off x="197" y="1036"/>
              <a:ext cx="27" cy="2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63" name="Freeform 1118"/>
            <p:cNvSpPr>
              <a:spLocks noChangeAspect="1"/>
            </p:cNvSpPr>
            <p:nvPr/>
          </p:nvSpPr>
          <p:spPr bwMode="auto">
            <a:xfrm>
              <a:off x="465" y="787"/>
              <a:ext cx="57" cy="1"/>
            </a:xfrm>
            <a:custGeom>
              <a:avLst/>
              <a:gdLst>
                <a:gd name="T0" fmla="*/ 0 w 123"/>
                <a:gd name="T1" fmla="*/ 0 h 1"/>
                <a:gd name="T2" fmla="*/ 0 w 123"/>
                <a:gd name="T3" fmla="*/ 0 h 1"/>
                <a:gd name="T4" fmla="*/ 0 60000 65536"/>
                <a:gd name="T5" fmla="*/ 0 60000 65536"/>
                <a:gd name="T6" fmla="*/ 0 w 123"/>
                <a:gd name="T7" fmla="*/ 0 h 1"/>
                <a:gd name="T8" fmla="*/ 123 w 12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" h="1">
                  <a:moveTo>
                    <a:pt x="123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Freeform 1119"/>
            <p:cNvSpPr>
              <a:spLocks noChangeAspect="1"/>
            </p:cNvSpPr>
            <p:nvPr/>
          </p:nvSpPr>
          <p:spPr bwMode="auto">
            <a:xfrm>
              <a:off x="577" y="787"/>
              <a:ext cx="21" cy="1"/>
            </a:xfrm>
            <a:custGeom>
              <a:avLst/>
              <a:gdLst>
                <a:gd name="T0" fmla="*/ 0 w 45"/>
                <a:gd name="T1" fmla="*/ 1 h 1"/>
                <a:gd name="T2" fmla="*/ 0 w 45"/>
                <a:gd name="T3" fmla="*/ 0 h 1"/>
                <a:gd name="T4" fmla="*/ 0 60000 65536"/>
                <a:gd name="T5" fmla="*/ 0 60000 65536"/>
                <a:gd name="T6" fmla="*/ 0 w 45"/>
                <a:gd name="T7" fmla="*/ 0 h 1"/>
                <a:gd name="T8" fmla="*/ 45 w 4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1">
                  <a:moveTo>
                    <a:pt x="45" y="1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Freeform 1120"/>
            <p:cNvSpPr>
              <a:spLocks noChangeAspect="1"/>
            </p:cNvSpPr>
            <p:nvPr/>
          </p:nvSpPr>
          <p:spPr bwMode="auto">
            <a:xfrm>
              <a:off x="565" y="803"/>
              <a:ext cx="54" cy="1"/>
            </a:xfrm>
            <a:custGeom>
              <a:avLst/>
              <a:gdLst>
                <a:gd name="T0" fmla="*/ 0 w 116"/>
                <a:gd name="T1" fmla="*/ 0 h 1"/>
                <a:gd name="T2" fmla="*/ 0 w 116"/>
                <a:gd name="T3" fmla="*/ 0 h 1"/>
                <a:gd name="T4" fmla="*/ 0 60000 65536"/>
                <a:gd name="T5" fmla="*/ 0 60000 65536"/>
                <a:gd name="T6" fmla="*/ 0 w 116"/>
                <a:gd name="T7" fmla="*/ 0 h 1"/>
                <a:gd name="T8" fmla="*/ 116 w 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6" h="1">
                  <a:moveTo>
                    <a:pt x="0" y="0"/>
                  </a:moveTo>
                  <a:lnTo>
                    <a:pt x="116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Freeform 1121"/>
            <p:cNvSpPr>
              <a:spLocks noChangeAspect="1"/>
            </p:cNvSpPr>
            <p:nvPr/>
          </p:nvSpPr>
          <p:spPr bwMode="auto">
            <a:xfrm>
              <a:off x="463" y="803"/>
              <a:ext cx="59" cy="0"/>
            </a:xfrm>
            <a:custGeom>
              <a:avLst/>
              <a:gdLst>
                <a:gd name="T0" fmla="*/ 0 w 127"/>
                <a:gd name="T1" fmla="*/ 0 h 1"/>
                <a:gd name="T2" fmla="*/ 0 w 127"/>
                <a:gd name="T3" fmla="*/ 0 h 1"/>
                <a:gd name="T4" fmla="*/ 0 60000 65536"/>
                <a:gd name="T5" fmla="*/ 0 60000 65536"/>
                <a:gd name="T6" fmla="*/ 0 w 127"/>
                <a:gd name="T7" fmla="*/ 0 h 1"/>
                <a:gd name="T8" fmla="*/ 127 w 127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" h="1">
                  <a:moveTo>
                    <a:pt x="0" y="0"/>
                  </a:moveTo>
                  <a:lnTo>
                    <a:pt x="127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Freeform 1122"/>
            <p:cNvSpPr>
              <a:spLocks noChangeAspect="1"/>
            </p:cNvSpPr>
            <p:nvPr/>
          </p:nvSpPr>
          <p:spPr bwMode="auto">
            <a:xfrm>
              <a:off x="401" y="819"/>
              <a:ext cx="224" cy="0"/>
            </a:xfrm>
            <a:custGeom>
              <a:avLst/>
              <a:gdLst>
                <a:gd name="T0" fmla="*/ 0 w 482"/>
                <a:gd name="T1" fmla="*/ 0 h 1"/>
                <a:gd name="T2" fmla="*/ 0 w 482"/>
                <a:gd name="T3" fmla="*/ 0 h 1"/>
                <a:gd name="T4" fmla="*/ 0 60000 65536"/>
                <a:gd name="T5" fmla="*/ 0 60000 65536"/>
                <a:gd name="T6" fmla="*/ 0 w 482"/>
                <a:gd name="T7" fmla="*/ 0 h 1"/>
                <a:gd name="T8" fmla="*/ 482 w 482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2" h="1">
                  <a:moveTo>
                    <a:pt x="482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Freeform 1123"/>
            <p:cNvSpPr>
              <a:spLocks noChangeAspect="1"/>
            </p:cNvSpPr>
            <p:nvPr/>
          </p:nvSpPr>
          <p:spPr bwMode="auto">
            <a:xfrm>
              <a:off x="393" y="835"/>
              <a:ext cx="224" cy="0"/>
            </a:xfrm>
            <a:custGeom>
              <a:avLst/>
              <a:gdLst>
                <a:gd name="T0" fmla="*/ 0 w 479"/>
                <a:gd name="T1" fmla="*/ 0 h 1"/>
                <a:gd name="T2" fmla="*/ 0 w 479"/>
                <a:gd name="T3" fmla="*/ 0 h 1"/>
                <a:gd name="T4" fmla="*/ 0 60000 65536"/>
                <a:gd name="T5" fmla="*/ 0 60000 65536"/>
                <a:gd name="T6" fmla="*/ 0 w 479"/>
                <a:gd name="T7" fmla="*/ 0 h 1"/>
                <a:gd name="T8" fmla="*/ 479 w 479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9" h="1">
                  <a:moveTo>
                    <a:pt x="0" y="1"/>
                  </a:moveTo>
                  <a:lnTo>
                    <a:pt x="479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Freeform 1124"/>
            <p:cNvSpPr>
              <a:spLocks noChangeAspect="1"/>
            </p:cNvSpPr>
            <p:nvPr/>
          </p:nvSpPr>
          <p:spPr bwMode="auto">
            <a:xfrm>
              <a:off x="392" y="851"/>
              <a:ext cx="222" cy="0"/>
            </a:xfrm>
            <a:custGeom>
              <a:avLst/>
              <a:gdLst>
                <a:gd name="T0" fmla="*/ 0 w 476"/>
                <a:gd name="T1" fmla="*/ 0 h 1"/>
                <a:gd name="T2" fmla="*/ 0 w 476"/>
                <a:gd name="T3" fmla="*/ 0 h 1"/>
                <a:gd name="T4" fmla="*/ 0 60000 65536"/>
                <a:gd name="T5" fmla="*/ 0 60000 65536"/>
                <a:gd name="T6" fmla="*/ 0 w 476"/>
                <a:gd name="T7" fmla="*/ 0 h 1"/>
                <a:gd name="T8" fmla="*/ 476 w 47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6" h="1">
                  <a:moveTo>
                    <a:pt x="476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Freeform 1125"/>
            <p:cNvSpPr>
              <a:spLocks noChangeAspect="1"/>
            </p:cNvSpPr>
            <p:nvPr/>
          </p:nvSpPr>
          <p:spPr bwMode="auto">
            <a:xfrm>
              <a:off x="462" y="867"/>
              <a:ext cx="172" cy="0"/>
            </a:xfrm>
            <a:custGeom>
              <a:avLst/>
              <a:gdLst>
                <a:gd name="T0" fmla="*/ 0 w 370"/>
                <a:gd name="T1" fmla="*/ 0 h 1"/>
                <a:gd name="T2" fmla="*/ 0 w 370"/>
                <a:gd name="T3" fmla="*/ 0 h 1"/>
                <a:gd name="T4" fmla="*/ 0 60000 65536"/>
                <a:gd name="T5" fmla="*/ 0 60000 65536"/>
                <a:gd name="T6" fmla="*/ 0 w 370"/>
                <a:gd name="T7" fmla="*/ 0 h 1"/>
                <a:gd name="T8" fmla="*/ 370 w 370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1">
                  <a:moveTo>
                    <a:pt x="0" y="0"/>
                  </a:moveTo>
                  <a:lnTo>
                    <a:pt x="37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Freeform 1126"/>
            <p:cNvSpPr>
              <a:spLocks noChangeAspect="1"/>
            </p:cNvSpPr>
            <p:nvPr/>
          </p:nvSpPr>
          <p:spPr bwMode="auto">
            <a:xfrm>
              <a:off x="468" y="898"/>
              <a:ext cx="235" cy="1"/>
            </a:xfrm>
            <a:custGeom>
              <a:avLst/>
              <a:gdLst>
                <a:gd name="T0" fmla="*/ 0 w 504"/>
                <a:gd name="T1" fmla="*/ 1 h 2"/>
                <a:gd name="T2" fmla="*/ 0 w 504"/>
                <a:gd name="T3" fmla="*/ 0 h 2"/>
                <a:gd name="T4" fmla="*/ 0 60000 65536"/>
                <a:gd name="T5" fmla="*/ 0 60000 65536"/>
                <a:gd name="T6" fmla="*/ 0 w 504"/>
                <a:gd name="T7" fmla="*/ 0 h 2"/>
                <a:gd name="T8" fmla="*/ 504 w 50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" h="2">
                  <a:moveTo>
                    <a:pt x="0" y="2"/>
                  </a:moveTo>
                  <a:lnTo>
                    <a:pt x="504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Freeform 1127"/>
            <p:cNvSpPr>
              <a:spLocks noChangeAspect="1"/>
            </p:cNvSpPr>
            <p:nvPr/>
          </p:nvSpPr>
          <p:spPr bwMode="auto">
            <a:xfrm>
              <a:off x="458" y="915"/>
              <a:ext cx="224" cy="0"/>
            </a:xfrm>
            <a:custGeom>
              <a:avLst/>
              <a:gdLst>
                <a:gd name="T0" fmla="*/ 0 w 481"/>
                <a:gd name="T1" fmla="*/ 0 h 1"/>
                <a:gd name="T2" fmla="*/ 0 w 481"/>
                <a:gd name="T3" fmla="*/ 0 h 1"/>
                <a:gd name="T4" fmla="*/ 0 60000 65536"/>
                <a:gd name="T5" fmla="*/ 0 60000 65536"/>
                <a:gd name="T6" fmla="*/ 0 w 481"/>
                <a:gd name="T7" fmla="*/ 0 h 1"/>
                <a:gd name="T8" fmla="*/ 481 w 481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1" h="1">
                  <a:moveTo>
                    <a:pt x="481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Freeform 1128"/>
            <p:cNvSpPr>
              <a:spLocks noChangeAspect="1"/>
            </p:cNvSpPr>
            <p:nvPr/>
          </p:nvSpPr>
          <p:spPr bwMode="auto">
            <a:xfrm>
              <a:off x="451" y="931"/>
              <a:ext cx="221" cy="0"/>
            </a:xfrm>
            <a:custGeom>
              <a:avLst/>
              <a:gdLst>
                <a:gd name="T0" fmla="*/ 0 w 475"/>
                <a:gd name="T1" fmla="*/ 0 h 1"/>
                <a:gd name="T2" fmla="*/ 0 w 475"/>
                <a:gd name="T3" fmla="*/ 0 h 1"/>
                <a:gd name="T4" fmla="*/ 0 60000 65536"/>
                <a:gd name="T5" fmla="*/ 0 60000 65536"/>
                <a:gd name="T6" fmla="*/ 0 w 475"/>
                <a:gd name="T7" fmla="*/ 0 h 1"/>
                <a:gd name="T8" fmla="*/ 475 w 47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5" h="1">
                  <a:moveTo>
                    <a:pt x="0" y="1"/>
                  </a:moveTo>
                  <a:lnTo>
                    <a:pt x="47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Freeform 1129"/>
            <p:cNvSpPr>
              <a:spLocks noChangeAspect="1"/>
            </p:cNvSpPr>
            <p:nvPr/>
          </p:nvSpPr>
          <p:spPr bwMode="auto">
            <a:xfrm>
              <a:off x="454" y="946"/>
              <a:ext cx="226" cy="1"/>
            </a:xfrm>
            <a:custGeom>
              <a:avLst/>
              <a:gdLst>
                <a:gd name="T0" fmla="*/ 0 w 484"/>
                <a:gd name="T1" fmla="*/ 1 h 1"/>
                <a:gd name="T2" fmla="*/ 0 w 484"/>
                <a:gd name="T3" fmla="*/ 0 h 1"/>
                <a:gd name="T4" fmla="*/ 0 60000 65536"/>
                <a:gd name="T5" fmla="*/ 0 60000 65536"/>
                <a:gd name="T6" fmla="*/ 0 w 484"/>
                <a:gd name="T7" fmla="*/ 0 h 1"/>
                <a:gd name="T8" fmla="*/ 484 w 4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" h="1">
                  <a:moveTo>
                    <a:pt x="484" y="1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Freeform 1130"/>
            <p:cNvSpPr>
              <a:spLocks noChangeAspect="1"/>
            </p:cNvSpPr>
            <p:nvPr/>
          </p:nvSpPr>
          <p:spPr bwMode="auto">
            <a:xfrm>
              <a:off x="495" y="962"/>
              <a:ext cx="225" cy="1"/>
            </a:xfrm>
            <a:custGeom>
              <a:avLst/>
              <a:gdLst>
                <a:gd name="T0" fmla="*/ 0 w 482"/>
                <a:gd name="T1" fmla="*/ 1 h 1"/>
                <a:gd name="T2" fmla="*/ 0 w 482"/>
                <a:gd name="T3" fmla="*/ 0 h 1"/>
                <a:gd name="T4" fmla="*/ 0 60000 65536"/>
                <a:gd name="T5" fmla="*/ 0 60000 65536"/>
                <a:gd name="T6" fmla="*/ 0 w 482"/>
                <a:gd name="T7" fmla="*/ 0 h 1"/>
                <a:gd name="T8" fmla="*/ 482 w 4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2" h="1">
                  <a:moveTo>
                    <a:pt x="0" y="1"/>
                  </a:moveTo>
                  <a:lnTo>
                    <a:pt x="482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Line 1131"/>
            <p:cNvSpPr>
              <a:spLocks noChangeAspect="1" noChangeShapeType="1"/>
            </p:cNvSpPr>
            <p:nvPr/>
          </p:nvSpPr>
          <p:spPr bwMode="auto">
            <a:xfrm flipH="1">
              <a:off x="495" y="978"/>
              <a:ext cx="225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Line 1132"/>
            <p:cNvSpPr>
              <a:spLocks noChangeAspect="1" noChangeShapeType="1"/>
            </p:cNvSpPr>
            <p:nvPr/>
          </p:nvSpPr>
          <p:spPr bwMode="auto">
            <a:xfrm>
              <a:off x="495" y="995"/>
              <a:ext cx="225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Freeform 1133"/>
            <p:cNvSpPr>
              <a:spLocks noChangeAspect="1"/>
            </p:cNvSpPr>
            <p:nvPr/>
          </p:nvSpPr>
          <p:spPr bwMode="auto">
            <a:xfrm>
              <a:off x="494" y="1012"/>
              <a:ext cx="226" cy="0"/>
            </a:xfrm>
            <a:custGeom>
              <a:avLst/>
              <a:gdLst>
                <a:gd name="T0" fmla="*/ 0 w 486"/>
                <a:gd name="T1" fmla="*/ 0 h 1"/>
                <a:gd name="T2" fmla="*/ 0 w 486"/>
                <a:gd name="T3" fmla="*/ 0 h 1"/>
                <a:gd name="T4" fmla="*/ 0 60000 65536"/>
                <a:gd name="T5" fmla="*/ 0 60000 65536"/>
                <a:gd name="T6" fmla="*/ 0 w 486"/>
                <a:gd name="T7" fmla="*/ 0 h 1"/>
                <a:gd name="T8" fmla="*/ 486 w 48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" h="1">
                  <a:moveTo>
                    <a:pt x="486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Freeform 1134"/>
            <p:cNvSpPr>
              <a:spLocks noChangeAspect="1"/>
            </p:cNvSpPr>
            <p:nvPr/>
          </p:nvSpPr>
          <p:spPr bwMode="auto">
            <a:xfrm>
              <a:off x="455" y="1028"/>
              <a:ext cx="226" cy="0"/>
            </a:xfrm>
            <a:custGeom>
              <a:avLst/>
              <a:gdLst>
                <a:gd name="T0" fmla="*/ 0 w 484"/>
                <a:gd name="T1" fmla="*/ 0 h 1"/>
                <a:gd name="T2" fmla="*/ 0 w 484"/>
                <a:gd name="T3" fmla="*/ 0 h 1"/>
                <a:gd name="T4" fmla="*/ 0 60000 65536"/>
                <a:gd name="T5" fmla="*/ 0 60000 65536"/>
                <a:gd name="T6" fmla="*/ 0 w 484"/>
                <a:gd name="T7" fmla="*/ 0 h 1"/>
                <a:gd name="T8" fmla="*/ 484 w 484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" h="1">
                  <a:moveTo>
                    <a:pt x="0" y="0"/>
                  </a:moveTo>
                  <a:lnTo>
                    <a:pt x="484" y="1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" name="Freeform 1135"/>
            <p:cNvSpPr>
              <a:spLocks noChangeAspect="1"/>
            </p:cNvSpPr>
            <p:nvPr/>
          </p:nvSpPr>
          <p:spPr bwMode="auto">
            <a:xfrm>
              <a:off x="464" y="1060"/>
              <a:ext cx="222" cy="0"/>
            </a:xfrm>
            <a:custGeom>
              <a:avLst/>
              <a:gdLst>
                <a:gd name="T0" fmla="*/ 0 w 476"/>
                <a:gd name="T1" fmla="*/ 0 h 1"/>
                <a:gd name="T2" fmla="*/ 0 w 476"/>
                <a:gd name="T3" fmla="*/ 0 h 1"/>
                <a:gd name="T4" fmla="*/ 0 60000 65536"/>
                <a:gd name="T5" fmla="*/ 0 60000 65536"/>
                <a:gd name="T6" fmla="*/ 0 w 476"/>
                <a:gd name="T7" fmla="*/ 0 h 1"/>
                <a:gd name="T8" fmla="*/ 476 w 47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6" h="1">
                  <a:moveTo>
                    <a:pt x="476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Freeform 1136"/>
            <p:cNvSpPr>
              <a:spLocks noChangeAspect="1"/>
            </p:cNvSpPr>
            <p:nvPr/>
          </p:nvSpPr>
          <p:spPr bwMode="auto">
            <a:xfrm>
              <a:off x="482" y="1075"/>
              <a:ext cx="223" cy="1"/>
            </a:xfrm>
            <a:custGeom>
              <a:avLst/>
              <a:gdLst>
                <a:gd name="T0" fmla="*/ 0 w 479"/>
                <a:gd name="T1" fmla="*/ 0 h 1"/>
                <a:gd name="T2" fmla="*/ 0 w 479"/>
                <a:gd name="T3" fmla="*/ 0 h 1"/>
                <a:gd name="T4" fmla="*/ 0 60000 65536"/>
                <a:gd name="T5" fmla="*/ 0 60000 65536"/>
                <a:gd name="T6" fmla="*/ 0 w 479"/>
                <a:gd name="T7" fmla="*/ 0 h 1"/>
                <a:gd name="T8" fmla="*/ 479 w 47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9" h="1">
                  <a:moveTo>
                    <a:pt x="0" y="0"/>
                  </a:moveTo>
                  <a:lnTo>
                    <a:pt x="479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1137"/>
            <p:cNvSpPr>
              <a:spLocks noChangeAspect="1"/>
            </p:cNvSpPr>
            <p:nvPr/>
          </p:nvSpPr>
          <p:spPr bwMode="auto">
            <a:xfrm>
              <a:off x="470" y="1092"/>
              <a:ext cx="224" cy="1"/>
            </a:xfrm>
            <a:custGeom>
              <a:avLst/>
              <a:gdLst>
                <a:gd name="T0" fmla="*/ 0 w 480"/>
                <a:gd name="T1" fmla="*/ 0 h 2"/>
                <a:gd name="T2" fmla="*/ 0 w 480"/>
                <a:gd name="T3" fmla="*/ 1 h 2"/>
                <a:gd name="T4" fmla="*/ 0 60000 65536"/>
                <a:gd name="T5" fmla="*/ 0 60000 65536"/>
                <a:gd name="T6" fmla="*/ 0 w 480"/>
                <a:gd name="T7" fmla="*/ 0 h 2"/>
                <a:gd name="T8" fmla="*/ 480 w 48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2">
                  <a:moveTo>
                    <a:pt x="480" y="0"/>
                  </a:move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Freeform 1138"/>
            <p:cNvSpPr>
              <a:spLocks noChangeAspect="1"/>
            </p:cNvSpPr>
            <p:nvPr/>
          </p:nvSpPr>
          <p:spPr bwMode="auto">
            <a:xfrm>
              <a:off x="662" y="1108"/>
              <a:ext cx="25" cy="0"/>
            </a:xfrm>
            <a:custGeom>
              <a:avLst/>
              <a:gdLst>
                <a:gd name="T0" fmla="*/ 0 w 54"/>
                <a:gd name="T1" fmla="*/ 0 h 1"/>
                <a:gd name="T2" fmla="*/ 0 w 54"/>
                <a:gd name="T3" fmla="*/ 0 h 1"/>
                <a:gd name="T4" fmla="*/ 0 60000 65536"/>
                <a:gd name="T5" fmla="*/ 0 60000 65536"/>
                <a:gd name="T6" fmla="*/ 0 w 54"/>
                <a:gd name="T7" fmla="*/ 0 h 1"/>
                <a:gd name="T8" fmla="*/ 54 w 54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1">
                  <a:moveTo>
                    <a:pt x="0" y="0"/>
                  </a:moveTo>
                  <a:lnTo>
                    <a:pt x="54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Freeform 1139"/>
            <p:cNvSpPr>
              <a:spLocks noChangeAspect="1"/>
            </p:cNvSpPr>
            <p:nvPr/>
          </p:nvSpPr>
          <p:spPr bwMode="auto">
            <a:xfrm>
              <a:off x="462" y="1108"/>
              <a:ext cx="176" cy="0"/>
            </a:xfrm>
            <a:custGeom>
              <a:avLst/>
              <a:gdLst>
                <a:gd name="T0" fmla="*/ 0 w 378"/>
                <a:gd name="T1" fmla="*/ 0 h 1"/>
                <a:gd name="T2" fmla="*/ 0 w 378"/>
                <a:gd name="T3" fmla="*/ 0 h 1"/>
                <a:gd name="T4" fmla="*/ 0 60000 65536"/>
                <a:gd name="T5" fmla="*/ 0 60000 65536"/>
                <a:gd name="T6" fmla="*/ 0 w 378"/>
                <a:gd name="T7" fmla="*/ 0 h 1"/>
                <a:gd name="T8" fmla="*/ 378 w 378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">
                  <a:moveTo>
                    <a:pt x="0" y="1"/>
                  </a:moveTo>
                  <a:lnTo>
                    <a:pt x="378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Freeform 1140"/>
            <p:cNvSpPr>
              <a:spLocks noChangeAspect="1"/>
            </p:cNvSpPr>
            <p:nvPr/>
          </p:nvSpPr>
          <p:spPr bwMode="auto">
            <a:xfrm>
              <a:off x="413" y="1108"/>
              <a:ext cx="25" cy="0"/>
            </a:xfrm>
            <a:custGeom>
              <a:avLst/>
              <a:gdLst>
                <a:gd name="T0" fmla="*/ 0 w 52"/>
                <a:gd name="T1" fmla="*/ 0 h 1"/>
                <a:gd name="T2" fmla="*/ 0 w 52"/>
                <a:gd name="T3" fmla="*/ 0 h 1"/>
                <a:gd name="T4" fmla="*/ 0 60000 65536"/>
                <a:gd name="T5" fmla="*/ 0 60000 65536"/>
                <a:gd name="T6" fmla="*/ 0 w 52"/>
                <a:gd name="T7" fmla="*/ 0 h 1"/>
                <a:gd name="T8" fmla="*/ 52 w 52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1">
                  <a:moveTo>
                    <a:pt x="0" y="1"/>
                  </a:move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Line 1141"/>
            <p:cNvSpPr>
              <a:spLocks noChangeAspect="1" noChangeShapeType="1"/>
            </p:cNvSpPr>
            <p:nvPr/>
          </p:nvSpPr>
          <p:spPr bwMode="auto">
            <a:xfrm flipH="1">
              <a:off x="400" y="1124"/>
              <a:ext cx="22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Line 1142"/>
            <p:cNvSpPr>
              <a:spLocks noChangeAspect="1" noChangeShapeType="1"/>
            </p:cNvSpPr>
            <p:nvPr/>
          </p:nvSpPr>
          <p:spPr bwMode="auto">
            <a:xfrm>
              <a:off x="407" y="1141"/>
              <a:ext cx="22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Line 1143"/>
            <p:cNvSpPr>
              <a:spLocks noChangeAspect="1" noChangeShapeType="1"/>
            </p:cNvSpPr>
            <p:nvPr/>
          </p:nvSpPr>
          <p:spPr bwMode="auto">
            <a:xfrm flipH="1">
              <a:off x="413" y="1158"/>
              <a:ext cx="225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Freeform 1144"/>
            <p:cNvSpPr>
              <a:spLocks noChangeAspect="1"/>
            </p:cNvSpPr>
            <p:nvPr/>
          </p:nvSpPr>
          <p:spPr bwMode="auto">
            <a:xfrm>
              <a:off x="576" y="1174"/>
              <a:ext cx="35" cy="1"/>
            </a:xfrm>
            <a:custGeom>
              <a:avLst/>
              <a:gdLst>
                <a:gd name="T0" fmla="*/ 0 w 74"/>
                <a:gd name="T1" fmla="*/ 1 h 1"/>
                <a:gd name="T2" fmla="*/ 0 w 74"/>
                <a:gd name="T3" fmla="*/ 0 h 1"/>
                <a:gd name="T4" fmla="*/ 0 60000 65536"/>
                <a:gd name="T5" fmla="*/ 0 60000 65536"/>
                <a:gd name="T6" fmla="*/ 0 w 74"/>
                <a:gd name="T7" fmla="*/ 0 h 1"/>
                <a:gd name="T8" fmla="*/ 74 w 7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">
                  <a:moveTo>
                    <a:pt x="0" y="1"/>
                  </a:moveTo>
                  <a:lnTo>
                    <a:pt x="74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Freeform 1145"/>
            <p:cNvSpPr>
              <a:spLocks noChangeAspect="1"/>
            </p:cNvSpPr>
            <p:nvPr/>
          </p:nvSpPr>
          <p:spPr bwMode="auto">
            <a:xfrm>
              <a:off x="455" y="1174"/>
              <a:ext cx="68" cy="1"/>
            </a:xfrm>
            <a:custGeom>
              <a:avLst/>
              <a:gdLst>
                <a:gd name="T0" fmla="*/ 0 w 146"/>
                <a:gd name="T1" fmla="*/ 0 h 1"/>
                <a:gd name="T2" fmla="*/ 0 w 146"/>
                <a:gd name="T3" fmla="*/ 0 h 1"/>
                <a:gd name="T4" fmla="*/ 0 60000 65536"/>
                <a:gd name="T5" fmla="*/ 0 60000 65536"/>
                <a:gd name="T6" fmla="*/ 0 w 146"/>
                <a:gd name="T7" fmla="*/ 0 h 1"/>
                <a:gd name="T8" fmla="*/ 146 w 14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6" h="1">
                  <a:moveTo>
                    <a:pt x="0" y="0"/>
                  </a:moveTo>
                  <a:lnTo>
                    <a:pt x="146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Freeform 1146"/>
            <p:cNvSpPr>
              <a:spLocks noChangeAspect="1"/>
            </p:cNvSpPr>
            <p:nvPr/>
          </p:nvSpPr>
          <p:spPr bwMode="auto">
            <a:xfrm>
              <a:off x="388" y="1174"/>
              <a:ext cx="19" cy="1"/>
            </a:xfrm>
            <a:custGeom>
              <a:avLst/>
              <a:gdLst>
                <a:gd name="T0" fmla="*/ 0 w 41"/>
                <a:gd name="T1" fmla="*/ 0 h 1"/>
                <a:gd name="T2" fmla="*/ 0 w 41"/>
                <a:gd name="T3" fmla="*/ 0 h 1"/>
                <a:gd name="T4" fmla="*/ 0 60000 65536"/>
                <a:gd name="T5" fmla="*/ 0 60000 65536"/>
                <a:gd name="T6" fmla="*/ 0 w 41"/>
                <a:gd name="T7" fmla="*/ 0 h 1"/>
                <a:gd name="T8" fmla="*/ 41 w 4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1">
                  <a:moveTo>
                    <a:pt x="0" y="0"/>
                  </a:moveTo>
                  <a:lnTo>
                    <a:pt x="41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Freeform 1147"/>
            <p:cNvSpPr>
              <a:spLocks noChangeAspect="1"/>
            </p:cNvSpPr>
            <p:nvPr/>
          </p:nvSpPr>
          <p:spPr bwMode="auto">
            <a:xfrm>
              <a:off x="456" y="1192"/>
              <a:ext cx="63" cy="0"/>
            </a:xfrm>
            <a:custGeom>
              <a:avLst/>
              <a:gdLst>
                <a:gd name="T0" fmla="*/ 0 w 135"/>
                <a:gd name="T1" fmla="*/ 0 h 1"/>
                <a:gd name="T2" fmla="*/ 0 w 135"/>
                <a:gd name="T3" fmla="*/ 0 h 1"/>
                <a:gd name="T4" fmla="*/ 0 60000 65536"/>
                <a:gd name="T5" fmla="*/ 0 60000 65536"/>
                <a:gd name="T6" fmla="*/ 0 w 135"/>
                <a:gd name="T7" fmla="*/ 0 h 1"/>
                <a:gd name="T8" fmla="*/ 135 w 13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1">
                  <a:moveTo>
                    <a:pt x="135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Line 1148"/>
            <p:cNvSpPr>
              <a:spLocks noChangeAspect="1" noChangeShapeType="1"/>
            </p:cNvSpPr>
            <p:nvPr/>
          </p:nvSpPr>
          <p:spPr bwMode="auto">
            <a:xfrm>
              <a:off x="482" y="1208"/>
              <a:ext cx="27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Freeform 1149"/>
            <p:cNvSpPr>
              <a:spLocks noChangeAspect="1"/>
            </p:cNvSpPr>
            <p:nvPr/>
          </p:nvSpPr>
          <p:spPr bwMode="auto">
            <a:xfrm>
              <a:off x="392" y="803"/>
              <a:ext cx="26" cy="0"/>
            </a:xfrm>
            <a:custGeom>
              <a:avLst/>
              <a:gdLst>
                <a:gd name="T0" fmla="*/ 0 w 54"/>
                <a:gd name="T1" fmla="*/ 0 h 1"/>
                <a:gd name="T2" fmla="*/ 0 w 54"/>
                <a:gd name="T3" fmla="*/ 0 h 1"/>
                <a:gd name="T4" fmla="*/ 0 60000 65536"/>
                <a:gd name="T5" fmla="*/ 0 60000 65536"/>
                <a:gd name="T6" fmla="*/ 0 w 54"/>
                <a:gd name="T7" fmla="*/ 0 h 1"/>
                <a:gd name="T8" fmla="*/ 54 w 54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1">
                  <a:moveTo>
                    <a:pt x="0" y="0"/>
                  </a:moveTo>
                  <a:lnTo>
                    <a:pt x="54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Line 1150"/>
            <p:cNvSpPr>
              <a:spLocks noChangeAspect="1" noChangeShapeType="1"/>
            </p:cNvSpPr>
            <p:nvPr/>
          </p:nvSpPr>
          <p:spPr bwMode="auto">
            <a:xfrm>
              <a:off x="472" y="883"/>
              <a:ext cx="222" cy="0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96" name="Freeform 1151"/>
            <p:cNvSpPr>
              <a:spLocks noChangeAspect="1"/>
            </p:cNvSpPr>
            <p:nvPr/>
          </p:nvSpPr>
          <p:spPr bwMode="auto">
            <a:xfrm>
              <a:off x="451" y="1044"/>
              <a:ext cx="221" cy="0"/>
            </a:xfrm>
            <a:custGeom>
              <a:avLst/>
              <a:gdLst>
                <a:gd name="T0" fmla="*/ 0 w 476"/>
                <a:gd name="T1" fmla="*/ 0 h 1"/>
                <a:gd name="T2" fmla="*/ 0 w 476"/>
                <a:gd name="T3" fmla="*/ 0 h 1"/>
                <a:gd name="T4" fmla="*/ 0 60000 65536"/>
                <a:gd name="T5" fmla="*/ 0 60000 65536"/>
                <a:gd name="T6" fmla="*/ 0 w 476"/>
                <a:gd name="T7" fmla="*/ 0 h 1"/>
                <a:gd name="T8" fmla="*/ 476 w 47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6" h="1">
                  <a:moveTo>
                    <a:pt x="476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505200" y="4191000"/>
            <a:ext cx="2438400" cy="990600"/>
          </a:xfrm>
          <a:noFill/>
        </p:spPr>
        <p:txBody>
          <a:bodyPr/>
          <a:lstStyle/>
          <a:p>
            <a:pPr algn="ctr"/>
            <a:r>
              <a:rPr lang="en-US" sz="1800" dirty="0" smtClean="0">
                <a:latin typeface="Tahoma" pitchFamily="34" charset="0"/>
                <a:cs typeface="Tahoma" pitchFamily="34" charset="0"/>
              </a:rPr>
              <a:t>Reno, Nevada</a:t>
            </a:r>
          </a:p>
          <a:p>
            <a:pPr algn="ctr"/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800" dirty="0" smtClean="0">
                <a:latin typeface="Tahoma" pitchFamily="34" charset="0"/>
                <a:cs typeface="Tahoma" pitchFamily="34" charset="0"/>
              </a:rPr>
              <a:t>May 11,2011</a:t>
            </a:r>
          </a:p>
        </p:txBody>
      </p:sp>
      <p:sp>
        <p:nvSpPr>
          <p:cNvPr id="717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3429000"/>
            <a:ext cx="5029200" cy="609600"/>
          </a:xfrm>
          <a:noFill/>
        </p:spPr>
        <p:txBody>
          <a:bodyPr/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13</a:t>
            </a:r>
            <a:r>
              <a:rPr lang="en-US" sz="1800" baseline="3000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1800" smtClean="0">
                <a:latin typeface="Tahoma" pitchFamily="34" charset="0"/>
                <a:cs typeface="Tahoma" pitchFamily="34" charset="0"/>
              </a:rPr>
              <a:t>  Transportation Research Board (TRB) National Planning Applications Conference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M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ethods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Use of surveillance camera at the stations</a:t>
            </a:r>
          </a:p>
          <a:p>
            <a:pPr lvl="1"/>
            <a:r>
              <a:rPr lang="en-US" sz="1800" dirty="0" smtClean="0"/>
              <a:t>Measures the wait accurately</a:t>
            </a:r>
          </a:p>
          <a:p>
            <a:pPr lvl="1"/>
            <a:r>
              <a:rPr lang="en-US" sz="1800" dirty="0" smtClean="0"/>
              <a:t>Sampling and management challenges</a:t>
            </a:r>
          </a:p>
          <a:p>
            <a:pPr lvl="1"/>
            <a:r>
              <a:rPr lang="en-US" sz="1800" dirty="0" smtClean="0"/>
              <a:t>Very labor intensive for the first study of wait time</a:t>
            </a:r>
          </a:p>
          <a:p>
            <a:r>
              <a:rPr lang="en-US" sz="1800" dirty="0" smtClean="0"/>
              <a:t>Counting and time recoding of passengers at the stations</a:t>
            </a:r>
          </a:p>
          <a:p>
            <a:pPr lvl="1"/>
            <a:r>
              <a:rPr lang="en-US" sz="1800" dirty="0" smtClean="0"/>
              <a:t>Measures the wait accurately</a:t>
            </a:r>
          </a:p>
          <a:p>
            <a:pPr lvl="1"/>
            <a:r>
              <a:rPr lang="en-US" sz="1800" dirty="0" smtClean="0"/>
              <a:t>Sampling challenges</a:t>
            </a:r>
          </a:p>
          <a:p>
            <a:pPr lvl="1"/>
            <a:r>
              <a:rPr lang="en-US" sz="1800" dirty="0" smtClean="0"/>
              <a:t>Labor intensive</a:t>
            </a:r>
          </a:p>
          <a:p>
            <a:pPr lvl="1"/>
            <a:r>
              <a:rPr lang="en-US" sz="1800" dirty="0" smtClean="0"/>
              <a:t>Difficult to track passengers</a:t>
            </a:r>
          </a:p>
          <a:p>
            <a:r>
              <a:rPr lang="en-US" sz="1800" dirty="0" smtClean="0"/>
              <a:t>Interview survey</a:t>
            </a:r>
          </a:p>
          <a:p>
            <a:pPr lvl="1"/>
            <a:r>
              <a:rPr lang="en-US" sz="1800" dirty="0" smtClean="0"/>
              <a:t>Asks for the estimated wait</a:t>
            </a:r>
          </a:p>
          <a:p>
            <a:pPr lvl="1"/>
            <a:r>
              <a:rPr lang="en-US" sz="1800" dirty="0" smtClean="0"/>
              <a:t>Sampling at the route level</a:t>
            </a:r>
          </a:p>
          <a:p>
            <a:pPr lvl="1"/>
            <a:r>
              <a:rPr lang="en-US" sz="1800" dirty="0" smtClean="0"/>
              <a:t>Manageable for this first wait time study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D8B3E2-8D06-4763-81C0-2D69F53B8CE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smtClean="0">
                <a:latin typeface="Tahoma" pitchFamily="34" charset="0"/>
                <a:cs typeface="Tahoma" pitchFamily="34" charset="0"/>
              </a:rPr>
              <a:t>ample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 S</a:t>
            </a:r>
            <a:r>
              <a:rPr lang="en-US" smtClean="0">
                <a:latin typeface="Tahoma" pitchFamily="34" charset="0"/>
                <a:cs typeface="Tahoma" pitchFamily="34" charset="0"/>
              </a:rPr>
              <a:t>ize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E70325-D57A-4C4D-88B4-809B09B4EF90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4572000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Universe : DART bus and rail service, TRE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Stratification : based on service headways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10-15		30-45			Light Rail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15-20 		&gt;45			Commuter Rail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20-30 					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Confidence interval : 90%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Total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non-express bus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samples :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500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Total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express bus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samples :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170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Total light rail samples : 65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Total commuter rail samples : 170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Train Headway Variability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E70325-D57A-4C4D-88B4-809B09B4EF9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4572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				</a:t>
            </a:r>
          </a:p>
          <a:p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2133600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104065"/>
                <a:gridCol w="2315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Time of 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Commuter Rail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5-10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Midday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Evening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mtClean="0">
                <a:latin typeface="Tahoma" pitchFamily="34" charset="0"/>
                <a:cs typeface="Tahoma" pitchFamily="34" charset="0"/>
              </a:rPr>
              <a:t>oute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election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Rail Routes Selected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Light Rail (LRT): Red Line and Blue Line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Commuter Rail: TRE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Bus Routes Selected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2 routes each from headway groups of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	10-15, 15-20, 20-30, 30-45 , &gt; 45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Selection based on highest ridership, and overall coverage of service area.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091D72-2038-480C-A307-313F23056B4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W</a:t>
            </a:r>
            <a:r>
              <a:rPr lang="en-US" smtClean="0">
                <a:latin typeface="Tahoma" pitchFamily="34" charset="0"/>
                <a:cs typeface="Tahoma" pitchFamily="34" charset="0"/>
              </a:rPr>
              <a:t>ait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smtClean="0">
                <a:latin typeface="Tahoma" pitchFamily="34" charset="0"/>
                <a:cs typeface="Tahoma" pitchFamily="34" charset="0"/>
              </a:rPr>
              <a:t>ime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Q</a:t>
            </a:r>
            <a:r>
              <a:rPr lang="en-US" smtClean="0">
                <a:latin typeface="Tahoma" pitchFamily="34" charset="0"/>
                <a:cs typeface="Tahoma" pitchFamily="34" charset="0"/>
              </a:rPr>
              <a:t>uestionnaire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676400"/>
            <a:ext cx="8285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6F7619-4B46-4B6F-8D9E-B0F2FF00CC0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1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W</a:t>
            </a:r>
            <a:r>
              <a:rPr lang="en-US" smtClean="0">
                <a:latin typeface="Tahoma" pitchFamily="34" charset="0"/>
                <a:cs typeface="Tahoma" pitchFamily="34" charset="0"/>
              </a:rPr>
              <a:t>ait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smtClean="0">
                <a:latin typeface="Tahoma" pitchFamily="34" charset="0"/>
                <a:cs typeface="Tahoma" pitchFamily="34" charset="0"/>
              </a:rPr>
              <a:t>ime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smtClean="0">
                <a:latin typeface="Tahoma" pitchFamily="34" charset="0"/>
                <a:cs typeface="Tahoma" pitchFamily="34" charset="0"/>
              </a:rPr>
              <a:t>tudy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D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etails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Data collection started and ended in May 2009.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1,933 completed surveys were received.  The </a:t>
            </a:r>
            <a:r>
              <a:rPr lang="en-US" sz="2600" dirty="0" smtClean="0"/>
              <a:t>sample goals were </a:t>
            </a:r>
            <a:r>
              <a:rPr lang="en-US" sz="2600" dirty="0" smtClean="0"/>
              <a:t>reached.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1,028 non-express bus, 321 express bus </a:t>
            </a:r>
            <a:r>
              <a:rPr lang="en-US" sz="2400" dirty="0" smtClean="0"/>
              <a:t>surveys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  392 LRT surveys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  192 TRE surveys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Initial and Transfer Wait Time Responses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979 Initial Wait Time Responses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954 Transfer Wait Time Responses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2600" dirty="0" smtClean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F91473-E53D-422B-A88B-19A85CB0F1D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DART/TRE 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r>
              <a:rPr lang="en-US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eadway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G</a:t>
            </a:r>
            <a:r>
              <a:rPr lang="en-US" smtClean="0">
                <a:latin typeface="Tahoma" pitchFamily="34" charset="0"/>
                <a:cs typeface="Tahoma" pitchFamily="34" charset="0"/>
              </a:rPr>
              <a:t>roup</a:t>
            </a:r>
          </a:p>
        </p:txBody>
      </p:sp>
      <p:graphicFrame>
        <p:nvGraphicFramePr>
          <p:cNvPr id="550915" name="Group 3"/>
          <p:cNvGraphicFramePr>
            <a:graphicFrameLocks noGrp="1"/>
          </p:cNvGraphicFramePr>
          <p:nvPr>
            <p:ph sz="half" idx="2"/>
          </p:nvPr>
        </p:nvGraphicFramePr>
        <p:xfrm>
          <a:off x="914400" y="1752600"/>
          <a:ext cx="7391400" cy="4114802"/>
        </p:xfrm>
        <a:graphic>
          <a:graphicData uri="http://schemas.openxmlformats.org/drawingml/2006/table">
            <a:tbl>
              <a:tblPr/>
              <a:tblGrid>
                <a:gridCol w="1669026"/>
                <a:gridCol w="2781710"/>
                <a:gridCol w="2940664"/>
              </a:tblGrid>
              <a:tr h="692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HdwyGroup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 Init Wait (min)*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Transfer Wait (min)*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5.81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8.91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5.53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8.32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9.28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30-45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45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7.43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9.88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LRT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5.68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5.96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6.70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8.07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762000" y="5867400"/>
            <a:ext cx="822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* Wait Time from the headway ranges was calculated using the median value of each headway range(0-5, 6-10, 11-15, 16-20) and 25 minutes for the range of &gt; 20 minutes.</a:t>
            </a:r>
          </a:p>
        </p:txBody>
      </p:sp>
      <p:sp>
        <p:nvSpPr>
          <p:cNvPr id="195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AFBDB72B-7E32-4A6E-883C-C6502668AD9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50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950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DART/TRE Initial Wait Time 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r>
              <a:rPr lang="en-US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eadway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G</a:t>
            </a:r>
            <a:r>
              <a:rPr lang="en-US" smtClean="0">
                <a:latin typeface="Tahoma" pitchFamily="34" charset="0"/>
                <a:cs typeface="Tahoma" pitchFamily="34" charset="0"/>
              </a:rPr>
              <a:t>roup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E3D7D90A-A498-469D-98E7-431F2CCCADC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424738" cy="497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DART/TRE Initial Wait Time 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r>
              <a:rPr lang="en-US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eadway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G</a:t>
            </a:r>
            <a:r>
              <a:rPr lang="en-US" smtClean="0">
                <a:latin typeface="Tahoma" pitchFamily="34" charset="0"/>
                <a:cs typeface="Tahoma" pitchFamily="34" charset="0"/>
              </a:rPr>
              <a:t>roup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E3D7D90A-A498-469D-98E7-431F2CCCADC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352" y="1673352"/>
            <a:ext cx="6091866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Headway and Initial Wait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wait time does NOT vary meaningfully with variation in headway.</a:t>
            </a:r>
          </a:p>
          <a:p>
            <a:r>
              <a:rPr lang="en-US" dirty="0" smtClean="0"/>
              <a:t>Most transit riders plan their trips in a way that the average initial wait time is around 6 min. with small variance.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6A29B-73EA-46DE-9F4E-BECE44C7A5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dirty="0" smtClean="0"/>
              <a:t>May 2011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TRB National Transportation Planning Applications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B</a:t>
            </a:r>
            <a:r>
              <a:rPr lang="en-US" smtClean="0">
                <a:latin typeface="Tahoma" pitchFamily="34" charset="0"/>
                <a:cs typeface="Tahoma" pitchFamily="34" charset="0"/>
              </a:rPr>
              <a:t>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In an aggregate transit demand model, initial wait time and transfer wait time are set to: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latin typeface="Tahoma" pitchFamily="34" charset="0"/>
                <a:cs typeface="Tahoma" pitchFamily="34" charset="0"/>
              </a:rPr>
              <a:t>Wait Time = Min (0.5*Headway, Max_Wait)</a:t>
            </a:r>
          </a:p>
          <a:p>
            <a:r>
              <a:rPr lang="en-US" smtClean="0"/>
              <a:t>Headway could be a combined headway (as it is defined in Optimal Strategy Algorithm).</a:t>
            </a:r>
          </a:p>
          <a:p>
            <a:r>
              <a:rPr lang="en-US" smtClean="0"/>
              <a:t>Max_Wait is typically in the order of 15 to 30 minutes.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A2EAC7-47DD-47ED-9F7F-29FABB590DA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DART/TRE Transfer Wait Time 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r>
              <a:rPr lang="en-US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eadway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G</a:t>
            </a:r>
            <a:r>
              <a:rPr lang="en-US" smtClean="0">
                <a:latin typeface="Tahoma" pitchFamily="34" charset="0"/>
                <a:cs typeface="Tahoma" pitchFamily="34" charset="0"/>
              </a:rPr>
              <a:t>roup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70848F0F-A612-4D37-9B7D-B4B309E5935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259742" cy="494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DART/TRE Transfer Wait Time 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r>
              <a:rPr lang="en-US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eadway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G</a:t>
            </a:r>
            <a:r>
              <a:rPr lang="en-US" smtClean="0">
                <a:latin typeface="Tahoma" pitchFamily="34" charset="0"/>
                <a:cs typeface="Tahoma" pitchFamily="34" charset="0"/>
              </a:rPr>
              <a:t>roup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70848F0F-A612-4D37-9B7D-B4B309E5935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dirty="0" smtClean="0"/>
              <a:t>May 2011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TRB National Transportation Planning Applications Conference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352" y="1673352"/>
            <a:ext cx="6086305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Headway and Transfer Wait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wait time does NOT vary meaningfully with variation in headway but it varies more than Initial wait time</a:t>
            </a:r>
          </a:p>
          <a:p>
            <a:r>
              <a:rPr lang="en-US" dirty="0" smtClean="0"/>
              <a:t>Most transit riders plan their trips as opposed to arriving randomly. The average transfer wait time is around 8 min. with small variance.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6A29B-73EA-46DE-9F4E-BECE44C7A5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dirty="0" smtClean="0"/>
              <a:t>May 2011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TRB National Transportation Planning Applications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DART/TRE</a:t>
            </a:r>
            <a:r>
              <a:rPr lang="en-US" sz="360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3600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sz="3600" b="1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sz="3600" smtClean="0">
                <a:latin typeface="Tahoma" pitchFamily="34" charset="0"/>
                <a:cs typeface="Tahoma" pitchFamily="34" charset="0"/>
              </a:rPr>
              <a:t>rip </a:t>
            </a:r>
            <a:r>
              <a:rPr lang="en-US" sz="3600" b="1" smtClean="0">
                <a:latin typeface="Tahoma" pitchFamily="34" charset="0"/>
                <a:cs typeface="Tahoma" pitchFamily="34" charset="0"/>
              </a:rPr>
              <a:t>P</a:t>
            </a:r>
            <a:r>
              <a:rPr lang="en-US" sz="3600" smtClean="0">
                <a:latin typeface="Tahoma" pitchFamily="34" charset="0"/>
                <a:cs typeface="Tahoma" pitchFamily="34" charset="0"/>
              </a:rPr>
              <a:t>urpose</a:t>
            </a:r>
          </a:p>
        </p:txBody>
      </p:sp>
      <p:graphicFrame>
        <p:nvGraphicFramePr>
          <p:cNvPr id="551939" name="Group 3"/>
          <p:cNvGraphicFramePr>
            <a:graphicFrameLocks noGrp="1"/>
          </p:cNvGraphicFramePr>
          <p:nvPr>
            <p:ph sz="half" idx="2"/>
          </p:nvPr>
        </p:nvGraphicFramePr>
        <p:xfrm>
          <a:off x="914400" y="1752600"/>
          <a:ext cx="7391400" cy="2965452"/>
        </p:xfrm>
        <a:graphic>
          <a:graphicData uri="http://schemas.openxmlformats.org/drawingml/2006/table">
            <a:tbl>
              <a:tblPr/>
              <a:tblGrid>
                <a:gridCol w="1752600"/>
                <a:gridCol w="2514600"/>
                <a:gridCol w="3124200"/>
              </a:tblGrid>
              <a:tr h="685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Trip Purpose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Init Wait (min)*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Transfer Wait (min)*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HBW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7.72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HNW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6.88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8.48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7.67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7.98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8.07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914400" y="4800600"/>
            <a:ext cx="822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* Wait Time from the headway ranges was calculated using the median value of each headway range(0-5, 6-10, 11-15, 16-20) and 25 minutes for the range of &gt; 20 minutes.</a:t>
            </a:r>
          </a:p>
        </p:txBody>
      </p:sp>
      <p:sp>
        <p:nvSpPr>
          <p:cNvPr id="22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C19F7F-5DF3-46A5-A2D5-2D2840945AD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25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25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HBW Initial Wait Time </a:t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Time of Day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689F0204-23B7-456D-A4C9-B20A9CBCB3A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" y="1673352"/>
            <a:ext cx="7325828" cy="445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2590800" y="1828800"/>
            <a:ext cx="54102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Initial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wait time for HBW trips in different time of day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  periods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follows the same pattern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 Average initial wait time for HBW trips is 5 minutes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HNW Initial Wait Time </a:t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Time of Day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E637E2E2-2CF4-439E-A58C-DA58380D823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1673225"/>
            <a:ext cx="7413492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667000" y="1752600"/>
            <a:ext cx="54102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Initial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wait time for HNW trips in different time of day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  periods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follows the same pattern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 Average initial wait time for HNW trips is 7 minutes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NHB Initial Wait Time 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r>
              <a:rPr lang="en-US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Time of Day</a:t>
            </a:r>
            <a:endParaRPr lang="en-US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8D01055E-E8B9-4145-9F64-93DA4831AF2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1673225"/>
            <a:ext cx="760412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667000" y="1828800"/>
            <a:ext cx="5486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Initial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wait time for NHB trips in different time of day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  periods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follows almost the same pattern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 Average initial wait time for NHB trips is 8 minutes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HBW Transfer Wait Time 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r>
              <a:rPr lang="en-US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Time of Day</a:t>
            </a:r>
            <a:endParaRPr lang="en-US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80F325E5-365D-4D9A-8F8E-AC6B9C5A3A1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1673225"/>
            <a:ext cx="7434263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209800" y="1828800"/>
            <a:ext cx="57912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Transfer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wait time for HBW trips in different time of day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  periods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follows the same pattern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 Average transfer wait time for HBW trips is 8 minutes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HNW Transfer Wait Time 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r>
              <a:rPr lang="en-US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Time of Day</a:t>
            </a:r>
            <a:endParaRPr lang="en-US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F876711A-3BF4-49F8-A31F-C9FE70DF01E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1673225"/>
            <a:ext cx="7843838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590800" y="1828800"/>
            <a:ext cx="57912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Transfer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wait time for HNW trips in different time of day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  periods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follows the same pattern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 Average transfer wait time for HNW trips is 8 minutes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NHB Transfer Wait Time </a:t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Time of Day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00AAE347-E58D-441C-9548-1E994E3CFD9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14400" y="6251575"/>
            <a:ext cx="1981200" cy="457200"/>
          </a:xfrm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57200"/>
          </a:xfrm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" y="1673352"/>
            <a:ext cx="7429397" cy="445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2362200" y="1752600"/>
            <a:ext cx="57150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Transfer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wait time for NHB trips in different time of day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  periods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almost follows the same pattern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 Average transfer wait time for NHB trips is 8 minutes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P</a:t>
            </a:r>
            <a:r>
              <a:rPr lang="en-US" smtClean="0">
                <a:latin typeface="Tahoma" pitchFamily="34" charset="0"/>
                <a:cs typeface="Tahoma" pitchFamily="34" charset="0"/>
              </a:rPr>
              <a:t>roblem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Misrepresentation of infrequent service in the model</a:t>
            </a:r>
          </a:p>
          <a:p>
            <a:r>
              <a:rPr lang="en-US" sz="2400" dirty="0" smtClean="0"/>
              <a:t>Unrealistic wait time estimation in transit path builder</a:t>
            </a:r>
          </a:p>
          <a:p>
            <a:r>
              <a:rPr lang="en-US" sz="2400" dirty="0" smtClean="0"/>
              <a:t>Drastic effect on mode choice estimation (estimation usually uses model outputs)</a:t>
            </a:r>
          </a:p>
          <a:p>
            <a:pPr lvl="1"/>
            <a:r>
              <a:rPr lang="en-US" sz="2400" dirty="0" smtClean="0"/>
              <a:t>Magnitude of coefficients</a:t>
            </a:r>
          </a:p>
          <a:p>
            <a:pPr lvl="1"/>
            <a:r>
              <a:rPr lang="en-US" sz="2400" dirty="0" smtClean="0"/>
              <a:t>Adding constraints on coefficients</a:t>
            </a:r>
          </a:p>
          <a:p>
            <a:pPr lvl="1"/>
            <a:r>
              <a:rPr lang="en-US" sz="2400" dirty="0" smtClean="0"/>
              <a:t>Assert coefficients</a:t>
            </a:r>
          </a:p>
          <a:p>
            <a:r>
              <a:rPr lang="en-US" sz="2400" dirty="0" smtClean="0"/>
              <a:t>Decrease quality of transit assignment </a:t>
            </a:r>
          </a:p>
          <a:p>
            <a:pPr lvl="1"/>
            <a:endParaRPr lang="en-US" sz="2400" dirty="0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F4ADDD-2AF6-4893-B6E3-9F556C21130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ahoma" pitchFamily="34" charset="0"/>
                <a:cs typeface="Tahoma" pitchFamily="34" charset="0"/>
              </a:rPr>
              <a:t>DART/TRE</a:t>
            </a:r>
            <a:br>
              <a:rPr lang="en-US" sz="3600" smtClean="0">
                <a:latin typeface="Tahoma" pitchFamily="34" charset="0"/>
                <a:cs typeface="Tahoma" pitchFamily="34" charset="0"/>
              </a:rPr>
            </a:br>
            <a:r>
              <a:rPr lang="en-US" sz="3600" b="1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3600" smtClean="0">
                <a:latin typeface="Tahoma" pitchFamily="34" charset="0"/>
                <a:cs typeface="Tahoma" pitchFamily="34" charset="0"/>
              </a:rPr>
              <a:t>esults by </a:t>
            </a:r>
            <a:r>
              <a:rPr lang="en-US" sz="3600" b="1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sz="3600" smtClean="0">
                <a:latin typeface="Tahoma" pitchFamily="34" charset="0"/>
                <a:cs typeface="Tahoma" pitchFamily="34" charset="0"/>
              </a:rPr>
              <a:t>rip </a:t>
            </a:r>
            <a:r>
              <a:rPr lang="en-US" sz="3600" b="1" smtClean="0">
                <a:latin typeface="Tahoma" pitchFamily="34" charset="0"/>
                <a:cs typeface="Tahoma" pitchFamily="34" charset="0"/>
              </a:rPr>
              <a:t>P</a:t>
            </a:r>
            <a:r>
              <a:rPr lang="en-US" sz="3600" smtClean="0">
                <a:latin typeface="Tahoma" pitchFamily="34" charset="0"/>
                <a:cs typeface="Tahoma" pitchFamily="34" charset="0"/>
              </a:rPr>
              <a:t>urpose and TOD</a:t>
            </a:r>
          </a:p>
        </p:txBody>
      </p:sp>
      <p:graphicFrame>
        <p:nvGraphicFramePr>
          <p:cNvPr id="552963" name="Group 3"/>
          <p:cNvGraphicFramePr>
            <a:graphicFrameLocks noGrp="1"/>
          </p:cNvGraphicFramePr>
          <p:nvPr>
            <p:ph idx="1"/>
          </p:nvPr>
        </p:nvGraphicFramePr>
        <p:xfrm>
          <a:off x="1295400" y="1676400"/>
          <a:ext cx="6858000" cy="4766945"/>
        </p:xfrm>
        <a:graphic>
          <a:graphicData uri="http://schemas.openxmlformats.org/drawingml/2006/table">
            <a:tbl>
              <a:tblPr/>
              <a:tblGrid>
                <a:gridCol w="1143000"/>
                <a:gridCol w="1447800"/>
                <a:gridCol w="2057400"/>
                <a:gridCol w="2209800"/>
              </a:tblGrid>
              <a:tr h="377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Trip Purpose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TOD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 Init Wait (min)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Transfer Wait (min)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HBW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HBW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7.32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HBW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HBW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HBW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HNW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5.80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HNW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HNW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8.38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HNW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7.28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8.61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HNW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8.48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6.63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7.92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10.24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9.61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7.81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7.98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8.07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35B973A4-F885-4507-BECC-AE0897B0D826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W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ait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ime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urvey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onclusions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772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Regardless of the headway, an overwhelming </a:t>
            </a:r>
          </a:p>
          <a:p>
            <a:pPr>
              <a:lnSpc>
                <a:spcPct val="80000"/>
              </a:lnSpc>
              <a:buNone/>
            </a:pPr>
            <a:r>
              <a:rPr lang="en-US" sz="2600" dirty="0" smtClean="0"/>
              <a:t>    majority of 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Transfer wait times are less than 10 minutes (average 8 minutes); and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Initial wait times are less than 8 minutes (average 6 minutes).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As a result of the survey, it was determined that initial and transfer wait times have little to do with the average headway of the routes in the DFW region 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D5F3C3-FAB9-448C-AE03-F6C643F40B4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072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307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eferences</a:t>
            </a:r>
            <a:endParaRPr 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62000" y="1793875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dirty="0" smtClean="0"/>
              <a:t>1.   </a:t>
            </a:r>
            <a:r>
              <a:rPr lang="en-US" sz="1600" dirty="0" err="1" smtClean="0"/>
              <a:t>Turnquist</a:t>
            </a:r>
            <a:r>
              <a:rPr lang="en-US" sz="1600" dirty="0" smtClean="0"/>
              <a:t>, Mark A., “A Model for Investigating  The Effects of Service Frequency and Reliability on Bus Passenger Wait Time”, Transportation Research Record, Publication 663, pages 70-73, Transportation Research Board, Washington, D.C., 1978.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2.   Fan, Wei, </a:t>
            </a:r>
            <a:r>
              <a:rPr lang="en-US" sz="1600" dirty="0" err="1" smtClean="0"/>
              <a:t>Machemehl</a:t>
            </a:r>
            <a:r>
              <a:rPr lang="en-US" sz="1600" dirty="0" smtClean="0"/>
              <a:t>, Randy B., “Do Transit Users Just Wait or Wait with Strategies for the Bus? Some Numerical Results You Should See as a Transit Planner”. Submitted for Publication in the 2009 Transportation Research Record and Presentation at the 88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Annual Meeting of the TRB, Washington, D.C., January 2009. (reference obtained directly from the corresponding author)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3.   </a:t>
            </a:r>
            <a:r>
              <a:rPr lang="en-US" sz="1600" dirty="0" err="1" smtClean="0"/>
              <a:t>Mishalani</a:t>
            </a:r>
            <a:r>
              <a:rPr lang="en-US" sz="1600" dirty="0" smtClean="0"/>
              <a:t>, Rabi G., McCord, Mark M., </a:t>
            </a:r>
            <a:r>
              <a:rPr lang="en-US" sz="1600" dirty="0" err="1" smtClean="0"/>
              <a:t>Wirtz</a:t>
            </a:r>
            <a:r>
              <a:rPr lang="en-US" sz="1600" dirty="0" smtClean="0"/>
              <a:t>, John, “Passenger Wait Time Perceptions at Bus Stops: Empirical Results and Impact on Evaluating Real-Time Bus Arrival Information”, Journal of Public Transportation, Vol. 9, No.2, 2006.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4.   Booz Allen Hamilton, “Measurement Valuation of Public Transport Reliability”, Land Transport New Zealand Research Report 339, 2007.</a:t>
            </a:r>
          </a:p>
          <a:p>
            <a:endParaRPr lang="en-US" sz="1600" dirty="0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1E8B7A-4A71-470D-8318-33C313604BF8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1200E-A395-4BC1-9F97-64C82ED9D1C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914400" y="838200"/>
            <a:ext cx="7327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3400" b="1">
                <a:solidFill>
                  <a:schemeClr val="tx2"/>
                </a:solidFill>
              </a:rPr>
              <a:t>Contact Information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77813" y="2057400"/>
            <a:ext cx="7342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0">
            <a:spAutoFit/>
          </a:bodyPr>
          <a:lstStyle/>
          <a:p>
            <a:pPr marL="742950" lvl="1" indent="-285750">
              <a:spcAft>
                <a:spcPct val="2500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/>
              <a:t>Kathy Yu                     </a:t>
            </a:r>
            <a:r>
              <a:rPr lang="en-US" sz="2400">
                <a:hlinkClick r:id="rId3"/>
              </a:rPr>
              <a:t>kyu@nctcog.org</a:t>
            </a:r>
            <a:endParaRPr lang="en-US" sz="2400"/>
          </a:p>
          <a:p>
            <a:pPr marL="742950" lvl="1" indent="-285750">
              <a:spcAft>
                <a:spcPct val="2500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/>
              <a:t>Arash Mirzaei             </a:t>
            </a:r>
            <a:r>
              <a:rPr lang="en-US" sz="2400">
                <a:hlinkClick r:id="rId4"/>
              </a:rPr>
              <a:t>amirzaei@nctcog.org</a:t>
            </a:r>
            <a:endParaRPr lang="en-US" sz="2400"/>
          </a:p>
          <a:p>
            <a:pPr marL="742950" lvl="1" indent="-285750">
              <a:spcAft>
                <a:spcPct val="2500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/>
              <a:t>Behruz Paschai          </a:t>
            </a:r>
            <a:r>
              <a:rPr lang="en-US" sz="2400">
                <a:hlinkClick r:id="rId5"/>
              </a:rPr>
              <a:t>bpaschai@nctcog.org</a:t>
            </a:r>
            <a:endParaRPr lang="en-US" sz="2400"/>
          </a:p>
          <a:p>
            <a:pPr marL="742950" lvl="1" indent="-285750">
              <a:spcAft>
                <a:spcPct val="25000"/>
              </a:spcAft>
              <a:buClr>
                <a:schemeClr val="accent1"/>
              </a:buClr>
              <a:buSzPct val="75000"/>
            </a:pPr>
            <a:endParaRPr lang="en-US" sz="2400"/>
          </a:p>
          <a:p>
            <a:pPr marL="742950" lvl="1" indent="-285750">
              <a:spcAft>
                <a:spcPct val="2500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400"/>
          </a:p>
        </p:txBody>
      </p:sp>
      <p:grpSp>
        <p:nvGrpSpPr>
          <p:cNvPr id="32773" name="Group 1030"/>
          <p:cNvGrpSpPr>
            <a:grpSpLocks/>
          </p:cNvGrpSpPr>
          <p:nvPr/>
        </p:nvGrpSpPr>
        <p:grpSpPr bwMode="auto">
          <a:xfrm>
            <a:off x="50800" y="838200"/>
            <a:ext cx="914400" cy="609600"/>
            <a:chOff x="48" y="768"/>
            <a:chExt cx="672" cy="441"/>
          </a:xfrm>
        </p:grpSpPr>
        <p:sp>
          <p:nvSpPr>
            <p:cNvPr id="32776" name="Freeform 1031"/>
            <p:cNvSpPr>
              <a:spLocks noChangeAspect="1"/>
            </p:cNvSpPr>
            <p:nvPr/>
          </p:nvSpPr>
          <p:spPr bwMode="auto">
            <a:xfrm>
              <a:off x="244" y="1174"/>
              <a:ext cx="55" cy="34"/>
            </a:xfrm>
            <a:custGeom>
              <a:avLst/>
              <a:gdLst>
                <a:gd name="T0" fmla="*/ 0 w 41"/>
                <a:gd name="T1" fmla="*/ 29613 h 25"/>
                <a:gd name="T2" fmla="*/ 22545 w 41"/>
                <a:gd name="T3" fmla="*/ 29613 h 25"/>
                <a:gd name="T4" fmla="*/ 30560 w 41"/>
                <a:gd name="T5" fmla="*/ 29613 h 25"/>
                <a:gd name="T6" fmla="*/ 35307 w 41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5"/>
                <a:gd name="T14" fmla="*/ 41 w 4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5">
                  <a:moveTo>
                    <a:pt x="0" y="25"/>
                  </a:moveTo>
                  <a:lnTo>
                    <a:pt x="26" y="25"/>
                  </a:lnTo>
                  <a:lnTo>
                    <a:pt x="36" y="25"/>
                  </a:lnTo>
                  <a:lnTo>
                    <a:pt x="41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1032"/>
            <p:cNvSpPr>
              <a:spLocks noChangeAspect="1"/>
            </p:cNvSpPr>
            <p:nvPr/>
          </p:nvSpPr>
          <p:spPr bwMode="auto">
            <a:xfrm>
              <a:off x="231" y="1168"/>
              <a:ext cx="13" cy="40"/>
            </a:xfrm>
            <a:custGeom>
              <a:avLst/>
              <a:gdLst>
                <a:gd name="T0" fmla="*/ 4246 w 10"/>
                <a:gd name="T1" fmla="*/ 22449 h 30"/>
                <a:gd name="T2" fmla="*/ 0 w 10"/>
                <a:gd name="T3" fmla="*/ 22449 h 30"/>
                <a:gd name="T4" fmla="*/ 0 w 10"/>
                <a:gd name="T5" fmla="*/ 0 h 30"/>
                <a:gd name="T6" fmla="*/ 0 60000 65536"/>
                <a:gd name="T7" fmla="*/ 0 60000 65536"/>
                <a:gd name="T8" fmla="*/ 0 60000 65536"/>
                <a:gd name="T9" fmla="*/ 0 w 10"/>
                <a:gd name="T10" fmla="*/ 0 h 30"/>
                <a:gd name="T11" fmla="*/ 10 w 1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1033"/>
            <p:cNvSpPr>
              <a:spLocks noChangeAspect="1"/>
            </p:cNvSpPr>
            <p:nvPr/>
          </p:nvSpPr>
          <p:spPr bwMode="auto">
            <a:xfrm>
              <a:off x="339" y="1161"/>
              <a:ext cx="34" cy="27"/>
            </a:xfrm>
            <a:custGeom>
              <a:avLst/>
              <a:gdLst>
                <a:gd name="T0" fmla="*/ 29613 w 25"/>
                <a:gd name="T1" fmla="*/ 14654 h 20"/>
                <a:gd name="T2" fmla="*/ 23253 w 25"/>
                <a:gd name="T3" fmla="*/ 19783 h 20"/>
                <a:gd name="T4" fmla="*/ 0 w 25"/>
                <a:gd name="T5" fmla="*/ 0 h 20"/>
                <a:gd name="T6" fmla="*/ 0 60000 65536"/>
                <a:gd name="T7" fmla="*/ 0 60000 65536"/>
                <a:gd name="T8" fmla="*/ 0 60000 65536"/>
                <a:gd name="T9" fmla="*/ 0 w 25"/>
                <a:gd name="T10" fmla="*/ 0 h 20"/>
                <a:gd name="T11" fmla="*/ 25 w 2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0">
                  <a:moveTo>
                    <a:pt x="25" y="15"/>
                  </a:move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Freeform 1034"/>
            <p:cNvSpPr>
              <a:spLocks noChangeAspect="1"/>
            </p:cNvSpPr>
            <p:nvPr/>
          </p:nvSpPr>
          <p:spPr bwMode="auto">
            <a:xfrm>
              <a:off x="163" y="1161"/>
              <a:ext cx="34" cy="27"/>
            </a:xfrm>
            <a:custGeom>
              <a:avLst/>
              <a:gdLst>
                <a:gd name="T0" fmla="*/ 0 w 25"/>
                <a:gd name="T1" fmla="*/ 14654 h 20"/>
                <a:gd name="T2" fmla="*/ 6540 w 25"/>
                <a:gd name="T3" fmla="*/ 19783 h 20"/>
                <a:gd name="T4" fmla="*/ 29613 w 25"/>
                <a:gd name="T5" fmla="*/ 0 h 20"/>
                <a:gd name="T6" fmla="*/ 0 60000 65536"/>
                <a:gd name="T7" fmla="*/ 0 60000 65536"/>
                <a:gd name="T8" fmla="*/ 0 60000 65536"/>
                <a:gd name="T9" fmla="*/ 0 w 25"/>
                <a:gd name="T10" fmla="*/ 0 h 20"/>
                <a:gd name="T11" fmla="*/ 25 w 2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0">
                  <a:moveTo>
                    <a:pt x="0" y="15"/>
                  </a:moveTo>
                  <a:lnTo>
                    <a:pt x="5" y="20"/>
                  </a:lnTo>
                  <a:lnTo>
                    <a:pt x="2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035"/>
            <p:cNvSpPr>
              <a:spLocks noChangeAspect="1" noChangeShapeType="1"/>
            </p:cNvSpPr>
            <p:nvPr/>
          </p:nvSpPr>
          <p:spPr bwMode="auto">
            <a:xfrm>
              <a:off x="373" y="1181"/>
              <a:ext cx="6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036"/>
            <p:cNvSpPr>
              <a:spLocks noChangeAspect="1" noChangeShapeType="1"/>
            </p:cNvSpPr>
            <p:nvPr/>
          </p:nvSpPr>
          <p:spPr bwMode="auto">
            <a:xfrm>
              <a:off x="143" y="1168"/>
              <a:ext cx="20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037"/>
            <p:cNvSpPr>
              <a:spLocks noChangeAspect="1" noChangeShapeType="1"/>
            </p:cNvSpPr>
            <p:nvPr/>
          </p:nvSpPr>
          <p:spPr bwMode="auto">
            <a:xfrm flipV="1">
              <a:off x="379" y="1168"/>
              <a:ext cx="21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038"/>
            <p:cNvSpPr>
              <a:spLocks noChangeAspect="1" noChangeShapeType="1"/>
            </p:cNvSpPr>
            <p:nvPr/>
          </p:nvSpPr>
          <p:spPr bwMode="auto">
            <a:xfrm flipV="1">
              <a:off x="299" y="1161"/>
              <a:ext cx="40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039"/>
            <p:cNvSpPr>
              <a:spLocks noChangeAspect="1"/>
            </p:cNvSpPr>
            <p:nvPr/>
          </p:nvSpPr>
          <p:spPr bwMode="auto">
            <a:xfrm>
              <a:off x="400" y="1129"/>
              <a:ext cx="13" cy="39"/>
            </a:xfrm>
            <a:custGeom>
              <a:avLst/>
              <a:gdLst>
                <a:gd name="T0" fmla="*/ 0 w 10"/>
                <a:gd name="T1" fmla="*/ 25936 h 29"/>
                <a:gd name="T2" fmla="*/ 4246 w 10"/>
                <a:gd name="T3" fmla="*/ 21817 h 29"/>
                <a:gd name="T4" fmla="*/ 0 w 10"/>
                <a:gd name="T5" fmla="*/ 0 h 29"/>
                <a:gd name="T6" fmla="*/ 0 60000 65536"/>
                <a:gd name="T7" fmla="*/ 0 60000 65536"/>
                <a:gd name="T8" fmla="*/ 0 60000 65536"/>
                <a:gd name="T9" fmla="*/ 0 w 10"/>
                <a:gd name="T10" fmla="*/ 0 h 29"/>
                <a:gd name="T11" fmla="*/ 10 w 1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9">
                  <a:moveTo>
                    <a:pt x="0" y="29"/>
                  </a:move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040"/>
            <p:cNvSpPr>
              <a:spLocks noChangeAspect="1" noChangeShapeType="1"/>
            </p:cNvSpPr>
            <p:nvPr/>
          </p:nvSpPr>
          <p:spPr bwMode="auto">
            <a:xfrm>
              <a:off x="197" y="1161"/>
              <a:ext cx="34" cy="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041"/>
            <p:cNvSpPr>
              <a:spLocks noChangeAspect="1"/>
            </p:cNvSpPr>
            <p:nvPr/>
          </p:nvSpPr>
          <p:spPr bwMode="auto">
            <a:xfrm>
              <a:off x="130" y="1129"/>
              <a:ext cx="13" cy="39"/>
            </a:xfrm>
            <a:custGeom>
              <a:avLst/>
              <a:gdLst>
                <a:gd name="T0" fmla="*/ 4246 w 10"/>
                <a:gd name="T1" fmla="*/ 25936 h 29"/>
                <a:gd name="T2" fmla="*/ 0 w 10"/>
                <a:gd name="T3" fmla="*/ 17974 h 29"/>
                <a:gd name="T4" fmla="*/ 4246 w 10"/>
                <a:gd name="T5" fmla="*/ 0 h 29"/>
                <a:gd name="T6" fmla="*/ 0 60000 65536"/>
                <a:gd name="T7" fmla="*/ 0 60000 65536"/>
                <a:gd name="T8" fmla="*/ 0 60000 65536"/>
                <a:gd name="T9" fmla="*/ 0 w 10"/>
                <a:gd name="T10" fmla="*/ 0 h 29"/>
                <a:gd name="T11" fmla="*/ 10 w 1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9">
                  <a:moveTo>
                    <a:pt x="10" y="29"/>
                  </a:moveTo>
                  <a:lnTo>
                    <a:pt x="0" y="20"/>
                  </a:lnTo>
                  <a:lnTo>
                    <a:pt x="1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1042"/>
            <p:cNvSpPr>
              <a:spLocks noChangeAspect="1" noChangeShapeType="1"/>
            </p:cNvSpPr>
            <p:nvPr/>
          </p:nvSpPr>
          <p:spPr bwMode="auto">
            <a:xfrm>
              <a:off x="123" y="1102"/>
              <a:ext cx="20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1043"/>
            <p:cNvSpPr>
              <a:spLocks noChangeAspect="1" noChangeShapeType="1"/>
            </p:cNvSpPr>
            <p:nvPr/>
          </p:nvSpPr>
          <p:spPr bwMode="auto">
            <a:xfrm flipV="1">
              <a:off x="400" y="1102"/>
              <a:ext cx="21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1044"/>
            <p:cNvSpPr>
              <a:spLocks noChangeAspect="1"/>
            </p:cNvSpPr>
            <p:nvPr/>
          </p:nvSpPr>
          <p:spPr bwMode="auto">
            <a:xfrm>
              <a:off x="82" y="1102"/>
              <a:ext cx="41" cy="14"/>
            </a:xfrm>
            <a:custGeom>
              <a:avLst/>
              <a:gdLst>
                <a:gd name="T0" fmla="*/ 0 w 31"/>
                <a:gd name="T1" fmla="*/ 11938 h 10"/>
                <a:gd name="T2" fmla="*/ 3273 w 31"/>
                <a:gd name="T3" fmla="*/ 23398 h 10"/>
                <a:gd name="T4" fmla="*/ 19048 w 31"/>
                <a:gd name="T5" fmla="*/ 0 h 10"/>
                <a:gd name="T6" fmla="*/ 0 60000 65536"/>
                <a:gd name="T7" fmla="*/ 0 60000 65536"/>
                <a:gd name="T8" fmla="*/ 0 60000 65536"/>
                <a:gd name="T9" fmla="*/ 0 w 31"/>
                <a:gd name="T10" fmla="*/ 0 h 10"/>
                <a:gd name="T11" fmla="*/ 31 w 3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10">
                  <a:moveTo>
                    <a:pt x="0" y="5"/>
                  </a:moveTo>
                  <a:lnTo>
                    <a:pt x="5" y="10"/>
                  </a:lnTo>
                  <a:lnTo>
                    <a:pt x="31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1045"/>
            <p:cNvSpPr>
              <a:spLocks noChangeAspect="1"/>
            </p:cNvSpPr>
            <p:nvPr/>
          </p:nvSpPr>
          <p:spPr bwMode="auto">
            <a:xfrm>
              <a:off x="421" y="1102"/>
              <a:ext cx="40" cy="14"/>
            </a:xfrm>
            <a:custGeom>
              <a:avLst/>
              <a:gdLst>
                <a:gd name="T0" fmla="*/ 22449 w 30"/>
                <a:gd name="T1" fmla="*/ 11938 h 10"/>
                <a:gd name="T2" fmla="*/ 18660 w 30"/>
                <a:gd name="T3" fmla="*/ 23398 h 10"/>
                <a:gd name="T4" fmla="*/ 0 w 30"/>
                <a:gd name="T5" fmla="*/ 0 h 10"/>
                <a:gd name="T6" fmla="*/ 0 60000 65536"/>
                <a:gd name="T7" fmla="*/ 0 60000 65536"/>
                <a:gd name="T8" fmla="*/ 0 60000 65536"/>
                <a:gd name="T9" fmla="*/ 0 w 30"/>
                <a:gd name="T10" fmla="*/ 0 h 10"/>
                <a:gd name="T11" fmla="*/ 30 w 3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0">
                  <a:moveTo>
                    <a:pt x="30" y="5"/>
                  </a:move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1046"/>
            <p:cNvSpPr>
              <a:spLocks noChangeAspect="1" noChangeShapeType="1"/>
            </p:cNvSpPr>
            <p:nvPr/>
          </p:nvSpPr>
          <p:spPr bwMode="auto">
            <a:xfrm>
              <a:off x="68" y="1090"/>
              <a:ext cx="14" cy="1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1047"/>
            <p:cNvSpPr>
              <a:spLocks noChangeAspect="1" noChangeShapeType="1"/>
            </p:cNvSpPr>
            <p:nvPr/>
          </p:nvSpPr>
          <p:spPr bwMode="auto">
            <a:xfrm flipV="1">
              <a:off x="461" y="1090"/>
              <a:ext cx="14" cy="1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1048"/>
            <p:cNvSpPr>
              <a:spLocks noChangeAspect="1"/>
            </p:cNvSpPr>
            <p:nvPr/>
          </p:nvSpPr>
          <p:spPr bwMode="auto">
            <a:xfrm>
              <a:off x="448" y="1050"/>
              <a:ext cx="33" cy="40"/>
            </a:xfrm>
            <a:custGeom>
              <a:avLst/>
              <a:gdLst>
                <a:gd name="T0" fmla="*/ 11586 w 25"/>
                <a:gd name="T1" fmla="*/ 22449 h 30"/>
                <a:gd name="T2" fmla="*/ 15103 w 25"/>
                <a:gd name="T3" fmla="*/ 15035 h 30"/>
                <a:gd name="T4" fmla="*/ 0 w 25"/>
                <a:gd name="T5" fmla="*/ 0 h 30"/>
                <a:gd name="T6" fmla="*/ 0 60000 65536"/>
                <a:gd name="T7" fmla="*/ 0 60000 65536"/>
                <a:gd name="T8" fmla="*/ 0 60000 65536"/>
                <a:gd name="T9" fmla="*/ 0 w 25"/>
                <a:gd name="T10" fmla="*/ 0 h 30"/>
                <a:gd name="T11" fmla="*/ 25 w 25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30">
                  <a:moveTo>
                    <a:pt x="20" y="30"/>
                  </a:moveTo>
                  <a:lnTo>
                    <a:pt x="25" y="2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1049"/>
            <p:cNvSpPr>
              <a:spLocks noChangeAspect="1"/>
            </p:cNvSpPr>
            <p:nvPr/>
          </p:nvSpPr>
          <p:spPr bwMode="auto">
            <a:xfrm>
              <a:off x="62" y="1050"/>
              <a:ext cx="33" cy="40"/>
            </a:xfrm>
            <a:custGeom>
              <a:avLst/>
              <a:gdLst>
                <a:gd name="T0" fmla="*/ 3179 w 25"/>
                <a:gd name="T1" fmla="*/ 22449 h 30"/>
                <a:gd name="T2" fmla="*/ 0 w 25"/>
                <a:gd name="T3" fmla="*/ 15035 h 30"/>
                <a:gd name="T4" fmla="*/ 15103 w 25"/>
                <a:gd name="T5" fmla="*/ 0 h 30"/>
                <a:gd name="T6" fmla="*/ 0 60000 65536"/>
                <a:gd name="T7" fmla="*/ 0 60000 65536"/>
                <a:gd name="T8" fmla="*/ 0 60000 65536"/>
                <a:gd name="T9" fmla="*/ 0 w 25"/>
                <a:gd name="T10" fmla="*/ 0 h 30"/>
                <a:gd name="T11" fmla="*/ 25 w 25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30">
                  <a:moveTo>
                    <a:pt x="5" y="30"/>
                  </a:moveTo>
                  <a:lnTo>
                    <a:pt x="0" y="20"/>
                  </a:lnTo>
                  <a:lnTo>
                    <a:pt x="2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1050"/>
            <p:cNvSpPr>
              <a:spLocks noChangeAspect="1"/>
            </p:cNvSpPr>
            <p:nvPr/>
          </p:nvSpPr>
          <p:spPr bwMode="auto">
            <a:xfrm>
              <a:off x="299" y="1063"/>
              <a:ext cx="7" cy="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11938 h 5"/>
                <a:gd name="T4" fmla="*/ 11938 w 5"/>
                <a:gd name="T5" fmla="*/ 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1051"/>
            <p:cNvSpPr>
              <a:spLocks noChangeAspect="1"/>
            </p:cNvSpPr>
            <p:nvPr/>
          </p:nvSpPr>
          <p:spPr bwMode="auto">
            <a:xfrm>
              <a:off x="170" y="1013"/>
              <a:ext cx="20" cy="51"/>
            </a:xfrm>
            <a:custGeom>
              <a:avLst/>
              <a:gdLst>
                <a:gd name="T0" fmla="*/ 0 w 42"/>
                <a:gd name="T1" fmla="*/ 0 h 109"/>
                <a:gd name="T2" fmla="*/ 0 w 42"/>
                <a:gd name="T3" fmla="*/ 0 h 109"/>
                <a:gd name="T4" fmla="*/ 0 60000 65536"/>
                <a:gd name="T5" fmla="*/ 0 60000 65536"/>
                <a:gd name="T6" fmla="*/ 0 w 42"/>
                <a:gd name="T7" fmla="*/ 0 h 109"/>
                <a:gd name="T8" fmla="*/ 42 w 42"/>
                <a:gd name="T9" fmla="*/ 109 h 1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109">
                  <a:moveTo>
                    <a:pt x="42" y="109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1052"/>
            <p:cNvSpPr>
              <a:spLocks noChangeAspect="1" noChangeShapeType="1"/>
            </p:cNvSpPr>
            <p:nvPr/>
          </p:nvSpPr>
          <p:spPr bwMode="auto">
            <a:xfrm flipV="1">
              <a:off x="190" y="1050"/>
              <a:ext cx="34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1053"/>
            <p:cNvSpPr>
              <a:spLocks noChangeAspect="1" noChangeShapeType="1"/>
            </p:cNvSpPr>
            <p:nvPr/>
          </p:nvSpPr>
          <p:spPr bwMode="auto">
            <a:xfrm flipV="1">
              <a:off x="306" y="1029"/>
              <a:ext cx="53" cy="34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1054"/>
            <p:cNvSpPr>
              <a:spLocks noChangeAspect="1" noChangeShapeType="1"/>
            </p:cNvSpPr>
            <p:nvPr/>
          </p:nvSpPr>
          <p:spPr bwMode="auto">
            <a:xfrm>
              <a:off x="279" y="1036"/>
              <a:ext cx="20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055"/>
            <p:cNvSpPr>
              <a:spLocks noChangeAspect="1" noChangeShapeType="1"/>
            </p:cNvSpPr>
            <p:nvPr/>
          </p:nvSpPr>
          <p:spPr bwMode="auto">
            <a:xfrm>
              <a:off x="82" y="1029"/>
              <a:ext cx="13" cy="2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1056"/>
            <p:cNvSpPr>
              <a:spLocks noChangeAspect="1" noChangeShapeType="1"/>
            </p:cNvSpPr>
            <p:nvPr/>
          </p:nvSpPr>
          <p:spPr bwMode="auto">
            <a:xfrm flipV="1">
              <a:off x="448" y="1017"/>
              <a:ext cx="13" cy="3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1057"/>
            <p:cNvSpPr>
              <a:spLocks noChangeAspect="1" noChangeShapeType="1"/>
            </p:cNvSpPr>
            <p:nvPr/>
          </p:nvSpPr>
          <p:spPr bwMode="auto">
            <a:xfrm>
              <a:off x="224" y="1036"/>
              <a:ext cx="1" cy="14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1058"/>
            <p:cNvSpPr>
              <a:spLocks noChangeAspect="1" noChangeShapeType="1"/>
            </p:cNvSpPr>
            <p:nvPr/>
          </p:nvSpPr>
          <p:spPr bwMode="auto">
            <a:xfrm flipV="1">
              <a:off x="272" y="1036"/>
              <a:ext cx="7" cy="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059"/>
            <p:cNvSpPr>
              <a:spLocks noChangeAspect="1" noChangeShapeType="1"/>
            </p:cNvSpPr>
            <p:nvPr/>
          </p:nvSpPr>
          <p:spPr bwMode="auto">
            <a:xfrm flipH="1">
              <a:off x="279" y="1004"/>
              <a:ext cx="7" cy="3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1060"/>
            <p:cNvSpPr>
              <a:spLocks noChangeAspect="1" noChangeShapeType="1"/>
            </p:cNvSpPr>
            <p:nvPr/>
          </p:nvSpPr>
          <p:spPr bwMode="auto">
            <a:xfrm>
              <a:off x="224" y="1004"/>
              <a:ext cx="1" cy="3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1061"/>
            <p:cNvSpPr>
              <a:spLocks noChangeAspect="1" noChangeShapeType="1"/>
            </p:cNvSpPr>
            <p:nvPr/>
          </p:nvSpPr>
          <p:spPr bwMode="auto">
            <a:xfrm flipV="1">
              <a:off x="359" y="1024"/>
              <a:ext cx="1" cy="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1062"/>
            <p:cNvSpPr>
              <a:spLocks noChangeAspect="1" noChangeShapeType="1"/>
            </p:cNvSpPr>
            <p:nvPr/>
          </p:nvSpPr>
          <p:spPr bwMode="auto">
            <a:xfrm>
              <a:off x="82" y="1017"/>
              <a:ext cx="1" cy="1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1063"/>
            <p:cNvSpPr>
              <a:spLocks noChangeAspect="1"/>
            </p:cNvSpPr>
            <p:nvPr/>
          </p:nvSpPr>
          <p:spPr bwMode="auto">
            <a:xfrm>
              <a:off x="48" y="1004"/>
              <a:ext cx="34" cy="13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4246 h 10"/>
                <a:gd name="T4" fmla="*/ 29613 w 25"/>
                <a:gd name="T5" fmla="*/ 4246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1064"/>
            <p:cNvSpPr>
              <a:spLocks noChangeAspect="1"/>
            </p:cNvSpPr>
            <p:nvPr/>
          </p:nvSpPr>
          <p:spPr bwMode="auto">
            <a:xfrm>
              <a:off x="461" y="997"/>
              <a:ext cx="34" cy="20"/>
            </a:xfrm>
            <a:custGeom>
              <a:avLst/>
              <a:gdLst>
                <a:gd name="T0" fmla="*/ 29613 w 25"/>
                <a:gd name="T1" fmla="*/ 0 h 15"/>
                <a:gd name="T2" fmla="*/ 29613 w 25"/>
                <a:gd name="T3" fmla="*/ 7232 h 15"/>
                <a:gd name="T4" fmla="*/ 0 w 25"/>
                <a:gd name="T5" fmla="*/ 11276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25" y="0"/>
                  </a:moveTo>
                  <a:lnTo>
                    <a:pt x="25" y="10"/>
                  </a:lnTo>
                  <a:lnTo>
                    <a:pt x="0" y="15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065"/>
            <p:cNvSpPr>
              <a:spLocks noChangeAspect="1" noChangeShapeType="1"/>
            </p:cNvSpPr>
            <p:nvPr/>
          </p:nvSpPr>
          <p:spPr bwMode="auto">
            <a:xfrm>
              <a:off x="130" y="1011"/>
              <a:ext cx="4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1066"/>
            <p:cNvSpPr>
              <a:spLocks noChangeAspect="1" noChangeShapeType="1"/>
            </p:cNvSpPr>
            <p:nvPr/>
          </p:nvSpPr>
          <p:spPr bwMode="auto">
            <a:xfrm flipV="1">
              <a:off x="170" y="1004"/>
              <a:ext cx="1" cy="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1067"/>
            <p:cNvSpPr>
              <a:spLocks noChangeAspect="1"/>
            </p:cNvSpPr>
            <p:nvPr/>
          </p:nvSpPr>
          <p:spPr bwMode="auto">
            <a:xfrm>
              <a:off x="170" y="945"/>
              <a:ext cx="0" cy="59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60000 65536"/>
                <a:gd name="T5" fmla="*/ 0 60000 65536"/>
                <a:gd name="T6" fmla="*/ 0 w 1"/>
                <a:gd name="T7" fmla="*/ 0 h 127"/>
                <a:gd name="T8" fmla="*/ 0 w 1"/>
                <a:gd name="T9" fmla="*/ 127 h 1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7">
                  <a:moveTo>
                    <a:pt x="0" y="127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1068"/>
            <p:cNvSpPr>
              <a:spLocks noChangeAspect="1" noChangeShapeType="1"/>
            </p:cNvSpPr>
            <p:nvPr/>
          </p:nvSpPr>
          <p:spPr bwMode="auto">
            <a:xfrm flipV="1">
              <a:off x="231" y="945"/>
              <a:ext cx="1" cy="5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1069"/>
            <p:cNvSpPr>
              <a:spLocks noChangeAspect="1" noChangeShapeType="1"/>
            </p:cNvSpPr>
            <p:nvPr/>
          </p:nvSpPr>
          <p:spPr bwMode="auto">
            <a:xfrm>
              <a:off x="231" y="1004"/>
              <a:ext cx="6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1070"/>
            <p:cNvSpPr>
              <a:spLocks noChangeAspect="1"/>
            </p:cNvSpPr>
            <p:nvPr/>
          </p:nvSpPr>
          <p:spPr bwMode="auto">
            <a:xfrm>
              <a:off x="171" y="1004"/>
              <a:ext cx="115" cy="1"/>
            </a:xfrm>
            <a:custGeom>
              <a:avLst/>
              <a:gdLst>
                <a:gd name="T0" fmla="*/ 0 w 246"/>
                <a:gd name="T1" fmla="*/ 0 h 2"/>
                <a:gd name="T2" fmla="*/ 0 w 246"/>
                <a:gd name="T3" fmla="*/ 1 h 2"/>
                <a:gd name="T4" fmla="*/ 0 60000 65536"/>
                <a:gd name="T5" fmla="*/ 0 60000 65536"/>
                <a:gd name="T6" fmla="*/ 0 w 246"/>
                <a:gd name="T7" fmla="*/ 0 h 2"/>
                <a:gd name="T8" fmla="*/ 246 w 24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" h="2">
                  <a:moveTo>
                    <a:pt x="0" y="0"/>
                  </a:moveTo>
                  <a:lnTo>
                    <a:pt x="246" y="2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1071"/>
            <p:cNvSpPr>
              <a:spLocks noChangeAspect="1" noChangeShapeType="1"/>
            </p:cNvSpPr>
            <p:nvPr/>
          </p:nvSpPr>
          <p:spPr bwMode="auto">
            <a:xfrm>
              <a:off x="286" y="997"/>
              <a:ext cx="1" cy="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1072"/>
            <p:cNvSpPr>
              <a:spLocks noChangeAspect="1" noChangeShapeType="1"/>
            </p:cNvSpPr>
            <p:nvPr/>
          </p:nvSpPr>
          <p:spPr bwMode="auto">
            <a:xfrm>
              <a:off x="48" y="977"/>
              <a:ext cx="1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1073"/>
            <p:cNvSpPr>
              <a:spLocks noChangeAspect="1" noChangeShapeType="1"/>
            </p:cNvSpPr>
            <p:nvPr/>
          </p:nvSpPr>
          <p:spPr bwMode="auto">
            <a:xfrm>
              <a:off x="286" y="959"/>
              <a:ext cx="1" cy="3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1074"/>
            <p:cNvSpPr>
              <a:spLocks noChangeAspect="1" noChangeShapeType="1"/>
            </p:cNvSpPr>
            <p:nvPr/>
          </p:nvSpPr>
          <p:spPr bwMode="auto">
            <a:xfrm flipV="1">
              <a:off x="495" y="971"/>
              <a:ext cx="1" cy="26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1075"/>
            <p:cNvSpPr>
              <a:spLocks noChangeAspect="1"/>
            </p:cNvSpPr>
            <p:nvPr/>
          </p:nvSpPr>
          <p:spPr bwMode="auto">
            <a:xfrm>
              <a:off x="48" y="959"/>
              <a:ext cx="34" cy="18"/>
            </a:xfrm>
            <a:custGeom>
              <a:avLst/>
              <a:gdLst>
                <a:gd name="T0" fmla="*/ 29613 w 25"/>
                <a:gd name="T1" fmla="*/ 0 h 14"/>
                <a:gd name="T2" fmla="*/ 0 w 25"/>
                <a:gd name="T3" fmla="*/ 0 h 14"/>
                <a:gd name="T4" fmla="*/ 0 w 25"/>
                <a:gd name="T5" fmla="*/ 4572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25" y="0"/>
                  </a:move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1076"/>
            <p:cNvSpPr>
              <a:spLocks noChangeAspect="1"/>
            </p:cNvSpPr>
            <p:nvPr/>
          </p:nvSpPr>
          <p:spPr bwMode="auto">
            <a:xfrm>
              <a:off x="455" y="952"/>
              <a:ext cx="40" cy="19"/>
            </a:xfrm>
            <a:custGeom>
              <a:avLst/>
              <a:gdLst>
                <a:gd name="T0" fmla="*/ 22449 w 30"/>
                <a:gd name="T1" fmla="*/ 15728 h 14"/>
                <a:gd name="T2" fmla="*/ 22449 w 30"/>
                <a:gd name="T3" fmla="*/ 6292 h 14"/>
                <a:gd name="T4" fmla="*/ 0 w 30"/>
                <a:gd name="T5" fmla="*/ 0 h 14"/>
                <a:gd name="T6" fmla="*/ 0 60000 65536"/>
                <a:gd name="T7" fmla="*/ 0 60000 65536"/>
                <a:gd name="T8" fmla="*/ 0 60000 65536"/>
                <a:gd name="T9" fmla="*/ 0 w 30"/>
                <a:gd name="T10" fmla="*/ 0 h 14"/>
                <a:gd name="T11" fmla="*/ 30 w 3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4">
                  <a:moveTo>
                    <a:pt x="30" y="14"/>
                  </a:moveTo>
                  <a:lnTo>
                    <a:pt x="30" y="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1077"/>
            <p:cNvSpPr>
              <a:spLocks noChangeAspect="1" noChangeShapeType="1"/>
            </p:cNvSpPr>
            <p:nvPr/>
          </p:nvSpPr>
          <p:spPr bwMode="auto">
            <a:xfrm>
              <a:off x="373" y="965"/>
              <a:ext cx="20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1078"/>
            <p:cNvSpPr>
              <a:spLocks noChangeAspect="1" noChangeShapeType="1"/>
            </p:cNvSpPr>
            <p:nvPr/>
          </p:nvSpPr>
          <p:spPr bwMode="auto">
            <a:xfrm>
              <a:off x="286" y="945"/>
              <a:ext cx="1" cy="14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1079"/>
            <p:cNvSpPr>
              <a:spLocks noChangeAspect="1" noChangeShapeType="1"/>
            </p:cNvSpPr>
            <p:nvPr/>
          </p:nvSpPr>
          <p:spPr bwMode="auto">
            <a:xfrm flipH="1">
              <a:off x="82" y="925"/>
              <a:ext cx="6" cy="34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1080"/>
            <p:cNvSpPr>
              <a:spLocks noChangeAspect="1" noChangeShapeType="1"/>
            </p:cNvSpPr>
            <p:nvPr/>
          </p:nvSpPr>
          <p:spPr bwMode="auto">
            <a:xfrm flipH="1" flipV="1">
              <a:off x="448" y="925"/>
              <a:ext cx="7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1081"/>
            <p:cNvSpPr>
              <a:spLocks noChangeAspect="1" noChangeShapeType="1"/>
            </p:cNvSpPr>
            <p:nvPr/>
          </p:nvSpPr>
          <p:spPr bwMode="auto">
            <a:xfrm flipH="1">
              <a:off x="170" y="945"/>
              <a:ext cx="14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1082"/>
            <p:cNvSpPr>
              <a:spLocks noChangeAspect="1" noChangeShapeType="1"/>
            </p:cNvSpPr>
            <p:nvPr/>
          </p:nvSpPr>
          <p:spPr bwMode="auto">
            <a:xfrm>
              <a:off x="184" y="945"/>
              <a:ext cx="47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1083"/>
            <p:cNvSpPr>
              <a:spLocks noChangeAspect="1" noChangeShapeType="1"/>
            </p:cNvSpPr>
            <p:nvPr/>
          </p:nvSpPr>
          <p:spPr bwMode="auto">
            <a:xfrm flipH="1">
              <a:off x="231" y="945"/>
              <a:ext cx="20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1084"/>
            <p:cNvSpPr>
              <a:spLocks noChangeAspect="1"/>
            </p:cNvSpPr>
            <p:nvPr/>
          </p:nvSpPr>
          <p:spPr bwMode="auto">
            <a:xfrm>
              <a:off x="279" y="945"/>
              <a:ext cx="13" cy="2"/>
            </a:xfrm>
            <a:custGeom>
              <a:avLst/>
              <a:gdLst>
                <a:gd name="T0" fmla="*/ 4246 w 10"/>
                <a:gd name="T1" fmla="*/ 0 h 2"/>
                <a:gd name="T2" fmla="*/ 2340 w 10"/>
                <a:gd name="T3" fmla="*/ 0 h 2"/>
                <a:gd name="T4" fmla="*/ 0 w 10"/>
                <a:gd name="T5" fmla="*/ 0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1085"/>
            <p:cNvSpPr>
              <a:spLocks noChangeAspect="1" noChangeShapeType="1"/>
            </p:cNvSpPr>
            <p:nvPr/>
          </p:nvSpPr>
          <p:spPr bwMode="auto">
            <a:xfrm flipH="1">
              <a:off x="251" y="945"/>
              <a:ext cx="28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1086"/>
            <p:cNvSpPr>
              <a:spLocks noChangeAspect="1" noChangeShapeType="1"/>
            </p:cNvSpPr>
            <p:nvPr/>
          </p:nvSpPr>
          <p:spPr bwMode="auto">
            <a:xfrm>
              <a:off x="251" y="893"/>
              <a:ext cx="1" cy="5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1087"/>
            <p:cNvSpPr>
              <a:spLocks noChangeAspect="1"/>
            </p:cNvSpPr>
            <p:nvPr/>
          </p:nvSpPr>
          <p:spPr bwMode="auto">
            <a:xfrm>
              <a:off x="62" y="893"/>
              <a:ext cx="26" cy="32"/>
            </a:xfrm>
            <a:custGeom>
              <a:avLst/>
              <a:gdLst>
                <a:gd name="T0" fmla="*/ 8303 w 20"/>
                <a:gd name="T1" fmla="*/ 17975 h 24"/>
                <a:gd name="T2" fmla="*/ 0 w 20"/>
                <a:gd name="T3" fmla="*/ 3679 h 24"/>
                <a:gd name="T4" fmla="*/ 2340 w 20"/>
                <a:gd name="T5" fmla="*/ 0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20" y="24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Line 1088"/>
            <p:cNvSpPr>
              <a:spLocks noChangeAspect="1" noChangeShapeType="1"/>
            </p:cNvSpPr>
            <p:nvPr/>
          </p:nvSpPr>
          <p:spPr bwMode="auto">
            <a:xfrm flipV="1">
              <a:off x="448" y="918"/>
              <a:ext cx="1" cy="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Line 1089"/>
            <p:cNvSpPr>
              <a:spLocks noChangeAspect="1" noChangeShapeType="1"/>
            </p:cNvSpPr>
            <p:nvPr/>
          </p:nvSpPr>
          <p:spPr bwMode="auto">
            <a:xfrm flipH="1">
              <a:off x="448" y="899"/>
              <a:ext cx="33" cy="1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Line 1090"/>
            <p:cNvSpPr>
              <a:spLocks noChangeAspect="1" noChangeShapeType="1"/>
            </p:cNvSpPr>
            <p:nvPr/>
          </p:nvSpPr>
          <p:spPr bwMode="auto">
            <a:xfrm flipH="1" flipV="1">
              <a:off x="475" y="886"/>
              <a:ext cx="6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Line 1091"/>
            <p:cNvSpPr>
              <a:spLocks noChangeAspect="1" noChangeShapeType="1"/>
            </p:cNvSpPr>
            <p:nvPr/>
          </p:nvSpPr>
          <p:spPr bwMode="auto">
            <a:xfrm flipH="1">
              <a:off x="68" y="866"/>
              <a:ext cx="14" cy="2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1092"/>
            <p:cNvSpPr>
              <a:spLocks noChangeAspect="1"/>
            </p:cNvSpPr>
            <p:nvPr/>
          </p:nvSpPr>
          <p:spPr bwMode="auto">
            <a:xfrm>
              <a:off x="251" y="893"/>
              <a:ext cx="28" cy="1"/>
            </a:xfrm>
            <a:custGeom>
              <a:avLst/>
              <a:gdLst>
                <a:gd name="T0" fmla="*/ 15503 w 21"/>
                <a:gd name="T1" fmla="*/ 0 h 1"/>
                <a:gd name="T2" fmla="*/ 11627 w 21"/>
                <a:gd name="T3" fmla="*/ 0 h 1"/>
                <a:gd name="T4" fmla="*/ 0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21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1093"/>
            <p:cNvSpPr>
              <a:spLocks noChangeAspect="1" noChangeShapeType="1"/>
            </p:cNvSpPr>
            <p:nvPr/>
          </p:nvSpPr>
          <p:spPr bwMode="auto">
            <a:xfrm flipH="1">
              <a:off x="306" y="893"/>
              <a:ext cx="6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1094"/>
            <p:cNvSpPr>
              <a:spLocks noChangeAspect="1"/>
            </p:cNvSpPr>
            <p:nvPr/>
          </p:nvSpPr>
          <p:spPr bwMode="auto">
            <a:xfrm>
              <a:off x="279" y="893"/>
              <a:ext cx="27" cy="1"/>
            </a:xfrm>
            <a:custGeom>
              <a:avLst/>
              <a:gdLst>
                <a:gd name="T0" fmla="*/ 19783 w 20"/>
                <a:gd name="T1" fmla="*/ 0 h 1"/>
                <a:gd name="T2" fmla="*/ 4895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  <a:gd name="T9" fmla="*/ 0 w 20"/>
                <a:gd name="T10" fmla="*/ 0 h 1"/>
                <a:gd name="T11" fmla="*/ 20 w 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">
                  <a:moveTo>
                    <a:pt x="2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Line 1095"/>
            <p:cNvSpPr>
              <a:spLocks noChangeAspect="1" noChangeShapeType="1"/>
            </p:cNvSpPr>
            <p:nvPr/>
          </p:nvSpPr>
          <p:spPr bwMode="auto">
            <a:xfrm flipH="1" flipV="1">
              <a:off x="461" y="866"/>
              <a:ext cx="14" cy="2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1096"/>
            <p:cNvSpPr>
              <a:spLocks noChangeAspect="1"/>
            </p:cNvSpPr>
            <p:nvPr/>
          </p:nvSpPr>
          <p:spPr bwMode="auto">
            <a:xfrm>
              <a:off x="136" y="807"/>
              <a:ext cx="14" cy="39"/>
            </a:xfrm>
            <a:custGeom>
              <a:avLst/>
              <a:gdLst>
                <a:gd name="T0" fmla="*/ 23398 w 10"/>
                <a:gd name="T1" fmla="*/ 25936 h 29"/>
                <a:gd name="T2" fmla="*/ 0 w 10"/>
                <a:gd name="T3" fmla="*/ 0 h 29"/>
                <a:gd name="T4" fmla="*/ 11938 w 10"/>
                <a:gd name="T5" fmla="*/ 0 h 29"/>
                <a:gd name="T6" fmla="*/ 0 60000 65536"/>
                <a:gd name="T7" fmla="*/ 0 60000 65536"/>
                <a:gd name="T8" fmla="*/ 0 60000 65536"/>
                <a:gd name="T9" fmla="*/ 0 w 10"/>
                <a:gd name="T10" fmla="*/ 0 h 29"/>
                <a:gd name="T11" fmla="*/ 10 w 1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9">
                  <a:moveTo>
                    <a:pt x="10" y="29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Freeform 1097"/>
            <p:cNvSpPr>
              <a:spLocks noChangeAspect="1"/>
            </p:cNvSpPr>
            <p:nvPr/>
          </p:nvSpPr>
          <p:spPr bwMode="auto">
            <a:xfrm>
              <a:off x="386" y="800"/>
              <a:ext cx="20" cy="46"/>
            </a:xfrm>
            <a:custGeom>
              <a:avLst/>
              <a:gdLst>
                <a:gd name="T0" fmla="*/ 3679 w 15"/>
                <a:gd name="T1" fmla="*/ 0 h 34"/>
                <a:gd name="T2" fmla="*/ 11276 w 15"/>
                <a:gd name="T3" fmla="*/ 5109 h 34"/>
                <a:gd name="T4" fmla="*/ 0 w 15"/>
                <a:gd name="T5" fmla="*/ 35362 h 34"/>
                <a:gd name="T6" fmla="*/ 0 60000 65536"/>
                <a:gd name="T7" fmla="*/ 0 60000 65536"/>
                <a:gd name="T8" fmla="*/ 0 60000 65536"/>
                <a:gd name="T9" fmla="*/ 0 w 15"/>
                <a:gd name="T10" fmla="*/ 0 h 34"/>
                <a:gd name="T11" fmla="*/ 15 w 15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34">
                  <a:moveTo>
                    <a:pt x="5" y="0"/>
                  </a:moveTo>
                  <a:lnTo>
                    <a:pt x="15" y="5"/>
                  </a:lnTo>
                  <a:lnTo>
                    <a:pt x="0" y="34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Freeform 1098"/>
            <p:cNvSpPr>
              <a:spLocks noChangeAspect="1"/>
            </p:cNvSpPr>
            <p:nvPr/>
          </p:nvSpPr>
          <p:spPr bwMode="auto">
            <a:xfrm>
              <a:off x="237" y="768"/>
              <a:ext cx="20" cy="39"/>
            </a:xfrm>
            <a:custGeom>
              <a:avLst/>
              <a:gdLst>
                <a:gd name="T0" fmla="*/ 0 w 15"/>
                <a:gd name="T1" fmla="*/ 25936 h 29"/>
                <a:gd name="T2" fmla="*/ 3679 w 15"/>
                <a:gd name="T3" fmla="*/ 0 h 29"/>
                <a:gd name="T4" fmla="*/ 11276 w 15"/>
                <a:gd name="T5" fmla="*/ 0 h 29"/>
                <a:gd name="T6" fmla="*/ 0 60000 65536"/>
                <a:gd name="T7" fmla="*/ 0 60000 65536"/>
                <a:gd name="T8" fmla="*/ 0 60000 65536"/>
                <a:gd name="T9" fmla="*/ 0 w 15"/>
                <a:gd name="T10" fmla="*/ 0 h 29"/>
                <a:gd name="T11" fmla="*/ 15 w 1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9">
                  <a:moveTo>
                    <a:pt x="0" y="29"/>
                  </a:move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Freeform 1099"/>
            <p:cNvSpPr>
              <a:spLocks noChangeAspect="1"/>
            </p:cNvSpPr>
            <p:nvPr/>
          </p:nvSpPr>
          <p:spPr bwMode="auto">
            <a:xfrm>
              <a:off x="286" y="768"/>
              <a:ext cx="13" cy="39"/>
            </a:xfrm>
            <a:custGeom>
              <a:avLst/>
              <a:gdLst>
                <a:gd name="T0" fmla="*/ 4246 w 10"/>
                <a:gd name="T1" fmla="*/ 25936 h 29"/>
                <a:gd name="T2" fmla="*/ 4246 w 10"/>
                <a:gd name="T3" fmla="*/ 0 h 29"/>
                <a:gd name="T4" fmla="*/ 0 w 10"/>
                <a:gd name="T5" fmla="*/ 0 h 29"/>
                <a:gd name="T6" fmla="*/ 0 60000 65536"/>
                <a:gd name="T7" fmla="*/ 0 60000 65536"/>
                <a:gd name="T8" fmla="*/ 0 60000 65536"/>
                <a:gd name="T9" fmla="*/ 0 w 10"/>
                <a:gd name="T10" fmla="*/ 0 h 29"/>
                <a:gd name="T11" fmla="*/ 10 w 1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9">
                  <a:moveTo>
                    <a:pt x="10" y="29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1100"/>
            <p:cNvSpPr>
              <a:spLocks noChangeAspect="1" noChangeShapeType="1"/>
            </p:cNvSpPr>
            <p:nvPr/>
          </p:nvSpPr>
          <p:spPr bwMode="auto">
            <a:xfrm flipH="1">
              <a:off x="143" y="794"/>
              <a:ext cx="27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1101"/>
            <p:cNvSpPr>
              <a:spLocks noChangeAspect="1" noChangeShapeType="1"/>
            </p:cNvSpPr>
            <p:nvPr/>
          </p:nvSpPr>
          <p:spPr bwMode="auto">
            <a:xfrm flipH="1">
              <a:off x="386" y="800"/>
              <a:ext cx="7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1102"/>
            <p:cNvSpPr>
              <a:spLocks noChangeAspect="1" noChangeShapeType="1"/>
            </p:cNvSpPr>
            <p:nvPr/>
          </p:nvSpPr>
          <p:spPr bwMode="auto">
            <a:xfrm flipH="1" flipV="1">
              <a:off x="373" y="787"/>
              <a:ext cx="13" cy="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1103"/>
            <p:cNvSpPr>
              <a:spLocks noChangeAspect="1" noChangeShapeType="1"/>
            </p:cNvSpPr>
            <p:nvPr/>
          </p:nvSpPr>
          <p:spPr bwMode="auto">
            <a:xfrm flipH="1">
              <a:off x="366" y="787"/>
              <a:ext cx="7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1104"/>
            <p:cNvSpPr>
              <a:spLocks noChangeAspect="1" noChangeShapeType="1"/>
            </p:cNvSpPr>
            <p:nvPr/>
          </p:nvSpPr>
          <p:spPr bwMode="auto">
            <a:xfrm flipH="1">
              <a:off x="257" y="768"/>
              <a:ext cx="29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Freeform 1105"/>
            <p:cNvSpPr>
              <a:spLocks noChangeAspect="1" noEditPoints="1"/>
            </p:cNvSpPr>
            <p:nvPr/>
          </p:nvSpPr>
          <p:spPr bwMode="auto">
            <a:xfrm>
              <a:off x="48" y="768"/>
              <a:ext cx="447" cy="440"/>
            </a:xfrm>
            <a:custGeom>
              <a:avLst/>
              <a:gdLst>
                <a:gd name="T0" fmla="*/ 154559 w 333"/>
                <a:gd name="T1" fmla="*/ 0 h 328"/>
                <a:gd name="T2" fmla="*/ 163236 w 333"/>
                <a:gd name="T3" fmla="*/ 24978 h 328"/>
                <a:gd name="T4" fmla="*/ 201962 w 333"/>
                <a:gd name="T5" fmla="*/ 7464 h 328"/>
                <a:gd name="T6" fmla="*/ 211016 w 333"/>
                <a:gd name="T7" fmla="*/ 12225 h 328"/>
                <a:gd name="T8" fmla="*/ 224484 w 333"/>
                <a:gd name="T9" fmla="*/ 20815 h 328"/>
                <a:gd name="T10" fmla="*/ 219732 w 333"/>
                <a:gd name="T11" fmla="*/ 50249 h 328"/>
                <a:gd name="T12" fmla="*/ 264498 w 333"/>
                <a:gd name="T13" fmla="*/ 54423 h 328"/>
                <a:gd name="T14" fmla="*/ 277265 w 333"/>
                <a:gd name="T15" fmla="*/ 75367 h 328"/>
                <a:gd name="T16" fmla="*/ 260128 w 333"/>
                <a:gd name="T17" fmla="*/ 96274 h 328"/>
                <a:gd name="T18" fmla="*/ 264498 w 333"/>
                <a:gd name="T19" fmla="*/ 117941 h 328"/>
                <a:gd name="T20" fmla="*/ 290567 w 333"/>
                <a:gd name="T21" fmla="*/ 130058 h 328"/>
                <a:gd name="T22" fmla="*/ 290567 w 333"/>
                <a:gd name="T23" fmla="*/ 155523 h 328"/>
                <a:gd name="T24" fmla="*/ 260128 w 333"/>
                <a:gd name="T25" fmla="*/ 180451 h 328"/>
                <a:gd name="T26" fmla="*/ 277265 w 333"/>
                <a:gd name="T27" fmla="*/ 206475 h 328"/>
                <a:gd name="T28" fmla="*/ 264498 w 333"/>
                <a:gd name="T29" fmla="*/ 222126 h 328"/>
                <a:gd name="T30" fmla="*/ 229163 w 333"/>
                <a:gd name="T31" fmla="*/ 231208 h 328"/>
                <a:gd name="T32" fmla="*/ 229163 w 333"/>
                <a:gd name="T33" fmla="*/ 256586 h 328"/>
                <a:gd name="T34" fmla="*/ 211016 w 333"/>
                <a:gd name="T35" fmla="*/ 264720 h 328"/>
                <a:gd name="T36" fmla="*/ 189528 w 333"/>
                <a:gd name="T37" fmla="*/ 251787 h 328"/>
                <a:gd name="T38" fmla="*/ 158674 w 333"/>
                <a:gd name="T39" fmla="*/ 281583 h 328"/>
                <a:gd name="T40" fmla="*/ 127353 w 333"/>
                <a:gd name="T41" fmla="*/ 281583 h 328"/>
                <a:gd name="T42" fmla="*/ 119196 w 333"/>
                <a:gd name="T43" fmla="*/ 256586 h 328"/>
                <a:gd name="T44" fmla="*/ 79295 w 333"/>
                <a:gd name="T45" fmla="*/ 268819 h 328"/>
                <a:gd name="T46" fmla="*/ 61977 w 333"/>
                <a:gd name="T47" fmla="*/ 256586 h 328"/>
                <a:gd name="T48" fmla="*/ 61977 w 333"/>
                <a:gd name="T49" fmla="*/ 231208 h 328"/>
                <a:gd name="T50" fmla="*/ 26080 w 333"/>
                <a:gd name="T51" fmla="*/ 222126 h 328"/>
                <a:gd name="T52" fmla="*/ 12779 w 333"/>
                <a:gd name="T53" fmla="*/ 206475 h 328"/>
                <a:gd name="T54" fmla="*/ 30481 w 333"/>
                <a:gd name="T55" fmla="*/ 180451 h 328"/>
                <a:gd name="T56" fmla="*/ 22192 w 333"/>
                <a:gd name="T57" fmla="*/ 159837 h 328"/>
                <a:gd name="T58" fmla="*/ 0 w 333"/>
                <a:gd name="T59" fmla="*/ 151286 h 328"/>
                <a:gd name="T60" fmla="*/ 0 w 333"/>
                <a:gd name="T61" fmla="*/ 121810 h 328"/>
                <a:gd name="T62" fmla="*/ 26080 w 333"/>
                <a:gd name="T63" fmla="*/ 100883 h 328"/>
                <a:gd name="T64" fmla="*/ 12779 w 333"/>
                <a:gd name="T65" fmla="*/ 80132 h 328"/>
                <a:gd name="T66" fmla="*/ 26080 w 333"/>
                <a:gd name="T67" fmla="*/ 54423 h 328"/>
                <a:gd name="T68" fmla="*/ 66567 w 333"/>
                <a:gd name="T69" fmla="*/ 50249 h 328"/>
                <a:gd name="T70" fmla="*/ 61977 w 333"/>
                <a:gd name="T71" fmla="*/ 24978 h 328"/>
                <a:gd name="T72" fmla="*/ 88797 w 333"/>
                <a:gd name="T73" fmla="*/ 12225 h 328"/>
                <a:gd name="T74" fmla="*/ 123270 w 333"/>
                <a:gd name="T75" fmla="*/ 24978 h 328"/>
                <a:gd name="T76" fmla="*/ 135943 w 333"/>
                <a:gd name="T77" fmla="*/ 0 h 328"/>
                <a:gd name="T78" fmla="*/ 154559 w 333"/>
                <a:gd name="T79" fmla="*/ 80132 h 328"/>
                <a:gd name="T80" fmla="*/ 145750 w 333"/>
                <a:gd name="T81" fmla="*/ 80132 h 328"/>
                <a:gd name="T82" fmla="*/ 92450 w 333"/>
                <a:gd name="T83" fmla="*/ 80132 h 328"/>
                <a:gd name="T84" fmla="*/ 79295 w 333"/>
                <a:gd name="T85" fmla="*/ 113501 h 328"/>
                <a:gd name="T86" fmla="*/ 57862 w 333"/>
                <a:gd name="T87" fmla="*/ 121810 h 328"/>
                <a:gd name="T88" fmla="*/ 43487 w 333"/>
                <a:gd name="T89" fmla="*/ 155523 h 328"/>
                <a:gd name="T90" fmla="*/ 53478 w 333"/>
                <a:gd name="T91" fmla="*/ 171973 h 328"/>
                <a:gd name="T92" fmla="*/ 61977 w 333"/>
                <a:gd name="T93" fmla="*/ 202163 h 328"/>
                <a:gd name="T94" fmla="*/ 70678 w 333"/>
                <a:gd name="T95" fmla="*/ 206475 h 328"/>
                <a:gd name="T96" fmla="*/ 114578 w 333"/>
                <a:gd name="T97" fmla="*/ 180451 h 328"/>
                <a:gd name="T98" fmla="*/ 123270 w 333"/>
                <a:gd name="T99" fmla="*/ 184467 h 328"/>
                <a:gd name="T100" fmla="*/ 149906 w 333"/>
                <a:gd name="T101" fmla="*/ 171973 h 328"/>
                <a:gd name="T102" fmla="*/ 163236 w 333"/>
                <a:gd name="T103" fmla="*/ 193438 h 328"/>
                <a:gd name="T104" fmla="*/ 180834 w 333"/>
                <a:gd name="T105" fmla="*/ 209859 h 328"/>
                <a:gd name="T106" fmla="*/ 198083 w 333"/>
                <a:gd name="T107" fmla="*/ 213875 h 328"/>
                <a:gd name="T108" fmla="*/ 219732 w 333"/>
                <a:gd name="T109" fmla="*/ 180451 h 328"/>
                <a:gd name="T110" fmla="*/ 201962 w 333"/>
                <a:gd name="T111" fmla="*/ 163913 h 328"/>
                <a:gd name="T112" fmla="*/ 224484 w 333"/>
                <a:gd name="T113" fmla="*/ 126186 h 328"/>
                <a:gd name="T114" fmla="*/ 233072 w 333"/>
                <a:gd name="T115" fmla="*/ 117941 h 328"/>
                <a:gd name="T116" fmla="*/ 237289 w 333"/>
                <a:gd name="T117" fmla="*/ 80132 h 328"/>
                <a:gd name="T118" fmla="*/ 201962 w 333"/>
                <a:gd name="T119" fmla="*/ 84070 h 328"/>
                <a:gd name="T120" fmla="*/ 171373 w 333"/>
                <a:gd name="T121" fmla="*/ 80132 h 3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"/>
                <a:gd name="T184" fmla="*/ 0 h 328"/>
                <a:gd name="T185" fmla="*/ 333 w 333"/>
                <a:gd name="T186" fmla="*/ 328 h 3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" h="328">
                  <a:moveTo>
                    <a:pt x="156" y="0"/>
                  </a:moveTo>
                  <a:lnTo>
                    <a:pt x="177" y="0"/>
                  </a:lnTo>
                  <a:lnTo>
                    <a:pt x="187" y="0"/>
                  </a:lnTo>
                  <a:lnTo>
                    <a:pt x="187" y="29"/>
                  </a:lnTo>
                  <a:lnTo>
                    <a:pt x="212" y="34"/>
                  </a:lnTo>
                  <a:lnTo>
                    <a:pt x="232" y="9"/>
                  </a:lnTo>
                  <a:lnTo>
                    <a:pt x="237" y="14"/>
                  </a:lnTo>
                  <a:lnTo>
                    <a:pt x="242" y="14"/>
                  </a:lnTo>
                  <a:lnTo>
                    <a:pt x="252" y="24"/>
                  </a:lnTo>
                  <a:lnTo>
                    <a:pt x="257" y="24"/>
                  </a:lnTo>
                  <a:lnTo>
                    <a:pt x="267" y="29"/>
                  </a:lnTo>
                  <a:lnTo>
                    <a:pt x="252" y="58"/>
                  </a:lnTo>
                  <a:lnTo>
                    <a:pt x="272" y="73"/>
                  </a:lnTo>
                  <a:lnTo>
                    <a:pt x="303" y="63"/>
                  </a:lnTo>
                  <a:lnTo>
                    <a:pt x="308" y="73"/>
                  </a:lnTo>
                  <a:lnTo>
                    <a:pt x="318" y="88"/>
                  </a:lnTo>
                  <a:lnTo>
                    <a:pt x="323" y="98"/>
                  </a:lnTo>
                  <a:lnTo>
                    <a:pt x="298" y="112"/>
                  </a:lnTo>
                  <a:lnTo>
                    <a:pt x="298" y="117"/>
                  </a:lnTo>
                  <a:lnTo>
                    <a:pt x="303" y="137"/>
                  </a:lnTo>
                  <a:lnTo>
                    <a:pt x="333" y="142"/>
                  </a:lnTo>
                  <a:lnTo>
                    <a:pt x="333" y="151"/>
                  </a:lnTo>
                  <a:lnTo>
                    <a:pt x="333" y="171"/>
                  </a:lnTo>
                  <a:lnTo>
                    <a:pt x="333" y="181"/>
                  </a:lnTo>
                  <a:lnTo>
                    <a:pt x="308" y="186"/>
                  </a:lnTo>
                  <a:lnTo>
                    <a:pt x="298" y="210"/>
                  </a:lnTo>
                  <a:lnTo>
                    <a:pt x="323" y="230"/>
                  </a:lnTo>
                  <a:lnTo>
                    <a:pt x="318" y="240"/>
                  </a:lnTo>
                  <a:lnTo>
                    <a:pt x="308" y="254"/>
                  </a:lnTo>
                  <a:lnTo>
                    <a:pt x="303" y="259"/>
                  </a:lnTo>
                  <a:lnTo>
                    <a:pt x="278" y="249"/>
                  </a:lnTo>
                  <a:lnTo>
                    <a:pt x="262" y="269"/>
                  </a:lnTo>
                  <a:lnTo>
                    <a:pt x="272" y="293"/>
                  </a:lnTo>
                  <a:lnTo>
                    <a:pt x="262" y="298"/>
                  </a:lnTo>
                  <a:lnTo>
                    <a:pt x="247" y="308"/>
                  </a:lnTo>
                  <a:lnTo>
                    <a:pt x="242" y="308"/>
                  </a:lnTo>
                  <a:lnTo>
                    <a:pt x="237" y="313"/>
                  </a:lnTo>
                  <a:lnTo>
                    <a:pt x="217" y="293"/>
                  </a:lnTo>
                  <a:lnTo>
                    <a:pt x="187" y="303"/>
                  </a:lnTo>
                  <a:lnTo>
                    <a:pt x="182" y="328"/>
                  </a:lnTo>
                  <a:lnTo>
                    <a:pt x="172" y="328"/>
                  </a:lnTo>
                  <a:lnTo>
                    <a:pt x="146" y="328"/>
                  </a:lnTo>
                  <a:lnTo>
                    <a:pt x="136" y="328"/>
                  </a:lnTo>
                  <a:lnTo>
                    <a:pt x="136" y="298"/>
                  </a:lnTo>
                  <a:lnTo>
                    <a:pt x="111" y="293"/>
                  </a:lnTo>
                  <a:lnTo>
                    <a:pt x="91" y="313"/>
                  </a:lnTo>
                  <a:lnTo>
                    <a:pt x="86" y="308"/>
                  </a:lnTo>
                  <a:lnTo>
                    <a:pt x="71" y="298"/>
                  </a:lnTo>
                  <a:lnTo>
                    <a:pt x="61" y="289"/>
                  </a:lnTo>
                  <a:lnTo>
                    <a:pt x="71" y="269"/>
                  </a:lnTo>
                  <a:lnTo>
                    <a:pt x="56" y="249"/>
                  </a:lnTo>
                  <a:lnTo>
                    <a:pt x="30" y="259"/>
                  </a:lnTo>
                  <a:lnTo>
                    <a:pt x="25" y="254"/>
                  </a:lnTo>
                  <a:lnTo>
                    <a:pt x="15" y="240"/>
                  </a:lnTo>
                  <a:lnTo>
                    <a:pt x="10" y="230"/>
                  </a:lnTo>
                  <a:lnTo>
                    <a:pt x="35" y="210"/>
                  </a:lnTo>
                  <a:lnTo>
                    <a:pt x="25" y="195"/>
                  </a:lnTo>
                  <a:lnTo>
                    <a:pt x="25" y="186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2"/>
                  </a:lnTo>
                  <a:lnTo>
                    <a:pt x="25" y="142"/>
                  </a:lnTo>
                  <a:lnTo>
                    <a:pt x="30" y="117"/>
                  </a:lnTo>
                  <a:lnTo>
                    <a:pt x="10" y="98"/>
                  </a:lnTo>
                  <a:lnTo>
                    <a:pt x="15" y="93"/>
                  </a:lnTo>
                  <a:lnTo>
                    <a:pt x="25" y="73"/>
                  </a:lnTo>
                  <a:lnTo>
                    <a:pt x="30" y="63"/>
                  </a:lnTo>
                  <a:lnTo>
                    <a:pt x="56" y="78"/>
                  </a:lnTo>
                  <a:lnTo>
                    <a:pt x="76" y="58"/>
                  </a:lnTo>
                  <a:lnTo>
                    <a:pt x="66" y="29"/>
                  </a:lnTo>
                  <a:lnTo>
                    <a:pt x="71" y="29"/>
                  </a:lnTo>
                  <a:lnTo>
                    <a:pt x="91" y="19"/>
                  </a:lnTo>
                  <a:lnTo>
                    <a:pt x="101" y="14"/>
                  </a:lnTo>
                  <a:lnTo>
                    <a:pt x="116" y="34"/>
                  </a:lnTo>
                  <a:lnTo>
                    <a:pt x="141" y="29"/>
                  </a:lnTo>
                  <a:lnTo>
                    <a:pt x="146" y="0"/>
                  </a:lnTo>
                  <a:lnTo>
                    <a:pt x="156" y="0"/>
                  </a:lnTo>
                  <a:close/>
                  <a:moveTo>
                    <a:pt x="192" y="93"/>
                  </a:moveTo>
                  <a:lnTo>
                    <a:pt x="177" y="93"/>
                  </a:lnTo>
                  <a:lnTo>
                    <a:pt x="172" y="93"/>
                  </a:lnTo>
                  <a:lnTo>
                    <a:pt x="167" y="93"/>
                  </a:lnTo>
                  <a:lnTo>
                    <a:pt x="151" y="93"/>
                  </a:lnTo>
                  <a:lnTo>
                    <a:pt x="106" y="93"/>
                  </a:lnTo>
                  <a:lnTo>
                    <a:pt x="101" y="132"/>
                  </a:lnTo>
                  <a:lnTo>
                    <a:pt x="91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50" y="137"/>
                  </a:lnTo>
                  <a:lnTo>
                    <a:pt x="50" y="181"/>
                  </a:lnTo>
                  <a:lnTo>
                    <a:pt x="61" y="181"/>
                  </a:lnTo>
                  <a:lnTo>
                    <a:pt x="61" y="200"/>
                  </a:lnTo>
                  <a:lnTo>
                    <a:pt x="50" y="205"/>
                  </a:lnTo>
                  <a:lnTo>
                    <a:pt x="71" y="235"/>
                  </a:lnTo>
                  <a:lnTo>
                    <a:pt x="81" y="230"/>
                  </a:lnTo>
                  <a:lnTo>
                    <a:pt x="81" y="240"/>
                  </a:lnTo>
                  <a:lnTo>
                    <a:pt x="106" y="220"/>
                  </a:lnTo>
                  <a:lnTo>
                    <a:pt x="131" y="210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67" y="205"/>
                  </a:lnTo>
                  <a:lnTo>
                    <a:pt x="172" y="200"/>
                  </a:lnTo>
                  <a:lnTo>
                    <a:pt x="187" y="220"/>
                  </a:lnTo>
                  <a:lnTo>
                    <a:pt x="187" y="225"/>
                  </a:lnTo>
                  <a:lnTo>
                    <a:pt x="192" y="220"/>
                  </a:lnTo>
                  <a:lnTo>
                    <a:pt x="207" y="244"/>
                  </a:lnTo>
                  <a:lnTo>
                    <a:pt x="217" y="244"/>
                  </a:lnTo>
                  <a:lnTo>
                    <a:pt x="227" y="249"/>
                  </a:lnTo>
                  <a:lnTo>
                    <a:pt x="262" y="225"/>
                  </a:lnTo>
                  <a:lnTo>
                    <a:pt x="252" y="210"/>
                  </a:lnTo>
                  <a:lnTo>
                    <a:pt x="232" y="195"/>
                  </a:lnTo>
                  <a:lnTo>
                    <a:pt x="232" y="191"/>
                  </a:lnTo>
                  <a:lnTo>
                    <a:pt x="257" y="191"/>
                  </a:lnTo>
                  <a:lnTo>
                    <a:pt x="257" y="147"/>
                  </a:lnTo>
                  <a:lnTo>
                    <a:pt x="267" y="147"/>
                  </a:lnTo>
                  <a:lnTo>
                    <a:pt x="267" y="137"/>
                  </a:lnTo>
                  <a:lnTo>
                    <a:pt x="272" y="132"/>
                  </a:lnTo>
                  <a:lnTo>
                    <a:pt x="272" y="93"/>
                  </a:lnTo>
                  <a:lnTo>
                    <a:pt x="242" y="98"/>
                  </a:lnTo>
                  <a:lnTo>
                    <a:pt x="232" y="98"/>
                  </a:lnTo>
                  <a:lnTo>
                    <a:pt x="232" y="93"/>
                  </a:lnTo>
                  <a:lnTo>
                    <a:pt x="197" y="93"/>
                  </a:lnTo>
                  <a:lnTo>
                    <a:pt x="192" y="9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Freeform 1106"/>
            <p:cNvSpPr>
              <a:spLocks noChangeAspect="1"/>
            </p:cNvSpPr>
            <p:nvPr/>
          </p:nvSpPr>
          <p:spPr bwMode="auto">
            <a:xfrm>
              <a:off x="346" y="1003"/>
              <a:ext cx="12" cy="21"/>
            </a:xfrm>
            <a:custGeom>
              <a:avLst/>
              <a:gdLst>
                <a:gd name="T0" fmla="*/ 0 w 26"/>
                <a:gd name="T1" fmla="*/ 0 h 45"/>
                <a:gd name="T2" fmla="*/ 0 w 26"/>
                <a:gd name="T3" fmla="*/ 0 h 45"/>
                <a:gd name="T4" fmla="*/ 0 60000 65536"/>
                <a:gd name="T5" fmla="*/ 0 60000 65536"/>
                <a:gd name="T6" fmla="*/ 0 w 26"/>
                <a:gd name="T7" fmla="*/ 0 h 45"/>
                <a:gd name="T8" fmla="*/ 26 w 2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5">
                  <a:moveTo>
                    <a:pt x="26" y="45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Freeform 1107"/>
            <p:cNvSpPr>
              <a:spLocks noChangeAspect="1"/>
            </p:cNvSpPr>
            <p:nvPr/>
          </p:nvSpPr>
          <p:spPr bwMode="auto">
            <a:xfrm>
              <a:off x="288" y="1004"/>
              <a:ext cx="58" cy="1"/>
            </a:xfrm>
            <a:custGeom>
              <a:avLst/>
              <a:gdLst>
                <a:gd name="T0" fmla="*/ 0 w 123"/>
                <a:gd name="T1" fmla="*/ 0 h 1"/>
                <a:gd name="T2" fmla="*/ 0 w 123"/>
                <a:gd name="T3" fmla="*/ 0 h 1"/>
                <a:gd name="T4" fmla="*/ 0 60000 65536"/>
                <a:gd name="T5" fmla="*/ 0 60000 65536"/>
                <a:gd name="T6" fmla="*/ 0 w 123"/>
                <a:gd name="T7" fmla="*/ 0 h 1"/>
                <a:gd name="T8" fmla="*/ 123 w 12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" h="1">
                  <a:moveTo>
                    <a:pt x="0" y="0"/>
                  </a:moveTo>
                  <a:lnTo>
                    <a:pt x="123" y="0"/>
                  </a:lnTo>
                </a:path>
              </a:pathLst>
            </a:custGeom>
            <a:solidFill>
              <a:schemeClr val="tx1"/>
            </a:solidFill>
            <a:ln w="8001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3" name="Freeform 1108"/>
            <p:cNvSpPr>
              <a:spLocks noChangeAspect="1"/>
            </p:cNvSpPr>
            <p:nvPr/>
          </p:nvSpPr>
          <p:spPr bwMode="auto">
            <a:xfrm>
              <a:off x="346" y="972"/>
              <a:ext cx="1" cy="32"/>
            </a:xfrm>
            <a:custGeom>
              <a:avLst/>
              <a:gdLst>
                <a:gd name="T0" fmla="*/ 0 w 2"/>
                <a:gd name="T1" fmla="*/ 0 h 69"/>
                <a:gd name="T2" fmla="*/ 1 w 2"/>
                <a:gd name="T3" fmla="*/ 0 h 69"/>
                <a:gd name="T4" fmla="*/ 0 60000 65536"/>
                <a:gd name="T5" fmla="*/ 0 60000 65536"/>
                <a:gd name="T6" fmla="*/ 0 w 2"/>
                <a:gd name="T7" fmla="*/ 0 h 69"/>
                <a:gd name="T8" fmla="*/ 2 w 2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9">
                  <a:moveTo>
                    <a:pt x="0" y="0"/>
                  </a:moveTo>
                  <a:lnTo>
                    <a:pt x="2" y="69"/>
                  </a:lnTo>
                </a:path>
              </a:pathLst>
            </a:custGeom>
            <a:solidFill>
              <a:schemeClr val="tx1"/>
            </a:solidFill>
            <a:ln w="8001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4" name="Line 1109"/>
            <p:cNvSpPr>
              <a:spLocks noChangeAspect="1" noChangeShapeType="1"/>
            </p:cNvSpPr>
            <p:nvPr/>
          </p:nvSpPr>
          <p:spPr bwMode="auto">
            <a:xfrm flipV="1">
              <a:off x="306" y="895"/>
              <a:ext cx="0" cy="50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5" name="Line 1110"/>
            <p:cNvSpPr>
              <a:spLocks noChangeAspect="1" noChangeShapeType="1"/>
            </p:cNvSpPr>
            <p:nvPr/>
          </p:nvSpPr>
          <p:spPr bwMode="auto">
            <a:xfrm flipH="1">
              <a:off x="291" y="946"/>
              <a:ext cx="15" cy="0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6" name="Line 1111"/>
            <p:cNvSpPr>
              <a:spLocks noChangeAspect="1" noChangeShapeType="1"/>
            </p:cNvSpPr>
            <p:nvPr/>
          </p:nvSpPr>
          <p:spPr bwMode="auto">
            <a:xfrm flipV="1">
              <a:off x="373" y="899"/>
              <a:ext cx="0" cy="66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7" name="Line 1112"/>
            <p:cNvSpPr>
              <a:spLocks noChangeAspect="1" noChangeShapeType="1"/>
            </p:cNvSpPr>
            <p:nvPr/>
          </p:nvSpPr>
          <p:spPr bwMode="auto">
            <a:xfrm>
              <a:off x="306" y="945"/>
              <a:ext cx="40" cy="0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8" name="Line 1113"/>
            <p:cNvSpPr>
              <a:spLocks noChangeAspect="1" noChangeShapeType="1"/>
            </p:cNvSpPr>
            <p:nvPr/>
          </p:nvSpPr>
          <p:spPr bwMode="auto">
            <a:xfrm flipV="1">
              <a:off x="347" y="938"/>
              <a:ext cx="26" cy="8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59" name="Line 1114"/>
            <p:cNvSpPr>
              <a:spLocks noChangeAspect="1" noChangeShapeType="1"/>
            </p:cNvSpPr>
            <p:nvPr/>
          </p:nvSpPr>
          <p:spPr bwMode="auto">
            <a:xfrm flipV="1">
              <a:off x="346" y="965"/>
              <a:ext cx="27" cy="7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0" name="Line 1115"/>
            <p:cNvSpPr>
              <a:spLocks noChangeAspect="1" noChangeShapeType="1"/>
            </p:cNvSpPr>
            <p:nvPr/>
          </p:nvSpPr>
          <p:spPr bwMode="auto">
            <a:xfrm flipV="1">
              <a:off x="346" y="946"/>
              <a:ext cx="1" cy="26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1" name="Freeform 1116"/>
            <p:cNvSpPr>
              <a:spLocks noChangeAspect="1"/>
            </p:cNvSpPr>
            <p:nvPr/>
          </p:nvSpPr>
          <p:spPr bwMode="auto">
            <a:xfrm>
              <a:off x="181" y="1036"/>
              <a:ext cx="16" cy="8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0 h 17"/>
                <a:gd name="T4" fmla="*/ 0 60000 65536"/>
                <a:gd name="T5" fmla="*/ 0 60000 65536"/>
                <a:gd name="T6" fmla="*/ 0 w 36"/>
                <a:gd name="T7" fmla="*/ 0 h 17"/>
                <a:gd name="T8" fmla="*/ 36 w 3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17">
                  <a:moveTo>
                    <a:pt x="0" y="17"/>
                  </a:moveTo>
                  <a:lnTo>
                    <a:pt x="36" y="0"/>
                  </a:lnTo>
                </a:path>
              </a:pathLst>
            </a:custGeom>
            <a:solidFill>
              <a:schemeClr val="tx1"/>
            </a:solidFill>
            <a:ln w="8001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2" name="Line 1117"/>
            <p:cNvSpPr>
              <a:spLocks noChangeAspect="1" noChangeShapeType="1"/>
            </p:cNvSpPr>
            <p:nvPr/>
          </p:nvSpPr>
          <p:spPr bwMode="auto">
            <a:xfrm>
              <a:off x="197" y="1036"/>
              <a:ext cx="27" cy="2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63" name="Freeform 1118"/>
            <p:cNvSpPr>
              <a:spLocks noChangeAspect="1"/>
            </p:cNvSpPr>
            <p:nvPr/>
          </p:nvSpPr>
          <p:spPr bwMode="auto">
            <a:xfrm>
              <a:off x="465" y="787"/>
              <a:ext cx="57" cy="1"/>
            </a:xfrm>
            <a:custGeom>
              <a:avLst/>
              <a:gdLst>
                <a:gd name="T0" fmla="*/ 0 w 123"/>
                <a:gd name="T1" fmla="*/ 0 h 1"/>
                <a:gd name="T2" fmla="*/ 0 w 123"/>
                <a:gd name="T3" fmla="*/ 0 h 1"/>
                <a:gd name="T4" fmla="*/ 0 60000 65536"/>
                <a:gd name="T5" fmla="*/ 0 60000 65536"/>
                <a:gd name="T6" fmla="*/ 0 w 123"/>
                <a:gd name="T7" fmla="*/ 0 h 1"/>
                <a:gd name="T8" fmla="*/ 123 w 12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" h="1">
                  <a:moveTo>
                    <a:pt x="123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Freeform 1119"/>
            <p:cNvSpPr>
              <a:spLocks noChangeAspect="1"/>
            </p:cNvSpPr>
            <p:nvPr/>
          </p:nvSpPr>
          <p:spPr bwMode="auto">
            <a:xfrm>
              <a:off x="577" y="787"/>
              <a:ext cx="21" cy="1"/>
            </a:xfrm>
            <a:custGeom>
              <a:avLst/>
              <a:gdLst>
                <a:gd name="T0" fmla="*/ 0 w 45"/>
                <a:gd name="T1" fmla="*/ 1 h 1"/>
                <a:gd name="T2" fmla="*/ 0 w 45"/>
                <a:gd name="T3" fmla="*/ 0 h 1"/>
                <a:gd name="T4" fmla="*/ 0 60000 65536"/>
                <a:gd name="T5" fmla="*/ 0 60000 65536"/>
                <a:gd name="T6" fmla="*/ 0 w 45"/>
                <a:gd name="T7" fmla="*/ 0 h 1"/>
                <a:gd name="T8" fmla="*/ 45 w 4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1">
                  <a:moveTo>
                    <a:pt x="45" y="1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Freeform 1120"/>
            <p:cNvSpPr>
              <a:spLocks noChangeAspect="1"/>
            </p:cNvSpPr>
            <p:nvPr/>
          </p:nvSpPr>
          <p:spPr bwMode="auto">
            <a:xfrm>
              <a:off x="565" y="803"/>
              <a:ext cx="54" cy="1"/>
            </a:xfrm>
            <a:custGeom>
              <a:avLst/>
              <a:gdLst>
                <a:gd name="T0" fmla="*/ 0 w 116"/>
                <a:gd name="T1" fmla="*/ 0 h 1"/>
                <a:gd name="T2" fmla="*/ 0 w 116"/>
                <a:gd name="T3" fmla="*/ 0 h 1"/>
                <a:gd name="T4" fmla="*/ 0 60000 65536"/>
                <a:gd name="T5" fmla="*/ 0 60000 65536"/>
                <a:gd name="T6" fmla="*/ 0 w 116"/>
                <a:gd name="T7" fmla="*/ 0 h 1"/>
                <a:gd name="T8" fmla="*/ 116 w 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6" h="1">
                  <a:moveTo>
                    <a:pt x="0" y="0"/>
                  </a:moveTo>
                  <a:lnTo>
                    <a:pt x="116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Freeform 1121"/>
            <p:cNvSpPr>
              <a:spLocks noChangeAspect="1"/>
            </p:cNvSpPr>
            <p:nvPr/>
          </p:nvSpPr>
          <p:spPr bwMode="auto">
            <a:xfrm>
              <a:off x="463" y="803"/>
              <a:ext cx="59" cy="0"/>
            </a:xfrm>
            <a:custGeom>
              <a:avLst/>
              <a:gdLst>
                <a:gd name="T0" fmla="*/ 0 w 127"/>
                <a:gd name="T1" fmla="*/ 0 h 1"/>
                <a:gd name="T2" fmla="*/ 0 w 127"/>
                <a:gd name="T3" fmla="*/ 0 h 1"/>
                <a:gd name="T4" fmla="*/ 0 60000 65536"/>
                <a:gd name="T5" fmla="*/ 0 60000 65536"/>
                <a:gd name="T6" fmla="*/ 0 w 127"/>
                <a:gd name="T7" fmla="*/ 0 h 1"/>
                <a:gd name="T8" fmla="*/ 127 w 127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" h="1">
                  <a:moveTo>
                    <a:pt x="0" y="0"/>
                  </a:moveTo>
                  <a:lnTo>
                    <a:pt x="127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Freeform 1122"/>
            <p:cNvSpPr>
              <a:spLocks noChangeAspect="1"/>
            </p:cNvSpPr>
            <p:nvPr/>
          </p:nvSpPr>
          <p:spPr bwMode="auto">
            <a:xfrm>
              <a:off x="401" y="819"/>
              <a:ext cx="224" cy="0"/>
            </a:xfrm>
            <a:custGeom>
              <a:avLst/>
              <a:gdLst>
                <a:gd name="T0" fmla="*/ 0 w 482"/>
                <a:gd name="T1" fmla="*/ 0 h 1"/>
                <a:gd name="T2" fmla="*/ 0 w 482"/>
                <a:gd name="T3" fmla="*/ 0 h 1"/>
                <a:gd name="T4" fmla="*/ 0 60000 65536"/>
                <a:gd name="T5" fmla="*/ 0 60000 65536"/>
                <a:gd name="T6" fmla="*/ 0 w 482"/>
                <a:gd name="T7" fmla="*/ 0 h 1"/>
                <a:gd name="T8" fmla="*/ 482 w 482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2" h="1">
                  <a:moveTo>
                    <a:pt x="482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Freeform 1123"/>
            <p:cNvSpPr>
              <a:spLocks noChangeAspect="1"/>
            </p:cNvSpPr>
            <p:nvPr/>
          </p:nvSpPr>
          <p:spPr bwMode="auto">
            <a:xfrm>
              <a:off x="393" y="835"/>
              <a:ext cx="224" cy="0"/>
            </a:xfrm>
            <a:custGeom>
              <a:avLst/>
              <a:gdLst>
                <a:gd name="T0" fmla="*/ 0 w 479"/>
                <a:gd name="T1" fmla="*/ 0 h 1"/>
                <a:gd name="T2" fmla="*/ 0 w 479"/>
                <a:gd name="T3" fmla="*/ 0 h 1"/>
                <a:gd name="T4" fmla="*/ 0 60000 65536"/>
                <a:gd name="T5" fmla="*/ 0 60000 65536"/>
                <a:gd name="T6" fmla="*/ 0 w 479"/>
                <a:gd name="T7" fmla="*/ 0 h 1"/>
                <a:gd name="T8" fmla="*/ 479 w 479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9" h="1">
                  <a:moveTo>
                    <a:pt x="0" y="1"/>
                  </a:moveTo>
                  <a:lnTo>
                    <a:pt x="479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1124"/>
            <p:cNvSpPr>
              <a:spLocks noChangeAspect="1"/>
            </p:cNvSpPr>
            <p:nvPr/>
          </p:nvSpPr>
          <p:spPr bwMode="auto">
            <a:xfrm>
              <a:off x="392" y="851"/>
              <a:ext cx="222" cy="0"/>
            </a:xfrm>
            <a:custGeom>
              <a:avLst/>
              <a:gdLst>
                <a:gd name="T0" fmla="*/ 0 w 476"/>
                <a:gd name="T1" fmla="*/ 0 h 1"/>
                <a:gd name="T2" fmla="*/ 0 w 476"/>
                <a:gd name="T3" fmla="*/ 0 h 1"/>
                <a:gd name="T4" fmla="*/ 0 60000 65536"/>
                <a:gd name="T5" fmla="*/ 0 60000 65536"/>
                <a:gd name="T6" fmla="*/ 0 w 476"/>
                <a:gd name="T7" fmla="*/ 0 h 1"/>
                <a:gd name="T8" fmla="*/ 476 w 47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6" h="1">
                  <a:moveTo>
                    <a:pt x="476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Freeform 1125"/>
            <p:cNvSpPr>
              <a:spLocks noChangeAspect="1"/>
            </p:cNvSpPr>
            <p:nvPr/>
          </p:nvSpPr>
          <p:spPr bwMode="auto">
            <a:xfrm>
              <a:off x="462" y="867"/>
              <a:ext cx="172" cy="0"/>
            </a:xfrm>
            <a:custGeom>
              <a:avLst/>
              <a:gdLst>
                <a:gd name="T0" fmla="*/ 0 w 370"/>
                <a:gd name="T1" fmla="*/ 0 h 1"/>
                <a:gd name="T2" fmla="*/ 0 w 370"/>
                <a:gd name="T3" fmla="*/ 0 h 1"/>
                <a:gd name="T4" fmla="*/ 0 60000 65536"/>
                <a:gd name="T5" fmla="*/ 0 60000 65536"/>
                <a:gd name="T6" fmla="*/ 0 w 370"/>
                <a:gd name="T7" fmla="*/ 0 h 1"/>
                <a:gd name="T8" fmla="*/ 370 w 370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1">
                  <a:moveTo>
                    <a:pt x="0" y="0"/>
                  </a:moveTo>
                  <a:lnTo>
                    <a:pt x="37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Freeform 1126"/>
            <p:cNvSpPr>
              <a:spLocks noChangeAspect="1"/>
            </p:cNvSpPr>
            <p:nvPr/>
          </p:nvSpPr>
          <p:spPr bwMode="auto">
            <a:xfrm>
              <a:off x="468" y="898"/>
              <a:ext cx="235" cy="1"/>
            </a:xfrm>
            <a:custGeom>
              <a:avLst/>
              <a:gdLst>
                <a:gd name="T0" fmla="*/ 0 w 504"/>
                <a:gd name="T1" fmla="*/ 1 h 2"/>
                <a:gd name="T2" fmla="*/ 0 w 504"/>
                <a:gd name="T3" fmla="*/ 0 h 2"/>
                <a:gd name="T4" fmla="*/ 0 60000 65536"/>
                <a:gd name="T5" fmla="*/ 0 60000 65536"/>
                <a:gd name="T6" fmla="*/ 0 w 504"/>
                <a:gd name="T7" fmla="*/ 0 h 2"/>
                <a:gd name="T8" fmla="*/ 504 w 50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" h="2">
                  <a:moveTo>
                    <a:pt x="0" y="2"/>
                  </a:moveTo>
                  <a:lnTo>
                    <a:pt x="504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Freeform 1127"/>
            <p:cNvSpPr>
              <a:spLocks noChangeAspect="1"/>
            </p:cNvSpPr>
            <p:nvPr/>
          </p:nvSpPr>
          <p:spPr bwMode="auto">
            <a:xfrm>
              <a:off x="458" y="915"/>
              <a:ext cx="224" cy="0"/>
            </a:xfrm>
            <a:custGeom>
              <a:avLst/>
              <a:gdLst>
                <a:gd name="T0" fmla="*/ 0 w 481"/>
                <a:gd name="T1" fmla="*/ 0 h 1"/>
                <a:gd name="T2" fmla="*/ 0 w 481"/>
                <a:gd name="T3" fmla="*/ 0 h 1"/>
                <a:gd name="T4" fmla="*/ 0 60000 65536"/>
                <a:gd name="T5" fmla="*/ 0 60000 65536"/>
                <a:gd name="T6" fmla="*/ 0 w 481"/>
                <a:gd name="T7" fmla="*/ 0 h 1"/>
                <a:gd name="T8" fmla="*/ 481 w 481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1" h="1">
                  <a:moveTo>
                    <a:pt x="481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Freeform 1128"/>
            <p:cNvSpPr>
              <a:spLocks noChangeAspect="1"/>
            </p:cNvSpPr>
            <p:nvPr/>
          </p:nvSpPr>
          <p:spPr bwMode="auto">
            <a:xfrm>
              <a:off x="451" y="931"/>
              <a:ext cx="221" cy="0"/>
            </a:xfrm>
            <a:custGeom>
              <a:avLst/>
              <a:gdLst>
                <a:gd name="T0" fmla="*/ 0 w 475"/>
                <a:gd name="T1" fmla="*/ 0 h 1"/>
                <a:gd name="T2" fmla="*/ 0 w 475"/>
                <a:gd name="T3" fmla="*/ 0 h 1"/>
                <a:gd name="T4" fmla="*/ 0 60000 65536"/>
                <a:gd name="T5" fmla="*/ 0 60000 65536"/>
                <a:gd name="T6" fmla="*/ 0 w 475"/>
                <a:gd name="T7" fmla="*/ 0 h 1"/>
                <a:gd name="T8" fmla="*/ 475 w 47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5" h="1">
                  <a:moveTo>
                    <a:pt x="0" y="1"/>
                  </a:moveTo>
                  <a:lnTo>
                    <a:pt x="475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Freeform 1129"/>
            <p:cNvSpPr>
              <a:spLocks noChangeAspect="1"/>
            </p:cNvSpPr>
            <p:nvPr/>
          </p:nvSpPr>
          <p:spPr bwMode="auto">
            <a:xfrm>
              <a:off x="454" y="946"/>
              <a:ext cx="226" cy="1"/>
            </a:xfrm>
            <a:custGeom>
              <a:avLst/>
              <a:gdLst>
                <a:gd name="T0" fmla="*/ 0 w 484"/>
                <a:gd name="T1" fmla="*/ 1 h 1"/>
                <a:gd name="T2" fmla="*/ 0 w 484"/>
                <a:gd name="T3" fmla="*/ 0 h 1"/>
                <a:gd name="T4" fmla="*/ 0 60000 65536"/>
                <a:gd name="T5" fmla="*/ 0 60000 65536"/>
                <a:gd name="T6" fmla="*/ 0 w 484"/>
                <a:gd name="T7" fmla="*/ 0 h 1"/>
                <a:gd name="T8" fmla="*/ 484 w 4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" h="1">
                  <a:moveTo>
                    <a:pt x="484" y="1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Freeform 1130"/>
            <p:cNvSpPr>
              <a:spLocks noChangeAspect="1"/>
            </p:cNvSpPr>
            <p:nvPr/>
          </p:nvSpPr>
          <p:spPr bwMode="auto">
            <a:xfrm>
              <a:off x="495" y="962"/>
              <a:ext cx="225" cy="1"/>
            </a:xfrm>
            <a:custGeom>
              <a:avLst/>
              <a:gdLst>
                <a:gd name="T0" fmla="*/ 0 w 482"/>
                <a:gd name="T1" fmla="*/ 1 h 1"/>
                <a:gd name="T2" fmla="*/ 0 w 482"/>
                <a:gd name="T3" fmla="*/ 0 h 1"/>
                <a:gd name="T4" fmla="*/ 0 60000 65536"/>
                <a:gd name="T5" fmla="*/ 0 60000 65536"/>
                <a:gd name="T6" fmla="*/ 0 w 482"/>
                <a:gd name="T7" fmla="*/ 0 h 1"/>
                <a:gd name="T8" fmla="*/ 482 w 4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2" h="1">
                  <a:moveTo>
                    <a:pt x="0" y="1"/>
                  </a:moveTo>
                  <a:lnTo>
                    <a:pt x="482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Line 1131"/>
            <p:cNvSpPr>
              <a:spLocks noChangeAspect="1" noChangeShapeType="1"/>
            </p:cNvSpPr>
            <p:nvPr/>
          </p:nvSpPr>
          <p:spPr bwMode="auto">
            <a:xfrm flipH="1">
              <a:off x="495" y="978"/>
              <a:ext cx="225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Line 1132"/>
            <p:cNvSpPr>
              <a:spLocks noChangeAspect="1" noChangeShapeType="1"/>
            </p:cNvSpPr>
            <p:nvPr/>
          </p:nvSpPr>
          <p:spPr bwMode="auto">
            <a:xfrm>
              <a:off x="495" y="995"/>
              <a:ext cx="225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1133"/>
            <p:cNvSpPr>
              <a:spLocks noChangeAspect="1"/>
            </p:cNvSpPr>
            <p:nvPr/>
          </p:nvSpPr>
          <p:spPr bwMode="auto">
            <a:xfrm>
              <a:off x="494" y="1012"/>
              <a:ext cx="226" cy="0"/>
            </a:xfrm>
            <a:custGeom>
              <a:avLst/>
              <a:gdLst>
                <a:gd name="T0" fmla="*/ 0 w 486"/>
                <a:gd name="T1" fmla="*/ 0 h 1"/>
                <a:gd name="T2" fmla="*/ 0 w 486"/>
                <a:gd name="T3" fmla="*/ 0 h 1"/>
                <a:gd name="T4" fmla="*/ 0 60000 65536"/>
                <a:gd name="T5" fmla="*/ 0 60000 65536"/>
                <a:gd name="T6" fmla="*/ 0 w 486"/>
                <a:gd name="T7" fmla="*/ 0 h 1"/>
                <a:gd name="T8" fmla="*/ 486 w 48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" h="1">
                  <a:moveTo>
                    <a:pt x="486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1134"/>
            <p:cNvSpPr>
              <a:spLocks noChangeAspect="1"/>
            </p:cNvSpPr>
            <p:nvPr/>
          </p:nvSpPr>
          <p:spPr bwMode="auto">
            <a:xfrm>
              <a:off x="455" y="1028"/>
              <a:ext cx="226" cy="0"/>
            </a:xfrm>
            <a:custGeom>
              <a:avLst/>
              <a:gdLst>
                <a:gd name="T0" fmla="*/ 0 w 484"/>
                <a:gd name="T1" fmla="*/ 0 h 1"/>
                <a:gd name="T2" fmla="*/ 0 w 484"/>
                <a:gd name="T3" fmla="*/ 0 h 1"/>
                <a:gd name="T4" fmla="*/ 0 60000 65536"/>
                <a:gd name="T5" fmla="*/ 0 60000 65536"/>
                <a:gd name="T6" fmla="*/ 0 w 484"/>
                <a:gd name="T7" fmla="*/ 0 h 1"/>
                <a:gd name="T8" fmla="*/ 484 w 484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" h="1">
                  <a:moveTo>
                    <a:pt x="0" y="0"/>
                  </a:moveTo>
                  <a:lnTo>
                    <a:pt x="484" y="1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1135"/>
            <p:cNvSpPr>
              <a:spLocks noChangeAspect="1"/>
            </p:cNvSpPr>
            <p:nvPr/>
          </p:nvSpPr>
          <p:spPr bwMode="auto">
            <a:xfrm>
              <a:off x="464" y="1060"/>
              <a:ext cx="222" cy="0"/>
            </a:xfrm>
            <a:custGeom>
              <a:avLst/>
              <a:gdLst>
                <a:gd name="T0" fmla="*/ 0 w 476"/>
                <a:gd name="T1" fmla="*/ 0 h 1"/>
                <a:gd name="T2" fmla="*/ 0 w 476"/>
                <a:gd name="T3" fmla="*/ 0 h 1"/>
                <a:gd name="T4" fmla="*/ 0 60000 65536"/>
                <a:gd name="T5" fmla="*/ 0 60000 65536"/>
                <a:gd name="T6" fmla="*/ 0 w 476"/>
                <a:gd name="T7" fmla="*/ 0 h 1"/>
                <a:gd name="T8" fmla="*/ 476 w 47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6" h="1">
                  <a:moveTo>
                    <a:pt x="476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1136"/>
            <p:cNvSpPr>
              <a:spLocks noChangeAspect="1"/>
            </p:cNvSpPr>
            <p:nvPr/>
          </p:nvSpPr>
          <p:spPr bwMode="auto">
            <a:xfrm>
              <a:off x="482" y="1075"/>
              <a:ext cx="223" cy="1"/>
            </a:xfrm>
            <a:custGeom>
              <a:avLst/>
              <a:gdLst>
                <a:gd name="T0" fmla="*/ 0 w 479"/>
                <a:gd name="T1" fmla="*/ 0 h 1"/>
                <a:gd name="T2" fmla="*/ 0 w 479"/>
                <a:gd name="T3" fmla="*/ 0 h 1"/>
                <a:gd name="T4" fmla="*/ 0 60000 65536"/>
                <a:gd name="T5" fmla="*/ 0 60000 65536"/>
                <a:gd name="T6" fmla="*/ 0 w 479"/>
                <a:gd name="T7" fmla="*/ 0 h 1"/>
                <a:gd name="T8" fmla="*/ 479 w 47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9" h="1">
                  <a:moveTo>
                    <a:pt x="0" y="0"/>
                  </a:moveTo>
                  <a:lnTo>
                    <a:pt x="479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Freeform 1137"/>
            <p:cNvSpPr>
              <a:spLocks noChangeAspect="1"/>
            </p:cNvSpPr>
            <p:nvPr/>
          </p:nvSpPr>
          <p:spPr bwMode="auto">
            <a:xfrm>
              <a:off x="470" y="1092"/>
              <a:ext cx="224" cy="1"/>
            </a:xfrm>
            <a:custGeom>
              <a:avLst/>
              <a:gdLst>
                <a:gd name="T0" fmla="*/ 0 w 480"/>
                <a:gd name="T1" fmla="*/ 0 h 2"/>
                <a:gd name="T2" fmla="*/ 0 w 480"/>
                <a:gd name="T3" fmla="*/ 1 h 2"/>
                <a:gd name="T4" fmla="*/ 0 60000 65536"/>
                <a:gd name="T5" fmla="*/ 0 60000 65536"/>
                <a:gd name="T6" fmla="*/ 0 w 480"/>
                <a:gd name="T7" fmla="*/ 0 h 2"/>
                <a:gd name="T8" fmla="*/ 480 w 48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2">
                  <a:moveTo>
                    <a:pt x="480" y="0"/>
                  </a:move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Freeform 1138"/>
            <p:cNvSpPr>
              <a:spLocks noChangeAspect="1"/>
            </p:cNvSpPr>
            <p:nvPr/>
          </p:nvSpPr>
          <p:spPr bwMode="auto">
            <a:xfrm>
              <a:off x="662" y="1108"/>
              <a:ext cx="25" cy="0"/>
            </a:xfrm>
            <a:custGeom>
              <a:avLst/>
              <a:gdLst>
                <a:gd name="T0" fmla="*/ 0 w 54"/>
                <a:gd name="T1" fmla="*/ 0 h 1"/>
                <a:gd name="T2" fmla="*/ 0 w 54"/>
                <a:gd name="T3" fmla="*/ 0 h 1"/>
                <a:gd name="T4" fmla="*/ 0 60000 65536"/>
                <a:gd name="T5" fmla="*/ 0 60000 65536"/>
                <a:gd name="T6" fmla="*/ 0 w 54"/>
                <a:gd name="T7" fmla="*/ 0 h 1"/>
                <a:gd name="T8" fmla="*/ 54 w 54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1">
                  <a:moveTo>
                    <a:pt x="0" y="0"/>
                  </a:moveTo>
                  <a:lnTo>
                    <a:pt x="54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1139"/>
            <p:cNvSpPr>
              <a:spLocks noChangeAspect="1"/>
            </p:cNvSpPr>
            <p:nvPr/>
          </p:nvSpPr>
          <p:spPr bwMode="auto">
            <a:xfrm>
              <a:off x="462" y="1108"/>
              <a:ext cx="176" cy="0"/>
            </a:xfrm>
            <a:custGeom>
              <a:avLst/>
              <a:gdLst>
                <a:gd name="T0" fmla="*/ 0 w 378"/>
                <a:gd name="T1" fmla="*/ 0 h 1"/>
                <a:gd name="T2" fmla="*/ 0 w 378"/>
                <a:gd name="T3" fmla="*/ 0 h 1"/>
                <a:gd name="T4" fmla="*/ 0 60000 65536"/>
                <a:gd name="T5" fmla="*/ 0 60000 65536"/>
                <a:gd name="T6" fmla="*/ 0 w 378"/>
                <a:gd name="T7" fmla="*/ 0 h 1"/>
                <a:gd name="T8" fmla="*/ 378 w 378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">
                  <a:moveTo>
                    <a:pt x="0" y="1"/>
                  </a:moveTo>
                  <a:lnTo>
                    <a:pt x="378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1140"/>
            <p:cNvSpPr>
              <a:spLocks noChangeAspect="1"/>
            </p:cNvSpPr>
            <p:nvPr/>
          </p:nvSpPr>
          <p:spPr bwMode="auto">
            <a:xfrm>
              <a:off x="413" y="1108"/>
              <a:ext cx="25" cy="0"/>
            </a:xfrm>
            <a:custGeom>
              <a:avLst/>
              <a:gdLst>
                <a:gd name="T0" fmla="*/ 0 w 52"/>
                <a:gd name="T1" fmla="*/ 0 h 1"/>
                <a:gd name="T2" fmla="*/ 0 w 52"/>
                <a:gd name="T3" fmla="*/ 0 h 1"/>
                <a:gd name="T4" fmla="*/ 0 60000 65536"/>
                <a:gd name="T5" fmla="*/ 0 60000 65536"/>
                <a:gd name="T6" fmla="*/ 0 w 52"/>
                <a:gd name="T7" fmla="*/ 0 h 1"/>
                <a:gd name="T8" fmla="*/ 52 w 52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1">
                  <a:moveTo>
                    <a:pt x="0" y="1"/>
                  </a:move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Line 1141"/>
            <p:cNvSpPr>
              <a:spLocks noChangeAspect="1" noChangeShapeType="1"/>
            </p:cNvSpPr>
            <p:nvPr/>
          </p:nvSpPr>
          <p:spPr bwMode="auto">
            <a:xfrm flipH="1">
              <a:off x="400" y="1124"/>
              <a:ext cx="22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Line 1142"/>
            <p:cNvSpPr>
              <a:spLocks noChangeAspect="1" noChangeShapeType="1"/>
            </p:cNvSpPr>
            <p:nvPr/>
          </p:nvSpPr>
          <p:spPr bwMode="auto">
            <a:xfrm>
              <a:off x="407" y="1141"/>
              <a:ext cx="22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Line 1143"/>
            <p:cNvSpPr>
              <a:spLocks noChangeAspect="1" noChangeShapeType="1"/>
            </p:cNvSpPr>
            <p:nvPr/>
          </p:nvSpPr>
          <p:spPr bwMode="auto">
            <a:xfrm flipH="1">
              <a:off x="413" y="1158"/>
              <a:ext cx="225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Freeform 1144"/>
            <p:cNvSpPr>
              <a:spLocks noChangeAspect="1"/>
            </p:cNvSpPr>
            <p:nvPr/>
          </p:nvSpPr>
          <p:spPr bwMode="auto">
            <a:xfrm>
              <a:off x="576" y="1174"/>
              <a:ext cx="35" cy="1"/>
            </a:xfrm>
            <a:custGeom>
              <a:avLst/>
              <a:gdLst>
                <a:gd name="T0" fmla="*/ 0 w 74"/>
                <a:gd name="T1" fmla="*/ 1 h 1"/>
                <a:gd name="T2" fmla="*/ 0 w 74"/>
                <a:gd name="T3" fmla="*/ 0 h 1"/>
                <a:gd name="T4" fmla="*/ 0 60000 65536"/>
                <a:gd name="T5" fmla="*/ 0 60000 65536"/>
                <a:gd name="T6" fmla="*/ 0 w 74"/>
                <a:gd name="T7" fmla="*/ 0 h 1"/>
                <a:gd name="T8" fmla="*/ 74 w 7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">
                  <a:moveTo>
                    <a:pt x="0" y="1"/>
                  </a:moveTo>
                  <a:lnTo>
                    <a:pt x="74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Freeform 1145"/>
            <p:cNvSpPr>
              <a:spLocks noChangeAspect="1"/>
            </p:cNvSpPr>
            <p:nvPr/>
          </p:nvSpPr>
          <p:spPr bwMode="auto">
            <a:xfrm>
              <a:off x="455" y="1174"/>
              <a:ext cx="68" cy="1"/>
            </a:xfrm>
            <a:custGeom>
              <a:avLst/>
              <a:gdLst>
                <a:gd name="T0" fmla="*/ 0 w 146"/>
                <a:gd name="T1" fmla="*/ 0 h 1"/>
                <a:gd name="T2" fmla="*/ 0 w 146"/>
                <a:gd name="T3" fmla="*/ 0 h 1"/>
                <a:gd name="T4" fmla="*/ 0 60000 65536"/>
                <a:gd name="T5" fmla="*/ 0 60000 65536"/>
                <a:gd name="T6" fmla="*/ 0 w 146"/>
                <a:gd name="T7" fmla="*/ 0 h 1"/>
                <a:gd name="T8" fmla="*/ 146 w 14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6" h="1">
                  <a:moveTo>
                    <a:pt x="0" y="0"/>
                  </a:moveTo>
                  <a:lnTo>
                    <a:pt x="146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Freeform 1146"/>
            <p:cNvSpPr>
              <a:spLocks noChangeAspect="1"/>
            </p:cNvSpPr>
            <p:nvPr/>
          </p:nvSpPr>
          <p:spPr bwMode="auto">
            <a:xfrm>
              <a:off x="388" y="1174"/>
              <a:ext cx="19" cy="1"/>
            </a:xfrm>
            <a:custGeom>
              <a:avLst/>
              <a:gdLst>
                <a:gd name="T0" fmla="*/ 0 w 41"/>
                <a:gd name="T1" fmla="*/ 0 h 1"/>
                <a:gd name="T2" fmla="*/ 0 w 41"/>
                <a:gd name="T3" fmla="*/ 0 h 1"/>
                <a:gd name="T4" fmla="*/ 0 60000 65536"/>
                <a:gd name="T5" fmla="*/ 0 60000 65536"/>
                <a:gd name="T6" fmla="*/ 0 w 41"/>
                <a:gd name="T7" fmla="*/ 0 h 1"/>
                <a:gd name="T8" fmla="*/ 41 w 4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1">
                  <a:moveTo>
                    <a:pt x="0" y="0"/>
                  </a:moveTo>
                  <a:lnTo>
                    <a:pt x="41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Freeform 1147"/>
            <p:cNvSpPr>
              <a:spLocks noChangeAspect="1"/>
            </p:cNvSpPr>
            <p:nvPr/>
          </p:nvSpPr>
          <p:spPr bwMode="auto">
            <a:xfrm>
              <a:off x="456" y="1192"/>
              <a:ext cx="63" cy="0"/>
            </a:xfrm>
            <a:custGeom>
              <a:avLst/>
              <a:gdLst>
                <a:gd name="T0" fmla="*/ 0 w 135"/>
                <a:gd name="T1" fmla="*/ 0 h 1"/>
                <a:gd name="T2" fmla="*/ 0 w 135"/>
                <a:gd name="T3" fmla="*/ 0 h 1"/>
                <a:gd name="T4" fmla="*/ 0 60000 65536"/>
                <a:gd name="T5" fmla="*/ 0 60000 65536"/>
                <a:gd name="T6" fmla="*/ 0 w 135"/>
                <a:gd name="T7" fmla="*/ 0 h 1"/>
                <a:gd name="T8" fmla="*/ 135 w 13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1">
                  <a:moveTo>
                    <a:pt x="135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Line 1148"/>
            <p:cNvSpPr>
              <a:spLocks noChangeAspect="1" noChangeShapeType="1"/>
            </p:cNvSpPr>
            <p:nvPr/>
          </p:nvSpPr>
          <p:spPr bwMode="auto">
            <a:xfrm>
              <a:off x="482" y="1208"/>
              <a:ext cx="27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1149"/>
            <p:cNvSpPr>
              <a:spLocks noChangeAspect="1"/>
            </p:cNvSpPr>
            <p:nvPr/>
          </p:nvSpPr>
          <p:spPr bwMode="auto">
            <a:xfrm>
              <a:off x="392" y="803"/>
              <a:ext cx="26" cy="0"/>
            </a:xfrm>
            <a:custGeom>
              <a:avLst/>
              <a:gdLst>
                <a:gd name="T0" fmla="*/ 0 w 54"/>
                <a:gd name="T1" fmla="*/ 0 h 1"/>
                <a:gd name="T2" fmla="*/ 0 w 54"/>
                <a:gd name="T3" fmla="*/ 0 h 1"/>
                <a:gd name="T4" fmla="*/ 0 60000 65536"/>
                <a:gd name="T5" fmla="*/ 0 60000 65536"/>
                <a:gd name="T6" fmla="*/ 0 w 54"/>
                <a:gd name="T7" fmla="*/ 0 h 1"/>
                <a:gd name="T8" fmla="*/ 54 w 54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1">
                  <a:moveTo>
                    <a:pt x="0" y="0"/>
                  </a:moveTo>
                  <a:lnTo>
                    <a:pt x="54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Line 1150"/>
            <p:cNvSpPr>
              <a:spLocks noChangeAspect="1" noChangeShapeType="1"/>
            </p:cNvSpPr>
            <p:nvPr/>
          </p:nvSpPr>
          <p:spPr bwMode="auto">
            <a:xfrm>
              <a:off x="472" y="883"/>
              <a:ext cx="222" cy="0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6" name="Freeform 1151"/>
            <p:cNvSpPr>
              <a:spLocks noChangeAspect="1"/>
            </p:cNvSpPr>
            <p:nvPr/>
          </p:nvSpPr>
          <p:spPr bwMode="auto">
            <a:xfrm>
              <a:off x="451" y="1044"/>
              <a:ext cx="221" cy="0"/>
            </a:xfrm>
            <a:custGeom>
              <a:avLst/>
              <a:gdLst>
                <a:gd name="T0" fmla="*/ 0 w 476"/>
                <a:gd name="T1" fmla="*/ 0 h 1"/>
                <a:gd name="T2" fmla="*/ 0 w 476"/>
                <a:gd name="T3" fmla="*/ 0 h 1"/>
                <a:gd name="T4" fmla="*/ 0 60000 65536"/>
                <a:gd name="T5" fmla="*/ 0 60000 65536"/>
                <a:gd name="T6" fmla="*/ 0 w 476"/>
                <a:gd name="T7" fmla="*/ 0 h 1"/>
                <a:gd name="T8" fmla="*/ 476 w 47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6" h="1">
                  <a:moveTo>
                    <a:pt x="476" y="0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327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mtClean="0">
                <a:latin typeface="Tahoma" pitchFamily="34" charset="0"/>
                <a:cs typeface="Tahoma" pitchFamily="34" charset="0"/>
              </a:rPr>
              <a:t>bjective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	Statistically measure or estimate the transit initial wait and transfer wait times for various types of service and trip purposes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044CF2-1ED6-46EC-9C83-81B825B5CA6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ther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tudies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O’Flaherty and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Mangan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(Leeds, 1970)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err="1" smtClean="0">
                <a:latin typeface="Tahoma" pitchFamily="34" charset="0"/>
                <a:cs typeface="Tahoma" pitchFamily="34" charset="0"/>
              </a:rPr>
              <a:t>Seddon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and Day (Leeds, 1974)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Fan and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Machemehl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(Austin, 2002)</a:t>
            </a:r>
          </a:p>
          <a:p>
            <a:pPr lvl="1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where :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E(w) = Expected value of wait time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E(h) = Expected value of service headway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 smtClean="0"/>
          </a:p>
        </p:txBody>
      </p:sp>
      <p:sp>
        <p:nvSpPr>
          <p:cNvPr id="10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0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1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626CD4-4F24-4767-BF8E-CD022BE1C4B4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733800" y="2133600"/>
          <a:ext cx="3924300" cy="527050"/>
        </p:xfrm>
        <a:graphic>
          <a:graphicData uri="http://schemas.openxmlformats.org/presentationml/2006/ole">
            <p:oleObj spid="_x0000_s1026" name="Equation" r:id="rId3" imgW="1511280" imgH="203040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3733800" y="4191000"/>
          <a:ext cx="3757613" cy="527050"/>
        </p:xfrm>
        <a:graphic>
          <a:graphicData uri="http://schemas.openxmlformats.org/presentationml/2006/ole">
            <p:oleObj spid="_x0000_s1027" name="Equation" r:id="rId4" imgW="1447560" imgH="203040" progId="Equation.3">
              <p:embed/>
            </p:oleObj>
          </a:graphicData>
        </a:graphic>
      </p:graphicFrame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3657600" y="3200400"/>
          <a:ext cx="3956050" cy="527050"/>
        </p:xfrm>
        <a:graphic>
          <a:graphicData uri="http://schemas.openxmlformats.org/presentationml/2006/ole">
            <p:oleObj spid="_x0000_s1028" name="Equation" r:id="rId5" imgW="1523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V</a:t>
            </a:r>
            <a:r>
              <a:rPr lang="en-US" smtClean="0">
                <a:latin typeface="Tahoma" pitchFamily="34" charset="0"/>
                <a:cs typeface="Tahoma" pitchFamily="34" charset="0"/>
              </a:rPr>
              <a:t>ariability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21336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Transit service variability caused by service reliability and unknown traffic conditions.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Passenger arrival variability created by trip-planning to minimize initial wait time.</a:t>
            </a:r>
          </a:p>
          <a:p>
            <a:endParaRPr lang="en-US" dirty="0" smtClean="0"/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34D49-39E5-45B0-A45A-32763001AD7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P</a:t>
            </a:r>
            <a:r>
              <a:rPr lang="en-US" smtClean="0">
                <a:latin typeface="Tahoma" pitchFamily="34" charset="0"/>
                <a:cs typeface="Tahoma" pitchFamily="34" charset="0"/>
              </a:rPr>
              <a:t>assenger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 A</a:t>
            </a:r>
            <a:r>
              <a:rPr lang="en-US" smtClean="0">
                <a:latin typeface="Tahoma" pitchFamily="34" charset="0"/>
                <a:cs typeface="Tahoma" pitchFamily="34" charset="0"/>
              </a:rPr>
              <a:t>rrivals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Non-Random Arrivals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users of longer trips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longer service headways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regular users of transit services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plan their arrival based on the service headway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Random Arrivals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users of shorter trips 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shorter service headways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do not necessarily plan their arrival, due to the frequent availability of transit vehicles</a:t>
            </a:r>
          </a:p>
          <a:p>
            <a:endParaRPr lang="en-US" dirty="0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5F8623-0CD6-47D6-B773-110A2D3CDD3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W</a:t>
            </a:r>
            <a:r>
              <a:rPr lang="en-US" smtClean="0">
                <a:latin typeface="Tahoma" pitchFamily="34" charset="0"/>
                <a:cs typeface="Tahoma" pitchFamily="34" charset="0"/>
              </a:rPr>
              <a:t>ait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 T</a:t>
            </a:r>
            <a:r>
              <a:rPr lang="en-US" smtClean="0">
                <a:latin typeface="Tahoma" pitchFamily="34" charset="0"/>
                <a:cs typeface="Tahoma" pitchFamily="34" charset="0"/>
              </a:rPr>
              <a:t>ime </a:t>
            </a:r>
          </a:p>
        </p:txBody>
      </p:sp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A3FC7E-BF0A-4B0D-BD47-6CAB2FCFE35A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76400" y="1905000"/>
          <a:ext cx="6230938" cy="527050"/>
        </p:xfrm>
        <a:graphic>
          <a:graphicData uri="http://schemas.openxmlformats.org/presentationml/2006/ole">
            <p:oleObj spid="_x0000_s2050" name="Equation" r:id="rId3" imgW="2400120" imgH="203040" progId="Equation.3">
              <p:embed/>
            </p:oleObj>
          </a:graphicData>
        </a:graphic>
      </p:graphicFrame>
      <p:sp>
        <p:nvSpPr>
          <p:cNvPr id="2056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772400" cy="2590800"/>
          </a:xfrm>
        </p:spPr>
        <p:txBody>
          <a:bodyPr/>
          <a:lstStyle/>
          <a:p>
            <a:r>
              <a:rPr lang="en-US" sz="2000" smtClean="0">
                <a:latin typeface="Tahoma" pitchFamily="34" charset="0"/>
                <a:cs typeface="Tahoma" pitchFamily="34" charset="0"/>
              </a:rPr>
              <a:t> Wr = Wait time for a randomly arriving passenger</a:t>
            </a:r>
          </a:p>
          <a:p>
            <a:r>
              <a:rPr lang="en-US" sz="2000" smtClean="0">
                <a:latin typeface="Tahoma" pitchFamily="34" charset="0"/>
                <a:cs typeface="Tahoma" pitchFamily="34" charset="0"/>
              </a:rPr>
              <a:t>   h = Bus headway</a:t>
            </a:r>
          </a:p>
          <a:p>
            <a:r>
              <a:rPr lang="en-US" sz="2000" smtClean="0">
                <a:latin typeface="Tahoma" pitchFamily="34" charset="0"/>
                <a:cs typeface="Tahoma" pitchFamily="34" charset="0"/>
              </a:rPr>
              <a:t> E() = Expected value of a random variable</a:t>
            </a:r>
          </a:p>
          <a:p>
            <a:r>
              <a:rPr lang="en-US" sz="2000" smtClean="0">
                <a:latin typeface="Tahoma" pitchFamily="34" charset="0"/>
                <a:cs typeface="Tahoma" pitchFamily="34" charset="0"/>
              </a:rPr>
              <a:t> V() = Variance of a random variable</a:t>
            </a:r>
          </a:p>
          <a:p>
            <a:endParaRPr lang="en-US" smtClean="0">
              <a:latin typeface="Tahoma" pitchFamily="34" charset="0"/>
              <a:cs typeface="Tahoma" pitchFamily="34" charset="0"/>
            </a:endParaRPr>
          </a:p>
          <a:p>
            <a:r>
              <a:rPr lang="en-US" smtClean="0">
                <a:latin typeface="Tahoma" pitchFamily="34" charset="0"/>
                <a:cs typeface="Tahoma" pitchFamily="34" charset="0"/>
              </a:rPr>
              <a:t>Seddon and Day (Leeds, 1974)</a:t>
            </a:r>
          </a:p>
          <a:p>
            <a:endParaRPr lang="en-US" smtClean="0">
              <a:latin typeface="Tahoma" pitchFamily="34" charset="0"/>
              <a:cs typeface="Tahoma" pitchFamily="34" charset="0"/>
            </a:endParaRPr>
          </a:p>
          <a:p>
            <a:endParaRPr lang="en-US" smtClean="0"/>
          </a:p>
        </p:txBody>
      </p:sp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4103688" y="5105400"/>
          <a:ext cx="4056062" cy="527050"/>
        </p:xfrm>
        <a:graphic>
          <a:graphicData uri="http://schemas.openxmlformats.org/presentationml/2006/ole">
            <p:oleObj spid="_x0000_s2051" name="Equation" r:id="rId4" imgW="15620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0" y="1600200"/>
            <a:ext cx="711358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b="1" smtClean="0">
                <a:latin typeface="Tahoma" pitchFamily="34" charset="0"/>
                <a:cs typeface="Tahoma" pitchFamily="34" charset="0"/>
              </a:rPr>
              <a:t>P</a:t>
            </a:r>
            <a:r>
              <a:rPr lang="en-US" smtClean="0">
                <a:latin typeface="Tahoma" pitchFamily="34" charset="0"/>
                <a:cs typeface="Tahoma" pitchFamily="34" charset="0"/>
              </a:rPr>
              <a:t>assenger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 A</a:t>
            </a:r>
            <a:r>
              <a:rPr lang="en-US" smtClean="0">
                <a:latin typeface="Tahoma" pitchFamily="34" charset="0"/>
                <a:cs typeface="Tahoma" pitchFamily="34" charset="0"/>
              </a:rPr>
              <a:t>rrivals</a:t>
            </a:r>
            <a:endParaRPr lang="en-US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2011</a:t>
            </a: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TRB National Transportation Planning Applications Conference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64B855-CC59-4F81-BC7C-A7CFEF0DA5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1851025" y="2297113"/>
            <a:ext cx="3397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[4]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3440113" y="4997450"/>
            <a:ext cx="3127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[2]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7375" y="4919663"/>
            <a:ext cx="3397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[4]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6348413" y="4213225"/>
            <a:ext cx="3127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ansportation Modeling in Dallas-Fort Worth&amp;quot;&quot;/&gt;&lt;property id=&quot;20307&quot; value=&quot;258&quot;/&gt;&lt;/object&gt;&lt;object type=&quot;3&quot; unique_id=&quot;10005&quot;&gt;&lt;property id=&quot;20148&quot; value=&quot;5&quot;/&gt;&lt;property id=&quot;20300&quot; value=&quot;Slide 2 - &amp;quot;Contents&amp;quot;&quot;/&gt;&lt;property id=&quot;20307&quot; value=&quot;263&quot;/&gt;&lt;/object&gt;&lt;object type=&quot;3&quot; unique_id=&quot;10006&quot;&gt;&lt;property id=&quot;20148&quot; value=&quot;5&quot;/&gt;&lt;property id=&quot;20300&quot; value=&quot;Slide 11 - &amp;quot;What is NCTCOG?&amp;quot;&quot;/&gt;&lt;property id=&quot;20307&quot; value=&quot;256&quot;/&gt;&lt;/object&gt;&lt;object type=&quot;3&quot; unique_id=&quot;10008&quot;&gt;&lt;property id=&quot;20148&quot; value=&quot;5&quot;/&gt;&lt;property id=&quot;20300&quot; value=&quot;Slide 15 - &amp;quot;What is a MPO?&amp;quot;&quot;/&gt;&lt;property id=&quot;20307&quot; value=&quot;271&quot;/&gt;&lt;/object&gt;&lt;object type=&quot;3&quot; unique_id=&quot;10009&quot;&gt;&lt;property id=&quot;20148&quot; value=&quot;5&quot;/&gt;&lt;property id=&quot;20300&quot; value=&quot;Slide 18&quot;/&gt;&lt;property id=&quot;20307&quot; value=&quot;260&quot;/&gt;&lt;/object&gt;&lt;object type=&quot;3&quot; unique_id=&quot;10014&quot;&gt;&lt;property id=&quot;20148&quot; value=&quot;5&quot;/&gt;&lt;property id=&quot;20300&quot; value=&quot;Slide 29 - &amp;quot;Modeling Paradigm&amp;#x0D;&amp;#x0A;The Ideal Solution&amp;quot;&quot;/&gt;&lt;property id=&quot;20307&quot; value=&quot;270&quot;/&gt;&lt;/object&gt;&lt;object type=&quot;3&quot; unique_id=&quot;10015&quot;&gt;&lt;property id=&quot;20148&quot; value=&quot;5&quot;/&gt;&lt;property id=&quot;20300&quot; value=&quot;Slide 30 - &amp;quot;Modeling Paradigm&amp;#x0D;&amp;#x0A;The Practical Solution&amp;quot;&quot;/&gt;&lt;property id=&quot;20307&quot; value=&quot;272&quot;/&gt;&lt;/object&gt;&lt;object type=&quot;3&quot; unique_id=&quot;10016&quot;&gt;&lt;property id=&quot;20148&quot; value=&quot;5&quot;/&gt;&lt;property id=&quot;20300&quot; value=&quot;Slide 31&quot;/&gt;&lt;property id=&quot;20307&quot; value=&quot;273&quot;/&gt;&lt;/object&gt;&lt;object type=&quot;3&quot; unique_id=&quot;10017&quot;&gt;&lt;property id=&quot;20148&quot; value=&quot;5&quot;/&gt;&lt;property id=&quot;20300&quot; value=&quot;Slide 32 - &amp;quot;Four-Step Modeling Process&amp;quot;&quot;/&gt;&lt;property id=&quot;20307&quot; value=&quot;274&quot;/&gt;&lt;/object&gt;&lt;object type=&quot;3&quot; unique_id=&quot;10018&quot;&gt;&lt;property id=&quot;20148&quot; value=&quot;5&quot;/&gt;&lt;property id=&quot;20300&quot; value=&quot;Slide 33 - &amp;quot;The “Practicality”&amp;#x0D;&amp;#x0A;Of Real-World Modeling&amp;quot;&quot;/&gt;&lt;property id=&quot;20307&quot; value=&quot;275&quot;/&gt;&lt;/object&gt;&lt;object type=&quot;3&quot; unique_id=&quot;10019&quot;&gt;&lt;property id=&quot;20148&quot; value=&quot;5&quot;/&gt;&lt;property id=&quot;20300&quot; value=&quot;Slide 34&quot;/&gt;&lt;property id=&quot;20307&quot; value=&quot;276&quot;/&gt;&lt;/object&gt;&lt;object type=&quot;3&quot; unique_id=&quot;10020&quot;&gt;&lt;property id=&quot;20148&quot; value=&quot;5&quot;/&gt;&lt;property id=&quot;20300&quot; value=&quot;Slide 35 - &amp;quot;Creation Of 4,874-Zone Structure&amp;quot;&quot;/&gt;&lt;property id=&quot;20307&quot; value=&quot;277&quot;/&gt;&lt;/object&gt;&lt;object type=&quot;3&quot; unique_id=&quot;10021&quot;&gt;&lt;property id=&quot;20148&quot; value=&quot;5&quot;/&gt;&lt;property id=&quot;20300&quot; value=&quot;Slide 36&quot;/&gt;&lt;property id=&quot;20307&quot; value=&quot;278&quot;/&gt;&lt;/object&gt;&lt;object type=&quot;3&quot; unique_id=&quot;10022&quot;&gt;&lt;property id=&quot;20148&quot; value=&quot;5&quot;/&gt;&lt;property id=&quot;20300&quot; value=&quot;Slide 37 - &amp;quot;TransCAD Model Size&amp;quot;&quot;/&gt;&lt;property id=&quot;20307&quot; value=&quot;339&quot;/&gt;&lt;/object&gt;&lt;object type=&quot;3&quot; unique_id=&quot;10025&quot;&gt;&lt;property id=&quot;20148&quot; value=&quot;5&quot;/&gt;&lt;property id=&quot;20300&quot; value=&quot;Slide 38&quot;/&gt;&lt;property id=&quot;20307&quot; value=&quot;283&quot;/&gt;&lt;/object&gt;&lt;object type=&quot;3&quot; unique_id=&quot;10026&quot;&gt;&lt;property id=&quot;20148&quot; value=&quot;5&quot;/&gt;&lt;property id=&quot;20300&quot; value=&quot;Slide 39 - &amp;quot;Roadway Preparation&amp;quot;&quot;/&gt;&lt;property id=&quot;20307&quot; value=&quot;284&quot;/&gt;&lt;/object&gt;&lt;object type=&quot;3&quot; unique_id=&quot;10027&quot;&gt;&lt;property id=&quot;20148&quot; value=&quot;5&quot;/&gt;&lt;property id=&quot;20300&quot; value=&quot;Slide 40 - &amp;quot;Trip Generation&amp;quot;&quot;/&gt;&lt;property id=&quot;20307&quot; value=&quot;285&quot;/&gt;&lt;/object&gt;&lt;object type=&quot;3&quot; unique_id=&quot;10028&quot;&gt;&lt;property id=&quot;20148&quot; value=&quot;5&quot;/&gt;&lt;property id=&quot;20300&quot; value=&quot;Slide 41&quot;/&gt;&lt;property id=&quot;20307&quot; value=&quot;286&quot;/&gt;&lt;/object&gt;&lt;object type=&quot;3&quot; unique_id=&quot;10029&quot;&gt;&lt;property id=&quot;20148&quot; value=&quot;5&quot;/&gt;&lt;property id=&quot;20300&quot; value=&quot;Slide 42&quot;/&gt;&lt;property id=&quot;20307&quot; value=&quot;287&quot;/&gt;&lt;/object&gt;&lt;object type=&quot;3&quot; unique_id=&quot;10031&quot;&gt;&lt;property id=&quot;20148&quot; value=&quot;5&quot;/&gt;&lt;property id=&quot;20300&quot; value=&quot;Slide 43&quot;/&gt;&lt;property id=&quot;20307&quot; value=&quot;288&quot;/&gt;&lt;/object&gt;&lt;object type=&quot;3&quot; unique_id=&quot;10032&quot;&gt;&lt;property id=&quot;20148&quot; value=&quot;5&quot;/&gt;&lt;property id=&quot;20300&quot; value=&quot;Slide 44 - &amp;quot;What Is A Trip Production&amp;#x0D;&amp;#x0A;And A Trip Attraction?&amp;quot;&quot;/&gt;&lt;property id=&quot;20307&quot; value=&quot;289&quot;/&gt;&lt;/object&gt;&lt;object type=&quot;3&quot; unique_id=&quot;10033&quot;&gt;&lt;property id=&quot;20148&quot; value=&quot;5&quot;/&gt;&lt;property id=&quot;20300&quot; value=&quot;Slide 45&quot;/&gt;&lt;property id=&quot;20307&quot; value=&quot;290&quot;/&gt;&lt;/object&gt;&lt;object type=&quot;3&quot; unique_id=&quot;10034&quot;&gt;&lt;property id=&quot;20148&quot; value=&quot;5&quot;/&gt;&lt;property id=&quot;20300&quot; value=&quot;Slide 46 - &amp;quot;Trip Production Rate Table&amp;#x0D;&amp;#x0A;for HBW&amp;quot;&quot;/&gt;&lt;property id=&quot;20307&quot; value=&quot;291&quot;/&gt;&lt;/object&gt;&lt;object type=&quot;3&quot; unique_id=&quot;10036&quot;&gt;&lt;property id=&quot;20148&quot; value=&quot;5&quot;/&gt;&lt;property id=&quot;20300&quot; value=&quot;Slide 47 - &amp;quot;External Station Trip Tables&amp;quot;&quot;/&gt;&lt;property id=&quot;20307&quot; value=&quot;293&quot;/&gt;&lt;/object&gt;&lt;object type=&quot;3&quot; unique_id=&quot;10037&quot;&gt;&lt;property id=&quot;20148&quot; value=&quot;5&quot;/&gt;&lt;property id=&quot;20300&quot; value=&quot;Slide 48 - &amp;quot;TRIP GENERATION LIMITATIONS&amp;quot;&quot;/&gt;&lt;property id=&quot;20307&quot; value=&quot;294&quot;/&gt;&lt;/object&gt;&lt;object type=&quot;3&quot; unique_id=&quot;10038&quot;&gt;&lt;property id=&quot;20148&quot; value=&quot;5&quot;/&gt;&lt;property id=&quot;20300&quot; value=&quot;Slide 49 - &amp;quot;Trip Distribution&amp;quot;&quot;/&gt;&lt;property id=&quot;20307&quot; value=&quot;341&quot;/&gt;&lt;/object&gt;&lt;object type=&quot;3&quot; unique_id=&quot;10039&quot;&gt;&lt;property id=&quot;20148&quot; value=&quot;5&quot;/&gt;&lt;property id=&quot;20300&quot; value=&quot;Slide 50&quot;/&gt;&lt;property id=&quot;20307&quot; value=&quot;296&quot;/&gt;&lt;/object&gt;&lt;object type=&quot;3&quot; unique_id=&quot;10040&quot;&gt;&lt;property id=&quot;20148&quot; value=&quot;5&quot;/&gt;&lt;property id=&quot;20300&quot; value=&quot;Slide 51&quot;/&gt;&lt;property id=&quot;20307&quot; value=&quot;297&quot;/&gt;&lt;/object&gt;&lt;object type=&quot;3&quot; unique_id=&quot;10041&quot;&gt;&lt;property id=&quot;20148&quot; value=&quot;5&quot;/&gt;&lt;property id=&quot;20300&quot; value=&quot;Slide 52 - &amp;quot;Zone To Zone Skim Tables&amp;#x0D;&amp;#x0A;For Mode Choice&amp;quot;&quot;/&gt;&lt;property id=&quot;20307&quot; value=&quot;342&quot;/&gt;&lt;/object&gt;&lt;object type=&quot;3&quot; unique_id=&quot;10042&quot;&gt;&lt;property id=&quot;20148&quot; value=&quot;5&quot;/&gt;&lt;property id=&quot;20300&quot; value=&quot;Slide 53 - &amp;quot;Mode Choice Inputs&amp;quot;&quot;/&gt;&lt;property id=&quot;20307&quot; value=&quot;299&quot;/&gt;&lt;/object&gt;&lt;object type=&quot;3&quot; unique_id=&quot;10043&quot;&gt;&lt;property id=&quot;20148&quot; value=&quot;5&quot;/&gt;&lt;property id=&quot;20300&quot; value=&quot;Slide 54&quot;/&gt;&lt;property id=&quot;20307&quot; value=&quot;311&quot;/&gt;&lt;/object&gt;&lt;object type=&quot;3&quot; unique_id=&quot;10044&quot;&gt;&lt;property id=&quot;20148&quot; value=&quot;5&quot;/&gt;&lt;property id=&quot;20300&quot; value=&quot;Slide 55 - &amp;quot;HBW Mode Choice Model Structure&amp;quot;&quot;/&gt;&lt;property id=&quot;20307&quot; value=&quot;312&quot;/&gt;&lt;/object&gt;&lt;object type=&quot;3&quot; unique_id=&quot;10045&quot;&gt;&lt;property id=&quot;20148&quot; value=&quot;5&quot;/&gt;&lt;property id=&quot;20300&quot; value=&quot;Slide 56 - &amp;quot;HNW Mode Choice Model Structure&amp;quot;&quot;/&gt;&lt;property id=&quot;20307&quot; value=&quot;313&quot;/&gt;&lt;/object&gt;&lt;object type=&quot;3&quot; unique_id=&quot;10046&quot;&gt;&lt;property id=&quot;20148&quot; value=&quot;5&quot;/&gt;&lt;property id=&quot;20300&quot; value=&quot;Slide 57 - &amp;quot;NHB Mode Choice Model Structure&amp;quot;&quot;/&gt;&lt;property id=&quot;20307&quot; value=&quot;314&quot;/&gt;&lt;/object&gt;&lt;object type=&quot;3&quot; unique_id=&quot;10047&quot;&gt;&lt;property id=&quot;20148&quot; value=&quot;5&quot;/&gt;&lt;property id=&quot;20300&quot; value=&quot;Slide 58 - &amp;quot;Mode Choice Outputs&amp;quot;&quot;/&gt;&lt;property id=&quot;20307&quot; value=&quot;333&quot;/&gt;&lt;/object&gt;&lt;object type=&quot;3&quot; unique_id=&quot;10048&quot;&gt;&lt;property id=&quot;20148&quot; value=&quot;5&quot;/&gt;&lt;property id=&quot;20300&quot; value=&quot;Slide 59 - &amp;quot;Transit Assignment&amp;quot;&quot;/&gt;&lt;property id=&quot;20307&quot; value=&quot;315&quot;/&gt;&lt;/object&gt;&lt;object type=&quot;3&quot; unique_id=&quot;10049&quot;&gt;&lt;property id=&quot;20148&quot; value=&quot;5&quot;/&gt;&lt;property id=&quot;20300&quot; value=&quot;Slide 60 - &amp;quot;Some Transit Model Issues&amp;#x0D;&amp;#x0A;To Keep In Mind&amp;quot;&quot;/&gt;&lt;property id=&quot;20307&quot; value=&quot;316&quot;/&gt;&lt;/object&gt;&lt;object type=&quot;3&quot; unique_id=&quot;10050&quot;&gt;&lt;property id=&quot;20148&quot; value=&quot;5&quot;/&gt;&lt;property id=&quot;20300&quot; value=&quot;Slide 61 - &amp;quot;Traffic Assignment Preparation&amp;quot;&quot;/&gt;&lt;property id=&quot;20307&quot; value=&quot;317&quot;/&gt;&lt;/object&gt;&lt;object type=&quot;3&quot; unique_id=&quot;10051&quot;&gt;&lt;property id=&quot;20148&quot; value=&quot;5&quot;/&gt;&lt;property id=&quot;20300&quot; value=&quot;Slide 62 - &amp;quot;Traffic Assignment&amp;quot;&quot;/&gt;&lt;property id=&quot;20307&quot; value=&quot;318&quot;/&gt;&lt;/object&gt;&lt;object type=&quot;3&quot; unique_id=&quot;10053&quot;&gt;&lt;property id=&quot;20148&quot; value=&quot;5&quot;/&gt;&lt;property id=&quot;20300&quot; value=&quot;Slide 63 - &amp;quot;Speed vs. V/C Ratio (Example)&amp;quot;&quot;/&gt;&lt;property id=&quot;20307&quot; value=&quot;320&quot;/&gt;&lt;/object&gt;&lt;object type=&quot;3&quot; unique_id=&quot;10056&quot;&gt;&lt;property id=&quot;20148&quot; value=&quot;5&quot;/&gt;&lt;property id=&quot;20300&quot; value=&quot;Slide 64 - &amp;quot;Validation (Transit – Slide 1)&amp;quot;&quot;/&gt;&lt;property id=&quot;20307&quot; value=&quot;323&quot;/&gt;&lt;/object&gt;&lt;object type=&quot;3&quot; unique_id=&quot;10057&quot;&gt;&lt;property id=&quot;20148&quot; value=&quot;5&quot;/&gt;&lt;property id=&quot;20300&quot; value=&quot;Slide 65 - &amp;quot;Validation (Transit – Slide 2)&amp;quot;&quot;/&gt;&lt;property id=&quot;20307&quot; value=&quot;324&quot;/&gt;&lt;/object&gt;&lt;object type=&quot;3&quot; unique_id=&quot;10058&quot;&gt;&lt;property id=&quot;20148&quot; value=&quot;5&quot;/&gt;&lt;property id=&quot;20300&quot; value=&quot;Slide 66 - &amp;quot;Validation (Traffic--Slide 1)&amp;quot;&quot;/&gt;&lt;property id=&quot;20307&quot; value=&quot;325&quot;/&gt;&lt;/object&gt;&lt;object type=&quot;3&quot; unique_id=&quot;10059&quot;&gt;&lt;property id=&quot;20148&quot; value=&quot;5&quot;/&gt;&lt;property id=&quot;20300&quot; value=&quot;Slide 67 - &amp;quot;Validation (Traffic—Slide 2)&amp;quot;&quot;/&gt;&lt;property id=&quot;20307&quot; value=&quot;326&quot;/&gt;&lt;/object&gt;&lt;object type=&quot;3&quot; unique_id=&quot;10060&quot;&gt;&lt;property id=&quot;20148&quot; value=&quot;5&quot;/&gt;&lt;property id=&quot;20300&quot; value=&quot;Slide 68 - &amp;quot;Model Outputs:&amp;#x0D;&amp;#x0A;Supply-Side Calculations&amp;quot;&quot;/&gt;&lt;property id=&quot;20307&quot; value=&quot;344&quot;/&gt;&lt;/object&gt;&lt;object type=&quot;3&quot; unique_id=&quot;10061&quot;&gt;&lt;property id=&quot;20148&quot; value=&quot;5&quot;/&gt;&lt;property id=&quot;20300&quot; value=&quot;Slide 69 - &amp;quot;Direct Model Outputs&amp;quot;&quot;/&gt;&lt;property id=&quot;20307&quot; value=&quot;345&quot;/&gt;&lt;/object&gt;&lt;object type=&quot;3&quot; unique_id=&quot;10062&quot;&gt;&lt;property id=&quot;20148&quot; value=&quot;5&quot;/&gt;&lt;property id=&quot;20300&quot; value=&quot;Slide 70 - &amp;quot;Model Outputs:&amp;#x0D;&amp;#x0A;Demand-Side Calculations&amp;quot;&quot;/&gt;&lt;property id=&quot;20307&quot; value=&quot;346&quot;/&gt;&lt;/object&gt;&lt;object type=&quot;3&quot; unique_id=&quot;10132&quot;&gt;&lt;property id=&quot;20148&quot; value=&quot;5&quot;/&gt;&lt;property id=&quot;20300&quot; value=&quot;Slide 13 - &amp;quot;NCTCOG-Internal&amp;quot;&quot;/&gt;&lt;property id=&quot;20307&quot; value=&quot;349&quot;/&gt;&lt;/object&gt;&lt;object type=&quot;3&quot; unique_id=&quot;10661&quot;&gt;&lt;property id=&quot;20148&quot; value=&quot;5&quot;/&gt;&lt;property id=&quot;20300&quot; value=&quot;Slide 12 - &amp;quot;NCTCOG Region&amp;quot;&quot;/&gt;&lt;property id=&quot;20307&quot; value=&quot;351&quot;/&gt;&lt;/object&gt;&lt;object type=&quot;3&quot; unique_id=&quot;10662&quot;&gt;&lt;property id=&quot;20148&quot; value=&quot;5&quot;/&gt;&lt;property id=&quot;20300&quot; value=&quot;Slide 14 - &amp;quot;NCTCOG-External &amp;quot;&quot;/&gt;&lt;property id=&quot;20307&quot; value=&quot;350&quot;/&gt;&lt;/object&gt;&lt;object type=&quot;3&quot; unique_id=&quot;10663&quot;&gt;&lt;property id=&quot;20148&quot; value=&quot;5&quot;/&gt;&lt;property id=&quot;20300&quot; value=&quot;Slide 16 - &amp;quot;MPO inside NCTCOG&amp;quot;&quot;/&gt;&lt;property id=&quot;20307&quot; value=&quot;352&quot;/&gt;&lt;/object&gt;&lt;object type=&quot;3&quot; unique_id=&quot;10869&quot;&gt;&lt;property id=&quot;20148&quot; value=&quot;5&quot;/&gt;&lt;property id=&quot;20300&quot; value=&quot;Slide 17 - &amp;quot;MPO Functions&amp;quot;&quot;/&gt;&lt;property id=&quot;20307&quot; value=&quot;353&quot;/&gt;&lt;/object&gt;&lt;object type=&quot;3&quot; unique_id=&quot;11077&quot;&gt;&lt;property id=&quot;20148&quot; value=&quot;5&quot;/&gt;&lt;property id=&quot;20300&quot; value=&quot;Slide 19 - &amp;quot;Metropolitan Planning Organization Conceptual Role&amp;quot;&quot;/&gt;&lt;property id=&quot;20307&quot; value=&quot;354&quot;/&gt;&lt;/object&gt;&lt;object type=&quot;3&quot; unique_id=&quot;11358&quot;&gt;&lt;property id=&quot;20148&quot; value=&quot;5&quot;/&gt;&lt;property id=&quot;20300&quot; value=&quot;Slide 4 - &amp;quot;Dallas-Fort Worth Metropolitan Area&amp;quot;&quot;/&gt;&lt;property id=&quot;20307&quot; value=&quot;355&quot;/&gt;&lt;/object&gt;&lt;object type=&quot;3&quot; unique_id=&quot;11359&quot;&gt;&lt;property id=&quot;20148&quot; value=&quot;5&quot;/&gt;&lt;property id=&quot;20300&quot; value=&quot;Slide 5&quot;/&gt;&lt;property id=&quot;20307&quot; value=&quot;356&quot;/&gt;&lt;/object&gt;&lt;object type=&quot;3&quot; unique_id=&quot;11360&quot;&gt;&lt;property id=&quot;20148&quot; value=&quot;5&quot;/&gt;&lt;property id=&quot;20300&quot; value=&quot;Slide 6&quot;/&gt;&lt;property id=&quot;20307&quot; value=&quot;357&quot;/&gt;&lt;/object&gt;&lt;object type=&quot;3&quot; unique_id=&quot;11361&quot;&gt;&lt;property id=&quot;20148&quot; value=&quot;5&quot;/&gt;&lt;property id=&quot;20300&quot; value=&quot;Slide 7&quot;/&gt;&lt;property id=&quot;20307&quot; value=&quot;358&quot;/&gt;&lt;/object&gt;&lt;object type=&quot;3&quot; unique_id=&quot;12472&quot;&gt;&lt;property id=&quot;20148&quot; value=&quot;5&quot;/&gt;&lt;property id=&quot;20300&quot; value=&quot;Slide 3 - &amp;quot;The Dallas-Fort Worth Region&amp;quot;&quot;/&gt;&lt;property id=&quot;20307&quot; value=&quot;359&quot;/&gt;&lt;/object&gt;&lt;object type=&quot;3&quot; unique_id=&quot;12473&quot;&gt;&lt;property id=&quot;20148&quot; value=&quot;5&quot;/&gt;&lt;property id=&quot;20300&quot; value=&quot;Slide 8 - &amp;quot;Numerous complicated problems can emerge if growth is not managed well in our region.&amp;quot;&quot;/&gt;&lt;property id=&quot;20307&quot; value=&quot;360&quot;/&gt;&lt;/object&gt;&lt;object type=&quot;3&quot; unique_id=&quot;12474&quot;&gt;&lt;property id=&quot;20148&quot; value=&quot;5&quot;/&gt;&lt;property id=&quot;20300&quot; value=&quot;Slide 9 - &amp;quot;Contents&amp;quot;&quot;/&gt;&lt;property id=&quot;20307&quot; value=&quot;361&quot;/&gt;&lt;/object&gt;&lt;object type=&quot;3&quot; unique_id=&quot;12475&quot;&gt;&lt;property id=&quot;20148&quot; value=&quot;5&quot;/&gt;&lt;property id=&quot;20300&quot; value=&quot;Slide 10 - &amp;quot;Planning Institutional Structure&amp;quot;&quot;/&gt;&lt;property id=&quot;20307&quot; value=&quot;362&quot;/&gt;&lt;/object&gt;&lt;object type=&quot;3&quot; unique_id=&quot;12476&quot;&gt;&lt;property id=&quot;20148&quot; value=&quot;5&quot;/&gt;&lt;property id=&quot;20300&quot; value=&quot;Slide 20 - &amp;quot;How a Transportation Idea Becomes a Transportation Project in 16 Steps&amp;quot;&quot;/&gt;&lt;property id=&quot;20307&quot; value=&quot;370&quot;/&gt;&lt;/object&gt;&lt;object type=&quot;3&quot; unique_id=&quot;12477&quot;&gt;&lt;property id=&quot;20148&quot; value=&quot;5&quot;/&gt;&lt;property id=&quot;20300&quot; value=&quot;Slide 21&quot;/&gt;&lt;property id=&quot;20307&quot; value=&quot;363&quot;/&gt;&lt;/object&gt;&lt;object type=&quot;3&quot; unique_id=&quot;12478&quot;&gt;&lt;property id=&quot;20148&quot; value=&quot;5&quot;/&gt;&lt;property id=&quot;20300&quot; value=&quot;Slide 22 - &amp;quot;The Road to Success (1-3)&amp;quot;&quot;/&gt;&lt;property id=&quot;20307&quot; value=&quot;365&quot;/&gt;&lt;/object&gt;&lt;object type=&quot;3&quot; unique_id=&quot;12479&quot;&gt;&lt;property id=&quot;20148&quot; value=&quot;5&quot;/&gt;&lt;property id=&quot;20300&quot; value=&quot;Slide 23 - &amp;quot;The Road to Success (4-6)&amp;quot;&quot;/&gt;&lt;property id=&quot;20307&quot; value=&quot;366&quot;/&gt;&lt;/object&gt;&lt;object type=&quot;3&quot; unique_id=&quot;12480&quot;&gt;&lt;property id=&quot;20148&quot; value=&quot;5&quot;/&gt;&lt;property id=&quot;20300&quot; value=&quot;Slide 24 - &amp;quot;The Road to Success (7-10)&amp;quot;&quot;/&gt;&lt;property id=&quot;20307&quot; value=&quot;367&quot;/&gt;&lt;/object&gt;&lt;object type=&quot;3&quot; unique_id=&quot;12481&quot;&gt;&lt;property id=&quot;20148&quot; value=&quot;5&quot;/&gt;&lt;property id=&quot;20300&quot; value=&quot;Slide 25 - &amp;quot;The Road to Success (10-13)&amp;quot;&quot;/&gt;&lt;property id=&quot;20307&quot; value=&quot;368&quot;/&gt;&lt;/object&gt;&lt;object type=&quot;3&quot; unique_id=&quot;12482&quot;&gt;&lt;property id=&quot;20148&quot; value=&quot;5&quot;/&gt;&lt;property id=&quot;20300&quot; value=&quot;Slide 26 - &amp;quot;The Road to Success (14-16)&amp;quot;&quot;/&gt;&lt;property id=&quot;20307&quot; value=&quot;369&quot;/&gt;&lt;/object&gt;&lt;object type=&quot;3&quot; unique_id=&quot;14208&quot;&gt;&lt;property id=&quot;20148&quot; value=&quot;5&quot;/&gt;&lt;property id=&quot;20300&quot; value=&quot;Slide 27 - &amp;quot;Contents&amp;quot;&quot;/&gt;&lt;property id=&quot;20307&quot; value=&quot;371&quot;/&gt;&lt;/object&gt;&lt;object type=&quot;3&quot; unique_id=&quot;14209&quot;&gt;&lt;property id=&quot;20148&quot; value=&quot;5&quot;/&gt;&lt;property id=&quot;20300&quot; value=&quot;Slide 28 - &amp;quot;DFW Regional Travel Model&amp;quot;&quot;/&gt;&lt;property id=&quot;20307&quot; value=&quot;372&quot;/&gt;&lt;/object&gt;&lt;object type=&quot;3&quot; unique_id=&quot;14210&quot;&gt;&lt;property id=&quot;20148&quot; value=&quot;5&quot;/&gt;&lt;property id=&quot;20300&quot; value=&quot;Slide 71&quot;/&gt;&lt;property id=&quot;20307&quot; value=&quot;373&quot;/&gt;&lt;/object&gt;&lt;object type=&quot;3&quot; unique_id=&quot;14211&quot;&gt;&lt;property id=&quot;20148&quot; value=&quot;5&quot;/&gt;&lt;property id=&quot;20300&quot; value=&quot;Slide 72&quot;/&gt;&lt;property id=&quot;20307&quot; value=&quot;374&quot;/&gt;&lt;/object&gt;&lt;object type=&quot;3&quot; unique_id=&quot;14212&quot;&gt;&lt;property id=&quot;20148&quot; value=&quot;5&quot;/&gt;&lt;property id=&quot;20300&quot; value=&quot;Slide 73&quot;/&gt;&lt;property id=&quot;20307&quot; value=&quot;375&quot;/&gt;&lt;/object&gt;&lt;object type=&quot;3&quot; unique_id=&quot;14213&quot;&gt;&lt;property id=&quot;20148&quot; value=&quot;5&quot;/&gt;&lt;property id=&quot;20300&quot; value=&quot;Slide 74&quot;/&gt;&lt;property id=&quot;20307&quot; value=&quot;376&quot;/&gt;&lt;/object&gt;&lt;object type=&quot;3&quot; unique_id=&quot;14214&quot;&gt;&lt;property id=&quot;20148&quot; value=&quot;5&quot;/&gt;&lt;property id=&quot;20300&quot; value=&quot;Slide 75&quot;/&gt;&lt;property id=&quot;20307&quot; value=&quot;377&quot;/&gt;&lt;/object&gt;&lt;object type=&quot;3&quot; unique_id=&quot;14215&quot;&gt;&lt;property id=&quot;20148&quot; value=&quot;5&quot;/&gt;&lt;property id=&quot;20300&quot; value=&quot;Slide 76&quot;/&gt;&lt;property id=&quot;20307&quot; value=&quot;378&quot;/&gt;&lt;/object&gt;&lt;object type=&quot;3&quot; unique_id=&quot;14216&quot;&gt;&lt;property id=&quot;20148&quot; value=&quot;5&quot;/&gt;&lt;property id=&quot;20300&quot; value=&quot;Slide 77&quot;/&gt;&lt;property id=&quot;20307&quot; value=&quot;379&quot;/&gt;&lt;/object&gt;&lt;object type=&quot;3&quot; unique_id=&quot;14217&quot;&gt;&lt;property id=&quot;20148&quot; value=&quot;5&quot;/&gt;&lt;property id=&quot;20300&quot; value=&quot;Slide 78&quot;/&gt;&lt;property id=&quot;20307&quot; value=&quot;380&quot;/&gt;&lt;/object&gt;&lt;object type=&quot;3&quot; unique_id=&quot;14218&quot;&gt;&lt;property id=&quot;20148&quot; value=&quot;5&quot;/&gt;&lt;property id=&quot;20300&quot; value=&quot;Slide 79&quot;/&gt;&lt;property id=&quot;20307&quot; value=&quot;381&quot;/&gt;&lt;/object&gt;&lt;object type=&quot;3&quot; unique_id=&quot;14219&quot;&gt;&lt;property id=&quot;20148&quot; value=&quot;5&quot;/&gt;&lt;property id=&quot;20300&quot; value=&quot;Slide 80&quot;/&gt;&lt;property id=&quot;20307&quot; value=&quot;382&quot;/&gt;&lt;/object&gt;&lt;object type=&quot;3&quot; unique_id=&quot;14220&quot;&gt;&lt;property id=&quot;20148&quot; value=&quot;5&quot;/&gt;&lt;property id=&quot;20300&quot; value=&quot;Slide 81&quot;/&gt;&lt;property id=&quot;20307&quot; value=&quot;383&quot;/&gt;&lt;/object&gt;&lt;object type=&quot;3&quot; unique_id=&quot;14221&quot;&gt;&lt;property id=&quot;20148&quot; value=&quot;5&quot;/&gt;&lt;property id=&quot;20300&quot; value=&quot;Slide 82&quot;/&gt;&lt;property id=&quot;20307&quot; value=&quot;384&quot;/&gt;&lt;/object&gt;&lt;object type=&quot;3&quot; unique_id=&quot;14222&quot;&gt;&lt;property id=&quot;20148&quot; value=&quot;5&quot;/&gt;&lt;property id=&quot;20300&quot; value=&quot;Slide 83&quot;/&gt;&lt;property id=&quot;20307&quot; value=&quot;385&quot;/&gt;&lt;/object&gt;&lt;object type=&quot;3&quot; unique_id=&quot;14223&quot;&gt;&lt;property id=&quot;20148&quot; value=&quot;5&quot;/&gt;&lt;property id=&quot;20300&quot; value=&quot;Slide 84&quot;/&gt;&lt;property id=&quot;20307&quot; value=&quot;386&quot;/&gt;&lt;/object&gt;&lt;object type=&quot;3&quot; unique_id=&quot;14224&quot;&gt;&lt;property id=&quot;20148&quot; value=&quot;5&quot;/&gt;&lt;property id=&quot;20300&quot; value=&quot;Slide 85&quot;/&gt;&lt;property id=&quot;20307&quot; value=&quot;387&quot;/&gt;&lt;/object&gt;&lt;object type=&quot;3&quot; unique_id=&quot;14225&quot;&gt;&lt;property id=&quot;20148&quot; value=&quot;5&quot;/&gt;&lt;property id=&quot;20300&quot; value=&quot;Slide 86&quot;/&gt;&lt;property id=&quot;20307&quot; value=&quot;388&quot;/&gt;&lt;/object&gt;&lt;object type=&quot;3&quot; unique_id=&quot;14226&quot;&gt;&lt;property id=&quot;20148&quot; value=&quot;5&quot;/&gt;&lt;property id=&quot;20300&quot; value=&quot;Slide 87&quot;/&gt;&lt;property id=&quot;20307&quot; value=&quot;3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11628</TotalTime>
  <Words>1628</Words>
  <Application>Microsoft Office PowerPoint</Application>
  <PresentationFormat>On-screen Show (4:3)</PresentationFormat>
  <Paragraphs>392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Layers</vt:lpstr>
      <vt:lpstr>Equation</vt:lpstr>
      <vt:lpstr>Investigating the Relationship of Service Headway to Wait Time in Dallas-Fort Worth Metropolitan Area</vt:lpstr>
      <vt:lpstr>Background</vt:lpstr>
      <vt:lpstr>Problem</vt:lpstr>
      <vt:lpstr>Objective</vt:lpstr>
      <vt:lpstr>Other Studies</vt:lpstr>
      <vt:lpstr>Variability</vt:lpstr>
      <vt:lpstr>Passenger Arrivals</vt:lpstr>
      <vt:lpstr>Wait Time </vt:lpstr>
      <vt:lpstr>Passenger Arrivals</vt:lpstr>
      <vt:lpstr>Methods</vt:lpstr>
      <vt:lpstr>Sample Size</vt:lpstr>
      <vt:lpstr>Train Headway Variability</vt:lpstr>
      <vt:lpstr>Route Selection</vt:lpstr>
      <vt:lpstr>Wait Time Questionnaire</vt:lpstr>
      <vt:lpstr>Wait Time Study Details</vt:lpstr>
      <vt:lpstr>DART/TRE  Results by Headway Group</vt:lpstr>
      <vt:lpstr>DART/TRE Initial Wait Time  Results by Headway Group</vt:lpstr>
      <vt:lpstr>DART/TRE Initial Wait Time  Results by Headway Group</vt:lpstr>
      <vt:lpstr>Headway and Initial Wait</vt:lpstr>
      <vt:lpstr>DART/TRE Transfer Wait Time  Results by Headway Group</vt:lpstr>
      <vt:lpstr>DART/TRE Transfer Wait Time  Results by Headway Group</vt:lpstr>
      <vt:lpstr>Headway and Transfer Wait</vt:lpstr>
      <vt:lpstr>DART/TRE Results by Trip Purpose</vt:lpstr>
      <vt:lpstr>HBW Initial Wait Time  Results by Time of Day</vt:lpstr>
      <vt:lpstr>HNW Initial Wait Time  Results by Time of Day</vt:lpstr>
      <vt:lpstr>NHB Initial Wait Time  Results by Time of Day</vt:lpstr>
      <vt:lpstr>HBW Transfer Wait Time  Results by Time of Day</vt:lpstr>
      <vt:lpstr>HNW Transfer Wait Time  Results by Time of Day</vt:lpstr>
      <vt:lpstr>NHB Transfer Wait Time  Results by Time of Day</vt:lpstr>
      <vt:lpstr>DART/TRE Results by Trip Purpose and TOD</vt:lpstr>
      <vt:lpstr>Wait Time Survey Conclusions</vt:lpstr>
      <vt:lpstr>References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TRB APP CON</dc:title>
  <dc:creator>kyu</dc:creator>
  <cp:lastModifiedBy>kyu</cp:lastModifiedBy>
  <cp:revision>2200</cp:revision>
  <dcterms:created xsi:type="dcterms:W3CDTF">2005-10-17T21:50:16Z</dcterms:created>
  <dcterms:modified xsi:type="dcterms:W3CDTF">2011-05-11T13:42:56Z</dcterms:modified>
</cp:coreProperties>
</file>