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77" r:id="rId3"/>
    <p:sldId id="342" r:id="rId4"/>
    <p:sldId id="368" r:id="rId5"/>
    <p:sldId id="369" r:id="rId6"/>
    <p:sldId id="343" r:id="rId7"/>
    <p:sldId id="344" r:id="rId8"/>
    <p:sldId id="359" r:id="rId9"/>
    <p:sldId id="346" r:id="rId10"/>
    <p:sldId id="347" r:id="rId11"/>
    <p:sldId id="348" r:id="rId12"/>
    <p:sldId id="349" r:id="rId13"/>
    <p:sldId id="351" r:id="rId14"/>
    <p:sldId id="350" r:id="rId15"/>
    <p:sldId id="367" r:id="rId16"/>
    <p:sldId id="366" r:id="rId17"/>
    <p:sldId id="352" r:id="rId18"/>
    <p:sldId id="353" r:id="rId19"/>
    <p:sldId id="354" r:id="rId20"/>
    <p:sldId id="355" r:id="rId21"/>
    <p:sldId id="363" r:id="rId22"/>
    <p:sldId id="360" r:id="rId23"/>
    <p:sldId id="365" r:id="rId24"/>
    <p:sldId id="364" r:id="rId25"/>
    <p:sldId id="358" r:id="rId26"/>
    <p:sldId id="372" r:id="rId27"/>
    <p:sldId id="373" r:id="rId28"/>
    <p:sldId id="374" r:id="rId29"/>
    <p:sldId id="357" r:id="rId30"/>
    <p:sldId id="371" r:id="rId31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24"/>
    <a:srgbClr val="4B8992"/>
    <a:srgbClr val="501D1C"/>
    <a:srgbClr val="19447E"/>
    <a:srgbClr val="DDAB37"/>
    <a:srgbClr val="000000"/>
    <a:srgbClr val="C18F21"/>
    <a:srgbClr val="FFFFFF"/>
    <a:srgbClr val="678250"/>
    <a:srgbClr val="735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849" autoAdjust="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6" y="-102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Trip Distance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missing</c:v>
                </c:pt>
                <c:pt idx="1">
                  <c:v>&lt;25 miles</c:v>
                </c:pt>
                <c:pt idx="2">
                  <c:v>25-39 miles</c:v>
                </c:pt>
                <c:pt idx="3">
                  <c:v>40-49 miles</c:v>
                </c:pt>
                <c:pt idx="4">
                  <c:v>50-99 miles</c:v>
                </c:pt>
                <c:pt idx="5">
                  <c:v>100+ miles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2.4E-2</c:v>
                </c:pt>
                <c:pt idx="1">
                  <c:v>5.7000000000000002E-2</c:v>
                </c:pt>
                <c:pt idx="2">
                  <c:v>9.4E-2</c:v>
                </c:pt>
                <c:pt idx="3">
                  <c:v>0.12</c:v>
                </c:pt>
                <c:pt idx="4">
                  <c:v>0.316</c:v>
                </c:pt>
                <c:pt idx="5">
                  <c:v>0.38900000000000001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Trip Purpose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Return Home</c:v>
                </c:pt>
                <c:pt idx="1">
                  <c:v>Work/Work Related</c:v>
                </c:pt>
                <c:pt idx="2">
                  <c:v>Visting</c:v>
                </c:pt>
                <c:pt idx="3">
                  <c:v>Vacation</c:v>
                </c:pt>
                <c:pt idx="4">
                  <c:v>Outdoor</c:v>
                </c:pt>
                <c:pt idx="5">
                  <c:v>Family/Personal</c:v>
                </c:pt>
                <c:pt idx="6">
                  <c:v>Entertainment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0.30599999999999999</c:v>
                </c:pt>
                <c:pt idx="1">
                  <c:v>0.157</c:v>
                </c:pt>
                <c:pt idx="2">
                  <c:v>0.14699999999999999</c:v>
                </c:pt>
                <c:pt idx="3">
                  <c:v>0.11</c:v>
                </c:pt>
                <c:pt idx="4">
                  <c:v>6.3E-2</c:v>
                </c:pt>
                <c:pt idx="5">
                  <c:v>5.6000000000000001E-2</c:v>
                </c:pt>
                <c:pt idx="6">
                  <c:v>3.6999999999999998E-2</c:v>
                </c:pt>
                <c:pt idx="7">
                  <c:v>0.124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Travel Mode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Auto-Driver</c:v>
                </c:pt>
                <c:pt idx="1">
                  <c:v>Auto-Passenger</c:v>
                </c:pt>
                <c:pt idx="2">
                  <c:v>Airplane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0.54700000000000004</c:v>
                </c:pt>
                <c:pt idx="1">
                  <c:v>0.26500000000000001</c:v>
                </c:pt>
                <c:pt idx="2">
                  <c:v>0.124</c:v>
                </c:pt>
                <c:pt idx="3">
                  <c:v>6.4000000000000001E-2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324" cy="461010"/>
          </a:xfrm>
          <a:prstGeom prst="rect">
            <a:avLst/>
          </a:prstGeom>
        </p:spPr>
        <p:txBody>
          <a:bodyPr vert="horz" lIns="92370" tIns="46184" rIns="92370" bIns="461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0" y="0"/>
            <a:ext cx="3010324" cy="461010"/>
          </a:xfrm>
          <a:prstGeom prst="rect">
            <a:avLst/>
          </a:prstGeom>
        </p:spPr>
        <p:txBody>
          <a:bodyPr vert="horz" lIns="92370" tIns="46184" rIns="92370" bIns="46184" rtlCol="0"/>
          <a:lstStyle>
            <a:lvl1pPr algn="r">
              <a:defRPr sz="1200"/>
            </a:lvl1pPr>
          </a:lstStyle>
          <a:p>
            <a:fld id="{6DD1AF7B-205B-4949-B530-BAB725291271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591"/>
            <a:ext cx="3010324" cy="461010"/>
          </a:xfrm>
          <a:prstGeom prst="rect">
            <a:avLst/>
          </a:prstGeom>
        </p:spPr>
        <p:txBody>
          <a:bodyPr vert="horz" lIns="92370" tIns="46184" rIns="92370" bIns="461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0" y="8757591"/>
            <a:ext cx="3010324" cy="461010"/>
          </a:xfrm>
          <a:prstGeom prst="rect">
            <a:avLst/>
          </a:prstGeom>
        </p:spPr>
        <p:txBody>
          <a:bodyPr vert="horz" lIns="92370" tIns="46184" rIns="92370" bIns="46184" rtlCol="0" anchor="b"/>
          <a:lstStyle>
            <a:lvl1pPr algn="r">
              <a:defRPr sz="1200"/>
            </a:lvl1pPr>
          </a:lstStyle>
          <a:p>
            <a:fld id="{A1A6A5FA-02DA-458B-976F-1308384E8F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26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324" cy="461010"/>
          </a:xfrm>
          <a:prstGeom prst="rect">
            <a:avLst/>
          </a:prstGeom>
        </p:spPr>
        <p:txBody>
          <a:bodyPr vert="horz" lIns="92370" tIns="46184" rIns="92370" bIns="461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0"/>
            <a:ext cx="3010324" cy="461010"/>
          </a:xfrm>
          <a:prstGeom prst="rect">
            <a:avLst/>
          </a:prstGeom>
        </p:spPr>
        <p:txBody>
          <a:bodyPr vert="horz" lIns="92370" tIns="46184" rIns="92370" bIns="46184" rtlCol="0"/>
          <a:lstStyle>
            <a:lvl1pPr algn="r">
              <a:defRPr sz="1200"/>
            </a:lvl1pPr>
          </a:lstStyle>
          <a:p>
            <a:fld id="{48A16A90-0C31-456A-973E-2BEC4B145C3B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0" tIns="46184" rIns="92370" bIns="461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6"/>
            <a:ext cx="5557520" cy="4149090"/>
          </a:xfrm>
          <a:prstGeom prst="rect">
            <a:avLst/>
          </a:prstGeom>
        </p:spPr>
        <p:txBody>
          <a:bodyPr vert="horz" lIns="92370" tIns="46184" rIns="92370" bIns="461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591"/>
            <a:ext cx="3010324" cy="461010"/>
          </a:xfrm>
          <a:prstGeom prst="rect">
            <a:avLst/>
          </a:prstGeom>
        </p:spPr>
        <p:txBody>
          <a:bodyPr vert="horz" lIns="92370" tIns="46184" rIns="92370" bIns="461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57591"/>
            <a:ext cx="3010324" cy="461010"/>
          </a:xfrm>
          <a:prstGeom prst="rect">
            <a:avLst/>
          </a:prstGeom>
        </p:spPr>
        <p:txBody>
          <a:bodyPr vert="horz" lIns="92370" tIns="46184" rIns="92370" bIns="46184" rtlCol="0" anchor="b"/>
          <a:lstStyle>
            <a:lvl1pPr algn="r">
              <a:defRPr sz="1200"/>
            </a:lvl1pPr>
          </a:lstStyle>
          <a:p>
            <a:fld id="{F2E84594-9912-4D06-8E84-74B2C76380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1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A815-C045-4AE6-B091-88525772A7F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4850"/>
            <a:ext cx="4587875" cy="34401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822" y="4380192"/>
            <a:ext cx="5107258" cy="41383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A815-C045-4AE6-B091-88525772A7F5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4850"/>
            <a:ext cx="4587875" cy="34401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822" y="4380192"/>
            <a:ext cx="5107258" cy="41383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A815-C045-4AE6-B091-88525772A7F5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4850"/>
            <a:ext cx="4587875" cy="34401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822" y="4380192"/>
            <a:ext cx="5107258" cy="41383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A815-C045-4AE6-B091-88525772A7F5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4850"/>
            <a:ext cx="4587875" cy="34401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822" y="4380192"/>
            <a:ext cx="5107258" cy="41383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A815-C045-4AE6-B091-88525772A7F5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4850"/>
            <a:ext cx="4587875" cy="34401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822" y="4380192"/>
            <a:ext cx="5107258" cy="41383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A815-C045-4AE6-B091-88525772A7F5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4850"/>
            <a:ext cx="4587875" cy="34401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822" y="4380192"/>
            <a:ext cx="5107258" cy="41383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A815-C045-4AE6-B091-88525772A7F5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4850"/>
            <a:ext cx="4587875" cy="34401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822" y="4380192"/>
            <a:ext cx="5107258" cy="41383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A815-C045-4AE6-B091-88525772A7F5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4850"/>
            <a:ext cx="4587875" cy="34401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822" y="4380192"/>
            <a:ext cx="5107258" cy="41383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58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A815-C045-4AE6-B091-88525772A7F5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4850"/>
            <a:ext cx="4587875" cy="34401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822" y="4380192"/>
            <a:ext cx="5107258" cy="41383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A815-C045-4AE6-B091-88525772A7F5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4850"/>
            <a:ext cx="4587875" cy="34401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822" y="4380192"/>
            <a:ext cx="5107258" cy="41383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AA7D-0242-44D4-96D7-F4D9B9A0A75E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157-CBC7-428D-8F73-B16C38E737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AA7D-0242-44D4-96D7-F4D9B9A0A75E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157-CBC7-428D-8F73-B16C38E737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AA7D-0242-44D4-96D7-F4D9B9A0A75E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157-CBC7-428D-8F73-B16C38E737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157-CBC7-428D-8F73-B16C38E737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AA7D-0242-44D4-96D7-F4D9B9A0A75E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157-CBC7-428D-8F73-B16C38E737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AA7D-0242-44D4-96D7-F4D9B9A0A75E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157-CBC7-428D-8F73-B16C38E737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AA7D-0242-44D4-96D7-F4D9B9A0A75E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157-CBC7-428D-8F73-B16C38E737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AA7D-0242-44D4-96D7-F4D9B9A0A75E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157-CBC7-428D-8F73-B16C38E737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AA7D-0242-44D4-96D7-F4D9B9A0A75E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157-CBC7-428D-8F73-B16C38E737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AA7D-0242-44D4-96D7-F4D9B9A0A75E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157-CBC7-428D-8F73-B16C38E737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AA7D-0242-44D4-96D7-F4D9B9A0A75E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157-CBC7-428D-8F73-B16C38E737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EAA7D-0242-44D4-96D7-F4D9B9A0A75E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2157-CBC7-428D-8F73-B16C38E737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19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3"/>
          <p:cNvGrpSpPr/>
          <p:nvPr/>
        </p:nvGrpSpPr>
        <p:grpSpPr>
          <a:xfrm>
            <a:off x="70018" y="270113"/>
            <a:ext cx="609600" cy="1140619"/>
            <a:chOff x="152400" y="270113"/>
            <a:chExt cx="609600" cy="1140619"/>
          </a:xfrm>
        </p:grpSpPr>
        <p:sp>
          <p:nvSpPr>
            <p:cNvPr id="9" name="Rectangle 8"/>
            <p:cNvSpPr/>
            <p:nvPr userDrawn="1"/>
          </p:nvSpPr>
          <p:spPr>
            <a:xfrm>
              <a:off x="152400" y="270113"/>
              <a:ext cx="609600" cy="228600"/>
            </a:xfrm>
            <a:prstGeom prst="rect">
              <a:avLst/>
            </a:prstGeom>
            <a:solidFill>
              <a:srgbClr val="DDA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52400" y="499594"/>
              <a:ext cx="609600" cy="228600"/>
            </a:xfrm>
            <a:prstGeom prst="rect">
              <a:avLst/>
            </a:prstGeom>
            <a:solidFill>
              <a:srgbClr val="19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" y="727313"/>
              <a:ext cx="609600" cy="228600"/>
            </a:xfrm>
            <a:prstGeom prst="rect">
              <a:avLst/>
            </a:prstGeom>
            <a:solidFill>
              <a:srgbClr val="678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" y="955921"/>
              <a:ext cx="609600" cy="228600"/>
            </a:xfrm>
            <a:prstGeom prst="rect">
              <a:avLst/>
            </a:prstGeom>
            <a:solidFill>
              <a:srgbClr val="5C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52400" y="1182132"/>
              <a:ext cx="609600" cy="228600"/>
            </a:xfrm>
            <a:prstGeom prst="rect">
              <a:avLst/>
            </a:prstGeom>
            <a:solidFill>
              <a:srgbClr val="4B8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transMaroon.gif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27790" y="6324600"/>
            <a:ext cx="2031013" cy="457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67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19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0018" y="270113"/>
            <a:ext cx="609600" cy="1140619"/>
            <a:chOff x="152400" y="270113"/>
            <a:chExt cx="609600" cy="114061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52400" y="270113"/>
              <a:ext cx="609600" cy="228600"/>
            </a:xfrm>
            <a:prstGeom prst="rect">
              <a:avLst/>
            </a:prstGeom>
            <a:solidFill>
              <a:srgbClr val="DDA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52400" y="499594"/>
              <a:ext cx="609600" cy="228600"/>
            </a:xfrm>
            <a:prstGeom prst="rect">
              <a:avLst/>
            </a:prstGeom>
            <a:solidFill>
              <a:srgbClr val="19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52400" y="727313"/>
              <a:ext cx="609600" cy="228600"/>
            </a:xfrm>
            <a:prstGeom prst="rect">
              <a:avLst/>
            </a:prstGeom>
            <a:solidFill>
              <a:srgbClr val="678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52400" y="955921"/>
              <a:ext cx="609600" cy="228600"/>
            </a:xfrm>
            <a:prstGeom prst="rect">
              <a:avLst/>
            </a:prstGeom>
            <a:solidFill>
              <a:srgbClr val="5C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52400" y="1182132"/>
              <a:ext cx="609600" cy="228600"/>
            </a:xfrm>
            <a:prstGeom prst="rect">
              <a:avLst/>
            </a:prstGeom>
            <a:solidFill>
              <a:srgbClr val="4B8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transMaroon.gif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27790" y="6324600"/>
            <a:ext cx="2031013" cy="457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67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9447E"/>
        </a:buClr>
        <a:buSzPct val="125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C0024"/>
        </a:buClr>
        <a:buSzPct val="12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7825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C002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B899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752600" cy="6858000"/>
          </a:xfrm>
          <a:prstGeom prst="rect">
            <a:avLst/>
          </a:prstGeom>
          <a:solidFill>
            <a:srgbClr val="19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2240405" y="-378191"/>
            <a:ext cx="6553200" cy="283845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5C0024"/>
                </a:solidFill>
              </a:rPr>
              <a:t>Surveying and Modeling Long Distance Trips</a:t>
            </a:r>
            <a:endParaRPr lang="en-US" sz="4800" b="1" dirty="0">
              <a:solidFill>
                <a:srgbClr val="5C0024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19"/>
          <p:cNvSpPr txBox="1">
            <a:spLocks/>
          </p:cNvSpPr>
          <p:nvPr/>
        </p:nvSpPr>
        <p:spPr>
          <a:xfrm>
            <a:off x="1752600" y="2445270"/>
            <a:ext cx="7239000" cy="1967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19447E"/>
              </a:buClr>
              <a:buSzPct val="125000"/>
              <a:buFont typeface="Wingdings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5C0024"/>
              </a:buClr>
              <a:buSzPct val="125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678250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5C0024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4B899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i="1" dirty="0" smtClean="0">
                <a:solidFill>
                  <a:schemeClr val="tx1"/>
                </a:solidFill>
              </a:rPr>
              <a:t>Stacey Bricka, TTI</a:t>
            </a:r>
          </a:p>
          <a:p>
            <a:pPr>
              <a:spcBef>
                <a:spcPts val="0"/>
              </a:spcBef>
            </a:pPr>
            <a:r>
              <a:rPr lang="en-US" sz="2400" i="1" dirty="0" smtClean="0">
                <a:solidFill>
                  <a:schemeClr val="tx1"/>
                </a:solidFill>
              </a:rPr>
              <a:t>Erik Sabina, DRCOG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Catherine Durso, University of Denver</a:t>
            </a:r>
          </a:p>
          <a:p>
            <a:pPr>
              <a:spcBef>
                <a:spcPts val="0"/>
              </a:spcBef>
            </a:pPr>
            <a:r>
              <a:rPr lang="en-US" sz="2400" i="1" dirty="0" smtClean="0">
                <a:solidFill>
                  <a:schemeClr val="tx1"/>
                </a:solidFill>
              </a:rPr>
              <a:t>Julie Paasche, PTV NuStats</a:t>
            </a:r>
          </a:p>
        </p:txBody>
      </p:sp>
      <p:sp>
        <p:nvSpPr>
          <p:cNvPr id="16" name="Subtitle 19"/>
          <p:cNvSpPr txBox="1">
            <a:spLocks/>
          </p:cNvSpPr>
          <p:nvPr/>
        </p:nvSpPr>
        <p:spPr>
          <a:xfrm>
            <a:off x="1752600" y="4499550"/>
            <a:ext cx="7239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19447E"/>
              </a:buClr>
              <a:buSzPct val="125000"/>
              <a:buFont typeface="Wingdings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5C0024"/>
              </a:buClr>
              <a:buSzPct val="125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678250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5C0024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4B899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Presented at the 13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800" b="1" dirty="0" smtClean="0">
                <a:solidFill>
                  <a:schemeClr val="tx1"/>
                </a:solidFill>
              </a:rPr>
              <a:t>  National TRB Transportation Applications Conference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May 11, 2011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-- Session </a:t>
            </a:r>
            <a:r>
              <a:rPr lang="en-US" sz="2800" b="1" dirty="0">
                <a:solidFill>
                  <a:schemeClr val="tx1"/>
                </a:solidFill>
              </a:rPr>
              <a:t>17 -- 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Long Distance Survey Supplement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15F64-FC79-4FC2-936E-3BEEE5AF224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09600" y="1828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19447E"/>
              </a:buClr>
              <a:buFont typeface="Wingdings" pitchFamily="2" charset="2"/>
              <a:buChar char="§"/>
            </a:pP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1447800"/>
            <a:ext cx="2300267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447E"/>
              </a:buClr>
              <a:buSzPct val="12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SzPct val="12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7825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B899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dirty="0" smtClean="0"/>
              <a:t>Extend travel period to capture long distance travel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26" y="1439779"/>
            <a:ext cx="6781800" cy="43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114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Long Distance Surveys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1995 American Travel Survey</a:t>
            </a:r>
          </a:p>
          <a:p>
            <a:r>
              <a:rPr lang="en-US" dirty="0" smtClean="0"/>
              <a:t>2001 National Household Travel Survey</a:t>
            </a:r>
          </a:p>
          <a:p>
            <a:r>
              <a:rPr lang="en-US" dirty="0" smtClean="0"/>
              <a:t>2001/2 Ohio Long Distance Survey</a:t>
            </a:r>
          </a:p>
          <a:p>
            <a:r>
              <a:rPr lang="en-US" dirty="0" smtClean="0"/>
              <a:t>2004/2009 Michigan Travel Surveys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Retrospective or forecast?</a:t>
            </a:r>
          </a:p>
          <a:p>
            <a:r>
              <a:rPr lang="en-US" dirty="0" smtClean="0"/>
              <a:t>Length of diary period?</a:t>
            </a:r>
          </a:p>
          <a:p>
            <a:r>
              <a:rPr lang="en-US" dirty="0" smtClean="0"/>
              <a:t>Definition of long distance trip?</a:t>
            </a:r>
          </a:p>
          <a:p>
            <a:pPr lvl="1"/>
            <a:r>
              <a:rPr lang="en-US" dirty="0" smtClean="0"/>
              <a:t>Trip length</a:t>
            </a:r>
          </a:p>
          <a:p>
            <a:pPr lvl="1"/>
            <a:r>
              <a:rPr lang="en-US" dirty="0" smtClean="0"/>
              <a:t>Trip </a:t>
            </a:r>
            <a:r>
              <a:rPr lang="en-US" dirty="0" smtClean="0"/>
              <a:t>purpose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elements?</a:t>
            </a:r>
          </a:p>
          <a:p>
            <a:endParaRPr lang="en-US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15F64-FC79-4FC2-936E-3BEEE5AF2244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09600" y="1828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19447E"/>
              </a:buClr>
              <a:buFont typeface="Wingdings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42445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Front Range Long Distance Survey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15F64-FC79-4FC2-936E-3BEEE5AF2244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09600" y="1828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19447E"/>
              </a:buClr>
              <a:buFont typeface="Wingdings" pitchFamily="2" charset="2"/>
              <a:buChar char="§"/>
            </a:pP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2046" y="1447800"/>
            <a:ext cx="8458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447E"/>
              </a:buClr>
              <a:buSzPct val="12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SzPct val="12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7825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B899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2-week retrospective</a:t>
            </a:r>
          </a:p>
          <a:p>
            <a:pPr lvl="1"/>
            <a:r>
              <a:rPr lang="en-US" dirty="0" smtClean="0"/>
              <a:t>If no long distance trips reported, queried about most recent qualifying trip</a:t>
            </a:r>
          </a:p>
          <a:p>
            <a:r>
              <a:rPr lang="en-US" dirty="0" smtClean="0"/>
              <a:t>Definition:  50 miles or more, one-way</a:t>
            </a:r>
          </a:p>
          <a:p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Integrated into 24-hr HH Survey</a:t>
            </a:r>
          </a:p>
          <a:p>
            <a:pPr lvl="1"/>
            <a:r>
              <a:rPr lang="en-US" dirty="0" smtClean="0"/>
              <a:t>Mailed to households already surveyed</a:t>
            </a:r>
          </a:p>
          <a:p>
            <a:pPr lvl="1"/>
            <a:r>
              <a:rPr lang="en-US" dirty="0" smtClean="0"/>
              <a:t>Provided with travel log for new travelers</a:t>
            </a:r>
          </a:p>
        </p:txBody>
      </p:sp>
    </p:spTree>
    <p:extLst>
      <p:ext uri="{BB962C8B-B14F-4D97-AF65-F5344CB8AC3E}">
        <p14:creationId xmlns:p14="http://schemas.microsoft.com/office/powerpoint/2010/main" val="3053392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Front Range Long Distance Survey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629082"/>
              </p:ext>
            </p:extLst>
          </p:nvPr>
        </p:nvGraphicFramePr>
        <p:xfrm>
          <a:off x="457200" y="1600200"/>
          <a:ext cx="7774137" cy="27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393"/>
                <a:gridCol w="1167152"/>
                <a:gridCol w="1307592"/>
                <a:gridCol w="1522263"/>
                <a:gridCol w="1525737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24-Hour Surveys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</a:t>
                      </a:r>
                      <a:r>
                        <a:rPr lang="en-US" baseline="0" dirty="0" smtClean="0"/>
                        <a:t> Surveys Mailed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 Surveys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Rate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Fort Collins</a:t>
                      </a:r>
                      <a:r>
                        <a:rPr lang="en-US" baseline="0" dirty="0" smtClean="0"/>
                        <a:t> /Loveland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23.7%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Denver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7,317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28.0%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Colorado Springs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2,366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35.4%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Pueblo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42.6%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266129"/>
              </p:ext>
            </p:extLst>
          </p:nvPr>
        </p:nvGraphicFramePr>
        <p:xfrm>
          <a:off x="1345284" y="1524000"/>
          <a:ext cx="6958696" cy="27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910"/>
                <a:gridCol w="1141476"/>
                <a:gridCol w="965327"/>
                <a:gridCol w="1259014"/>
                <a:gridCol w="1318969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Surveys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Trips*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LD Trips*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 Distance</a:t>
                      </a:r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Fort Collins</a:t>
                      </a:r>
                      <a:r>
                        <a:rPr lang="en-US" baseline="0" dirty="0" smtClean="0"/>
                        <a:t> /Loveland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246 miles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Denver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405 miles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Colorado Springs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284 miles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Pueblo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214 miles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331 miles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4492171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*Per 2-week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pic>
        <p:nvPicPr>
          <p:cNvPr id="1026" name="Picture 2" descr="C:\Users\s-bricka\AppData\Local\Microsoft\Windows\Temporary Internet Files\Content.IE5\B4L7WZJ2\MC900097867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371600"/>
            <a:ext cx="2909489" cy="362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267200" cy="1828800"/>
          </a:xfrm>
        </p:spPr>
        <p:txBody>
          <a:bodyPr/>
          <a:lstStyle/>
          <a:p>
            <a:r>
              <a:rPr lang="en-US" sz="3600" dirty="0" smtClean="0"/>
              <a:t>Preliminary Results</a:t>
            </a:r>
          </a:p>
          <a:p>
            <a:r>
              <a:rPr lang="en-US" sz="3600" dirty="0" smtClean="0"/>
              <a:t>Unweighted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542154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5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58882"/>
            <a:ext cx="9247094" cy="71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529245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14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853015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92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30555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Front Range Travel Counts Project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15F64-FC79-4FC2-936E-3BEEE5AF2244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" name="Content Placeholder 2"/>
          <p:cNvSpPr txBox="1">
            <a:spLocks noGrp="1"/>
          </p:cNvSpPr>
          <p:nvPr>
            <p:ph sz="half" idx="1"/>
          </p:nvPr>
        </p:nvSpPr>
        <p:spPr>
          <a:xfrm>
            <a:off x="609600" y="1384811"/>
            <a:ext cx="49505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447E"/>
              </a:buClr>
              <a:buSzPct val="12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SzPct val="12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7825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B899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 MPO Regions</a:t>
            </a:r>
          </a:p>
          <a:p>
            <a:pPr lvl="1"/>
            <a:r>
              <a:rPr lang="en-US" dirty="0" smtClean="0"/>
              <a:t>NFRMPO</a:t>
            </a:r>
          </a:p>
          <a:p>
            <a:pPr lvl="1"/>
            <a:r>
              <a:rPr lang="en-US" dirty="0" smtClean="0"/>
              <a:t>DRCOG</a:t>
            </a:r>
          </a:p>
          <a:p>
            <a:pPr lvl="1"/>
            <a:r>
              <a:rPr lang="en-US" dirty="0" smtClean="0"/>
              <a:t>PPACG</a:t>
            </a:r>
          </a:p>
          <a:p>
            <a:pPr lvl="1"/>
            <a:r>
              <a:rPr lang="en-US" dirty="0" smtClean="0"/>
              <a:t>PACOG</a:t>
            </a:r>
          </a:p>
          <a:p>
            <a:r>
              <a:rPr lang="en-US" dirty="0" smtClean="0"/>
              <a:t>Surveys</a:t>
            </a:r>
          </a:p>
          <a:p>
            <a:pPr lvl="1"/>
            <a:r>
              <a:rPr lang="en-US" dirty="0" smtClean="0"/>
              <a:t>Household</a:t>
            </a:r>
          </a:p>
          <a:p>
            <a:pPr lvl="1"/>
            <a:r>
              <a:rPr lang="en-US" dirty="0" smtClean="0"/>
              <a:t>Commercial Vehicle</a:t>
            </a:r>
          </a:p>
          <a:p>
            <a:pPr lvl="1"/>
            <a:r>
              <a:rPr lang="en-US" dirty="0" smtClean="0"/>
              <a:t>External Station</a:t>
            </a:r>
          </a:p>
          <a:p>
            <a:pPr lvl="1"/>
            <a:r>
              <a:rPr lang="en-US" dirty="0" smtClean="0"/>
              <a:t>Long Distance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86884"/>
            <a:ext cx="5555191" cy="4292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3200" y="19489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NFRMPO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DRCOG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90544" y="402985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PPACG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44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DRCOG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 activity-based model</a:t>
            </a:r>
          </a:p>
          <a:p>
            <a:r>
              <a:rPr lang="en-US" dirty="0" smtClean="0"/>
              <a:t>“Portland – San Francisco - Sacramento Family” of models</a:t>
            </a:r>
          </a:p>
          <a:p>
            <a:r>
              <a:rPr lang="en-US" dirty="0" smtClean="0"/>
              <a:t>“Fully” disaggregate (mostly)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Geography (all HH and work locations get x/y point)</a:t>
            </a:r>
          </a:p>
          <a:p>
            <a:r>
              <a:rPr lang="en-US" dirty="0" smtClean="0"/>
              <a:t>“Trip distribution” through tour destination and intermediate stop discrete choice models</a:t>
            </a:r>
          </a:p>
          <a:p>
            <a:pPr lvl="1"/>
            <a:r>
              <a:rPr lang="en-US" dirty="0" smtClean="0"/>
              <a:t>Accurate long-distance trips are crucial to estimating such models for large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Data into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Establishing long distance trip rate</a:t>
            </a:r>
          </a:p>
          <a:p>
            <a:r>
              <a:rPr lang="en-US" sz="3600" dirty="0" smtClean="0"/>
              <a:t>Enhancing origin-destination matrix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Questions:</a:t>
            </a:r>
          </a:p>
          <a:p>
            <a:r>
              <a:rPr lang="en-US" dirty="0"/>
              <a:t>Do we need to weight the long-distance trips differently?</a:t>
            </a:r>
          </a:p>
          <a:p>
            <a:r>
              <a:rPr lang="en-US" dirty="0"/>
              <a:t>What is the incidence of long distance trips?</a:t>
            </a:r>
          </a:p>
          <a:p>
            <a:pPr lvl="1"/>
            <a:r>
              <a:rPr lang="en-US" dirty="0"/>
              <a:t>How does it differ from the incidence of trips in the 24-hour diary data?</a:t>
            </a:r>
          </a:p>
          <a:p>
            <a:r>
              <a:rPr lang="en-US" dirty="0"/>
              <a:t>How </a:t>
            </a:r>
            <a:r>
              <a:rPr lang="en-US" dirty="0" smtClean="0"/>
              <a:t>can this </a:t>
            </a:r>
            <a:r>
              <a:rPr lang="en-US" dirty="0"/>
              <a:t>data </a:t>
            </a:r>
            <a:r>
              <a:rPr lang="en-US" dirty="0" smtClean="0"/>
              <a:t>enhance the </a:t>
            </a:r>
            <a:r>
              <a:rPr lang="en-US" dirty="0"/>
              <a:t>origin-destination matrix?</a:t>
            </a:r>
          </a:p>
        </p:txBody>
      </p:sp>
    </p:spTree>
    <p:extLst>
      <p:ext uri="{BB962C8B-B14F-4D97-AF65-F5344CB8AC3E}">
        <p14:creationId xmlns:p14="http://schemas.microsoft.com/office/powerpoint/2010/main" val="40316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Reweight Data?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058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2111847"/>
              </p:ext>
            </p:extLst>
          </p:nvPr>
        </p:nvGraphicFramePr>
        <p:xfrm>
          <a:off x="304800" y="2286000"/>
          <a:ext cx="865219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393"/>
                <a:gridCol w="2133600"/>
                <a:gridCol w="2133600"/>
                <a:gridCol w="21336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HH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HH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Income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Fort Collins</a:t>
                      </a:r>
                      <a:r>
                        <a:rPr lang="en-US" baseline="0" dirty="0" smtClean="0"/>
                        <a:t> /Loveland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(no difference)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 HH have more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(no difference)</a:t>
                      </a:r>
                      <a:endParaRPr lang="en-US" sz="12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Denver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 HH larger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 HH have more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 HH reported</a:t>
                      </a:r>
                      <a:r>
                        <a:rPr lang="en-US" baseline="0" dirty="0" smtClean="0"/>
                        <a:t> higher incomes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Colorado Springs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(no difference)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 HH have more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 HH reported</a:t>
                      </a:r>
                      <a:r>
                        <a:rPr lang="en-US" baseline="0" dirty="0" smtClean="0"/>
                        <a:t> higher incomes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Pueblo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(no difference)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(no difference)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(no difference)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3"/>
          <p:cNvSpPr txBox="1">
            <a:spLocks/>
          </p:cNvSpPr>
          <p:nvPr/>
        </p:nvSpPr>
        <p:spPr>
          <a:xfrm>
            <a:off x="304800" y="53340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447E"/>
              </a:buClr>
              <a:buSzPct val="12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SzPct val="12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7825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B8992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ü"/>
            </a:pPr>
            <a:r>
              <a:rPr lang="en-US" dirty="0" smtClean="0"/>
              <a:t>Reweight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Distance Trip Incidence?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24-hour diary</a:t>
            </a:r>
          </a:p>
          <a:p>
            <a:pPr lvl="1"/>
            <a:r>
              <a:rPr lang="en-US" dirty="0" smtClean="0"/>
              <a:t>“Record all places visited.”  </a:t>
            </a:r>
          </a:p>
          <a:p>
            <a:pPr lvl="1"/>
            <a:r>
              <a:rPr lang="en-US" dirty="0" smtClean="0"/>
              <a:t>If travel outside the state, record city and state</a:t>
            </a:r>
          </a:p>
          <a:p>
            <a:pPr lvl="1"/>
            <a:endParaRPr lang="en-US" dirty="0"/>
          </a:p>
          <a:p>
            <a:r>
              <a:rPr lang="en-US" dirty="0" smtClean="0"/>
              <a:t>14-day diary</a:t>
            </a:r>
          </a:p>
          <a:p>
            <a:pPr lvl="1"/>
            <a:r>
              <a:rPr lang="en-US" dirty="0" smtClean="0"/>
              <a:t>“Record all long distance trips made by household members for the two-week period.”</a:t>
            </a:r>
          </a:p>
          <a:p>
            <a:pPr lvl="1"/>
            <a:r>
              <a:rPr lang="en-US" dirty="0" smtClean="0"/>
              <a:t>“A </a:t>
            </a:r>
            <a:r>
              <a:rPr lang="en-US" dirty="0"/>
              <a:t>long-distance trip is a trip made to a location </a:t>
            </a:r>
            <a:r>
              <a:rPr lang="en-US" b="1" dirty="0"/>
              <a:t>50 MILES AWAY </a:t>
            </a:r>
            <a:r>
              <a:rPr lang="en-US" dirty="0"/>
              <a:t>or more </a:t>
            </a:r>
            <a:r>
              <a:rPr lang="en-US" dirty="0" smtClean="0"/>
              <a:t>from your home.”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Distance Trip Incidence?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179638"/>
            <a:ext cx="4040188" cy="639762"/>
          </a:xfrm>
        </p:spPr>
        <p:txBody>
          <a:bodyPr/>
          <a:lstStyle/>
          <a:p>
            <a:r>
              <a:rPr lang="en-US" dirty="0" smtClean="0"/>
              <a:t>24-HR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267200" cy="25495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76"/>
              </a:spcBef>
            </a:pPr>
            <a:r>
              <a:rPr lang="en-US" dirty="0" smtClean="0">
                <a:sym typeface="Wingdings" pitchFamily="2" charset="2"/>
              </a:rPr>
              <a:t>196 trips &gt;= 50 miles</a:t>
            </a:r>
          </a:p>
          <a:p>
            <a:pPr>
              <a:lnSpc>
                <a:spcPct val="80000"/>
              </a:lnSpc>
              <a:spcBef>
                <a:spcPts val="576"/>
              </a:spcBef>
            </a:pPr>
            <a:r>
              <a:rPr lang="en-US" dirty="0" smtClean="0">
                <a:sym typeface="Wingdings" pitchFamily="2" charset="2"/>
              </a:rPr>
              <a:t>109 HH</a:t>
            </a:r>
          </a:p>
          <a:p>
            <a:pPr>
              <a:lnSpc>
                <a:spcPct val="80000"/>
              </a:lnSpc>
              <a:spcBef>
                <a:spcPts val="576"/>
              </a:spcBef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ts val="576"/>
              </a:spcBef>
            </a:pPr>
            <a:r>
              <a:rPr lang="en-US" dirty="0" smtClean="0">
                <a:sym typeface="Wingdings" pitchFamily="2" charset="2"/>
              </a:rPr>
              <a:t>1.79 trips per LD HH per 24-hr period </a:t>
            </a:r>
          </a:p>
          <a:p>
            <a:pPr>
              <a:lnSpc>
                <a:spcPct val="80000"/>
              </a:lnSpc>
              <a:spcBef>
                <a:spcPts val="576"/>
              </a:spcBef>
            </a:pPr>
            <a:r>
              <a:rPr lang="en-US" dirty="0" smtClean="0">
                <a:sym typeface="Wingdings" pitchFamily="2" charset="2"/>
              </a:rPr>
              <a:t>0.068 trips per HH per day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9638"/>
            <a:ext cx="4041775" cy="639762"/>
          </a:xfrm>
        </p:spPr>
        <p:txBody>
          <a:bodyPr/>
          <a:lstStyle/>
          <a:p>
            <a:r>
              <a:rPr lang="en-US" dirty="0" smtClean="0"/>
              <a:t>14-DAY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400"/>
            <a:ext cx="4498975" cy="33115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3,926 </a:t>
            </a:r>
            <a:r>
              <a:rPr lang="en-US" dirty="0">
                <a:sym typeface="Wingdings" pitchFamily="2" charset="2"/>
              </a:rPr>
              <a:t>trips &gt;= 50 miles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2,868 HH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1.36 trips per LD HH per 14-day period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0.097 trips per HH per day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564" y="1295400"/>
            <a:ext cx="682283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N=3,132 </a:t>
            </a:r>
            <a:r>
              <a:rPr lang="en-US" sz="2800" dirty="0">
                <a:sym typeface="Wingdings" pitchFamily="2" charset="2"/>
              </a:rPr>
              <a:t>HH completed 14-day diary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N=2,868 </a:t>
            </a:r>
            <a:r>
              <a:rPr lang="en-US" sz="2800" dirty="0">
                <a:sym typeface="Wingdings" pitchFamily="2" charset="2"/>
              </a:rPr>
              <a:t>HH had both 24-hr and 14-day </a:t>
            </a:r>
            <a:r>
              <a:rPr lang="en-US" sz="2800" dirty="0" smtClean="0">
                <a:sym typeface="Wingdings" pitchFamily="2" charset="2"/>
              </a:rPr>
              <a:t>trips</a:t>
            </a:r>
            <a:endParaRPr lang="en-US" sz="2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202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uiExpand="1" build="allAtOnce"/>
      <p:bldP spid="5" grpId="0" build="p"/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Diversity of Travel?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Do we capture greater diversity of long distance travel in the LD survey?  </a:t>
            </a:r>
            <a:endParaRPr lang="en-US" dirty="0" smtClean="0"/>
          </a:p>
          <a:p>
            <a:r>
              <a:rPr lang="en-US" dirty="0" smtClean="0"/>
              <a:t>Compare O-D between 24-hour data and 14-day data</a:t>
            </a:r>
          </a:p>
          <a:p>
            <a:r>
              <a:rPr lang="en-US" dirty="0" smtClean="0"/>
              <a:t>6 geographies:</a:t>
            </a:r>
          </a:p>
          <a:p>
            <a:pPr lvl="1"/>
            <a:r>
              <a:rPr lang="en-US" dirty="0" smtClean="0"/>
              <a:t>4 MPO areas (NFRMPO, DRCOG, PPACG, PACOG)</a:t>
            </a:r>
          </a:p>
          <a:p>
            <a:pPr lvl="1"/>
            <a:r>
              <a:rPr lang="en-US" dirty="0" smtClean="0"/>
              <a:t>Outside the MPO areas but within Colorado</a:t>
            </a:r>
          </a:p>
          <a:p>
            <a:pPr lvl="1"/>
            <a:r>
              <a:rPr lang="en-US" dirty="0" smtClean="0"/>
              <a:t>Outside Colorado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-wood\Desktop\StudyArea_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6781800" cy="6580823"/>
          </a:xfrm>
          <a:prstGeom prst="rect">
            <a:avLst/>
          </a:prstGeom>
          <a:noFill/>
        </p:spPr>
      </p:pic>
      <p:sp>
        <p:nvSpPr>
          <p:cNvPr id="45" name="Freeform 44"/>
          <p:cNvSpPr/>
          <p:nvPr/>
        </p:nvSpPr>
        <p:spPr>
          <a:xfrm>
            <a:off x="3352801" y="1066800"/>
            <a:ext cx="76200" cy="1394691"/>
          </a:xfrm>
          <a:custGeom>
            <a:avLst/>
            <a:gdLst>
              <a:gd name="connsiteX0" fmla="*/ 0 w 420255"/>
              <a:gd name="connsiteY0" fmla="*/ 0 h 1394691"/>
              <a:gd name="connsiteX1" fmla="*/ 397164 w 420255"/>
              <a:gd name="connsiteY1" fmla="*/ 655782 h 1394691"/>
              <a:gd name="connsiteX2" fmla="*/ 138546 w 420255"/>
              <a:gd name="connsiteY2" fmla="*/ 1394691 h 13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255" h="1394691">
                <a:moveTo>
                  <a:pt x="0" y="0"/>
                </a:moveTo>
                <a:cubicBezTo>
                  <a:pt x="187036" y="211667"/>
                  <a:pt x="374073" y="423334"/>
                  <a:pt x="397164" y="655782"/>
                </a:cubicBezTo>
                <a:cubicBezTo>
                  <a:pt x="420255" y="888230"/>
                  <a:pt x="279400" y="1141460"/>
                  <a:pt x="138546" y="1394691"/>
                </a:cubicBezTo>
              </a:path>
            </a:pathLst>
          </a:cu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009515" y="1071418"/>
            <a:ext cx="509540" cy="3112655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895600" y="1066800"/>
            <a:ext cx="509540" cy="44958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505201" y="1066800"/>
            <a:ext cx="76200" cy="1394691"/>
          </a:xfrm>
          <a:custGeom>
            <a:avLst/>
            <a:gdLst>
              <a:gd name="connsiteX0" fmla="*/ 0 w 420255"/>
              <a:gd name="connsiteY0" fmla="*/ 0 h 1394691"/>
              <a:gd name="connsiteX1" fmla="*/ 397164 w 420255"/>
              <a:gd name="connsiteY1" fmla="*/ 655782 h 1394691"/>
              <a:gd name="connsiteX2" fmla="*/ 138546 w 420255"/>
              <a:gd name="connsiteY2" fmla="*/ 1394691 h 13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255" h="1394691">
                <a:moveTo>
                  <a:pt x="0" y="0"/>
                </a:moveTo>
                <a:cubicBezTo>
                  <a:pt x="187036" y="211667"/>
                  <a:pt x="374073" y="423334"/>
                  <a:pt x="397164" y="655782"/>
                </a:cubicBezTo>
                <a:cubicBezTo>
                  <a:pt x="420255" y="888230"/>
                  <a:pt x="279400" y="1141460"/>
                  <a:pt x="138546" y="1394691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581400" y="2514600"/>
            <a:ext cx="76200" cy="16002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143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>
            <a:off x="3733800" y="2514600"/>
            <a:ext cx="152400" cy="30480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20896363" flipH="1">
            <a:off x="3796857" y="1044506"/>
            <a:ext cx="250265" cy="28956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flipH="1">
            <a:off x="4267200" y="2209800"/>
            <a:ext cx="111790" cy="177515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2700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>
            <a:off x="3962400" y="4114800"/>
            <a:ext cx="76200" cy="15240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287938" flipH="1">
            <a:off x="4324473" y="2366142"/>
            <a:ext cx="228333" cy="32004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flipH="1">
            <a:off x="4114800" y="4114800"/>
            <a:ext cx="152400" cy="14478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52399" y="1764145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24-hour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 rot="6390983" flipH="1">
            <a:off x="5436678" y="-489904"/>
            <a:ext cx="459548" cy="4326882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6390983" flipH="1">
            <a:off x="5325524" y="-387611"/>
            <a:ext cx="568518" cy="4399937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5682078" flipH="1">
            <a:off x="6251396" y="1098501"/>
            <a:ext cx="155638" cy="2755998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6350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5682078" flipH="1">
            <a:off x="6178723" y="1250900"/>
            <a:ext cx="155638" cy="2755998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4454603">
            <a:off x="6042399" y="1782673"/>
            <a:ext cx="121740" cy="3216456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4454603">
            <a:off x="6005730" y="1962825"/>
            <a:ext cx="195077" cy="323715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3957243">
            <a:off x="5820468" y="2262801"/>
            <a:ext cx="394076" cy="3675334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3957243">
            <a:off x="5878621" y="2535179"/>
            <a:ext cx="334277" cy="3543648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2057400" y="912812"/>
            <a:ext cx="1066800" cy="1588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057400" y="1065212"/>
            <a:ext cx="1066800" cy="158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1371600" y="2438400"/>
            <a:ext cx="10668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1371600" y="2590800"/>
            <a:ext cx="1066800" cy="1588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1828800" y="3962400"/>
            <a:ext cx="1066800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1828800" y="4114800"/>
            <a:ext cx="1066800" cy="158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2514600" y="5638800"/>
            <a:ext cx="1066800" cy="158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2514600" y="5791200"/>
            <a:ext cx="1066800" cy="158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ircular Arrow 72"/>
          <p:cNvSpPr/>
          <p:nvPr/>
        </p:nvSpPr>
        <p:spPr>
          <a:xfrm rot="7121768">
            <a:off x="4150541" y="5461636"/>
            <a:ext cx="304800" cy="609600"/>
          </a:xfrm>
          <a:prstGeom prst="circular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Circular Arrow 73"/>
          <p:cNvSpPr/>
          <p:nvPr/>
        </p:nvSpPr>
        <p:spPr>
          <a:xfrm rot="18531857">
            <a:off x="2618956" y="1529119"/>
            <a:ext cx="304800" cy="609600"/>
          </a:xfrm>
          <a:prstGeom prst="circular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73" grpId="0" animBg="1"/>
      <p:bldP spid="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-wood\Desktop\StudyArea_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781800" cy="65808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5" name="Freeform 44"/>
          <p:cNvSpPr/>
          <p:nvPr/>
        </p:nvSpPr>
        <p:spPr>
          <a:xfrm>
            <a:off x="3352801" y="1066800"/>
            <a:ext cx="76200" cy="1394691"/>
          </a:xfrm>
          <a:custGeom>
            <a:avLst/>
            <a:gdLst>
              <a:gd name="connsiteX0" fmla="*/ 0 w 420255"/>
              <a:gd name="connsiteY0" fmla="*/ 0 h 1394691"/>
              <a:gd name="connsiteX1" fmla="*/ 397164 w 420255"/>
              <a:gd name="connsiteY1" fmla="*/ 655782 h 1394691"/>
              <a:gd name="connsiteX2" fmla="*/ 138546 w 420255"/>
              <a:gd name="connsiteY2" fmla="*/ 1394691 h 13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255" h="1394691">
                <a:moveTo>
                  <a:pt x="0" y="0"/>
                </a:moveTo>
                <a:cubicBezTo>
                  <a:pt x="187036" y="211667"/>
                  <a:pt x="374073" y="423334"/>
                  <a:pt x="397164" y="655782"/>
                </a:cubicBezTo>
                <a:cubicBezTo>
                  <a:pt x="420255" y="888230"/>
                  <a:pt x="279400" y="1141460"/>
                  <a:pt x="138546" y="1394691"/>
                </a:cubicBezTo>
              </a:path>
            </a:pathLst>
          </a:custGeom>
          <a:ln w="889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009515" y="1071418"/>
            <a:ext cx="509540" cy="3112655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895600" y="1066800"/>
            <a:ext cx="509540" cy="44958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505201" y="1066800"/>
            <a:ext cx="76200" cy="1394691"/>
          </a:xfrm>
          <a:custGeom>
            <a:avLst/>
            <a:gdLst>
              <a:gd name="connsiteX0" fmla="*/ 0 w 420255"/>
              <a:gd name="connsiteY0" fmla="*/ 0 h 1394691"/>
              <a:gd name="connsiteX1" fmla="*/ 397164 w 420255"/>
              <a:gd name="connsiteY1" fmla="*/ 655782 h 1394691"/>
              <a:gd name="connsiteX2" fmla="*/ 138546 w 420255"/>
              <a:gd name="connsiteY2" fmla="*/ 1394691 h 13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255" h="1394691">
                <a:moveTo>
                  <a:pt x="0" y="0"/>
                </a:moveTo>
                <a:cubicBezTo>
                  <a:pt x="187036" y="211667"/>
                  <a:pt x="374073" y="423334"/>
                  <a:pt x="397164" y="655782"/>
                </a:cubicBezTo>
                <a:cubicBezTo>
                  <a:pt x="420255" y="888230"/>
                  <a:pt x="279400" y="1141460"/>
                  <a:pt x="138546" y="1394691"/>
                </a:cubicBezTo>
              </a:path>
            </a:pathLst>
          </a:custGeom>
          <a:ln w="7620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581400" y="2514600"/>
            <a:ext cx="76200" cy="16002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270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>
            <a:off x="3733800" y="2514600"/>
            <a:ext cx="152400" cy="30480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444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20896363" flipH="1">
            <a:off x="3796857" y="1044506"/>
            <a:ext cx="250265" cy="28956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flipH="1">
            <a:off x="4267200" y="2209800"/>
            <a:ext cx="111790" cy="177515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17475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>
            <a:off x="3962400" y="4114800"/>
            <a:ext cx="76200" cy="15240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flipH="1">
            <a:off x="4114800" y="4114800"/>
            <a:ext cx="152400" cy="14478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4445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978" y="1673537"/>
            <a:ext cx="82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14-day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2743200" y="1069242"/>
            <a:ext cx="519020" cy="4493358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270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76455" flipH="1">
            <a:off x="4572000" y="2438400"/>
            <a:ext cx="304800" cy="30480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6390983" flipH="1">
            <a:off x="5436678" y="-489904"/>
            <a:ext cx="459548" cy="4326882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6390983" flipH="1">
            <a:off x="5325524" y="-387611"/>
            <a:ext cx="568518" cy="4399937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5682078" flipH="1">
            <a:off x="6254645" y="1095507"/>
            <a:ext cx="225337" cy="2838186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2700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5682078" flipH="1">
            <a:off x="6178721" y="1403300"/>
            <a:ext cx="155638" cy="2755998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016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4454603">
            <a:off x="5962526" y="1888200"/>
            <a:ext cx="310090" cy="3193034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41275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4454603">
            <a:off x="5952568" y="2033062"/>
            <a:ext cx="310091" cy="3213727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3957243">
            <a:off x="5820468" y="2262801"/>
            <a:ext cx="394076" cy="3675334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3957243">
            <a:off x="5878621" y="2535179"/>
            <a:ext cx="334277" cy="3543648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2057400" y="912812"/>
            <a:ext cx="1066800" cy="158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2057400" y="1065212"/>
            <a:ext cx="1066800" cy="158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371600" y="2362200"/>
            <a:ext cx="1066800" cy="1588"/>
          </a:xfrm>
          <a:prstGeom prst="straightConnector1">
            <a:avLst/>
          </a:prstGeom>
          <a:ln w="1016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371600" y="2590800"/>
            <a:ext cx="1066800" cy="158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1828800" y="3962400"/>
            <a:ext cx="1066800" cy="15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1828800" y="4114800"/>
            <a:ext cx="1066800" cy="1588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514600" y="5638800"/>
            <a:ext cx="106680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2514600" y="5791200"/>
            <a:ext cx="1066800" cy="158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ircular Arrow 32"/>
          <p:cNvSpPr/>
          <p:nvPr/>
        </p:nvSpPr>
        <p:spPr>
          <a:xfrm rot="7121768">
            <a:off x="4150541" y="5461636"/>
            <a:ext cx="304800" cy="609600"/>
          </a:xfrm>
          <a:prstGeom prst="circular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rot="18611214">
            <a:off x="2617192" y="1532308"/>
            <a:ext cx="304800" cy="609600"/>
          </a:xfrm>
          <a:prstGeom prst="circularArrow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287775">
            <a:off x="3225351" y="621276"/>
            <a:ext cx="304800" cy="609600"/>
          </a:xfrm>
          <a:prstGeom prst="circular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rot="13700227">
            <a:off x="3453214" y="4050268"/>
            <a:ext cx="304800" cy="609600"/>
          </a:xfrm>
          <a:prstGeom prst="circularArrow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4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-wood\Desktop\StudyArea_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781800" cy="65808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5" name="Freeform 44"/>
          <p:cNvSpPr/>
          <p:nvPr/>
        </p:nvSpPr>
        <p:spPr>
          <a:xfrm>
            <a:off x="3352801" y="1066800"/>
            <a:ext cx="76200" cy="1394691"/>
          </a:xfrm>
          <a:custGeom>
            <a:avLst/>
            <a:gdLst>
              <a:gd name="connsiteX0" fmla="*/ 0 w 420255"/>
              <a:gd name="connsiteY0" fmla="*/ 0 h 1394691"/>
              <a:gd name="connsiteX1" fmla="*/ 397164 w 420255"/>
              <a:gd name="connsiteY1" fmla="*/ 655782 h 1394691"/>
              <a:gd name="connsiteX2" fmla="*/ 138546 w 420255"/>
              <a:gd name="connsiteY2" fmla="*/ 1394691 h 13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255" h="1394691">
                <a:moveTo>
                  <a:pt x="0" y="0"/>
                </a:moveTo>
                <a:cubicBezTo>
                  <a:pt x="187036" y="211667"/>
                  <a:pt x="374073" y="423334"/>
                  <a:pt x="397164" y="655782"/>
                </a:cubicBezTo>
                <a:cubicBezTo>
                  <a:pt x="420255" y="888230"/>
                  <a:pt x="279400" y="1141460"/>
                  <a:pt x="138546" y="1394691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505201" y="1066800"/>
            <a:ext cx="76200" cy="1394691"/>
          </a:xfrm>
          <a:custGeom>
            <a:avLst/>
            <a:gdLst>
              <a:gd name="connsiteX0" fmla="*/ 0 w 420255"/>
              <a:gd name="connsiteY0" fmla="*/ 0 h 1394691"/>
              <a:gd name="connsiteX1" fmla="*/ 397164 w 420255"/>
              <a:gd name="connsiteY1" fmla="*/ 655782 h 1394691"/>
              <a:gd name="connsiteX2" fmla="*/ 138546 w 420255"/>
              <a:gd name="connsiteY2" fmla="*/ 1394691 h 139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255" h="1394691">
                <a:moveTo>
                  <a:pt x="0" y="0"/>
                </a:moveTo>
                <a:cubicBezTo>
                  <a:pt x="187036" y="211667"/>
                  <a:pt x="374073" y="423334"/>
                  <a:pt x="397164" y="655782"/>
                </a:cubicBezTo>
                <a:cubicBezTo>
                  <a:pt x="420255" y="888230"/>
                  <a:pt x="279400" y="1141460"/>
                  <a:pt x="138546" y="1394691"/>
                </a:cubicBezTo>
              </a:path>
            </a:pathLst>
          </a:cu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581400" y="2514600"/>
            <a:ext cx="76200" cy="16002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>
            <a:off x="3733800" y="2514600"/>
            <a:ext cx="152400" cy="30480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20896363" flipH="1">
            <a:off x="3796857" y="1044506"/>
            <a:ext cx="250265" cy="28956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flipH="1">
            <a:off x="4267200" y="2209800"/>
            <a:ext cx="111790" cy="177515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698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>
            <a:off x="3962400" y="4114800"/>
            <a:ext cx="76200" cy="15240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287938" flipH="1">
            <a:off x="4400672" y="2442341"/>
            <a:ext cx="228333" cy="32004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flipH="1">
            <a:off x="4114800" y="4114800"/>
            <a:ext cx="152400" cy="14478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16" y="1579479"/>
            <a:ext cx="115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 rot="176455" flipH="1">
            <a:off x="4572000" y="2438400"/>
            <a:ext cx="304800" cy="304800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5682078" flipH="1">
            <a:off x="6251396" y="1098501"/>
            <a:ext cx="155638" cy="2755998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5682078" flipH="1">
            <a:off x="6178723" y="1250900"/>
            <a:ext cx="155638" cy="2755998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4454603">
            <a:off x="6042399" y="1782673"/>
            <a:ext cx="121740" cy="3216456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4454603">
            <a:off x="6005730" y="1962825"/>
            <a:ext cx="195077" cy="3237150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3957243">
            <a:off x="5878621" y="2535179"/>
            <a:ext cx="334277" cy="3543648"/>
          </a:xfrm>
          <a:custGeom>
            <a:avLst/>
            <a:gdLst>
              <a:gd name="connsiteX0" fmla="*/ 278630 w 509540"/>
              <a:gd name="connsiteY0" fmla="*/ 0 h 3112655"/>
              <a:gd name="connsiteX1" fmla="*/ 38485 w 509540"/>
              <a:gd name="connsiteY1" fmla="*/ 1496291 h 3112655"/>
              <a:gd name="connsiteX2" fmla="*/ 509540 w 509540"/>
              <a:gd name="connsiteY2" fmla="*/ 3112655 h 31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40" h="3112655">
                <a:moveTo>
                  <a:pt x="278630" y="0"/>
                </a:moveTo>
                <a:cubicBezTo>
                  <a:pt x="139315" y="488757"/>
                  <a:pt x="0" y="977515"/>
                  <a:pt x="38485" y="1496291"/>
                </a:cubicBezTo>
                <a:cubicBezTo>
                  <a:pt x="76970" y="2015067"/>
                  <a:pt x="293255" y="2563861"/>
                  <a:pt x="509540" y="3112655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2057400" y="912812"/>
            <a:ext cx="1066800" cy="1588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057400" y="1065212"/>
            <a:ext cx="1066800" cy="1588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1371600" y="2438400"/>
            <a:ext cx="10668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371600" y="2590800"/>
            <a:ext cx="10668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ircular Arrow 31"/>
          <p:cNvSpPr/>
          <p:nvPr/>
        </p:nvSpPr>
        <p:spPr>
          <a:xfrm rot="7121768">
            <a:off x="4150541" y="5461636"/>
            <a:ext cx="304800" cy="609600"/>
          </a:xfrm>
          <a:prstGeom prst="circular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rot="7121768">
            <a:off x="2397942" y="1423037"/>
            <a:ext cx="304800" cy="609600"/>
          </a:xfrm>
          <a:prstGeom prst="circular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rot="18814178">
            <a:off x="3221478" y="3901898"/>
            <a:ext cx="304800" cy="609600"/>
          </a:xfrm>
          <a:prstGeom prst="circular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Long-distance data enhances travel models</a:t>
            </a:r>
          </a:p>
          <a:p>
            <a:pPr lvl="1"/>
            <a:r>
              <a:rPr lang="en-US" dirty="0" smtClean="0"/>
              <a:t>Estimates of long-distance trip making</a:t>
            </a:r>
          </a:p>
          <a:p>
            <a:pPr lvl="1"/>
            <a:r>
              <a:rPr lang="en-US" dirty="0" smtClean="0"/>
              <a:t>Provides insights into inter-regional and statewide travel</a:t>
            </a:r>
          </a:p>
          <a:p>
            <a:r>
              <a:rPr lang="en-US" dirty="0" smtClean="0"/>
              <a:t>Best to include long-distance survey in design from the start.</a:t>
            </a:r>
          </a:p>
          <a:p>
            <a:pPr lvl="1"/>
            <a:r>
              <a:rPr lang="en-US" dirty="0" smtClean="0"/>
              <a:t>Higher response rates</a:t>
            </a:r>
          </a:p>
          <a:p>
            <a:pPr lvl="1"/>
            <a:r>
              <a:rPr lang="en-US" dirty="0" smtClean="0"/>
              <a:t>Easier to work with data</a:t>
            </a:r>
          </a:p>
          <a:p>
            <a:r>
              <a:rPr lang="en-US" dirty="0" smtClean="0"/>
              <a:t>Pending:  Most recent LD trip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Why Study Long Distance Travel?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028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Estimate flow between neighboring regional areas</a:t>
            </a:r>
          </a:p>
          <a:p>
            <a:pPr lvl="1"/>
            <a:r>
              <a:rPr lang="en-US" dirty="0" smtClean="0"/>
              <a:t>Support model development for 4-MPO region and/or statewide</a:t>
            </a:r>
          </a:p>
          <a:p>
            <a:pPr lvl="1"/>
            <a:r>
              <a:rPr lang="en-US" dirty="0" smtClean="0"/>
              <a:t>Support current and expected multi-regional studies</a:t>
            </a:r>
          </a:p>
          <a:p>
            <a:r>
              <a:rPr lang="en-US" dirty="0" smtClean="0"/>
              <a:t>Understand special travel markets</a:t>
            </a:r>
          </a:p>
          <a:p>
            <a:pPr lvl="1"/>
            <a:r>
              <a:rPr lang="en-US" dirty="0" smtClean="0"/>
              <a:t>Toll facilities</a:t>
            </a:r>
          </a:p>
          <a:p>
            <a:pPr lvl="1"/>
            <a:r>
              <a:rPr lang="en-US" dirty="0" smtClean="0"/>
              <a:t>Potential inter-regional transit</a:t>
            </a:r>
          </a:p>
          <a:p>
            <a:endParaRPr lang="en-US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15F64-FC79-4FC2-936E-3BEEE5AF2244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1035" name="Picture 11" descr="C:\Users\s-bricka\AppData\Local\Microsoft\Windows\Temporary Internet Files\Content.IE5\B4L7WZJ2\MP90040047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311757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79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80772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Stacey Bricka – s-bricka@tamu.edu</a:t>
            </a:r>
          </a:p>
          <a:p>
            <a:r>
              <a:rPr lang="en-US" dirty="0" smtClean="0"/>
              <a:t>Erik Sabina – esabina@drcog.org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Research Questions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15F64-FC79-4FC2-936E-3BEEE5AF2244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09600" y="1828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19447E"/>
              </a:buClr>
              <a:buFont typeface="Wingdings" pitchFamily="2" charset="2"/>
              <a:buChar char="§"/>
            </a:pP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2046" y="1447800"/>
            <a:ext cx="7689954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447E"/>
              </a:buClr>
              <a:buSzPct val="12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SzPct val="12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7825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B899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type of long-distance travel do we get from a LD survey as compared to a 24-hour survey?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can we learn from the DRCOG survey to inform the design of future travel surveys?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the survey DRCOG conducted, what data work is needed to incorporate it into the model?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54405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Presentation Overview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15F64-FC79-4FC2-936E-3BEEE5AF2244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09600" y="1828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19447E"/>
              </a:buClr>
              <a:buFont typeface="Wingdings" pitchFamily="2" charset="2"/>
              <a:buChar char="§"/>
            </a:pP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2046" y="1447800"/>
            <a:ext cx="7613754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447E"/>
              </a:buClr>
              <a:buSzPct val="12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SzPct val="12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7825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B899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Methods to Capture Long Distance Travel</a:t>
            </a:r>
          </a:p>
          <a:p>
            <a:r>
              <a:rPr lang="en-US" dirty="0" smtClean="0"/>
              <a:t>Front Range Travel Survey</a:t>
            </a:r>
          </a:p>
          <a:p>
            <a:pPr lvl="1"/>
            <a:r>
              <a:rPr lang="en-US" dirty="0" smtClean="0"/>
              <a:t>Long distance travel survey design</a:t>
            </a:r>
          </a:p>
          <a:p>
            <a:pPr lvl="1"/>
            <a:r>
              <a:rPr lang="en-US" dirty="0" smtClean="0"/>
              <a:t>Long distance travel survey results</a:t>
            </a:r>
          </a:p>
          <a:p>
            <a:r>
              <a:rPr lang="en-US" dirty="0" smtClean="0"/>
              <a:t>DRCOG Model</a:t>
            </a:r>
            <a:endParaRPr lang="en-US" dirty="0"/>
          </a:p>
          <a:p>
            <a:pPr lvl="1"/>
            <a:r>
              <a:rPr lang="en-US" dirty="0" smtClean="0"/>
              <a:t>Incorporating long distance travel</a:t>
            </a:r>
            <a:endParaRPr lang="en-US" dirty="0"/>
          </a:p>
          <a:p>
            <a:r>
              <a:rPr lang="en-US" dirty="0" smtClean="0"/>
              <a:t>Preliminary Conclusions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050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Methods Considered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15F64-FC79-4FC2-936E-3BEEE5AF2244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09600" y="1828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19447E"/>
              </a:buClr>
              <a:buFont typeface="Wingdings" pitchFamily="2" charset="2"/>
              <a:buChar char="§"/>
            </a:pP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2046" y="1447800"/>
            <a:ext cx="8458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447E"/>
              </a:buClr>
              <a:buSzPct val="12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SzPct val="12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7825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B899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Video license plate capture</a:t>
            </a:r>
          </a:p>
          <a:p>
            <a:r>
              <a:rPr lang="en-US" dirty="0" smtClean="0"/>
              <a:t>Targeted sampling</a:t>
            </a:r>
          </a:p>
          <a:p>
            <a:r>
              <a:rPr lang="en-US" dirty="0" smtClean="0"/>
              <a:t>Supplement to 24-hour diary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27889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41148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Video License Plate Capture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15F64-FC79-4FC2-936E-3BEEE5AF2244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7" name="Content Placeholder 2"/>
          <p:cNvSpPr txBox="1">
            <a:spLocks noGrp="1"/>
          </p:cNvSpPr>
          <p:nvPr>
            <p:ph sz="half" idx="1"/>
          </p:nvPr>
        </p:nvSpPr>
        <p:spPr>
          <a:xfrm>
            <a:off x="2498" y="1600200"/>
            <a:ext cx="49505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447E"/>
              </a:buClr>
              <a:buSzPct val="12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SzPct val="12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7825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B899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Three sites along I-25</a:t>
            </a:r>
          </a:p>
          <a:p>
            <a:r>
              <a:rPr lang="en-US" dirty="0" smtClean="0"/>
              <a:t>Capture</a:t>
            </a:r>
          </a:p>
          <a:p>
            <a:pPr lvl="1"/>
            <a:r>
              <a:rPr lang="en-US" dirty="0" smtClean="0"/>
              <a:t>Both directions</a:t>
            </a:r>
          </a:p>
          <a:p>
            <a:pPr lvl="1"/>
            <a:r>
              <a:rPr lang="en-US" dirty="0" smtClean="0"/>
              <a:t>Sunrise to 9 am</a:t>
            </a:r>
          </a:p>
          <a:p>
            <a:r>
              <a:rPr lang="en-US" dirty="0" smtClean="0"/>
              <a:t>Match plates</a:t>
            </a:r>
          </a:p>
          <a:p>
            <a:pPr lvl="1"/>
            <a:r>
              <a:rPr lang="en-US" dirty="0" smtClean="0"/>
              <a:t>Commuters</a:t>
            </a:r>
          </a:p>
          <a:p>
            <a:pPr lvl="1"/>
            <a:r>
              <a:rPr lang="en-US" dirty="0" smtClean="0"/>
              <a:t>Traveling into Denver</a:t>
            </a:r>
          </a:p>
          <a:p>
            <a:pPr lvl="1"/>
            <a:r>
              <a:rPr lang="en-US" dirty="0" smtClean="0"/>
              <a:t>Through trips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132413"/>
            <a:ext cx="9072283" cy="701040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8382000" y="48768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924800" y="3505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467600" y="1219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71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JDA\My Documents\TRB\2011Presentation\100_1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5476875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:\Documents and Settings\JDA\My Documents\TRB\2011Presentation\100_14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2" y="3048000"/>
            <a:ext cx="45942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C:\Documents and Settings\JDA\My Documents\TRB\2011Presentation\100_14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2435225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471" y="5911850"/>
            <a:ext cx="459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Alliance Transportation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Targeted Sampling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15F64-FC79-4FC2-936E-3BEEE5AF2244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09600" y="1828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19447E"/>
              </a:buClr>
              <a:buFont typeface="Wingdings" pitchFamily="2" charset="2"/>
              <a:buChar char="§"/>
            </a:pP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2046" y="1447800"/>
            <a:ext cx="8458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447E"/>
              </a:buClr>
              <a:buSzPct val="12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SzPct val="12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7825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C002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B899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Census Data to identify long-distance commuters</a:t>
            </a:r>
          </a:p>
          <a:p>
            <a:r>
              <a:rPr lang="en-US" dirty="0" smtClean="0"/>
              <a:t>Randomly sample addresses from identified tracts/block groups</a:t>
            </a:r>
          </a:p>
          <a:p>
            <a:r>
              <a:rPr lang="en-US" dirty="0" smtClean="0"/>
              <a:t>Screen for long distance </a:t>
            </a:r>
            <a:r>
              <a:rPr lang="en-US" dirty="0" smtClean="0"/>
              <a:t>travelers</a:t>
            </a:r>
            <a:endParaRPr lang="en-US" dirty="0" smtClean="0"/>
          </a:p>
        </p:txBody>
      </p:sp>
      <p:pic>
        <p:nvPicPr>
          <p:cNvPr id="2050" name="Picture 2" descr="C:\Users\s-bricka\AppData\Local\Microsoft\Windows\Temporary Internet Files\Content.IE5\4CO5R3DL\MC9002305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4704"/>
            <a:ext cx="2362200" cy="27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114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Brochure Backgroun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Brochure Background (2)</Template>
  <TotalTime>1220</TotalTime>
  <Words>914</Words>
  <Application>Microsoft Office PowerPoint</Application>
  <PresentationFormat>On-screen Show (4:3)</PresentationFormat>
  <Paragraphs>277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New Brochure Background (2)</vt:lpstr>
      <vt:lpstr>Surveying and Modeling Long Distance Trips</vt:lpstr>
      <vt:lpstr>Front Range Travel Counts Project</vt:lpstr>
      <vt:lpstr>Why Study Long Distance Travel?</vt:lpstr>
      <vt:lpstr>Research Questions</vt:lpstr>
      <vt:lpstr>Presentation Overview</vt:lpstr>
      <vt:lpstr>Methods Considered</vt:lpstr>
      <vt:lpstr>Video License Plate Capture</vt:lpstr>
      <vt:lpstr>PowerPoint Presentation</vt:lpstr>
      <vt:lpstr>Targeted Sampling</vt:lpstr>
      <vt:lpstr>Long Distance Survey Supplement</vt:lpstr>
      <vt:lpstr>Long Distance Surveys</vt:lpstr>
      <vt:lpstr>Front Range Long Distance Survey</vt:lpstr>
      <vt:lpstr>Front Range Long Distance Survey</vt:lpstr>
      <vt:lpstr>Survey Results</vt:lpstr>
      <vt:lpstr>Survey Results</vt:lpstr>
      <vt:lpstr>Survey Results</vt:lpstr>
      <vt:lpstr>Survey Results</vt:lpstr>
      <vt:lpstr>Survey Results</vt:lpstr>
      <vt:lpstr>Survey Results</vt:lpstr>
      <vt:lpstr>DRCOG Model</vt:lpstr>
      <vt:lpstr>Incorporating Data into Model</vt:lpstr>
      <vt:lpstr>Reweight Data?</vt:lpstr>
      <vt:lpstr>Long Distance Trip Incidence?</vt:lpstr>
      <vt:lpstr>Long Distance Trip Incidence?</vt:lpstr>
      <vt:lpstr>Diversity of Travel?</vt:lpstr>
      <vt:lpstr>PowerPoint Presentation</vt:lpstr>
      <vt:lpstr>PowerPoint Presentation</vt:lpstr>
      <vt:lpstr>PowerPoint Presentation</vt:lpstr>
      <vt:lpstr>Preliminary Conclusions</vt:lpstr>
      <vt:lpstr>Thank you!</vt:lpstr>
    </vt:vector>
  </TitlesOfParts>
  <Company>Texas Transportation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s-bricka</dc:creator>
  <cp:lastModifiedBy>s-bricka</cp:lastModifiedBy>
  <cp:revision>94</cp:revision>
  <cp:lastPrinted>2011-05-05T16:24:31Z</cp:lastPrinted>
  <dcterms:created xsi:type="dcterms:W3CDTF">2010-11-30T16:44:17Z</dcterms:created>
  <dcterms:modified xsi:type="dcterms:W3CDTF">2011-05-11T14:32:10Z</dcterms:modified>
</cp:coreProperties>
</file>