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Default Extension="emf" ContentType="image/x-emf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Default Extension="xls" ContentType="application/vnd.ms-exce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81" r:id="rId1"/>
  </p:sldMasterIdLst>
  <p:notesMasterIdLst>
    <p:notesMasterId r:id="rId29"/>
  </p:notesMasterIdLst>
  <p:handoutMasterIdLst>
    <p:handoutMasterId r:id="rId30"/>
  </p:handoutMasterIdLst>
  <p:sldIdLst>
    <p:sldId id="412" r:id="rId2"/>
    <p:sldId id="410" r:id="rId3"/>
    <p:sldId id="411" r:id="rId4"/>
    <p:sldId id="413" r:id="rId5"/>
    <p:sldId id="414" r:id="rId6"/>
    <p:sldId id="409" r:id="rId7"/>
    <p:sldId id="374" r:id="rId8"/>
    <p:sldId id="373" r:id="rId9"/>
    <p:sldId id="377" r:id="rId10"/>
    <p:sldId id="399" r:id="rId11"/>
    <p:sldId id="380" r:id="rId12"/>
    <p:sldId id="389" r:id="rId13"/>
    <p:sldId id="392" r:id="rId14"/>
    <p:sldId id="402" r:id="rId15"/>
    <p:sldId id="404" r:id="rId16"/>
    <p:sldId id="378" r:id="rId17"/>
    <p:sldId id="396" r:id="rId18"/>
    <p:sldId id="418" r:id="rId19"/>
    <p:sldId id="416" r:id="rId20"/>
    <p:sldId id="419" r:id="rId21"/>
    <p:sldId id="417" r:id="rId22"/>
    <p:sldId id="395" r:id="rId23"/>
    <p:sldId id="398" r:id="rId24"/>
    <p:sldId id="403" r:id="rId25"/>
    <p:sldId id="407" r:id="rId26"/>
    <p:sldId id="415" r:id="rId27"/>
    <p:sldId id="405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8000"/>
    <a:srgbClr val="EAEAEA"/>
    <a:srgbClr val="003399"/>
    <a:srgbClr val="FF6699"/>
    <a:srgbClr val="FF9966"/>
    <a:srgbClr val="FF33CC"/>
    <a:srgbClr val="FF66CC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000" autoAdjust="0"/>
    <p:restoredTop sz="76357" autoAdjust="0"/>
  </p:normalViewPr>
  <p:slideViewPr>
    <p:cSldViewPr>
      <p:cViewPr varScale="1">
        <p:scale>
          <a:sx n="114" d="100"/>
          <a:sy n="114" d="100"/>
        </p:scale>
        <p:origin x="-18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576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ea typeface="Gulim" pitchFamily="34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Gulim" pitchFamily="34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ea typeface="Gulim" pitchFamily="34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Gulim" pitchFamily="34" charset="-127"/>
                <a:cs typeface="Arial" charset="0"/>
              </a:defRPr>
            </a:lvl1pPr>
          </a:lstStyle>
          <a:p>
            <a:pPr>
              <a:defRPr/>
            </a:pPr>
            <a:fld id="{1FA18406-9960-4D03-B154-03C9F4594B7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Gulim" pitchFamily="34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Gulim" pitchFamily="34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Gulim" pitchFamily="34" charset="-127"/>
                <a:cs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2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Gulim" pitchFamily="34" charset="-127"/>
                <a:cs typeface="Arial" charset="0"/>
              </a:defRPr>
            </a:lvl1pPr>
          </a:lstStyle>
          <a:p>
            <a:pPr>
              <a:defRPr/>
            </a:pPr>
            <a:fld id="{61E8AEC9-4D51-41A4-B0A1-167725E3D95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578E22-C3AE-4A31-95D6-0B90153539B3}" type="slidenum">
              <a:rPr lang="ko-KR" altLang="en-US" smtClean="0"/>
              <a:pPr/>
              <a:t>1</a:t>
            </a:fld>
            <a:endParaRPr lang="en-US" altLang="ko-KR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099145-BC70-42C3-8671-BE6DC9E3A67E}" type="slidenum">
              <a:rPr lang="ko-KR" altLang="en-US" smtClean="0"/>
              <a:pPr/>
              <a:t>10</a:t>
            </a:fld>
            <a:endParaRPr lang="en-US" altLang="ko-KR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0E51E-B4DD-4C01-926D-338408025713}" type="slidenum">
              <a:rPr lang="ko-KR" altLang="en-US" smtClean="0"/>
              <a:pPr/>
              <a:t>11</a:t>
            </a:fld>
            <a:endParaRPr lang="en-US" altLang="ko-KR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E8AEC9-4D51-41A4-B0A1-167725E3D956}" type="slidenum">
              <a:rPr lang="ko-KR" altLang="en-US" smtClean="0"/>
              <a:pPr>
                <a:defRPr/>
              </a:pPr>
              <a:t>12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E8AEC9-4D51-41A4-B0A1-167725E3D956}" type="slidenum">
              <a:rPr lang="ko-KR" altLang="en-US" smtClean="0"/>
              <a:pPr>
                <a:defRPr/>
              </a:pPr>
              <a:t>13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B788E-AADD-48EC-AACE-5C186087A2D4}" type="slidenum">
              <a:rPr lang="ko-KR" altLang="en-US" smtClean="0"/>
              <a:pPr/>
              <a:t>14</a:t>
            </a:fld>
            <a:endParaRPr lang="en-US" altLang="ko-K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D84404-132E-4BAD-98D3-60F4F99A73AA}" type="slidenum">
              <a:rPr lang="ko-KR" altLang="en-US" smtClean="0"/>
              <a:pPr/>
              <a:t>15</a:t>
            </a:fld>
            <a:endParaRPr lang="en-US" altLang="ko-K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F62044-A8DA-4267-98B6-326F6E6E1B5A}" type="slidenum">
              <a:rPr lang="ko-KR" altLang="en-US" smtClean="0"/>
              <a:pPr/>
              <a:t>16</a:t>
            </a:fld>
            <a:endParaRPr lang="en-US" altLang="ko-K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FD6E23-DC9D-44A5-BB9D-669B216030C0}" type="slidenum">
              <a:rPr lang="ko-KR" altLang="en-US" smtClean="0"/>
              <a:pPr/>
              <a:t>17</a:t>
            </a:fld>
            <a:endParaRPr lang="en-US" altLang="ko-K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00BE50-BBE5-4889-804D-9F0090F7DB15}" type="slidenum">
              <a:rPr lang="ko-KR" altLang="en-US" smtClean="0"/>
              <a:pPr/>
              <a:t>18</a:t>
            </a:fld>
            <a:endParaRPr lang="en-US" altLang="ko-K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00BE50-BBE5-4889-804D-9F0090F7DB15}" type="slidenum">
              <a:rPr lang="ko-KR" altLang="en-US" smtClean="0"/>
              <a:pPr/>
              <a:t>19</a:t>
            </a:fld>
            <a:endParaRPr lang="en-US" altLang="ko-K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13E204-1B39-4323-A07B-699FA20B375E}" type="slidenum">
              <a:rPr lang="ko-KR" altLang="en-US" sz="1200">
                <a:ea typeface="Gulim" pitchFamily="34" charset="-127"/>
              </a:rPr>
              <a:pPr algn="r"/>
              <a:t>2</a:t>
            </a:fld>
            <a:endParaRPr lang="en-US" altLang="ko-KR" sz="1200">
              <a:ea typeface="Gulim" pitchFamily="34" charset="-127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E94DF-EFBE-4FFD-8D11-5C69DBE0CA3C}" type="slidenum">
              <a:rPr lang="ko-KR" altLang="en-US" smtClean="0"/>
              <a:pPr/>
              <a:t>20</a:t>
            </a:fld>
            <a:endParaRPr lang="en-US" altLang="ko-K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E94DF-EFBE-4FFD-8D11-5C69DBE0CA3C}" type="slidenum">
              <a:rPr lang="ko-KR" altLang="en-US" smtClean="0"/>
              <a:pPr/>
              <a:t>21</a:t>
            </a:fld>
            <a:endParaRPr lang="en-US" altLang="ko-K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BF966E-1720-4BDF-BA6D-2B022713ED27}" type="slidenum">
              <a:rPr lang="ko-KR" altLang="en-US" smtClean="0"/>
              <a:pPr/>
              <a:t>22</a:t>
            </a:fld>
            <a:endParaRPr lang="en-US" altLang="ko-KR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FD5B09-1D1C-47D4-8141-2D009268579B}" type="slidenum">
              <a:rPr lang="ko-KR" altLang="en-US" smtClean="0"/>
              <a:pPr/>
              <a:t>23</a:t>
            </a:fld>
            <a:endParaRPr lang="en-US" altLang="ko-KR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E8AEC9-4D51-41A4-B0A1-167725E3D956}" type="slidenum">
              <a:rPr lang="ko-KR" altLang="en-US" smtClean="0"/>
              <a:pPr>
                <a:defRPr/>
              </a:pPr>
              <a:t>24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E8AEC9-4D51-41A4-B0A1-167725E3D956}" type="slidenum">
              <a:rPr lang="ko-KR" altLang="en-US" smtClean="0"/>
              <a:pPr>
                <a:defRPr/>
              </a:pPr>
              <a:t>25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E8AEC9-4D51-41A4-B0A1-167725E3D956}" type="slidenum">
              <a:rPr lang="ko-KR" altLang="en-US" smtClean="0"/>
              <a:pPr>
                <a:defRPr/>
              </a:pPr>
              <a:t>26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E8AEC9-4D51-41A4-B0A1-167725E3D956}" type="slidenum">
              <a:rPr lang="ko-KR" altLang="en-US" smtClean="0"/>
              <a:pPr>
                <a:defRPr/>
              </a:pPr>
              <a:t>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E8AEC9-4D51-41A4-B0A1-167725E3D956}" type="slidenum">
              <a:rPr lang="ko-KR" altLang="en-US" smtClean="0"/>
              <a:pPr>
                <a:defRPr/>
              </a:pPr>
              <a:t>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E8AEC9-4D51-41A4-B0A1-167725E3D956}" type="slidenum">
              <a:rPr lang="ko-KR" altLang="en-US" smtClean="0"/>
              <a:pPr>
                <a:defRPr/>
              </a:pPr>
              <a:t>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4D4F2F-CA14-4ABC-A0D6-7E6163B8754F}" type="slidenum">
              <a:rPr lang="ko-KR" altLang="en-US" sz="1200">
                <a:ea typeface="Gulim" pitchFamily="34" charset="-127"/>
              </a:rPr>
              <a:pPr algn="r"/>
              <a:t>6</a:t>
            </a:fld>
            <a:endParaRPr lang="en-US" altLang="ko-KR" sz="1200">
              <a:ea typeface="Gulim" pitchFamily="34" charset="-127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2D365E-3B2E-4AF4-B128-BC950DC65875}" type="slidenum">
              <a:rPr lang="ko-KR" altLang="en-US" smtClean="0"/>
              <a:pPr/>
              <a:t>7</a:t>
            </a:fld>
            <a:endParaRPr lang="en-US" altLang="ko-K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8A8645-D96D-4720-AC57-78C93E681937}" type="slidenum">
              <a:rPr lang="ko-KR" altLang="en-US" smtClean="0"/>
              <a:pPr/>
              <a:t>8</a:t>
            </a:fld>
            <a:endParaRPr lang="en-US" altLang="ko-KR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F5B474-81B8-484C-9599-61B109831AD6}" type="slidenum">
              <a:rPr lang="ko-KR" altLang="en-US" smtClean="0"/>
              <a:pPr/>
              <a:t>9</a:t>
            </a:fld>
            <a:endParaRPr lang="en-US" altLang="ko-KR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304800" y="228600"/>
            <a:ext cx="7772400" cy="381000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endParaRPr lang="en-US" sz="2400" b="1">
              <a:solidFill>
                <a:srgbClr val="FF8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304800" y="762000"/>
            <a:ext cx="8610600" cy="5257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800" b="1">
              <a:solidFill>
                <a:srgbClr val="00408D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7060_powerPoint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3581400"/>
            <a:ext cx="5334000" cy="12954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altLang="ko-KR"/>
              <a:t>Click to edit Master title style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29200"/>
            <a:ext cx="3505200" cy="1143000"/>
          </a:xfrm>
        </p:spPr>
        <p:txBody>
          <a:bodyPr/>
          <a:lstStyle>
            <a:lvl1pPr marL="0" indent="0">
              <a:defRPr sz="1400" b="0"/>
            </a:lvl1pPr>
          </a:lstStyle>
          <a:p>
            <a:r>
              <a:rPr lang="en-US" altLang="ko-KR"/>
              <a:t>Month 15, 2007</a:t>
            </a:r>
          </a:p>
          <a:p>
            <a:r>
              <a:rPr lang="en-US" altLang="ko-KR"/>
              <a:t>Name Surname</a:t>
            </a:r>
          </a:p>
          <a:p>
            <a:r>
              <a:rPr lang="en-US" altLang="ko-KR"/>
              <a:t>Job Title, Division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291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762000"/>
            <a:ext cx="42291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9" name="Rectangle 11"/>
          <p:cNvSpPr>
            <a:spLocks noChangeArrowheads="1"/>
          </p:cNvSpPr>
          <p:nvPr userDrawn="1"/>
        </p:nvSpPr>
        <p:spPr bwMode="auto">
          <a:xfrm>
            <a:off x="304800" y="762000"/>
            <a:ext cx="8610600" cy="5319713"/>
          </a:xfrm>
          <a:prstGeom prst="rect">
            <a:avLst/>
          </a:prstGeom>
          <a:solidFill>
            <a:schemeClr val="bg1"/>
          </a:solidFill>
          <a:ln w="3175">
            <a:solidFill>
              <a:srgbClr val="CCEC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cs typeface="+mn-cs"/>
            </a:endParaRPr>
          </a:p>
        </p:txBody>
      </p:sp>
      <p:pic>
        <p:nvPicPr>
          <p:cNvPr id="3075" name="Picture 2" descr="bottom corner curv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95938" y="4900613"/>
            <a:ext cx="3548062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762000"/>
            <a:ext cx="861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53257" name="Rectangle 9"/>
          <p:cNvSpPr>
            <a:spLocks noChangeArrowheads="1"/>
          </p:cNvSpPr>
          <p:nvPr userDrawn="1"/>
        </p:nvSpPr>
        <p:spPr bwMode="auto">
          <a:xfrm>
            <a:off x="152400" y="6400800"/>
            <a:ext cx="685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latin typeface="Arial" pitchFamily="34" charset="0"/>
                <a:ea typeface="ＭＳ Ｐゴシック"/>
                <a:cs typeface="ＭＳ Ｐゴシック"/>
              </a:rPr>
              <a:t>A Comparison of Bluetooth vs. Traditional Origin-Destination Survey Data Collection Methods</a:t>
            </a:r>
          </a:p>
          <a:p>
            <a:pPr eaLnBrk="0" hangingPunct="0">
              <a:defRPr/>
            </a:pPr>
            <a:r>
              <a:rPr lang="en-US" sz="1200" b="1" dirty="0">
                <a:latin typeface="Arial" pitchFamily="34" charset="0"/>
                <a:ea typeface="ＭＳ Ｐゴシック"/>
                <a:cs typeface="ＭＳ Ｐゴシック"/>
              </a:rPr>
              <a:t>13th TRB National Transportation Planning Applications Conference</a:t>
            </a:r>
          </a:p>
        </p:txBody>
      </p:sp>
      <p:sp>
        <p:nvSpPr>
          <p:cNvPr id="53258" name="Rectangle 10"/>
          <p:cNvSpPr>
            <a:spLocks noChangeArrowheads="1"/>
          </p:cNvSpPr>
          <p:nvPr userDrawn="1"/>
        </p:nvSpPr>
        <p:spPr bwMode="auto">
          <a:xfrm>
            <a:off x="1295400" y="16002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2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8000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8000"/>
          </a:solidFill>
          <a:latin typeface="Arial" charset="0"/>
          <a:ea typeface="ＭＳ Ｐゴシック" pitchFamily="34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8000"/>
          </a:solidFill>
          <a:latin typeface="Arial" charset="0"/>
          <a:ea typeface="ＭＳ Ｐゴシック" pitchFamily="34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8000"/>
          </a:solidFill>
          <a:latin typeface="Arial" charset="0"/>
          <a:ea typeface="ＭＳ Ｐゴシック" pitchFamily="34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8000"/>
          </a:solidFill>
          <a:latin typeface="Arial" charset="0"/>
          <a:ea typeface="ＭＳ Ｐゴシック" pitchFamily="34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FF8000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FF8000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FF8000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FF80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00408D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rgbClr val="FF8000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0408D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408D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408D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408D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408D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408D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408D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5.png"/><Relationship Id="rId5" Type="http://schemas.openxmlformats.org/officeDocument/2006/relationships/oleObject" Target="../embeddings/Microsoft_Excel_97_-_2004_Worksheet1.xls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3124200"/>
            <a:ext cx="7696200" cy="1295400"/>
          </a:xfrm>
        </p:spPr>
        <p:txBody>
          <a:bodyPr/>
          <a:lstStyle/>
          <a:p>
            <a:pPr algn="ctr"/>
            <a:r>
              <a:rPr lang="en-US" sz="2000" smtClean="0"/>
              <a:t>Origin-Destination</a:t>
            </a:r>
            <a:r>
              <a:rPr lang="en-US" altLang="ko-KR" sz="2000" smtClean="0"/>
              <a:t> </a:t>
            </a:r>
            <a:r>
              <a:rPr lang="en-US" sz="2000" smtClean="0"/>
              <a:t>Survey</a:t>
            </a:r>
            <a:r>
              <a:rPr lang="en-US" altLang="ko-KR" sz="2000" smtClean="0"/>
              <a:t> </a:t>
            </a:r>
            <a:r>
              <a:rPr lang="en-US" sz="2000" smtClean="0"/>
              <a:t>Data Collection</a:t>
            </a:r>
            <a:r>
              <a:rPr lang="en-US" altLang="ko-KR" sz="2800" smtClean="0"/>
              <a:t> </a:t>
            </a:r>
            <a:br>
              <a:rPr lang="en-US" altLang="ko-KR" sz="2800" smtClean="0"/>
            </a:br>
            <a:r>
              <a:rPr lang="en-US" altLang="ko-KR" sz="2000" smtClean="0"/>
              <a:t>A</a:t>
            </a:r>
            <a:r>
              <a:rPr lang="en-US" sz="2000" smtClean="0"/>
              <a:t> Comparison of</a:t>
            </a:r>
            <a:r>
              <a:rPr lang="en-US" altLang="ko-KR" sz="2000" smtClean="0"/>
              <a:t> </a:t>
            </a:r>
            <a:r>
              <a:rPr lang="en-US" sz="2000" smtClean="0"/>
              <a:t>Bluetooth vs. Traditional</a:t>
            </a:r>
            <a:r>
              <a:rPr lang="en-US" altLang="ko-KR" sz="2000" smtClean="0"/>
              <a:t> </a:t>
            </a:r>
            <a:r>
              <a:rPr lang="en-US" sz="2000" smtClean="0"/>
              <a:t>Methods</a:t>
            </a:r>
            <a:endParaRPr lang="en-US" altLang="ko-KR" smtClean="0"/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096962" y="4540250"/>
            <a:ext cx="76660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>
                <a:solidFill>
                  <a:srgbClr val="003399"/>
                </a:solidFill>
              </a:rPr>
              <a:t>13th TRB National Transportation Planning Applications Conference</a:t>
            </a:r>
          </a:p>
          <a:p>
            <a:pPr algn="ctr" eaLnBrk="0" hangingPunct="0"/>
            <a:r>
              <a:rPr lang="en-US" altLang="ko-KR" sz="1800" b="1" dirty="0">
                <a:solidFill>
                  <a:srgbClr val="003399"/>
                </a:solidFill>
              </a:rPr>
              <a:t>Reno, Nevada, May 11, 2011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219200" y="5486400"/>
            <a:ext cx="7751763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ko-KR" sz="1600" b="1" i="1" dirty="0">
                <a:solidFill>
                  <a:srgbClr val="003399"/>
                </a:solidFill>
              </a:rPr>
              <a:t>Presented by: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ko-KR" sz="1600" b="1" i="1" dirty="0" err="1">
                <a:solidFill>
                  <a:srgbClr val="003399"/>
                </a:solidFill>
              </a:rPr>
              <a:t>Jaesup</a:t>
            </a:r>
            <a:r>
              <a:rPr lang="en-US" altLang="ko-KR" sz="1600" b="1" i="1" dirty="0">
                <a:solidFill>
                  <a:srgbClr val="003399"/>
                </a:solidFill>
              </a:rPr>
              <a:t> Lee, Paul </a:t>
            </a:r>
            <a:r>
              <a:rPr lang="en-US" altLang="ko-KR" sz="1600" b="1" i="1" dirty="0" err="1">
                <a:solidFill>
                  <a:srgbClr val="003399"/>
                </a:solidFill>
              </a:rPr>
              <a:t>Agnello</a:t>
            </a:r>
            <a:r>
              <a:rPr lang="en-US" altLang="ko-KR" sz="1600" b="1" i="1" dirty="0">
                <a:solidFill>
                  <a:srgbClr val="003399"/>
                </a:solidFill>
              </a:rPr>
              <a:t>, </a:t>
            </a:r>
            <a:r>
              <a:rPr lang="en-US" altLang="ko-KR" sz="1600" b="1" i="1" dirty="0" err="1">
                <a:solidFill>
                  <a:srgbClr val="003399"/>
                </a:solidFill>
              </a:rPr>
              <a:t>Ju</a:t>
            </a:r>
            <a:r>
              <a:rPr lang="en-US" altLang="ko-KR" sz="1600" b="1" i="1" dirty="0">
                <a:solidFill>
                  <a:srgbClr val="003399"/>
                </a:solidFill>
              </a:rPr>
              <a:t>-yin Chen, Virginia Department of Transportation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ko-KR" sz="1600" b="1" i="1" dirty="0">
                <a:solidFill>
                  <a:srgbClr val="003399"/>
                </a:solidFill>
              </a:rPr>
              <a:t>Ken </a:t>
            </a:r>
            <a:r>
              <a:rPr lang="en-US" altLang="ko-KR" sz="1600" b="1" i="1" dirty="0" err="1">
                <a:solidFill>
                  <a:srgbClr val="003399"/>
                </a:solidFill>
              </a:rPr>
              <a:t>Kaltenbach</a:t>
            </a:r>
            <a:r>
              <a:rPr lang="en-US" altLang="ko-KR" sz="1600" b="1" i="1" dirty="0">
                <a:solidFill>
                  <a:srgbClr val="003399"/>
                </a:solidFill>
              </a:rPr>
              <a:t>, </a:t>
            </a:r>
            <a:r>
              <a:rPr lang="en-US" altLang="ko-KR" sz="1600" b="1" i="1" dirty="0" err="1">
                <a:solidFill>
                  <a:srgbClr val="003399"/>
                </a:solidFill>
              </a:rPr>
              <a:t>Corradino</a:t>
            </a:r>
            <a:r>
              <a:rPr lang="en-US" altLang="ko-KR" sz="1600" b="1" i="1" dirty="0">
                <a:solidFill>
                  <a:srgbClr val="003399"/>
                </a:solidFill>
              </a:rPr>
              <a:t> Group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304800" y="152400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 b="1" dirty="0" smtClean="0">
                <a:solidFill>
                  <a:srgbClr val="FF8000"/>
                </a:solidFill>
              </a:rPr>
              <a:t>Example Infrared Camera Station</a:t>
            </a:r>
            <a:endParaRPr lang="en-US" altLang="ko-KR" sz="3200" b="1" dirty="0">
              <a:solidFill>
                <a:srgbClr val="FF8000"/>
              </a:solidFill>
            </a:endParaRPr>
          </a:p>
        </p:txBody>
      </p:sp>
      <p:pic>
        <p:nvPicPr>
          <p:cNvPr id="12291" name="Picture 2" descr="C:\Documents and Settings\kkaltenbach\Application Data\PC Magazine Utilities\ShotSender\Screenshots\Screensho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77724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533400" y="990600"/>
            <a:ext cx="79248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0" hangingPunct="0">
              <a:lnSpc>
                <a:spcPct val="150000"/>
              </a:lnSpc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2000" b="1" dirty="0">
                <a:solidFill>
                  <a:srgbClr val="003399"/>
                </a:solidFill>
              </a:rPr>
              <a:t>Detects “MAC” address (not phone numbers) of cell phones and vehicles</a:t>
            </a:r>
          </a:p>
          <a:p>
            <a:pPr marL="228600" indent="-228600" eaLnBrk="0" hangingPunct="0">
              <a:lnSpc>
                <a:spcPct val="150000"/>
              </a:lnSpc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003399"/>
                </a:solidFill>
              </a:rPr>
              <a:t>September </a:t>
            </a:r>
            <a:r>
              <a:rPr lang="en-US" sz="2000" b="1" dirty="0">
                <a:solidFill>
                  <a:srgbClr val="003399"/>
                </a:solidFill>
              </a:rPr>
              <a:t>14 - 26, </a:t>
            </a:r>
            <a:r>
              <a:rPr lang="en-US" sz="2000" b="1" dirty="0" smtClean="0">
                <a:solidFill>
                  <a:srgbClr val="003399"/>
                </a:solidFill>
              </a:rPr>
              <a:t>2010 (24 hours including weekends)</a:t>
            </a:r>
          </a:p>
          <a:p>
            <a:pPr marL="228600" indent="-228600" eaLnBrk="0" hangingPunct="0">
              <a:lnSpc>
                <a:spcPct val="150000"/>
              </a:lnSpc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003399"/>
                </a:solidFill>
              </a:rPr>
              <a:t>Cannot </a:t>
            </a:r>
            <a:r>
              <a:rPr lang="en-US" sz="2000" b="1" dirty="0">
                <a:solidFill>
                  <a:srgbClr val="003399"/>
                </a:solidFill>
              </a:rPr>
              <a:t>distinguish between passenger cars and heavy vehicles</a:t>
            </a:r>
          </a:p>
          <a:p>
            <a:pPr marL="228600" indent="-228600" eaLnBrk="0" hangingPunct="0">
              <a:lnSpc>
                <a:spcPct val="150000"/>
              </a:lnSpc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003399"/>
                </a:solidFill>
              </a:rPr>
              <a:t>Compared </a:t>
            </a:r>
            <a:r>
              <a:rPr lang="en-US" sz="2000" b="1" dirty="0">
                <a:solidFill>
                  <a:srgbClr val="003399"/>
                </a:solidFill>
              </a:rPr>
              <a:t>to camera data to evaluate </a:t>
            </a:r>
            <a:r>
              <a:rPr lang="en-US" sz="2000" b="1" dirty="0" smtClean="0">
                <a:solidFill>
                  <a:srgbClr val="003399"/>
                </a:solidFill>
              </a:rPr>
              <a:t>usefulness</a:t>
            </a:r>
          </a:p>
          <a:p>
            <a:pPr marL="228600" indent="-228600" eaLnBrk="0" hangingPunct="0">
              <a:lnSpc>
                <a:spcPct val="150000"/>
              </a:lnSpc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003399"/>
                </a:solidFill>
              </a:rPr>
              <a:t>Relatively low sample rates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304800" y="2286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 b="1" dirty="0" smtClean="0">
                <a:solidFill>
                  <a:srgbClr val="FF8000"/>
                </a:solidFill>
              </a:rPr>
              <a:t>Bluetooth Survey</a:t>
            </a:r>
            <a:endParaRPr lang="en-US" altLang="ko-KR" sz="3200" b="1" dirty="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Survey Processing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305800" cy="5334000"/>
          </a:xfrm>
        </p:spPr>
        <p:txBody>
          <a:bodyPr/>
          <a:lstStyle/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dirty="0" smtClean="0"/>
              <a:t>Four survey periods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/>
              <a:t>AM: 6-9, MD: 9am-3pm, PM: 3-6, NT: 6pm-6am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/>
              <a:t>Comparison: AM &amp; PM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dirty="0" smtClean="0"/>
              <a:t>Vehicles detected only once treated as E-I/I-E trips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dirty="0" smtClean="0"/>
              <a:t>Vehicles entering and leaving the same station (pair) in a day treated as E-I/I-E trips.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dirty="0" smtClean="0"/>
              <a:t>Long travel time E-E trips (&gt; Avg. + 1.5  S.D.) split into two E-I/I-E trips. 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dirty="0" smtClean="0"/>
              <a:t>Separate processing for passenger cars (PC) and heavy vehicles (HV): ALPR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dirty="0" smtClean="0"/>
              <a:t>Processed with Cube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Survey Processing</a:t>
            </a:r>
          </a:p>
        </p:txBody>
      </p:sp>
      <p:sp>
        <p:nvSpPr>
          <p:cNvPr id="1536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1800" dirty="0" smtClean="0"/>
          </a:p>
        </p:txBody>
      </p:sp>
      <p:pic>
        <p:nvPicPr>
          <p:cNvPr id="15364" name="Picture 2" descr="C:\Documents and Settings\kkaltenbach\Application Data\PC Magazine Utilities\ShotSender\Screenshots\Screensho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62000"/>
            <a:ext cx="8153400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304800" y="2286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 b="1">
                <a:solidFill>
                  <a:srgbClr val="FF8000"/>
                </a:solidFill>
              </a:rPr>
              <a:t>ALPR camera Capture Rates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43000" y="838200"/>
          <a:ext cx="7010400" cy="4875855"/>
        </p:xfrm>
        <a:graphic>
          <a:graphicData uri="http://schemas.openxmlformats.org/drawingml/2006/table">
            <a:tbl>
              <a:tblPr/>
              <a:tblGrid>
                <a:gridCol w="838200"/>
                <a:gridCol w="3979863"/>
                <a:gridCol w="1000125"/>
                <a:gridCol w="119221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Station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Location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Recorded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Daily Count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I-85 Northbound At North Carolina State Line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80%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8,307 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I-85 Southbound At North Carolina State Line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79%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8,284 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I-95 Northbound At North Carolina State Line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52%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11,629 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I-95 Southbound At North Carolina State Line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80%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13,156 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US 460 Eastbound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88%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4,498 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US 460 Westbound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75%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4,545 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I-64 Eastbound East of Richmond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76%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27,021 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I-64 Westbound East of Richmond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84%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26,724 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11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I-95 Northbound North of Richmond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83%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37,380 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11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I-95 Southbound North of Richmond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84%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38,660 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13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I-64 Eastbound West of Richmond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67%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11,881 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13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I-64 Westbound West of Richmond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75%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12,171 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19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I-95 Northbound South of Petersburg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85%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11,426 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19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I-95 Southbound South of Petersburg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88%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11,516 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TOTAL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79%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227,198 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304800" y="2286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 b="1">
                <a:solidFill>
                  <a:srgbClr val="FF8000"/>
                </a:solidFill>
              </a:rPr>
              <a:t>Bluetooth Capture Rates</a:t>
            </a:r>
          </a:p>
        </p:txBody>
      </p:sp>
      <p:graphicFrame>
        <p:nvGraphicFramePr>
          <p:cNvPr id="39969" name="Group 33"/>
          <p:cNvGraphicFramePr>
            <a:graphicFrameLocks noGrp="1"/>
          </p:cNvGraphicFramePr>
          <p:nvPr/>
        </p:nvGraphicFramePr>
        <p:xfrm>
          <a:off x="1219200" y="1143000"/>
          <a:ext cx="6553200" cy="4038603"/>
        </p:xfrm>
        <a:graphic>
          <a:graphicData uri="http://schemas.openxmlformats.org/drawingml/2006/table">
            <a:tbl>
              <a:tblPr/>
              <a:tblGrid>
                <a:gridCol w="3946525"/>
                <a:gridCol w="1154113"/>
                <a:gridCol w="1452562"/>
              </a:tblGrid>
              <a:tr h="3921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Bluetooth Capture Rates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05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(signals/count) September 14 - 26, 2010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Station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I-85 at N.C. State Line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5.82%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US 460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5.14%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I-64 E. of Richmond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6.82%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I-95 N. of Richmond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5.71%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I-64 W. of Richmond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11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3.73%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I-95 S. of Petersburg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13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5.43%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304800" y="228600"/>
            <a:ext cx="838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 b="1">
                <a:solidFill>
                  <a:srgbClr val="FF8000"/>
                </a:solidFill>
              </a:rPr>
              <a:t>% EE Trips (ALPR)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762000"/>
          <a:ext cx="8610600" cy="5403829"/>
        </p:xfrm>
        <a:graphic>
          <a:graphicData uri="http://schemas.openxmlformats.org/drawingml/2006/table">
            <a:tbl>
              <a:tblPr/>
              <a:tblGrid>
                <a:gridCol w="2228850"/>
                <a:gridCol w="654050"/>
                <a:gridCol w="384175"/>
                <a:gridCol w="654050"/>
                <a:gridCol w="654050"/>
                <a:gridCol w="652463"/>
                <a:gridCol w="654050"/>
                <a:gridCol w="114300"/>
                <a:gridCol w="654050"/>
                <a:gridCol w="654050"/>
                <a:gridCol w="652462"/>
                <a:gridCol w="654050"/>
              </a:tblGrid>
              <a:tr h="215900"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Percent Passenger Car Trips Between Surveyed Stations (RTC)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Productions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Attractions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Station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P/A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AM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Midday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PM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Night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AM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Midday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PM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Night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I-85 NB at N.C. State Line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24.37%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32.85%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24.16%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3.43%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I-85 SB at N.C. State Line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16.41%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25.79%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15.92%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5.56%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I-95 NB at N.C. State Line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0.00%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0.00%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0.00%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0.00%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I-95 SB at N.C. State Line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0.00%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0.00%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0.00%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0.00%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US 460 EB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2.16%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5.26%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1.88%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5.71%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US 460 WB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3.65%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7.69%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4.57%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2.15%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I-64 EB E. of Richmond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16.09%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17.08%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6.64%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4.41%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I-64 WB E. of Richmond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12.38%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24.42%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12.62%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4.82%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I-95 NB N. of Richmond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18.10%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22.24%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10.13%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8.38%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I-95 SB N. of Richmond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16.69%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24.24%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7.71%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5.44%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I-64 EB W. of Richmond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11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8.33%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12.99%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4.60%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13.41%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I-64 WB W. of Richmond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12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7.99%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14.12%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6.67%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0.80%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I-95 NB S. of Petersburg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13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38.79%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50.52%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22.93%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12.66%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I-95 SB S. of Petersburg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14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10.31%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13.69%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3.47%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13.81%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Note: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This is the percentage of trips detected entering the study area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at a surveyed station, and existing at another surveyed station.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One minus these numbers is the percentage EI/IE. Also, trips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counted as EI/IE could have entered or exited on a road that was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not surveyed. Stations 3 &amp; 4 not used for RTC.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304800" y="228600"/>
            <a:ext cx="861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 b="1">
                <a:solidFill>
                  <a:srgbClr val="FF8000"/>
                </a:solidFill>
              </a:rPr>
              <a:t>% EE Trips (Bluetooth)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762000"/>
          <a:ext cx="8610600" cy="5392399"/>
        </p:xfrm>
        <a:graphic>
          <a:graphicData uri="http://schemas.openxmlformats.org/drawingml/2006/table">
            <a:tbl>
              <a:tblPr/>
              <a:tblGrid>
                <a:gridCol w="2228850"/>
                <a:gridCol w="654050"/>
                <a:gridCol w="384175"/>
                <a:gridCol w="654050"/>
                <a:gridCol w="654050"/>
                <a:gridCol w="652463"/>
                <a:gridCol w="654050"/>
                <a:gridCol w="114300"/>
                <a:gridCol w="654050"/>
                <a:gridCol w="654050"/>
                <a:gridCol w="652462"/>
                <a:gridCol w="654050"/>
              </a:tblGrid>
              <a:tr h="215900"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Percent Vehicle Trips Between Surveyed Stations (RTC)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Productions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Attractions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Station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P/A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AM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Midday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PM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Night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AM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Midday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PM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Night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I-85 NB at N.C. State Line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8.81%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9.75%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10.66%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9.23%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I-85 SB at N.C. State Line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20.79%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22.93%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27.28%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22.91%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I-95 NB at N.C. State Line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0.00%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0.00%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0.00%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0.00%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I-95 SB at N.C. State Line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0.00%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0.00%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0.00%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0.00%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US 460 EB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1.58%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5.34%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5.83%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4.39%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US 460 WB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5.03%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6.61%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4.63%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3.98%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I-64 EB E. of Richmond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5.26%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6.80%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5.63%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7.23%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I-64 WB E. of Richmond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5.30%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7.64%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6.83%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5.16%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I-95 NB N. of Richmond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12.74%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13.61%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11.56%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11.12%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I-95 SB N. of Richmond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13.78%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15.70%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14.63%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14.99%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I-64 EB W. of Richmond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11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3.76%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5.39%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4.63%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5.20%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I-64 WB W. of Richmond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12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18.21%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21.16%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17.66%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15.87%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I-95 NB S. of Petersburg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13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12.20%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11.34%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10.00%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11.37%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I-95 SB S. of Petersburg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14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   -  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3.09%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4.64%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5.16%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4.01%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Note: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This is the percentage of trips detected entering the study area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at a surveyed station, and existing at another surveyed station.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One minus these numbers is the percentage EI/IE. Also, trips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counted as EI/IE could have entered or exited on a road that was 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not surveyed. Stations 3 &amp; 4 not used for RTC.</a:t>
                      </a: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8227" marR="8227" marT="822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304800" y="228600"/>
            <a:ext cx="861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 b="1">
                <a:solidFill>
                  <a:srgbClr val="FF8000"/>
                </a:solidFill>
              </a:rPr>
              <a:t>E-E Trips in AM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609600"/>
          <a:ext cx="7010400" cy="2881629"/>
        </p:xfrm>
        <a:graphic>
          <a:graphicData uri="http://schemas.openxmlformats.org/drawingml/2006/table">
            <a:tbl>
              <a:tblPr/>
              <a:tblGrid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</a:tblGrid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AM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Total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159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255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399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145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114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695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168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1056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109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202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147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491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680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Total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156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1056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1160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259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202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2850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3505200"/>
          <a:ext cx="7010400" cy="2880359"/>
        </p:xfrm>
        <a:graphic>
          <a:graphicData uri="http://schemas.openxmlformats.org/drawingml/2006/table">
            <a:tbl>
              <a:tblPr/>
              <a:tblGrid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</a:tblGrid>
              <a:tr h="1206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AM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Total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198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236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174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268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343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831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</a:tr>
              <a:tr h="1143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190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195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Total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174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277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571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395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1466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113" name="TextBox 7"/>
          <p:cNvSpPr txBox="1">
            <a:spLocks noChangeArrowheads="1"/>
          </p:cNvSpPr>
          <p:nvPr/>
        </p:nvSpPr>
        <p:spPr bwMode="auto">
          <a:xfrm>
            <a:off x="7620000" y="1447800"/>
            <a:ext cx="1295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3399"/>
                </a:solidFill>
              </a:rPr>
              <a:t>ALPR</a:t>
            </a:r>
          </a:p>
          <a:p>
            <a:r>
              <a:rPr lang="en-US" sz="1600" b="1">
                <a:solidFill>
                  <a:srgbClr val="003399"/>
                </a:solidFill>
              </a:rPr>
              <a:t>(cameras)</a:t>
            </a:r>
          </a:p>
        </p:txBody>
      </p:sp>
      <p:sp>
        <p:nvSpPr>
          <p:cNvPr id="23114" name="TextBox 8"/>
          <p:cNvSpPr txBox="1">
            <a:spLocks noChangeArrowheads="1"/>
          </p:cNvSpPr>
          <p:nvPr/>
        </p:nvSpPr>
        <p:spPr bwMode="auto">
          <a:xfrm>
            <a:off x="7620000" y="3810000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3399"/>
                </a:solidFill>
              </a:rPr>
              <a:t>Bluetooth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304800" y="228600"/>
            <a:ext cx="861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 b="1">
                <a:solidFill>
                  <a:srgbClr val="FF8000"/>
                </a:solidFill>
              </a:rPr>
              <a:t>E-E Trips in AM</a:t>
            </a:r>
          </a:p>
        </p:txBody>
      </p:sp>
      <p:sp>
        <p:nvSpPr>
          <p:cNvPr id="23113" name="TextBox 7"/>
          <p:cNvSpPr txBox="1">
            <a:spLocks noChangeArrowheads="1"/>
          </p:cNvSpPr>
          <p:nvPr/>
        </p:nvSpPr>
        <p:spPr bwMode="auto">
          <a:xfrm>
            <a:off x="7620000" y="1447800"/>
            <a:ext cx="1295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3399"/>
                </a:solidFill>
              </a:rPr>
              <a:t>ALPR</a:t>
            </a:r>
          </a:p>
          <a:p>
            <a:r>
              <a:rPr lang="en-US" sz="1600" b="1">
                <a:solidFill>
                  <a:srgbClr val="003399"/>
                </a:solidFill>
              </a:rPr>
              <a:t>(cameras)</a:t>
            </a:r>
          </a:p>
        </p:txBody>
      </p:sp>
      <p:sp>
        <p:nvSpPr>
          <p:cNvPr id="23114" name="TextBox 8"/>
          <p:cNvSpPr txBox="1">
            <a:spLocks noChangeArrowheads="1"/>
          </p:cNvSpPr>
          <p:nvPr/>
        </p:nvSpPr>
        <p:spPr bwMode="auto">
          <a:xfrm>
            <a:off x="7620000" y="3810000"/>
            <a:ext cx="114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rgbClr val="003399"/>
                </a:solidFill>
              </a:rPr>
              <a:t>Bluetooth</a:t>
            </a:r>
          </a:p>
          <a:p>
            <a:pPr algn="ctr"/>
            <a:r>
              <a:rPr lang="en-US" sz="1600" b="1" dirty="0" smtClean="0">
                <a:solidFill>
                  <a:srgbClr val="003399"/>
                </a:solidFill>
              </a:rPr>
              <a:t>Adjusted</a:t>
            </a:r>
            <a:endParaRPr lang="en-US" sz="1600" b="1" dirty="0">
              <a:solidFill>
                <a:srgbClr val="003399"/>
              </a:solidFill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9599"/>
            <a:ext cx="7086600" cy="579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533400" y="838200"/>
            <a:ext cx="79248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0" hangingPunct="0">
              <a:lnSpc>
                <a:spcPct val="150000"/>
              </a:lnSpc>
              <a:spcBef>
                <a:spcPct val="50000"/>
              </a:spcBef>
              <a:buFont typeface="Courier New" pitchFamily="49" charset="0"/>
              <a:buChar char="o"/>
            </a:pPr>
            <a:r>
              <a:rPr lang="en-US" altLang="ko-KR" sz="2000" b="1" dirty="0" smtClean="0">
                <a:solidFill>
                  <a:srgbClr val="003399"/>
                </a:solidFill>
              </a:rPr>
              <a:t>Introduction</a:t>
            </a:r>
          </a:p>
          <a:p>
            <a:pPr marL="228600" indent="-228600" eaLnBrk="0" hangingPunct="0">
              <a:lnSpc>
                <a:spcPct val="150000"/>
              </a:lnSpc>
              <a:spcBef>
                <a:spcPct val="50000"/>
              </a:spcBef>
              <a:buFont typeface="Courier New" pitchFamily="49" charset="0"/>
              <a:buChar char="o"/>
            </a:pPr>
            <a:r>
              <a:rPr lang="en-US" altLang="ko-KR" sz="2000" b="1" dirty="0" smtClean="0">
                <a:solidFill>
                  <a:srgbClr val="003399"/>
                </a:solidFill>
              </a:rPr>
              <a:t>Study </a:t>
            </a:r>
            <a:r>
              <a:rPr lang="en-US" altLang="ko-KR" sz="2000" b="1" dirty="0">
                <a:solidFill>
                  <a:srgbClr val="003399"/>
                </a:solidFill>
              </a:rPr>
              <a:t>Area, External O/D Stations</a:t>
            </a:r>
          </a:p>
          <a:p>
            <a:pPr marL="228600" indent="-228600" eaLnBrk="0" hangingPunct="0">
              <a:lnSpc>
                <a:spcPct val="150000"/>
              </a:lnSpc>
              <a:spcBef>
                <a:spcPct val="50000"/>
              </a:spcBef>
              <a:buFont typeface="Courier New" pitchFamily="49" charset="0"/>
              <a:buChar char="o"/>
            </a:pPr>
            <a:r>
              <a:rPr lang="en-US" altLang="ko-KR" sz="2000" b="1" dirty="0">
                <a:solidFill>
                  <a:srgbClr val="003399"/>
                </a:solidFill>
              </a:rPr>
              <a:t>Data Collection Methods (Video Surveillance vs. Bluetooth)</a:t>
            </a:r>
          </a:p>
          <a:p>
            <a:pPr marL="228600" indent="-228600" eaLnBrk="0" hangingPunct="0">
              <a:lnSpc>
                <a:spcPct val="150000"/>
              </a:lnSpc>
              <a:spcBef>
                <a:spcPct val="50000"/>
              </a:spcBef>
              <a:buFont typeface="Courier New" pitchFamily="49" charset="0"/>
              <a:buChar char="o"/>
            </a:pPr>
            <a:r>
              <a:rPr lang="en-US" altLang="ko-KR" sz="2000" b="1" dirty="0">
                <a:solidFill>
                  <a:srgbClr val="003399"/>
                </a:solidFill>
              </a:rPr>
              <a:t>Survey Processing &amp; Survey Expansion</a:t>
            </a:r>
          </a:p>
          <a:p>
            <a:pPr marL="228600" indent="-228600" eaLnBrk="0" hangingPunct="0">
              <a:lnSpc>
                <a:spcPct val="150000"/>
              </a:lnSpc>
              <a:spcBef>
                <a:spcPct val="50000"/>
              </a:spcBef>
              <a:buFont typeface="Courier New" pitchFamily="49" charset="0"/>
              <a:buChar char="o"/>
            </a:pPr>
            <a:r>
              <a:rPr lang="en-US" altLang="ko-KR" sz="2000" b="1" dirty="0">
                <a:solidFill>
                  <a:srgbClr val="003399"/>
                </a:solidFill>
              </a:rPr>
              <a:t>Survey Results (capture rate &amp; E-E trips)</a:t>
            </a:r>
          </a:p>
          <a:p>
            <a:pPr marL="228600" indent="-228600" eaLnBrk="0" hangingPunct="0">
              <a:lnSpc>
                <a:spcPct val="150000"/>
              </a:lnSpc>
              <a:spcBef>
                <a:spcPct val="50000"/>
              </a:spcBef>
              <a:buFont typeface="Courier New" pitchFamily="49" charset="0"/>
              <a:buChar char="o"/>
            </a:pPr>
            <a:r>
              <a:rPr lang="en-US" altLang="ko-KR" sz="2000" b="1" dirty="0">
                <a:solidFill>
                  <a:srgbClr val="003399"/>
                </a:solidFill>
              </a:rPr>
              <a:t>Observations</a:t>
            </a:r>
          </a:p>
          <a:p>
            <a:pPr marL="228600" indent="-228600" eaLnBrk="0" hangingPunct="0">
              <a:lnSpc>
                <a:spcPct val="150000"/>
              </a:lnSpc>
              <a:spcBef>
                <a:spcPct val="50000"/>
              </a:spcBef>
              <a:buFont typeface="Courier New" pitchFamily="49" charset="0"/>
              <a:buChar char="o"/>
            </a:pPr>
            <a:r>
              <a:rPr lang="en-US" altLang="ko-KR" sz="2000" b="1" dirty="0" smtClean="0">
                <a:solidFill>
                  <a:srgbClr val="003399"/>
                </a:solidFill>
              </a:rPr>
              <a:t>Questions</a:t>
            </a:r>
            <a:endParaRPr lang="en-US" sz="2000" b="1" dirty="0">
              <a:solidFill>
                <a:srgbClr val="003399"/>
              </a:solidFill>
            </a:endParaRP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304800" y="2286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 b="1">
                <a:solidFill>
                  <a:srgbClr val="FF8000"/>
                </a:solidFill>
              </a:rPr>
              <a:t>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304800" y="2286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 b="1">
                <a:solidFill>
                  <a:srgbClr val="FF8000"/>
                </a:solidFill>
              </a:rPr>
              <a:t>E-E Trips in PM</a:t>
            </a:r>
          </a:p>
        </p:txBody>
      </p:sp>
      <p:sp>
        <p:nvSpPr>
          <p:cNvPr id="23555" name="TextBox 7"/>
          <p:cNvSpPr txBox="1">
            <a:spLocks noChangeArrowheads="1"/>
          </p:cNvSpPr>
          <p:nvPr/>
        </p:nvSpPr>
        <p:spPr bwMode="auto">
          <a:xfrm>
            <a:off x="7620000" y="1447800"/>
            <a:ext cx="1295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3399"/>
                </a:solidFill>
              </a:rPr>
              <a:t>ALPR</a:t>
            </a:r>
          </a:p>
          <a:p>
            <a:r>
              <a:rPr lang="en-US" sz="1600" b="1">
                <a:solidFill>
                  <a:srgbClr val="003399"/>
                </a:solidFill>
              </a:rPr>
              <a:t>(cameras)</a:t>
            </a:r>
          </a:p>
        </p:txBody>
      </p:sp>
      <p:sp>
        <p:nvSpPr>
          <p:cNvPr id="23556" name="TextBox 8"/>
          <p:cNvSpPr txBox="1">
            <a:spLocks noChangeArrowheads="1"/>
          </p:cNvSpPr>
          <p:nvPr/>
        </p:nvSpPr>
        <p:spPr bwMode="auto">
          <a:xfrm>
            <a:off x="7620000" y="3810000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3399"/>
                </a:solidFill>
              </a:rPr>
              <a:t>Bluetooth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81000" y="3505200"/>
          <a:ext cx="7010400" cy="2897505"/>
        </p:xfrm>
        <a:graphic>
          <a:graphicData uri="http://schemas.openxmlformats.org/drawingml/2006/table">
            <a:tbl>
              <a:tblPr/>
              <a:tblGrid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</a:tblGrid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PM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Total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156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166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304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150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457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429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250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223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117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1064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143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217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228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Total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438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281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802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405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120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2103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81000" y="609600"/>
          <a:ext cx="7010400" cy="2880359"/>
        </p:xfrm>
        <a:graphic>
          <a:graphicData uri="http://schemas.openxmlformats.org/drawingml/2006/table">
            <a:tbl>
              <a:tblPr/>
              <a:tblGrid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  <a:gridCol w="438150"/>
              </a:tblGrid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PM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Total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281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366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115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515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208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914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291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253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182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793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151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116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316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13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143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507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699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Total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453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657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1431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317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252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3158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304800" y="2286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 b="1">
                <a:solidFill>
                  <a:srgbClr val="FF8000"/>
                </a:solidFill>
              </a:rPr>
              <a:t>E-E Trips in PM</a:t>
            </a:r>
          </a:p>
        </p:txBody>
      </p:sp>
      <p:sp>
        <p:nvSpPr>
          <p:cNvPr id="23555" name="TextBox 7"/>
          <p:cNvSpPr txBox="1">
            <a:spLocks noChangeArrowheads="1"/>
          </p:cNvSpPr>
          <p:nvPr/>
        </p:nvSpPr>
        <p:spPr bwMode="auto">
          <a:xfrm>
            <a:off x="7620000" y="1447800"/>
            <a:ext cx="1295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3399"/>
                </a:solidFill>
              </a:rPr>
              <a:t>ALPR</a:t>
            </a:r>
          </a:p>
          <a:p>
            <a:r>
              <a:rPr lang="en-US" sz="1600" b="1">
                <a:solidFill>
                  <a:srgbClr val="003399"/>
                </a:solidFill>
              </a:rPr>
              <a:t>(cameras)</a:t>
            </a:r>
          </a:p>
        </p:txBody>
      </p:sp>
      <p:sp>
        <p:nvSpPr>
          <p:cNvPr id="23556" name="TextBox 8"/>
          <p:cNvSpPr txBox="1">
            <a:spLocks noChangeArrowheads="1"/>
          </p:cNvSpPr>
          <p:nvPr/>
        </p:nvSpPr>
        <p:spPr bwMode="auto">
          <a:xfrm>
            <a:off x="7620000" y="3810000"/>
            <a:ext cx="114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rgbClr val="003399"/>
                </a:solidFill>
              </a:rPr>
              <a:t>Bluetooth</a:t>
            </a:r>
          </a:p>
          <a:p>
            <a:pPr algn="ctr"/>
            <a:r>
              <a:rPr lang="en-US" sz="1600" b="1" dirty="0" smtClean="0">
                <a:solidFill>
                  <a:srgbClr val="003399"/>
                </a:solidFill>
              </a:rPr>
              <a:t>Adjusted</a:t>
            </a:r>
            <a:endParaRPr lang="en-US" sz="1600" b="1" dirty="0">
              <a:solidFill>
                <a:srgbClr val="003399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063" y="685800"/>
            <a:ext cx="7094537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304800" y="228600"/>
            <a:ext cx="883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 b="1">
                <a:solidFill>
                  <a:srgbClr val="FF8000"/>
                </a:solidFill>
              </a:rPr>
              <a:t>E-E Trip Patterns (ALPR)</a:t>
            </a: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6477000" y="1219200"/>
            <a:ext cx="2514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3399"/>
                </a:solidFill>
              </a:rPr>
              <a:t>RTC</a:t>
            </a:r>
          </a:p>
          <a:p>
            <a:r>
              <a:rPr lang="en-US" sz="1600" b="1">
                <a:solidFill>
                  <a:srgbClr val="003399"/>
                </a:solidFill>
              </a:rPr>
              <a:t>Daily Passenger Cars</a:t>
            </a:r>
          </a:p>
          <a:p>
            <a:r>
              <a:rPr lang="en-US" sz="1600" b="1">
                <a:solidFill>
                  <a:srgbClr val="003399"/>
                </a:solidFill>
              </a:rPr>
              <a:t>ALPR Cameras</a:t>
            </a:r>
          </a:p>
        </p:txBody>
      </p:sp>
      <p:pic>
        <p:nvPicPr>
          <p:cNvPr id="24580" name="Picture 2" descr="C:\Users\Ken\AppData\Roaming\PC Magazine Utilities\ShotSender\Screenshots\Screensho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762000"/>
            <a:ext cx="5029200" cy="560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1295400" y="1371600"/>
            <a:ext cx="4572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11</a:t>
            </a: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1371600" y="838200"/>
            <a:ext cx="4572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12</a:t>
            </a:r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2057400" y="5867400"/>
            <a:ext cx="4572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2</a:t>
            </a:r>
          </a:p>
        </p:txBody>
      </p:sp>
      <p:sp>
        <p:nvSpPr>
          <p:cNvPr id="24584" name="TextBox 9"/>
          <p:cNvSpPr txBox="1">
            <a:spLocks noChangeArrowheads="1"/>
          </p:cNvSpPr>
          <p:nvPr/>
        </p:nvSpPr>
        <p:spPr bwMode="auto">
          <a:xfrm>
            <a:off x="2667000" y="5943600"/>
            <a:ext cx="4572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24585" name="TextBox 10"/>
          <p:cNvSpPr txBox="1">
            <a:spLocks noChangeArrowheads="1"/>
          </p:cNvSpPr>
          <p:nvPr/>
        </p:nvSpPr>
        <p:spPr bwMode="auto">
          <a:xfrm>
            <a:off x="3048000" y="914400"/>
            <a:ext cx="4572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10</a:t>
            </a:r>
          </a:p>
        </p:txBody>
      </p:sp>
      <p:sp>
        <p:nvSpPr>
          <p:cNvPr id="24586" name="TextBox 11"/>
          <p:cNvSpPr txBox="1">
            <a:spLocks noChangeArrowheads="1"/>
          </p:cNvSpPr>
          <p:nvPr/>
        </p:nvSpPr>
        <p:spPr bwMode="auto">
          <a:xfrm>
            <a:off x="3733800" y="685800"/>
            <a:ext cx="4572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9</a:t>
            </a:r>
          </a:p>
        </p:txBody>
      </p:sp>
      <p:sp>
        <p:nvSpPr>
          <p:cNvPr id="24587" name="TextBox 12"/>
          <p:cNvSpPr txBox="1">
            <a:spLocks noChangeArrowheads="1"/>
          </p:cNvSpPr>
          <p:nvPr/>
        </p:nvSpPr>
        <p:spPr bwMode="auto">
          <a:xfrm>
            <a:off x="5943600" y="2133600"/>
            <a:ext cx="4572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8</a:t>
            </a:r>
          </a:p>
        </p:txBody>
      </p:sp>
      <p:sp>
        <p:nvSpPr>
          <p:cNvPr id="24588" name="TextBox 13"/>
          <p:cNvSpPr txBox="1">
            <a:spLocks noChangeArrowheads="1"/>
          </p:cNvSpPr>
          <p:nvPr/>
        </p:nvSpPr>
        <p:spPr bwMode="auto">
          <a:xfrm>
            <a:off x="6019800" y="2819400"/>
            <a:ext cx="4572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7</a:t>
            </a:r>
          </a:p>
        </p:txBody>
      </p:sp>
      <p:sp>
        <p:nvSpPr>
          <p:cNvPr id="24589" name="TextBox 14"/>
          <p:cNvSpPr txBox="1">
            <a:spLocks noChangeArrowheads="1"/>
          </p:cNvSpPr>
          <p:nvPr/>
        </p:nvSpPr>
        <p:spPr bwMode="auto">
          <a:xfrm>
            <a:off x="5638800" y="3657600"/>
            <a:ext cx="4572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6</a:t>
            </a:r>
          </a:p>
        </p:txBody>
      </p:sp>
      <p:sp>
        <p:nvSpPr>
          <p:cNvPr id="24590" name="TextBox 15"/>
          <p:cNvSpPr txBox="1">
            <a:spLocks noChangeArrowheads="1"/>
          </p:cNvSpPr>
          <p:nvPr/>
        </p:nvSpPr>
        <p:spPr bwMode="auto">
          <a:xfrm>
            <a:off x="5638800" y="4191000"/>
            <a:ext cx="4572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5</a:t>
            </a:r>
          </a:p>
        </p:txBody>
      </p:sp>
      <p:sp>
        <p:nvSpPr>
          <p:cNvPr id="24591" name="TextBox 16"/>
          <p:cNvSpPr txBox="1">
            <a:spLocks noChangeArrowheads="1"/>
          </p:cNvSpPr>
          <p:nvPr/>
        </p:nvSpPr>
        <p:spPr bwMode="auto">
          <a:xfrm>
            <a:off x="3962400" y="3962400"/>
            <a:ext cx="4572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14</a:t>
            </a:r>
          </a:p>
        </p:txBody>
      </p:sp>
      <p:sp>
        <p:nvSpPr>
          <p:cNvPr id="24592" name="TextBox 17"/>
          <p:cNvSpPr txBox="1">
            <a:spLocks noChangeArrowheads="1"/>
          </p:cNvSpPr>
          <p:nvPr/>
        </p:nvSpPr>
        <p:spPr bwMode="auto">
          <a:xfrm>
            <a:off x="4648200" y="3962400"/>
            <a:ext cx="4572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304800" y="228600"/>
            <a:ext cx="883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 b="1">
                <a:solidFill>
                  <a:srgbClr val="FF8000"/>
                </a:solidFill>
              </a:rPr>
              <a:t>E-E Trip Patterns (Bluetooth) </a:t>
            </a: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6705600" y="1219200"/>
            <a:ext cx="2209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3399"/>
                </a:solidFill>
              </a:rPr>
              <a:t>RTC</a:t>
            </a:r>
          </a:p>
          <a:p>
            <a:r>
              <a:rPr lang="en-US" sz="1600" b="1">
                <a:solidFill>
                  <a:srgbClr val="003399"/>
                </a:solidFill>
              </a:rPr>
              <a:t>Daily Vehicles</a:t>
            </a:r>
          </a:p>
          <a:p>
            <a:r>
              <a:rPr lang="en-US" sz="1600" b="1">
                <a:solidFill>
                  <a:srgbClr val="003399"/>
                </a:solidFill>
              </a:rPr>
              <a:t>Bluetooth</a:t>
            </a:r>
          </a:p>
        </p:txBody>
      </p:sp>
      <p:pic>
        <p:nvPicPr>
          <p:cNvPr id="25604" name="Picture 1" descr="C:\Users\Ken\AppData\Roaming\PC Magazine Utilities\ShotSender\Screenshots\Screensho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838200"/>
            <a:ext cx="4921250" cy="53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19"/>
          <p:cNvSpPr txBox="1">
            <a:spLocks noChangeArrowheads="1"/>
          </p:cNvSpPr>
          <p:nvPr/>
        </p:nvSpPr>
        <p:spPr bwMode="auto">
          <a:xfrm>
            <a:off x="1676400" y="1371600"/>
            <a:ext cx="4572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11</a:t>
            </a:r>
          </a:p>
        </p:txBody>
      </p:sp>
      <p:sp>
        <p:nvSpPr>
          <p:cNvPr id="25606" name="TextBox 20"/>
          <p:cNvSpPr txBox="1">
            <a:spLocks noChangeArrowheads="1"/>
          </p:cNvSpPr>
          <p:nvPr/>
        </p:nvSpPr>
        <p:spPr bwMode="auto">
          <a:xfrm>
            <a:off x="1600200" y="762000"/>
            <a:ext cx="4572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12</a:t>
            </a:r>
          </a:p>
        </p:txBody>
      </p:sp>
      <p:sp>
        <p:nvSpPr>
          <p:cNvPr id="25607" name="TextBox 21"/>
          <p:cNvSpPr txBox="1">
            <a:spLocks noChangeArrowheads="1"/>
          </p:cNvSpPr>
          <p:nvPr/>
        </p:nvSpPr>
        <p:spPr bwMode="auto">
          <a:xfrm>
            <a:off x="2209800" y="5867400"/>
            <a:ext cx="4572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2</a:t>
            </a:r>
          </a:p>
        </p:txBody>
      </p:sp>
      <p:sp>
        <p:nvSpPr>
          <p:cNvPr id="25608" name="TextBox 22"/>
          <p:cNvSpPr txBox="1">
            <a:spLocks noChangeArrowheads="1"/>
          </p:cNvSpPr>
          <p:nvPr/>
        </p:nvSpPr>
        <p:spPr bwMode="auto">
          <a:xfrm>
            <a:off x="2895600" y="5867400"/>
            <a:ext cx="4572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1</a:t>
            </a:r>
          </a:p>
        </p:txBody>
      </p:sp>
      <p:sp>
        <p:nvSpPr>
          <p:cNvPr id="25609" name="TextBox 23"/>
          <p:cNvSpPr txBox="1">
            <a:spLocks noChangeArrowheads="1"/>
          </p:cNvSpPr>
          <p:nvPr/>
        </p:nvSpPr>
        <p:spPr bwMode="auto">
          <a:xfrm>
            <a:off x="3200400" y="685800"/>
            <a:ext cx="4572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10</a:t>
            </a:r>
          </a:p>
        </p:txBody>
      </p:sp>
      <p:sp>
        <p:nvSpPr>
          <p:cNvPr id="25610" name="TextBox 24"/>
          <p:cNvSpPr txBox="1">
            <a:spLocks noChangeArrowheads="1"/>
          </p:cNvSpPr>
          <p:nvPr/>
        </p:nvSpPr>
        <p:spPr bwMode="auto">
          <a:xfrm>
            <a:off x="3886200" y="762000"/>
            <a:ext cx="4572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9</a:t>
            </a:r>
          </a:p>
        </p:txBody>
      </p:sp>
      <p:sp>
        <p:nvSpPr>
          <p:cNvPr id="25611" name="TextBox 25"/>
          <p:cNvSpPr txBox="1">
            <a:spLocks noChangeArrowheads="1"/>
          </p:cNvSpPr>
          <p:nvPr/>
        </p:nvSpPr>
        <p:spPr bwMode="auto">
          <a:xfrm>
            <a:off x="6248400" y="2209800"/>
            <a:ext cx="4572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8</a:t>
            </a:r>
          </a:p>
        </p:txBody>
      </p:sp>
      <p:sp>
        <p:nvSpPr>
          <p:cNvPr id="25612" name="TextBox 26"/>
          <p:cNvSpPr txBox="1">
            <a:spLocks noChangeArrowheads="1"/>
          </p:cNvSpPr>
          <p:nvPr/>
        </p:nvSpPr>
        <p:spPr bwMode="auto">
          <a:xfrm>
            <a:off x="6019800" y="2743200"/>
            <a:ext cx="4572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7</a:t>
            </a:r>
          </a:p>
        </p:txBody>
      </p:sp>
      <p:sp>
        <p:nvSpPr>
          <p:cNvPr id="25613" name="TextBox 27"/>
          <p:cNvSpPr txBox="1">
            <a:spLocks noChangeArrowheads="1"/>
          </p:cNvSpPr>
          <p:nvPr/>
        </p:nvSpPr>
        <p:spPr bwMode="auto">
          <a:xfrm>
            <a:off x="5638800" y="3581400"/>
            <a:ext cx="4572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6</a:t>
            </a:r>
          </a:p>
        </p:txBody>
      </p:sp>
      <p:sp>
        <p:nvSpPr>
          <p:cNvPr id="25614" name="TextBox 28"/>
          <p:cNvSpPr txBox="1">
            <a:spLocks noChangeArrowheads="1"/>
          </p:cNvSpPr>
          <p:nvPr/>
        </p:nvSpPr>
        <p:spPr bwMode="auto">
          <a:xfrm>
            <a:off x="5562600" y="4038600"/>
            <a:ext cx="4572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5</a:t>
            </a:r>
          </a:p>
        </p:txBody>
      </p:sp>
      <p:sp>
        <p:nvSpPr>
          <p:cNvPr id="25615" name="TextBox 29"/>
          <p:cNvSpPr txBox="1">
            <a:spLocks noChangeArrowheads="1"/>
          </p:cNvSpPr>
          <p:nvPr/>
        </p:nvSpPr>
        <p:spPr bwMode="auto">
          <a:xfrm>
            <a:off x="4114800" y="3962400"/>
            <a:ext cx="4572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14</a:t>
            </a:r>
          </a:p>
        </p:txBody>
      </p:sp>
      <p:sp>
        <p:nvSpPr>
          <p:cNvPr id="25616" name="TextBox 30"/>
          <p:cNvSpPr txBox="1">
            <a:spLocks noChangeArrowheads="1"/>
          </p:cNvSpPr>
          <p:nvPr/>
        </p:nvSpPr>
        <p:spPr bwMode="auto">
          <a:xfrm>
            <a:off x="4724400" y="3962400"/>
            <a:ext cx="457200" cy="33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Observations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05800" cy="5029200"/>
          </a:xfrm>
        </p:spPr>
        <p:txBody>
          <a:bodyPr/>
          <a:lstStyle/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dirty="0" smtClean="0"/>
              <a:t>Bluetooth detection rate generally 5.5% at most stations.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dirty="0" smtClean="0"/>
              <a:t>While similarities, ALPR cameras and Bluetooth seem to be different. 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dirty="0" smtClean="0"/>
              <a:t>This true in terms of: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/>
              <a:t>% EI/IE vs. % EE at each station.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/>
              <a:t>Station-to-station travel patterns.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dirty="0" smtClean="0"/>
              <a:t>The </a:t>
            </a:r>
            <a:r>
              <a:rPr lang="en-US" sz="2000" dirty="0" err="1" smtClean="0"/>
              <a:t>bluetooth</a:t>
            </a:r>
            <a:r>
              <a:rPr lang="en-US" sz="2000" dirty="0" smtClean="0"/>
              <a:t> % EI/IE vs. % EE is highly dependent on # of signals “captured once”, compared to “matched” signals.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/>
              <a:t>Observations</a:t>
            </a:r>
            <a:r>
              <a:rPr lang="en-US" altLang="ko-KR" sz="3200" smtClean="0"/>
              <a:t> (Cntd)</a:t>
            </a:r>
            <a:endParaRPr lang="en-US" sz="320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609600" y="990600"/>
            <a:ext cx="8305800" cy="5029200"/>
          </a:xfrm>
        </p:spPr>
        <p:txBody>
          <a:bodyPr/>
          <a:lstStyle/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dirty="0" smtClean="0"/>
              <a:t>Spurious signals (side roads, cross streets, etc.) have a great impact. </a:t>
            </a:r>
            <a:endParaRPr lang="en-US" altLang="ko-KR" sz="2000" dirty="0" smtClean="0"/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dirty="0" smtClean="0"/>
              <a:t>Small </a:t>
            </a:r>
            <a:r>
              <a:rPr lang="en-US" sz="2000" dirty="0" err="1" smtClean="0"/>
              <a:t>bluetooth</a:t>
            </a:r>
            <a:r>
              <a:rPr lang="en-US" sz="2000" dirty="0" smtClean="0"/>
              <a:t> E-E trips (compared to the ALPR tables) lead</a:t>
            </a:r>
            <a:endParaRPr lang="en-US" altLang="ko-KR" sz="2000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/>
              <a:t>Two detectors per station to confirm directionality and to “filter-out” spurious signals.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dirty="0" smtClean="0"/>
              <a:t>ALPR method appears reliable (over  80%  capture rate  from ground count)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dirty="0" smtClean="0"/>
              <a:t>Travel time analysis using Bluetooth could be more useful with external travel analysis from NHTS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NHTS Data for Long Dist E-E Trips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609600" y="990600"/>
            <a:ext cx="8305800" cy="5029200"/>
          </a:xfrm>
        </p:spPr>
        <p:txBody>
          <a:bodyPr/>
          <a:lstStyle/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en-US" sz="2000" dirty="0" smtClean="0"/>
              <a:t>Tried to use NHTS add-on data from FL, and NC to capture long distance E-E trips</a:t>
            </a:r>
          </a:p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en-US" sz="2000" dirty="0" smtClean="0"/>
              <a:t>Generated unreasonable results (paths and rates) 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800" dirty="0" smtClean="0"/>
              <a:t>From FL to VA Beach and northward</a:t>
            </a:r>
          </a:p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en-US" sz="2000" dirty="0" smtClean="0"/>
              <a:t>Following data analysis is underway</a:t>
            </a:r>
          </a:p>
          <a:p>
            <a:pPr>
              <a:lnSpc>
                <a:spcPct val="200000"/>
              </a:lnSpc>
              <a:buFont typeface="Courier New" pitchFamily="49" charset="0"/>
              <a:buChar char="o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4294967295"/>
          </p:nvPr>
        </p:nvSpPr>
        <p:spPr>
          <a:xfrm>
            <a:off x="304800" y="2133600"/>
            <a:ext cx="8610600" cy="2286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altLang="ko-KR" sz="2800" smtClean="0"/>
          </a:p>
          <a:p>
            <a:pPr>
              <a:lnSpc>
                <a:spcPct val="90000"/>
              </a:lnSpc>
              <a:buFontTx/>
              <a:buNone/>
            </a:pPr>
            <a:endParaRPr lang="en-US" altLang="ko-KR" sz="2800" smtClean="0"/>
          </a:p>
          <a:p>
            <a:pPr>
              <a:lnSpc>
                <a:spcPct val="90000"/>
              </a:lnSpc>
            </a:pPr>
            <a:endParaRPr lang="en-US" altLang="ko-KR" sz="28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ko-KR" sz="2800" smtClean="0">
                <a:solidFill>
                  <a:srgbClr val="FF3300"/>
                </a:solidFill>
              </a:rPr>
              <a:t>			</a:t>
            </a:r>
            <a:r>
              <a:rPr lang="en-US" altLang="ko-KR" sz="2800" smtClean="0">
                <a:solidFill>
                  <a:srgbClr val="FF8000"/>
                </a:solidFill>
              </a:rPr>
              <a:t>	</a:t>
            </a:r>
            <a:r>
              <a:rPr lang="en-US" altLang="ko-KR" sz="3600" smtClean="0">
                <a:solidFill>
                  <a:srgbClr val="FF8000"/>
                </a:solidFill>
              </a:rPr>
              <a:t>Thank You!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3124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rgbClr val="00408D"/>
                </a:solidFill>
              </a:rPr>
              <a:t>Questions?</a:t>
            </a:r>
          </a:p>
        </p:txBody>
      </p:sp>
      <p:pic>
        <p:nvPicPr>
          <p:cNvPr id="28676" name="Picture 6" descr="MC90007871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914400"/>
            <a:ext cx="16224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381000"/>
          </a:xfrm>
        </p:spPr>
        <p:txBody>
          <a:bodyPr/>
          <a:lstStyle/>
          <a:p>
            <a:r>
              <a:rPr lang="en-US" altLang="ko-KR" sz="3200" dirty="0" smtClean="0"/>
              <a:t>Why VDOT did this</a:t>
            </a:r>
            <a:endParaRPr lang="en-US" sz="32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305800" cy="5257800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altLang="ko-KR" sz="2000" dirty="0" smtClean="0"/>
              <a:t>New models under development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800" dirty="0" smtClean="0"/>
              <a:t>Richmond/Tri-Cities, Hampton Roads, and Superregional Models</a:t>
            </a:r>
          </a:p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en-US" altLang="ko-KR" sz="2000" dirty="0" smtClean="0"/>
              <a:t>Compare methods to see which method worked better to assist with future data collection planning efforts</a:t>
            </a:r>
          </a:p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en-US" altLang="ko-KR" sz="2000" dirty="0" smtClean="0"/>
              <a:t>New travel characteristics data – NHTS Virginia Add-on</a:t>
            </a:r>
          </a:p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en-US" altLang="ko-KR" sz="2000" dirty="0" smtClean="0"/>
              <a:t>Provide a framework for analyzing regional transportation alternatives between Richmond and Hampton Roads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/>
              <a:t>O/D Survey Methods</a:t>
            </a:r>
            <a:endParaRPr lang="en-US" sz="32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305800" cy="5257800"/>
          </a:xfrm>
        </p:spPr>
        <p:txBody>
          <a:bodyPr/>
          <a:lstStyle/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en-US" sz="2000" dirty="0" smtClean="0"/>
              <a:t>License Plate Survey</a:t>
            </a:r>
          </a:p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en-US" sz="2000" dirty="0" smtClean="0"/>
              <a:t>Roadside handout Survey (Mail Back)</a:t>
            </a:r>
          </a:p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en-US" sz="2000" dirty="0" smtClean="0"/>
              <a:t>Roadside Interview</a:t>
            </a:r>
          </a:p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en-US" sz="2000" dirty="0" smtClean="0"/>
              <a:t>Combined Roadside Interview and Handout Survey</a:t>
            </a:r>
          </a:p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en-US" sz="2000" dirty="0" smtClean="0"/>
              <a:t>Video License Plate Survey</a:t>
            </a:r>
          </a:p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en-US" sz="2000" dirty="0" smtClean="0"/>
              <a:t>Bluetooth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dirty="0" smtClean="0"/>
              <a:t>Video Surveillance vs. Bluetooth </a:t>
            </a:r>
            <a:endParaRPr lang="en-US" sz="32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305800" cy="5257800"/>
          </a:xfrm>
        </p:spPr>
        <p:txBody>
          <a:bodyPr/>
          <a:lstStyle/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000" dirty="0" smtClean="0"/>
              <a:t>Video License Plate Survey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Traditional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Generally reliable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More expensive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Restricted to daylight &amp; weather condition</a:t>
            </a:r>
            <a:endParaRPr lang="en-US" sz="2000" dirty="0" smtClean="0"/>
          </a:p>
          <a:p>
            <a:pPr>
              <a:lnSpc>
                <a:spcPct val="200000"/>
              </a:lnSpc>
              <a:buFont typeface="Courier New" pitchFamily="49" charset="0"/>
              <a:buChar char="o"/>
            </a:pPr>
            <a:r>
              <a:rPr lang="en-US" sz="2000" dirty="0" smtClean="0"/>
              <a:t>Bluetooth methods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New Technology with various researches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Cheaper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Not generally restricted by daylight and weather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Sample bias issue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2" descr="bottom corner curv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5938" y="4900613"/>
            <a:ext cx="3548062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9" descr="Tidewater_TAZ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9600"/>
            <a:ext cx="7315200" cy="55673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0" name="Title 4"/>
          <p:cNvSpPr>
            <a:spLocks noGrp="1"/>
          </p:cNvSpPr>
          <p:nvPr>
            <p:ph type="title" idx="4294967295"/>
          </p:nvPr>
        </p:nvSpPr>
        <p:spPr>
          <a:xfrm>
            <a:off x="304800" y="152400"/>
            <a:ext cx="7772400" cy="381000"/>
          </a:xfrm>
        </p:spPr>
        <p:txBody>
          <a:bodyPr/>
          <a:lstStyle/>
          <a:p>
            <a:r>
              <a:rPr lang="en-US" altLang="ko-KR" sz="3200" smtClean="0"/>
              <a:t>Study Area</a:t>
            </a:r>
            <a:endParaRPr lang="en-US" sz="3200" smtClean="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733800" y="1676400"/>
            <a:ext cx="1427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/>
              <a:t>Richmond</a:t>
            </a:r>
            <a:endParaRPr lang="en-US" sz="2000" b="1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638800" y="31242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/>
              <a:t>Hampton Roads</a:t>
            </a:r>
            <a:endParaRPr lang="en-US" sz="2000" b="1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819400" y="4446588"/>
            <a:ext cx="2030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/>
              <a:t>Inter-MPO Area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2667000" y="762000"/>
            <a:ext cx="6477000" cy="5375844"/>
            <a:chOff x="0" y="762000"/>
            <a:chExt cx="6172200" cy="5122863"/>
          </a:xfrm>
        </p:grpSpPr>
        <p:pic>
          <p:nvPicPr>
            <p:cNvPr id="205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8066" r="10271"/>
            <a:stretch>
              <a:fillRect/>
            </a:stretch>
          </p:blipFill>
          <p:spPr bwMode="auto">
            <a:xfrm>
              <a:off x="0" y="762000"/>
              <a:ext cx="6172200" cy="512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54" name="Straight Arrow Connector 4"/>
            <p:cNvCxnSpPr>
              <a:cxnSpLocks noChangeShapeType="1"/>
            </p:cNvCxnSpPr>
            <p:nvPr/>
          </p:nvCxnSpPr>
          <p:spPr bwMode="auto">
            <a:xfrm rot="5400000" flipH="1" flipV="1">
              <a:off x="1828800" y="4648200"/>
              <a:ext cx="381000" cy="228600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055" name="Straight Arrow Connector 8"/>
            <p:cNvCxnSpPr>
              <a:cxnSpLocks noChangeShapeType="1"/>
            </p:cNvCxnSpPr>
            <p:nvPr/>
          </p:nvCxnSpPr>
          <p:spPr bwMode="auto">
            <a:xfrm rot="16200000" flipH="1" flipV="1">
              <a:off x="1447800" y="4572000"/>
              <a:ext cx="381000" cy="228600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" name="Straight Arrow Connector 10"/>
            <p:cNvCxnSpPr/>
            <p:nvPr/>
          </p:nvCxnSpPr>
          <p:spPr bwMode="auto">
            <a:xfrm rot="5400000" flipH="1" flipV="1">
              <a:off x="2857500" y="4762500"/>
              <a:ext cx="381000" cy="152400"/>
            </a:xfrm>
            <a:prstGeom prst="straightConnector1">
              <a:avLst/>
            </a:prstGeom>
            <a:ln w="57150"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 bwMode="auto">
            <a:xfrm rot="5400000">
              <a:off x="2400300" y="4686300"/>
              <a:ext cx="457200" cy="228600"/>
            </a:xfrm>
            <a:prstGeom prst="straightConnector1">
              <a:avLst/>
            </a:prstGeom>
            <a:ln w="57150"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8" name="Straight Arrow Connector 14"/>
            <p:cNvCxnSpPr>
              <a:cxnSpLocks noChangeShapeType="1"/>
            </p:cNvCxnSpPr>
            <p:nvPr/>
          </p:nvCxnSpPr>
          <p:spPr bwMode="auto">
            <a:xfrm rot="10800000">
              <a:off x="3810000" y="3733800"/>
              <a:ext cx="304800" cy="2286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059" name="Straight Arrow Connector 18"/>
            <p:cNvCxnSpPr>
              <a:cxnSpLocks noChangeShapeType="1"/>
            </p:cNvCxnSpPr>
            <p:nvPr/>
          </p:nvCxnSpPr>
          <p:spPr bwMode="auto">
            <a:xfrm rot="16200000" flipV="1">
              <a:off x="3009900" y="1790700"/>
              <a:ext cx="457200" cy="76200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060" name="Straight Arrow Connector 20"/>
            <p:cNvCxnSpPr>
              <a:cxnSpLocks noChangeShapeType="1"/>
            </p:cNvCxnSpPr>
            <p:nvPr/>
          </p:nvCxnSpPr>
          <p:spPr bwMode="auto">
            <a:xfrm rot="16200000" flipH="1">
              <a:off x="3733800" y="2971800"/>
              <a:ext cx="457200" cy="457200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061" name="Straight Arrow Connector 23"/>
            <p:cNvCxnSpPr>
              <a:cxnSpLocks noChangeShapeType="1"/>
            </p:cNvCxnSpPr>
            <p:nvPr/>
          </p:nvCxnSpPr>
          <p:spPr bwMode="auto">
            <a:xfrm rot="16200000" flipV="1">
              <a:off x="4267200" y="2895600"/>
              <a:ext cx="381000" cy="381000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062" name="Straight Arrow Connector 25"/>
            <p:cNvCxnSpPr>
              <a:cxnSpLocks noChangeShapeType="1"/>
            </p:cNvCxnSpPr>
            <p:nvPr/>
          </p:nvCxnSpPr>
          <p:spPr bwMode="auto">
            <a:xfrm rot="16200000" flipH="1">
              <a:off x="2514600" y="1828800"/>
              <a:ext cx="533400" cy="76200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063" name="Straight Arrow Connector 27"/>
            <p:cNvCxnSpPr>
              <a:cxnSpLocks noChangeShapeType="1"/>
            </p:cNvCxnSpPr>
            <p:nvPr/>
          </p:nvCxnSpPr>
          <p:spPr bwMode="auto">
            <a:xfrm rot="5400000" flipH="1" flipV="1">
              <a:off x="3048000" y="4038600"/>
              <a:ext cx="533400" cy="76200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064" name="Straight Arrow Connector 30"/>
            <p:cNvCxnSpPr>
              <a:cxnSpLocks noChangeShapeType="1"/>
            </p:cNvCxnSpPr>
            <p:nvPr/>
          </p:nvCxnSpPr>
          <p:spPr bwMode="auto">
            <a:xfrm rot="5400000">
              <a:off x="2667000" y="3962400"/>
              <a:ext cx="533400" cy="76200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065" name="Straight Arrow Connector 33"/>
            <p:cNvCxnSpPr>
              <a:cxnSpLocks noChangeShapeType="1"/>
            </p:cNvCxnSpPr>
            <p:nvPr/>
          </p:nvCxnSpPr>
          <p:spPr bwMode="auto">
            <a:xfrm rot="10800000">
              <a:off x="3962400" y="3810000"/>
              <a:ext cx="457200" cy="381000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066" name="Straight Arrow Connector 35"/>
            <p:cNvCxnSpPr>
              <a:cxnSpLocks noChangeShapeType="1"/>
            </p:cNvCxnSpPr>
            <p:nvPr/>
          </p:nvCxnSpPr>
          <p:spPr bwMode="auto">
            <a:xfrm>
              <a:off x="3733800" y="4038600"/>
              <a:ext cx="457200" cy="381000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067" name="Straight Arrow Connector 37"/>
            <p:cNvCxnSpPr>
              <a:cxnSpLocks noChangeShapeType="1"/>
            </p:cNvCxnSpPr>
            <p:nvPr/>
          </p:nvCxnSpPr>
          <p:spPr bwMode="auto">
            <a:xfrm>
              <a:off x="1600200" y="1905000"/>
              <a:ext cx="457200" cy="304800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068" name="Straight Arrow Connector 41"/>
            <p:cNvCxnSpPr>
              <a:cxnSpLocks noChangeShapeType="1"/>
            </p:cNvCxnSpPr>
            <p:nvPr/>
          </p:nvCxnSpPr>
          <p:spPr bwMode="auto">
            <a:xfrm rot="10800000">
              <a:off x="1905000" y="1600200"/>
              <a:ext cx="381000" cy="304800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069" name="TextBox 43"/>
            <p:cNvSpPr txBox="1">
              <a:spLocks noChangeArrowheads="1"/>
            </p:cNvSpPr>
            <p:nvPr/>
          </p:nvSpPr>
          <p:spPr bwMode="auto">
            <a:xfrm>
              <a:off x="3048000" y="1295400"/>
              <a:ext cx="304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2070" name="TextBox 46"/>
            <p:cNvSpPr txBox="1">
              <a:spLocks noChangeArrowheads="1"/>
            </p:cNvSpPr>
            <p:nvPr/>
          </p:nvSpPr>
          <p:spPr bwMode="auto">
            <a:xfrm>
              <a:off x="2438400" y="1295400"/>
              <a:ext cx="457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 sz="2000" b="1">
                  <a:solidFill>
                    <a:srgbClr val="FF0000"/>
                  </a:solidFill>
                </a:rPr>
                <a:t>10</a:t>
              </a:r>
            </a:p>
          </p:txBody>
        </p:sp>
        <p:sp>
          <p:nvSpPr>
            <p:cNvPr id="2071" name="TextBox 47"/>
            <p:cNvSpPr txBox="1">
              <a:spLocks noChangeArrowheads="1"/>
            </p:cNvSpPr>
            <p:nvPr/>
          </p:nvSpPr>
          <p:spPr bwMode="auto">
            <a:xfrm>
              <a:off x="4114800" y="2590800"/>
              <a:ext cx="304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2072" name="TextBox 48"/>
            <p:cNvSpPr txBox="1">
              <a:spLocks noChangeArrowheads="1"/>
            </p:cNvSpPr>
            <p:nvPr/>
          </p:nvSpPr>
          <p:spPr bwMode="auto">
            <a:xfrm>
              <a:off x="4114800" y="3276600"/>
              <a:ext cx="304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2073" name="TextBox 49"/>
            <p:cNvSpPr txBox="1">
              <a:spLocks noChangeArrowheads="1"/>
            </p:cNvSpPr>
            <p:nvPr/>
          </p:nvSpPr>
          <p:spPr bwMode="auto">
            <a:xfrm>
              <a:off x="4343400" y="3810000"/>
              <a:ext cx="304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2074" name="TextBox 50"/>
            <p:cNvSpPr txBox="1">
              <a:spLocks noChangeArrowheads="1"/>
            </p:cNvSpPr>
            <p:nvPr/>
          </p:nvSpPr>
          <p:spPr bwMode="auto">
            <a:xfrm>
              <a:off x="4114800" y="4267200"/>
              <a:ext cx="304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2075" name="TextBox 51"/>
            <p:cNvSpPr txBox="1">
              <a:spLocks noChangeArrowheads="1"/>
            </p:cNvSpPr>
            <p:nvPr/>
          </p:nvSpPr>
          <p:spPr bwMode="auto">
            <a:xfrm>
              <a:off x="3124200" y="3505200"/>
              <a:ext cx="5334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13</a:t>
              </a:r>
            </a:p>
          </p:txBody>
        </p:sp>
        <p:sp>
          <p:nvSpPr>
            <p:cNvPr id="2076" name="TextBox 52"/>
            <p:cNvSpPr txBox="1">
              <a:spLocks noChangeArrowheads="1"/>
            </p:cNvSpPr>
            <p:nvPr/>
          </p:nvSpPr>
          <p:spPr bwMode="auto">
            <a:xfrm>
              <a:off x="2667000" y="3429000"/>
              <a:ext cx="5334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>
                  <a:solidFill>
                    <a:srgbClr val="FF0000"/>
                  </a:solidFill>
                </a:rPr>
                <a:t>14</a:t>
              </a:r>
            </a:p>
          </p:txBody>
        </p:sp>
        <p:sp>
          <p:nvSpPr>
            <p:cNvPr id="2077" name="TextBox 53"/>
            <p:cNvSpPr txBox="1">
              <a:spLocks noChangeArrowheads="1"/>
            </p:cNvSpPr>
            <p:nvPr/>
          </p:nvSpPr>
          <p:spPr bwMode="auto">
            <a:xfrm>
              <a:off x="1600200" y="1295400"/>
              <a:ext cx="5334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2078" name="TextBox 54"/>
            <p:cNvSpPr txBox="1">
              <a:spLocks noChangeArrowheads="1"/>
            </p:cNvSpPr>
            <p:nvPr/>
          </p:nvSpPr>
          <p:spPr bwMode="auto">
            <a:xfrm>
              <a:off x="1219200" y="1676400"/>
              <a:ext cx="5334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>
                  <a:solidFill>
                    <a:srgbClr val="FF0000"/>
                  </a:solidFill>
                </a:rPr>
                <a:t>11</a:t>
              </a:r>
            </a:p>
          </p:txBody>
        </p:sp>
        <p:sp>
          <p:nvSpPr>
            <p:cNvPr id="2079" name="TextBox 55"/>
            <p:cNvSpPr txBox="1">
              <a:spLocks noChangeArrowheads="1"/>
            </p:cNvSpPr>
            <p:nvPr/>
          </p:nvSpPr>
          <p:spPr bwMode="auto">
            <a:xfrm>
              <a:off x="1981200" y="4267200"/>
              <a:ext cx="304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080" name="TextBox 56"/>
            <p:cNvSpPr txBox="1">
              <a:spLocks noChangeArrowheads="1"/>
            </p:cNvSpPr>
            <p:nvPr/>
          </p:nvSpPr>
          <p:spPr bwMode="auto">
            <a:xfrm>
              <a:off x="1371600" y="4724400"/>
              <a:ext cx="304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081" name="TextBox 57"/>
            <p:cNvSpPr txBox="1">
              <a:spLocks noChangeArrowheads="1"/>
            </p:cNvSpPr>
            <p:nvPr/>
          </p:nvSpPr>
          <p:spPr bwMode="auto">
            <a:xfrm>
              <a:off x="3124200" y="4572000"/>
              <a:ext cx="304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082" name="TextBox 58"/>
            <p:cNvSpPr txBox="1">
              <a:spLocks noChangeArrowheads="1"/>
            </p:cNvSpPr>
            <p:nvPr/>
          </p:nvSpPr>
          <p:spPr bwMode="auto">
            <a:xfrm>
              <a:off x="2286000" y="4876800"/>
              <a:ext cx="3048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>
                  <a:solidFill>
                    <a:srgbClr val="FF0000"/>
                  </a:solidFill>
                </a:rPr>
                <a:t>4</a:t>
              </a:r>
            </a:p>
          </p:txBody>
        </p:sp>
      </p:grpSp>
      <p:graphicFrame>
        <p:nvGraphicFramePr>
          <p:cNvPr id="2050" name="Object 33"/>
          <p:cNvGraphicFramePr>
            <a:graphicFrameLocks noChangeAspect="1"/>
          </p:cNvGraphicFramePr>
          <p:nvPr/>
        </p:nvGraphicFramePr>
        <p:xfrm>
          <a:off x="0" y="1390082"/>
          <a:ext cx="3810000" cy="4734090"/>
        </p:xfrm>
        <a:graphic>
          <a:graphicData uri="http://schemas.openxmlformats.org/presentationml/2006/ole">
            <p:oleObj spid="_x0000_s2050" name="Worksheet" r:id="rId5" imgW="3644900" imgH="3238500" progId="Excel.Sheet.8">
              <p:embed/>
            </p:oleObj>
          </a:graphicData>
        </a:graphic>
      </p:graphicFrame>
      <p:sp>
        <p:nvSpPr>
          <p:cNvPr id="36" name="Title 1"/>
          <p:cNvSpPr txBox="1">
            <a:spLocks/>
          </p:cNvSpPr>
          <p:nvPr/>
        </p:nvSpPr>
        <p:spPr>
          <a:xfrm>
            <a:off x="304800" y="228600"/>
            <a:ext cx="76962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+mj-lt"/>
                <a:ea typeface="+mj-ea"/>
                <a:cs typeface="ＭＳ Ｐゴシック"/>
              </a:rPr>
              <a:t>External O-D Survey Stations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8000"/>
              </a:solidFill>
              <a:effectLst/>
              <a:uLnTx/>
              <a:uFillTx/>
              <a:latin typeface="+mj-lt"/>
              <a:ea typeface="+mj-ea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533400" y="838200"/>
            <a:ext cx="7924800" cy="303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lnSpc>
                <a:spcPct val="150000"/>
              </a:lnSpc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2000" b="1" dirty="0">
                <a:solidFill>
                  <a:srgbClr val="003399"/>
                </a:solidFill>
              </a:rPr>
              <a:t>External origin-destination study</a:t>
            </a:r>
          </a:p>
          <a:p>
            <a:pPr marL="685800" lvl="1" indent="-228600" eaLnBrk="0" hangingPunct="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rgbClr val="FF8000"/>
                </a:solidFill>
              </a:rPr>
              <a:t>Automatic License Plate Recognition (ALPR) infrared cameras</a:t>
            </a:r>
          </a:p>
          <a:p>
            <a:pPr marL="685800" lvl="1" indent="-228600" eaLnBrk="0" hangingPunct="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rgbClr val="FF8000"/>
                </a:solidFill>
              </a:rPr>
              <a:t>Bluetooth detectors</a:t>
            </a:r>
          </a:p>
          <a:p>
            <a:pPr marL="685800" lvl="1" indent="-228600" eaLnBrk="0" hangingPunct="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rgbClr val="FF8000"/>
                </a:solidFill>
              </a:rPr>
              <a:t>VDOT traffic counts</a:t>
            </a:r>
          </a:p>
          <a:p>
            <a:pPr marL="228600" indent="-228600" eaLnBrk="0" hangingPunct="0">
              <a:lnSpc>
                <a:spcPct val="150000"/>
              </a:lnSpc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2000" b="1" dirty="0">
                <a:solidFill>
                  <a:srgbClr val="003399"/>
                </a:solidFill>
              </a:rPr>
              <a:t>New networks from VDOT GIS sources</a:t>
            </a:r>
          </a:p>
          <a:p>
            <a:pPr marL="228600" indent="-228600" eaLnBrk="0" hangingPunct="0">
              <a:lnSpc>
                <a:spcPct val="150000"/>
              </a:lnSpc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2000" b="1" dirty="0">
                <a:solidFill>
                  <a:srgbClr val="003399"/>
                </a:solidFill>
              </a:rPr>
              <a:t>National Household Travel Survey (NHTS)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304800" y="2286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 b="1" dirty="0">
                <a:solidFill>
                  <a:srgbClr val="FF8000"/>
                </a:solidFill>
              </a:rPr>
              <a:t>Data Collection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533400" y="838200"/>
            <a:ext cx="79248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lnSpc>
                <a:spcPct val="150000"/>
              </a:lnSpc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2000" b="1" dirty="0">
                <a:solidFill>
                  <a:srgbClr val="003399"/>
                </a:solidFill>
              </a:rPr>
              <a:t>Conducted September 14, </a:t>
            </a:r>
            <a:r>
              <a:rPr lang="en-US" sz="2000" b="1" dirty="0" smtClean="0">
                <a:solidFill>
                  <a:srgbClr val="003399"/>
                </a:solidFill>
              </a:rPr>
              <a:t>2010 (Tuesday)</a:t>
            </a:r>
            <a:endParaRPr lang="en-US" sz="2000" b="1" dirty="0">
              <a:solidFill>
                <a:srgbClr val="003399"/>
              </a:solidFill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2000" b="1" dirty="0">
                <a:solidFill>
                  <a:srgbClr val="003399"/>
                </a:solidFill>
              </a:rPr>
              <a:t>14 hours </a:t>
            </a:r>
            <a:r>
              <a:rPr lang="en-US" sz="2000" b="1" dirty="0" smtClean="0">
                <a:solidFill>
                  <a:srgbClr val="003399"/>
                </a:solidFill>
              </a:rPr>
              <a:t>duration (5 AM – 8 PM)</a:t>
            </a:r>
            <a:endParaRPr lang="en-US" sz="2400" b="1" dirty="0">
              <a:solidFill>
                <a:srgbClr val="FF0000"/>
              </a:solidFill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2000" b="1" dirty="0">
                <a:solidFill>
                  <a:srgbClr val="003399"/>
                </a:solidFill>
              </a:rPr>
              <a:t>Infrared </a:t>
            </a:r>
            <a:r>
              <a:rPr lang="en-US" sz="2000" b="1" dirty="0" smtClean="0">
                <a:solidFill>
                  <a:srgbClr val="003399"/>
                </a:solidFill>
              </a:rPr>
              <a:t>cameras</a:t>
            </a:r>
            <a:endParaRPr lang="en-US" sz="2000" b="1" dirty="0">
              <a:solidFill>
                <a:srgbClr val="003399"/>
              </a:solidFill>
            </a:endParaRPr>
          </a:p>
          <a:p>
            <a:pPr marL="228600" indent="-228600" eaLnBrk="0" hangingPunct="0">
              <a:lnSpc>
                <a:spcPct val="150000"/>
              </a:lnSpc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003399"/>
                </a:solidFill>
              </a:rPr>
              <a:t>Separate </a:t>
            </a:r>
            <a:r>
              <a:rPr lang="en-US" sz="2000" b="1" dirty="0">
                <a:solidFill>
                  <a:srgbClr val="003399"/>
                </a:solidFill>
              </a:rPr>
              <a:t>files for Passenger Cars and Commercial Vehicles </a:t>
            </a:r>
          </a:p>
          <a:p>
            <a:pPr marL="228600" indent="-228600" eaLnBrk="0" hangingPunct="0">
              <a:lnSpc>
                <a:spcPct val="150000"/>
              </a:lnSpc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003399"/>
                </a:solidFill>
              </a:rPr>
              <a:t>Recorded licenses of approximately 85% of vehicles</a:t>
            </a:r>
          </a:p>
          <a:p>
            <a:pPr marL="228600" indent="-228600" eaLnBrk="0" hangingPunct="0">
              <a:lnSpc>
                <a:spcPct val="150000"/>
              </a:lnSpc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003399"/>
                </a:solidFill>
              </a:rPr>
              <a:t>Assumed no random error or bias</a:t>
            </a:r>
          </a:p>
          <a:p>
            <a:pPr marL="228600" indent="-228600" eaLnBrk="0" hangingPunct="0">
              <a:lnSpc>
                <a:spcPct val="150000"/>
              </a:lnSpc>
              <a:spcBef>
                <a:spcPct val="50000"/>
              </a:spcBef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003399"/>
                </a:solidFill>
              </a:rPr>
              <a:t>Exclude samples</a:t>
            </a:r>
          </a:p>
          <a:p>
            <a:pPr marL="685800" lvl="1" indent="-228600" eaLnBrk="0" hangingPunct="0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Leaving vehicles for first half hour</a:t>
            </a:r>
          </a:p>
          <a:p>
            <a:pPr marL="685800" lvl="1" indent="-228600" eaLnBrk="0" hangingPunct="0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Entering vehicle for last half hour</a:t>
            </a:r>
          </a:p>
          <a:p>
            <a:pPr marL="685800" lvl="1" indent="-228600" eaLnBrk="0" hangingPunct="0">
              <a:lnSpc>
                <a:spcPct val="15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304800" y="2286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solidFill>
                  <a:srgbClr val="FF8000"/>
                </a:solidFill>
              </a:rPr>
              <a:t>Video License Plate Survey</a:t>
            </a:r>
            <a:endParaRPr lang="en-US" altLang="ko-KR" sz="3200" b="1" dirty="0">
              <a:solidFill>
                <a:srgbClr val="FF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TC-2008-12-03_Fina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TC-2008-12-03_Fina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TTC-2008-12-03_Final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TTC-2008-12-03_Final</Template>
  <TotalTime>9324</TotalTime>
  <Words>3053</Words>
  <Application>Microsoft Macintosh PowerPoint</Application>
  <PresentationFormat>On-screen Show (4:3)</PresentationFormat>
  <Paragraphs>1660</Paragraphs>
  <Slides>27</Slides>
  <Notes>26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TTC-2008-12-03_Final</vt:lpstr>
      <vt:lpstr>Worksheet</vt:lpstr>
      <vt:lpstr>Origin-Destination Survey Data Collection  A Comparison of Bluetooth vs. Traditional Methods</vt:lpstr>
      <vt:lpstr>Slide 2</vt:lpstr>
      <vt:lpstr>Why VDOT did this</vt:lpstr>
      <vt:lpstr>O/D Survey Methods</vt:lpstr>
      <vt:lpstr>Video Surveillance vs. Bluetooth </vt:lpstr>
      <vt:lpstr>Study Area</vt:lpstr>
      <vt:lpstr>Slide 7</vt:lpstr>
      <vt:lpstr>Slide 8</vt:lpstr>
      <vt:lpstr>Slide 9</vt:lpstr>
      <vt:lpstr>Slide 10</vt:lpstr>
      <vt:lpstr>Slide 11</vt:lpstr>
      <vt:lpstr>Survey Processing</vt:lpstr>
      <vt:lpstr>Survey Processing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Observations</vt:lpstr>
      <vt:lpstr>Observations (Cntd)</vt:lpstr>
      <vt:lpstr>NHTS Data for Long Dist E-E Trips</vt:lpstr>
      <vt:lpstr>Slide 27</vt:lpstr>
    </vt:vector>
  </TitlesOfParts>
  <Company>Virginia Department of Transportation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Hampton Roads Truck Modeling Overview</dc:title>
  <dc:creator>*</dc:creator>
  <cp:lastModifiedBy>Atiosis Blanco</cp:lastModifiedBy>
  <cp:revision>589</cp:revision>
  <dcterms:created xsi:type="dcterms:W3CDTF">2011-05-23T16:23:21Z</dcterms:created>
  <dcterms:modified xsi:type="dcterms:W3CDTF">2011-05-23T16:24:07Z</dcterms:modified>
</cp:coreProperties>
</file>