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 showGuides="1">
      <p:cViewPr varScale="1">
        <p:scale>
          <a:sx n="89" d="100"/>
          <a:sy n="89" d="100"/>
        </p:scale>
        <p:origin x="-103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8418277680140609E-2"/>
          <c:y val="3.7967376685993683E-2"/>
          <c:w val="0.88607447796752892"/>
          <c:h val="0.71460504361122179"/>
        </c:manualLayout>
      </c:layout>
      <c:lineChart>
        <c:grouping val="standard"/>
        <c:ser>
          <c:idx val="0"/>
          <c:order val="0"/>
          <c:tx>
            <c:v>Combined Wait Time</c:v>
          </c:tx>
          <c:spPr>
            <a:ln w="44023">
              <a:solidFill>
                <a:schemeClr val="accent1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elasticity!$C$5:$C$19</c:f>
              <c:numCache>
                <c:formatCode>0%</c:formatCode>
                <c:ptCount val="15"/>
                <c:pt idx="0">
                  <c:v>2.0000000000000011E-2</c:v>
                </c:pt>
                <c:pt idx="1">
                  <c:v>4.0000000000000022E-2</c:v>
                </c:pt>
                <c:pt idx="2">
                  <c:v>6.0000000000000032E-2</c:v>
                </c:pt>
                <c:pt idx="3">
                  <c:v>8.0000000000000043E-2</c:v>
                </c:pt>
                <c:pt idx="4">
                  <c:v>0.1</c:v>
                </c:pt>
                <c:pt idx="5">
                  <c:v>0.12000000000000002</c:v>
                </c:pt>
                <c:pt idx="6">
                  <c:v>0.14000000000000001</c:v>
                </c:pt>
                <c:pt idx="7">
                  <c:v>0.16000000000000006</c:v>
                </c:pt>
                <c:pt idx="8">
                  <c:v>0.18000000000000016</c:v>
                </c:pt>
                <c:pt idx="9">
                  <c:v>0.20000000000000004</c:v>
                </c:pt>
                <c:pt idx="10">
                  <c:v>0.22000000000000006</c:v>
                </c:pt>
                <c:pt idx="11">
                  <c:v>0.24000000000000013</c:v>
                </c:pt>
                <c:pt idx="12">
                  <c:v>0.26</c:v>
                </c:pt>
                <c:pt idx="13">
                  <c:v>0.28000000000000008</c:v>
                </c:pt>
                <c:pt idx="14">
                  <c:v>0.30000000000000032</c:v>
                </c:pt>
              </c:numCache>
            </c:numRef>
          </c:cat>
          <c:val>
            <c:numRef>
              <c:f>elasticity!$D$5:$D$19</c:f>
              <c:numCache>
                <c:formatCode>0.0%</c:formatCode>
                <c:ptCount val="15"/>
                <c:pt idx="0">
                  <c:v>1.0300000000000005E-2</c:v>
                </c:pt>
                <c:pt idx="1">
                  <c:v>2.0600000000000011E-2</c:v>
                </c:pt>
                <c:pt idx="2">
                  <c:v>3.0900000000000011E-2</c:v>
                </c:pt>
                <c:pt idx="3">
                  <c:v>4.1199999999999987E-2</c:v>
                </c:pt>
                <c:pt idx="4">
                  <c:v>5.1499999999999997E-2</c:v>
                </c:pt>
                <c:pt idx="5">
                  <c:v>6.1800000000000029E-2</c:v>
                </c:pt>
                <c:pt idx="6">
                  <c:v>7.2100000000000039E-2</c:v>
                </c:pt>
                <c:pt idx="7">
                  <c:v>8.2400000000000015E-2</c:v>
                </c:pt>
                <c:pt idx="8">
                  <c:v>9.2700000000000046E-2</c:v>
                </c:pt>
                <c:pt idx="9">
                  <c:v>0.10299999999999998</c:v>
                </c:pt>
                <c:pt idx="10">
                  <c:v>0.11330000000000001</c:v>
                </c:pt>
                <c:pt idx="11">
                  <c:v>0.12359999999999999</c:v>
                </c:pt>
                <c:pt idx="12">
                  <c:v>0.13389999999999996</c:v>
                </c:pt>
                <c:pt idx="13">
                  <c:v>0.14419999999999999</c:v>
                </c:pt>
                <c:pt idx="14">
                  <c:v>0.15450000000000016</c:v>
                </c:pt>
              </c:numCache>
            </c:numRef>
          </c:val>
        </c:ser>
        <c:ser>
          <c:idx val="1"/>
          <c:order val="1"/>
          <c:tx>
            <c:v>Transfer Wait Time</c:v>
          </c:tx>
          <c:spPr>
            <a:ln w="44023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elasticity!$E$5:$E$19</c:f>
              <c:numCache>
                <c:formatCode>0.00%</c:formatCode>
                <c:ptCount val="15"/>
                <c:pt idx="0">
                  <c:v>5.3600000000000019E-3</c:v>
                </c:pt>
                <c:pt idx="1">
                  <c:v>1.0720000000000016E-2</c:v>
                </c:pt>
                <c:pt idx="2">
                  <c:v>1.6080000000000021E-2</c:v>
                </c:pt>
                <c:pt idx="3">
                  <c:v>2.1440000000000011E-2</c:v>
                </c:pt>
                <c:pt idx="4">
                  <c:v>2.6800000000000032E-2</c:v>
                </c:pt>
                <c:pt idx="5">
                  <c:v>3.2160000000000001E-2</c:v>
                </c:pt>
                <c:pt idx="6">
                  <c:v>3.7520000000000012E-2</c:v>
                </c:pt>
                <c:pt idx="7">
                  <c:v>4.2880000000000022E-2</c:v>
                </c:pt>
                <c:pt idx="8">
                  <c:v>4.8239999999999998E-2</c:v>
                </c:pt>
                <c:pt idx="9">
                  <c:v>5.3600000000000002E-2</c:v>
                </c:pt>
                <c:pt idx="10">
                  <c:v>5.8959999999999999E-2</c:v>
                </c:pt>
                <c:pt idx="11">
                  <c:v>6.4320000000000072E-2</c:v>
                </c:pt>
                <c:pt idx="12">
                  <c:v>6.9679999999999992E-2</c:v>
                </c:pt>
                <c:pt idx="13">
                  <c:v>7.5040000000000023E-2</c:v>
                </c:pt>
                <c:pt idx="14">
                  <c:v>8.0400000000000041E-2</c:v>
                </c:pt>
              </c:numCache>
            </c:numRef>
          </c:cat>
          <c:val>
            <c:numRef>
              <c:f>elasticity!$E$5:$E$19</c:f>
              <c:numCache>
                <c:formatCode>0.00%</c:formatCode>
                <c:ptCount val="15"/>
                <c:pt idx="0">
                  <c:v>5.3600000000000019E-3</c:v>
                </c:pt>
                <c:pt idx="1">
                  <c:v>1.0720000000000016E-2</c:v>
                </c:pt>
                <c:pt idx="2">
                  <c:v>1.6080000000000021E-2</c:v>
                </c:pt>
                <c:pt idx="3">
                  <c:v>2.1440000000000011E-2</c:v>
                </c:pt>
                <c:pt idx="4">
                  <c:v>2.6800000000000032E-2</c:v>
                </c:pt>
                <c:pt idx="5">
                  <c:v>3.2160000000000001E-2</c:v>
                </c:pt>
                <c:pt idx="6">
                  <c:v>3.7520000000000012E-2</c:v>
                </c:pt>
                <c:pt idx="7">
                  <c:v>4.2880000000000022E-2</c:v>
                </c:pt>
                <c:pt idx="8">
                  <c:v>4.8239999999999998E-2</c:v>
                </c:pt>
                <c:pt idx="9">
                  <c:v>5.3600000000000002E-2</c:v>
                </c:pt>
                <c:pt idx="10">
                  <c:v>5.8959999999999999E-2</c:v>
                </c:pt>
                <c:pt idx="11">
                  <c:v>6.4320000000000072E-2</c:v>
                </c:pt>
                <c:pt idx="12">
                  <c:v>6.9679999999999992E-2</c:v>
                </c:pt>
                <c:pt idx="13">
                  <c:v>7.5040000000000023E-2</c:v>
                </c:pt>
                <c:pt idx="14">
                  <c:v>8.0400000000000041E-2</c:v>
                </c:pt>
              </c:numCache>
            </c:numRef>
          </c:val>
        </c:ser>
        <c:ser>
          <c:idx val="2"/>
          <c:order val="2"/>
          <c:tx>
            <c:v>Initial Wait Time</c:v>
          </c:tx>
          <c:spPr>
            <a:ln w="44023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elasticity!$F$5:$F$19</c:f>
              <c:numCache>
                <c:formatCode>0.00%</c:formatCode>
                <c:ptCount val="15"/>
                <c:pt idx="0">
                  <c:v>4.9400000000000095E-3</c:v>
                </c:pt>
                <c:pt idx="1">
                  <c:v>9.8800000000000224E-3</c:v>
                </c:pt>
                <c:pt idx="2">
                  <c:v>1.4820000000000012E-2</c:v>
                </c:pt>
                <c:pt idx="3">
                  <c:v>1.9760000000000024E-2</c:v>
                </c:pt>
                <c:pt idx="4">
                  <c:v>2.470000000000001E-2</c:v>
                </c:pt>
                <c:pt idx="5">
                  <c:v>2.9640000000000031E-2</c:v>
                </c:pt>
                <c:pt idx="6">
                  <c:v>3.4580000000000014E-2</c:v>
                </c:pt>
                <c:pt idx="7">
                  <c:v>3.952E-2</c:v>
                </c:pt>
                <c:pt idx="8">
                  <c:v>4.4460000000000076E-2</c:v>
                </c:pt>
                <c:pt idx="9">
                  <c:v>4.9400000000000034E-2</c:v>
                </c:pt>
                <c:pt idx="10">
                  <c:v>5.4340000000000034E-2</c:v>
                </c:pt>
                <c:pt idx="11">
                  <c:v>5.9279999999999985E-2</c:v>
                </c:pt>
                <c:pt idx="12">
                  <c:v>6.4220000000000013E-2</c:v>
                </c:pt>
                <c:pt idx="13">
                  <c:v>6.9160000000000069E-2</c:v>
                </c:pt>
                <c:pt idx="14">
                  <c:v>7.4100000000000082E-2</c:v>
                </c:pt>
              </c:numCache>
            </c:numRef>
          </c:cat>
          <c:val>
            <c:numRef>
              <c:f>elasticity!$F$5:$F$19</c:f>
              <c:numCache>
                <c:formatCode>0.00%</c:formatCode>
                <c:ptCount val="15"/>
                <c:pt idx="0">
                  <c:v>4.9400000000000095E-3</c:v>
                </c:pt>
                <c:pt idx="1">
                  <c:v>9.8800000000000224E-3</c:v>
                </c:pt>
                <c:pt idx="2">
                  <c:v>1.4820000000000012E-2</c:v>
                </c:pt>
                <c:pt idx="3">
                  <c:v>1.9760000000000024E-2</c:v>
                </c:pt>
                <c:pt idx="4">
                  <c:v>2.470000000000001E-2</c:v>
                </c:pt>
                <c:pt idx="5">
                  <c:v>2.9640000000000031E-2</c:v>
                </c:pt>
                <c:pt idx="6">
                  <c:v>3.4580000000000014E-2</c:v>
                </c:pt>
                <c:pt idx="7">
                  <c:v>3.952E-2</c:v>
                </c:pt>
                <c:pt idx="8">
                  <c:v>4.4460000000000076E-2</c:v>
                </c:pt>
                <c:pt idx="9">
                  <c:v>4.9400000000000034E-2</c:v>
                </c:pt>
                <c:pt idx="10">
                  <c:v>5.4340000000000034E-2</c:v>
                </c:pt>
                <c:pt idx="11">
                  <c:v>5.9279999999999985E-2</c:v>
                </c:pt>
                <c:pt idx="12">
                  <c:v>6.4220000000000013E-2</c:v>
                </c:pt>
                <c:pt idx="13">
                  <c:v>6.9160000000000069E-2</c:v>
                </c:pt>
                <c:pt idx="14">
                  <c:v>7.4100000000000082E-2</c:v>
                </c:pt>
              </c:numCache>
            </c:numRef>
          </c:val>
        </c:ser>
        <c:marker val="1"/>
        <c:axId val="100950016"/>
        <c:axId val="100951936"/>
      </c:lineChart>
      <c:catAx>
        <c:axId val="1009500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 Percent Decrease in Time</a:t>
                </a:r>
              </a:p>
            </c:rich>
          </c:tx>
          <c:layout>
            <c:manualLayout>
              <c:xMode val="edge"/>
              <c:yMode val="edge"/>
              <c:x val="0.33195631406051768"/>
              <c:y val="0.8586404906332149"/>
            </c:manualLayout>
          </c:layout>
          <c:spPr>
            <a:noFill/>
            <a:ln w="29349">
              <a:noFill/>
            </a:ln>
          </c:spPr>
        </c:title>
        <c:numFmt formatCode="0%" sourceLinked="0"/>
        <c:tickLblPos val="nextTo"/>
        <c:spPr>
          <a:ln w="36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0951936"/>
        <c:crosses val="autoZero"/>
        <c:auto val="1"/>
        <c:lblAlgn val="ctr"/>
        <c:lblOffset val="100"/>
        <c:tickLblSkip val="1"/>
        <c:tickMarkSkip val="1"/>
      </c:catAx>
      <c:valAx>
        <c:axId val="100951936"/>
        <c:scaling>
          <c:orientation val="minMax"/>
        </c:scaling>
        <c:axPos val="l"/>
        <c:majorGridlines>
          <c:spPr>
            <a:ln w="3669">
              <a:solidFill>
                <a:schemeClr val="tx1"/>
              </a:solidFill>
              <a:prstDash val="lgDash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Percent Increase in Mode Share</a:t>
                </a:r>
              </a:p>
            </c:rich>
          </c:tx>
          <c:layout>
            <c:manualLayout>
              <c:xMode val="edge"/>
              <c:yMode val="edge"/>
              <c:x val="5.0659884990217289E-3"/>
              <c:y val="8.3706758483680158E-2"/>
            </c:manualLayout>
          </c:layout>
          <c:spPr>
            <a:noFill/>
            <a:ln w="29349">
              <a:noFill/>
            </a:ln>
          </c:spPr>
        </c:title>
        <c:numFmt formatCode="0%" sourceLinked="0"/>
        <c:tickLblPos val="nextTo"/>
        <c:spPr>
          <a:ln w="36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0950016"/>
        <c:crosses val="autoZero"/>
        <c:crossBetween val="between"/>
      </c:valAx>
      <c:spPr>
        <a:noFill/>
        <a:ln w="3669">
          <a:solidFill>
            <a:schemeClr val="tx1"/>
          </a:solidFill>
          <a:prstDash val="solid"/>
        </a:ln>
      </c:spPr>
    </c:plotArea>
    <c:legend>
      <c:legendPos val="b"/>
      <c:layout/>
      <c:spPr>
        <a:noFill/>
        <a:ln w="29349">
          <a:noFill/>
        </a:ln>
      </c:spPr>
      <c:txPr>
        <a:bodyPr/>
        <a:lstStyle/>
        <a:p>
          <a:pPr>
            <a:defRPr sz="1063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462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A8936-9575-4A7B-96FF-759D075096BF}" type="datetimeFigureOut">
              <a:rPr lang="en-US" smtClean="0"/>
              <a:pPr/>
              <a:t>4/10/2011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B0A10-6CCD-44B8-ADDC-B8A3B3A8A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ew cover 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37064"/>
            <a:ext cx="914400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0"/>
            <a:ext cx="7964424" cy="89227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892277"/>
            <a:ext cx="7964424" cy="744499"/>
          </a:xfrm>
        </p:spPr>
        <p:txBody>
          <a:bodyPr>
            <a:no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21" descr="CS_logo_BW_No ta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163" y="6177184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991100" y="5761959"/>
            <a:ext cx="3844322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Transportation leadership you can trust.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754" y="2153258"/>
            <a:ext cx="146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to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6754" y="2416272"/>
            <a:ext cx="5967786" cy="857865"/>
          </a:xfrm>
        </p:spPr>
        <p:txBody>
          <a:bodyPr/>
          <a:lstStyle>
            <a:lvl1pPr>
              <a:buFontTx/>
              <a:buNone/>
              <a:defRPr b="1"/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6754" y="3465870"/>
            <a:ext cx="1270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by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6754" y="3707281"/>
            <a:ext cx="413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 smtClean="0">
                <a:solidFill>
                  <a:schemeClr val="bg1"/>
                </a:solidFill>
              </a:rPr>
              <a:t>Cambridge Systematics, Inc</a:t>
            </a:r>
            <a:r>
              <a:rPr lang="en-US" sz="1800" b="1" i="1" dirty="0" smtClean="0">
                <a:solidFill>
                  <a:schemeClr val="bg1"/>
                </a:solidFill>
              </a:rPr>
              <a:t>.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6754" y="5182522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6754" y="4076613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0"/>
            <a:ext cx="7964424" cy="88490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884903"/>
            <a:ext cx="7964424" cy="751873"/>
          </a:xfrm>
        </p:spPr>
        <p:txBody>
          <a:bodyPr>
            <a:no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21" descr="CS_logo_BW_No ta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163" y="6177184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pic>
        <p:nvPicPr>
          <p:cNvPr id="9" name="Picture 11" descr="new cover slid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5044"/>
            <a:ext cx="9144000" cy="4114800"/>
          </a:xfrm>
          <a:prstGeom prst="rect">
            <a:avLst/>
          </a:prstGeom>
          <a:noFill/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91100" y="5761959"/>
            <a:ext cx="3844322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Transportation leadership you can trust.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754" y="2153258"/>
            <a:ext cx="146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to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6754" y="2416272"/>
            <a:ext cx="5967786" cy="857865"/>
          </a:xfrm>
        </p:spPr>
        <p:txBody>
          <a:bodyPr/>
          <a:lstStyle>
            <a:lvl1pPr>
              <a:buFontTx/>
              <a:buNone/>
              <a:defRPr b="1"/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6754" y="3465870"/>
            <a:ext cx="1270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by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754" y="3707281"/>
            <a:ext cx="413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 smtClean="0">
                <a:solidFill>
                  <a:schemeClr val="bg1"/>
                </a:solidFill>
              </a:rPr>
              <a:t>Cambridge Systematics, Inc</a:t>
            </a:r>
            <a:r>
              <a:rPr lang="en-US" sz="1800" b="1" i="1" dirty="0" smtClean="0">
                <a:solidFill>
                  <a:schemeClr val="bg1"/>
                </a:solidFill>
              </a:rPr>
              <a:t>.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6754" y="5182522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6754" y="4076613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0"/>
            <a:ext cx="7964424" cy="877529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877529"/>
            <a:ext cx="7964424" cy="759247"/>
          </a:xfrm>
        </p:spPr>
        <p:txBody>
          <a:bodyPr>
            <a:no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21" descr="CS_logo_BW_No ta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163" y="6177184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pic>
        <p:nvPicPr>
          <p:cNvPr id="9" name="Picture 11" descr="new cover slid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36776"/>
            <a:ext cx="9144000" cy="4114800"/>
          </a:xfrm>
          <a:prstGeom prst="rect">
            <a:avLst/>
          </a:prstGeom>
          <a:noFill/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91100" y="5761959"/>
            <a:ext cx="3844322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Transportation leadership you can trust.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754" y="2153258"/>
            <a:ext cx="146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to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6754" y="2416272"/>
            <a:ext cx="5967786" cy="857865"/>
          </a:xfrm>
        </p:spPr>
        <p:txBody>
          <a:bodyPr/>
          <a:lstStyle>
            <a:lvl1pPr>
              <a:buFontTx/>
              <a:buNone/>
              <a:defRPr b="1"/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6754" y="3465870"/>
            <a:ext cx="1270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by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754" y="3707281"/>
            <a:ext cx="413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 smtClean="0">
                <a:solidFill>
                  <a:schemeClr val="bg1"/>
                </a:solidFill>
              </a:rPr>
              <a:t>Cambridge Systematics, Inc</a:t>
            </a:r>
            <a:r>
              <a:rPr lang="en-US" sz="1800" b="1" i="1" dirty="0" smtClean="0">
                <a:solidFill>
                  <a:schemeClr val="bg1"/>
                </a:solidFill>
              </a:rPr>
              <a:t>.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6754" y="5182522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6754" y="4076613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0"/>
            <a:ext cx="7964424" cy="870155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870155"/>
            <a:ext cx="7964424" cy="766621"/>
          </a:xfrm>
        </p:spPr>
        <p:txBody>
          <a:bodyPr>
            <a:no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21" descr="CS_logo_BW_No ta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163" y="6177184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pic>
        <p:nvPicPr>
          <p:cNvPr id="5" name="Picture 12" descr="Envrinoment_Final"/>
          <p:cNvPicPr>
            <a:picLocks noChangeAspect="1" noChangeArrowheads="1"/>
          </p:cNvPicPr>
          <p:nvPr/>
        </p:nvPicPr>
        <p:blipFill>
          <a:blip r:embed="rId3" cstate="print">
            <a:lum bright="-18000" contrast="6000"/>
          </a:blip>
          <a:srcRect b="10596"/>
          <a:stretch>
            <a:fillRect/>
          </a:stretch>
        </p:blipFill>
        <p:spPr bwMode="auto">
          <a:xfrm>
            <a:off x="0" y="1649413"/>
            <a:ext cx="9144000" cy="4083050"/>
          </a:xfrm>
          <a:prstGeom prst="rect">
            <a:avLst/>
          </a:prstGeom>
          <a:noFill/>
        </p:spPr>
      </p:pic>
      <p:pic>
        <p:nvPicPr>
          <p:cNvPr id="6" name="Picture 13" descr="35 year Sustain Logo_Outlines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8550" y="1866900"/>
            <a:ext cx="1181100" cy="1181100"/>
          </a:xfrm>
          <a:prstGeom prst="rect">
            <a:avLst/>
          </a:prstGeom>
          <a:noFill/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4991100" y="5732463"/>
            <a:ext cx="3844322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Transportation leadership you can trust.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754" y="2153258"/>
            <a:ext cx="146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to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6754" y="2416272"/>
            <a:ext cx="5967786" cy="857865"/>
          </a:xfrm>
        </p:spPr>
        <p:txBody>
          <a:bodyPr/>
          <a:lstStyle>
            <a:lvl1pPr>
              <a:buFontTx/>
              <a:buNone/>
              <a:defRPr b="1"/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6754" y="3465870"/>
            <a:ext cx="1270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by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754" y="3707281"/>
            <a:ext cx="413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 smtClean="0">
                <a:solidFill>
                  <a:schemeClr val="bg1"/>
                </a:solidFill>
              </a:rPr>
              <a:t>Cambridge Systematics, Inc</a:t>
            </a:r>
            <a:r>
              <a:rPr lang="en-US" sz="1800" b="1" i="1" dirty="0" smtClean="0">
                <a:solidFill>
                  <a:schemeClr val="bg1"/>
                </a:solidFill>
              </a:rPr>
              <a:t>.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6754" y="5154386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6754" y="4076613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2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divid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320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7963"/>
            <a:ext cx="7772400" cy="1362075"/>
          </a:xfrm>
        </p:spPr>
        <p:txBody>
          <a:bodyPr anchor="ctr" anchorCtr="0"/>
          <a:lstStyle>
            <a:lvl1pPr algn="ctr"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9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6742"/>
            <a:ext cx="8229600" cy="4909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66" y="6371304"/>
            <a:ext cx="481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6" descr="CS_logo_BW_No tag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29539" y="6403563"/>
            <a:ext cx="957262" cy="232497"/>
          </a:xfrm>
          <a:prstGeom prst="rect">
            <a:avLst/>
          </a:prstGeom>
          <a:solidFill>
            <a:schemeClr val="bg1"/>
          </a:solidFill>
          <a:ln w="9525">
            <a:solidFill>
              <a:srgbClr val="002E56"/>
            </a:solidFill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ts val="3000"/>
        </a:spcBef>
        <a:buSzPct val="80000"/>
        <a:buFontTx/>
        <a:buBlip>
          <a:blip r:embed="rId13"/>
        </a:buBlip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000"/>
        </a:spcBef>
        <a:buClr>
          <a:schemeClr val="tx2"/>
        </a:buClr>
        <a:buFont typeface="Arial" pitchFamily="34" charset="0"/>
        <a:buChar char="»"/>
        <a:defRPr sz="22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000"/>
        </a:spcBef>
        <a:buClr>
          <a:schemeClr val="accent4">
            <a:lumMod val="60000"/>
            <a:lumOff val="40000"/>
          </a:schemeClr>
        </a:buClr>
        <a:buFont typeface="Arial" pitchFamily="34" charset="0"/>
        <a:buChar char="•"/>
        <a:defRPr sz="20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000"/>
        </a:spcBef>
        <a:buClr>
          <a:schemeClr val="bg1"/>
        </a:buClr>
        <a:buFont typeface="Arial" pitchFamily="34" charset="0"/>
        <a:buChar char="♦"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000"/>
        </a:spcBef>
        <a:buFont typeface="Arial" pitchFamily="34" charset="0"/>
        <a:buChar char="–"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274" y="-107580"/>
            <a:ext cx="7964424" cy="1064415"/>
          </a:xfrm>
        </p:spPr>
        <p:txBody>
          <a:bodyPr/>
          <a:lstStyle/>
          <a:p>
            <a:r>
              <a:rPr lang="en-US" sz="3000" dirty="0" smtClean="0"/>
              <a:t>Evaluating and Communicating Model Results:  Guidebook for Planners</a:t>
            </a:r>
            <a:endParaRPr lang="en-US" sz="3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TRB National Transportation Planning Applications Conference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May 11,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Dan Goldfarb, P.E.	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879749"/>
            <a:ext cx="3052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NCHRP Project 08-36, Task 89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 (continued)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77338" y="1400175"/>
            <a:ext cx="1558312" cy="4430415"/>
            <a:chOff x="577338" y="1400175"/>
            <a:chExt cx="1558312" cy="4430415"/>
          </a:xfrm>
        </p:grpSpPr>
        <p:sp>
          <p:nvSpPr>
            <p:cNvPr id="6" name="Line 25"/>
            <p:cNvSpPr>
              <a:spLocks noChangeShapeType="1"/>
            </p:cNvSpPr>
            <p:nvPr/>
          </p:nvSpPr>
          <p:spPr bwMode="auto">
            <a:xfrm>
              <a:off x="1355725" y="1903413"/>
              <a:ext cx="0" cy="34591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624484" y="1400175"/>
              <a:ext cx="14813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dirty="0">
                  <a:solidFill>
                    <a:schemeClr val="tx1"/>
                  </a:solidFill>
                </a:rPr>
                <a:t>Long Term</a:t>
              </a:r>
            </a:p>
          </p:txBody>
        </p:sp>
        <p:sp>
          <p:nvSpPr>
            <p:cNvPr id="8" name="Text Box 27"/>
            <p:cNvSpPr txBox="1">
              <a:spLocks noChangeArrowheads="1"/>
            </p:cNvSpPr>
            <p:nvPr/>
          </p:nvSpPr>
          <p:spPr bwMode="auto">
            <a:xfrm>
              <a:off x="577338" y="5368925"/>
              <a:ext cx="15583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dirty="0">
                  <a:solidFill>
                    <a:schemeClr val="tx1"/>
                  </a:solidFill>
                </a:rPr>
                <a:t>Short Term</a:t>
              </a:r>
            </a:p>
          </p:txBody>
        </p:sp>
        <p:sp>
          <p:nvSpPr>
            <p:cNvPr id="9" name="Text Box 28"/>
            <p:cNvSpPr txBox="1">
              <a:spLocks noChangeArrowheads="1"/>
            </p:cNvSpPr>
            <p:nvPr/>
          </p:nvSpPr>
          <p:spPr bwMode="auto">
            <a:xfrm rot="16200000">
              <a:off x="563424" y="3356254"/>
              <a:ext cx="12893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 i="1" dirty="0">
                  <a:solidFill>
                    <a:schemeClr val="tx1"/>
                  </a:solidFill>
                </a:rPr>
                <a:t>Time</a:t>
              </a:r>
              <a:r>
                <a:rPr lang="en-US" sz="1800" b="0" i="1" dirty="0">
                  <a:solidFill>
                    <a:schemeClr val="tx2"/>
                  </a:solidFill>
                </a:rPr>
                <a:t> </a:t>
              </a:r>
              <a:r>
                <a:rPr lang="en-US" sz="1800" b="0" i="1" dirty="0">
                  <a:solidFill>
                    <a:schemeClr val="tx1"/>
                  </a:solidFill>
                </a:rPr>
                <a:t>Frame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22066" y="1060215"/>
            <a:ext cx="2704265" cy="4770375"/>
            <a:chOff x="6422066" y="1060215"/>
            <a:chExt cx="2704265" cy="4770375"/>
          </a:xfrm>
        </p:grpSpPr>
        <p:sp>
          <p:nvSpPr>
            <p:cNvPr id="11" name="Line 31"/>
            <p:cNvSpPr>
              <a:spLocks noChangeShapeType="1"/>
            </p:cNvSpPr>
            <p:nvPr/>
          </p:nvSpPr>
          <p:spPr bwMode="auto">
            <a:xfrm>
              <a:off x="7777163" y="1903413"/>
              <a:ext cx="0" cy="34591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32"/>
            <p:cNvSpPr txBox="1">
              <a:spLocks noChangeArrowheads="1"/>
            </p:cNvSpPr>
            <p:nvPr/>
          </p:nvSpPr>
          <p:spPr bwMode="auto">
            <a:xfrm>
              <a:off x="6422066" y="1060215"/>
              <a:ext cx="27042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dirty="0" smtClean="0">
                  <a:solidFill>
                    <a:schemeClr val="tx1"/>
                  </a:solidFill>
                </a:rPr>
                <a:t>Travel Demand</a:t>
              </a:r>
            </a:p>
            <a:p>
              <a:pPr algn="ctr" eaLnBrk="1" hangingPunct="1"/>
              <a:r>
                <a:rPr lang="en-US" sz="2400" dirty="0" smtClean="0">
                  <a:solidFill>
                    <a:schemeClr val="tx1"/>
                  </a:solidFill>
                </a:rPr>
                <a:t>Forecasting</a:t>
              </a:r>
              <a:r>
                <a:rPr lang="en-US" sz="24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</a:rPr>
                <a:t>Model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6422066" y="5368925"/>
              <a:ext cx="270426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dirty="0" smtClean="0">
                  <a:solidFill>
                    <a:schemeClr val="tx1"/>
                  </a:solidFill>
                </a:rPr>
                <a:t>Growth</a:t>
              </a:r>
              <a:r>
                <a:rPr lang="en-US" sz="2400" baseline="0" dirty="0" smtClean="0">
                  <a:solidFill>
                    <a:schemeClr val="tx1"/>
                  </a:solidFill>
                </a:rPr>
                <a:t> Trends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 Box 34"/>
            <p:cNvSpPr txBox="1">
              <a:spLocks noChangeArrowheads="1"/>
            </p:cNvSpPr>
            <p:nvPr/>
          </p:nvSpPr>
          <p:spPr bwMode="auto">
            <a:xfrm rot="5400000" flipH="1">
              <a:off x="7687073" y="3365779"/>
              <a:ext cx="5675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 i="1" dirty="0" smtClean="0">
                  <a:solidFill>
                    <a:schemeClr val="tx1"/>
                  </a:solidFill>
                </a:rPr>
                <a:t>Tool</a:t>
              </a:r>
              <a:endParaRPr lang="en-US" sz="1800" b="0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1752600" y="1905000"/>
            <a:ext cx="5638800" cy="36576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856003" y="2029480"/>
            <a:ext cx="14335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 dirty="0">
                <a:solidFill>
                  <a:schemeClr val="tx1"/>
                </a:solidFill>
              </a:rPr>
              <a:t>Regional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133600" y="2667000"/>
            <a:ext cx="4876800" cy="2895600"/>
            <a:chOff x="2133600" y="2667000"/>
            <a:chExt cx="4876800" cy="2895600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2133600" y="2667000"/>
              <a:ext cx="4876800" cy="2895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3960049" y="2823781"/>
              <a:ext cx="12266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dirty="0">
                  <a:solidFill>
                    <a:schemeClr val="tx1"/>
                  </a:solidFill>
                </a:rPr>
                <a:t>Corridor</a:t>
              </a:r>
            </a:p>
          </p:txBody>
        </p:sp>
      </p:grp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2632075" y="3429000"/>
            <a:ext cx="3886200" cy="2133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968812" y="3551238"/>
            <a:ext cx="1201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 smtClean="0">
                <a:solidFill>
                  <a:schemeClr val="tx1"/>
                </a:solidFill>
              </a:rPr>
              <a:t>Subarea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2978150" y="4083050"/>
            <a:ext cx="3186113" cy="14573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4235164" y="4402138"/>
            <a:ext cx="6494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solidFill>
                  <a:schemeClr val="tx1"/>
                </a:solidFill>
              </a:rPr>
              <a:t>Site</a:t>
            </a:r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Terms</a:t>
            </a:r>
          </a:p>
          <a:p>
            <a:pPr lvl="1"/>
            <a:r>
              <a:rPr lang="en-US" dirty="0" smtClean="0"/>
              <a:t>Links &amp; Nodes</a:t>
            </a:r>
          </a:p>
          <a:p>
            <a:pPr lvl="1"/>
            <a:r>
              <a:rPr lang="en-US" dirty="0" smtClean="0"/>
              <a:t>TAZ</a:t>
            </a:r>
          </a:p>
          <a:p>
            <a:pPr lvl="1"/>
            <a:r>
              <a:rPr lang="en-US" dirty="0" smtClean="0"/>
              <a:t>Centroid Connector</a:t>
            </a:r>
          </a:p>
          <a:p>
            <a:pPr lvl="1"/>
            <a:r>
              <a:rPr lang="en-US" dirty="0" smtClean="0"/>
              <a:t>Trip</a:t>
            </a:r>
          </a:p>
          <a:p>
            <a:pPr lvl="1"/>
            <a:r>
              <a:rPr lang="en-US" dirty="0" smtClean="0"/>
              <a:t>Trip Ends</a:t>
            </a:r>
          </a:p>
          <a:p>
            <a:pPr lvl="1"/>
            <a:r>
              <a:rPr lang="en-US" dirty="0" smtClean="0"/>
              <a:t>Trip Table</a:t>
            </a:r>
          </a:p>
          <a:p>
            <a:r>
              <a:rPr lang="en-US" sz="2800" dirty="0" smtClean="0"/>
              <a:t>Glossary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node&amp;link_simple(2.2).jpg"/>
          <p:cNvPicPr/>
          <p:nvPr/>
        </p:nvPicPr>
        <p:blipFill>
          <a:blip r:embed="rId2" cstate="print"/>
          <a:srcRect t="24000" b="4000"/>
          <a:stretch>
            <a:fillRect/>
          </a:stretch>
        </p:blipFill>
        <p:spPr>
          <a:xfrm>
            <a:off x="4110747" y="1846521"/>
            <a:ext cx="4199875" cy="26213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  - TDF Model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742"/>
            <a:ext cx="4415742" cy="4909421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en-US" sz="2800" dirty="0" smtClean="0"/>
              <a:t>TDF Model Structures</a:t>
            </a:r>
          </a:p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en-US" sz="2800" dirty="0" smtClean="0"/>
              <a:t>Current Practice</a:t>
            </a:r>
          </a:p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en-US" sz="2800" dirty="0" smtClean="0"/>
              <a:t>Model Development Process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15125" y="1423686"/>
            <a:ext cx="3566829" cy="461575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276229" y="1273217"/>
          <a:ext cx="3566829" cy="4615753"/>
        </p:xfrm>
        <a:graphic>
          <a:graphicData uri="http://schemas.openxmlformats.org/presentationml/2006/ole">
            <p:oleObj spid="_x0000_s5122" name="Acrobat Document" r:id="rId3" imgW="5829300" imgH="7543800" progId="AcroExch.Document.7">
              <p:embed/>
            </p:oleObj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66913" y="1469985"/>
          <a:ext cx="7919888" cy="4779855"/>
        </p:xfrm>
        <a:graphic>
          <a:graphicData uri="http://schemas.openxmlformats.org/drawingml/2006/table">
            <a:tbl>
              <a:tblPr/>
              <a:tblGrid>
                <a:gridCol w="3780946"/>
                <a:gridCol w="1492979"/>
                <a:gridCol w="1203983"/>
                <a:gridCol w="1441980"/>
              </a:tblGrid>
              <a:tr h="45488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b="1" dirty="0">
                          <a:latin typeface="Arial Narrow"/>
                          <a:ea typeface="Times New Roman"/>
                          <a:cs typeface="Times New Roman"/>
                        </a:rPr>
                        <a:t>Trip-End-Based</a:t>
                      </a:r>
                      <a:endParaRPr lang="en-US" sz="16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b="1" dirty="0">
                          <a:latin typeface="Arial Narrow"/>
                          <a:ea typeface="Times New Roman"/>
                          <a:cs typeface="Times New Roman"/>
                        </a:rPr>
                        <a:t>Tour-Based</a:t>
                      </a:r>
                      <a:endParaRPr lang="en-US" sz="16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b="1" dirty="0" smtClean="0">
                          <a:latin typeface="Arial Narrow"/>
                          <a:ea typeface="Times New Roman"/>
                          <a:cs typeface="Times New Roman"/>
                        </a:rPr>
                        <a:t>Activity-Based</a:t>
                      </a:r>
                    </a:p>
                  </a:txBody>
                  <a:tcPr marL="45720" marR="4572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435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Accommodates latent demand based on changes in the transportation system</a:t>
                      </a:r>
                      <a:endParaRPr lang="en-US" sz="16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endParaRPr lang="en-US" sz="16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endParaRPr lang="en-US" sz="16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4435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Accounts for complex </a:t>
                      </a:r>
                      <a:r>
                        <a:rPr lang="en-US" sz="1600" dirty="0" err="1">
                          <a:latin typeface="Arial Narrow"/>
                          <a:ea typeface="Times New Roman"/>
                          <a:cs typeface="Times New Roman"/>
                        </a:rPr>
                        <a:t>intrahousehold</a:t>
                      </a: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 travel interactions (limited vehicle availability, etc.)</a:t>
                      </a:r>
                      <a:endParaRPr lang="en-US" sz="16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endParaRPr lang="en-US" sz="16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endParaRPr lang="en-US" sz="16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17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Accounts for complex travel patterns and trip chains</a:t>
                      </a:r>
                      <a:endParaRPr lang="en-US" sz="16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17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Accounts for home end of trips 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17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Advanced time-of-day analysis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endParaRPr lang="en-US" sz="16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17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Allows for more disaggregate data inputs and analysis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endParaRPr lang="en-US" sz="16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endParaRPr lang="en-US" sz="16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17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Analysis of nonmotorized trips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17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Ease of data collection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endParaRPr lang="en-US" sz="16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endParaRPr lang="en-US" sz="16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17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Minimizing computational resources</a:t>
                      </a:r>
                      <a:endParaRPr lang="en-US" sz="16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endParaRPr lang="en-US" sz="16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endParaRPr lang="en-US" sz="16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163337" y="1605779"/>
            <a:ext cx="4694663" cy="3601844"/>
          </a:xfrm>
          <a:prstGeom prst="rect">
            <a:avLst/>
          </a:prstGeom>
          <a:noFill/>
          <a:ln w="50800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65118" y="2667011"/>
            <a:ext cx="1839951" cy="1583473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Calibration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2458" y="2652137"/>
            <a:ext cx="1839951" cy="1583473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Validation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4210" y="2637272"/>
            <a:ext cx="1839951" cy="1583473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Application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52162" y="3414144"/>
            <a:ext cx="512956" cy="15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305069" y="3421572"/>
            <a:ext cx="512956" cy="15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631259" y="3423160"/>
            <a:ext cx="512956" cy="15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hape 20"/>
          <p:cNvCxnSpPr/>
          <p:nvPr/>
        </p:nvCxnSpPr>
        <p:spPr>
          <a:xfrm rot="5400000" flipH="1">
            <a:off x="6889591" y="3046151"/>
            <a:ext cx="7437" cy="2341752"/>
          </a:xfrm>
          <a:prstGeom prst="bentConnector3">
            <a:avLst>
              <a:gd name="adj1" fmla="val -7272236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hape 20"/>
          <p:cNvCxnSpPr/>
          <p:nvPr/>
        </p:nvCxnSpPr>
        <p:spPr>
          <a:xfrm rot="16200000" flipH="1" flipV="1">
            <a:off x="4547838" y="1458949"/>
            <a:ext cx="7437" cy="2341752"/>
          </a:xfrm>
          <a:prstGeom prst="bentConnector3">
            <a:avLst>
              <a:gd name="adj1" fmla="val -7272236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 20"/>
          <p:cNvCxnSpPr/>
          <p:nvPr/>
        </p:nvCxnSpPr>
        <p:spPr>
          <a:xfrm rot="5400000" flipH="1">
            <a:off x="2204916" y="3057311"/>
            <a:ext cx="7437" cy="2341752"/>
          </a:xfrm>
          <a:prstGeom prst="bentConnector3">
            <a:avLst>
              <a:gd name="adj1" fmla="val -7272236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63337" y="1338145"/>
            <a:ext cx="4694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Reasonableness Checking</a:t>
            </a:r>
            <a:endParaRPr lang="en-US" sz="1200" i="1" dirty="0"/>
          </a:p>
        </p:txBody>
      </p:sp>
      <p:sp>
        <p:nvSpPr>
          <p:cNvPr id="16" name="Rectangle 15"/>
          <p:cNvSpPr/>
          <p:nvPr/>
        </p:nvSpPr>
        <p:spPr>
          <a:xfrm>
            <a:off x="117782" y="2644709"/>
            <a:ext cx="1839951" cy="1583473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Estimation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3937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Model Development Process</a:t>
            </a:r>
            <a:endParaRPr 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84903"/>
          </a:xfrm>
        </p:spPr>
        <p:txBody>
          <a:bodyPr/>
          <a:lstStyle/>
          <a:p>
            <a:r>
              <a:rPr lang="en-US" dirty="0" smtClean="0"/>
              <a:t>Chapter 4  - Sequential Travel Demand Forecasting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742"/>
            <a:ext cx="4415742" cy="490942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500"/>
              </a:spcBef>
              <a:spcAft>
                <a:spcPts val="1500"/>
              </a:spcAft>
            </a:pPr>
            <a:r>
              <a:rPr lang="en-US" sz="2800" dirty="0" smtClean="0"/>
              <a:t>TDF Model Inputs</a:t>
            </a:r>
          </a:p>
          <a:p>
            <a:pPr>
              <a:lnSpc>
                <a:spcPct val="150000"/>
              </a:lnSpc>
              <a:spcBef>
                <a:spcPts val="1500"/>
              </a:spcBef>
              <a:spcAft>
                <a:spcPts val="1500"/>
              </a:spcAft>
            </a:pPr>
            <a:r>
              <a:rPr lang="en-US" sz="2800" dirty="0" smtClean="0"/>
              <a:t>Trip Generation</a:t>
            </a:r>
          </a:p>
          <a:p>
            <a:pPr>
              <a:lnSpc>
                <a:spcPct val="150000"/>
              </a:lnSpc>
              <a:spcBef>
                <a:spcPts val="1500"/>
              </a:spcBef>
              <a:spcAft>
                <a:spcPts val="1500"/>
              </a:spcAft>
            </a:pPr>
            <a:r>
              <a:rPr lang="en-US" sz="2800" dirty="0" smtClean="0"/>
              <a:t>Trip Distribution</a:t>
            </a:r>
          </a:p>
          <a:p>
            <a:pPr>
              <a:lnSpc>
                <a:spcPct val="150000"/>
              </a:lnSpc>
              <a:spcBef>
                <a:spcPts val="1500"/>
              </a:spcBef>
              <a:spcAft>
                <a:spcPts val="1500"/>
              </a:spcAft>
            </a:pPr>
            <a:r>
              <a:rPr lang="en-US" sz="2800" dirty="0" smtClean="0"/>
              <a:t>Mode Choice</a:t>
            </a:r>
          </a:p>
          <a:p>
            <a:pPr>
              <a:lnSpc>
                <a:spcPct val="150000"/>
              </a:lnSpc>
              <a:spcBef>
                <a:spcPts val="1500"/>
              </a:spcBef>
              <a:spcAft>
                <a:spcPts val="1500"/>
              </a:spcAft>
            </a:pPr>
            <a:r>
              <a:rPr lang="en-US" sz="2800" dirty="0" smtClean="0"/>
              <a:t>Assignment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15125" y="1423686"/>
            <a:ext cx="3566829" cy="461575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276229" y="1273217"/>
          <a:ext cx="3566829" cy="4615753"/>
        </p:xfrm>
        <a:graphic>
          <a:graphicData uri="http://schemas.openxmlformats.org/presentationml/2006/ole">
            <p:oleObj spid="_x0000_s25602" name="Acrobat Document" r:id="rId3" imgW="5829300" imgH="7543800" progId="AcroExch.Document.7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4 (continued)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 descr="4.4inputs&amp;outputs v2.jpg"/>
          <p:cNvPicPr/>
          <p:nvPr/>
        </p:nvPicPr>
        <p:blipFill>
          <a:blip r:embed="rId2" cstate="print"/>
          <a:srcRect t="20000" b="13333"/>
          <a:stretch>
            <a:fillRect/>
          </a:stretch>
        </p:blipFill>
        <p:spPr>
          <a:xfrm>
            <a:off x="11577" y="1416702"/>
            <a:ext cx="4572000" cy="2240280"/>
          </a:xfrm>
          <a:prstGeom prst="rect">
            <a:avLst/>
          </a:prstGeom>
        </p:spPr>
      </p:pic>
      <p:pic>
        <p:nvPicPr>
          <p:cNvPr id="5" name="Picture 4" descr="4.8inputs&amp;outputs v2.jpg"/>
          <p:cNvPicPr>
            <a:picLocks/>
          </p:cNvPicPr>
          <p:nvPr/>
        </p:nvPicPr>
        <p:blipFill>
          <a:blip r:embed="rId3" cstate="print"/>
          <a:srcRect t="5333" b="18667"/>
          <a:stretch>
            <a:fillRect/>
          </a:stretch>
        </p:blipFill>
        <p:spPr>
          <a:xfrm>
            <a:off x="11578" y="3645407"/>
            <a:ext cx="4572000" cy="2244252"/>
          </a:xfrm>
          <a:prstGeom prst="rect">
            <a:avLst/>
          </a:prstGeom>
        </p:spPr>
      </p:pic>
      <p:pic>
        <p:nvPicPr>
          <p:cNvPr id="7" name="Picture 6" descr="Slide3.JPG"/>
          <p:cNvPicPr/>
          <p:nvPr/>
        </p:nvPicPr>
        <p:blipFill>
          <a:blip r:embed="rId4" cstate="print"/>
          <a:srcRect t="16269" r="2806" b="12750"/>
          <a:stretch>
            <a:fillRect/>
          </a:stretch>
        </p:blipFill>
        <p:spPr bwMode="auto">
          <a:xfrm>
            <a:off x="4583578" y="1416702"/>
            <a:ext cx="4572000" cy="224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lide4.JPG"/>
          <p:cNvPicPr/>
          <p:nvPr/>
        </p:nvPicPr>
        <p:blipFill>
          <a:blip r:embed="rId5" cstate="print"/>
          <a:srcRect t="20990" b="18964"/>
          <a:stretch>
            <a:fillRect/>
          </a:stretch>
        </p:blipFill>
        <p:spPr bwMode="auto">
          <a:xfrm>
            <a:off x="4583577" y="3652489"/>
            <a:ext cx="4572000" cy="224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4  (continued)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4" name="Picture 23" descr="HBW-O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66" y="1311044"/>
            <a:ext cx="5020056" cy="38423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5" name="Picture 24" descr="inputs&amp;output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6240" y="1576188"/>
            <a:ext cx="4937760" cy="37056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84903"/>
          </a:xfrm>
        </p:spPr>
        <p:txBody>
          <a:bodyPr/>
          <a:lstStyle/>
          <a:p>
            <a:r>
              <a:rPr lang="en-US" dirty="0" smtClean="0"/>
              <a:t>Chapter 5  - Applications of  TDF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742"/>
            <a:ext cx="4415742" cy="4909421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en-US" sz="2800" dirty="0" smtClean="0"/>
              <a:t>Historical Applications</a:t>
            </a:r>
          </a:p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en-US" sz="2800" dirty="0" smtClean="0"/>
              <a:t>Current Applications</a:t>
            </a:r>
          </a:p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en-US" sz="2800" dirty="0" smtClean="0"/>
              <a:t>Evolving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15125" y="1423686"/>
            <a:ext cx="3566829" cy="461575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276229" y="1273217"/>
          <a:ext cx="3566829" cy="4615753"/>
        </p:xfrm>
        <a:graphic>
          <a:graphicData uri="http://schemas.openxmlformats.org/presentationml/2006/ole">
            <p:oleObj spid="_x0000_s26626" name="Acrobat Document" r:id="rId3" imgW="5829300" imgH="7543800" progId="AcroExch.Document.7">
              <p:embed/>
            </p:oleObj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84903"/>
          </a:xfrm>
        </p:spPr>
        <p:txBody>
          <a:bodyPr/>
          <a:lstStyle/>
          <a:p>
            <a:r>
              <a:rPr lang="en-US" dirty="0" smtClean="0"/>
              <a:t>Chapter 6  - TDF Model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742"/>
            <a:ext cx="4415742" cy="4909421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en-US" sz="4000" dirty="0" smtClean="0"/>
              <a:t>Interpretation</a:t>
            </a:r>
          </a:p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en-US" sz="4000" dirty="0" smtClean="0"/>
              <a:t>Communicating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15125" y="1423686"/>
            <a:ext cx="3566829" cy="461575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276229" y="1273217"/>
          <a:ext cx="3566829" cy="4615753"/>
        </p:xfrm>
        <a:graphic>
          <a:graphicData uri="http://schemas.openxmlformats.org/presentationml/2006/ole">
            <p:oleObj spid="_x0000_s27650" name="Acrobat Document" r:id="rId3" imgW="5829300" imgH="7543800" progId="AcroExch.Document.7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AASHTO Requested</a:t>
            </a:r>
          </a:p>
          <a:p>
            <a:r>
              <a:rPr lang="en-US" dirty="0" smtClean="0"/>
              <a:t>NCHRP Funded</a:t>
            </a:r>
          </a:p>
          <a:p>
            <a:r>
              <a:rPr lang="en-US" dirty="0" smtClean="0"/>
              <a:t>Contributors</a:t>
            </a:r>
          </a:p>
          <a:p>
            <a:pPr lvl="1"/>
            <a:r>
              <a:rPr lang="en-US" dirty="0" smtClean="0"/>
              <a:t>Dalia Leven,  AICP</a:t>
            </a:r>
          </a:p>
          <a:p>
            <a:pPr lvl="1"/>
            <a:r>
              <a:rPr lang="en-US" dirty="0" smtClean="0"/>
              <a:t>Rob Schiffer,  AICP</a:t>
            </a:r>
          </a:p>
          <a:p>
            <a:pPr lvl="1"/>
            <a:r>
              <a:rPr lang="en-US" dirty="0" smtClean="0"/>
              <a:t>Jay Evans, P.E., AICP</a:t>
            </a:r>
          </a:p>
          <a:p>
            <a:r>
              <a:rPr lang="en-US" dirty="0" smtClean="0"/>
              <a:t>Project Manager</a:t>
            </a:r>
          </a:p>
          <a:p>
            <a:pPr lvl="1"/>
            <a:r>
              <a:rPr lang="en-US" dirty="0" smtClean="0"/>
              <a:t>Lori </a:t>
            </a:r>
            <a:r>
              <a:rPr lang="en-US" dirty="0" err="1" smtClean="0"/>
              <a:t>Sundstrom</a:t>
            </a:r>
            <a:r>
              <a:rPr lang="en-US" dirty="0" smtClean="0"/>
              <a:t>, NCHRP Senior Program Officer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6 (continued)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 descr="Full page photo print.jpg"/>
          <p:cNvPicPr/>
          <p:nvPr/>
        </p:nvPicPr>
        <p:blipFill>
          <a:blip r:embed="rId2" cstate="print"/>
          <a:srcRect l="8182" t="10588" r="8182" b="10588"/>
          <a:stretch>
            <a:fillRect/>
          </a:stretch>
        </p:blipFill>
        <p:spPr>
          <a:xfrm>
            <a:off x="285766" y="1580817"/>
            <a:ext cx="5029200" cy="36963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HBW_Inset1_11x17.jpg"/>
          <p:cNvPicPr/>
          <p:nvPr/>
        </p:nvPicPr>
        <p:blipFill>
          <a:blip r:embed="rId3" cstate="print"/>
          <a:srcRect l="1176" t="3636"/>
          <a:stretch>
            <a:fillRect/>
          </a:stretch>
        </p:blipFill>
        <p:spPr>
          <a:xfrm>
            <a:off x="3916224" y="2400559"/>
            <a:ext cx="4967346" cy="31449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84903"/>
          </a:xfrm>
        </p:spPr>
        <p:txBody>
          <a:bodyPr/>
          <a:lstStyle/>
          <a:p>
            <a:r>
              <a:rPr lang="en-US" dirty="0" smtClean="0"/>
              <a:t>Chapter 7  - Reasonableness and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742"/>
            <a:ext cx="4415742" cy="4909421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en-US" sz="2800" dirty="0" smtClean="0"/>
              <a:t>Reasonableness Checks</a:t>
            </a:r>
          </a:p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en-US" sz="2800" dirty="0" smtClean="0"/>
              <a:t>Sensitivity Tests</a:t>
            </a:r>
          </a:p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en-US" sz="2800" dirty="0" smtClean="0"/>
              <a:t>Additional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15125" y="1423686"/>
            <a:ext cx="3566829" cy="461575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276229" y="1273217"/>
          <a:ext cx="3566829" cy="4615753"/>
        </p:xfrm>
        <a:graphic>
          <a:graphicData uri="http://schemas.openxmlformats.org/presentationml/2006/ole">
            <p:oleObj spid="_x0000_s28674" name="Acrobat Document" r:id="rId3" imgW="5829300" imgH="7543800" progId="AcroExch.Document.7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7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Sources of Error</a:t>
            </a:r>
          </a:p>
          <a:p>
            <a:pPr lvl="1">
              <a:spcBef>
                <a:spcPts val="3000"/>
              </a:spcBef>
              <a:buNone/>
            </a:pPr>
            <a:r>
              <a:rPr lang="en-US" sz="1400" b="1" dirty="0" smtClean="0"/>
              <a:t>Coding Errors</a:t>
            </a:r>
            <a:r>
              <a:rPr lang="en-US" sz="1400" dirty="0" smtClean="0"/>
              <a:t> – Errors in coding the highway and transit networks, and errors in recording survey results.</a:t>
            </a:r>
          </a:p>
          <a:p>
            <a:pPr lvl="1">
              <a:spcBef>
                <a:spcPts val="3000"/>
              </a:spcBef>
              <a:buNone/>
            </a:pPr>
            <a:r>
              <a:rPr lang="en-US" sz="1400" b="1" dirty="0" smtClean="0"/>
              <a:t>Sample Errors</a:t>
            </a:r>
            <a:r>
              <a:rPr lang="en-US" sz="1400" dirty="0" smtClean="0"/>
              <a:t> – Errors from bias that occur in the survey sample frame.  An example is a telephone survey where only land lines are reached for the survey calls.  This would miss households without land lines, potentially resulting in a demographic bias in the observed travel patterns (i.e., missing low income </a:t>
            </a:r>
            <a:r>
              <a:rPr lang="en-US" sz="1400" dirty="0" err="1" smtClean="0"/>
              <a:t>housheholds</a:t>
            </a:r>
            <a:r>
              <a:rPr lang="en-US" sz="1400" dirty="0" smtClean="0"/>
              <a:t> with no phone, young or very active persons with cell phones only, etc.).</a:t>
            </a:r>
          </a:p>
          <a:p>
            <a:pPr lvl="1">
              <a:spcBef>
                <a:spcPts val="3000"/>
              </a:spcBef>
              <a:buNone/>
            </a:pPr>
            <a:r>
              <a:rPr lang="en-US" sz="1400" b="1" dirty="0" smtClean="0"/>
              <a:t>Computation Errors</a:t>
            </a:r>
            <a:r>
              <a:rPr lang="en-US" sz="1400" dirty="0" smtClean="0"/>
              <a:t> – Errors which occur in developing the model programs.</a:t>
            </a:r>
          </a:p>
          <a:p>
            <a:pPr lvl="1">
              <a:spcBef>
                <a:spcPts val="3000"/>
              </a:spcBef>
              <a:buNone/>
            </a:pPr>
            <a:r>
              <a:rPr lang="en-US" sz="1400" b="1" dirty="0" smtClean="0"/>
              <a:t>Specification Errors –</a:t>
            </a:r>
            <a:r>
              <a:rPr lang="en-US" sz="1400" dirty="0" smtClean="0"/>
              <a:t> Errors from improper structure of the model where key variables or parameters are overlooked in the estimation phase.  Errors from transferring model parameters from one region to another.</a:t>
            </a:r>
          </a:p>
          <a:p>
            <a:pPr lvl="1">
              <a:spcBef>
                <a:spcPts val="3000"/>
              </a:spcBef>
              <a:buNone/>
            </a:pPr>
            <a:r>
              <a:rPr lang="en-US" sz="1400" b="1" dirty="0" smtClean="0"/>
              <a:t>Data Errors</a:t>
            </a:r>
            <a:r>
              <a:rPr lang="en-US" sz="1400" dirty="0" smtClean="0"/>
              <a:t> – Error in underlying model data or through aggregation of data where key elements are overlooked.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7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1" y="1481561"/>
          <a:ext cx="8420582" cy="4421527"/>
        </p:xfrm>
        <a:graphic>
          <a:graphicData uri="http://schemas.openxmlformats.org/drawingml/2006/table">
            <a:tbl>
              <a:tblPr/>
              <a:tblGrid>
                <a:gridCol w="2583587"/>
                <a:gridCol w="1945665"/>
                <a:gridCol w="1945665"/>
                <a:gridCol w="1945665"/>
              </a:tblGrid>
              <a:tr h="40195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b="1" dirty="0">
                          <a:latin typeface="Arial Narrow"/>
                          <a:ea typeface="Times New Roman"/>
                          <a:cs typeface="Times New Roman"/>
                        </a:rPr>
                        <a:t>City</a:t>
                      </a:r>
                      <a:endParaRPr lang="en-US" sz="16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b="1">
                          <a:latin typeface="Arial Narrow"/>
                          <a:ea typeface="Times New Roman"/>
                          <a:cs typeface="Times New Roman"/>
                        </a:rPr>
                        <a:t>Transit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b="1">
                          <a:latin typeface="Arial Narrow"/>
                          <a:ea typeface="Times New Roman"/>
                          <a:cs typeface="Times New Roman"/>
                        </a:rPr>
                        <a:t>Carpool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b="1">
                          <a:latin typeface="Arial Narrow"/>
                          <a:ea typeface="Times New Roman"/>
                          <a:cs typeface="Times New Roman"/>
                        </a:rPr>
                        <a:t>Drive Alone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95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Dallas, Texas</a:t>
                      </a:r>
                      <a:endParaRPr lang="en-US" sz="16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4%</a:t>
                      </a:r>
                      <a:endParaRPr lang="en-US" sz="16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15%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81%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195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Pasadena, California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5%</a:t>
                      </a:r>
                      <a:endParaRPr lang="en-US" sz="16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16%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79%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95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Houston, Texas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5%</a:t>
                      </a:r>
                      <a:endParaRPr lang="en-US" sz="16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15%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80%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95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Atlanta, Georgia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10%</a:t>
                      </a:r>
                      <a:endParaRPr lang="en-US" sz="16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14%</a:t>
                      </a:r>
                      <a:endParaRPr lang="en-US" sz="16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76%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95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Baltimore, Maryland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14%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14%</a:t>
                      </a:r>
                      <a:endParaRPr lang="en-US" sz="16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72%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95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Oakland, California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15%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15%</a:t>
                      </a:r>
                      <a:endParaRPr lang="en-US" sz="16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70%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95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Pittsburgh, Pennsylvania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20%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13%</a:t>
                      </a:r>
                      <a:endParaRPr lang="en-US" sz="16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68%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95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Boston, Massachusetts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40%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10%</a:t>
                      </a:r>
                      <a:endParaRPr lang="en-US" sz="16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50%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95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San Francisco, California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41%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16%</a:t>
                      </a:r>
                      <a:endParaRPr lang="en-US" sz="16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43%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95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New York City, New York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61%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9%</a:t>
                      </a:r>
                      <a:endParaRPr lang="en-US" sz="16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30%</a:t>
                      </a:r>
                      <a:endParaRPr lang="en-US" sz="16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7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6914" y="1342663"/>
          <a:ext cx="7919887" cy="4618302"/>
        </p:xfrm>
        <a:graphic>
          <a:graphicData uri="http://schemas.openxmlformats.org/drawingml/2006/table">
            <a:tbl>
              <a:tblPr/>
              <a:tblGrid>
                <a:gridCol w="4266877"/>
                <a:gridCol w="2080103"/>
                <a:gridCol w="1572907"/>
              </a:tblGrid>
              <a:tr h="35525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b="1" dirty="0">
                          <a:latin typeface="Arial Narrow"/>
                          <a:ea typeface="Times New Roman"/>
                          <a:cs typeface="Times New Roman"/>
                        </a:rPr>
                        <a:t>Average Wednesday </a:t>
                      </a:r>
                      <a:r>
                        <a:rPr lang="en-US" sz="1600" b="1" dirty="0" smtClean="0">
                          <a:latin typeface="Arial Narrow"/>
                          <a:ea typeface="Times New Roman"/>
                          <a:cs typeface="Times New Roman"/>
                        </a:rPr>
                        <a:t>Freeway Traffic </a:t>
                      </a:r>
                      <a:r>
                        <a:rPr lang="en-US" sz="1600" b="1" dirty="0">
                          <a:latin typeface="Arial Narrow"/>
                          <a:ea typeface="Times New Roman"/>
                          <a:cs typeface="Times New Roman"/>
                        </a:rPr>
                        <a:t>by </a:t>
                      </a:r>
                      <a:r>
                        <a:rPr lang="en-US" sz="1600" b="1" dirty="0" smtClean="0">
                          <a:latin typeface="Arial Narrow"/>
                          <a:ea typeface="Times New Roman"/>
                          <a:cs typeface="Times New Roman"/>
                        </a:rPr>
                        <a:t>Month</a:t>
                      </a:r>
                      <a:endParaRPr lang="en-US" sz="16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b="1">
                          <a:latin typeface="Arial Narrow"/>
                          <a:ea typeface="Times New Roman"/>
                          <a:cs typeface="Times New Roman"/>
                        </a:rPr>
                        <a:t>Average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b="1">
                          <a:latin typeface="Arial Narrow"/>
                          <a:ea typeface="Times New Roman"/>
                          <a:cs typeface="Times New Roman"/>
                        </a:rPr>
                        <a:t>% of AADT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25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January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87,580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89.28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525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February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95,187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97.03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25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March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100,925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102.88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25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April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101,038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103.00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25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May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100,278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104.84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25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June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104,857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106.89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25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July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107,144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109.22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25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August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106,330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108.39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25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September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100,586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102.54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25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October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100,117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102.06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25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November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101,430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103.40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25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December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>
                          <a:latin typeface="Arial Narrow"/>
                          <a:ea typeface="Times New Roman"/>
                          <a:cs typeface="Times New Roman"/>
                        </a:rPr>
                        <a:t>99,496</a:t>
                      </a:r>
                      <a:endParaRPr lang="en-US" sz="160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dirty="0">
                          <a:latin typeface="Arial Narrow"/>
                          <a:ea typeface="Times New Roman"/>
                          <a:cs typeface="Times New Roman"/>
                        </a:rPr>
                        <a:t>101.43</a:t>
                      </a:r>
                      <a:endParaRPr lang="en-US" sz="160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7 (continued)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96888" y="1891379"/>
          <a:ext cx="8189912" cy="447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2450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Elasticity for Wait Time to Mode Share</a:t>
            </a:r>
            <a:endParaRPr lang="en-US" sz="36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4818" name="Picture 2" descr="C:\Documents and Settings\dgoldfarb\Local Settings\Temporary Internet Files\Content.IE5\02DWTVR3\MC90011084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7381" y="1384214"/>
            <a:ext cx="3460832" cy="3434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983839" y="6053559"/>
            <a:ext cx="6773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http://apps.trb.org/cmsfeed/TRBNetProjectDisplay.asp?ProjectID=2636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4818" name="Picture 2" descr="C:\Documents and Settings\dgoldfarb\Local Settings\Temporary Internet Files\Content.IE5\02DWTVR3\MC90011084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7381" y="1384214"/>
            <a:ext cx="3460832" cy="3434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983839" y="6053559"/>
            <a:ext cx="6773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http://apps.trb.org/cmsfeed/TRBNetProjectDisplay.asp?ProjectID=2636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Evolving Roles of Travel Demand Forecasting Models</a:t>
            </a:r>
          </a:p>
          <a:p>
            <a:r>
              <a:rPr lang="en-US" dirty="0" smtClean="0"/>
              <a:t>Stakeholder Involvement</a:t>
            </a:r>
          </a:p>
          <a:p>
            <a:r>
              <a:rPr lang="en-US" dirty="0" smtClean="0"/>
              <a:t>Audience</a:t>
            </a:r>
          </a:p>
          <a:p>
            <a:r>
              <a:rPr lang="en-US" dirty="0" smtClean="0"/>
              <a:t>Guidebook Objectives</a:t>
            </a:r>
          </a:p>
          <a:p>
            <a:pPr lvl="1"/>
            <a:r>
              <a:rPr lang="en-US" dirty="0" smtClean="0"/>
              <a:t>Clear and concise</a:t>
            </a:r>
          </a:p>
          <a:p>
            <a:pPr lvl="1"/>
            <a:r>
              <a:rPr lang="en-US" dirty="0" smtClean="0"/>
              <a:t>What questions to ask</a:t>
            </a:r>
          </a:p>
          <a:p>
            <a:pPr lvl="1"/>
            <a:r>
              <a:rPr lang="en-US" dirty="0" smtClean="0"/>
              <a:t>Reasonableness and sensitivity</a:t>
            </a:r>
          </a:p>
          <a:p>
            <a:pPr lvl="1"/>
            <a:r>
              <a:rPr lang="en-US" dirty="0" smtClean="0"/>
              <a:t>Communicating results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Missing?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895" y="884904"/>
            <a:ext cx="8715737" cy="5241260"/>
          </a:xfrm>
        </p:spPr>
        <p:txBody>
          <a:bodyPr/>
          <a:lstStyle/>
          <a:p>
            <a:r>
              <a:rPr lang="en-US" sz="1800" dirty="0" smtClean="0"/>
              <a:t>FHWA</a:t>
            </a:r>
          </a:p>
          <a:p>
            <a:pPr lvl="1"/>
            <a:r>
              <a:rPr lang="en-US" sz="1800" dirty="0" smtClean="0"/>
              <a:t>Introduction to Travel Demand Forecasting Self Instructional CD-ROM (TMIP)</a:t>
            </a:r>
          </a:p>
          <a:p>
            <a:pPr lvl="1"/>
            <a:r>
              <a:rPr lang="en-US" sz="1800" dirty="0" smtClean="0"/>
              <a:t>Introduction to Urban Travel Demand Forecasting (NHI)</a:t>
            </a:r>
          </a:p>
          <a:p>
            <a:pPr lvl="1"/>
            <a:r>
              <a:rPr lang="en-US" sz="1800" dirty="0" smtClean="0"/>
              <a:t>Travel Demand Forecasting:  A Compilation of Plans, Reports, and Data (BTS)</a:t>
            </a:r>
          </a:p>
          <a:p>
            <a:r>
              <a:rPr lang="en-US" sz="1800" dirty="0" smtClean="0"/>
              <a:t>State</a:t>
            </a:r>
          </a:p>
          <a:p>
            <a:pPr lvl="1"/>
            <a:r>
              <a:rPr lang="en-US" sz="1800" dirty="0" smtClean="0"/>
              <a:t>Florida Standard Urban Transportation Model Structure Online Training</a:t>
            </a:r>
          </a:p>
          <a:p>
            <a:r>
              <a:rPr lang="en-US" sz="1800" dirty="0" smtClean="0"/>
              <a:t>MPO</a:t>
            </a:r>
          </a:p>
          <a:p>
            <a:pPr lvl="1"/>
            <a:r>
              <a:rPr lang="en-US" sz="1800" dirty="0" smtClean="0"/>
              <a:t>PSRC – Transportation 2040 Guide</a:t>
            </a:r>
          </a:p>
          <a:p>
            <a:r>
              <a:rPr lang="en-US" sz="2000" dirty="0" smtClean="0"/>
              <a:t>Non-Governmental Organizations (NGOs)</a:t>
            </a:r>
          </a:p>
          <a:p>
            <a:pPr lvl="1"/>
            <a:r>
              <a:rPr lang="en-US" sz="1800" dirty="0" smtClean="0"/>
              <a:t>Inside the Black </a:t>
            </a:r>
            <a:r>
              <a:rPr lang="en-US" sz="1800" dirty="0" err="1" smtClean="0"/>
              <a:t>Blackbox</a:t>
            </a:r>
            <a:r>
              <a:rPr lang="en-US" sz="1800" dirty="0" smtClean="0"/>
              <a:t>:   Making Transportation Models Work for Livable Communities (EDF)</a:t>
            </a:r>
          </a:p>
          <a:p>
            <a:pPr lvl="1"/>
            <a:endParaRPr lang="en-US" sz="1800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Evolving Roles of Travel Demand Forecasting Models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Stakeholder Involvement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Audience</a:t>
            </a:r>
          </a:p>
          <a:p>
            <a:r>
              <a:rPr lang="en-US" dirty="0" smtClean="0"/>
              <a:t>Guidebook Objectives</a:t>
            </a:r>
          </a:p>
          <a:p>
            <a:pPr lvl="1"/>
            <a:r>
              <a:rPr lang="en-US" dirty="0" smtClean="0"/>
              <a:t>Clear and concise</a:t>
            </a:r>
          </a:p>
          <a:p>
            <a:pPr lvl="1"/>
            <a:r>
              <a:rPr lang="en-US" dirty="0" smtClean="0"/>
              <a:t>What questions to ask</a:t>
            </a:r>
          </a:p>
          <a:p>
            <a:pPr lvl="1"/>
            <a:r>
              <a:rPr lang="en-US" dirty="0" smtClean="0"/>
              <a:t>Reasonableness and sensitivity</a:t>
            </a:r>
          </a:p>
          <a:p>
            <a:pPr lvl="1"/>
            <a:r>
              <a:rPr lang="en-US" dirty="0" smtClean="0"/>
              <a:t>Communicating results</a:t>
            </a:r>
          </a:p>
          <a:p>
            <a:pPr lvl="1"/>
            <a:r>
              <a:rPr lang="en-US" sz="2400" b="1" dirty="0" smtClean="0"/>
              <a:t>Informative</a:t>
            </a:r>
          </a:p>
          <a:p>
            <a:pPr lvl="1"/>
            <a:r>
              <a:rPr lang="en-US" sz="2400" b="1" dirty="0" smtClean="0"/>
              <a:t>Unbiased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6535" t="16238" r="20985" b="15882"/>
          <a:stretch>
            <a:fillRect/>
          </a:stretch>
        </p:blipFill>
        <p:spPr bwMode="auto">
          <a:xfrm>
            <a:off x="2523281" y="1446835"/>
            <a:ext cx="4062714" cy="331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0173" y="1423686"/>
            <a:ext cx="3566829" cy="461575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92192"/>
            <a:ext cx="8034760" cy="5086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Overview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ü"/>
              <a:tabLst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Process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Dissect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ü"/>
              <a:tabLst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Applications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431277" y="1273217"/>
          <a:ext cx="3566829" cy="4615753"/>
        </p:xfrm>
        <a:graphic>
          <a:graphicData uri="http://schemas.openxmlformats.org/presentationml/2006/ole">
            <p:oleObj spid="_x0000_s2050" name="Acrobat Document" r:id="rId3" imgW="5829300" imgH="7543800" progId="AcroExch.Document.7">
              <p:embed/>
            </p:oleObj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1 -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742"/>
            <a:ext cx="4415742" cy="490942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3600" dirty="0" smtClean="0"/>
              <a:t>Purpose</a:t>
            </a:r>
          </a:p>
          <a:p>
            <a:pPr>
              <a:lnSpc>
                <a:spcPct val="200000"/>
              </a:lnSpc>
            </a:pPr>
            <a:r>
              <a:rPr lang="en-US" sz="3600" dirty="0" smtClean="0"/>
              <a:t>Audience</a:t>
            </a:r>
          </a:p>
          <a:p>
            <a:pPr>
              <a:lnSpc>
                <a:spcPct val="200000"/>
              </a:lnSpc>
            </a:pPr>
            <a:r>
              <a:rPr lang="en-US" sz="3600" dirty="0" smtClean="0"/>
              <a:t>Organization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0173" y="1423686"/>
            <a:ext cx="3566829" cy="461575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431277" y="1273217"/>
          <a:ext cx="3566829" cy="4615753"/>
        </p:xfrm>
        <a:graphic>
          <a:graphicData uri="http://schemas.openxmlformats.org/presentationml/2006/ole">
            <p:oleObj spid="_x0000_s3074" name="Acrobat Document" r:id="rId3" imgW="5829300" imgH="7543800" progId="AcroExch.Document.7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2 - Role of TDF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742"/>
            <a:ext cx="4415742" cy="490942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800" dirty="0" smtClean="0"/>
              <a:t>Definition of TDF Model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Model Uses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Model Classifications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Model Limitations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Basic Terminology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15125" y="1423686"/>
            <a:ext cx="3566829" cy="461575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276229" y="1273217"/>
          <a:ext cx="3566829" cy="4615753"/>
        </p:xfrm>
        <a:graphic>
          <a:graphicData uri="http://schemas.openxmlformats.org/presentationml/2006/ole">
            <p:oleObj spid="_x0000_s4098" name="Acrobat Document" r:id="rId3" imgW="5829300" imgH="7543800" progId="AcroExch.Document.7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_flare">
  <a:themeElements>
    <a:clrScheme name="cs_flare_final">
      <a:dk1>
        <a:srgbClr val="FFFFFF"/>
      </a:dk1>
      <a:lt1>
        <a:srgbClr val="FFFFFF"/>
      </a:lt1>
      <a:dk2>
        <a:srgbClr val="003A69"/>
      </a:dk2>
      <a:lt2>
        <a:srgbClr val="FFFFFF"/>
      </a:lt2>
      <a:accent1>
        <a:srgbClr val="542378"/>
      </a:accent1>
      <a:accent2>
        <a:srgbClr val="C40000"/>
      </a:accent2>
      <a:accent3>
        <a:srgbClr val="5DB6FF"/>
      </a:accent3>
      <a:accent4>
        <a:srgbClr val="D1CC00"/>
      </a:accent4>
      <a:accent5>
        <a:srgbClr val="D8D8D8"/>
      </a:accent5>
      <a:accent6>
        <a:srgbClr val="1634CA"/>
      </a:accent6>
      <a:hlink>
        <a:srgbClr val="FFFFFF"/>
      </a:hlink>
      <a:folHlink>
        <a:srgbClr val="C0C0C0"/>
      </a:folHlink>
    </a:clrScheme>
    <a:fontScheme name="cs_flare_final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cs_flare_final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rgbClr val="0099CC"/>
          </a:solidFill>
          <a:prstDash val="solid"/>
        </a:ln>
        <a:ln w="19050" cap="flat" cmpd="sng" algn="ctr">
          <a:solidFill>
            <a:srgbClr val="0099CC"/>
          </a:solidFill>
          <a:prstDash val="solid"/>
        </a:ln>
        <a:ln w="25400" cap="flat" cmpd="sng" algn="ctr">
          <a:solidFill>
            <a:srgbClr val="0099CC"/>
          </a:solidFill>
          <a:prstDash val="solid"/>
        </a:ln>
      </a:lnStyleLst>
      <a:effectStyleLst>
        <a:effectStyle>
          <a:effectLst>
            <a:outerShdw blurRad="38100" dist="63500" dir="2700000" algn="br" rotWithShape="0">
              <a:srgbClr val="000000">
                <a:alpha val="75000"/>
              </a:srgbClr>
            </a:outerShdw>
          </a:effectLst>
        </a:effectStyle>
        <a:effectStyle>
          <a:effectLst>
            <a:glow rad="50800">
              <a:schemeClr val="phClr">
                <a:alpha val="60000"/>
              </a:schemeClr>
            </a:glo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lt1"/>
            </a:contourClr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cs_flare</Template>
  <TotalTime>401</TotalTime>
  <Words>656</Words>
  <Application>Microsoft Office PowerPoint</Application>
  <PresentationFormat>On-screen Show (4:3)</PresentationFormat>
  <Paragraphs>266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cs_flare</vt:lpstr>
      <vt:lpstr>Acrobat Document</vt:lpstr>
      <vt:lpstr>Evaluating and Communicating Model Results:  Guidebook for Planners</vt:lpstr>
      <vt:lpstr>Background</vt:lpstr>
      <vt:lpstr>Why?</vt:lpstr>
      <vt:lpstr>What’s Missing?</vt:lpstr>
      <vt:lpstr>Why?</vt:lpstr>
      <vt:lpstr>Approach</vt:lpstr>
      <vt:lpstr>Organization</vt:lpstr>
      <vt:lpstr>Chapter 1 - Introduction</vt:lpstr>
      <vt:lpstr>Chapter 2 - Role of TDF Model</vt:lpstr>
      <vt:lpstr>Chapter 2 (continued)</vt:lpstr>
      <vt:lpstr>Chapter 2 (continued)</vt:lpstr>
      <vt:lpstr>Chapter 3  - TDF Model Process</vt:lpstr>
      <vt:lpstr>Chapter 3 (continued)</vt:lpstr>
      <vt:lpstr>Chapter 3 (continued)</vt:lpstr>
      <vt:lpstr>Chapter 4  - Sequential Travel Demand Forecasting</vt:lpstr>
      <vt:lpstr>Chapter 4 (continued)</vt:lpstr>
      <vt:lpstr>Chapter 4  (continued)</vt:lpstr>
      <vt:lpstr>Chapter 5  - Applications of  TDF Models</vt:lpstr>
      <vt:lpstr>Chapter 6  - TDF Model Results</vt:lpstr>
      <vt:lpstr>Chapter 6 (continued)</vt:lpstr>
      <vt:lpstr>Chapter 7  - Reasonableness and Sensitivity</vt:lpstr>
      <vt:lpstr>Chapter 7 (continued)</vt:lpstr>
      <vt:lpstr>Chapter 7 (continued)</vt:lpstr>
      <vt:lpstr>Chapter 7 (continued)</vt:lpstr>
      <vt:lpstr>Chapter 7 (continued)</vt:lpstr>
      <vt:lpstr>Slide 26</vt:lpstr>
      <vt:lpstr>Slide 27</vt:lpstr>
    </vt:vector>
  </TitlesOfParts>
  <Company>Cambridge Systematics,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and Communicating Model Results:  Guidebook for Planners</dc:title>
  <dc:creator>Dan Goldfarb</dc:creator>
  <cp:lastModifiedBy>Dan Goldfarb</cp:lastModifiedBy>
  <cp:revision>41</cp:revision>
  <dcterms:created xsi:type="dcterms:W3CDTF">2010-09-16T00:30:26Z</dcterms:created>
  <dcterms:modified xsi:type="dcterms:W3CDTF">2011-04-11T01:33:15Z</dcterms:modified>
</cp:coreProperties>
</file>