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customXml/itemProps4.xml" ContentType="application/vnd.openxmlformats-officedocument.customXml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6" r:id="rId6"/>
  </p:sldMasterIdLst>
  <p:notesMasterIdLst>
    <p:notesMasterId r:id="rId31"/>
  </p:notesMasterIdLst>
  <p:sldIdLst>
    <p:sldId id="257" r:id="rId7"/>
    <p:sldId id="286" r:id="rId8"/>
    <p:sldId id="287" r:id="rId9"/>
    <p:sldId id="280" r:id="rId10"/>
    <p:sldId id="285"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83" r:id="rId29"/>
    <p:sldId id="281" r:id="rId30"/>
  </p:sldIdLst>
  <p:sldSz cx="14630400" cy="9144000"/>
  <p:notesSz cx="9601200" cy="7315200"/>
  <p:defaultTextStyle>
    <a:defPPr>
      <a:defRPr lang="en-US"/>
    </a:defPPr>
    <a:lvl1pPr algn="l" defTabSz="1357313" rtl="0" fontAlgn="base">
      <a:spcBef>
        <a:spcPct val="0"/>
      </a:spcBef>
      <a:spcAft>
        <a:spcPct val="0"/>
      </a:spcAft>
      <a:defRPr sz="2700" kern="1200">
        <a:solidFill>
          <a:schemeClr val="tx1"/>
        </a:solidFill>
        <a:latin typeface="Arial" charset="0"/>
        <a:ea typeface="+mn-ea"/>
        <a:cs typeface="+mn-cs"/>
      </a:defRPr>
    </a:lvl1pPr>
    <a:lvl2pPr marL="677863" indent="-220663" algn="l" defTabSz="1357313" rtl="0" fontAlgn="base">
      <a:spcBef>
        <a:spcPct val="0"/>
      </a:spcBef>
      <a:spcAft>
        <a:spcPct val="0"/>
      </a:spcAft>
      <a:defRPr sz="2700" kern="1200">
        <a:solidFill>
          <a:schemeClr val="tx1"/>
        </a:solidFill>
        <a:latin typeface="Arial" charset="0"/>
        <a:ea typeface="+mn-ea"/>
        <a:cs typeface="+mn-cs"/>
      </a:defRPr>
    </a:lvl2pPr>
    <a:lvl3pPr marL="1357313" indent="-442913" algn="l" defTabSz="1357313" rtl="0" fontAlgn="base">
      <a:spcBef>
        <a:spcPct val="0"/>
      </a:spcBef>
      <a:spcAft>
        <a:spcPct val="0"/>
      </a:spcAft>
      <a:defRPr sz="2700" kern="1200">
        <a:solidFill>
          <a:schemeClr val="tx1"/>
        </a:solidFill>
        <a:latin typeface="Arial" charset="0"/>
        <a:ea typeface="+mn-ea"/>
        <a:cs typeface="+mn-cs"/>
      </a:defRPr>
    </a:lvl3pPr>
    <a:lvl4pPr marL="2036763" indent="-665163" algn="l" defTabSz="1357313" rtl="0" fontAlgn="base">
      <a:spcBef>
        <a:spcPct val="0"/>
      </a:spcBef>
      <a:spcAft>
        <a:spcPct val="0"/>
      </a:spcAft>
      <a:defRPr sz="2700" kern="1200">
        <a:solidFill>
          <a:schemeClr val="tx1"/>
        </a:solidFill>
        <a:latin typeface="Arial" charset="0"/>
        <a:ea typeface="+mn-ea"/>
        <a:cs typeface="+mn-cs"/>
      </a:defRPr>
    </a:lvl4pPr>
    <a:lvl5pPr marL="2716213" indent="-887413" algn="l" defTabSz="1357313" rtl="0" fontAlgn="base">
      <a:spcBef>
        <a:spcPct val="0"/>
      </a:spcBef>
      <a:spcAft>
        <a:spcPct val="0"/>
      </a:spcAft>
      <a:defRPr sz="2700" kern="1200">
        <a:solidFill>
          <a:schemeClr val="tx1"/>
        </a:solidFill>
        <a:latin typeface="Arial" charset="0"/>
        <a:ea typeface="+mn-ea"/>
        <a:cs typeface="+mn-cs"/>
      </a:defRPr>
    </a:lvl5pPr>
    <a:lvl6pPr marL="2286000" algn="l" defTabSz="914400" rtl="0" eaLnBrk="1" latinLnBrk="0" hangingPunct="1">
      <a:defRPr sz="2700" kern="1200">
        <a:solidFill>
          <a:schemeClr val="tx1"/>
        </a:solidFill>
        <a:latin typeface="Arial" charset="0"/>
        <a:ea typeface="+mn-ea"/>
        <a:cs typeface="+mn-cs"/>
      </a:defRPr>
    </a:lvl6pPr>
    <a:lvl7pPr marL="2743200" algn="l" defTabSz="914400" rtl="0" eaLnBrk="1" latinLnBrk="0" hangingPunct="1">
      <a:defRPr sz="2700" kern="1200">
        <a:solidFill>
          <a:schemeClr val="tx1"/>
        </a:solidFill>
        <a:latin typeface="Arial" charset="0"/>
        <a:ea typeface="+mn-ea"/>
        <a:cs typeface="+mn-cs"/>
      </a:defRPr>
    </a:lvl7pPr>
    <a:lvl8pPr marL="3200400" algn="l" defTabSz="914400" rtl="0" eaLnBrk="1" latinLnBrk="0" hangingPunct="1">
      <a:defRPr sz="2700" kern="1200">
        <a:solidFill>
          <a:schemeClr val="tx1"/>
        </a:solidFill>
        <a:latin typeface="Arial" charset="0"/>
        <a:ea typeface="+mn-ea"/>
        <a:cs typeface="+mn-cs"/>
      </a:defRPr>
    </a:lvl8pPr>
    <a:lvl9pPr marL="3657600" algn="l" defTabSz="914400" rtl="0" eaLnBrk="1" latinLnBrk="0" hangingPunct="1">
      <a:defRPr sz="27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0F9"/>
    <a:srgbClr val="9FB0AA"/>
    <a:srgbClr val="91AAB1"/>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3" autoAdjust="0"/>
    <p:restoredTop sz="94634" autoAdjust="0"/>
  </p:normalViewPr>
  <p:slideViewPr>
    <p:cSldViewPr>
      <p:cViewPr varScale="1">
        <p:scale>
          <a:sx n="47" d="100"/>
          <a:sy n="47" d="100"/>
        </p:scale>
        <p:origin x="-294" y="-102"/>
      </p:cViewPr>
      <p:guideLst>
        <p:guide orient="horz" pos="2880"/>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3" d="100"/>
          <a:sy n="103" d="100"/>
        </p:scale>
        <p:origin x="-1854" y="-90"/>
      </p:cViewPr>
      <p:guideLst>
        <p:guide orient="horz" pos="2304"/>
        <p:guide pos="302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365760"/>
          </a:xfrm>
          <a:prstGeom prst="rect">
            <a:avLst/>
          </a:prstGeom>
        </p:spPr>
        <p:txBody>
          <a:bodyPr vert="horz" lIns="96654" tIns="48327" rIns="96654" bIns="48327" rtlCol="0"/>
          <a:lstStyle>
            <a:lvl1pPr algn="l" defTabSz="1435876" fontAlgn="auto">
              <a:spcBef>
                <a:spcPts val="0"/>
              </a:spcBef>
              <a:spcAft>
                <a:spcPts val="0"/>
              </a:spcAft>
              <a:defRPr sz="1400" smtClean="0">
                <a:latin typeface="+mn-lt"/>
              </a:defRPr>
            </a:lvl1pPr>
          </a:lstStyle>
          <a:p>
            <a:pPr>
              <a:defRPr/>
            </a:pPr>
            <a:endParaRPr lang="en-US" dirty="0"/>
          </a:p>
        </p:txBody>
      </p:sp>
      <p:sp>
        <p:nvSpPr>
          <p:cNvPr id="3" name="Date Placeholder 2"/>
          <p:cNvSpPr>
            <a:spLocks noGrp="1"/>
          </p:cNvSpPr>
          <p:nvPr>
            <p:ph type="dt" idx="1"/>
          </p:nvPr>
        </p:nvSpPr>
        <p:spPr>
          <a:xfrm>
            <a:off x="5439014" y="1"/>
            <a:ext cx="4160520" cy="365760"/>
          </a:xfrm>
          <a:prstGeom prst="rect">
            <a:avLst/>
          </a:prstGeom>
        </p:spPr>
        <p:txBody>
          <a:bodyPr vert="horz" lIns="96654" tIns="48327" rIns="96654" bIns="48327" rtlCol="0"/>
          <a:lstStyle>
            <a:lvl1pPr algn="r" defTabSz="1435876" fontAlgn="auto">
              <a:spcBef>
                <a:spcPts val="0"/>
              </a:spcBef>
              <a:spcAft>
                <a:spcPts val="0"/>
              </a:spcAft>
              <a:defRPr sz="1400" smtClean="0">
                <a:latin typeface="+mn-lt"/>
              </a:defRPr>
            </a:lvl1pPr>
          </a:lstStyle>
          <a:p>
            <a:pPr>
              <a:defRPr/>
            </a:pPr>
            <a:fld id="{63C19C2A-A657-4A8B-92FA-73CC370A45B7}" type="datetimeFigureOut">
              <a:rPr lang="en-US"/>
              <a:pPr>
                <a:defRPr/>
              </a:pPr>
              <a:t>4/14/2011</a:t>
            </a:fld>
            <a:endParaRPr lang="en-US" dirty="0"/>
          </a:p>
        </p:txBody>
      </p:sp>
      <p:sp>
        <p:nvSpPr>
          <p:cNvPr id="4" name="Slide Image Placeholder 3"/>
          <p:cNvSpPr>
            <a:spLocks noGrp="1" noRot="1" noChangeAspect="1"/>
          </p:cNvSpPr>
          <p:nvPr>
            <p:ph type="sldImg" idx="2"/>
          </p:nvPr>
        </p:nvSpPr>
        <p:spPr>
          <a:xfrm>
            <a:off x="2606675" y="549275"/>
            <a:ext cx="4387850" cy="2743200"/>
          </a:xfrm>
          <a:prstGeom prst="rect">
            <a:avLst/>
          </a:prstGeom>
          <a:noFill/>
          <a:ln w="12700">
            <a:solidFill>
              <a:prstClr val="black"/>
            </a:solidFill>
          </a:ln>
        </p:spPr>
        <p:txBody>
          <a:bodyPr vert="horz" lIns="96654" tIns="48327" rIns="96654" bIns="48327" rtlCol="0" anchor="ctr"/>
          <a:lstStyle/>
          <a:p>
            <a:pPr lvl="0"/>
            <a:endParaRPr lang="en-US" noProof="0" dirty="0" smtClean="0"/>
          </a:p>
        </p:txBody>
      </p:sp>
      <p:sp>
        <p:nvSpPr>
          <p:cNvPr id="5" name="Notes Placeholder 4"/>
          <p:cNvSpPr>
            <a:spLocks noGrp="1"/>
          </p:cNvSpPr>
          <p:nvPr>
            <p:ph type="body" sz="quarter" idx="3"/>
          </p:nvPr>
        </p:nvSpPr>
        <p:spPr>
          <a:xfrm>
            <a:off x="960120" y="3474721"/>
            <a:ext cx="7680960" cy="3291840"/>
          </a:xfrm>
          <a:prstGeom prst="rect">
            <a:avLst/>
          </a:prstGeom>
        </p:spPr>
        <p:txBody>
          <a:bodyPr vert="horz" lIns="96654" tIns="48327" rIns="96654" bIns="4832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947748"/>
            <a:ext cx="4160520" cy="365760"/>
          </a:xfrm>
          <a:prstGeom prst="rect">
            <a:avLst/>
          </a:prstGeom>
        </p:spPr>
        <p:txBody>
          <a:bodyPr vert="horz" lIns="96654" tIns="48327" rIns="96654" bIns="48327" rtlCol="0" anchor="b"/>
          <a:lstStyle>
            <a:lvl1pPr algn="l" defTabSz="1435876" fontAlgn="auto">
              <a:spcBef>
                <a:spcPts val="0"/>
              </a:spcBef>
              <a:spcAft>
                <a:spcPts val="0"/>
              </a:spcAft>
              <a:defRPr sz="1400" smtClean="0">
                <a:latin typeface="+mn-lt"/>
              </a:defRPr>
            </a:lvl1pPr>
          </a:lstStyle>
          <a:p>
            <a:pPr>
              <a:defRPr/>
            </a:pPr>
            <a:endParaRPr lang="en-US" dirty="0"/>
          </a:p>
        </p:txBody>
      </p:sp>
      <p:sp>
        <p:nvSpPr>
          <p:cNvPr id="7" name="Slide Number Placeholder 6"/>
          <p:cNvSpPr>
            <a:spLocks noGrp="1"/>
          </p:cNvSpPr>
          <p:nvPr>
            <p:ph type="sldNum" sz="quarter" idx="5"/>
          </p:nvPr>
        </p:nvSpPr>
        <p:spPr>
          <a:xfrm>
            <a:off x="5439014" y="6947748"/>
            <a:ext cx="4160520" cy="365760"/>
          </a:xfrm>
          <a:prstGeom prst="rect">
            <a:avLst/>
          </a:prstGeom>
        </p:spPr>
        <p:txBody>
          <a:bodyPr vert="horz" lIns="96654" tIns="48327" rIns="96654" bIns="48327" rtlCol="0" anchor="b"/>
          <a:lstStyle>
            <a:lvl1pPr algn="r" defTabSz="1435876" fontAlgn="auto">
              <a:spcBef>
                <a:spcPts val="0"/>
              </a:spcBef>
              <a:spcAft>
                <a:spcPts val="0"/>
              </a:spcAft>
              <a:defRPr sz="1400" smtClean="0">
                <a:latin typeface="+mn-lt"/>
              </a:defRPr>
            </a:lvl1pPr>
          </a:lstStyle>
          <a:p>
            <a:pPr>
              <a:defRPr/>
            </a:pPr>
            <a:fld id="{E793C15A-3FE5-413C-A764-45A7CC81E892}"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1357313" rtl="0" fontAlgn="base">
      <a:spcBef>
        <a:spcPct val="30000"/>
      </a:spcBef>
      <a:spcAft>
        <a:spcPct val="0"/>
      </a:spcAft>
      <a:defRPr kern="1200">
        <a:solidFill>
          <a:schemeClr val="tx1"/>
        </a:solidFill>
        <a:latin typeface="+mn-lt"/>
        <a:ea typeface="+mn-ea"/>
        <a:cs typeface="+mn-cs"/>
      </a:defRPr>
    </a:lvl1pPr>
    <a:lvl2pPr marL="677863" algn="l" defTabSz="1357313" rtl="0" fontAlgn="base">
      <a:spcBef>
        <a:spcPct val="30000"/>
      </a:spcBef>
      <a:spcAft>
        <a:spcPct val="0"/>
      </a:spcAft>
      <a:defRPr kern="1200">
        <a:solidFill>
          <a:schemeClr val="tx1"/>
        </a:solidFill>
        <a:latin typeface="+mn-lt"/>
        <a:ea typeface="+mn-ea"/>
        <a:cs typeface="+mn-cs"/>
      </a:defRPr>
    </a:lvl2pPr>
    <a:lvl3pPr marL="1357313" algn="l" defTabSz="1357313" rtl="0" fontAlgn="base">
      <a:spcBef>
        <a:spcPct val="30000"/>
      </a:spcBef>
      <a:spcAft>
        <a:spcPct val="0"/>
      </a:spcAft>
      <a:defRPr kern="1200">
        <a:solidFill>
          <a:schemeClr val="tx1"/>
        </a:solidFill>
        <a:latin typeface="+mn-lt"/>
        <a:ea typeface="+mn-ea"/>
        <a:cs typeface="+mn-cs"/>
      </a:defRPr>
    </a:lvl3pPr>
    <a:lvl4pPr marL="2036763" algn="l" defTabSz="1357313" rtl="0" fontAlgn="base">
      <a:spcBef>
        <a:spcPct val="30000"/>
      </a:spcBef>
      <a:spcAft>
        <a:spcPct val="0"/>
      </a:spcAft>
      <a:defRPr kern="1200">
        <a:solidFill>
          <a:schemeClr val="tx1"/>
        </a:solidFill>
        <a:latin typeface="+mn-lt"/>
        <a:ea typeface="+mn-ea"/>
        <a:cs typeface="+mn-cs"/>
      </a:defRPr>
    </a:lvl4pPr>
    <a:lvl5pPr marL="2716213" algn="l" defTabSz="1357313" rtl="0" fontAlgn="base">
      <a:spcBef>
        <a:spcPct val="30000"/>
      </a:spcBef>
      <a:spcAft>
        <a:spcPct val="0"/>
      </a:spcAft>
      <a:defRPr kern="1200">
        <a:solidFill>
          <a:schemeClr val="tx1"/>
        </a:solidFill>
        <a:latin typeface="+mn-lt"/>
        <a:ea typeface="+mn-ea"/>
        <a:cs typeface="+mn-cs"/>
      </a:defRPr>
    </a:lvl5pPr>
    <a:lvl6pPr marL="3396084" algn="l" defTabSz="1358433" rtl="0" eaLnBrk="1" latinLnBrk="0" hangingPunct="1">
      <a:defRPr sz="1800" kern="1200">
        <a:solidFill>
          <a:schemeClr val="tx1"/>
        </a:solidFill>
        <a:latin typeface="+mn-lt"/>
        <a:ea typeface="+mn-ea"/>
        <a:cs typeface="+mn-cs"/>
      </a:defRPr>
    </a:lvl6pPr>
    <a:lvl7pPr marL="4075301" algn="l" defTabSz="1358433" rtl="0" eaLnBrk="1" latinLnBrk="0" hangingPunct="1">
      <a:defRPr sz="1800" kern="1200">
        <a:solidFill>
          <a:schemeClr val="tx1"/>
        </a:solidFill>
        <a:latin typeface="+mn-lt"/>
        <a:ea typeface="+mn-ea"/>
        <a:cs typeface="+mn-cs"/>
      </a:defRPr>
    </a:lvl7pPr>
    <a:lvl8pPr marL="4754519" algn="l" defTabSz="1358433" rtl="0" eaLnBrk="1" latinLnBrk="0" hangingPunct="1">
      <a:defRPr sz="1800" kern="1200">
        <a:solidFill>
          <a:schemeClr val="tx1"/>
        </a:solidFill>
        <a:latin typeface="+mn-lt"/>
        <a:ea typeface="+mn-ea"/>
        <a:cs typeface="+mn-cs"/>
      </a:defRPr>
    </a:lvl8pPr>
    <a:lvl9pPr marL="5433735" algn="l" defTabSz="1358433"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73241" fontAlgn="base">
              <a:spcBef>
                <a:spcPct val="0"/>
              </a:spcBef>
              <a:spcAft>
                <a:spcPct val="0"/>
              </a:spcAft>
            </a:pPr>
            <a:fld id="{8814273E-3D17-4BB8-8877-F991EFF996A7}" type="slidenum">
              <a:rPr lang="en-US"/>
              <a:pPr defTabSz="973241" fontAlgn="base">
                <a:spcBef>
                  <a:spcPct val="0"/>
                </a:spcBef>
                <a:spcAft>
                  <a:spcPct val="0"/>
                </a:spcAft>
              </a:pPr>
              <a:t>1</a:t>
            </a:fld>
            <a:endParaRPr lang="en-US" dirty="0"/>
          </a:p>
        </p:txBody>
      </p:sp>
      <p:sp>
        <p:nvSpPr>
          <p:cNvPr id="51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793C15A-3FE5-413C-A764-45A7CC81E892}" type="slidenum">
              <a:rPr lang="en-US" smtClean="0"/>
              <a:pPr>
                <a:defRPr/>
              </a:pPr>
              <a:t>19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1" y="2840567"/>
            <a:ext cx="12435840" cy="1960034"/>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5181600"/>
            <a:ext cx="10241280" cy="2336800"/>
          </a:xfrm>
        </p:spPr>
        <p:txBody>
          <a:bodyPr/>
          <a:lstStyle>
            <a:lvl1pPr marL="0" indent="0" algn="ctr">
              <a:buNone/>
              <a:defRPr>
                <a:solidFill>
                  <a:schemeClr val="tx1">
                    <a:tint val="75000"/>
                  </a:schemeClr>
                </a:solidFill>
              </a:defRPr>
            </a:lvl1pPr>
            <a:lvl2pPr marL="679217" indent="0" algn="ctr">
              <a:buNone/>
              <a:defRPr>
                <a:solidFill>
                  <a:schemeClr val="tx1">
                    <a:tint val="75000"/>
                  </a:schemeClr>
                </a:solidFill>
              </a:defRPr>
            </a:lvl2pPr>
            <a:lvl3pPr marL="1358433" indent="0" algn="ctr">
              <a:buNone/>
              <a:defRPr>
                <a:solidFill>
                  <a:schemeClr val="tx1">
                    <a:tint val="75000"/>
                  </a:schemeClr>
                </a:solidFill>
              </a:defRPr>
            </a:lvl3pPr>
            <a:lvl4pPr marL="2037651" indent="0" algn="ctr">
              <a:buNone/>
              <a:defRPr>
                <a:solidFill>
                  <a:schemeClr val="tx1">
                    <a:tint val="75000"/>
                  </a:schemeClr>
                </a:solidFill>
              </a:defRPr>
            </a:lvl4pPr>
            <a:lvl5pPr marL="2716868" indent="0" algn="ctr">
              <a:buNone/>
              <a:defRPr>
                <a:solidFill>
                  <a:schemeClr val="tx1">
                    <a:tint val="75000"/>
                  </a:schemeClr>
                </a:solidFill>
              </a:defRPr>
            </a:lvl5pPr>
            <a:lvl6pPr marL="3396084" indent="0" algn="ctr">
              <a:buNone/>
              <a:defRPr>
                <a:solidFill>
                  <a:schemeClr val="tx1">
                    <a:tint val="75000"/>
                  </a:schemeClr>
                </a:solidFill>
              </a:defRPr>
            </a:lvl6pPr>
            <a:lvl7pPr marL="4075301" indent="0" algn="ctr">
              <a:buNone/>
              <a:defRPr>
                <a:solidFill>
                  <a:schemeClr val="tx1">
                    <a:tint val="75000"/>
                  </a:schemeClr>
                </a:solidFill>
              </a:defRPr>
            </a:lvl7pPr>
            <a:lvl8pPr marL="4754519" indent="0" algn="ctr">
              <a:buNone/>
              <a:defRPr>
                <a:solidFill>
                  <a:schemeClr val="tx1">
                    <a:tint val="75000"/>
                  </a:schemeClr>
                </a:solidFill>
              </a:defRPr>
            </a:lvl8pPr>
            <a:lvl9pPr marL="54337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BEE08A7-1ABA-4844-9B4C-97381079F63A}" type="datetimeFigureOut">
              <a:rPr lang="en-US"/>
              <a:pPr>
                <a:defRPr/>
              </a:pPr>
              <a:t>4/14/2011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2EEA380-FD1D-48D0-8A96-0D2A51CC4381}"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4FEF35-A739-4E54-931F-E8A775085ABC}" type="datetimeFigureOut">
              <a:rPr lang="en-US"/>
              <a:pPr>
                <a:defRPr/>
              </a:pPr>
              <a:t>4/14/2011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2F4B6C5-2E35-41FE-9E3B-B7CFF7D1725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66185"/>
            <a:ext cx="3291841"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1" y="366185"/>
            <a:ext cx="963168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E7DC7DD-1969-4296-A894-1B1B189E97BE}" type="datetimeFigureOut">
              <a:rPr lang="en-US"/>
              <a:pPr>
                <a:defRPr/>
              </a:pPr>
              <a:t>4/14/2011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9BC5B50-E1B9-4E40-9E66-92B61D2889FE}"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 name="Picture 22" descr="Master001"/>
          <p:cNvPicPr>
            <a:picLocks noChangeAspect="1" noChangeArrowheads="1"/>
          </p:cNvPicPr>
          <p:nvPr userDrawn="1"/>
        </p:nvPicPr>
        <p:blipFill>
          <a:blip r:embed="rId2" cstate="print"/>
          <a:srcRect/>
          <a:stretch>
            <a:fillRect/>
          </a:stretch>
        </p:blipFill>
        <p:spPr bwMode="auto">
          <a:xfrm>
            <a:off x="1588" y="0"/>
            <a:ext cx="14627225" cy="9144000"/>
          </a:xfrm>
          <a:prstGeom prst="rect">
            <a:avLst/>
          </a:prstGeom>
          <a:noFill/>
          <a:ln w="9525">
            <a:noFill/>
            <a:miter lim="8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6963" y="2840038"/>
            <a:ext cx="12436475"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3925" y="5181600"/>
            <a:ext cx="1024255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0E54AD-CA8D-4316-AE1D-44D820773380}" type="datetimeFigureOut">
              <a:rPr lang="en-US" smtClean="0"/>
              <a:pPr/>
              <a:t>4/14/2011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7240E1-F2CF-471D-8390-446C1E35EFE6}"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0E54AD-CA8D-4316-AE1D-44D820773380}" type="datetimeFigureOut">
              <a:rPr lang="en-US" smtClean="0"/>
              <a:pPr/>
              <a:t>4/14/2011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7240E1-F2CF-471D-8390-446C1E35EFE6}"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0" y="5875338"/>
            <a:ext cx="12436475"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0" y="3875088"/>
            <a:ext cx="12436475" cy="200025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0E54AD-CA8D-4316-AE1D-44D820773380}" type="datetimeFigureOut">
              <a:rPr lang="en-US" smtClean="0"/>
              <a:pPr/>
              <a:t>4/14/2011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7240E1-F2CF-471D-8390-446C1E35EFE6}"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838" y="2133600"/>
            <a:ext cx="6507162"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91400" y="2133600"/>
            <a:ext cx="6507163"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0E54AD-CA8D-4316-AE1D-44D820773380}" type="datetimeFigureOut">
              <a:rPr lang="en-US" smtClean="0"/>
              <a:pPr/>
              <a:t>4/14/2011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7240E1-F2CF-471D-8390-446C1E35EFE6}"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838" y="2046288"/>
            <a:ext cx="646430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31838" y="2900363"/>
            <a:ext cx="646430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675" y="2046288"/>
            <a:ext cx="646588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432675" y="2900363"/>
            <a:ext cx="646588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0E54AD-CA8D-4316-AE1D-44D820773380}" type="datetimeFigureOut">
              <a:rPr lang="en-US" smtClean="0"/>
              <a:pPr/>
              <a:t>4/14/2011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7240E1-F2CF-471D-8390-446C1E35EFE6}"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0E54AD-CA8D-4316-AE1D-44D820773380}" type="datetimeFigureOut">
              <a:rPr lang="en-US" smtClean="0"/>
              <a:pPr/>
              <a:t>4/14/2011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7240E1-F2CF-471D-8390-446C1E35EFE6}"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0E54AD-CA8D-4316-AE1D-44D820773380}" type="datetimeFigureOut">
              <a:rPr lang="en-US" smtClean="0"/>
              <a:pPr/>
              <a:t>4/14/2011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7240E1-F2CF-471D-8390-446C1E35EFE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41CB05-DF2A-4585-8540-6592505331E3}" type="datetimeFigureOut">
              <a:rPr lang="en-US"/>
              <a:pPr>
                <a:defRPr/>
              </a:pPr>
              <a:t>4/14/2011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546C0AA-A7FD-4755-BB44-B731718A7CC5}"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838" y="363538"/>
            <a:ext cx="4813300"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719763" y="363538"/>
            <a:ext cx="817880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838" y="1912938"/>
            <a:ext cx="4813300"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0E54AD-CA8D-4316-AE1D-44D820773380}" type="datetimeFigureOut">
              <a:rPr lang="en-US" smtClean="0"/>
              <a:pPr/>
              <a:t>4/14/2011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7240E1-F2CF-471D-8390-446C1E35EFE6}"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025" y="6400800"/>
            <a:ext cx="8778875"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867025" y="817563"/>
            <a:ext cx="8778875"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867025" y="7156450"/>
            <a:ext cx="8778875"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0E54AD-CA8D-4316-AE1D-44D820773380}" type="datetimeFigureOut">
              <a:rPr lang="en-US" smtClean="0"/>
              <a:pPr/>
              <a:t>4/14/2011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7240E1-F2CF-471D-8390-446C1E35EFE6}"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0E54AD-CA8D-4316-AE1D-44D820773380}" type="datetimeFigureOut">
              <a:rPr lang="en-US" smtClean="0"/>
              <a:pPr/>
              <a:t>4/14/2011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7240E1-F2CF-471D-8390-446C1E35EFE6}"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675" y="366713"/>
            <a:ext cx="3290888"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838" y="366713"/>
            <a:ext cx="9723437"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0E54AD-CA8D-4316-AE1D-44D820773380}" type="datetimeFigureOut">
              <a:rPr lang="en-US" smtClean="0"/>
              <a:pPr/>
              <a:t>4/14/2011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7240E1-F2CF-471D-8390-446C1E35EFE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2" y="5875868"/>
            <a:ext cx="12435840" cy="1816100"/>
          </a:xfrm>
        </p:spPr>
        <p:txBody>
          <a:bodyPr anchor="t"/>
          <a:lstStyle>
            <a:lvl1pPr algn="l">
              <a:defRPr sz="59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2" y="3875618"/>
            <a:ext cx="12435840" cy="2000250"/>
          </a:xfrm>
        </p:spPr>
        <p:txBody>
          <a:bodyPr anchor="b"/>
          <a:lstStyle>
            <a:lvl1pPr marL="0" indent="0">
              <a:buNone/>
              <a:defRPr sz="3000">
                <a:solidFill>
                  <a:schemeClr val="tx1">
                    <a:tint val="75000"/>
                  </a:schemeClr>
                </a:solidFill>
              </a:defRPr>
            </a:lvl1pPr>
            <a:lvl2pPr marL="679217" indent="0">
              <a:buNone/>
              <a:defRPr sz="2700">
                <a:solidFill>
                  <a:schemeClr val="tx1">
                    <a:tint val="75000"/>
                  </a:schemeClr>
                </a:solidFill>
              </a:defRPr>
            </a:lvl2pPr>
            <a:lvl3pPr marL="1358433" indent="0">
              <a:buNone/>
              <a:defRPr sz="2300">
                <a:solidFill>
                  <a:schemeClr val="tx1">
                    <a:tint val="75000"/>
                  </a:schemeClr>
                </a:solidFill>
              </a:defRPr>
            </a:lvl3pPr>
            <a:lvl4pPr marL="2037651" indent="0">
              <a:buNone/>
              <a:defRPr sz="2100">
                <a:solidFill>
                  <a:schemeClr val="tx1">
                    <a:tint val="75000"/>
                  </a:schemeClr>
                </a:solidFill>
              </a:defRPr>
            </a:lvl4pPr>
            <a:lvl5pPr marL="2716868" indent="0">
              <a:buNone/>
              <a:defRPr sz="2100">
                <a:solidFill>
                  <a:schemeClr val="tx1">
                    <a:tint val="75000"/>
                  </a:schemeClr>
                </a:solidFill>
              </a:defRPr>
            </a:lvl5pPr>
            <a:lvl6pPr marL="3396084" indent="0">
              <a:buNone/>
              <a:defRPr sz="2100">
                <a:solidFill>
                  <a:schemeClr val="tx1">
                    <a:tint val="75000"/>
                  </a:schemeClr>
                </a:solidFill>
              </a:defRPr>
            </a:lvl6pPr>
            <a:lvl7pPr marL="4075301" indent="0">
              <a:buNone/>
              <a:defRPr sz="2100">
                <a:solidFill>
                  <a:schemeClr val="tx1">
                    <a:tint val="75000"/>
                  </a:schemeClr>
                </a:solidFill>
              </a:defRPr>
            </a:lvl7pPr>
            <a:lvl8pPr marL="4754519" indent="0">
              <a:buNone/>
              <a:defRPr sz="2100">
                <a:solidFill>
                  <a:schemeClr val="tx1">
                    <a:tint val="75000"/>
                  </a:schemeClr>
                </a:solidFill>
              </a:defRPr>
            </a:lvl8pPr>
            <a:lvl9pPr marL="5433735"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C8F6392-3C85-441A-B652-F4D04EDA62C9}" type="datetimeFigureOut">
              <a:rPr lang="en-US"/>
              <a:pPr>
                <a:defRPr/>
              </a:pPr>
              <a:t>4/14/2011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852EA72-4B0A-433B-93FD-3F7DF241EE54}"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1" y="2133601"/>
            <a:ext cx="6461760" cy="6034617"/>
          </a:xfrm>
        </p:spPr>
        <p:txBody>
          <a:bodyPr/>
          <a:lstStyle>
            <a:lvl1pPr>
              <a:defRPr sz="41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1" y="2133601"/>
            <a:ext cx="6461760" cy="6034617"/>
          </a:xfrm>
        </p:spPr>
        <p:txBody>
          <a:bodyPr/>
          <a:lstStyle>
            <a:lvl1pPr>
              <a:defRPr sz="41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A3CE7E2-0776-4BEE-B14F-53D7BB18699C}" type="datetimeFigureOut">
              <a:rPr lang="en-US"/>
              <a:pPr>
                <a:defRPr/>
              </a:pPr>
              <a:t>4/14/2011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BF0AA90-F63E-46AA-9809-E08BBFEEFDA1}"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2046817"/>
            <a:ext cx="6464301" cy="853016"/>
          </a:xfrm>
        </p:spPr>
        <p:txBody>
          <a:bodyPr anchor="b"/>
          <a:lstStyle>
            <a:lvl1pPr marL="0" indent="0">
              <a:buNone/>
              <a:defRPr sz="3600" b="1"/>
            </a:lvl1pPr>
            <a:lvl2pPr marL="679217" indent="0">
              <a:buNone/>
              <a:defRPr sz="3000" b="1"/>
            </a:lvl2pPr>
            <a:lvl3pPr marL="1358433" indent="0">
              <a:buNone/>
              <a:defRPr sz="2700" b="1"/>
            </a:lvl3pPr>
            <a:lvl4pPr marL="2037651" indent="0">
              <a:buNone/>
              <a:defRPr sz="2300" b="1"/>
            </a:lvl4pPr>
            <a:lvl5pPr marL="2716868" indent="0">
              <a:buNone/>
              <a:defRPr sz="2300" b="1"/>
            </a:lvl5pPr>
            <a:lvl6pPr marL="3396084" indent="0">
              <a:buNone/>
              <a:defRPr sz="2300" b="1"/>
            </a:lvl6pPr>
            <a:lvl7pPr marL="4075301" indent="0">
              <a:buNone/>
              <a:defRPr sz="2300" b="1"/>
            </a:lvl7pPr>
            <a:lvl8pPr marL="4754519" indent="0">
              <a:buNone/>
              <a:defRPr sz="2300" b="1"/>
            </a:lvl8pPr>
            <a:lvl9pPr marL="5433735"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899834"/>
            <a:ext cx="6464301" cy="5268384"/>
          </a:xfrm>
        </p:spPr>
        <p:txBody>
          <a:bodyPr/>
          <a:lstStyle>
            <a:lvl1pPr>
              <a:defRPr sz="3600"/>
            </a:lvl1pPr>
            <a:lvl2pPr>
              <a:defRPr sz="30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2046817"/>
            <a:ext cx="6466840" cy="853016"/>
          </a:xfrm>
        </p:spPr>
        <p:txBody>
          <a:bodyPr anchor="b"/>
          <a:lstStyle>
            <a:lvl1pPr marL="0" indent="0">
              <a:buNone/>
              <a:defRPr sz="3600" b="1"/>
            </a:lvl1pPr>
            <a:lvl2pPr marL="679217" indent="0">
              <a:buNone/>
              <a:defRPr sz="3000" b="1"/>
            </a:lvl2pPr>
            <a:lvl3pPr marL="1358433" indent="0">
              <a:buNone/>
              <a:defRPr sz="2700" b="1"/>
            </a:lvl3pPr>
            <a:lvl4pPr marL="2037651" indent="0">
              <a:buNone/>
              <a:defRPr sz="2300" b="1"/>
            </a:lvl4pPr>
            <a:lvl5pPr marL="2716868" indent="0">
              <a:buNone/>
              <a:defRPr sz="2300" b="1"/>
            </a:lvl5pPr>
            <a:lvl6pPr marL="3396084" indent="0">
              <a:buNone/>
              <a:defRPr sz="2300" b="1"/>
            </a:lvl6pPr>
            <a:lvl7pPr marL="4075301" indent="0">
              <a:buNone/>
              <a:defRPr sz="2300" b="1"/>
            </a:lvl7pPr>
            <a:lvl8pPr marL="4754519" indent="0">
              <a:buNone/>
              <a:defRPr sz="2300" b="1"/>
            </a:lvl8pPr>
            <a:lvl9pPr marL="5433735"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899834"/>
            <a:ext cx="6466840" cy="5268384"/>
          </a:xfrm>
        </p:spPr>
        <p:txBody>
          <a:bodyPr/>
          <a:lstStyle>
            <a:lvl1pPr>
              <a:defRPr sz="3600"/>
            </a:lvl1pPr>
            <a:lvl2pPr>
              <a:defRPr sz="30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E11EE02-88FC-4DB4-B05B-5BACF1842853}" type="datetimeFigureOut">
              <a:rPr lang="en-US"/>
              <a:pPr>
                <a:defRPr/>
              </a:pPr>
              <a:t>4/14/2011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6F86C1A4-35CD-4E6A-8BDE-9596F585ECB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B10860E-6767-46BA-BC03-1DCBC009296E}" type="datetimeFigureOut">
              <a:rPr lang="en-US"/>
              <a:pPr>
                <a:defRPr/>
              </a:pPr>
              <a:t>4/14/2011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4F3BE959-F709-4148-BA70-1CF632C14FB7}"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7741E24-5360-452D-B2D2-8275267D968D}" type="datetimeFigureOut">
              <a:rPr lang="en-US"/>
              <a:pPr>
                <a:defRPr/>
              </a:pPr>
              <a:t>4/14/2011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4EC4436-7B5E-4F5D-B660-093245B8BAC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64066"/>
            <a:ext cx="4813301" cy="1549400"/>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5720081" y="364068"/>
            <a:ext cx="8178800" cy="7804150"/>
          </a:xfrm>
        </p:spPr>
        <p:txBody>
          <a:bodyPr/>
          <a:lstStyle>
            <a:lvl1pPr>
              <a:defRPr sz="4800"/>
            </a:lvl1pPr>
            <a:lvl2pPr>
              <a:defRPr sz="41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913468"/>
            <a:ext cx="4813301" cy="6254750"/>
          </a:xfrm>
        </p:spPr>
        <p:txBody>
          <a:bodyPr/>
          <a:lstStyle>
            <a:lvl1pPr marL="0" indent="0">
              <a:buNone/>
              <a:defRPr sz="2100"/>
            </a:lvl1pPr>
            <a:lvl2pPr marL="679217" indent="0">
              <a:buNone/>
              <a:defRPr sz="1800"/>
            </a:lvl2pPr>
            <a:lvl3pPr marL="1358433" indent="0">
              <a:buNone/>
              <a:defRPr sz="1500"/>
            </a:lvl3pPr>
            <a:lvl4pPr marL="2037651" indent="0">
              <a:buNone/>
              <a:defRPr sz="1300"/>
            </a:lvl4pPr>
            <a:lvl5pPr marL="2716868" indent="0">
              <a:buNone/>
              <a:defRPr sz="1300"/>
            </a:lvl5pPr>
            <a:lvl6pPr marL="3396084" indent="0">
              <a:buNone/>
              <a:defRPr sz="1300"/>
            </a:lvl6pPr>
            <a:lvl7pPr marL="4075301" indent="0">
              <a:buNone/>
              <a:defRPr sz="1300"/>
            </a:lvl7pPr>
            <a:lvl8pPr marL="4754519" indent="0">
              <a:buNone/>
              <a:defRPr sz="1300"/>
            </a:lvl8pPr>
            <a:lvl9pPr marL="5433735"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FAF37CF-A87D-4507-9FA0-84CA61ED5E81}" type="datetimeFigureOut">
              <a:rPr lang="en-US"/>
              <a:pPr>
                <a:defRPr/>
              </a:pPr>
              <a:t>4/14/2011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C46E165-A071-4808-9156-1070E2B3FBC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6400800"/>
            <a:ext cx="8778240" cy="755651"/>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2867661" y="817034"/>
            <a:ext cx="8778240" cy="5486400"/>
          </a:xfrm>
        </p:spPr>
        <p:txBody>
          <a:bodyPr rtlCol="0">
            <a:normAutofit/>
          </a:bodyPr>
          <a:lstStyle>
            <a:lvl1pPr marL="0" indent="0">
              <a:buNone/>
              <a:defRPr sz="4800"/>
            </a:lvl1pPr>
            <a:lvl2pPr marL="679217" indent="0">
              <a:buNone/>
              <a:defRPr sz="4100"/>
            </a:lvl2pPr>
            <a:lvl3pPr marL="1358433" indent="0">
              <a:buNone/>
              <a:defRPr sz="3600"/>
            </a:lvl3pPr>
            <a:lvl4pPr marL="2037651" indent="0">
              <a:buNone/>
              <a:defRPr sz="3000"/>
            </a:lvl4pPr>
            <a:lvl5pPr marL="2716868" indent="0">
              <a:buNone/>
              <a:defRPr sz="3000"/>
            </a:lvl5pPr>
            <a:lvl6pPr marL="3396084" indent="0">
              <a:buNone/>
              <a:defRPr sz="3000"/>
            </a:lvl6pPr>
            <a:lvl7pPr marL="4075301" indent="0">
              <a:buNone/>
              <a:defRPr sz="3000"/>
            </a:lvl7pPr>
            <a:lvl8pPr marL="4754519" indent="0">
              <a:buNone/>
              <a:defRPr sz="3000"/>
            </a:lvl8pPr>
            <a:lvl9pPr marL="5433735" indent="0">
              <a:buNone/>
              <a:defRPr sz="3000"/>
            </a:lvl9pPr>
          </a:lstStyle>
          <a:p>
            <a:pPr lvl="0"/>
            <a:endParaRPr lang="en-US" noProof="0" dirty="0" smtClean="0"/>
          </a:p>
        </p:txBody>
      </p:sp>
      <p:sp>
        <p:nvSpPr>
          <p:cNvPr id="4" name="Text Placeholder 3"/>
          <p:cNvSpPr>
            <a:spLocks noGrp="1"/>
          </p:cNvSpPr>
          <p:nvPr>
            <p:ph type="body" sz="half" idx="2"/>
          </p:nvPr>
        </p:nvSpPr>
        <p:spPr>
          <a:xfrm>
            <a:off x="2867661" y="7156451"/>
            <a:ext cx="8778240" cy="1073149"/>
          </a:xfrm>
        </p:spPr>
        <p:txBody>
          <a:bodyPr/>
          <a:lstStyle>
            <a:lvl1pPr marL="0" indent="0">
              <a:buNone/>
              <a:defRPr sz="2100"/>
            </a:lvl1pPr>
            <a:lvl2pPr marL="679217" indent="0">
              <a:buNone/>
              <a:defRPr sz="1800"/>
            </a:lvl2pPr>
            <a:lvl3pPr marL="1358433" indent="0">
              <a:buNone/>
              <a:defRPr sz="1500"/>
            </a:lvl3pPr>
            <a:lvl4pPr marL="2037651" indent="0">
              <a:buNone/>
              <a:defRPr sz="1300"/>
            </a:lvl4pPr>
            <a:lvl5pPr marL="2716868" indent="0">
              <a:buNone/>
              <a:defRPr sz="1300"/>
            </a:lvl5pPr>
            <a:lvl6pPr marL="3396084" indent="0">
              <a:buNone/>
              <a:defRPr sz="1300"/>
            </a:lvl6pPr>
            <a:lvl7pPr marL="4075301" indent="0">
              <a:buNone/>
              <a:defRPr sz="1300"/>
            </a:lvl7pPr>
            <a:lvl8pPr marL="4754519" indent="0">
              <a:buNone/>
              <a:defRPr sz="1300"/>
            </a:lvl8pPr>
            <a:lvl9pPr marL="5433735"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268348-AF4D-4935-8E91-D5C56F0E4E6D}" type="datetimeFigureOut">
              <a:rPr lang="en-US"/>
              <a:pPr>
                <a:defRPr/>
              </a:pPr>
              <a:t>4/14/2011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355E4E0-2BF0-474B-86AC-02D16AC0EED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31838" y="366713"/>
            <a:ext cx="13166725" cy="1524000"/>
          </a:xfrm>
          <a:prstGeom prst="rect">
            <a:avLst/>
          </a:prstGeom>
          <a:noFill/>
          <a:ln w="9525">
            <a:noFill/>
            <a:miter lim="800000"/>
            <a:headEnd/>
            <a:tailEnd/>
          </a:ln>
        </p:spPr>
        <p:txBody>
          <a:bodyPr vert="horz" wrap="square" lIns="135843" tIns="67921" rIns="135843" bIns="67921"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731838" y="2133600"/>
            <a:ext cx="13166725" cy="6034088"/>
          </a:xfrm>
          <a:prstGeom prst="rect">
            <a:avLst/>
          </a:prstGeom>
          <a:noFill/>
          <a:ln w="9525">
            <a:noFill/>
            <a:miter lim="800000"/>
            <a:headEnd/>
            <a:tailEnd/>
          </a:ln>
        </p:spPr>
        <p:txBody>
          <a:bodyPr vert="horz" wrap="square" lIns="135843" tIns="67921" rIns="135843" bIns="6792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31838" y="8475663"/>
            <a:ext cx="3413125" cy="485775"/>
          </a:xfrm>
          <a:prstGeom prst="rect">
            <a:avLst/>
          </a:prstGeom>
        </p:spPr>
        <p:txBody>
          <a:bodyPr vert="horz" lIns="135843" tIns="67921" rIns="135843" bIns="67921" rtlCol="0" anchor="ctr"/>
          <a:lstStyle>
            <a:lvl1pPr algn="l" defTabSz="1358433" fontAlgn="auto">
              <a:spcBef>
                <a:spcPts val="0"/>
              </a:spcBef>
              <a:spcAft>
                <a:spcPts val="0"/>
              </a:spcAft>
              <a:defRPr sz="1800" smtClean="0">
                <a:solidFill>
                  <a:schemeClr val="tx1">
                    <a:tint val="75000"/>
                  </a:schemeClr>
                </a:solidFill>
                <a:latin typeface="+mn-lt"/>
              </a:defRPr>
            </a:lvl1pPr>
          </a:lstStyle>
          <a:p>
            <a:pPr>
              <a:defRPr/>
            </a:pPr>
            <a:fld id="{C226454D-5387-4076-9A95-681DD6180EC4}" type="datetimeFigureOut">
              <a:rPr lang="en-US"/>
              <a:pPr>
                <a:defRPr/>
              </a:pPr>
              <a:t>4/14/2011</a:t>
            </a:fld>
            <a:endParaRPr lang="en-US" dirty="0"/>
          </a:p>
        </p:txBody>
      </p:sp>
      <p:sp>
        <p:nvSpPr>
          <p:cNvPr id="5" name="Footer Placeholder 4"/>
          <p:cNvSpPr>
            <a:spLocks noGrp="1"/>
          </p:cNvSpPr>
          <p:nvPr>
            <p:ph type="ftr" sz="quarter" idx="3"/>
          </p:nvPr>
        </p:nvSpPr>
        <p:spPr>
          <a:xfrm>
            <a:off x="4999038" y="8475663"/>
            <a:ext cx="4632325" cy="485775"/>
          </a:xfrm>
          <a:prstGeom prst="rect">
            <a:avLst/>
          </a:prstGeom>
        </p:spPr>
        <p:txBody>
          <a:bodyPr vert="horz" lIns="135843" tIns="67921" rIns="135843" bIns="67921" rtlCol="0" anchor="ctr"/>
          <a:lstStyle>
            <a:lvl1pPr algn="ctr" defTabSz="1358433" fontAlgn="auto">
              <a:spcBef>
                <a:spcPts val="0"/>
              </a:spcBef>
              <a:spcAft>
                <a:spcPts val="0"/>
              </a:spcAft>
              <a:defRPr sz="1800" smtClean="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10485438" y="8475663"/>
            <a:ext cx="3413125" cy="485775"/>
          </a:xfrm>
          <a:prstGeom prst="rect">
            <a:avLst/>
          </a:prstGeom>
        </p:spPr>
        <p:txBody>
          <a:bodyPr vert="horz" lIns="135843" tIns="67921" rIns="135843" bIns="67921" rtlCol="0" anchor="ctr"/>
          <a:lstStyle>
            <a:lvl1pPr algn="r" defTabSz="1358433" fontAlgn="auto">
              <a:spcBef>
                <a:spcPts val="0"/>
              </a:spcBef>
              <a:spcAft>
                <a:spcPts val="0"/>
              </a:spcAft>
              <a:defRPr sz="1800" smtClean="0">
                <a:solidFill>
                  <a:schemeClr val="tx1">
                    <a:tint val="75000"/>
                  </a:schemeClr>
                </a:solidFill>
                <a:latin typeface="+mn-lt"/>
              </a:defRPr>
            </a:lvl1pPr>
          </a:lstStyle>
          <a:p>
            <a:pPr>
              <a:defRPr/>
            </a:pPr>
            <a:fld id="{D4D39D5F-BAEE-4FC8-A5B9-AF4E187D838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1357313" rtl="0" fontAlgn="base">
        <a:spcBef>
          <a:spcPct val="0"/>
        </a:spcBef>
        <a:spcAft>
          <a:spcPct val="0"/>
        </a:spcAft>
        <a:defRPr sz="6600" kern="1200">
          <a:solidFill>
            <a:schemeClr val="tx1"/>
          </a:solidFill>
          <a:latin typeface="+mj-lt"/>
          <a:ea typeface="+mj-ea"/>
          <a:cs typeface="+mj-cs"/>
        </a:defRPr>
      </a:lvl1pPr>
      <a:lvl2pPr algn="ctr" defTabSz="1357313" rtl="0" fontAlgn="base">
        <a:spcBef>
          <a:spcPct val="0"/>
        </a:spcBef>
        <a:spcAft>
          <a:spcPct val="0"/>
        </a:spcAft>
        <a:defRPr sz="6600">
          <a:solidFill>
            <a:schemeClr val="tx1"/>
          </a:solidFill>
          <a:latin typeface="Calibri" pitchFamily="34" charset="0"/>
        </a:defRPr>
      </a:lvl2pPr>
      <a:lvl3pPr algn="ctr" defTabSz="1357313" rtl="0" fontAlgn="base">
        <a:spcBef>
          <a:spcPct val="0"/>
        </a:spcBef>
        <a:spcAft>
          <a:spcPct val="0"/>
        </a:spcAft>
        <a:defRPr sz="6600">
          <a:solidFill>
            <a:schemeClr val="tx1"/>
          </a:solidFill>
          <a:latin typeface="Calibri" pitchFamily="34" charset="0"/>
        </a:defRPr>
      </a:lvl3pPr>
      <a:lvl4pPr algn="ctr" defTabSz="1357313" rtl="0" fontAlgn="base">
        <a:spcBef>
          <a:spcPct val="0"/>
        </a:spcBef>
        <a:spcAft>
          <a:spcPct val="0"/>
        </a:spcAft>
        <a:defRPr sz="6600">
          <a:solidFill>
            <a:schemeClr val="tx1"/>
          </a:solidFill>
          <a:latin typeface="Calibri" pitchFamily="34" charset="0"/>
        </a:defRPr>
      </a:lvl4pPr>
      <a:lvl5pPr algn="ctr" defTabSz="1357313" rtl="0" fontAlgn="base">
        <a:spcBef>
          <a:spcPct val="0"/>
        </a:spcBef>
        <a:spcAft>
          <a:spcPct val="0"/>
        </a:spcAft>
        <a:defRPr sz="6600">
          <a:solidFill>
            <a:schemeClr val="tx1"/>
          </a:solidFill>
          <a:latin typeface="Calibri" pitchFamily="34" charset="0"/>
        </a:defRPr>
      </a:lvl5pPr>
      <a:lvl6pPr marL="457200" algn="ctr" defTabSz="1357313" rtl="0" fontAlgn="base">
        <a:spcBef>
          <a:spcPct val="0"/>
        </a:spcBef>
        <a:spcAft>
          <a:spcPct val="0"/>
        </a:spcAft>
        <a:defRPr sz="6600">
          <a:solidFill>
            <a:schemeClr val="tx1"/>
          </a:solidFill>
          <a:latin typeface="Calibri" pitchFamily="34" charset="0"/>
        </a:defRPr>
      </a:lvl6pPr>
      <a:lvl7pPr marL="914400" algn="ctr" defTabSz="1357313" rtl="0" fontAlgn="base">
        <a:spcBef>
          <a:spcPct val="0"/>
        </a:spcBef>
        <a:spcAft>
          <a:spcPct val="0"/>
        </a:spcAft>
        <a:defRPr sz="6600">
          <a:solidFill>
            <a:schemeClr val="tx1"/>
          </a:solidFill>
          <a:latin typeface="Calibri" pitchFamily="34" charset="0"/>
        </a:defRPr>
      </a:lvl7pPr>
      <a:lvl8pPr marL="1371600" algn="ctr" defTabSz="1357313" rtl="0" fontAlgn="base">
        <a:spcBef>
          <a:spcPct val="0"/>
        </a:spcBef>
        <a:spcAft>
          <a:spcPct val="0"/>
        </a:spcAft>
        <a:defRPr sz="6600">
          <a:solidFill>
            <a:schemeClr val="tx1"/>
          </a:solidFill>
          <a:latin typeface="Calibri" pitchFamily="34" charset="0"/>
        </a:defRPr>
      </a:lvl8pPr>
      <a:lvl9pPr marL="1828800" algn="ctr" defTabSz="1357313" rtl="0" fontAlgn="base">
        <a:spcBef>
          <a:spcPct val="0"/>
        </a:spcBef>
        <a:spcAft>
          <a:spcPct val="0"/>
        </a:spcAft>
        <a:defRPr sz="6600">
          <a:solidFill>
            <a:schemeClr val="tx1"/>
          </a:solidFill>
          <a:latin typeface="Calibri" pitchFamily="34" charset="0"/>
        </a:defRPr>
      </a:lvl9pPr>
    </p:titleStyle>
    <p:bodyStyle>
      <a:lvl1pPr marL="508000" indent="-508000" algn="l" defTabSz="1357313" rtl="0" fontAlgn="base">
        <a:spcBef>
          <a:spcPct val="20000"/>
        </a:spcBef>
        <a:spcAft>
          <a:spcPct val="0"/>
        </a:spcAft>
        <a:buFont typeface="Arial" charset="0"/>
        <a:buChar char="•"/>
        <a:defRPr sz="4800" kern="1200">
          <a:solidFill>
            <a:schemeClr val="tx1"/>
          </a:solidFill>
          <a:latin typeface="+mn-lt"/>
          <a:ea typeface="+mn-ea"/>
          <a:cs typeface="+mn-cs"/>
        </a:defRPr>
      </a:lvl1pPr>
      <a:lvl2pPr marL="1103313" indent="-423863" algn="l" defTabSz="1357313" rtl="0" fontAlgn="base">
        <a:spcBef>
          <a:spcPct val="20000"/>
        </a:spcBef>
        <a:spcAft>
          <a:spcPct val="0"/>
        </a:spcAft>
        <a:buFont typeface="Arial" charset="0"/>
        <a:buChar char="–"/>
        <a:defRPr sz="4100" kern="1200">
          <a:solidFill>
            <a:schemeClr val="tx1"/>
          </a:solidFill>
          <a:latin typeface="+mn-lt"/>
          <a:ea typeface="+mn-ea"/>
          <a:cs typeface="+mn-cs"/>
        </a:defRPr>
      </a:lvl2pPr>
      <a:lvl3pPr marL="1697038" indent="-338138" algn="l" defTabSz="1357313" rtl="0" fontAlgn="base">
        <a:spcBef>
          <a:spcPct val="20000"/>
        </a:spcBef>
        <a:spcAft>
          <a:spcPct val="0"/>
        </a:spcAft>
        <a:buFont typeface="Arial" charset="0"/>
        <a:buChar char="•"/>
        <a:defRPr sz="3600" kern="1200">
          <a:solidFill>
            <a:schemeClr val="tx1"/>
          </a:solidFill>
          <a:latin typeface="+mn-lt"/>
          <a:ea typeface="+mn-ea"/>
          <a:cs typeface="+mn-cs"/>
        </a:defRPr>
      </a:lvl3pPr>
      <a:lvl4pPr marL="2376488" indent="-338138" algn="l" defTabSz="1357313" rtl="0" fontAlgn="base">
        <a:spcBef>
          <a:spcPct val="20000"/>
        </a:spcBef>
        <a:spcAft>
          <a:spcPct val="0"/>
        </a:spcAft>
        <a:buFont typeface="Arial" charset="0"/>
        <a:buChar char="–"/>
        <a:defRPr sz="3000" kern="1200">
          <a:solidFill>
            <a:schemeClr val="tx1"/>
          </a:solidFill>
          <a:latin typeface="+mn-lt"/>
          <a:ea typeface="+mn-ea"/>
          <a:cs typeface="+mn-cs"/>
        </a:defRPr>
      </a:lvl4pPr>
      <a:lvl5pPr marL="3055938" indent="-338138" algn="l" defTabSz="1357313" rtl="0" fontAlgn="base">
        <a:spcBef>
          <a:spcPct val="20000"/>
        </a:spcBef>
        <a:spcAft>
          <a:spcPct val="0"/>
        </a:spcAft>
        <a:buFont typeface="Arial" charset="0"/>
        <a:buChar char="»"/>
        <a:defRPr sz="3000" kern="1200">
          <a:solidFill>
            <a:schemeClr val="tx1"/>
          </a:solidFill>
          <a:latin typeface="+mn-lt"/>
          <a:ea typeface="+mn-ea"/>
          <a:cs typeface="+mn-cs"/>
        </a:defRPr>
      </a:lvl5pPr>
      <a:lvl6pPr marL="3735693" indent="-339608" algn="l" defTabSz="1358433"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14909" indent="-339608" algn="l" defTabSz="1358433"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094127" indent="-339608" algn="l" defTabSz="1358433"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773344" indent="-339608" algn="l" defTabSz="1358433"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58433" rtl="0" eaLnBrk="1" latinLnBrk="0" hangingPunct="1">
        <a:defRPr sz="2700" kern="1200">
          <a:solidFill>
            <a:schemeClr val="tx1"/>
          </a:solidFill>
          <a:latin typeface="+mn-lt"/>
          <a:ea typeface="+mn-ea"/>
          <a:cs typeface="+mn-cs"/>
        </a:defRPr>
      </a:lvl1pPr>
      <a:lvl2pPr marL="679217" algn="l" defTabSz="1358433" rtl="0" eaLnBrk="1" latinLnBrk="0" hangingPunct="1">
        <a:defRPr sz="2700" kern="1200">
          <a:solidFill>
            <a:schemeClr val="tx1"/>
          </a:solidFill>
          <a:latin typeface="+mn-lt"/>
          <a:ea typeface="+mn-ea"/>
          <a:cs typeface="+mn-cs"/>
        </a:defRPr>
      </a:lvl2pPr>
      <a:lvl3pPr marL="1358433" algn="l" defTabSz="1358433" rtl="0" eaLnBrk="1" latinLnBrk="0" hangingPunct="1">
        <a:defRPr sz="2700" kern="1200">
          <a:solidFill>
            <a:schemeClr val="tx1"/>
          </a:solidFill>
          <a:latin typeface="+mn-lt"/>
          <a:ea typeface="+mn-ea"/>
          <a:cs typeface="+mn-cs"/>
        </a:defRPr>
      </a:lvl3pPr>
      <a:lvl4pPr marL="2037651" algn="l" defTabSz="1358433" rtl="0" eaLnBrk="1" latinLnBrk="0" hangingPunct="1">
        <a:defRPr sz="2700" kern="1200">
          <a:solidFill>
            <a:schemeClr val="tx1"/>
          </a:solidFill>
          <a:latin typeface="+mn-lt"/>
          <a:ea typeface="+mn-ea"/>
          <a:cs typeface="+mn-cs"/>
        </a:defRPr>
      </a:lvl4pPr>
      <a:lvl5pPr marL="2716868" algn="l" defTabSz="1358433" rtl="0" eaLnBrk="1" latinLnBrk="0" hangingPunct="1">
        <a:defRPr sz="2700" kern="1200">
          <a:solidFill>
            <a:schemeClr val="tx1"/>
          </a:solidFill>
          <a:latin typeface="+mn-lt"/>
          <a:ea typeface="+mn-ea"/>
          <a:cs typeface="+mn-cs"/>
        </a:defRPr>
      </a:lvl5pPr>
      <a:lvl6pPr marL="3396084" algn="l" defTabSz="1358433" rtl="0" eaLnBrk="1" latinLnBrk="0" hangingPunct="1">
        <a:defRPr sz="2700" kern="1200">
          <a:solidFill>
            <a:schemeClr val="tx1"/>
          </a:solidFill>
          <a:latin typeface="+mn-lt"/>
          <a:ea typeface="+mn-ea"/>
          <a:cs typeface="+mn-cs"/>
        </a:defRPr>
      </a:lvl6pPr>
      <a:lvl7pPr marL="4075301" algn="l" defTabSz="1358433" rtl="0" eaLnBrk="1" latinLnBrk="0" hangingPunct="1">
        <a:defRPr sz="2700" kern="1200">
          <a:solidFill>
            <a:schemeClr val="tx1"/>
          </a:solidFill>
          <a:latin typeface="+mn-lt"/>
          <a:ea typeface="+mn-ea"/>
          <a:cs typeface="+mn-cs"/>
        </a:defRPr>
      </a:lvl7pPr>
      <a:lvl8pPr marL="4754519" algn="l" defTabSz="1358433" rtl="0" eaLnBrk="1" latinLnBrk="0" hangingPunct="1">
        <a:defRPr sz="2700" kern="1200">
          <a:solidFill>
            <a:schemeClr val="tx1"/>
          </a:solidFill>
          <a:latin typeface="+mn-lt"/>
          <a:ea typeface="+mn-ea"/>
          <a:cs typeface="+mn-cs"/>
        </a:defRPr>
      </a:lvl8pPr>
      <a:lvl9pPr marL="5433735" algn="l" defTabSz="1358433"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838" y="366713"/>
            <a:ext cx="13166725"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838" y="2133600"/>
            <a:ext cx="13166725" cy="603408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838" y="8475663"/>
            <a:ext cx="3413125" cy="485775"/>
          </a:xfrm>
          <a:prstGeom prst="rect">
            <a:avLst/>
          </a:prstGeom>
        </p:spPr>
        <p:txBody>
          <a:bodyPr vert="horz" lIns="91440" tIns="45720" rIns="91440" bIns="45720" rtlCol="0" anchor="ctr"/>
          <a:lstStyle>
            <a:lvl1pPr algn="l">
              <a:defRPr sz="1200">
                <a:solidFill>
                  <a:schemeClr val="tx1">
                    <a:tint val="75000"/>
                  </a:schemeClr>
                </a:solidFill>
              </a:defRPr>
            </a:lvl1pPr>
          </a:lstStyle>
          <a:p>
            <a:fld id="{C50E54AD-CA8D-4316-AE1D-44D820773380}" type="datetimeFigureOut">
              <a:rPr lang="en-US" smtClean="0"/>
              <a:pPr/>
              <a:t>4/14/2011</a:t>
            </a:fld>
            <a:endParaRPr lang="en-US" dirty="0"/>
          </a:p>
        </p:txBody>
      </p:sp>
      <p:sp>
        <p:nvSpPr>
          <p:cNvPr id="5" name="Footer Placeholder 4"/>
          <p:cNvSpPr>
            <a:spLocks noGrp="1"/>
          </p:cNvSpPr>
          <p:nvPr>
            <p:ph type="ftr" sz="quarter" idx="3"/>
          </p:nvPr>
        </p:nvSpPr>
        <p:spPr>
          <a:xfrm>
            <a:off x="4999038" y="8475663"/>
            <a:ext cx="4632325" cy="4857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85438" y="8475663"/>
            <a:ext cx="3413125" cy="485775"/>
          </a:xfrm>
          <a:prstGeom prst="rect">
            <a:avLst/>
          </a:prstGeom>
        </p:spPr>
        <p:txBody>
          <a:bodyPr vert="horz" lIns="91440" tIns="45720" rIns="91440" bIns="45720" rtlCol="0" anchor="ctr"/>
          <a:lstStyle>
            <a:lvl1pPr algn="r">
              <a:defRPr sz="1200">
                <a:solidFill>
                  <a:schemeClr val="tx1">
                    <a:tint val="75000"/>
                  </a:schemeClr>
                </a:solidFill>
              </a:defRPr>
            </a:lvl1pPr>
          </a:lstStyle>
          <a:p>
            <a:fld id="{637240E1-F2CF-471D-8390-446C1E35EFE6}" type="slidenum">
              <a:rPr lang="en-US" smtClean="0"/>
              <a:pPr/>
              <a:t>‹#›</a:t>
            </a:fld>
            <a:endParaRPr lang="en-US" dirty="0"/>
          </a:p>
        </p:txBody>
      </p:sp>
      <p:pic>
        <p:nvPicPr>
          <p:cNvPr id="7" name="Picture 6" descr="background_02.jpg"/>
          <p:cNvPicPr>
            <a:picLocks noChangeAspect="1"/>
          </p:cNvPicPr>
          <p:nvPr userDrawn="1"/>
        </p:nvPicPr>
        <p:blipFill>
          <a:blip r:embed="rId13" cstate="print"/>
          <a:stretch>
            <a:fillRect/>
          </a:stretch>
        </p:blipFill>
        <p:spPr>
          <a:xfrm>
            <a:off x="0" y="0"/>
            <a:ext cx="14630400" cy="9144000"/>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4.wmf"/></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2"/>
          <p:cNvSpPr>
            <a:spLocks noChangeArrowheads="1"/>
          </p:cNvSpPr>
          <p:nvPr/>
        </p:nvSpPr>
        <p:spPr bwMode="auto">
          <a:xfrm>
            <a:off x="9753600" y="6858000"/>
            <a:ext cx="4876800" cy="1614391"/>
          </a:xfrm>
          <a:prstGeom prst="rect">
            <a:avLst/>
          </a:prstGeom>
          <a:noFill/>
          <a:ln w="9525">
            <a:noFill/>
            <a:miter lim="800000"/>
            <a:headEnd/>
            <a:tailEnd/>
          </a:ln>
        </p:spPr>
        <p:txBody>
          <a:bodyPr wrap="square" lIns="135737" tIns="67869" rIns="135737" bIns="67869">
            <a:spAutoFit/>
          </a:bodyPr>
          <a:lstStyle/>
          <a:p>
            <a:pPr defTabSz="1354138"/>
            <a:r>
              <a:rPr lang="en-US" sz="1600" b="1" dirty="0">
                <a:latin typeface="Calibri" pitchFamily="34" charset="0"/>
              </a:rPr>
              <a:t>Presented by: </a:t>
            </a:r>
          </a:p>
          <a:p>
            <a:pPr defTabSz="1354138"/>
            <a:r>
              <a:rPr lang="en-US" sz="1600" b="1" dirty="0" smtClean="0">
                <a:latin typeface="Calibri" pitchFamily="34" charset="0"/>
              </a:rPr>
              <a:t>Maureen Paz de Araujo - HDR Engineering</a:t>
            </a:r>
          </a:p>
          <a:p>
            <a:pPr defTabSz="1354138"/>
            <a:r>
              <a:rPr lang="en-US" sz="1600" b="1" dirty="0" smtClean="0">
                <a:latin typeface="Calibri" pitchFamily="34" charset="0"/>
              </a:rPr>
              <a:t>Craig Casper - Pikes </a:t>
            </a:r>
            <a:r>
              <a:rPr lang="en-US" sz="1600" b="1" dirty="0">
                <a:latin typeface="Calibri" pitchFamily="34" charset="0"/>
              </a:rPr>
              <a:t>Peak Area Council of Governments</a:t>
            </a:r>
          </a:p>
          <a:p>
            <a:pPr defTabSz="1354138"/>
            <a:r>
              <a:rPr lang="en-US" sz="1600" b="1" dirty="0" smtClean="0">
                <a:latin typeface="Calibri" pitchFamily="34" charset="0"/>
              </a:rPr>
              <a:t>Mary Lupa - Parsons Brinkerhoff</a:t>
            </a:r>
          </a:p>
          <a:p>
            <a:pPr defTabSz="1354138"/>
            <a:r>
              <a:rPr lang="en-US" sz="1600" b="1" dirty="0" smtClean="0">
                <a:latin typeface="Calibri" pitchFamily="34" charset="0"/>
              </a:rPr>
              <a:t>Bret Waters - City of Colorado Springs OEM</a:t>
            </a:r>
          </a:p>
          <a:p>
            <a:pPr defTabSz="1354138"/>
            <a:r>
              <a:rPr lang="en-US" sz="1600" b="1" dirty="0" smtClean="0">
                <a:latin typeface="Calibri" pitchFamily="34" charset="0"/>
              </a:rPr>
              <a:t>Paul Hershkowitz - Wilbur </a:t>
            </a:r>
            <a:r>
              <a:rPr lang="en-US" sz="1600" b="1" dirty="0">
                <a:latin typeface="Calibri" pitchFamily="34" charset="0"/>
              </a:rPr>
              <a:t>Smith Associates </a:t>
            </a:r>
            <a:r>
              <a:rPr lang="en-US" sz="1600" b="1" dirty="0" smtClean="0">
                <a:latin typeface="Calibri" pitchFamily="34" charset="0"/>
              </a:rPr>
              <a:t> </a:t>
            </a:r>
            <a:endParaRPr lang="en-US" sz="1600" b="1" dirty="0">
              <a:latin typeface="Calibri" pitchFamily="34" charset="0"/>
            </a:endParaRPr>
          </a:p>
        </p:txBody>
      </p:sp>
      <p:sp>
        <p:nvSpPr>
          <p:cNvPr id="18" name="Rectangle 12"/>
          <p:cNvSpPr>
            <a:spLocks noChangeArrowheads="1"/>
          </p:cNvSpPr>
          <p:nvPr/>
        </p:nvSpPr>
        <p:spPr bwMode="auto">
          <a:xfrm>
            <a:off x="13492163" y="2971800"/>
            <a:ext cx="8291512" cy="811213"/>
          </a:xfrm>
          <a:prstGeom prst="rect">
            <a:avLst/>
          </a:prstGeom>
          <a:noFill/>
          <a:ln w="9525">
            <a:noFill/>
            <a:miter lim="800000"/>
            <a:headEnd/>
            <a:tailEnd/>
          </a:ln>
          <a:effectLst>
            <a:outerShdw dist="28398" dir="3806097" algn="ctr" rotWithShape="0">
              <a:schemeClr val="bg1"/>
            </a:outerShdw>
          </a:effectLst>
        </p:spPr>
        <p:txBody>
          <a:bodyPr lIns="0" tIns="0" rIns="0" bIns="0"/>
          <a:lstStyle/>
          <a:p>
            <a:pPr algn="ctr" defTabSz="1357303" fontAlgn="auto">
              <a:lnSpc>
                <a:spcPct val="80000"/>
              </a:lnSpc>
              <a:spcBef>
                <a:spcPct val="40000"/>
              </a:spcBef>
              <a:spcAft>
                <a:spcPts val="0"/>
              </a:spcAft>
              <a:defRPr/>
            </a:pPr>
            <a:endParaRPr lang="en-US" sz="4100" b="1" dirty="0">
              <a:solidFill>
                <a:schemeClr val="tx2"/>
              </a:solidFill>
              <a:latin typeface="Palatino Linotype" pitchFamily="18" charset="0"/>
            </a:endParaRPr>
          </a:p>
        </p:txBody>
      </p:sp>
      <p:sp>
        <p:nvSpPr>
          <p:cNvPr id="3077" name="Rectangle 20"/>
          <p:cNvSpPr>
            <a:spLocks noChangeArrowheads="1"/>
          </p:cNvSpPr>
          <p:nvPr/>
        </p:nvSpPr>
        <p:spPr bwMode="auto">
          <a:xfrm>
            <a:off x="5105400" y="4724400"/>
            <a:ext cx="9296400" cy="1799057"/>
          </a:xfrm>
          <a:prstGeom prst="rect">
            <a:avLst/>
          </a:prstGeom>
          <a:noFill/>
          <a:ln w="9525">
            <a:noFill/>
            <a:miter lim="800000"/>
            <a:headEnd/>
            <a:tailEnd/>
          </a:ln>
        </p:spPr>
        <p:txBody>
          <a:bodyPr wrap="square" lIns="135737" tIns="67869" rIns="135737" bIns="67869">
            <a:spAutoFit/>
          </a:bodyPr>
          <a:lstStyle/>
          <a:p>
            <a:pPr defTabSz="1354138"/>
            <a:r>
              <a:rPr lang="en-US" sz="3600" b="1" dirty="0">
                <a:latin typeface="Palatino Linotype" pitchFamily="18" charset="0"/>
              </a:rPr>
              <a:t>A Cooperative Project by the </a:t>
            </a:r>
            <a:endParaRPr lang="en-US" sz="3600" b="1" dirty="0" smtClean="0">
              <a:latin typeface="Palatino Linotype" pitchFamily="18" charset="0"/>
            </a:endParaRPr>
          </a:p>
          <a:p>
            <a:pPr defTabSz="1354138"/>
            <a:r>
              <a:rPr lang="en-US" sz="3600" b="1" dirty="0" smtClean="0">
                <a:latin typeface="Palatino Linotype" pitchFamily="18" charset="0"/>
              </a:rPr>
              <a:t>City </a:t>
            </a:r>
            <a:r>
              <a:rPr lang="en-US" sz="3600" b="1" dirty="0">
                <a:latin typeface="Palatino Linotype" pitchFamily="18" charset="0"/>
              </a:rPr>
              <a:t>of Colorado Springs and the </a:t>
            </a:r>
            <a:endParaRPr lang="en-US" sz="3600" b="1" dirty="0" smtClean="0">
              <a:latin typeface="Palatino Linotype" pitchFamily="18" charset="0"/>
            </a:endParaRPr>
          </a:p>
          <a:p>
            <a:pPr defTabSz="1354138"/>
            <a:r>
              <a:rPr lang="en-US" sz="3600" b="1" dirty="0" smtClean="0">
                <a:latin typeface="Palatino Linotype" pitchFamily="18" charset="0"/>
              </a:rPr>
              <a:t>PPACG </a:t>
            </a:r>
            <a:r>
              <a:rPr lang="en-US" sz="3600" b="1" dirty="0">
                <a:latin typeface="Palatino Linotype" pitchFamily="18" charset="0"/>
              </a:rPr>
              <a:t>Transportation Planning Program </a:t>
            </a:r>
            <a:endParaRPr lang="en-US" sz="3600" b="1" dirty="0">
              <a:latin typeface="Calibri" pitchFamily="34" charset="0"/>
            </a:endParaRPr>
          </a:p>
        </p:txBody>
      </p:sp>
      <p:pic>
        <p:nvPicPr>
          <p:cNvPr id="3078" name="Picture 25" descr="PPACG_white.png"/>
          <p:cNvPicPr>
            <a:picLocks noChangeAspect="1"/>
          </p:cNvPicPr>
          <p:nvPr/>
        </p:nvPicPr>
        <p:blipFill>
          <a:blip r:embed="rId3" cstate="print"/>
          <a:srcRect/>
          <a:stretch>
            <a:fillRect/>
          </a:stretch>
        </p:blipFill>
        <p:spPr bwMode="auto">
          <a:xfrm>
            <a:off x="1385888" y="914400"/>
            <a:ext cx="2652712" cy="669925"/>
          </a:xfrm>
          <a:prstGeom prst="rect">
            <a:avLst/>
          </a:prstGeom>
          <a:noFill/>
          <a:ln w="9525">
            <a:noFill/>
            <a:miter lim="800000"/>
            <a:headEnd/>
            <a:tailEnd/>
          </a:ln>
        </p:spPr>
      </p:pic>
      <p:pic>
        <p:nvPicPr>
          <p:cNvPr id="3079" name="Picture 8" descr="City_of_ColoradoSprings_02_white.wmf"/>
          <p:cNvPicPr>
            <a:picLocks noChangeAspect="1"/>
          </p:cNvPicPr>
          <p:nvPr/>
        </p:nvPicPr>
        <p:blipFill>
          <a:blip r:embed="rId4" cstate="print"/>
          <a:srcRect/>
          <a:stretch>
            <a:fillRect/>
          </a:stretch>
        </p:blipFill>
        <p:spPr bwMode="auto">
          <a:xfrm>
            <a:off x="1524000" y="1752600"/>
            <a:ext cx="2333625" cy="1060450"/>
          </a:xfrm>
          <a:prstGeom prst="rect">
            <a:avLst/>
          </a:prstGeom>
          <a:noFill/>
          <a:ln w="9525">
            <a:noFill/>
            <a:miter lim="800000"/>
            <a:headEnd/>
            <a:tailEnd/>
          </a:ln>
        </p:spPr>
      </p:pic>
      <p:sp>
        <p:nvSpPr>
          <p:cNvPr id="10" name="Rectangle 9"/>
          <p:cNvSpPr/>
          <p:nvPr/>
        </p:nvSpPr>
        <p:spPr>
          <a:xfrm>
            <a:off x="5276850" y="2065020"/>
            <a:ext cx="9006840" cy="1837426"/>
          </a:xfrm>
          <a:prstGeom prst="rect">
            <a:avLst/>
          </a:prstGeom>
        </p:spPr>
        <p:txBody>
          <a:bodyPr wrap="square">
            <a:spAutoFit/>
          </a:bodyPr>
          <a:lstStyle/>
          <a:p>
            <a:pPr algn="ctr" defTabSz="1357303" fontAlgn="auto">
              <a:lnSpc>
                <a:spcPct val="105000"/>
              </a:lnSpc>
              <a:spcBef>
                <a:spcPts val="0"/>
              </a:spcBef>
              <a:spcAft>
                <a:spcPts val="0"/>
              </a:spcAft>
              <a:defRPr/>
            </a:pPr>
            <a:r>
              <a:rPr lang="en-US" sz="3600" b="1" dirty="0" smtClean="0">
                <a:solidFill>
                  <a:schemeClr val="tx2">
                    <a:lumMod val="40000"/>
                    <a:lumOff val="60000"/>
                  </a:schemeClr>
                </a:solidFill>
                <a:latin typeface="Palatino Linotype" pitchFamily="18" charset="0"/>
              </a:rPr>
              <a:t>Travel Model</a:t>
            </a:r>
          </a:p>
          <a:p>
            <a:pPr algn="ctr" defTabSz="1357303" fontAlgn="auto">
              <a:lnSpc>
                <a:spcPct val="105000"/>
              </a:lnSpc>
              <a:spcBef>
                <a:spcPts val="0"/>
              </a:spcBef>
              <a:spcAft>
                <a:spcPts val="0"/>
              </a:spcAft>
              <a:defRPr/>
            </a:pPr>
            <a:r>
              <a:rPr lang="en-US" sz="3600" b="1" dirty="0" smtClean="0">
                <a:solidFill>
                  <a:schemeClr val="tx2">
                    <a:lumMod val="40000"/>
                    <a:lumOff val="60000"/>
                  </a:schemeClr>
                </a:solidFill>
                <a:latin typeface="Palatino Linotype" pitchFamily="18" charset="0"/>
              </a:rPr>
              <a:t>Simulation Support for Wildfire Evacuation Planning</a:t>
            </a:r>
            <a:endParaRPr lang="en-US" sz="3600" b="1" dirty="0">
              <a:solidFill>
                <a:srgbClr val="1F497D"/>
              </a:solidFill>
              <a:latin typeface="Palatino Linotype" pitchFamily="18" charset="0"/>
            </a:endParaRPr>
          </a:p>
        </p:txBody>
      </p:sp>
      <p:sp>
        <p:nvSpPr>
          <p:cNvPr id="3081" name="TextBox 10"/>
          <p:cNvSpPr txBox="1">
            <a:spLocks noChangeArrowheads="1"/>
          </p:cNvSpPr>
          <p:nvPr/>
        </p:nvSpPr>
        <p:spPr bwMode="auto">
          <a:xfrm>
            <a:off x="5486400" y="457200"/>
            <a:ext cx="8686800" cy="1384995"/>
          </a:xfrm>
          <a:prstGeom prst="rect">
            <a:avLst/>
          </a:prstGeom>
          <a:noFill/>
          <a:ln w="9525">
            <a:noFill/>
            <a:miter lim="800000"/>
            <a:headEnd/>
            <a:tailEnd/>
          </a:ln>
        </p:spPr>
        <p:txBody>
          <a:bodyPr wrap="square">
            <a:spAutoFit/>
          </a:bodyPr>
          <a:lstStyle/>
          <a:p>
            <a:pPr algn="ctr"/>
            <a:r>
              <a:rPr lang="en-US" sz="2800" dirty="0" smtClean="0">
                <a:solidFill>
                  <a:schemeClr val="bg1"/>
                </a:solidFill>
                <a:latin typeface="Palatino Linotype" pitchFamily="18" charset="0"/>
              </a:rPr>
              <a:t>Adapting a Four-Step MPO Travel Model for Wildfire Evacuation Planning: Practical Application from Colorado Springs</a:t>
            </a:r>
            <a:endParaRPr lang="en-US" sz="2800" dirty="0">
              <a:solidFill>
                <a:schemeClr val="bg1"/>
              </a:solidFill>
              <a:latin typeface="Palatino Linotype" pitchFamily="18" charset="0"/>
            </a:endParaRPr>
          </a:p>
        </p:txBody>
      </p:sp>
      <p:sp>
        <p:nvSpPr>
          <p:cNvPr id="9" name="Rectangle 39"/>
          <p:cNvSpPr>
            <a:spLocks noChangeArrowheads="1"/>
          </p:cNvSpPr>
          <p:nvPr/>
        </p:nvSpPr>
        <p:spPr bwMode="auto">
          <a:xfrm>
            <a:off x="1524000" y="3352800"/>
            <a:ext cx="4724400" cy="1121949"/>
          </a:xfrm>
          <a:prstGeom prst="rect">
            <a:avLst/>
          </a:prstGeom>
          <a:noFill/>
          <a:ln w="9525">
            <a:noFill/>
            <a:miter lim="800000"/>
            <a:headEnd/>
            <a:tailEnd/>
          </a:ln>
        </p:spPr>
        <p:txBody>
          <a:bodyPr wrap="square" lIns="135737" tIns="67869" rIns="135737" bIns="67869">
            <a:spAutoFit/>
          </a:bodyPr>
          <a:lstStyle/>
          <a:p>
            <a:pPr defTabSz="1354138"/>
            <a:r>
              <a:rPr lang="en-US" sz="1600" i="1" dirty="0" smtClean="0">
                <a:solidFill>
                  <a:schemeClr val="bg1"/>
                </a:solidFill>
                <a:latin typeface="Calibri" pitchFamily="34" charset="0"/>
              </a:rPr>
              <a:t>TRB  Transportation Planning Applications Conference</a:t>
            </a:r>
          </a:p>
          <a:p>
            <a:pPr defTabSz="1354138"/>
            <a:r>
              <a:rPr lang="en-US" sz="1600" i="1" dirty="0" smtClean="0">
                <a:solidFill>
                  <a:schemeClr val="bg1"/>
                </a:solidFill>
                <a:latin typeface="Calibri" pitchFamily="34" charset="0"/>
              </a:rPr>
              <a:t>Reno, NV</a:t>
            </a:r>
          </a:p>
          <a:p>
            <a:pPr defTabSz="1354138"/>
            <a:r>
              <a:rPr lang="en-US" sz="1600" i="1" dirty="0" smtClean="0">
                <a:solidFill>
                  <a:schemeClr val="bg1"/>
                </a:solidFill>
                <a:latin typeface="Calibri" pitchFamily="34" charset="0"/>
              </a:rPr>
              <a:t>May  11, 2011</a:t>
            </a:r>
            <a:endParaRPr lang="en-US" sz="1600" i="1" dirty="0">
              <a:solidFill>
                <a:schemeClr val="bg1"/>
              </a:solidFill>
              <a:latin typeface="Calibri" pitchFamily="34" charset="0"/>
            </a:endParaRPr>
          </a:p>
          <a:p>
            <a:pPr defTabSz="1354138"/>
            <a:r>
              <a:rPr lang="en-US" sz="1600" i="1" dirty="0" smtClean="0">
                <a:solidFill>
                  <a:schemeClr val="bg1"/>
                </a:solidFill>
                <a:latin typeface="Calibri" pitchFamily="34" charset="0"/>
              </a:rPr>
              <a:t>Session 16 </a:t>
            </a:r>
            <a:endParaRPr lang="en-US" sz="1600" i="1" dirty="0">
              <a:solidFill>
                <a:schemeClr val="bg1"/>
              </a:solidFill>
              <a:latin typeface="Calibri" pitchFamily="34" charset="0"/>
            </a:endParaRPr>
          </a:p>
        </p:txBody>
      </p:sp>
      <p:sp>
        <p:nvSpPr>
          <p:cNvPr id="11" name="Rectangle 10"/>
          <p:cNvSpPr/>
          <p:nvPr/>
        </p:nvSpPr>
        <p:spPr>
          <a:xfrm>
            <a:off x="5257800" y="1676400"/>
            <a:ext cx="7315200" cy="600164"/>
          </a:xfrm>
          <a:prstGeom prst="rect">
            <a:avLst/>
          </a:prstGeom>
        </p:spPr>
        <p:txBody>
          <a:bodyPr>
            <a:spAutoFit/>
          </a:bodyPr>
          <a:lstStyle/>
          <a:p>
            <a:endParaRPr lang="en-US" sz="3300" dirty="0">
              <a:solidFill>
                <a:schemeClr val="bg1"/>
              </a:solidFill>
              <a:latin typeface="Palatino Linotype"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66800" y="7315200"/>
            <a:ext cx="13563600" cy="9144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Step 4:  Conduct District/Neighborhood Traffic Control Strategy Analysis</a:t>
            </a:r>
            <a:endParaRPr lang="en-US" sz="3000" dirty="0">
              <a:solidFill>
                <a:schemeClr val="bg1"/>
              </a:solidFill>
              <a:latin typeface="Palatino Linotype" pitchFamily="18" charset="0"/>
            </a:endParaRPr>
          </a:p>
        </p:txBody>
      </p:sp>
      <p:pic>
        <p:nvPicPr>
          <p:cNvPr id="5" name="Picture 1" descr="D1_N2_no contraflow.jpg"/>
          <p:cNvPicPr>
            <a:picLocks noChangeAspect="1"/>
          </p:cNvPicPr>
          <p:nvPr/>
        </p:nvPicPr>
        <p:blipFill>
          <a:blip r:embed="rId2" cstate="print"/>
          <a:srcRect/>
          <a:stretch>
            <a:fillRect/>
          </a:stretch>
        </p:blipFill>
        <p:spPr bwMode="auto">
          <a:xfrm>
            <a:off x="1060450" y="1443038"/>
            <a:ext cx="8377238" cy="4953000"/>
          </a:xfrm>
          <a:prstGeom prst="rect">
            <a:avLst/>
          </a:prstGeom>
          <a:noFill/>
          <a:ln w="38100">
            <a:solidFill>
              <a:schemeClr val="tx1"/>
            </a:solidFill>
            <a:miter lim="800000"/>
            <a:headEnd/>
            <a:tailEnd/>
          </a:ln>
        </p:spPr>
      </p:pic>
      <p:sp>
        <p:nvSpPr>
          <p:cNvPr id="6" name="Curved Left Arrow 5"/>
          <p:cNvSpPr/>
          <p:nvPr/>
        </p:nvSpPr>
        <p:spPr>
          <a:xfrm rot="17288189">
            <a:off x="6007101" y="1177925"/>
            <a:ext cx="863600" cy="3730625"/>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7" name="Curved Up Arrow 6"/>
          <p:cNvSpPr/>
          <p:nvPr/>
        </p:nvSpPr>
        <p:spPr>
          <a:xfrm rot="1946706">
            <a:off x="5294313" y="5435600"/>
            <a:ext cx="2284412" cy="625475"/>
          </a:xfrm>
          <a:prstGeom prst="curvedUpArrow">
            <a:avLst>
              <a:gd name="adj1" fmla="val 25000"/>
              <a:gd name="adj2" fmla="val 50000"/>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8" name="Curved Down Arrow 7"/>
          <p:cNvSpPr/>
          <p:nvPr/>
        </p:nvSpPr>
        <p:spPr>
          <a:xfrm>
            <a:off x="8001000" y="3652838"/>
            <a:ext cx="1447800" cy="381000"/>
          </a:xfrm>
          <a:prstGeom prst="curved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9" name="Curved Left Arrow 8"/>
          <p:cNvSpPr/>
          <p:nvPr/>
        </p:nvSpPr>
        <p:spPr>
          <a:xfrm>
            <a:off x="4114800" y="4491038"/>
            <a:ext cx="609600" cy="1905000"/>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1" name="Rectangle 7"/>
          <p:cNvSpPr>
            <a:spLocks noChangeArrowheads="1"/>
          </p:cNvSpPr>
          <p:nvPr/>
        </p:nvSpPr>
        <p:spPr bwMode="auto">
          <a:xfrm>
            <a:off x="1981200" y="6943494"/>
            <a:ext cx="10315575" cy="1181725"/>
          </a:xfrm>
          <a:prstGeom prst="rect">
            <a:avLst/>
          </a:prstGeom>
          <a:noFill/>
          <a:ln w="9525">
            <a:noFill/>
            <a:miter lim="800000"/>
            <a:headEnd/>
            <a:tailEnd/>
          </a:ln>
        </p:spPr>
        <p:txBody>
          <a:bodyPr lIns="76069" tIns="38032" rIns="76069" bIns="38032">
            <a:spAutoFit/>
          </a:bodyPr>
          <a:lstStyle/>
          <a:p>
            <a:pPr defTabSz="1214438">
              <a:lnSpc>
                <a:spcPct val="95000"/>
              </a:lnSpc>
              <a:spcBef>
                <a:spcPct val="5000"/>
              </a:spcBef>
            </a:pPr>
            <a:endParaRPr lang="en-US" sz="2400" b="1" dirty="0"/>
          </a:p>
          <a:p>
            <a:pPr marL="822325" lvl="1" indent="-457200" defTabSz="1214438">
              <a:spcBef>
                <a:spcPts val="300"/>
              </a:spcBef>
              <a:buFont typeface="Arial" charset="0"/>
              <a:buChar char="•"/>
            </a:pPr>
            <a:r>
              <a:rPr lang="en-US" sz="2200" dirty="0" smtClean="0">
                <a:latin typeface="Arial" pitchFamily="34" charset="0"/>
                <a:cs typeface="Arial" pitchFamily="34" charset="0"/>
              </a:rPr>
              <a:t>Contra-flow special operations analysis</a:t>
            </a:r>
            <a:endParaRPr lang="en-US" sz="2200" dirty="0">
              <a:latin typeface="Arial" pitchFamily="34" charset="0"/>
              <a:cs typeface="Arial" pitchFamily="34" charset="0"/>
            </a:endParaRPr>
          </a:p>
          <a:p>
            <a:pPr marL="822325" lvl="1" indent="-457200" defTabSz="1214438">
              <a:spcBef>
                <a:spcPts val="300"/>
              </a:spcBef>
              <a:buFont typeface="Arial" charset="0"/>
              <a:buChar char="•"/>
            </a:pPr>
            <a:r>
              <a:rPr lang="en-US" sz="2200" dirty="0" smtClean="0">
                <a:latin typeface="Arial" pitchFamily="34" charset="0"/>
                <a:cs typeface="Arial" pitchFamily="34" charset="0"/>
              </a:rPr>
              <a:t>Travel restriction – roadway closure analysis</a:t>
            </a:r>
            <a:endParaRPr lang="en-US" sz="2200" dirty="0">
              <a:latin typeface="Arial" pitchFamily="34" charset="0"/>
              <a:cs typeface="Arial" pitchFamily="34" charset="0"/>
            </a:endParaRPr>
          </a:p>
        </p:txBody>
      </p:sp>
      <p:sp>
        <p:nvSpPr>
          <p:cNvPr id="12" name="Rectangle 11"/>
          <p:cNvSpPr/>
          <p:nvPr/>
        </p:nvSpPr>
        <p:spPr>
          <a:xfrm>
            <a:off x="1066800" y="6781800"/>
            <a:ext cx="13563600" cy="533400"/>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4438">
              <a:lnSpc>
                <a:spcPct val="95000"/>
              </a:lnSpc>
              <a:spcBef>
                <a:spcPct val="5000"/>
              </a:spcBef>
              <a:defRPr/>
            </a:pPr>
            <a:r>
              <a:rPr lang="en-US" sz="2800" b="1" dirty="0" smtClean="0">
                <a:latin typeface="Palatino Linotype" pitchFamily="18" charset="0"/>
              </a:rPr>
              <a:t>Conduct Indicated Detailed Operational Analysis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pic>
        <p:nvPicPr>
          <p:cNvPr id="14" name="Picture 13" descr="KeyMap_D1N2.jpg"/>
          <p:cNvPicPr>
            <a:picLocks noChangeAspect="1"/>
          </p:cNvPicPr>
          <p:nvPr/>
        </p:nvPicPr>
        <p:blipFill>
          <a:blip r:embed="rId3" cstate="print"/>
          <a:stretch>
            <a:fillRect/>
          </a:stretch>
        </p:blipFill>
        <p:spPr>
          <a:xfrm>
            <a:off x="11049000" y="1066800"/>
            <a:ext cx="3124199" cy="4042362"/>
          </a:xfrm>
          <a:prstGeom prst="rect">
            <a:avLst/>
          </a:prstGeom>
          <a:ln w="38100">
            <a:solidFill>
              <a:schemeClr val="tx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Step 5:  Develop Subarea Evacuation Traffic Control Plans</a:t>
            </a:r>
            <a:endParaRPr lang="en-US" sz="3000" dirty="0">
              <a:solidFill>
                <a:schemeClr val="bg1"/>
              </a:solidFill>
              <a:latin typeface="Palatino Linotype" pitchFamily="18" charset="0"/>
            </a:endParaRPr>
          </a:p>
        </p:txBody>
      </p:sp>
      <p:sp>
        <p:nvSpPr>
          <p:cNvPr id="5" name="Rectangle 4"/>
          <p:cNvSpPr/>
          <p:nvPr/>
        </p:nvSpPr>
        <p:spPr>
          <a:xfrm>
            <a:off x="609600" y="1219200"/>
            <a:ext cx="13639800" cy="381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4438">
              <a:lnSpc>
                <a:spcPct val="95000"/>
              </a:lnSpc>
              <a:spcBef>
                <a:spcPct val="5000"/>
              </a:spcBef>
              <a:defRPr/>
            </a:pPr>
            <a:r>
              <a:rPr lang="en-US" sz="1700" dirty="0" smtClean="0">
                <a:ln w="18415" cmpd="sng">
                  <a:solidFill>
                    <a:srgbClr val="FFFFFF"/>
                  </a:solidFill>
                  <a:prstDash val="solid"/>
                </a:ln>
                <a:solidFill>
                  <a:srgbClr val="FFFFFF"/>
                </a:solidFill>
                <a:latin typeface="Palatino Linotype" pitchFamily="18" charset="0"/>
              </a:rPr>
              <a:t>Wildland Urban Interface – Woodman Area / Fire Evacuation Traffic Control Plan</a:t>
            </a:r>
            <a:endParaRPr lang="en-US" sz="17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pic>
        <p:nvPicPr>
          <p:cNvPr id="7" name="Picture 6" descr="D1N2_sht04_EvacPlan.jpg"/>
          <p:cNvPicPr>
            <a:picLocks noChangeAspect="1"/>
          </p:cNvPicPr>
          <p:nvPr/>
        </p:nvPicPr>
        <p:blipFill>
          <a:blip r:embed="rId2" cstate="print"/>
          <a:stretch>
            <a:fillRect/>
          </a:stretch>
        </p:blipFill>
        <p:spPr>
          <a:xfrm>
            <a:off x="5257800" y="1745810"/>
            <a:ext cx="8850959" cy="6236413"/>
          </a:xfrm>
          <a:prstGeom prst="rect">
            <a:avLst/>
          </a:prstGeom>
          <a:ln w="38100">
            <a:solidFill>
              <a:schemeClr val="tx1"/>
            </a:solidFill>
          </a:ln>
        </p:spPr>
      </p:pic>
      <p:pic>
        <p:nvPicPr>
          <p:cNvPr id="3" name="Picture 2" descr="D1N2_EvacPlan.jpg"/>
          <p:cNvPicPr>
            <a:picLocks noChangeAspect="1"/>
          </p:cNvPicPr>
          <p:nvPr/>
        </p:nvPicPr>
        <p:blipFill>
          <a:blip r:embed="rId3" cstate="print"/>
          <a:stretch>
            <a:fillRect/>
          </a:stretch>
        </p:blipFill>
        <p:spPr>
          <a:xfrm>
            <a:off x="244422" y="3562624"/>
            <a:ext cx="6684176" cy="4648200"/>
          </a:xfrm>
          <a:prstGeom prst="rect">
            <a:avLst/>
          </a:prstGeom>
          <a:ln w="38100">
            <a:solidFill>
              <a:schemeClr val="tx1"/>
            </a:solidFill>
          </a:ln>
        </p:spPr>
      </p:pic>
      <p:pic>
        <p:nvPicPr>
          <p:cNvPr id="8" name="Picture 7" descr="D1N2_EvacLedgen.jpg"/>
          <p:cNvPicPr>
            <a:picLocks noChangeAspect="1"/>
          </p:cNvPicPr>
          <p:nvPr/>
        </p:nvPicPr>
        <p:blipFill>
          <a:blip r:embed="rId4" cstate="print"/>
          <a:stretch>
            <a:fillRect/>
          </a:stretch>
        </p:blipFill>
        <p:spPr>
          <a:xfrm>
            <a:off x="4953000" y="7601223"/>
            <a:ext cx="4493962" cy="856977"/>
          </a:xfrm>
          <a:prstGeom prst="rect">
            <a:avLst/>
          </a:prstGeom>
        </p:spPr>
      </p:pic>
      <p:sp>
        <p:nvSpPr>
          <p:cNvPr id="10" name="Rectangle 9"/>
          <p:cNvSpPr/>
          <p:nvPr/>
        </p:nvSpPr>
        <p:spPr>
          <a:xfrm>
            <a:off x="10591800" y="4191000"/>
            <a:ext cx="2667000" cy="3048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Fire Evacuation Area Sheet 4</a:t>
            </a:r>
            <a:endPar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tangle 10"/>
          <p:cNvSpPr/>
          <p:nvPr/>
        </p:nvSpPr>
        <p:spPr>
          <a:xfrm>
            <a:off x="4648200" y="6324600"/>
            <a:ext cx="2819400" cy="3048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Fire Evacuation Area Overview</a:t>
            </a:r>
            <a:endPar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Rectangle 7"/>
          <p:cNvSpPr>
            <a:spLocks noChangeArrowheads="1"/>
          </p:cNvSpPr>
          <p:nvPr/>
        </p:nvSpPr>
        <p:spPr bwMode="auto">
          <a:xfrm>
            <a:off x="152400" y="1828800"/>
            <a:ext cx="4953000" cy="1507968"/>
          </a:xfrm>
          <a:prstGeom prst="rect">
            <a:avLst/>
          </a:prstGeom>
          <a:noFill/>
          <a:ln w="9525">
            <a:noFill/>
            <a:miter lim="800000"/>
            <a:headEnd/>
            <a:tailEnd/>
          </a:ln>
        </p:spPr>
        <p:txBody>
          <a:bodyPr wrap="square" lIns="76069" tIns="38032" rIns="76069" bIns="38032">
            <a:spAutoFit/>
          </a:bodyPr>
          <a:lstStyle/>
          <a:p>
            <a:pPr marL="822325" lvl="1" indent="-457200" defTabSz="1214438">
              <a:spcBef>
                <a:spcPts val="300"/>
              </a:spcBef>
              <a:buFont typeface="Arial" charset="0"/>
              <a:buChar char="•"/>
            </a:pPr>
            <a:r>
              <a:rPr lang="en-US" sz="2200" dirty="0" smtClean="0">
                <a:solidFill>
                  <a:schemeClr val="bg1"/>
                </a:solidFill>
                <a:latin typeface="Arial" pitchFamily="34" charset="0"/>
                <a:cs typeface="Arial" pitchFamily="34" charset="0"/>
              </a:rPr>
              <a:t>Identify no-entry area</a:t>
            </a:r>
          </a:p>
          <a:p>
            <a:pPr marL="822325" lvl="1" indent="-457200" defTabSz="1214438">
              <a:spcBef>
                <a:spcPts val="300"/>
              </a:spcBef>
              <a:buFont typeface="Arial" charset="0"/>
              <a:buChar char="•"/>
            </a:pPr>
            <a:r>
              <a:rPr lang="en-US" sz="2200" dirty="0" smtClean="0">
                <a:solidFill>
                  <a:schemeClr val="bg1"/>
                </a:solidFill>
                <a:latin typeface="Arial" pitchFamily="34" charset="0"/>
                <a:cs typeface="Arial" pitchFamily="34" charset="0"/>
              </a:rPr>
              <a:t>Identify egress route restrictions</a:t>
            </a:r>
            <a:endParaRPr lang="en-US" sz="2200" dirty="0">
              <a:solidFill>
                <a:schemeClr val="bg1"/>
              </a:solidFill>
              <a:latin typeface="Arial" pitchFamily="34" charset="0"/>
              <a:cs typeface="Arial" pitchFamily="34" charset="0"/>
            </a:endParaRPr>
          </a:p>
          <a:p>
            <a:pPr marL="822325" lvl="1" indent="-457200" defTabSz="1214438">
              <a:spcBef>
                <a:spcPts val="300"/>
              </a:spcBef>
              <a:buFont typeface="Arial" charset="0"/>
              <a:buChar char="•"/>
            </a:pPr>
            <a:r>
              <a:rPr lang="en-US" sz="2200" dirty="0" smtClean="0">
                <a:solidFill>
                  <a:schemeClr val="bg1"/>
                </a:solidFill>
                <a:latin typeface="Arial" pitchFamily="34" charset="0"/>
                <a:cs typeface="Arial" pitchFamily="34" charset="0"/>
              </a:rPr>
              <a:t>Identify test contra-flow operations</a:t>
            </a:r>
            <a:endParaRPr lang="en-US" sz="2200" dirty="0">
              <a:solidFill>
                <a:schemeClr val="bg1"/>
              </a:solidFill>
              <a:latin typeface="Arial" pitchFamily="34"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Example Step 2:  District-Level Screening District 1</a:t>
            </a:r>
            <a:endParaRPr lang="en-US" sz="3000" dirty="0">
              <a:solidFill>
                <a:schemeClr val="bg1"/>
              </a:solidFill>
              <a:latin typeface="Palatino Linotype" pitchFamily="18" charset="0"/>
            </a:endParaRPr>
          </a:p>
        </p:txBody>
      </p:sp>
      <p:sp>
        <p:nvSpPr>
          <p:cNvPr id="5" name="Rectangle 4"/>
          <p:cNvSpPr/>
          <p:nvPr/>
        </p:nvSpPr>
        <p:spPr>
          <a:xfrm>
            <a:off x="6934200" y="1219200"/>
            <a:ext cx="7696200" cy="70104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7162800" y="1373457"/>
            <a:ext cx="7239000" cy="6678751"/>
          </a:xfrm>
          <a:prstGeom prst="rect">
            <a:avLst/>
          </a:prstGeom>
          <a:noFill/>
          <a:ln w="22225">
            <a:solidFill>
              <a:schemeClr val="tx1"/>
            </a:solidFill>
          </a:ln>
          <a:effectLst/>
        </p:spPr>
        <p:txBody>
          <a:bodyPr wrap="square">
            <a:spAutoFit/>
          </a:bodyPr>
          <a:lstStyle/>
          <a:p>
            <a:pPr marL="182880">
              <a:defRPr/>
            </a:pPr>
            <a:endParaRPr lang="en-US" sz="800" dirty="0" smtClean="0">
              <a:latin typeface="Arial" pitchFamily="34" charset="0"/>
              <a:cs typeface="Arial" pitchFamily="34" charset="0"/>
            </a:endParaRPr>
          </a:p>
          <a:p>
            <a:pPr marL="182880">
              <a:defRPr/>
            </a:pPr>
            <a:r>
              <a:rPr lang="en-US" sz="2200" dirty="0" smtClean="0">
                <a:latin typeface="Arial" pitchFamily="34" charset="0"/>
                <a:cs typeface="Arial" pitchFamily="34" charset="0"/>
              </a:rPr>
              <a:t>District </a:t>
            </a:r>
            <a:r>
              <a:rPr lang="en-US" sz="2200" dirty="0">
                <a:latin typeface="Arial" pitchFamily="34" charset="0"/>
                <a:cs typeface="Arial" pitchFamily="34" charset="0"/>
              </a:rPr>
              <a:t>1 is bounded by the  U.S. Air Force </a:t>
            </a:r>
            <a:endParaRPr lang="en-US" sz="2200" dirty="0" smtClean="0">
              <a:latin typeface="Arial" pitchFamily="34" charset="0"/>
              <a:cs typeface="Arial" pitchFamily="34" charset="0"/>
            </a:endParaRPr>
          </a:p>
          <a:p>
            <a:pPr marL="182880">
              <a:defRPr/>
            </a:pPr>
            <a:r>
              <a:rPr lang="en-US" sz="2200" dirty="0" smtClean="0">
                <a:latin typeface="Arial" pitchFamily="34" charset="0"/>
                <a:cs typeface="Arial" pitchFamily="34" charset="0"/>
              </a:rPr>
              <a:t>Academy </a:t>
            </a:r>
            <a:r>
              <a:rPr lang="en-US" sz="2200" dirty="0">
                <a:latin typeface="Arial" pitchFamily="34" charset="0"/>
                <a:cs typeface="Arial" pitchFamily="34" charset="0"/>
              </a:rPr>
              <a:t>on the north, I-25 on the east, </a:t>
            </a:r>
            <a:endParaRPr lang="en-US" sz="2200" dirty="0" smtClean="0">
              <a:latin typeface="Arial" pitchFamily="34" charset="0"/>
              <a:cs typeface="Arial" pitchFamily="34" charset="0"/>
            </a:endParaRPr>
          </a:p>
          <a:p>
            <a:pPr marL="182880">
              <a:defRPr/>
            </a:pPr>
            <a:r>
              <a:rPr lang="en-US" sz="2200" dirty="0" smtClean="0">
                <a:latin typeface="Arial" pitchFamily="34" charset="0"/>
                <a:cs typeface="Arial" pitchFamily="34" charset="0"/>
              </a:rPr>
              <a:t>Garden </a:t>
            </a:r>
            <a:r>
              <a:rPr lang="en-US" sz="2200" dirty="0">
                <a:latin typeface="Arial" pitchFamily="34" charset="0"/>
                <a:cs typeface="Arial" pitchFamily="34" charset="0"/>
              </a:rPr>
              <a:t>of the Gods Road on the south and the </a:t>
            </a:r>
            <a:endParaRPr lang="en-US" sz="2200" dirty="0" smtClean="0">
              <a:latin typeface="Arial" pitchFamily="34" charset="0"/>
              <a:cs typeface="Arial" pitchFamily="34" charset="0"/>
            </a:endParaRPr>
          </a:p>
          <a:p>
            <a:pPr marL="182880">
              <a:defRPr/>
            </a:pPr>
            <a:r>
              <a:rPr lang="en-US" sz="2200" dirty="0" smtClean="0">
                <a:latin typeface="Arial" pitchFamily="34" charset="0"/>
                <a:cs typeface="Arial" pitchFamily="34" charset="0"/>
              </a:rPr>
              <a:t>foothills </a:t>
            </a:r>
            <a:r>
              <a:rPr lang="en-US" sz="2200" dirty="0">
                <a:latin typeface="Arial" pitchFamily="34" charset="0"/>
                <a:cs typeface="Arial" pitchFamily="34" charset="0"/>
              </a:rPr>
              <a:t>on the west</a:t>
            </a:r>
            <a:r>
              <a:rPr lang="en-US" sz="2200" dirty="0" smtClean="0">
                <a:latin typeface="Arial" pitchFamily="34" charset="0"/>
                <a:cs typeface="Arial" pitchFamily="34" charset="0"/>
              </a:rPr>
              <a:t>.</a:t>
            </a:r>
          </a:p>
          <a:p>
            <a:pPr marL="182880">
              <a:defRPr/>
            </a:pPr>
            <a:endParaRPr lang="en-US" sz="2200" dirty="0">
              <a:latin typeface="Arial" pitchFamily="34" charset="0"/>
              <a:cs typeface="Arial" pitchFamily="34" charset="0"/>
            </a:endParaRPr>
          </a:p>
          <a:p>
            <a:pPr marL="182880">
              <a:defRPr/>
            </a:pPr>
            <a:r>
              <a:rPr lang="en-US" sz="2200" dirty="0" smtClean="0">
                <a:latin typeface="Arial" pitchFamily="34" charset="0"/>
                <a:cs typeface="Arial" pitchFamily="34" charset="0"/>
              </a:rPr>
              <a:t>The </a:t>
            </a:r>
            <a:r>
              <a:rPr lang="en-US" sz="2200" dirty="0">
                <a:latin typeface="Arial" pitchFamily="34" charset="0"/>
                <a:cs typeface="Arial" pitchFamily="34" charset="0"/>
              </a:rPr>
              <a:t>estimated number of households in </a:t>
            </a:r>
            <a:endParaRPr lang="en-US" sz="2200" dirty="0" smtClean="0">
              <a:latin typeface="Arial" pitchFamily="34" charset="0"/>
              <a:cs typeface="Arial" pitchFamily="34" charset="0"/>
            </a:endParaRPr>
          </a:p>
          <a:p>
            <a:pPr marL="182880">
              <a:defRPr/>
            </a:pPr>
            <a:r>
              <a:rPr lang="en-US" sz="2200" dirty="0" smtClean="0">
                <a:latin typeface="Arial" pitchFamily="34" charset="0"/>
                <a:cs typeface="Arial" pitchFamily="34" charset="0"/>
              </a:rPr>
              <a:t>District </a:t>
            </a:r>
            <a:r>
              <a:rPr lang="en-US" sz="2200" dirty="0">
                <a:latin typeface="Arial" pitchFamily="34" charset="0"/>
                <a:cs typeface="Arial" pitchFamily="34" charset="0"/>
              </a:rPr>
              <a:t>1 is 12,300.</a:t>
            </a:r>
          </a:p>
          <a:p>
            <a:pPr marL="182880">
              <a:defRPr/>
            </a:pPr>
            <a:endParaRPr lang="en-US" sz="2200" dirty="0"/>
          </a:p>
          <a:p>
            <a:pPr marL="182880">
              <a:defRPr/>
            </a:pPr>
            <a:r>
              <a:rPr lang="en-US" sz="2200" dirty="0" smtClean="0">
                <a:latin typeface="Arial" pitchFamily="34" charset="0"/>
                <a:cs typeface="Arial" pitchFamily="34" charset="0"/>
              </a:rPr>
              <a:t>The </a:t>
            </a:r>
            <a:r>
              <a:rPr lang="en-US" sz="2200" dirty="0">
                <a:latin typeface="Arial" pitchFamily="34" charset="0"/>
                <a:cs typeface="Arial" pitchFamily="34" charset="0"/>
              </a:rPr>
              <a:t>east-west distance across </a:t>
            </a:r>
            <a:r>
              <a:rPr lang="en-US" sz="2200" dirty="0" smtClean="0">
                <a:latin typeface="Arial" pitchFamily="34" charset="0"/>
                <a:cs typeface="Arial" pitchFamily="34" charset="0"/>
              </a:rPr>
              <a:t>District 1 is </a:t>
            </a:r>
            <a:r>
              <a:rPr lang="en-US" sz="2200" dirty="0">
                <a:latin typeface="Arial" pitchFamily="34" charset="0"/>
                <a:cs typeface="Arial" pitchFamily="34" charset="0"/>
              </a:rPr>
              <a:t>about 4 miles; the north-south distance across the district is </a:t>
            </a:r>
            <a:r>
              <a:rPr lang="en-US" sz="2200" dirty="0" smtClean="0">
                <a:latin typeface="Arial" pitchFamily="34" charset="0"/>
                <a:cs typeface="Arial" pitchFamily="34" charset="0"/>
              </a:rPr>
              <a:t>also about </a:t>
            </a:r>
            <a:r>
              <a:rPr lang="en-US" sz="2200" dirty="0">
                <a:latin typeface="Arial" pitchFamily="34" charset="0"/>
                <a:cs typeface="Arial" pitchFamily="34" charset="0"/>
              </a:rPr>
              <a:t>4 miles</a:t>
            </a:r>
            <a:r>
              <a:rPr lang="en-US" sz="2200" dirty="0" smtClean="0">
                <a:latin typeface="Arial" pitchFamily="34" charset="0"/>
                <a:cs typeface="Arial" pitchFamily="34" charset="0"/>
              </a:rPr>
              <a:t>.</a:t>
            </a:r>
          </a:p>
          <a:p>
            <a:pPr marL="182880">
              <a:defRPr/>
            </a:pPr>
            <a:endParaRPr lang="en-US" sz="2200" dirty="0"/>
          </a:p>
          <a:p>
            <a:pPr marL="182880">
              <a:defRPr/>
            </a:pPr>
            <a:r>
              <a:rPr lang="en-US" sz="2200" dirty="0" smtClean="0">
                <a:latin typeface="Arial" pitchFamily="34" charset="0"/>
                <a:cs typeface="Arial" pitchFamily="34" charset="0"/>
              </a:rPr>
              <a:t>Major </a:t>
            </a:r>
            <a:r>
              <a:rPr lang="en-US" sz="2200" dirty="0">
                <a:latin typeface="Arial" pitchFamily="34" charset="0"/>
                <a:cs typeface="Arial" pitchFamily="34" charset="0"/>
              </a:rPr>
              <a:t>portals for egress from District 1 are </a:t>
            </a:r>
            <a:endParaRPr lang="en-US" sz="2200" dirty="0" smtClean="0">
              <a:latin typeface="Arial" pitchFamily="34" charset="0"/>
              <a:cs typeface="Arial" pitchFamily="34" charset="0"/>
            </a:endParaRPr>
          </a:p>
          <a:p>
            <a:pPr marL="182880">
              <a:defRPr/>
            </a:pPr>
            <a:r>
              <a:rPr lang="en-US" sz="2200" dirty="0" smtClean="0">
                <a:latin typeface="Arial" pitchFamily="34" charset="0"/>
                <a:cs typeface="Arial" pitchFamily="34" charset="0"/>
              </a:rPr>
              <a:t>30</a:t>
            </a:r>
            <a:r>
              <a:rPr lang="en-US" sz="2200" baseline="30000" dirty="0" smtClean="0">
                <a:latin typeface="Arial" pitchFamily="34" charset="0"/>
                <a:cs typeface="Arial" pitchFamily="34" charset="0"/>
              </a:rPr>
              <a:t>th</a:t>
            </a:r>
            <a:r>
              <a:rPr lang="en-US" sz="2200" dirty="0" smtClean="0">
                <a:latin typeface="Arial" pitchFamily="34" charset="0"/>
                <a:cs typeface="Arial" pitchFamily="34" charset="0"/>
              </a:rPr>
              <a:t> </a:t>
            </a:r>
            <a:r>
              <a:rPr lang="en-US" sz="2200" dirty="0">
                <a:latin typeface="Arial" pitchFamily="34" charset="0"/>
                <a:cs typeface="Arial" pitchFamily="34" charset="0"/>
              </a:rPr>
              <a:t>Street, Centennial Boulevard, Chestnut Street, </a:t>
            </a:r>
            <a:endParaRPr lang="en-US" sz="2200" dirty="0" smtClean="0">
              <a:latin typeface="Arial" pitchFamily="34" charset="0"/>
              <a:cs typeface="Arial" pitchFamily="34" charset="0"/>
            </a:endParaRPr>
          </a:p>
          <a:p>
            <a:pPr marL="182880">
              <a:defRPr/>
            </a:pPr>
            <a:r>
              <a:rPr lang="en-US" sz="2200" dirty="0" smtClean="0">
                <a:latin typeface="Arial" pitchFamily="34" charset="0"/>
                <a:cs typeface="Arial" pitchFamily="34" charset="0"/>
              </a:rPr>
              <a:t>Garden </a:t>
            </a:r>
            <a:r>
              <a:rPr lang="en-US" sz="2200" dirty="0">
                <a:latin typeface="Arial" pitchFamily="34" charset="0"/>
                <a:cs typeface="Arial" pitchFamily="34" charset="0"/>
              </a:rPr>
              <a:t>of the Gods Road, the </a:t>
            </a:r>
            <a:r>
              <a:rPr lang="en-US" sz="2200" dirty="0" smtClean="0">
                <a:latin typeface="Arial" pitchFamily="34" charset="0"/>
                <a:cs typeface="Arial" pitchFamily="34" charset="0"/>
              </a:rPr>
              <a:t>Nevada-Rockrimmon </a:t>
            </a:r>
          </a:p>
          <a:p>
            <a:pPr marL="182880">
              <a:defRPr/>
            </a:pPr>
            <a:r>
              <a:rPr lang="en-US" sz="2200" dirty="0" smtClean="0">
                <a:latin typeface="Arial" pitchFamily="34" charset="0"/>
                <a:cs typeface="Arial" pitchFamily="34" charset="0"/>
              </a:rPr>
              <a:t>at I-25 and </a:t>
            </a:r>
            <a:r>
              <a:rPr lang="en-US" sz="2200" dirty="0">
                <a:latin typeface="Arial" pitchFamily="34" charset="0"/>
                <a:cs typeface="Arial" pitchFamily="34" charset="0"/>
              </a:rPr>
              <a:t>Woodmen Road. </a:t>
            </a:r>
          </a:p>
          <a:p>
            <a:pPr marL="182880">
              <a:defRPr/>
            </a:pPr>
            <a:endParaRPr lang="en-US" sz="2200" dirty="0" smtClean="0"/>
          </a:p>
          <a:p>
            <a:pPr marL="182880">
              <a:defRPr/>
            </a:pPr>
            <a:r>
              <a:rPr lang="en-US" sz="2200" dirty="0">
                <a:latin typeface="Arial" pitchFamily="34" charset="0"/>
                <a:cs typeface="Arial" pitchFamily="34" charset="0"/>
              </a:rPr>
              <a:t>I-25 will play a vital role in providing exit routes to </a:t>
            </a:r>
            <a:r>
              <a:rPr lang="en-US" sz="2200" dirty="0" smtClean="0">
                <a:latin typeface="Arial" pitchFamily="34" charset="0"/>
                <a:cs typeface="Arial" pitchFamily="34" charset="0"/>
              </a:rPr>
              <a:t>evacuation </a:t>
            </a:r>
            <a:r>
              <a:rPr lang="en-US" sz="2200" dirty="0">
                <a:latin typeface="Arial" pitchFamily="34" charset="0"/>
                <a:cs typeface="Arial" pitchFamily="34" charset="0"/>
              </a:rPr>
              <a:t>traffic from District 1. </a:t>
            </a:r>
            <a:r>
              <a:rPr lang="en-US" sz="2200" dirty="0" smtClean="0">
                <a:latin typeface="Arial" pitchFamily="34" charset="0"/>
                <a:cs typeface="Arial" pitchFamily="34" charset="0"/>
              </a:rPr>
              <a:t> </a:t>
            </a:r>
            <a:endParaRPr lang="en-US" sz="2200" dirty="0">
              <a:latin typeface="Arial" pitchFamily="34" charset="0"/>
              <a:cs typeface="Arial" pitchFamily="34" charset="0"/>
            </a:endParaRPr>
          </a:p>
        </p:txBody>
      </p:sp>
      <p:pic>
        <p:nvPicPr>
          <p:cNvPr id="3" name="Picture 20" descr="District 1 Final"/>
          <p:cNvPicPr>
            <a:picLocks noChangeAspect="1" noChangeArrowheads="1"/>
          </p:cNvPicPr>
          <p:nvPr/>
        </p:nvPicPr>
        <p:blipFill>
          <a:blip r:embed="rId2" cstate="print"/>
          <a:srcRect l="2531"/>
          <a:stretch>
            <a:fillRect/>
          </a:stretch>
        </p:blipFill>
        <p:spPr bwMode="auto">
          <a:xfrm>
            <a:off x="381000" y="2286000"/>
            <a:ext cx="6000750" cy="5562600"/>
          </a:xfrm>
          <a:prstGeom prst="rect">
            <a:avLst/>
          </a:prstGeom>
          <a:noFill/>
          <a:ln w="38100">
            <a:solidFill>
              <a:schemeClr val="tx1"/>
            </a:solidFill>
            <a:miter lim="800000"/>
            <a:headEnd/>
            <a:tailEnd/>
          </a:ln>
        </p:spPr>
      </p:pic>
      <p:sp>
        <p:nvSpPr>
          <p:cNvPr id="8" name="Rectangle 7"/>
          <p:cNvSpPr/>
          <p:nvPr/>
        </p:nvSpPr>
        <p:spPr>
          <a:xfrm>
            <a:off x="5410200" y="3967162"/>
            <a:ext cx="1295400" cy="3810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Woodmen</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Oval 8"/>
          <p:cNvSpPr/>
          <p:nvPr/>
        </p:nvSpPr>
        <p:spPr>
          <a:xfrm>
            <a:off x="5172456" y="4043362"/>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815840" y="5405818"/>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248912" y="6457378"/>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962400" y="6457378"/>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3200400" y="6457378"/>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999488" y="6402514"/>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5105400" y="5338762"/>
            <a:ext cx="1600200" cy="3810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Rockrimmon</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Rectangle 15"/>
          <p:cNvSpPr/>
          <p:nvPr/>
        </p:nvSpPr>
        <p:spPr>
          <a:xfrm>
            <a:off x="4495800" y="6405562"/>
            <a:ext cx="2286000" cy="3810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Garden of the Gods</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Rectangle 16"/>
          <p:cNvSpPr/>
          <p:nvPr/>
        </p:nvSpPr>
        <p:spPr>
          <a:xfrm rot="2700000">
            <a:off x="3765407" y="7045245"/>
            <a:ext cx="1143000" cy="384048"/>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Chestnut</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Rectangle 17"/>
          <p:cNvSpPr/>
          <p:nvPr/>
        </p:nvSpPr>
        <p:spPr>
          <a:xfrm rot="2700000">
            <a:off x="2677791" y="6911237"/>
            <a:ext cx="1373816" cy="384048"/>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Centennial</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Rectangle 19"/>
          <p:cNvSpPr/>
          <p:nvPr/>
        </p:nvSpPr>
        <p:spPr>
          <a:xfrm rot="2700000">
            <a:off x="2095051" y="6662429"/>
            <a:ext cx="670081" cy="384048"/>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30th</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Rectangle 20"/>
          <p:cNvSpPr/>
          <p:nvPr/>
        </p:nvSpPr>
        <p:spPr>
          <a:xfrm>
            <a:off x="381000" y="1600200"/>
            <a:ext cx="6019800" cy="533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4438">
              <a:lnSpc>
                <a:spcPct val="95000"/>
              </a:lnSpc>
              <a:spcBef>
                <a:spcPct val="5000"/>
              </a:spcBef>
              <a:defRPr/>
            </a:pPr>
            <a:r>
              <a:rPr lang="en-US" sz="2400" dirty="0" smtClean="0">
                <a:ln w="18415" cmpd="sng">
                  <a:solidFill>
                    <a:srgbClr val="FFFFFF"/>
                  </a:solidFill>
                  <a:prstDash val="solid"/>
                </a:ln>
                <a:solidFill>
                  <a:srgbClr val="FFFFFF"/>
                </a:solidFill>
                <a:latin typeface="Palatino Linotype" pitchFamily="18" charset="0"/>
              </a:rPr>
              <a:t> District Characteristics</a:t>
            </a:r>
            <a:endParaRPr lang="en-US" sz="2400" dirty="0">
              <a:ln w="18415" cmpd="sng">
                <a:solidFill>
                  <a:srgbClr val="FFFFFF"/>
                </a:solidFill>
                <a:prstDash val="solid"/>
              </a:ln>
              <a:solidFill>
                <a:srgbClr val="FFFFFF"/>
              </a:solidFill>
              <a:latin typeface="Palatino Linotype"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Fire Evacuation Model Study Year 2010 District 1</a:t>
            </a:r>
            <a:endParaRPr lang="en-US" sz="3000" dirty="0">
              <a:solidFill>
                <a:schemeClr val="bg1"/>
              </a:solidFill>
              <a:latin typeface="Palatino Linotype" pitchFamily="18" charset="0"/>
            </a:endParaRPr>
          </a:p>
        </p:txBody>
      </p:sp>
      <p:pic>
        <p:nvPicPr>
          <p:cNvPr id="3" name="Picture 2" descr="District 1.jpg"/>
          <p:cNvPicPr preferRelativeResize="0">
            <a:picLocks/>
          </p:cNvPicPr>
          <p:nvPr/>
        </p:nvPicPr>
        <p:blipFill>
          <a:blip r:embed="rId2" cstate="print"/>
          <a:stretch>
            <a:fillRect/>
          </a:stretch>
        </p:blipFill>
        <p:spPr>
          <a:xfrm>
            <a:off x="841248" y="2042010"/>
            <a:ext cx="9601200" cy="6327648"/>
          </a:xfrm>
          <a:prstGeom prst="rect">
            <a:avLst/>
          </a:prstGeom>
          <a:ln w="38100">
            <a:solidFill>
              <a:schemeClr val="tx1"/>
            </a:solidFill>
          </a:ln>
        </p:spPr>
      </p:pic>
      <p:grpSp>
        <p:nvGrpSpPr>
          <p:cNvPr id="17" name="Group 16"/>
          <p:cNvGrpSpPr/>
          <p:nvPr/>
        </p:nvGrpSpPr>
        <p:grpSpPr>
          <a:xfrm>
            <a:off x="10820400" y="1066800"/>
            <a:ext cx="3352590" cy="4042362"/>
            <a:chOff x="10820400" y="1066800"/>
            <a:chExt cx="3352590" cy="4042362"/>
          </a:xfrm>
        </p:grpSpPr>
        <p:pic>
          <p:nvPicPr>
            <p:cNvPr id="5" name="Picture 4" descr="KeyMap_D1N2.jpg"/>
            <p:cNvPicPr>
              <a:picLocks noChangeAspect="1"/>
            </p:cNvPicPr>
            <p:nvPr/>
          </p:nvPicPr>
          <p:blipFill>
            <a:blip r:embed="rId3" cstate="print"/>
            <a:stretch>
              <a:fillRect/>
            </a:stretch>
          </p:blipFill>
          <p:spPr>
            <a:xfrm>
              <a:off x="11049208" y="1066800"/>
              <a:ext cx="3123782" cy="4042362"/>
            </a:xfrm>
            <a:prstGeom prst="rect">
              <a:avLst/>
            </a:prstGeom>
            <a:ln w="38100">
              <a:solidFill>
                <a:schemeClr val="tx1"/>
              </a:solidFill>
            </a:ln>
          </p:spPr>
        </p:pic>
        <p:grpSp>
          <p:nvGrpSpPr>
            <p:cNvPr id="6" name="Group 5"/>
            <p:cNvGrpSpPr/>
            <p:nvPr/>
          </p:nvGrpSpPr>
          <p:grpSpPr>
            <a:xfrm>
              <a:off x="10820400" y="4191000"/>
              <a:ext cx="1430338" cy="823913"/>
              <a:chOff x="11353800" y="5867400"/>
              <a:chExt cx="1430338" cy="823913"/>
            </a:xfrm>
          </p:grpSpPr>
          <p:sp>
            <p:nvSpPr>
              <p:cNvPr id="7" name="Rectangle 6"/>
              <p:cNvSpPr/>
              <p:nvPr/>
            </p:nvSpPr>
            <p:spPr bwMode="auto">
              <a:xfrm>
                <a:off x="11353800" y="5867400"/>
                <a:ext cx="1371600" cy="82391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p>
            </p:txBody>
          </p:sp>
          <p:sp>
            <p:nvSpPr>
              <p:cNvPr id="8" name="TextBox 7"/>
              <p:cNvSpPr txBox="1"/>
              <p:nvPr/>
            </p:nvSpPr>
            <p:spPr bwMode="auto">
              <a:xfrm>
                <a:off x="11710988" y="5891213"/>
                <a:ext cx="617537" cy="223837"/>
              </a:xfrm>
              <a:prstGeom prst="rect">
                <a:avLst/>
              </a:prstGeom>
              <a:noFill/>
            </p:spPr>
            <p:txBody>
              <a:bodyPr>
                <a:spAutoFit/>
              </a:bodyPr>
              <a:lstStyle/>
              <a:p>
                <a:pPr>
                  <a:defRPr/>
                </a:pPr>
                <a:r>
                  <a:rPr lang="en-US" sz="800" b="1" dirty="0">
                    <a:latin typeface="+mj-lt"/>
                  </a:rPr>
                  <a:t>LEGEND</a:t>
                </a:r>
              </a:p>
            </p:txBody>
          </p:sp>
          <p:sp>
            <p:nvSpPr>
              <p:cNvPr id="9" name="TextBox 8"/>
              <p:cNvSpPr txBox="1"/>
              <p:nvPr/>
            </p:nvSpPr>
            <p:spPr bwMode="auto">
              <a:xfrm>
                <a:off x="11403013" y="6057900"/>
                <a:ext cx="1381125" cy="222250"/>
              </a:xfrm>
              <a:prstGeom prst="rect">
                <a:avLst/>
              </a:prstGeom>
              <a:noFill/>
            </p:spPr>
            <p:txBody>
              <a:bodyPr lIns="45720" rIns="45720">
                <a:spAutoFit/>
              </a:bodyPr>
              <a:lstStyle/>
              <a:p>
                <a:pPr>
                  <a:defRPr/>
                </a:pPr>
                <a:r>
                  <a:rPr lang="en-US" sz="800" b="1" dirty="0">
                    <a:latin typeface="+mj-lt"/>
                  </a:rPr>
                  <a:t>Volume to Capacity Ratio</a:t>
                </a:r>
              </a:p>
            </p:txBody>
          </p:sp>
          <p:sp>
            <p:nvSpPr>
              <p:cNvPr id="10" name="Rectangle 9"/>
              <p:cNvSpPr/>
              <p:nvPr/>
            </p:nvSpPr>
            <p:spPr bwMode="auto">
              <a:xfrm>
                <a:off x="11458575" y="6273800"/>
                <a:ext cx="506413" cy="92075"/>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10"/>
              <p:cNvSpPr/>
              <p:nvPr/>
            </p:nvSpPr>
            <p:spPr bwMode="auto">
              <a:xfrm>
                <a:off x="11458575" y="6400800"/>
                <a:ext cx="506413" cy="90488"/>
              </a:xfrm>
              <a:prstGeom prst="rec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p:cNvSpPr/>
              <p:nvPr/>
            </p:nvSpPr>
            <p:spPr bwMode="auto">
              <a:xfrm>
                <a:off x="11458575" y="6537325"/>
                <a:ext cx="506413" cy="92075"/>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TextBox 12"/>
              <p:cNvSpPr txBox="1"/>
              <p:nvPr/>
            </p:nvSpPr>
            <p:spPr bwMode="auto">
              <a:xfrm>
                <a:off x="12017375" y="6262688"/>
                <a:ext cx="766763" cy="368300"/>
              </a:xfrm>
              <a:prstGeom prst="rect">
                <a:avLst/>
              </a:prstGeom>
              <a:noFill/>
            </p:spPr>
            <p:txBody>
              <a:bodyPr lIns="0" tIns="0" rIns="0" bIns="0">
                <a:spAutoFit/>
              </a:bodyPr>
              <a:lstStyle/>
              <a:p>
                <a:pPr>
                  <a:defRPr/>
                </a:pPr>
                <a:r>
                  <a:rPr lang="en-US" sz="800" b="1" dirty="0">
                    <a:latin typeface="+mj-lt"/>
                  </a:rPr>
                  <a:t>&gt; = 1</a:t>
                </a:r>
              </a:p>
              <a:p>
                <a:pPr>
                  <a:defRPr/>
                </a:pPr>
                <a:r>
                  <a:rPr lang="en-US" sz="800" b="1" dirty="0">
                    <a:latin typeface="+mj-lt"/>
                  </a:rPr>
                  <a:t>From 0.85 to 1</a:t>
                </a:r>
              </a:p>
              <a:p>
                <a:pPr>
                  <a:defRPr/>
                </a:pPr>
                <a:r>
                  <a:rPr lang="en-US" sz="800" b="1" dirty="0">
                    <a:latin typeface="+mj-lt"/>
                  </a:rPr>
                  <a:t>&lt; = 0.85</a:t>
                </a:r>
              </a:p>
            </p:txBody>
          </p:sp>
        </p:grpSp>
      </p:grpSp>
      <p:sp>
        <p:nvSpPr>
          <p:cNvPr id="14" name="Rectangle 13"/>
          <p:cNvSpPr/>
          <p:nvPr/>
        </p:nvSpPr>
        <p:spPr>
          <a:xfrm>
            <a:off x="10591800" y="5257800"/>
            <a:ext cx="4038600" cy="31242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7"/>
          <p:cNvSpPr>
            <a:spLocks noChangeArrowheads="1"/>
          </p:cNvSpPr>
          <p:nvPr/>
        </p:nvSpPr>
        <p:spPr bwMode="auto">
          <a:xfrm>
            <a:off x="10210800" y="5334000"/>
            <a:ext cx="4419600" cy="2923740"/>
          </a:xfrm>
          <a:prstGeom prst="rect">
            <a:avLst/>
          </a:prstGeom>
          <a:noFill/>
          <a:ln w="9525">
            <a:noFill/>
            <a:miter lim="800000"/>
            <a:headEnd/>
            <a:tailEnd/>
          </a:ln>
        </p:spPr>
        <p:txBody>
          <a:bodyPr wrap="square" lIns="76069" tIns="38032" rIns="76069" bIns="38032">
            <a:spAutoFit/>
          </a:bodyPr>
          <a:lstStyle/>
          <a:p>
            <a:pPr marL="822325" lvl="1" indent="-457200" defTabSz="1214438">
              <a:spcBef>
                <a:spcPts val="300"/>
              </a:spcBef>
              <a:buFont typeface="Arial" charset="0"/>
              <a:buChar char="•"/>
            </a:pPr>
            <a:r>
              <a:rPr lang="en-US" sz="2000" dirty="0" smtClean="0">
                <a:latin typeface="Arial" pitchFamily="34" charset="0"/>
                <a:cs typeface="Arial" pitchFamily="34" charset="0"/>
              </a:rPr>
              <a:t>Red links are over capacity with background and evacuation traffic</a:t>
            </a:r>
          </a:p>
          <a:p>
            <a:pPr marL="822325" lvl="1" indent="-457200" defTabSz="1214438">
              <a:spcBef>
                <a:spcPts val="300"/>
              </a:spcBef>
              <a:buFont typeface="Arial" charset="0"/>
              <a:buChar char="•"/>
            </a:pPr>
            <a:r>
              <a:rPr lang="en-US" sz="2000" dirty="0" smtClean="0">
                <a:latin typeface="Arial" pitchFamily="34" charset="0"/>
                <a:cs typeface="Arial" pitchFamily="34" charset="0"/>
              </a:rPr>
              <a:t>Green links have adequate capacity; gold links are near capacity with combined traffic</a:t>
            </a:r>
          </a:p>
          <a:p>
            <a:pPr marL="822325" lvl="1" indent="-457200" defTabSz="1214438">
              <a:spcBef>
                <a:spcPts val="300"/>
              </a:spcBef>
              <a:buFont typeface="Arial" charset="0"/>
              <a:buChar char="•"/>
            </a:pPr>
            <a:r>
              <a:rPr lang="en-US" sz="2000" dirty="0" smtClean="0">
                <a:latin typeface="Arial" pitchFamily="34" charset="0"/>
                <a:cs typeface="Arial" pitchFamily="34" charset="0"/>
              </a:rPr>
              <a:t>Annotated value is the is directional evacuation traffic volume only</a:t>
            </a:r>
            <a:endParaRPr lang="en-US" sz="2000" dirty="0">
              <a:latin typeface="Arial" pitchFamily="34" charset="0"/>
              <a:cs typeface="Arial" pitchFamily="34" charset="0"/>
            </a:endParaRPr>
          </a:p>
        </p:txBody>
      </p:sp>
      <p:sp>
        <p:nvSpPr>
          <p:cNvPr id="16" name="Rectangle 15"/>
          <p:cNvSpPr/>
          <p:nvPr/>
        </p:nvSpPr>
        <p:spPr>
          <a:xfrm>
            <a:off x="838200" y="1066800"/>
            <a:ext cx="9601200" cy="8382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4438">
              <a:lnSpc>
                <a:spcPct val="95000"/>
              </a:lnSpc>
              <a:spcBef>
                <a:spcPct val="5000"/>
              </a:spcBef>
              <a:defRPr/>
            </a:pPr>
            <a:r>
              <a:rPr lang="en-US" sz="2400" dirty="0" smtClean="0">
                <a:ln w="18415" cmpd="sng">
                  <a:solidFill>
                    <a:srgbClr val="FFFFFF"/>
                  </a:solidFill>
                  <a:prstDash val="solid"/>
                </a:ln>
                <a:solidFill>
                  <a:srgbClr val="FFFFFF"/>
                </a:solidFill>
                <a:latin typeface="Palatino Linotype" pitchFamily="18" charset="0"/>
              </a:rPr>
              <a:t>Evacuation Traffic Annotated with</a:t>
            </a:r>
          </a:p>
          <a:p>
            <a:pPr algn="ctr" defTabSz="1214438">
              <a:lnSpc>
                <a:spcPct val="95000"/>
              </a:lnSpc>
              <a:spcBef>
                <a:spcPct val="5000"/>
              </a:spcBef>
              <a:defRPr/>
            </a:pPr>
            <a:r>
              <a:rPr lang="en-US" sz="2400" dirty="0" smtClean="0">
                <a:ln w="18415" cmpd="sng">
                  <a:solidFill>
                    <a:srgbClr val="FFFFFF"/>
                  </a:solidFill>
                  <a:prstDash val="solid"/>
                </a:ln>
                <a:solidFill>
                  <a:srgbClr val="FFFFFF"/>
                </a:solidFill>
                <a:latin typeface="Palatino Linotype" pitchFamily="18" charset="0"/>
              </a:rPr>
              <a:t>Volume to Capacity Ratio (V/C) Color Coded</a:t>
            </a:r>
            <a:endParaRPr lang="en-US" sz="2400" dirty="0">
              <a:ln w="18415" cmpd="sng">
                <a:solidFill>
                  <a:srgbClr val="FFFFFF"/>
                </a:solidFill>
                <a:prstDash val="solid"/>
              </a:ln>
              <a:solidFill>
                <a:srgbClr val="FFFFFF"/>
              </a:solidFill>
              <a:latin typeface="Palatino Linotype"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Fire Evacuation Model Study Year 2010 District 1</a:t>
            </a:r>
            <a:endParaRPr lang="en-US" sz="3000" dirty="0">
              <a:solidFill>
                <a:schemeClr val="bg1"/>
              </a:solidFill>
              <a:latin typeface="Palatino Linotype" pitchFamily="18" charset="0"/>
            </a:endParaRPr>
          </a:p>
        </p:txBody>
      </p:sp>
      <p:pic>
        <p:nvPicPr>
          <p:cNvPr id="3" name="Picture 2" descr="D1-5.jpg"/>
          <p:cNvPicPr preferRelativeResize="0">
            <a:picLocks/>
          </p:cNvPicPr>
          <p:nvPr/>
        </p:nvPicPr>
        <p:blipFill>
          <a:blip r:embed="rId2" cstate="print"/>
          <a:stretch>
            <a:fillRect/>
          </a:stretch>
        </p:blipFill>
        <p:spPr>
          <a:xfrm>
            <a:off x="841248" y="2053161"/>
            <a:ext cx="9601200" cy="6327648"/>
          </a:xfrm>
          <a:prstGeom prst="rect">
            <a:avLst/>
          </a:prstGeom>
          <a:ln w="38100">
            <a:solidFill>
              <a:schemeClr val="tx1"/>
            </a:solidFill>
          </a:ln>
        </p:spPr>
      </p:pic>
      <p:grpSp>
        <p:nvGrpSpPr>
          <p:cNvPr id="17" name="Group 16"/>
          <p:cNvGrpSpPr/>
          <p:nvPr/>
        </p:nvGrpSpPr>
        <p:grpSpPr>
          <a:xfrm>
            <a:off x="10820400" y="1066800"/>
            <a:ext cx="3352590" cy="4042362"/>
            <a:chOff x="10820400" y="1066800"/>
            <a:chExt cx="3352590" cy="4042362"/>
          </a:xfrm>
        </p:grpSpPr>
        <p:pic>
          <p:nvPicPr>
            <p:cNvPr id="5" name="Picture 4" descr="KeyMap_D1N2.jpg"/>
            <p:cNvPicPr>
              <a:picLocks noChangeAspect="1"/>
            </p:cNvPicPr>
            <p:nvPr/>
          </p:nvPicPr>
          <p:blipFill>
            <a:blip r:embed="rId3" cstate="print"/>
            <a:stretch>
              <a:fillRect/>
            </a:stretch>
          </p:blipFill>
          <p:spPr>
            <a:xfrm>
              <a:off x="11049208" y="1066800"/>
              <a:ext cx="3123782" cy="4042362"/>
            </a:xfrm>
            <a:prstGeom prst="rect">
              <a:avLst/>
            </a:prstGeom>
            <a:ln w="38100">
              <a:solidFill>
                <a:schemeClr val="tx1"/>
              </a:solidFill>
            </a:ln>
          </p:spPr>
        </p:pic>
        <p:grpSp>
          <p:nvGrpSpPr>
            <p:cNvPr id="6" name="Group 5"/>
            <p:cNvGrpSpPr/>
            <p:nvPr/>
          </p:nvGrpSpPr>
          <p:grpSpPr>
            <a:xfrm>
              <a:off x="10820400" y="4191000"/>
              <a:ext cx="1430338" cy="823913"/>
              <a:chOff x="11353800" y="5867400"/>
              <a:chExt cx="1430338" cy="823913"/>
            </a:xfrm>
          </p:grpSpPr>
          <p:sp>
            <p:nvSpPr>
              <p:cNvPr id="7" name="Rectangle 6"/>
              <p:cNvSpPr/>
              <p:nvPr/>
            </p:nvSpPr>
            <p:spPr bwMode="auto">
              <a:xfrm>
                <a:off x="11353800" y="5867400"/>
                <a:ext cx="1371600" cy="82391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p>
            </p:txBody>
          </p:sp>
          <p:sp>
            <p:nvSpPr>
              <p:cNvPr id="8" name="TextBox 7"/>
              <p:cNvSpPr txBox="1"/>
              <p:nvPr/>
            </p:nvSpPr>
            <p:spPr bwMode="auto">
              <a:xfrm>
                <a:off x="11710988" y="5891213"/>
                <a:ext cx="617537" cy="223837"/>
              </a:xfrm>
              <a:prstGeom prst="rect">
                <a:avLst/>
              </a:prstGeom>
              <a:noFill/>
            </p:spPr>
            <p:txBody>
              <a:bodyPr>
                <a:spAutoFit/>
              </a:bodyPr>
              <a:lstStyle/>
              <a:p>
                <a:pPr>
                  <a:defRPr/>
                </a:pPr>
                <a:r>
                  <a:rPr lang="en-US" sz="800" b="1" dirty="0">
                    <a:latin typeface="+mj-lt"/>
                  </a:rPr>
                  <a:t>LEGEND</a:t>
                </a:r>
              </a:p>
            </p:txBody>
          </p:sp>
          <p:sp>
            <p:nvSpPr>
              <p:cNvPr id="9" name="TextBox 8"/>
              <p:cNvSpPr txBox="1"/>
              <p:nvPr/>
            </p:nvSpPr>
            <p:spPr bwMode="auto">
              <a:xfrm>
                <a:off x="11403013" y="6057900"/>
                <a:ext cx="1381125" cy="222250"/>
              </a:xfrm>
              <a:prstGeom prst="rect">
                <a:avLst/>
              </a:prstGeom>
              <a:noFill/>
            </p:spPr>
            <p:txBody>
              <a:bodyPr lIns="45720" rIns="45720">
                <a:spAutoFit/>
              </a:bodyPr>
              <a:lstStyle/>
              <a:p>
                <a:pPr>
                  <a:defRPr/>
                </a:pPr>
                <a:r>
                  <a:rPr lang="en-US" sz="800" b="1" dirty="0">
                    <a:latin typeface="+mj-lt"/>
                  </a:rPr>
                  <a:t>Volume to Capacity Ratio</a:t>
                </a:r>
              </a:p>
            </p:txBody>
          </p:sp>
          <p:sp>
            <p:nvSpPr>
              <p:cNvPr id="10" name="Rectangle 9"/>
              <p:cNvSpPr/>
              <p:nvPr/>
            </p:nvSpPr>
            <p:spPr bwMode="auto">
              <a:xfrm>
                <a:off x="11458575" y="6273800"/>
                <a:ext cx="506413" cy="92075"/>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10"/>
              <p:cNvSpPr/>
              <p:nvPr/>
            </p:nvSpPr>
            <p:spPr bwMode="auto">
              <a:xfrm>
                <a:off x="11458575" y="6400800"/>
                <a:ext cx="506413" cy="90488"/>
              </a:xfrm>
              <a:prstGeom prst="rec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p:cNvSpPr/>
              <p:nvPr/>
            </p:nvSpPr>
            <p:spPr bwMode="auto">
              <a:xfrm>
                <a:off x="11458575" y="6537325"/>
                <a:ext cx="506413" cy="92075"/>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TextBox 12"/>
              <p:cNvSpPr txBox="1"/>
              <p:nvPr/>
            </p:nvSpPr>
            <p:spPr bwMode="auto">
              <a:xfrm>
                <a:off x="12017375" y="6262688"/>
                <a:ext cx="766763" cy="368300"/>
              </a:xfrm>
              <a:prstGeom prst="rect">
                <a:avLst/>
              </a:prstGeom>
              <a:noFill/>
            </p:spPr>
            <p:txBody>
              <a:bodyPr lIns="0" tIns="0" rIns="0" bIns="0">
                <a:spAutoFit/>
              </a:bodyPr>
              <a:lstStyle/>
              <a:p>
                <a:pPr>
                  <a:defRPr/>
                </a:pPr>
                <a:r>
                  <a:rPr lang="en-US" sz="800" b="1" dirty="0">
                    <a:latin typeface="+mj-lt"/>
                  </a:rPr>
                  <a:t>&gt; = 1</a:t>
                </a:r>
              </a:p>
              <a:p>
                <a:pPr>
                  <a:defRPr/>
                </a:pPr>
                <a:r>
                  <a:rPr lang="en-US" sz="800" b="1" dirty="0">
                    <a:latin typeface="+mj-lt"/>
                  </a:rPr>
                  <a:t>From 0.85 to 1</a:t>
                </a:r>
              </a:p>
              <a:p>
                <a:pPr>
                  <a:defRPr/>
                </a:pPr>
                <a:r>
                  <a:rPr lang="en-US" sz="800" b="1" dirty="0">
                    <a:latin typeface="+mj-lt"/>
                  </a:rPr>
                  <a:t>&lt; = 0.85</a:t>
                </a:r>
              </a:p>
            </p:txBody>
          </p:sp>
        </p:grpSp>
      </p:grpSp>
      <p:sp>
        <p:nvSpPr>
          <p:cNvPr id="14" name="Rectangle 13"/>
          <p:cNvSpPr/>
          <p:nvPr/>
        </p:nvSpPr>
        <p:spPr>
          <a:xfrm>
            <a:off x="10591800" y="5257800"/>
            <a:ext cx="4038600" cy="31242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7"/>
          <p:cNvSpPr>
            <a:spLocks noChangeArrowheads="1"/>
          </p:cNvSpPr>
          <p:nvPr/>
        </p:nvSpPr>
        <p:spPr bwMode="auto">
          <a:xfrm>
            <a:off x="10210800" y="5334000"/>
            <a:ext cx="4419600" cy="2923740"/>
          </a:xfrm>
          <a:prstGeom prst="rect">
            <a:avLst/>
          </a:prstGeom>
          <a:noFill/>
          <a:ln w="9525">
            <a:noFill/>
            <a:miter lim="800000"/>
            <a:headEnd/>
            <a:tailEnd/>
          </a:ln>
        </p:spPr>
        <p:txBody>
          <a:bodyPr wrap="square" lIns="76069" tIns="38032" rIns="76069" bIns="38032">
            <a:spAutoFit/>
          </a:bodyPr>
          <a:lstStyle/>
          <a:p>
            <a:pPr marL="822325" lvl="1" indent="-457200" defTabSz="1214438">
              <a:spcBef>
                <a:spcPts val="300"/>
              </a:spcBef>
              <a:buFont typeface="Arial" charset="0"/>
              <a:buChar char="•"/>
            </a:pPr>
            <a:r>
              <a:rPr lang="en-US" sz="2000" dirty="0" smtClean="0">
                <a:latin typeface="Arial" pitchFamily="34" charset="0"/>
                <a:cs typeface="Arial" pitchFamily="34" charset="0"/>
              </a:rPr>
              <a:t>Red links are over capacity with background and evacuation traffic</a:t>
            </a:r>
          </a:p>
          <a:p>
            <a:pPr marL="822325" lvl="1" indent="-457200" defTabSz="1214438">
              <a:spcBef>
                <a:spcPts val="300"/>
              </a:spcBef>
              <a:buFont typeface="Arial" charset="0"/>
              <a:buChar char="•"/>
            </a:pPr>
            <a:r>
              <a:rPr lang="en-US" sz="2000" dirty="0" smtClean="0">
                <a:latin typeface="Arial" pitchFamily="34" charset="0"/>
                <a:cs typeface="Arial" pitchFamily="34" charset="0"/>
              </a:rPr>
              <a:t>Green links have adequate capacity; gold links are near capacity with combined traffic</a:t>
            </a:r>
          </a:p>
          <a:p>
            <a:pPr marL="822325" lvl="1" indent="-457200" defTabSz="1214438">
              <a:spcBef>
                <a:spcPts val="300"/>
              </a:spcBef>
              <a:buFont typeface="Arial" charset="0"/>
              <a:buChar char="•"/>
            </a:pPr>
            <a:r>
              <a:rPr lang="en-US" sz="2000" dirty="0" smtClean="0">
                <a:latin typeface="Arial" pitchFamily="34" charset="0"/>
                <a:cs typeface="Arial" pitchFamily="34" charset="0"/>
              </a:rPr>
              <a:t>Annotated value is the V/C ratio for the combined directional link traffic volume</a:t>
            </a:r>
          </a:p>
        </p:txBody>
      </p:sp>
      <p:sp>
        <p:nvSpPr>
          <p:cNvPr id="16" name="Rectangle 15"/>
          <p:cNvSpPr/>
          <p:nvPr/>
        </p:nvSpPr>
        <p:spPr>
          <a:xfrm>
            <a:off x="838200" y="1066800"/>
            <a:ext cx="9601200" cy="8382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4438">
              <a:lnSpc>
                <a:spcPct val="95000"/>
              </a:lnSpc>
              <a:spcBef>
                <a:spcPct val="5000"/>
              </a:spcBef>
              <a:defRPr/>
            </a:pPr>
            <a:r>
              <a:rPr lang="en-US" sz="2400" dirty="0" smtClean="0">
                <a:ln w="18415" cmpd="sng">
                  <a:solidFill>
                    <a:srgbClr val="FFFFFF"/>
                  </a:solidFill>
                  <a:prstDash val="solid"/>
                </a:ln>
                <a:solidFill>
                  <a:srgbClr val="FFFFFF"/>
                </a:solidFill>
                <a:latin typeface="Palatino Linotype" pitchFamily="18" charset="0"/>
              </a:rPr>
              <a:t>Evacuation  and Background Traffic (Hourly PM) with</a:t>
            </a:r>
          </a:p>
          <a:p>
            <a:pPr algn="ctr" defTabSz="1214438">
              <a:lnSpc>
                <a:spcPct val="95000"/>
              </a:lnSpc>
              <a:spcBef>
                <a:spcPct val="5000"/>
              </a:spcBef>
              <a:defRPr/>
            </a:pPr>
            <a:r>
              <a:rPr lang="en-US" sz="2400" dirty="0" smtClean="0">
                <a:ln w="18415" cmpd="sng">
                  <a:solidFill>
                    <a:srgbClr val="FFFFFF"/>
                  </a:solidFill>
                  <a:prstDash val="solid"/>
                </a:ln>
                <a:solidFill>
                  <a:srgbClr val="FFFFFF"/>
                </a:solidFill>
                <a:latin typeface="Palatino Linotype" pitchFamily="18" charset="0"/>
              </a:rPr>
              <a:t>Volume to Capacity Ratio (V/C) Annotated</a:t>
            </a:r>
            <a:endParaRPr lang="en-US" sz="2400" dirty="0">
              <a:ln w="18415" cmpd="sng">
                <a:solidFill>
                  <a:srgbClr val="FFFFFF"/>
                </a:solidFill>
                <a:prstDash val="solid"/>
              </a:ln>
              <a:solidFill>
                <a:srgbClr val="FFFFFF"/>
              </a:solidFill>
              <a:latin typeface="Palatino Linotype"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Example Step 3:  Neighborhood-Level Screening District 1-Neighborhood 2</a:t>
            </a:r>
            <a:endParaRPr lang="en-US" sz="3000" dirty="0">
              <a:solidFill>
                <a:schemeClr val="bg1"/>
              </a:solidFill>
              <a:latin typeface="Palatino Linotype" pitchFamily="18" charset="0"/>
            </a:endParaRPr>
          </a:p>
        </p:txBody>
      </p:sp>
      <p:sp>
        <p:nvSpPr>
          <p:cNvPr id="21" name="Rectangle 20"/>
          <p:cNvSpPr/>
          <p:nvPr/>
        </p:nvSpPr>
        <p:spPr>
          <a:xfrm>
            <a:off x="6934200" y="1219200"/>
            <a:ext cx="7696200" cy="70104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7162800" y="1447800"/>
            <a:ext cx="7239000" cy="6524863"/>
          </a:xfrm>
          <a:prstGeom prst="rect">
            <a:avLst/>
          </a:prstGeom>
          <a:noFill/>
          <a:ln w="22225">
            <a:solidFill>
              <a:schemeClr val="tx1"/>
            </a:solidFill>
          </a:ln>
          <a:effectLst/>
        </p:spPr>
        <p:txBody>
          <a:bodyPr wrap="square">
            <a:spAutoFit/>
          </a:bodyPr>
          <a:lstStyle/>
          <a:p>
            <a:pPr marL="182880">
              <a:defRPr/>
            </a:pPr>
            <a:endParaRPr lang="en-US" sz="1000" dirty="0" smtClean="0"/>
          </a:p>
          <a:p>
            <a:pPr marL="182880">
              <a:defRPr/>
            </a:pPr>
            <a:r>
              <a:rPr lang="en-US" sz="2200" dirty="0" smtClean="0"/>
              <a:t>Neighborhood 2, </a:t>
            </a:r>
            <a:r>
              <a:rPr lang="en-US" sz="2200" dirty="0"/>
              <a:t>in District 1 is bordered by </a:t>
            </a:r>
            <a:r>
              <a:rPr lang="en-US" sz="2200" dirty="0" smtClean="0"/>
              <a:t>the </a:t>
            </a:r>
          </a:p>
          <a:p>
            <a:pPr marL="182880">
              <a:defRPr/>
            </a:pPr>
            <a:r>
              <a:rPr lang="en-US" sz="2200" dirty="0" smtClean="0"/>
              <a:t>US </a:t>
            </a:r>
            <a:r>
              <a:rPr lang="en-US" sz="2200" dirty="0"/>
              <a:t>Air Force Academy on the north, I-25 on the east, Rockrimmon Boulevard on the south and the </a:t>
            </a:r>
            <a:endParaRPr lang="en-US" sz="2200" dirty="0" smtClean="0"/>
          </a:p>
          <a:p>
            <a:pPr marL="182880">
              <a:defRPr/>
            </a:pPr>
            <a:r>
              <a:rPr lang="en-US" sz="2200" dirty="0" smtClean="0"/>
              <a:t>foothills </a:t>
            </a:r>
            <a:r>
              <a:rPr lang="en-US" sz="2200" dirty="0"/>
              <a:t>on the west. </a:t>
            </a:r>
          </a:p>
          <a:p>
            <a:pPr marL="182880">
              <a:defRPr/>
            </a:pPr>
            <a:endParaRPr lang="en-US" sz="2200" dirty="0">
              <a:latin typeface="Arial" pitchFamily="34" charset="0"/>
              <a:cs typeface="Arial" pitchFamily="34" charset="0"/>
            </a:endParaRPr>
          </a:p>
          <a:p>
            <a:pPr marL="182880">
              <a:defRPr/>
            </a:pPr>
            <a:r>
              <a:rPr lang="en-US" sz="2200" dirty="0" smtClean="0"/>
              <a:t>The </a:t>
            </a:r>
            <a:r>
              <a:rPr lang="en-US" sz="2200" dirty="0"/>
              <a:t>estimated number of households in </a:t>
            </a:r>
            <a:endParaRPr lang="en-US" sz="2200" dirty="0" smtClean="0"/>
          </a:p>
          <a:p>
            <a:pPr marL="182880">
              <a:defRPr/>
            </a:pPr>
            <a:r>
              <a:rPr lang="en-US" sz="2200" dirty="0" smtClean="0"/>
              <a:t>Neighborhood </a:t>
            </a:r>
            <a:r>
              <a:rPr lang="en-US" sz="2200" dirty="0"/>
              <a:t>2 is 6,700.</a:t>
            </a:r>
          </a:p>
          <a:p>
            <a:pPr marL="182880">
              <a:defRPr/>
            </a:pPr>
            <a:endParaRPr lang="en-US" sz="2200" dirty="0"/>
          </a:p>
          <a:p>
            <a:pPr marL="182880">
              <a:defRPr/>
            </a:pPr>
            <a:r>
              <a:rPr lang="en-US" sz="2200" dirty="0" smtClean="0">
                <a:latin typeface="Arial" pitchFamily="34" charset="0"/>
                <a:cs typeface="Arial" pitchFamily="34" charset="0"/>
              </a:rPr>
              <a:t>The east-west distance across </a:t>
            </a:r>
            <a:r>
              <a:rPr lang="en-US" sz="2200" dirty="0" smtClean="0"/>
              <a:t>Neighborhood </a:t>
            </a:r>
            <a:r>
              <a:rPr lang="en-US" sz="2200" dirty="0"/>
              <a:t>2 </a:t>
            </a:r>
            <a:endParaRPr lang="en-US" sz="2200" dirty="0" smtClean="0"/>
          </a:p>
          <a:p>
            <a:pPr marL="182880">
              <a:defRPr/>
            </a:pPr>
            <a:r>
              <a:rPr lang="en-US" sz="2200" dirty="0" smtClean="0"/>
              <a:t>is </a:t>
            </a:r>
            <a:r>
              <a:rPr lang="en-US" sz="2200" dirty="0"/>
              <a:t>about 4 miles; </a:t>
            </a:r>
            <a:r>
              <a:rPr lang="en-US" sz="2200" dirty="0" smtClean="0"/>
              <a:t>the north-south </a:t>
            </a:r>
            <a:r>
              <a:rPr lang="en-US" sz="2200" dirty="0"/>
              <a:t>extent of the neighborhood is about 3 miles.</a:t>
            </a:r>
          </a:p>
          <a:p>
            <a:pPr marL="182880">
              <a:defRPr/>
            </a:pPr>
            <a:endParaRPr lang="en-US" sz="2200" dirty="0"/>
          </a:p>
          <a:p>
            <a:pPr marL="182880">
              <a:defRPr/>
            </a:pPr>
            <a:r>
              <a:rPr lang="en-US" sz="2200" dirty="0" smtClean="0">
                <a:latin typeface="Arial" pitchFamily="34" charset="0"/>
                <a:cs typeface="Arial" pitchFamily="34" charset="0"/>
              </a:rPr>
              <a:t>Major </a:t>
            </a:r>
            <a:r>
              <a:rPr lang="en-US" sz="2200" dirty="0">
                <a:latin typeface="Arial" pitchFamily="34" charset="0"/>
                <a:cs typeface="Arial" pitchFamily="34" charset="0"/>
              </a:rPr>
              <a:t>portals for egress </a:t>
            </a:r>
            <a:r>
              <a:rPr lang="en-US" sz="2200" dirty="0" smtClean="0">
                <a:latin typeface="Arial" pitchFamily="34" charset="0"/>
                <a:cs typeface="Arial" pitchFamily="34" charset="0"/>
              </a:rPr>
              <a:t>from </a:t>
            </a:r>
            <a:r>
              <a:rPr lang="en-US" sz="2200" dirty="0" smtClean="0"/>
              <a:t>the </a:t>
            </a:r>
            <a:r>
              <a:rPr lang="en-US" sz="2200" dirty="0"/>
              <a:t>neighborhood are: Centennial Boulevard and the </a:t>
            </a:r>
            <a:r>
              <a:rPr lang="en-US" sz="2200" dirty="0" smtClean="0"/>
              <a:t>Rockrimmon Boulevard and Woodmen Road I-25 </a:t>
            </a:r>
            <a:r>
              <a:rPr lang="en-US" sz="2200" dirty="0"/>
              <a:t>interchanges. </a:t>
            </a:r>
            <a:endParaRPr lang="en-US" sz="2200" dirty="0" smtClean="0"/>
          </a:p>
          <a:p>
            <a:pPr marL="182880">
              <a:defRPr/>
            </a:pPr>
            <a:endParaRPr lang="en-US" sz="2200" dirty="0" smtClean="0"/>
          </a:p>
          <a:p>
            <a:pPr marL="182880">
              <a:defRPr/>
            </a:pPr>
            <a:r>
              <a:rPr lang="en-US" sz="2200" dirty="0">
                <a:latin typeface="Arial" pitchFamily="34" charset="0"/>
                <a:cs typeface="Arial" pitchFamily="34" charset="0"/>
              </a:rPr>
              <a:t>I-25 will play a vital role in providing exit routes to </a:t>
            </a:r>
            <a:r>
              <a:rPr lang="en-US" sz="2200" dirty="0"/>
              <a:t>neighborhood evacuation traffic.</a:t>
            </a:r>
            <a:endParaRPr lang="en-US" sz="2200" dirty="0">
              <a:latin typeface="Arial" pitchFamily="34" charset="0"/>
              <a:cs typeface="Arial" pitchFamily="34" charset="0"/>
            </a:endParaRPr>
          </a:p>
        </p:txBody>
      </p:sp>
      <p:grpSp>
        <p:nvGrpSpPr>
          <p:cNvPr id="25" name="Group 24"/>
          <p:cNvGrpSpPr/>
          <p:nvPr/>
        </p:nvGrpSpPr>
        <p:grpSpPr>
          <a:xfrm>
            <a:off x="381000" y="1600200"/>
            <a:ext cx="6248400" cy="6245352"/>
            <a:chOff x="381000" y="1600200"/>
            <a:chExt cx="6248400" cy="6245352"/>
          </a:xfrm>
        </p:grpSpPr>
        <p:pic>
          <p:nvPicPr>
            <p:cNvPr id="12" name="Picture 25" descr="N2"/>
            <p:cNvPicPr preferRelativeResize="0">
              <a:picLocks noChangeAspect="1" noChangeArrowheads="1"/>
            </p:cNvPicPr>
            <p:nvPr/>
          </p:nvPicPr>
          <p:blipFill>
            <a:blip r:embed="rId2" cstate="print"/>
            <a:srcRect l="1772" t="4713"/>
            <a:stretch>
              <a:fillRect/>
            </a:stretch>
          </p:blipFill>
          <p:spPr bwMode="auto">
            <a:xfrm>
              <a:off x="913959" y="2286000"/>
              <a:ext cx="5715441" cy="5559552"/>
            </a:xfrm>
            <a:prstGeom prst="rect">
              <a:avLst/>
            </a:prstGeom>
            <a:noFill/>
            <a:ln w="38100">
              <a:solidFill>
                <a:schemeClr val="tx1"/>
              </a:solidFill>
              <a:miter lim="800000"/>
              <a:headEnd/>
              <a:tailEnd/>
            </a:ln>
          </p:spPr>
        </p:pic>
        <p:sp>
          <p:nvSpPr>
            <p:cNvPr id="13" name="Oval 12"/>
            <p:cNvSpPr>
              <a:spLocks noChangeAspect="1"/>
            </p:cNvSpPr>
            <p:nvPr/>
          </p:nvSpPr>
          <p:spPr>
            <a:xfrm>
              <a:off x="6168711" y="4953000"/>
              <a:ext cx="365760" cy="3657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a:spLocks noChangeAspect="1"/>
            </p:cNvSpPr>
            <p:nvPr/>
          </p:nvSpPr>
          <p:spPr>
            <a:xfrm>
              <a:off x="5559111" y="7162800"/>
              <a:ext cx="365760" cy="3657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a:spLocks noChangeAspect="1"/>
            </p:cNvSpPr>
            <p:nvPr/>
          </p:nvSpPr>
          <p:spPr>
            <a:xfrm>
              <a:off x="2739711" y="5334000"/>
              <a:ext cx="365760" cy="3657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2895600" y="7010400"/>
              <a:ext cx="2590799" cy="609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Rockrimmon Boulevard/</a:t>
              </a:r>
            </a:p>
            <a:p>
              <a:pPr algn="ctr"/>
              <a:r>
                <a:rPr lang="en-US" sz="1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I-25 Interchange</a:t>
              </a:r>
              <a:endPar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Rectangle 16"/>
            <p:cNvSpPr/>
            <p:nvPr/>
          </p:nvSpPr>
          <p:spPr>
            <a:xfrm>
              <a:off x="4267200" y="4724400"/>
              <a:ext cx="1829241" cy="609600"/>
            </a:xfrm>
            <a:prstGeom prst="rect">
              <a:avLst/>
            </a:prstGeom>
            <a:solidFill>
              <a:schemeClr val="dk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Woodmen Road/</a:t>
              </a:r>
            </a:p>
            <a:p>
              <a:pPr algn="ctr"/>
              <a:r>
                <a:rPr lang="en-US" sz="1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I-25 Interchange</a:t>
              </a:r>
              <a:endPar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Rectangle 17"/>
            <p:cNvSpPr/>
            <p:nvPr/>
          </p:nvSpPr>
          <p:spPr>
            <a:xfrm>
              <a:off x="381000" y="5181600"/>
              <a:ext cx="2286000" cy="609600"/>
            </a:xfrm>
            <a:prstGeom prst="rect">
              <a:avLst/>
            </a:prstGeom>
            <a:solidFill>
              <a:schemeClr val="dk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Centennial Boulevard</a:t>
              </a:r>
            </a:p>
            <a:p>
              <a:pPr algn="ctr"/>
              <a:r>
                <a:rPr lang="en-US" sz="1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Vindicator Drive</a:t>
              </a:r>
              <a:endPar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3" name="Rectangle 22"/>
            <p:cNvSpPr/>
            <p:nvPr/>
          </p:nvSpPr>
          <p:spPr>
            <a:xfrm>
              <a:off x="914400" y="1600200"/>
              <a:ext cx="5715000" cy="533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4438">
                <a:lnSpc>
                  <a:spcPct val="95000"/>
                </a:lnSpc>
                <a:spcBef>
                  <a:spcPct val="5000"/>
                </a:spcBef>
                <a:defRPr/>
              </a:pPr>
              <a:r>
                <a:rPr lang="en-US" sz="2400" dirty="0" smtClean="0">
                  <a:ln w="18415" cmpd="sng">
                    <a:solidFill>
                      <a:srgbClr val="FFFFFF"/>
                    </a:solidFill>
                    <a:prstDash val="solid"/>
                  </a:ln>
                  <a:solidFill>
                    <a:srgbClr val="FFFFFF"/>
                  </a:solidFill>
                  <a:latin typeface="Palatino Linotype" pitchFamily="18" charset="0"/>
                </a:rPr>
                <a:t>Neighborhood Characteristics</a:t>
              </a:r>
              <a:endParaRPr lang="en-US" sz="2400" dirty="0">
                <a:ln w="18415" cmpd="sng">
                  <a:solidFill>
                    <a:srgbClr val="FFFFFF"/>
                  </a:solidFill>
                  <a:prstDash val="solid"/>
                </a:ln>
                <a:solidFill>
                  <a:srgbClr val="FFFFFF"/>
                </a:solidFill>
                <a:latin typeface="Palatino Linotype" pitchFamily="18"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Fire Evacuation Model Study Year 2010 District 1-Neighborhood 2</a:t>
            </a:r>
            <a:endParaRPr lang="en-US" sz="3000" dirty="0">
              <a:solidFill>
                <a:schemeClr val="bg1"/>
              </a:solidFill>
              <a:latin typeface="Palatino Linotype" pitchFamily="18" charset="0"/>
            </a:endParaRPr>
          </a:p>
        </p:txBody>
      </p:sp>
      <p:pic>
        <p:nvPicPr>
          <p:cNvPr id="3" name="Picture 7" descr="D1_N2_Fig2.jpg"/>
          <p:cNvPicPr preferRelativeResize="0">
            <a:picLocks/>
          </p:cNvPicPr>
          <p:nvPr/>
        </p:nvPicPr>
        <p:blipFill>
          <a:blip r:embed="rId2" cstate="print"/>
          <a:srcRect l="6349" b="-25"/>
          <a:stretch>
            <a:fillRect/>
          </a:stretch>
        </p:blipFill>
        <p:spPr bwMode="auto">
          <a:xfrm>
            <a:off x="830763" y="2014653"/>
            <a:ext cx="9601200" cy="6327775"/>
          </a:xfrm>
          <a:prstGeom prst="rect">
            <a:avLst/>
          </a:prstGeom>
          <a:noFill/>
          <a:ln w="38100">
            <a:solidFill>
              <a:schemeClr val="tx1"/>
            </a:solidFill>
            <a:miter lim="800000"/>
            <a:headEnd/>
            <a:tailEnd/>
          </a:ln>
        </p:spPr>
      </p:pic>
      <p:pic>
        <p:nvPicPr>
          <p:cNvPr id="14" name="Picture 19" descr="NorthArrow.wmf"/>
          <p:cNvPicPr>
            <a:picLocks noChangeAspect="1"/>
          </p:cNvPicPr>
          <p:nvPr/>
        </p:nvPicPr>
        <p:blipFill>
          <a:blip r:embed="rId3" cstate="print"/>
          <a:srcRect/>
          <a:stretch>
            <a:fillRect/>
          </a:stretch>
        </p:blipFill>
        <p:spPr bwMode="auto">
          <a:xfrm>
            <a:off x="10025063" y="7542212"/>
            <a:ext cx="338137" cy="455613"/>
          </a:xfrm>
          <a:prstGeom prst="rect">
            <a:avLst/>
          </a:prstGeom>
          <a:noFill/>
          <a:ln w="9525">
            <a:noFill/>
            <a:miter lim="800000"/>
            <a:headEnd/>
            <a:tailEnd/>
          </a:ln>
        </p:spPr>
      </p:pic>
      <p:sp>
        <p:nvSpPr>
          <p:cNvPr id="15" name="Rectangle 14"/>
          <p:cNvSpPr/>
          <p:nvPr/>
        </p:nvSpPr>
        <p:spPr>
          <a:xfrm>
            <a:off x="838200" y="1066800"/>
            <a:ext cx="9601200" cy="8382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4438">
              <a:lnSpc>
                <a:spcPct val="95000"/>
              </a:lnSpc>
              <a:spcBef>
                <a:spcPct val="5000"/>
              </a:spcBef>
              <a:defRPr/>
            </a:pPr>
            <a:r>
              <a:rPr lang="en-US" sz="2400" dirty="0" smtClean="0">
                <a:ln w="18415" cmpd="sng">
                  <a:solidFill>
                    <a:srgbClr val="FFFFFF"/>
                  </a:solidFill>
                  <a:prstDash val="solid"/>
                </a:ln>
                <a:solidFill>
                  <a:srgbClr val="FFFFFF"/>
                </a:solidFill>
                <a:latin typeface="Palatino Linotype" pitchFamily="18" charset="0"/>
              </a:rPr>
              <a:t>Evacuation Traffic Annotated with </a:t>
            </a:r>
          </a:p>
          <a:p>
            <a:pPr algn="ctr" defTabSz="1214438">
              <a:lnSpc>
                <a:spcPct val="95000"/>
              </a:lnSpc>
              <a:spcBef>
                <a:spcPct val="5000"/>
              </a:spcBef>
              <a:defRPr/>
            </a:pPr>
            <a:r>
              <a:rPr lang="en-US" sz="2400" dirty="0" smtClean="0">
                <a:ln w="18415" cmpd="sng">
                  <a:solidFill>
                    <a:srgbClr val="FFFFFF"/>
                  </a:solidFill>
                  <a:prstDash val="solid"/>
                </a:ln>
                <a:solidFill>
                  <a:srgbClr val="FFFFFF"/>
                </a:solidFill>
                <a:latin typeface="Palatino Linotype" pitchFamily="18" charset="0"/>
              </a:rPr>
              <a:t>Volume to Capacity Ratio (V/C) Color Coded</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grpSp>
        <p:nvGrpSpPr>
          <p:cNvPr id="20" name="Group 19"/>
          <p:cNvGrpSpPr/>
          <p:nvPr/>
        </p:nvGrpSpPr>
        <p:grpSpPr>
          <a:xfrm>
            <a:off x="10820400" y="1066800"/>
            <a:ext cx="3352799" cy="4042362"/>
            <a:chOff x="10820400" y="1066800"/>
            <a:chExt cx="3352799" cy="4042362"/>
          </a:xfrm>
        </p:grpSpPr>
        <p:pic>
          <p:nvPicPr>
            <p:cNvPr id="16" name="Picture 15" descr="KeyMap_D1N2.jpg"/>
            <p:cNvPicPr>
              <a:picLocks noChangeAspect="1"/>
            </p:cNvPicPr>
            <p:nvPr/>
          </p:nvPicPr>
          <p:blipFill>
            <a:blip r:embed="rId4" cstate="print"/>
            <a:stretch>
              <a:fillRect/>
            </a:stretch>
          </p:blipFill>
          <p:spPr>
            <a:xfrm>
              <a:off x="11049000" y="1066800"/>
              <a:ext cx="3124199" cy="4042362"/>
            </a:xfrm>
            <a:prstGeom prst="rect">
              <a:avLst/>
            </a:prstGeom>
            <a:ln w="38100">
              <a:solidFill>
                <a:schemeClr val="tx1"/>
              </a:solidFill>
            </a:ln>
          </p:spPr>
        </p:pic>
        <p:grpSp>
          <p:nvGrpSpPr>
            <p:cNvPr id="17" name="Group 16"/>
            <p:cNvGrpSpPr/>
            <p:nvPr/>
          </p:nvGrpSpPr>
          <p:grpSpPr>
            <a:xfrm>
              <a:off x="10820400" y="4191000"/>
              <a:ext cx="1430338" cy="823913"/>
              <a:chOff x="11353800" y="5867400"/>
              <a:chExt cx="1430338" cy="823913"/>
            </a:xfrm>
          </p:grpSpPr>
          <p:sp>
            <p:nvSpPr>
              <p:cNvPr id="7" name="Rectangle 6"/>
              <p:cNvSpPr/>
              <p:nvPr/>
            </p:nvSpPr>
            <p:spPr bwMode="auto">
              <a:xfrm>
                <a:off x="11353800" y="5867400"/>
                <a:ext cx="1371600" cy="82391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p>
            </p:txBody>
          </p:sp>
          <p:sp>
            <p:nvSpPr>
              <p:cNvPr id="8" name="TextBox 7"/>
              <p:cNvSpPr txBox="1"/>
              <p:nvPr/>
            </p:nvSpPr>
            <p:spPr bwMode="auto">
              <a:xfrm>
                <a:off x="11710988" y="5891213"/>
                <a:ext cx="617537" cy="223837"/>
              </a:xfrm>
              <a:prstGeom prst="rect">
                <a:avLst/>
              </a:prstGeom>
              <a:noFill/>
            </p:spPr>
            <p:txBody>
              <a:bodyPr>
                <a:spAutoFit/>
              </a:bodyPr>
              <a:lstStyle/>
              <a:p>
                <a:pPr>
                  <a:defRPr/>
                </a:pPr>
                <a:r>
                  <a:rPr lang="en-US" sz="800" b="1" dirty="0">
                    <a:latin typeface="+mj-lt"/>
                  </a:rPr>
                  <a:t>LEGEND</a:t>
                </a:r>
              </a:p>
            </p:txBody>
          </p:sp>
          <p:sp>
            <p:nvSpPr>
              <p:cNvPr id="9" name="TextBox 8"/>
              <p:cNvSpPr txBox="1"/>
              <p:nvPr/>
            </p:nvSpPr>
            <p:spPr bwMode="auto">
              <a:xfrm>
                <a:off x="11403013" y="6057900"/>
                <a:ext cx="1381125" cy="222250"/>
              </a:xfrm>
              <a:prstGeom prst="rect">
                <a:avLst/>
              </a:prstGeom>
              <a:noFill/>
            </p:spPr>
            <p:txBody>
              <a:bodyPr lIns="45720" rIns="45720">
                <a:spAutoFit/>
              </a:bodyPr>
              <a:lstStyle/>
              <a:p>
                <a:pPr>
                  <a:defRPr/>
                </a:pPr>
                <a:r>
                  <a:rPr lang="en-US" sz="800" b="1" dirty="0">
                    <a:latin typeface="+mj-lt"/>
                  </a:rPr>
                  <a:t>Volume to Capacity Ratio</a:t>
                </a:r>
              </a:p>
            </p:txBody>
          </p:sp>
          <p:sp>
            <p:nvSpPr>
              <p:cNvPr id="10" name="Rectangle 9"/>
              <p:cNvSpPr/>
              <p:nvPr/>
            </p:nvSpPr>
            <p:spPr bwMode="auto">
              <a:xfrm>
                <a:off x="11458575" y="6273800"/>
                <a:ext cx="506413" cy="92075"/>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10"/>
              <p:cNvSpPr/>
              <p:nvPr/>
            </p:nvSpPr>
            <p:spPr bwMode="auto">
              <a:xfrm>
                <a:off x="11458575" y="6400800"/>
                <a:ext cx="506413" cy="90488"/>
              </a:xfrm>
              <a:prstGeom prst="rec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p:cNvSpPr/>
              <p:nvPr/>
            </p:nvSpPr>
            <p:spPr bwMode="auto">
              <a:xfrm>
                <a:off x="11458575" y="6537325"/>
                <a:ext cx="506413" cy="92075"/>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TextBox 12"/>
              <p:cNvSpPr txBox="1"/>
              <p:nvPr/>
            </p:nvSpPr>
            <p:spPr bwMode="auto">
              <a:xfrm>
                <a:off x="12017375" y="6262688"/>
                <a:ext cx="766763" cy="368300"/>
              </a:xfrm>
              <a:prstGeom prst="rect">
                <a:avLst/>
              </a:prstGeom>
              <a:noFill/>
            </p:spPr>
            <p:txBody>
              <a:bodyPr lIns="0" tIns="0" rIns="0" bIns="0">
                <a:spAutoFit/>
              </a:bodyPr>
              <a:lstStyle/>
              <a:p>
                <a:pPr>
                  <a:defRPr/>
                </a:pPr>
                <a:r>
                  <a:rPr lang="en-US" sz="800" b="1" dirty="0">
                    <a:latin typeface="+mj-lt"/>
                  </a:rPr>
                  <a:t>&gt; = 1</a:t>
                </a:r>
              </a:p>
              <a:p>
                <a:pPr>
                  <a:defRPr/>
                </a:pPr>
                <a:r>
                  <a:rPr lang="en-US" sz="800" b="1" dirty="0">
                    <a:latin typeface="+mj-lt"/>
                  </a:rPr>
                  <a:t>From 0.85 to 1</a:t>
                </a:r>
              </a:p>
              <a:p>
                <a:pPr>
                  <a:defRPr/>
                </a:pPr>
                <a:r>
                  <a:rPr lang="en-US" sz="800" b="1" dirty="0">
                    <a:latin typeface="+mj-lt"/>
                  </a:rPr>
                  <a:t>&lt; = 0.85</a:t>
                </a:r>
              </a:p>
            </p:txBody>
          </p:sp>
        </p:grpSp>
      </p:grpSp>
      <p:sp>
        <p:nvSpPr>
          <p:cNvPr id="18" name="Rectangle 17"/>
          <p:cNvSpPr/>
          <p:nvPr/>
        </p:nvSpPr>
        <p:spPr>
          <a:xfrm>
            <a:off x="10591800" y="5257800"/>
            <a:ext cx="4038600" cy="31242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7"/>
          <p:cNvSpPr>
            <a:spLocks noChangeArrowheads="1"/>
          </p:cNvSpPr>
          <p:nvPr/>
        </p:nvSpPr>
        <p:spPr bwMode="auto">
          <a:xfrm>
            <a:off x="10376208" y="5363739"/>
            <a:ext cx="3934527" cy="2923740"/>
          </a:xfrm>
          <a:prstGeom prst="rect">
            <a:avLst/>
          </a:prstGeom>
          <a:noFill/>
          <a:ln w="9525">
            <a:noFill/>
            <a:miter lim="800000"/>
            <a:headEnd/>
            <a:tailEnd/>
          </a:ln>
        </p:spPr>
        <p:txBody>
          <a:bodyPr wrap="square" lIns="76069" tIns="38032" rIns="76069" bIns="38032">
            <a:spAutoFit/>
          </a:bodyPr>
          <a:lstStyle/>
          <a:p>
            <a:pPr marL="822325" lvl="1" indent="-457200" defTabSz="1214438">
              <a:spcBef>
                <a:spcPts val="300"/>
              </a:spcBef>
              <a:buFont typeface="Arial" charset="0"/>
              <a:buChar char="•"/>
            </a:pPr>
            <a:r>
              <a:rPr lang="en-US" sz="2000" dirty="0" smtClean="0">
                <a:latin typeface="Arial" pitchFamily="34" charset="0"/>
                <a:cs typeface="Arial" pitchFamily="34" charset="0"/>
              </a:rPr>
              <a:t>Red links are over capacity with background and evacuation traffic</a:t>
            </a:r>
          </a:p>
          <a:p>
            <a:pPr marL="822325" lvl="1" indent="-457200" defTabSz="1214438">
              <a:spcBef>
                <a:spcPts val="300"/>
              </a:spcBef>
              <a:buFont typeface="Arial" charset="0"/>
              <a:buChar char="•"/>
            </a:pPr>
            <a:r>
              <a:rPr lang="en-US" sz="2000" dirty="0" smtClean="0">
                <a:latin typeface="Arial" pitchFamily="34" charset="0"/>
                <a:cs typeface="Arial" pitchFamily="34" charset="0"/>
              </a:rPr>
              <a:t>Green links have adequate capacity; gold links are near capacity</a:t>
            </a:r>
          </a:p>
          <a:p>
            <a:pPr marL="822325" lvl="1" indent="-457200" defTabSz="1214438">
              <a:spcBef>
                <a:spcPts val="300"/>
              </a:spcBef>
              <a:buFont typeface="Arial" charset="0"/>
              <a:buChar char="•"/>
            </a:pPr>
            <a:r>
              <a:rPr lang="en-US" sz="2000" dirty="0" smtClean="0">
                <a:latin typeface="Arial" pitchFamily="34" charset="0"/>
                <a:cs typeface="Arial" pitchFamily="34" charset="0"/>
              </a:rPr>
              <a:t>Annotated value is the is directional evacuation traffic volume only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Fire Evacuation Model Study Year 2010 District 1-Neighborhood 2</a:t>
            </a:r>
            <a:endParaRPr lang="en-US" sz="3000" dirty="0">
              <a:solidFill>
                <a:schemeClr val="bg1"/>
              </a:solidFill>
              <a:latin typeface="Palatino Linotype" pitchFamily="18" charset="0"/>
            </a:endParaRPr>
          </a:p>
        </p:txBody>
      </p:sp>
      <p:sp>
        <p:nvSpPr>
          <p:cNvPr id="5" name="Rectangle 4"/>
          <p:cNvSpPr/>
          <p:nvPr/>
        </p:nvSpPr>
        <p:spPr>
          <a:xfrm>
            <a:off x="838200" y="1066800"/>
            <a:ext cx="9601200" cy="8382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4438">
              <a:lnSpc>
                <a:spcPct val="95000"/>
              </a:lnSpc>
              <a:spcBef>
                <a:spcPct val="5000"/>
              </a:spcBef>
              <a:defRPr/>
            </a:pPr>
            <a:r>
              <a:rPr lang="en-US" sz="2400" dirty="0" smtClean="0">
                <a:ln w="18415" cmpd="sng">
                  <a:solidFill>
                    <a:srgbClr val="FFFFFF"/>
                  </a:solidFill>
                  <a:prstDash val="solid"/>
                </a:ln>
                <a:solidFill>
                  <a:srgbClr val="FFFFFF"/>
                </a:solidFill>
                <a:latin typeface="Palatino Linotype" pitchFamily="18" charset="0"/>
              </a:rPr>
              <a:t>Evacuation and Background Traffic (Hourly PM) with Volume to Capacity Ratio (V/C) Annotated</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grpSp>
        <p:nvGrpSpPr>
          <p:cNvPr id="17" name="Group 16"/>
          <p:cNvGrpSpPr/>
          <p:nvPr/>
        </p:nvGrpSpPr>
        <p:grpSpPr>
          <a:xfrm>
            <a:off x="10820400" y="1044498"/>
            <a:ext cx="3352799" cy="4042362"/>
            <a:chOff x="10820400" y="1066800"/>
            <a:chExt cx="3352799" cy="4042362"/>
          </a:xfrm>
        </p:grpSpPr>
        <p:pic>
          <p:nvPicPr>
            <p:cNvPr id="6" name="Picture 5" descr="KeyMap_D1N2.jpg"/>
            <p:cNvPicPr>
              <a:picLocks noChangeAspect="1"/>
            </p:cNvPicPr>
            <p:nvPr/>
          </p:nvPicPr>
          <p:blipFill>
            <a:blip r:embed="rId2" cstate="print"/>
            <a:stretch>
              <a:fillRect/>
            </a:stretch>
          </p:blipFill>
          <p:spPr>
            <a:xfrm>
              <a:off x="11049000" y="1066800"/>
              <a:ext cx="3124199" cy="4042362"/>
            </a:xfrm>
            <a:prstGeom prst="rect">
              <a:avLst/>
            </a:prstGeom>
            <a:ln w="38100">
              <a:solidFill>
                <a:schemeClr val="tx1"/>
              </a:solidFill>
            </a:ln>
          </p:spPr>
        </p:pic>
        <p:grpSp>
          <p:nvGrpSpPr>
            <p:cNvPr id="7" name="Group 6"/>
            <p:cNvGrpSpPr/>
            <p:nvPr/>
          </p:nvGrpSpPr>
          <p:grpSpPr>
            <a:xfrm>
              <a:off x="10820400" y="4191000"/>
              <a:ext cx="1430338" cy="823913"/>
              <a:chOff x="11353800" y="5867400"/>
              <a:chExt cx="1430338" cy="823913"/>
            </a:xfrm>
          </p:grpSpPr>
          <p:sp>
            <p:nvSpPr>
              <p:cNvPr id="8" name="Rectangle 7"/>
              <p:cNvSpPr/>
              <p:nvPr/>
            </p:nvSpPr>
            <p:spPr bwMode="auto">
              <a:xfrm>
                <a:off x="11353800" y="5867400"/>
                <a:ext cx="1371600" cy="82391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p>
            </p:txBody>
          </p:sp>
          <p:sp>
            <p:nvSpPr>
              <p:cNvPr id="9" name="TextBox 8"/>
              <p:cNvSpPr txBox="1"/>
              <p:nvPr/>
            </p:nvSpPr>
            <p:spPr bwMode="auto">
              <a:xfrm>
                <a:off x="11710988" y="5891213"/>
                <a:ext cx="617537" cy="223837"/>
              </a:xfrm>
              <a:prstGeom prst="rect">
                <a:avLst/>
              </a:prstGeom>
              <a:noFill/>
            </p:spPr>
            <p:txBody>
              <a:bodyPr>
                <a:spAutoFit/>
              </a:bodyPr>
              <a:lstStyle/>
              <a:p>
                <a:pPr>
                  <a:defRPr/>
                </a:pPr>
                <a:r>
                  <a:rPr lang="en-US" sz="800" b="1" dirty="0">
                    <a:latin typeface="+mj-lt"/>
                  </a:rPr>
                  <a:t>LEGEND</a:t>
                </a:r>
              </a:p>
            </p:txBody>
          </p:sp>
          <p:sp>
            <p:nvSpPr>
              <p:cNvPr id="10" name="TextBox 9"/>
              <p:cNvSpPr txBox="1"/>
              <p:nvPr/>
            </p:nvSpPr>
            <p:spPr bwMode="auto">
              <a:xfrm>
                <a:off x="11403013" y="6057900"/>
                <a:ext cx="1381125" cy="222250"/>
              </a:xfrm>
              <a:prstGeom prst="rect">
                <a:avLst/>
              </a:prstGeom>
              <a:noFill/>
            </p:spPr>
            <p:txBody>
              <a:bodyPr lIns="45720" rIns="45720">
                <a:spAutoFit/>
              </a:bodyPr>
              <a:lstStyle/>
              <a:p>
                <a:pPr>
                  <a:defRPr/>
                </a:pPr>
                <a:r>
                  <a:rPr lang="en-US" sz="800" b="1" dirty="0">
                    <a:latin typeface="+mj-lt"/>
                  </a:rPr>
                  <a:t>Volume to Capacity Ratio</a:t>
                </a:r>
              </a:p>
            </p:txBody>
          </p:sp>
          <p:sp>
            <p:nvSpPr>
              <p:cNvPr id="11" name="Rectangle 10"/>
              <p:cNvSpPr/>
              <p:nvPr/>
            </p:nvSpPr>
            <p:spPr bwMode="auto">
              <a:xfrm>
                <a:off x="11458575" y="6273800"/>
                <a:ext cx="506413" cy="92075"/>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p:cNvSpPr/>
              <p:nvPr/>
            </p:nvSpPr>
            <p:spPr bwMode="auto">
              <a:xfrm>
                <a:off x="11458575" y="6400800"/>
                <a:ext cx="506413" cy="90488"/>
              </a:xfrm>
              <a:prstGeom prst="rec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ectangle 12"/>
              <p:cNvSpPr/>
              <p:nvPr/>
            </p:nvSpPr>
            <p:spPr bwMode="auto">
              <a:xfrm>
                <a:off x="11458575" y="6537325"/>
                <a:ext cx="506413" cy="92075"/>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3"/>
              <p:cNvSpPr txBox="1"/>
              <p:nvPr/>
            </p:nvSpPr>
            <p:spPr bwMode="auto">
              <a:xfrm>
                <a:off x="12017375" y="6262688"/>
                <a:ext cx="766763" cy="368300"/>
              </a:xfrm>
              <a:prstGeom prst="rect">
                <a:avLst/>
              </a:prstGeom>
              <a:noFill/>
            </p:spPr>
            <p:txBody>
              <a:bodyPr lIns="0" tIns="0" rIns="0" bIns="0">
                <a:spAutoFit/>
              </a:bodyPr>
              <a:lstStyle/>
              <a:p>
                <a:pPr>
                  <a:defRPr/>
                </a:pPr>
                <a:r>
                  <a:rPr lang="en-US" sz="800" b="1" dirty="0">
                    <a:latin typeface="+mj-lt"/>
                  </a:rPr>
                  <a:t>&gt; = 1</a:t>
                </a:r>
              </a:p>
              <a:p>
                <a:pPr>
                  <a:defRPr/>
                </a:pPr>
                <a:r>
                  <a:rPr lang="en-US" sz="800" b="1" dirty="0">
                    <a:latin typeface="+mj-lt"/>
                  </a:rPr>
                  <a:t>From 0.85 to 1</a:t>
                </a:r>
              </a:p>
              <a:p>
                <a:pPr>
                  <a:defRPr/>
                </a:pPr>
                <a:r>
                  <a:rPr lang="en-US" sz="800" b="1" dirty="0">
                    <a:latin typeface="+mj-lt"/>
                  </a:rPr>
                  <a:t>&lt; = 0.85</a:t>
                </a:r>
              </a:p>
            </p:txBody>
          </p:sp>
        </p:grpSp>
      </p:grpSp>
      <p:sp>
        <p:nvSpPr>
          <p:cNvPr id="15" name="Rectangle 14"/>
          <p:cNvSpPr/>
          <p:nvPr/>
        </p:nvSpPr>
        <p:spPr>
          <a:xfrm>
            <a:off x="10591800" y="5215053"/>
            <a:ext cx="4038600" cy="32004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7"/>
          <p:cNvSpPr>
            <a:spLocks noChangeArrowheads="1"/>
          </p:cNvSpPr>
          <p:nvPr/>
        </p:nvSpPr>
        <p:spPr bwMode="auto">
          <a:xfrm>
            <a:off x="10363200" y="5313555"/>
            <a:ext cx="4267200" cy="3308461"/>
          </a:xfrm>
          <a:prstGeom prst="rect">
            <a:avLst/>
          </a:prstGeom>
          <a:noFill/>
          <a:ln w="9525">
            <a:noFill/>
            <a:miter lim="800000"/>
            <a:headEnd/>
            <a:tailEnd/>
          </a:ln>
        </p:spPr>
        <p:txBody>
          <a:bodyPr wrap="square" lIns="76069" tIns="38032" rIns="76069" bIns="38032">
            <a:spAutoFit/>
          </a:bodyPr>
          <a:lstStyle/>
          <a:p>
            <a:pPr marL="822325" lvl="1" indent="-457200" defTabSz="1214438">
              <a:spcBef>
                <a:spcPts val="300"/>
              </a:spcBef>
              <a:buFont typeface="Arial" charset="0"/>
              <a:buChar char="•"/>
            </a:pPr>
            <a:r>
              <a:rPr lang="en-US" sz="2000" dirty="0" smtClean="0">
                <a:latin typeface="Arial" pitchFamily="34" charset="0"/>
                <a:cs typeface="Arial" pitchFamily="34" charset="0"/>
              </a:rPr>
              <a:t>Red links are over </a:t>
            </a:r>
          </a:p>
          <a:p>
            <a:pPr marL="822325" lvl="1" indent="-457200" defTabSz="1214438">
              <a:spcBef>
                <a:spcPts val="300"/>
              </a:spcBef>
              <a:buFont typeface="Arial" charset="0"/>
              <a:buChar char="•"/>
            </a:pPr>
            <a:r>
              <a:rPr lang="en-US" sz="2000" dirty="0" smtClean="0">
                <a:latin typeface="Arial" pitchFamily="34" charset="0"/>
                <a:cs typeface="Arial" pitchFamily="34" charset="0"/>
              </a:rPr>
              <a:t>capacity with background and evacuation traffic</a:t>
            </a:r>
          </a:p>
          <a:p>
            <a:pPr marL="822325" lvl="1" indent="-457200" defTabSz="1214438">
              <a:spcBef>
                <a:spcPts val="300"/>
              </a:spcBef>
              <a:buFont typeface="Arial" charset="0"/>
              <a:buChar char="•"/>
            </a:pPr>
            <a:r>
              <a:rPr lang="en-US" sz="2000" dirty="0" smtClean="0">
                <a:latin typeface="Arial" pitchFamily="34" charset="0"/>
                <a:cs typeface="Arial" pitchFamily="34" charset="0"/>
              </a:rPr>
              <a:t>Green links have adequate capacity; gold links are near capacity</a:t>
            </a:r>
          </a:p>
          <a:p>
            <a:pPr marL="822325" lvl="1" indent="-457200" defTabSz="1214438">
              <a:spcBef>
                <a:spcPts val="300"/>
              </a:spcBef>
              <a:buFont typeface="Arial" charset="0"/>
              <a:buChar char="•"/>
            </a:pPr>
            <a:r>
              <a:rPr lang="en-US" sz="2000" dirty="0" smtClean="0">
                <a:latin typeface="Arial" pitchFamily="34" charset="0"/>
                <a:cs typeface="Arial" pitchFamily="34" charset="0"/>
              </a:rPr>
              <a:t>Annotated value is the V/C ratio for the combined directional link traffic volume</a:t>
            </a:r>
          </a:p>
          <a:p>
            <a:pPr marL="822325" lvl="1" indent="-457200" defTabSz="1214438">
              <a:spcBef>
                <a:spcPts val="300"/>
              </a:spcBef>
              <a:buFont typeface="Arial" charset="0"/>
              <a:buChar char="•"/>
            </a:pPr>
            <a:endParaRPr lang="en-US" sz="2000" dirty="0">
              <a:latin typeface="Arial" pitchFamily="34" charset="0"/>
              <a:cs typeface="Arial" pitchFamily="34" charset="0"/>
            </a:endParaRPr>
          </a:p>
        </p:txBody>
      </p:sp>
      <p:pic>
        <p:nvPicPr>
          <p:cNvPr id="18" name="Picture 17" descr="COMUG Image.jpg"/>
          <p:cNvPicPr>
            <a:picLocks noChangeAspect="1"/>
          </p:cNvPicPr>
          <p:nvPr/>
        </p:nvPicPr>
        <p:blipFill>
          <a:blip r:embed="rId3" cstate="print"/>
          <a:srcRect l="-423" r="7954"/>
          <a:stretch>
            <a:fillRect/>
          </a:stretch>
        </p:blipFill>
        <p:spPr>
          <a:xfrm>
            <a:off x="802890" y="2049963"/>
            <a:ext cx="9601200" cy="6327648"/>
          </a:xfrm>
          <a:prstGeom prst="rect">
            <a:avLst/>
          </a:prstGeom>
          <a:ln w="38100">
            <a:solidFill>
              <a:schemeClr val="tx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Step 4:  Traffic Control and Contra-flow Operations Analysis</a:t>
            </a:r>
            <a:endParaRPr lang="en-US" sz="3000" dirty="0">
              <a:solidFill>
                <a:schemeClr val="bg1"/>
              </a:solidFill>
              <a:latin typeface="Palatino Linotype" pitchFamily="18" charset="0"/>
            </a:endParaRPr>
          </a:p>
        </p:txBody>
      </p:sp>
      <p:sp>
        <p:nvSpPr>
          <p:cNvPr id="6" name="Rectangle 5"/>
          <p:cNvSpPr/>
          <p:nvPr/>
        </p:nvSpPr>
        <p:spPr>
          <a:xfrm>
            <a:off x="1066800" y="1871547"/>
            <a:ext cx="13563600" cy="57912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9"/>
          <p:cNvSpPr>
            <a:spLocks noChangeArrowheads="1"/>
          </p:cNvSpPr>
          <p:nvPr/>
        </p:nvSpPr>
        <p:spPr bwMode="auto">
          <a:xfrm>
            <a:off x="1587192" y="2209800"/>
            <a:ext cx="11963400" cy="4802448"/>
          </a:xfrm>
          <a:prstGeom prst="rect">
            <a:avLst/>
          </a:prstGeom>
          <a:noFill/>
          <a:ln w="9525">
            <a:noFill/>
            <a:miter lim="800000"/>
            <a:headEnd/>
            <a:tailEnd/>
          </a:ln>
        </p:spPr>
        <p:txBody>
          <a:bodyPr wrap="square" lIns="76069" tIns="38032" rIns="76069" bIns="38032">
            <a:spAutoFit/>
          </a:bodyPr>
          <a:lstStyle/>
          <a:p>
            <a:pPr marL="379229" indent="-379229" defTabSz="1215437">
              <a:lnSpc>
                <a:spcPct val="105000"/>
              </a:lnSpc>
              <a:spcBef>
                <a:spcPts val="0"/>
              </a:spcBef>
              <a:defRPr/>
            </a:pPr>
            <a:r>
              <a:rPr lang="en-US" sz="2200" dirty="0" smtClean="0">
                <a:latin typeface="Arial" pitchFamily="34" charset="0"/>
                <a:cs typeface="Arial" pitchFamily="34" charset="0"/>
              </a:rPr>
              <a:t>Step 1: Review  </a:t>
            </a:r>
            <a:r>
              <a:rPr lang="en-US" sz="2200" dirty="0">
                <a:latin typeface="Arial" pitchFamily="34" charset="0"/>
                <a:cs typeface="Arial" pitchFamily="34" charset="0"/>
              </a:rPr>
              <a:t>baseline modeling result to: </a:t>
            </a:r>
            <a:r>
              <a:rPr lang="en-US" sz="2200" dirty="0" smtClean="0">
                <a:latin typeface="Arial" pitchFamily="34" charset="0"/>
                <a:cs typeface="Arial" pitchFamily="34" charset="0"/>
              </a:rPr>
              <a:t>1) assess </a:t>
            </a:r>
            <a:r>
              <a:rPr lang="en-US" sz="2200" dirty="0">
                <a:latin typeface="Arial" pitchFamily="34" charset="0"/>
                <a:cs typeface="Arial" pitchFamily="34" charset="0"/>
              </a:rPr>
              <a:t>“time-to-evacuate” </a:t>
            </a:r>
            <a:r>
              <a:rPr lang="en-US" sz="2200" dirty="0" smtClean="0">
                <a:latin typeface="Arial" pitchFamily="34" charset="0"/>
                <a:cs typeface="Arial" pitchFamily="34" charset="0"/>
              </a:rPr>
              <a:t>performance</a:t>
            </a:r>
            <a:r>
              <a:rPr lang="en-US" sz="2200" dirty="0">
                <a:latin typeface="Arial" pitchFamily="34" charset="0"/>
                <a:cs typeface="Arial" pitchFamily="34" charset="0"/>
              </a:rPr>
              <a:t>, </a:t>
            </a:r>
            <a:endParaRPr lang="en-US" sz="2200" dirty="0" smtClean="0">
              <a:latin typeface="Arial" pitchFamily="34" charset="0"/>
              <a:cs typeface="Arial" pitchFamily="34" charset="0"/>
            </a:endParaRPr>
          </a:p>
          <a:p>
            <a:pPr marL="1371600" indent="-379229" defTabSz="1215437">
              <a:lnSpc>
                <a:spcPct val="105000"/>
              </a:lnSpc>
              <a:spcBef>
                <a:spcPts val="0"/>
              </a:spcBef>
              <a:defRPr/>
            </a:pPr>
            <a:r>
              <a:rPr lang="en-US" sz="2200" dirty="0" smtClean="0">
                <a:latin typeface="Arial" pitchFamily="34" charset="0"/>
                <a:cs typeface="Arial" pitchFamily="34" charset="0"/>
              </a:rPr>
              <a:t>2</a:t>
            </a:r>
            <a:r>
              <a:rPr lang="en-US" sz="2200" dirty="0">
                <a:latin typeface="Arial" pitchFamily="34" charset="0"/>
                <a:cs typeface="Arial" pitchFamily="34" charset="0"/>
              </a:rPr>
              <a:t>) evaluate the role of  background </a:t>
            </a:r>
            <a:r>
              <a:rPr lang="en-US" sz="2200" dirty="0" smtClean="0">
                <a:latin typeface="Arial" pitchFamily="34" charset="0"/>
                <a:cs typeface="Arial" pitchFamily="34" charset="0"/>
              </a:rPr>
              <a:t>pass-through </a:t>
            </a:r>
            <a:r>
              <a:rPr lang="en-US" sz="2200" dirty="0">
                <a:latin typeface="Arial" pitchFamily="34" charset="0"/>
                <a:cs typeface="Arial" pitchFamily="34" charset="0"/>
              </a:rPr>
              <a:t>traffic </a:t>
            </a:r>
            <a:r>
              <a:rPr lang="en-US" sz="2200" dirty="0" smtClean="0">
                <a:latin typeface="Arial" pitchFamily="34" charset="0"/>
                <a:cs typeface="Arial" pitchFamily="34" charset="0"/>
              </a:rPr>
              <a:t>in creating </a:t>
            </a:r>
            <a:r>
              <a:rPr lang="en-US" sz="2200" dirty="0">
                <a:latin typeface="Arial" pitchFamily="34" charset="0"/>
                <a:cs typeface="Arial" pitchFamily="34" charset="0"/>
              </a:rPr>
              <a:t>evacuation </a:t>
            </a:r>
            <a:r>
              <a:rPr lang="en-US" sz="2200" dirty="0" smtClean="0">
                <a:latin typeface="Arial" pitchFamily="34" charset="0"/>
                <a:cs typeface="Arial" pitchFamily="34" charset="0"/>
              </a:rPr>
              <a:t>delay, </a:t>
            </a:r>
          </a:p>
          <a:p>
            <a:pPr marL="1371600" indent="-379229" defTabSz="1215437">
              <a:lnSpc>
                <a:spcPct val="105000"/>
              </a:lnSpc>
              <a:spcBef>
                <a:spcPts val="0"/>
              </a:spcBef>
              <a:defRPr/>
            </a:pPr>
            <a:r>
              <a:rPr lang="en-US" sz="2200" dirty="0" smtClean="0">
                <a:latin typeface="Arial" pitchFamily="34" charset="0"/>
                <a:cs typeface="Arial" pitchFamily="34" charset="0"/>
              </a:rPr>
              <a:t>3</a:t>
            </a:r>
            <a:r>
              <a:rPr lang="en-US" sz="2200" dirty="0">
                <a:latin typeface="Arial" pitchFamily="34" charset="0"/>
                <a:cs typeface="Arial" pitchFamily="34" charset="0"/>
              </a:rPr>
              <a:t>) </a:t>
            </a:r>
            <a:r>
              <a:rPr lang="en-US" sz="2200" dirty="0" smtClean="0">
                <a:latin typeface="Arial" pitchFamily="34" charset="0"/>
                <a:cs typeface="Arial" pitchFamily="34" charset="0"/>
              </a:rPr>
              <a:t>identify evacuation route restriction requirements, and </a:t>
            </a:r>
          </a:p>
          <a:p>
            <a:pPr marL="1371600" indent="-379229" defTabSz="1215437">
              <a:lnSpc>
                <a:spcPct val="105000"/>
              </a:lnSpc>
              <a:spcBef>
                <a:spcPts val="0"/>
              </a:spcBef>
              <a:defRPr/>
            </a:pPr>
            <a:r>
              <a:rPr lang="en-US" sz="2200" dirty="0" smtClean="0">
                <a:latin typeface="Arial" pitchFamily="34" charset="0"/>
                <a:cs typeface="Arial" pitchFamily="34" charset="0"/>
              </a:rPr>
              <a:t>4) identify contra-flow </a:t>
            </a:r>
            <a:r>
              <a:rPr lang="en-US" sz="2200" dirty="0">
                <a:latin typeface="Arial" pitchFamily="34" charset="0"/>
                <a:cs typeface="Arial" pitchFamily="34" charset="0"/>
              </a:rPr>
              <a:t>operations opportunities.</a:t>
            </a:r>
          </a:p>
          <a:p>
            <a:pPr marL="379229" indent="-379229" defTabSz="1215437">
              <a:lnSpc>
                <a:spcPct val="105000"/>
              </a:lnSpc>
              <a:spcBef>
                <a:spcPts val="0"/>
              </a:spcBef>
              <a:defRPr/>
            </a:pPr>
            <a:endParaRPr lang="en-US" sz="2200" dirty="0">
              <a:latin typeface="Arial" pitchFamily="34" charset="0"/>
              <a:cs typeface="Arial" pitchFamily="34" charset="0"/>
            </a:endParaRPr>
          </a:p>
          <a:p>
            <a:pPr marL="379229" indent="-379229" defTabSz="1215437">
              <a:lnSpc>
                <a:spcPct val="105000"/>
              </a:lnSpc>
              <a:spcBef>
                <a:spcPts val="0"/>
              </a:spcBef>
              <a:defRPr/>
            </a:pPr>
            <a:r>
              <a:rPr lang="en-US" sz="2200" dirty="0" smtClean="0">
                <a:latin typeface="Arial" pitchFamily="34" charset="0"/>
                <a:cs typeface="Arial" pitchFamily="34" charset="0"/>
              </a:rPr>
              <a:t>Step 2:  Model </a:t>
            </a:r>
            <a:r>
              <a:rPr lang="en-US" sz="2200" dirty="0">
                <a:latin typeface="Arial" pitchFamily="34" charset="0"/>
                <a:cs typeface="Arial" pitchFamily="34" charset="0"/>
              </a:rPr>
              <a:t>baseline operational scenario with pass-through traffic </a:t>
            </a:r>
            <a:r>
              <a:rPr lang="en-US" sz="2200" dirty="0" smtClean="0">
                <a:latin typeface="Arial" pitchFamily="34" charset="0"/>
                <a:cs typeface="Arial" pitchFamily="34" charset="0"/>
              </a:rPr>
              <a:t>prohibition and</a:t>
            </a:r>
          </a:p>
          <a:p>
            <a:pPr marL="1371600" indent="-379229" defTabSz="1215437">
              <a:lnSpc>
                <a:spcPct val="105000"/>
              </a:lnSpc>
              <a:spcBef>
                <a:spcPts val="0"/>
              </a:spcBef>
              <a:defRPr/>
            </a:pPr>
            <a:r>
              <a:rPr lang="en-US" sz="2200" dirty="0" smtClean="0">
                <a:latin typeface="Arial" pitchFamily="34" charset="0"/>
                <a:cs typeface="Arial" pitchFamily="34" charset="0"/>
              </a:rPr>
              <a:t> evacuation route restriction implemented. </a:t>
            </a:r>
            <a:endParaRPr lang="en-US" sz="2200" dirty="0">
              <a:latin typeface="Arial" pitchFamily="34" charset="0"/>
              <a:cs typeface="Arial" pitchFamily="34" charset="0"/>
            </a:endParaRPr>
          </a:p>
          <a:p>
            <a:pPr marL="379229" indent="-379229" defTabSz="1215437">
              <a:lnSpc>
                <a:spcPct val="105000"/>
              </a:lnSpc>
              <a:spcBef>
                <a:spcPts val="0"/>
              </a:spcBef>
              <a:defRPr/>
            </a:pPr>
            <a:endParaRPr lang="en-US" sz="2200" dirty="0">
              <a:latin typeface="Arial" pitchFamily="34" charset="0"/>
              <a:cs typeface="Arial" pitchFamily="34" charset="0"/>
            </a:endParaRPr>
          </a:p>
          <a:p>
            <a:pPr marL="379229" indent="-1188144" defTabSz="1215437">
              <a:lnSpc>
                <a:spcPct val="105000"/>
              </a:lnSpc>
              <a:spcBef>
                <a:spcPts val="0"/>
              </a:spcBef>
              <a:defRPr/>
            </a:pPr>
            <a:r>
              <a:rPr lang="en-US" sz="2200" dirty="0" smtClean="0">
                <a:latin typeface="Arial" pitchFamily="34" charset="0"/>
                <a:cs typeface="Arial" pitchFamily="34" charset="0"/>
              </a:rPr>
              <a:t>Step 3:   Model </a:t>
            </a:r>
            <a:r>
              <a:rPr lang="en-US" sz="2200" dirty="0">
                <a:latin typeface="Arial" pitchFamily="34" charset="0"/>
                <a:cs typeface="Arial" pitchFamily="34" charset="0"/>
              </a:rPr>
              <a:t>contra-flow alternatives iteratively (optional). </a:t>
            </a:r>
          </a:p>
          <a:p>
            <a:pPr marL="379229" indent="-1188144" defTabSz="1215437">
              <a:lnSpc>
                <a:spcPct val="105000"/>
              </a:lnSpc>
              <a:spcBef>
                <a:spcPts val="0"/>
              </a:spcBef>
              <a:defRPr/>
            </a:pPr>
            <a:endParaRPr lang="en-US" sz="2200" dirty="0">
              <a:latin typeface="Arial" pitchFamily="34" charset="0"/>
              <a:cs typeface="Arial" pitchFamily="34" charset="0"/>
            </a:endParaRPr>
          </a:p>
          <a:p>
            <a:pPr marL="379229" indent="-1188144" defTabSz="1215437">
              <a:lnSpc>
                <a:spcPct val="105000"/>
              </a:lnSpc>
              <a:spcBef>
                <a:spcPts val="0"/>
              </a:spcBef>
              <a:defRPr/>
            </a:pPr>
            <a:r>
              <a:rPr lang="en-US" sz="2200" dirty="0" smtClean="0">
                <a:latin typeface="Arial" pitchFamily="34" charset="0"/>
                <a:cs typeface="Arial" pitchFamily="34" charset="0"/>
              </a:rPr>
              <a:t>Step 4:   Use </a:t>
            </a:r>
            <a:r>
              <a:rPr lang="en-US" sz="2200" dirty="0">
                <a:latin typeface="Arial" pitchFamily="34" charset="0"/>
                <a:cs typeface="Arial" pitchFamily="34" charset="0"/>
              </a:rPr>
              <a:t>micro-simulation to evaluate traffic operations performance (optional). </a:t>
            </a:r>
          </a:p>
          <a:p>
            <a:pPr marL="379229" indent="-1188144" defTabSz="1215437">
              <a:lnSpc>
                <a:spcPct val="105000"/>
              </a:lnSpc>
              <a:spcBef>
                <a:spcPts val="0"/>
              </a:spcBef>
              <a:defRPr/>
            </a:pPr>
            <a:endParaRPr lang="en-US" sz="2200" dirty="0">
              <a:latin typeface="Arial" pitchFamily="34" charset="0"/>
              <a:cs typeface="Arial" pitchFamily="34" charset="0"/>
            </a:endParaRPr>
          </a:p>
          <a:p>
            <a:pPr marL="379229" indent="-1188144" defTabSz="1215437">
              <a:lnSpc>
                <a:spcPct val="105000"/>
              </a:lnSpc>
              <a:spcBef>
                <a:spcPts val="0"/>
              </a:spcBef>
              <a:defRPr/>
            </a:pPr>
            <a:r>
              <a:rPr lang="en-US" sz="2200" dirty="0" smtClean="0">
                <a:latin typeface="Arial" pitchFamily="34" charset="0"/>
                <a:cs typeface="Arial" pitchFamily="34" charset="0"/>
              </a:rPr>
              <a:t>Step 5:   Prepare </a:t>
            </a:r>
            <a:r>
              <a:rPr lang="en-US" sz="2200" dirty="0">
                <a:latin typeface="Arial" pitchFamily="34" charset="0"/>
                <a:cs typeface="Arial" pitchFamily="34" charset="0"/>
              </a:rPr>
              <a:t>traffic control plan for final evacuation scenario. </a:t>
            </a:r>
            <a:endParaRPr lang="en-US" sz="1800" dirty="0">
              <a:latin typeface="Arial" pitchFamily="34" charset="0"/>
              <a:cs typeface="Arial" pitchFamily="34" charset="0"/>
            </a:endParaRPr>
          </a:p>
        </p:txBody>
      </p:sp>
      <p:sp>
        <p:nvSpPr>
          <p:cNvPr id="5" name="Rectangle 4"/>
          <p:cNvSpPr/>
          <p:nvPr/>
        </p:nvSpPr>
        <p:spPr>
          <a:xfrm>
            <a:off x="1066800" y="1312131"/>
            <a:ext cx="13563600" cy="533400"/>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4438">
              <a:lnSpc>
                <a:spcPct val="95000"/>
              </a:lnSpc>
              <a:spcBef>
                <a:spcPct val="5000"/>
              </a:spcBef>
              <a:defRPr/>
            </a:pPr>
            <a:r>
              <a:rPr lang="en-US" sz="2800" b="1" dirty="0" smtClean="0">
                <a:latin typeface="Palatino Linotype" pitchFamily="18" charset="0"/>
              </a:rPr>
              <a:t> Traffic Operations Analysis Process</a:t>
            </a:r>
            <a:endParaRPr lang="en-US" sz="2800" dirty="0">
              <a:ln w="18415" cmpd="sng">
                <a:solidFill>
                  <a:srgbClr val="FFFFFF"/>
                </a:solidFill>
                <a:prstDash val="solid"/>
              </a:ln>
              <a:solidFill>
                <a:srgbClr val="FFFFFF"/>
              </a:solidFill>
              <a:latin typeface="Palatino Linotype"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Example: Contra-flow Options District 1-Neighborhood 2</a:t>
            </a:r>
            <a:endParaRPr lang="en-US" sz="3000" dirty="0">
              <a:solidFill>
                <a:schemeClr val="bg1"/>
              </a:solidFill>
              <a:latin typeface="Palatino Linotype" pitchFamily="18" charset="0"/>
            </a:endParaRPr>
          </a:p>
        </p:txBody>
      </p:sp>
      <p:sp>
        <p:nvSpPr>
          <p:cNvPr id="9" name="Rectangle 8"/>
          <p:cNvSpPr/>
          <p:nvPr/>
        </p:nvSpPr>
        <p:spPr>
          <a:xfrm>
            <a:off x="10896600" y="1295400"/>
            <a:ext cx="3733800" cy="70104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457200" y="1600200"/>
            <a:ext cx="10140950" cy="6248400"/>
            <a:chOff x="457200" y="1600200"/>
            <a:chExt cx="10140950" cy="6248400"/>
          </a:xfrm>
        </p:grpSpPr>
        <p:pic>
          <p:nvPicPr>
            <p:cNvPr id="3" name="Picture 1" descr="D1_N2_no contraflow.jpg"/>
            <p:cNvPicPr>
              <a:picLocks noChangeAspect="1"/>
            </p:cNvPicPr>
            <p:nvPr/>
          </p:nvPicPr>
          <p:blipFill>
            <a:blip r:embed="rId3" cstate="print"/>
            <a:srcRect/>
            <a:stretch>
              <a:fillRect/>
            </a:stretch>
          </p:blipFill>
          <p:spPr bwMode="auto">
            <a:xfrm>
              <a:off x="457200" y="1600200"/>
              <a:ext cx="10074467" cy="6248400"/>
            </a:xfrm>
            <a:prstGeom prst="rect">
              <a:avLst/>
            </a:prstGeom>
            <a:noFill/>
            <a:ln w="38100">
              <a:solidFill>
                <a:schemeClr val="tx1"/>
              </a:solidFill>
              <a:miter lim="800000"/>
              <a:headEnd/>
              <a:tailEnd/>
            </a:ln>
          </p:spPr>
        </p:pic>
        <p:sp>
          <p:nvSpPr>
            <p:cNvPr id="5" name="Curved Left Arrow 4"/>
            <p:cNvSpPr/>
            <p:nvPr/>
          </p:nvSpPr>
          <p:spPr>
            <a:xfrm rot="17288189">
              <a:off x="6379635" y="1300183"/>
              <a:ext cx="1035201" cy="4712942"/>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7" name="Curved Down Arrow 6"/>
            <p:cNvSpPr/>
            <p:nvPr/>
          </p:nvSpPr>
          <p:spPr>
            <a:xfrm>
              <a:off x="8967088" y="4352471"/>
              <a:ext cx="1631062" cy="520700"/>
            </a:xfrm>
            <a:prstGeom prst="curved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8" name="Curved Left Arrow 7"/>
            <p:cNvSpPr/>
            <p:nvPr/>
          </p:nvSpPr>
          <p:spPr>
            <a:xfrm>
              <a:off x="4144818" y="5393871"/>
              <a:ext cx="780073" cy="2454729"/>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6" name="Curved Up Arrow 5"/>
            <p:cNvSpPr/>
            <p:nvPr/>
          </p:nvSpPr>
          <p:spPr>
            <a:xfrm rot="1946706">
              <a:off x="5578521" y="6696558"/>
              <a:ext cx="2775096" cy="866775"/>
            </a:xfrm>
            <a:prstGeom prst="curvedUpArrow">
              <a:avLst>
                <a:gd name="adj1" fmla="val 25000"/>
                <a:gd name="adj2" fmla="val 50000"/>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2" name="Rectangle 7"/>
          <p:cNvSpPr>
            <a:spLocks noChangeArrowheads="1"/>
          </p:cNvSpPr>
          <p:nvPr/>
        </p:nvSpPr>
        <p:spPr bwMode="auto">
          <a:xfrm>
            <a:off x="10896600" y="1569813"/>
            <a:ext cx="3505200" cy="5732201"/>
          </a:xfrm>
          <a:prstGeom prst="rect">
            <a:avLst/>
          </a:prstGeom>
          <a:noFill/>
          <a:ln w="9525">
            <a:noFill/>
            <a:miter lim="800000"/>
            <a:headEnd/>
            <a:tailEnd/>
          </a:ln>
        </p:spPr>
        <p:txBody>
          <a:bodyPr wrap="square" lIns="76069" tIns="38032" rIns="76069" bIns="38032">
            <a:spAutoFit/>
          </a:bodyPr>
          <a:lstStyle/>
          <a:p>
            <a:pPr marL="822325" lvl="1" indent="-457200" defTabSz="1214438">
              <a:spcBef>
                <a:spcPts val="600"/>
              </a:spcBef>
              <a:buFont typeface="Arial" charset="0"/>
              <a:buChar char="•"/>
            </a:pPr>
            <a:r>
              <a:rPr lang="en-US" sz="2200" dirty="0" smtClean="0">
                <a:latin typeface="Arial" pitchFamily="34" charset="0"/>
                <a:cs typeface="Arial" pitchFamily="34" charset="0"/>
              </a:rPr>
              <a:t>Refine modeled traffic control to eliminate any cut-through traffic</a:t>
            </a:r>
          </a:p>
          <a:p>
            <a:pPr marL="822325" lvl="1" indent="-457200" defTabSz="1214438">
              <a:spcBef>
                <a:spcPts val="600"/>
              </a:spcBef>
            </a:pPr>
            <a:endParaRPr lang="en-US" sz="1000" dirty="0" smtClean="0">
              <a:latin typeface="Arial" pitchFamily="34" charset="0"/>
              <a:cs typeface="Arial" pitchFamily="34" charset="0"/>
            </a:endParaRPr>
          </a:p>
          <a:p>
            <a:pPr marL="822325" lvl="1" indent="-457200" defTabSz="1214438">
              <a:spcBef>
                <a:spcPts val="300"/>
              </a:spcBef>
              <a:buFont typeface="Arial" charset="0"/>
              <a:buChar char="•"/>
            </a:pPr>
            <a:r>
              <a:rPr lang="en-US" sz="2200" dirty="0" smtClean="0">
                <a:latin typeface="Arial" pitchFamily="34" charset="0"/>
                <a:cs typeface="Arial" pitchFamily="34" charset="0"/>
              </a:rPr>
              <a:t>Identify remaining overburdened internal evacuation routes</a:t>
            </a:r>
          </a:p>
          <a:p>
            <a:pPr marL="822325" lvl="1" indent="-457200" defTabSz="1214438">
              <a:spcBef>
                <a:spcPts val="300"/>
              </a:spcBef>
            </a:pPr>
            <a:endParaRPr lang="en-US" sz="1000" dirty="0">
              <a:latin typeface="Arial" pitchFamily="34" charset="0"/>
              <a:cs typeface="Arial" pitchFamily="34" charset="0"/>
            </a:endParaRPr>
          </a:p>
          <a:p>
            <a:pPr marL="822325" lvl="1" indent="-457200" defTabSz="1214438">
              <a:spcBef>
                <a:spcPts val="300"/>
              </a:spcBef>
              <a:buFont typeface="Arial" charset="0"/>
              <a:buChar char="•"/>
            </a:pPr>
            <a:r>
              <a:rPr lang="en-US" sz="2200" dirty="0" smtClean="0">
                <a:latin typeface="Arial" pitchFamily="34" charset="0"/>
                <a:cs typeface="Arial" pitchFamily="34" charset="0"/>
              </a:rPr>
              <a:t>Identify potential    contra-flow routes</a:t>
            </a:r>
          </a:p>
          <a:p>
            <a:pPr marL="822325" lvl="1" indent="-457200" defTabSz="1214438">
              <a:spcBef>
                <a:spcPts val="300"/>
              </a:spcBef>
            </a:pPr>
            <a:endParaRPr lang="en-US" sz="1000" dirty="0" smtClean="0">
              <a:latin typeface="Arial" pitchFamily="34" charset="0"/>
              <a:cs typeface="Arial" pitchFamily="34" charset="0"/>
            </a:endParaRPr>
          </a:p>
          <a:p>
            <a:pPr marL="822325" lvl="1" indent="-457200" defTabSz="1214438">
              <a:spcBef>
                <a:spcPts val="300"/>
              </a:spcBef>
              <a:buFont typeface="Arial" charset="0"/>
              <a:buChar char="•"/>
            </a:pPr>
            <a:r>
              <a:rPr lang="en-US" sz="2200" dirty="0" smtClean="0">
                <a:latin typeface="Arial" pitchFamily="34" charset="0"/>
                <a:cs typeface="Arial" pitchFamily="34" charset="0"/>
              </a:rPr>
              <a:t>Iteratively test        contra-flow options to achieve optimal result</a:t>
            </a:r>
            <a:endParaRPr lang="en-US" sz="2200" dirty="0">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66800" y="3657600"/>
            <a:ext cx="13563600" cy="46482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Colorado Springs at Risk for Wildfires</a:t>
            </a:r>
          </a:p>
        </p:txBody>
      </p:sp>
      <p:sp>
        <p:nvSpPr>
          <p:cNvPr id="6" name="Rectangle 5"/>
          <p:cNvSpPr/>
          <p:nvPr/>
        </p:nvSpPr>
        <p:spPr>
          <a:xfrm>
            <a:off x="1066800" y="1676400"/>
            <a:ext cx="13563600" cy="12192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7"/>
          <p:cNvSpPr>
            <a:spLocks noChangeArrowheads="1"/>
          </p:cNvSpPr>
          <p:nvPr/>
        </p:nvSpPr>
        <p:spPr bwMode="auto">
          <a:xfrm>
            <a:off x="1066800" y="1371600"/>
            <a:ext cx="12725400" cy="6729397"/>
          </a:xfrm>
          <a:prstGeom prst="rect">
            <a:avLst/>
          </a:prstGeom>
          <a:noFill/>
          <a:ln w="9525">
            <a:noFill/>
            <a:miter lim="800000"/>
            <a:headEnd/>
            <a:tailEnd/>
          </a:ln>
          <a:effectLst/>
        </p:spPr>
        <p:txBody>
          <a:bodyPr wrap="square" lIns="76069" tIns="38032" rIns="76069" bIns="38032">
            <a:spAutoFit/>
          </a:bodyPr>
          <a:lstStyle/>
          <a:p>
            <a:pPr defTabSz="1214438">
              <a:lnSpc>
                <a:spcPct val="95000"/>
              </a:lnSpc>
              <a:spcBef>
                <a:spcPct val="5000"/>
              </a:spcBef>
              <a:defRPr/>
            </a:pPr>
            <a:endParaRPr lang="en-US" sz="2400" b="1" dirty="0" smtClean="0">
              <a:solidFill>
                <a:schemeClr val="tx2">
                  <a:lumMod val="40000"/>
                  <a:lumOff val="60000"/>
                </a:schemeClr>
              </a:solidFill>
              <a:latin typeface="Palatino Linotype" pitchFamily="18" charset="0"/>
            </a:endParaRPr>
          </a:p>
          <a:p>
            <a:pPr marL="822960" lvl="1" indent="-457200" defTabSz="1214438">
              <a:spcBef>
                <a:spcPts val="300"/>
              </a:spcBef>
              <a:buFont typeface="Arial" pitchFamily="34" charset="0"/>
              <a:buChar char="•"/>
              <a:defRPr/>
            </a:pPr>
            <a:r>
              <a:rPr lang="en-US" sz="1800" dirty="0" smtClean="0"/>
              <a:t>In the </a:t>
            </a:r>
            <a:r>
              <a:rPr lang="en-US" sz="1800" b="1" dirty="0" smtClean="0"/>
              <a:t>past wildfire incidence primarily affected rural areas</a:t>
            </a:r>
            <a:endParaRPr lang="en-US" sz="1800" b="1" dirty="0"/>
          </a:p>
          <a:p>
            <a:pPr marL="822960" lvl="1" indent="-457200" defTabSz="1214438">
              <a:spcBef>
                <a:spcPts val="300"/>
              </a:spcBef>
              <a:buFont typeface="Arial" pitchFamily="34" charset="0"/>
              <a:buChar char="•"/>
              <a:defRPr/>
            </a:pPr>
            <a:r>
              <a:rPr lang="en-US" sz="1800" b="1" dirty="0" smtClean="0"/>
              <a:t>Recent fires signal a change in this pattern</a:t>
            </a:r>
            <a:r>
              <a:rPr lang="en-US" sz="1800" dirty="0" smtClean="0"/>
              <a:t>. This change is the result of drought conditions  that have produced extremely dry vegetation (fuel availability), </a:t>
            </a:r>
            <a:r>
              <a:rPr lang="en-US" sz="1800" b="1" dirty="0" smtClean="0"/>
              <a:t>placing Colorado’s urban areas increasingly at risk from wildfires.</a:t>
            </a:r>
            <a:endParaRPr lang="en-US" sz="1800" b="1" dirty="0"/>
          </a:p>
          <a:p>
            <a:pPr marL="822960" lvl="1" indent="-457200" defTabSz="1214438">
              <a:spcBef>
                <a:spcPts val="300"/>
              </a:spcBef>
              <a:defRPr/>
            </a:pPr>
            <a:endParaRPr lang="en-US" sz="1800" b="1" dirty="0"/>
          </a:p>
          <a:p>
            <a:pPr defTabSz="1214438">
              <a:lnSpc>
                <a:spcPct val="95000"/>
              </a:lnSpc>
              <a:spcBef>
                <a:spcPct val="5000"/>
              </a:spcBef>
              <a:defRPr/>
            </a:pPr>
            <a:endParaRPr lang="en-US" sz="4000" b="1" dirty="0">
              <a:solidFill>
                <a:schemeClr val="tx2">
                  <a:lumMod val="40000"/>
                  <a:lumOff val="60000"/>
                </a:schemeClr>
              </a:solidFill>
              <a:latin typeface="Palatino Linotype" pitchFamily="18" charset="0"/>
            </a:endParaRPr>
          </a:p>
          <a:p>
            <a:pPr marL="822960" lvl="2" indent="-457200" defTabSz="1214438">
              <a:spcBef>
                <a:spcPts val="300"/>
              </a:spcBef>
              <a:buFont typeface="Arial" pitchFamily="34" charset="0"/>
              <a:buChar char="•"/>
              <a:defRPr/>
            </a:pPr>
            <a:endParaRPr lang="en-US" sz="1800" dirty="0" smtClean="0"/>
          </a:p>
          <a:p>
            <a:pPr marL="822960" lvl="2" indent="-457200" defTabSz="1214438">
              <a:spcBef>
                <a:spcPts val="300"/>
              </a:spcBef>
              <a:buFont typeface="Arial" pitchFamily="34" charset="0"/>
              <a:buChar char="•"/>
              <a:defRPr/>
            </a:pPr>
            <a:r>
              <a:rPr lang="en-US" sz="1800" b="1" dirty="0" smtClean="0"/>
              <a:t>June 2010 </a:t>
            </a:r>
            <a:r>
              <a:rPr lang="en-US" sz="1800" dirty="0" smtClean="0"/>
              <a:t>– Wildfire burned </a:t>
            </a:r>
            <a:r>
              <a:rPr lang="en-US" sz="1800" b="1" dirty="0" smtClean="0"/>
              <a:t>700 acres </a:t>
            </a:r>
            <a:r>
              <a:rPr lang="en-US" sz="1800" dirty="0" smtClean="0"/>
              <a:t>in area 14 miles northwest of Canon City, just north-northeast of Royal Gorge Bridge/Park. The Park was evacuated.</a:t>
            </a:r>
            <a:endParaRPr lang="en-US" sz="1800" dirty="0"/>
          </a:p>
          <a:p>
            <a:pPr marL="822960" lvl="2" indent="-457200" defTabSz="1214438">
              <a:spcBef>
                <a:spcPts val="300"/>
              </a:spcBef>
              <a:buFont typeface="Arial" pitchFamily="34" charset="0"/>
              <a:buChar char="•"/>
              <a:defRPr/>
            </a:pPr>
            <a:r>
              <a:rPr lang="en-US" sz="1800" b="1" dirty="0" smtClean="0"/>
              <a:t>March 2009 </a:t>
            </a:r>
            <a:r>
              <a:rPr lang="en-US" sz="1800" dirty="0" smtClean="0"/>
              <a:t>– A fire on Fort Carson (US Army) burned more than </a:t>
            </a:r>
            <a:r>
              <a:rPr lang="en-US" sz="1800" b="1" dirty="0" smtClean="0"/>
              <a:t>6,500 acres</a:t>
            </a:r>
            <a:r>
              <a:rPr lang="en-US" sz="1800" dirty="0" smtClean="0"/>
              <a:t>. The fire jumped the Post’s eastern boundary, threatened buildings and forced evacuation of the area between Fort Carson and Interstate 25.</a:t>
            </a:r>
          </a:p>
          <a:p>
            <a:pPr marL="822960" lvl="2" indent="-457200" defTabSz="1214438">
              <a:spcBef>
                <a:spcPts val="300"/>
              </a:spcBef>
              <a:buFont typeface="Arial" pitchFamily="34" charset="0"/>
              <a:buChar char="•"/>
              <a:defRPr/>
            </a:pPr>
            <a:r>
              <a:rPr lang="en-US" sz="1800" b="1" dirty="0" smtClean="0"/>
              <a:t>February 2009 </a:t>
            </a:r>
            <a:r>
              <a:rPr lang="en-US" sz="1800" dirty="0" smtClean="0"/>
              <a:t>– Two grass fires burned </a:t>
            </a:r>
            <a:r>
              <a:rPr lang="en-US" sz="1800" b="1" dirty="0" smtClean="0"/>
              <a:t>131 acres </a:t>
            </a:r>
            <a:r>
              <a:rPr lang="en-US" sz="1800" dirty="0" smtClean="0"/>
              <a:t>south of Colorado Springs but did not threaten residential areas.</a:t>
            </a:r>
          </a:p>
          <a:p>
            <a:pPr marL="822960" lvl="2" indent="-457200" defTabSz="1214438">
              <a:spcBef>
                <a:spcPts val="300"/>
              </a:spcBef>
              <a:buFont typeface="Arial" pitchFamily="34" charset="0"/>
              <a:buChar char="•"/>
              <a:defRPr/>
            </a:pPr>
            <a:r>
              <a:rPr lang="en-US" sz="1800" b="1" dirty="0" smtClean="0"/>
              <a:t>January 2009 </a:t>
            </a:r>
            <a:r>
              <a:rPr lang="en-US" sz="1800" dirty="0" smtClean="0"/>
              <a:t>– The Orchard Canyon burned </a:t>
            </a:r>
            <a:r>
              <a:rPr lang="en-US" sz="1800" b="1" dirty="0" smtClean="0"/>
              <a:t>131 acres </a:t>
            </a:r>
            <a:r>
              <a:rPr lang="en-US" sz="1800" dirty="0" smtClean="0"/>
              <a:t>on Fort Carson, on the south side of Colorado Springs.</a:t>
            </a:r>
          </a:p>
          <a:p>
            <a:pPr marL="822960" lvl="2" indent="-457200" defTabSz="1214438">
              <a:spcBef>
                <a:spcPts val="300"/>
              </a:spcBef>
              <a:buFont typeface="Arial" pitchFamily="34" charset="0"/>
              <a:buChar char="•"/>
              <a:defRPr/>
            </a:pPr>
            <a:r>
              <a:rPr lang="en-US" sz="1800" b="1" dirty="0" smtClean="0"/>
              <a:t>August 2008 </a:t>
            </a:r>
            <a:r>
              <a:rPr lang="en-US" sz="1800" dirty="0" smtClean="0"/>
              <a:t>– A wildfire near Fort Carson burned </a:t>
            </a:r>
            <a:r>
              <a:rPr lang="en-US" sz="1800" b="1" dirty="0" smtClean="0"/>
              <a:t>100 acres </a:t>
            </a:r>
            <a:r>
              <a:rPr lang="en-US" sz="1800" dirty="0" smtClean="0"/>
              <a:t>before being contained.</a:t>
            </a:r>
          </a:p>
          <a:p>
            <a:pPr marL="822960" lvl="2" indent="-457200" defTabSz="1214438">
              <a:spcBef>
                <a:spcPts val="300"/>
              </a:spcBef>
              <a:buFont typeface="Arial" pitchFamily="34" charset="0"/>
              <a:buChar char="•"/>
              <a:defRPr/>
            </a:pPr>
            <a:r>
              <a:rPr lang="en-US" sz="1800" b="1" dirty="0" smtClean="0"/>
              <a:t>Fall 2007 </a:t>
            </a:r>
            <a:r>
              <a:rPr lang="en-US" sz="1800" dirty="0" smtClean="0"/>
              <a:t>– Wildfire in Manitou Springs, just south of US 24 burned more than </a:t>
            </a:r>
            <a:r>
              <a:rPr lang="en-US" sz="1800" b="1" dirty="0" smtClean="0"/>
              <a:t>80 acres</a:t>
            </a:r>
            <a:r>
              <a:rPr lang="en-US" sz="1800" dirty="0" smtClean="0"/>
              <a:t>. The fire threatened homes, closed roads and the Pikes Peak Cog Railway and forced evacuation of hikers on Barr Trail. With military foam retardant drops, the fire was contained before reaching more populated areas.</a:t>
            </a:r>
          </a:p>
          <a:p>
            <a:pPr marL="822960" lvl="2" indent="-457200" defTabSz="1214438">
              <a:spcBef>
                <a:spcPts val="300"/>
              </a:spcBef>
              <a:buFont typeface="Arial" pitchFamily="34" charset="0"/>
              <a:buChar char="•"/>
              <a:defRPr/>
            </a:pPr>
            <a:r>
              <a:rPr lang="en-US" sz="1800" b="1" dirty="0" smtClean="0"/>
              <a:t>September 2002 </a:t>
            </a:r>
            <a:r>
              <a:rPr lang="en-US" sz="1800" dirty="0" smtClean="0"/>
              <a:t>-  The Hayman fire burned over </a:t>
            </a:r>
            <a:r>
              <a:rPr lang="en-US" sz="1800" b="1" dirty="0" smtClean="0"/>
              <a:t>138,000 acres</a:t>
            </a:r>
            <a:r>
              <a:rPr lang="en-US" sz="1800" dirty="0" smtClean="0"/>
              <a:t>. Extremely fast-moving, the largest wildfire in Colorado history fire burned 60,000 acres in its first day. Ultimately, the fire cause over $40 million in damages, burning 600 structures (including 133 homes) and </a:t>
            </a:r>
            <a:r>
              <a:rPr lang="en-US" sz="1800" b="1" dirty="0" smtClean="0"/>
              <a:t>forcing evacuation of 5,340 persons</a:t>
            </a:r>
            <a:r>
              <a:rPr lang="en-US" sz="1800" dirty="0" smtClean="0"/>
              <a:t>.</a:t>
            </a:r>
            <a:endParaRPr lang="en-US" sz="1800" dirty="0"/>
          </a:p>
        </p:txBody>
      </p:sp>
      <p:sp>
        <p:nvSpPr>
          <p:cNvPr id="9" name="Rectangle 8"/>
          <p:cNvSpPr/>
          <p:nvPr/>
        </p:nvSpPr>
        <p:spPr>
          <a:xfrm>
            <a:off x="1066800" y="1143000"/>
            <a:ext cx="13563600" cy="533400"/>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4438">
              <a:lnSpc>
                <a:spcPct val="95000"/>
              </a:lnSpc>
              <a:spcBef>
                <a:spcPct val="5000"/>
              </a:spcBef>
              <a:defRPr/>
            </a:pPr>
            <a:r>
              <a:rPr lang="en-US" sz="2800" b="1" dirty="0" smtClean="0">
                <a:latin typeface="Palatino Linotype" pitchFamily="18" charset="0"/>
              </a:rPr>
              <a:t>A Changing Trend in Wildlife Experience</a:t>
            </a:r>
            <a:endParaRPr lang="en-US" sz="2800" b="1" dirty="0">
              <a:ln w="18415" cmpd="sng">
                <a:solidFill>
                  <a:srgbClr val="FFFFFF"/>
                </a:solidFill>
                <a:prstDash val="solid"/>
              </a:ln>
              <a:solidFill>
                <a:srgbClr val="FFFFFF"/>
              </a:solidFill>
              <a:latin typeface="Palatino Linotype" pitchFamily="18" charset="0"/>
            </a:endParaRPr>
          </a:p>
        </p:txBody>
      </p:sp>
      <p:sp>
        <p:nvSpPr>
          <p:cNvPr id="10" name="Rectangle 9"/>
          <p:cNvSpPr/>
          <p:nvPr/>
        </p:nvSpPr>
        <p:spPr>
          <a:xfrm>
            <a:off x="1089102" y="3200400"/>
            <a:ext cx="13563600" cy="533400"/>
          </a:xfrm>
          <a:prstGeom prst="rect">
            <a:avLst/>
          </a:prstGeom>
          <a:solidFill>
            <a:schemeClr val="tx1"/>
          </a:solid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4438">
              <a:lnSpc>
                <a:spcPct val="95000"/>
              </a:lnSpc>
              <a:spcBef>
                <a:spcPct val="5000"/>
              </a:spcBef>
              <a:defRPr/>
            </a:pPr>
            <a:r>
              <a:rPr lang="en-US" sz="2800" b="1" dirty="0" smtClean="0">
                <a:latin typeface="Palatino Linotype" pitchFamily="18" charset="0"/>
              </a:rPr>
              <a:t>Colorado Springs Area Wildfire Experience</a:t>
            </a:r>
            <a:endParaRPr lang="en-US" sz="2800" b="1" dirty="0">
              <a:latin typeface="Palatino Linotype"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Baseline Model Results District 1-Neighborhood 2</a:t>
            </a:r>
            <a:endParaRPr lang="en-US" sz="3000" dirty="0">
              <a:solidFill>
                <a:schemeClr val="bg1"/>
              </a:solidFill>
              <a:latin typeface="Palatino Linotype" pitchFamily="18" charset="0"/>
            </a:endParaRPr>
          </a:p>
        </p:txBody>
      </p:sp>
      <p:sp>
        <p:nvSpPr>
          <p:cNvPr id="7" name="Rectangle 6"/>
          <p:cNvSpPr/>
          <p:nvPr/>
        </p:nvSpPr>
        <p:spPr>
          <a:xfrm>
            <a:off x="1066800" y="7543800"/>
            <a:ext cx="13563600" cy="9144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1" descr="D1_N2_no contraflow.jpg"/>
          <p:cNvPicPr>
            <a:picLocks noChangeAspect="1"/>
          </p:cNvPicPr>
          <p:nvPr/>
        </p:nvPicPr>
        <p:blipFill>
          <a:blip r:embed="rId2" cstate="print"/>
          <a:srcRect/>
          <a:stretch>
            <a:fillRect/>
          </a:stretch>
        </p:blipFill>
        <p:spPr bwMode="auto">
          <a:xfrm>
            <a:off x="2403949" y="1066800"/>
            <a:ext cx="10702451" cy="6327648"/>
          </a:xfrm>
          <a:prstGeom prst="rect">
            <a:avLst/>
          </a:prstGeom>
          <a:noFill/>
          <a:ln w="38100">
            <a:solidFill>
              <a:schemeClr val="tx1"/>
            </a:solidFill>
            <a:miter lim="800000"/>
            <a:headEnd/>
            <a:tailEnd/>
          </a:ln>
        </p:spPr>
      </p:pic>
      <p:pic>
        <p:nvPicPr>
          <p:cNvPr id="5" name="Picture 4" descr="KeyMap_D1N2.jpg"/>
          <p:cNvPicPr>
            <a:picLocks noChangeAspect="1"/>
          </p:cNvPicPr>
          <p:nvPr/>
        </p:nvPicPr>
        <p:blipFill>
          <a:blip r:embed="rId3" cstate="print"/>
          <a:stretch>
            <a:fillRect/>
          </a:stretch>
        </p:blipFill>
        <p:spPr>
          <a:xfrm>
            <a:off x="838200" y="2667000"/>
            <a:ext cx="3006414" cy="3889962"/>
          </a:xfrm>
          <a:prstGeom prst="rect">
            <a:avLst/>
          </a:prstGeom>
          <a:ln w="38100">
            <a:solidFill>
              <a:schemeClr val="tx1"/>
            </a:solidFill>
          </a:ln>
        </p:spPr>
      </p:pic>
      <p:sp>
        <p:nvSpPr>
          <p:cNvPr id="8" name="Rectangle 7"/>
          <p:cNvSpPr>
            <a:spLocks noChangeArrowheads="1"/>
          </p:cNvSpPr>
          <p:nvPr/>
        </p:nvSpPr>
        <p:spPr bwMode="auto">
          <a:xfrm>
            <a:off x="2209800" y="7589613"/>
            <a:ext cx="12192000" cy="792387"/>
          </a:xfrm>
          <a:prstGeom prst="rect">
            <a:avLst/>
          </a:prstGeom>
          <a:noFill/>
          <a:ln w="9525">
            <a:noFill/>
            <a:miter lim="800000"/>
            <a:headEnd/>
            <a:tailEnd/>
          </a:ln>
        </p:spPr>
        <p:txBody>
          <a:bodyPr wrap="square" lIns="76069" tIns="38032" rIns="76069" bIns="38032">
            <a:spAutoFit/>
          </a:bodyPr>
          <a:lstStyle/>
          <a:p>
            <a:pPr marL="822325" lvl="1" indent="-457200" defTabSz="1214438">
              <a:spcBef>
                <a:spcPts val="300"/>
              </a:spcBef>
              <a:buFont typeface="Arial" charset="0"/>
              <a:buChar char="•"/>
            </a:pPr>
            <a:r>
              <a:rPr lang="en-US" sz="2200" dirty="0" smtClean="0">
                <a:latin typeface="Arial" pitchFamily="34" charset="0"/>
                <a:cs typeface="Arial" pitchFamily="34" charset="0"/>
              </a:rPr>
              <a:t>Cut-through traffic is eliminated in the baseline</a:t>
            </a:r>
          </a:p>
          <a:p>
            <a:pPr marL="822325" lvl="1" indent="-457200" defTabSz="1214438">
              <a:spcBef>
                <a:spcPts val="300"/>
              </a:spcBef>
              <a:buFont typeface="Arial" charset="0"/>
              <a:buChar char="•"/>
            </a:pPr>
            <a:r>
              <a:rPr lang="en-US" sz="2200" dirty="0" smtClean="0">
                <a:latin typeface="Arial" pitchFamily="34" charset="0"/>
                <a:cs typeface="Arial" pitchFamily="34" charset="0"/>
              </a:rPr>
              <a:t>Overburdened routes and potential contra-flow routes are identified</a:t>
            </a:r>
            <a:endParaRPr lang="en-US" sz="2200" dirty="0">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Initial Contra-flow Results District 1-Neighborhood 2</a:t>
            </a:r>
            <a:endParaRPr lang="en-US" sz="3000" dirty="0">
              <a:solidFill>
                <a:schemeClr val="bg1"/>
              </a:solidFill>
              <a:latin typeface="Palatino Linotype" pitchFamily="18" charset="0"/>
            </a:endParaRPr>
          </a:p>
        </p:txBody>
      </p:sp>
      <p:pic>
        <p:nvPicPr>
          <p:cNvPr id="3" name="Picture 1" descr="D1_N2_baseline contraflow.jpg"/>
          <p:cNvPicPr>
            <a:picLocks noChangeAspect="1"/>
          </p:cNvPicPr>
          <p:nvPr/>
        </p:nvPicPr>
        <p:blipFill>
          <a:blip r:embed="rId2" cstate="print"/>
          <a:srcRect/>
          <a:stretch>
            <a:fillRect/>
          </a:stretch>
        </p:blipFill>
        <p:spPr bwMode="auto">
          <a:xfrm>
            <a:off x="2404872" y="1069848"/>
            <a:ext cx="10701030" cy="6327648"/>
          </a:xfrm>
          <a:prstGeom prst="rect">
            <a:avLst/>
          </a:prstGeom>
          <a:noFill/>
          <a:ln w="38100">
            <a:solidFill>
              <a:schemeClr val="tx1"/>
            </a:solidFill>
            <a:miter lim="800000"/>
            <a:headEnd/>
            <a:tailEnd/>
          </a:ln>
        </p:spPr>
      </p:pic>
      <p:pic>
        <p:nvPicPr>
          <p:cNvPr id="5" name="Picture 4" descr="KeyMap_D1N2.jpg"/>
          <p:cNvPicPr>
            <a:picLocks noChangeAspect="1"/>
          </p:cNvPicPr>
          <p:nvPr/>
        </p:nvPicPr>
        <p:blipFill>
          <a:blip r:embed="rId3" cstate="print"/>
          <a:stretch>
            <a:fillRect/>
          </a:stretch>
        </p:blipFill>
        <p:spPr>
          <a:xfrm>
            <a:off x="838200" y="2667000"/>
            <a:ext cx="3006414" cy="3889962"/>
          </a:xfrm>
          <a:prstGeom prst="rect">
            <a:avLst/>
          </a:prstGeom>
          <a:ln w="38100">
            <a:solidFill>
              <a:schemeClr val="tx1"/>
            </a:solidFill>
          </a:ln>
        </p:spPr>
      </p:pic>
      <p:sp>
        <p:nvSpPr>
          <p:cNvPr id="6" name="Rectangle 5"/>
          <p:cNvSpPr/>
          <p:nvPr/>
        </p:nvSpPr>
        <p:spPr>
          <a:xfrm>
            <a:off x="1066800" y="7543800"/>
            <a:ext cx="13563600" cy="9144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a:spLocks noChangeArrowheads="1"/>
          </p:cNvSpPr>
          <p:nvPr/>
        </p:nvSpPr>
        <p:spPr bwMode="auto">
          <a:xfrm>
            <a:off x="2209800" y="7589613"/>
            <a:ext cx="10515600" cy="753915"/>
          </a:xfrm>
          <a:prstGeom prst="rect">
            <a:avLst/>
          </a:prstGeom>
          <a:noFill/>
          <a:ln w="9525">
            <a:noFill/>
            <a:miter lim="800000"/>
            <a:headEnd/>
            <a:tailEnd/>
          </a:ln>
        </p:spPr>
        <p:txBody>
          <a:bodyPr wrap="square" lIns="76069" tIns="38032" rIns="76069" bIns="38032">
            <a:spAutoFit/>
          </a:bodyPr>
          <a:lstStyle/>
          <a:p>
            <a:pPr marL="822325" lvl="1" indent="-457200" defTabSz="1214438">
              <a:spcBef>
                <a:spcPts val="300"/>
              </a:spcBef>
            </a:pPr>
            <a:r>
              <a:rPr lang="en-US" sz="2200" dirty="0" smtClean="0">
                <a:latin typeface="Arial" pitchFamily="34" charset="0"/>
                <a:cs typeface="Arial" pitchFamily="34" charset="0"/>
              </a:rPr>
              <a:t>Iteration 1 contra-flow scenario results are examined as basis for developing the Iteration 2 contra-flow scenario</a:t>
            </a:r>
            <a:endParaRPr lang="en-US" sz="2200" dirty="0">
              <a:latin typeface="Arial" pitchFamily="34" charset="0"/>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Contra-flow Option Results District 1-Neighborhood 2</a:t>
            </a:r>
            <a:endParaRPr lang="en-US" sz="3000" dirty="0">
              <a:solidFill>
                <a:schemeClr val="bg1"/>
              </a:solidFill>
              <a:latin typeface="Palatino Linotype" pitchFamily="18" charset="0"/>
            </a:endParaRPr>
          </a:p>
        </p:txBody>
      </p:sp>
      <p:pic>
        <p:nvPicPr>
          <p:cNvPr id="3" name="Picture 1" descr="D1_N2_version 2 contraflow.jpg"/>
          <p:cNvPicPr>
            <a:picLocks noChangeAspect="1"/>
          </p:cNvPicPr>
          <p:nvPr/>
        </p:nvPicPr>
        <p:blipFill>
          <a:blip r:embed="rId2" cstate="print"/>
          <a:srcRect/>
          <a:stretch>
            <a:fillRect/>
          </a:stretch>
        </p:blipFill>
        <p:spPr bwMode="auto">
          <a:xfrm>
            <a:off x="2404872" y="1069848"/>
            <a:ext cx="10701030" cy="6327648"/>
          </a:xfrm>
          <a:prstGeom prst="rect">
            <a:avLst/>
          </a:prstGeom>
          <a:noFill/>
          <a:ln w="38100">
            <a:solidFill>
              <a:schemeClr val="tx1"/>
            </a:solidFill>
            <a:miter lim="800000"/>
            <a:headEnd/>
            <a:tailEnd/>
          </a:ln>
        </p:spPr>
      </p:pic>
      <p:pic>
        <p:nvPicPr>
          <p:cNvPr id="5" name="Picture 4" descr="KeyMap_D1N2.jpg"/>
          <p:cNvPicPr>
            <a:picLocks noChangeAspect="1"/>
          </p:cNvPicPr>
          <p:nvPr/>
        </p:nvPicPr>
        <p:blipFill>
          <a:blip r:embed="rId3" cstate="print"/>
          <a:stretch>
            <a:fillRect/>
          </a:stretch>
        </p:blipFill>
        <p:spPr>
          <a:xfrm>
            <a:off x="838200" y="2667000"/>
            <a:ext cx="3006414" cy="3889962"/>
          </a:xfrm>
          <a:prstGeom prst="rect">
            <a:avLst/>
          </a:prstGeom>
          <a:ln w="38100">
            <a:solidFill>
              <a:schemeClr val="tx1"/>
            </a:solidFill>
          </a:ln>
        </p:spPr>
      </p:pic>
      <p:sp>
        <p:nvSpPr>
          <p:cNvPr id="6" name="Rectangle 5"/>
          <p:cNvSpPr/>
          <p:nvPr/>
        </p:nvSpPr>
        <p:spPr>
          <a:xfrm>
            <a:off x="1066800" y="7543800"/>
            <a:ext cx="13563600" cy="9144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a:spLocks noChangeArrowheads="1"/>
          </p:cNvSpPr>
          <p:nvPr/>
        </p:nvSpPr>
        <p:spPr bwMode="auto">
          <a:xfrm>
            <a:off x="2209800" y="7589613"/>
            <a:ext cx="10210800" cy="753915"/>
          </a:xfrm>
          <a:prstGeom prst="rect">
            <a:avLst/>
          </a:prstGeom>
          <a:noFill/>
          <a:ln w="9525">
            <a:noFill/>
            <a:miter lim="800000"/>
            <a:headEnd/>
            <a:tailEnd/>
          </a:ln>
        </p:spPr>
        <p:txBody>
          <a:bodyPr wrap="square" lIns="76069" tIns="38032" rIns="76069" bIns="38032">
            <a:spAutoFit/>
          </a:bodyPr>
          <a:lstStyle/>
          <a:p>
            <a:pPr marL="822325" lvl="1" indent="-457200" defTabSz="1214438">
              <a:spcBef>
                <a:spcPts val="300"/>
              </a:spcBef>
            </a:pPr>
            <a:r>
              <a:rPr lang="en-US" sz="2200" dirty="0" smtClean="0">
                <a:latin typeface="Arial" pitchFamily="34" charset="0"/>
                <a:cs typeface="Arial" pitchFamily="34" charset="0"/>
              </a:rPr>
              <a:t>Iterative modeling of refined contra-flow alternatives is used to identify a final “best result” contra-flow scenario for inclusion in the Traffic Control Plan</a:t>
            </a:r>
            <a:endParaRPr lang="en-US" sz="2200" dirty="0">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District 1-Neighborhood 2 –Traffic Control Plan Overview Sheet</a:t>
            </a:r>
          </a:p>
        </p:txBody>
      </p:sp>
      <p:grpSp>
        <p:nvGrpSpPr>
          <p:cNvPr id="2" name="Group 28"/>
          <p:cNvGrpSpPr/>
          <p:nvPr/>
        </p:nvGrpSpPr>
        <p:grpSpPr>
          <a:xfrm rot="21037947">
            <a:off x="560349" y="1637615"/>
            <a:ext cx="5730240" cy="4297680"/>
            <a:chOff x="228600" y="1524000"/>
            <a:chExt cx="5730240" cy="4297680"/>
          </a:xfrm>
        </p:grpSpPr>
        <p:pic>
          <p:nvPicPr>
            <p:cNvPr id="22" name="Picture 22" descr="Master001"/>
            <p:cNvPicPr>
              <a:picLocks noChangeAspect="1" noChangeArrowheads="1"/>
            </p:cNvPicPr>
            <p:nvPr/>
          </p:nvPicPr>
          <p:blipFill>
            <a:blip r:embed="rId2" cstate="print">
              <a:lum bright="-4000" contrast="40000"/>
            </a:blip>
            <a:srcRect/>
            <a:stretch>
              <a:fillRect/>
            </a:stretch>
          </p:blipFill>
          <p:spPr bwMode="auto">
            <a:xfrm>
              <a:off x="228600" y="1524000"/>
              <a:ext cx="5730240" cy="4297680"/>
            </a:xfrm>
            <a:prstGeom prst="rect">
              <a:avLst/>
            </a:prstGeom>
            <a:noFill/>
            <a:ln w="9525">
              <a:noFill/>
              <a:miter lim="800000"/>
              <a:headEnd/>
              <a:tailEnd/>
            </a:ln>
          </p:spPr>
        </p:pic>
        <p:pic>
          <p:nvPicPr>
            <p:cNvPr id="23" name="Picture 25" descr="PPACG_white.png"/>
            <p:cNvPicPr>
              <a:picLocks noChangeAspect="1"/>
            </p:cNvPicPr>
            <p:nvPr/>
          </p:nvPicPr>
          <p:blipFill>
            <a:blip r:embed="rId3" cstate="print"/>
            <a:srcRect/>
            <a:stretch>
              <a:fillRect/>
            </a:stretch>
          </p:blipFill>
          <p:spPr bwMode="auto">
            <a:xfrm>
              <a:off x="431121" y="1850953"/>
              <a:ext cx="1433958" cy="362137"/>
            </a:xfrm>
            <a:prstGeom prst="rect">
              <a:avLst/>
            </a:prstGeom>
            <a:noFill/>
            <a:ln w="9525">
              <a:noFill/>
              <a:miter lim="800000"/>
              <a:headEnd/>
              <a:tailEnd/>
            </a:ln>
          </p:spPr>
        </p:pic>
        <p:pic>
          <p:nvPicPr>
            <p:cNvPr id="24" name="Picture 8" descr="City_of_ColoradoSprings_02_white.wmf"/>
            <p:cNvPicPr>
              <a:picLocks noChangeAspect="1"/>
            </p:cNvPicPr>
            <p:nvPr/>
          </p:nvPicPr>
          <p:blipFill>
            <a:blip r:embed="rId4" cstate="print"/>
            <a:srcRect/>
            <a:stretch>
              <a:fillRect/>
            </a:stretch>
          </p:blipFill>
          <p:spPr bwMode="auto">
            <a:xfrm>
              <a:off x="505781" y="2304053"/>
              <a:ext cx="1261472" cy="573240"/>
            </a:xfrm>
            <a:prstGeom prst="rect">
              <a:avLst/>
            </a:prstGeom>
            <a:noFill/>
            <a:ln w="9525">
              <a:noFill/>
              <a:miter lim="800000"/>
              <a:headEnd/>
              <a:tailEnd/>
            </a:ln>
          </p:spPr>
        </p:pic>
        <p:sp>
          <p:nvSpPr>
            <p:cNvPr id="25" name="Rectangle 9"/>
            <p:cNvSpPr>
              <a:spLocks noChangeArrowheads="1"/>
            </p:cNvSpPr>
            <p:nvPr/>
          </p:nvSpPr>
          <p:spPr bwMode="auto">
            <a:xfrm>
              <a:off x="1905000" y="1904999"/>
              <a:ext cx="4038600" cy="575814"/>
            </a:xfrm>
            <a:prstGeom prst="rect">
              <a:avLst/>
            </a:prstGeom>
            <a:noFill/>
            <a:ln w="9525">
              <a:noFill/>
              <a:miter lim="800000"/>
              <a:headEnd/>
              <a:tailEnd/>
            </a:ln>
            <a:effectLst/>
          </p:spPr>
          <p:txBody>
            <a:bodyPr lIns="0" tIns="0" rIns="0" bIns="0"/>
            <a:lstStyle/>
            <a:p>
              <a:pPr algn="ctr" defTabSz="1217466">
                <a:lnSpc>
                  <a:spcPct val="105000"/>
                </a:lnSpc>
                <a:defRPr/>
              </a:pPr>
              <a:r>
                <a:rPr lang="en-US" sz="1600" b="1" dirty="0">
                  <a:solidFill>
                    <a:schemeClr val="bg1"/>
                  </a:solidFill>
                  <a:latin typeface="Palatino Linotype" pitchFamily="18" charset="0"/>
                </a:rPr>
                <a:t>Colorado Springs </a:t>
              </a:r>
            </a:p>
            <a:p>
              <a:pPr algn="ctr" defTabSz="1217466">
                <a:lnSpc>
                  <a:spcPct val="105000"/>
                </a:lnSpc>
                <a:defRPr/>
              </a:pPr>
              <a:r>
                <a:rPr lang="en-US" sz="1600" b="1" dirty="0">
                  <a:solidFill>
                    <a:schemeClr val="bg1"/>
                  </a:solidFill>
                  <a:latin typeface="Palatino Linotype" pitchFamily="18" charset="0"/>
                </a:rPr>
                <a:t>Wildfire Evacuation Traffic Control Plan</a:t>
              </a:r>
            </a:p>
            <a:p>
              <a:pPr algn="ctr" defTabSz="1217466">
                <a:lnSpc>
                  <a:spcPct val="105000"/>
                </a:lnSpc>
                <a:defRPr/>
              </a:pPr>
              <a:endParaRPr lang="en-US" sz="2000" b="1" dirty="0">
                <a:solidFill>
                  <a:schemeClr val="tx2"/>
                </a:solidFill>
                <a:latin typeface="Palatino Linotype" pitchFamily="18" charset="0"/>
              </a:endParaRPr>
            </a:p>
            <a:p>
              <a:pPr algn="ctr" defTabSz="1217466">
                <a:lnSpc>
                  <a:spcPct val="105000"/>
                </a:lnSpc>
                <a:defRPr/>
              </a:pPr>
              <a:r>
                <a:rPr lang="en-US" sz="1800" b="1" dirty="0">
                  <a:solidFill>
                    <a:srgbClr val="FFFF00"/>
                  </a:solidFill>
                  <a:latin typeface="Palatino Linotype" pitchFamily="18" charset="0"/>
                </a:rPr>
                <a:t>PPACG Travel Model</a:t>
              </a:r>
            </a:p>
            <a:p>
              <a:pPr algn="ctr" defTabSz="1217466">
                <a:lnSpc>
                  <a:spcPct val="105000"/>
                </a:lnSpc>
                <a:defRPr/>
              </a:pPr>
              <a:r>
                <a:rPr lang="en-US" sz="1800" b="1" dirty="0">
                  <a:solidFill>
                    <a:srgbClr val="FFFF00"/>
                  </a:solidFill>
                  <a:latin typeface="Palatino Linotype" pitchFamily="18" charset="0"/>
                </a:rPr>
                <a:t>Simulation Support</a:t>
              </a:r>
              <a:r>
                <a:rPr lang="en-US" sz="3700" b="1" dirty="0">
                  <a:solidFill>
                    <a:schemeClr val="tx2"/>
                  </a:solidFill>
                  <a:latin typeface="Palatino Linotype" pitchFamily="18" charset="0"/>
                </a:rPr>
                <a:t/>
              </a:r>
              <a:br>
                <a:rPr lang="en-US" sz="3700" b="1" dirty="0">
                  <a:solidFill>
                    <a:schemeClr val="tx2"/>
                  </a:solidFill>
                  <a:latin typeface="Palatino Linotype" pitchFamily="18" charset="0"/>
                </a:rPr>
              </a:br>
              <a:endParaRPr lang="en-US" sz="3700" b="1" dirty="0">
                <a:solidFill>
                  <a:schemeClr val="tx2"/>
                </a:solidFill>
                <a:latin typeface="Palatino Linotype" pitchFamily="18" charset="0"/>
              </a:endParaRPr>
            </a:p>
          </p:txBody>
        </p:sp>
        <p:sp>
          <p:nvSpPr>
            <p:cNvPr id="26" name="Rectangle 20"/>
            <p:cNvSpPr>
              <a:spLocks noChangeArrowheads="1"/>
            </p:cNvSpPr>
            <p:nvPr/>
          </p:nvSpPr>
          <p:spPr bwMode="auto">
            <a:xfrm>
              <a:off x="1905000" y="3557992"/>
              <a:ext cx="4038600" cy="861607"/>
            </a:xfrm>
            <a:prstGeom prst="rect">
              <a:avLst/>
            </a:prstGeom>
            <a:noFill/>
            <a:ln w="9525">
              <a:noFill/>
              <a:miter lim="800000"/>
              <a:headEnd/>
              <a:tailEnd/>
            </a:ln>
          </p:spPr>
          <p:txBody>
            <a:bodyPr wrap="square" lIns="121753" tIns="60877" rIns="121753" bIns="60877">
              <a:spAutoFit/>
            </a:bodyPr>
            <a:lstStyle/>
            <a:p>
              <a:pPr algn="ctr" defTabSz="1216025"/>
              <a:r>
                <a:rPr lang="en-US" sz="1600" dirty="0">
                  <a:solidFill>
                    <a:schemeClr val="bg1"/>
                  </a:solidFill>
                  <a:latin typeface="Palatino Linotype" pitchFamily="18" charset="0"/>
                </a:rPr>
                <a:t>A Cooperative Project by the City of Colorado Springs and PPACG Transportation Planning Program</a:t>
              </a:r>
              <a:endParaRPr lang="en-US" sz="1600" dirty="0">
                <a:solidFill>
                  <a:schemeClr val="bg1"/>
                </a:solidFill>
              </a:endParaRPr>
            </a:p>
          </p:txBody>
        </p:sp>
        <p:sp>
          <p:nvSpPr>
            <p:cNvPr id="27" name="Rectangle 39"/>
            <p:cNvSpPr>
              <a:spLocks noChangeArrowheads="1"/>
            </p:cNvSpPr>
            <p:nvPr/>
          </p:nvSpPr>
          <p:spPr bwMode="auto">
            <a:xfrm>
              <a:off x="1905000" y="4800600"/>
              <a:ext cx="4038600" cy="430720"/>
            </a:xfrm>
            <a:prstGeom prst="rect">
              <a:avLst/>
            </a:prstGeom>
            <a:noFill/>
            <a:ln w="9525">
              <a:noFill/>
              <a:miter lim="800000"/>
              <a:headEnd/>
              <a:tailEnd/>
            </a:ln>
          </p:spPr>
          <p:txBody>
            <a:bodyPr wrap="square" lIns="121753" tIns="60877" rIns="121753" bIns="60877">
              <a:spAutoFit/>
            </a:bodyPr>
            <a:lstStyle/>
            <a:p>
              <a:pPr algn="ctr" defTabSz="1216025"/>
              <a:r>
                <a:rPr lang="en-US" sz="1000" i="1" dirty="0">
                  <a:solidFill>
                    <a:schemeClr val="bg1"/>
                  </a:solidFill>
                </a:rPr>
                <a:t>Colorado Springs, Colorado</a:t>
              </a:r>
            </a:p>
            <a:p>
              <a:pPr algn="ctr" defTabSz="1216025"/>
              <a:r>
                <a:rPr lang="en-US" sz="1000" i="1" dirty="0" smtClean="0">
                  <a:solidFill>
                    <a:schemeClr val="bg1"/>
                  </a:solidFill>
                </a:rPr>
                <a:t>January 2011</a:t>
              </a:r>
              <a:endParaRPr lang="en-US" sz="1000" i="1" dirty="0">
                <a:solidFill>
                  <a:schemeClr val="bg1"/>
                </a:solidFill>
              </a:endParaRPr>
            </a:p>
          </p:txBody>
        </p:sp>
        <p:sp>
          <p:nvSpPr>
            <p:cNvPr id="28" name="Rectangle 32"/>
            <p:cNvSpPr>
              <a:spLocks noChangeArrowheads="1"/>
            </p:cNvSpPr>
            <p:nvPr/>
          </p:nvSpPr>
          <p:spPr bwMode="auto">
            <a:xfrm>
              <a:off x="1905000" y="5222725"/>
              <a:ext cx="4038600" cy="399942"/>
            </a:xfrm>
            <a:prstGeom prst="rect">
              <a:avLst/>
            </a:prstGeom>
            <a:noFill/>
            <a:ln w="9525">
              <a:noFill/>
              <a:miter lim="800000"/>
              <a:headEnd/>
              <a:tailEnd/>
            </a:ln>
          </p:spPr>
          <p:txBody>
            <a:bodyPr wrap="square" lIns="121753" tIns="60877" rIns="121753" bIns="60877">
              <a:spAutoFit/>
            </a:bodyPr>
            <a:lstStyle/>
            <a:p>
              <a:pPr algn="ctr" defTabSz="1216025"/>
              <a:r>
                <a:rPr lang="en-US" sz="600" dirty="0">
                  <a:solidFill>
                    <a:schemeClr val="bg1"/>
                  </a:solidFill>
                </a:rPr>
                <a:t>Presented by: </a:t>
              </a:r>
            </a:p>
            <a:p>
              <a:pPr algn="ctr" defTabSz="1216025"/>
              <a:r>
                <a:rPr lang="en-US" sz="600" dirty="0">
                  <a:solidFill>
                    <a:schemeClr val="bg1"/>
                  </a:solidFill>
                </a:rPr>
                <a:t>Pikes Peak Area Council of Governments</a:t>
              </a:r>
            </a:p>
            <a:p>
              <a:pPr algn="ctr" defTabSz="1216025"/>
              <a:r>
                <a:rPr lang="en-US" sz="600" dirty="0">
                  <a:solidFill>
                    <a:schemeClr val="bg1"/>
                  </a:solidFill>
                </a:rPr>
                <a:t>Wilbur Smith Associates &amp; HDR, Inc </a:t>
              </a:r>
            </a:p>
          </p:txBody>
        </p:sp>
      </p:grpSp>
      <p:pic>
        <p:nvPicPr>
          <p:cNvPr id="32" name="Picture 31" descr="D1N2_EvacPlan.jpg"/>
          <p:cNvPicPr>
            <a:picLocks noChangeAspect="1"/>
          </p:cNvPicPr>
          <p:nvPr/>
        </p:nvPicPr>
        <p:blipFill>
          <a:blip r:embed="rId5" cstate="print"/>
          <a:stretch>
            <a:fillRect/>
          </a:stretch>
        </p:blipFill>
        <p:spPr>
          <a:xfrm>
            <a:off x="6074601" y="2057400"/>
            <a:ext cx="8327199" cy="5790764"/>
          </a:xfrm>
          <a:prstGeom prst="rect">
            <a:avLst/>
          </a:prstGeom>
          <a:ln w="38100">
            <a:solidFill>
              <a:schemeClr val="tx1"/>
            </a:solidFill>
          </a:ln>
        </p:spPr>
      </p:pic>
      <p:sp>
        <p:nvSpPr>
          <p:cNvPr id="33" name="Rectangle 32"/>
          <p:cNvSpPr/>
          <p:nvPr/>
        </p:nvSpPr>
        <p:spPr>
          <a:xfrm>
            <a:off x="6096000" y="1524000"/>
            <a:ext cx="8305800" cy="381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4438">
              <a:lnSpc>
                <a:spcPct val="95000"/>
              </a:lnSpc>
              <a:spcBef>
                <a:spcPct val="5000"/>
              </a:spcBef>
              <a:defRPr/>
            </a:pPr>
            <a:r>
              <a:rPr lang="en-US" sz="1700" dirty="0" smtClean="0">
                <a:ln w="18415" cmpd="sng">
                  <a:solidFill>
                    <a:srgbClr val="FFFFFF"/>
                  </a:solidFill>
                  <a:prstDash val="solid"/>
                </a:ln>
                <a:solidFill>
                  <a:srgbClr val="FFFFFF"/>
                </a:solidFill>
                <a:latin typeface="Palatino Linotype" pitchFamily="18" charset="0"/>
              </a:rPr>
              <a:t> Wildland Urban Interface – Woodman Area / Fire Evacuation Traffic Control Plan</a:t>
            </a:r>
            <a:endParaRPr lang="en-US" sz="17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pic>
        <p:nvPicPr>
          <p:cNvPr id="35" name="Picture 34" descr="D1N2_EvacLedgen.jpg"/>
          <p:cNvPicPr>
            <a:picLocks noChangeAspect="1"/>
          </p:cNvPicPr>
          <p:nvPr/>
        </p:nvPicPr>
        <p:blipFill>
          <a:blip r:embed="rId6" cstate="print"/>
          <a:stretch>
            <a:fillRect/>
          </a:stretch>
        </p:blipFill>
        <p:spPr>
          <a:xfrm>
            <a:off x="2895600" y="6477000"/>
            <a:ext cx="4493962" cy="85697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reEvac_D1N2_sht57.png"/>
          <p:cNvPicPr>
            <a:picLocks noChangeAspect="1"/>
          </p:cNvPicPr>
          <p:nvPr/>
        </p:nvPicPr>
        <p:blipFill>
          <a:blip r:embed="rId2" cstate="print"/>
          <a:stretch>
            <a:fillRect/>
          </a:stretch>
        </p:blipFill>
        <p:spPr>
          <a:xfrm rot="20700000">
            <a:off x="1005840" y="1920240"/>
            <a:ext cx="7315200" cy="5652657"/>
          </a:xfrm>
          <a:prstGeom prst="rect">
            <a:avLst/>
          </a:prstGeom>
          <a:ln w="38100">
            <a:solidFill>
              <a:schemeClr val="tx1"/>
            </a:solidFill>
          </a:ln>
        </p:spPr>
      </p:pic>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District 1-Neighborhood 2 Traffic Control Plan – Sample Map Sheets</a:t>
            </a:r>
            <a:endParaRPr lang="en-US" sz="3000" dirty="0">
              <a:solidFill>
                <a:schemeClr val="bg1"/>
              </a:solidFill>
              <a:latin typeface="Palatino Linotype" pitchFamily="18" charset="0"/>
            </a:endParaRPr>
          </a:p>
        </p:txBody>
      </p:sp>
      <p:sp>
        <p:nvSpPr>
          <p:cNvPr id="33" name="Rectangle 32"/>
          <p:cNvSpPr/>
          <p:nvPr/>
        </p:nvSpPr>
        <p:spPr>
          <a:xfrm>
            <a:off x="6039555" y="1524000"/>
            <a:ext cx="8305800" cy="381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4438">
              <a:lnSpc>
                <a:spcPct val="95000"/>
              </a:lnSpc>
              <a:spcBef>
                <a:spcPct val="5000"/>
              </a:spcBef>
              <a:defRPr/>
            </a:pPr>
            <a:r>
              <a:rPr lang="en-US" sz="1700" dirty="0" smtClean="0">
                <a:ln w="18415" cmpd="sng">
                  <a:solidFill>
                    <a:srgbClr val="FFFFFF"/>
                  </a:solidFill>
                  <a:prstDash val="solid"/>
                </a:ln>
                <a:solidFill>
                  <a:srgbClr val="FFFFFF"/>
                </a:solidFill>
                <a:latin typeface="Palatino Linotype" pitchFamily="18" charset="0"/>
              </a:rPr>
              <a:t>Wildland Urban Interface – Woodmen Area / Fire Evacuation Traffic Control Plan</a:t>
            </a:r>
            <a:endParaRPr lang="en-US" sz="1700" dirty="0">
              <a:ln w="18415" cmpd="sng">
                <a:solidFill>
                  <a:srgbClr val="FFFFFF"/>
                </a:solidFill>
                <a:prstDash val="solid"/>
              </a:ln>
              <a:solidFill>
                <a:srgbClr val="FFFFFF"/>
              </a:solidFill>
              <a:latin typeface="Palatino Linotype" pitchFamily="18" charset="0"/>
            </a:endParaRPr>
          </a:p>
        </p:txBody>
      </p:sp>
      <p:pic>
        <p:nvPicPr>
          <p:cNvPr id="14" name="Picture 13" descr="FireEvac_D1N2_sht04.png"/>
          <p:cNvPicPr>
            <a:picLocks noChangeAspect="1"/>
          </p:cNvPicPr>
          <p:nvPr/>
        </p:nvPicPr>
        <p:blipFill>
          <a:blip r:embed="rId3" cstate="print"/>
          <a:stretch>
            <a:fillRect/>
          </a:stretch>
        </p:blipFill>
        <p:spPr>
          <a:xfrm>
            <a:off x="7001937" y="2133600"/>
            <a:ext cx="7315200" cy="5652653"/>
          </a:xfrm>
          <a:prstGeom prst="rect">
            <a:avLst/>
          </a:prstGeom>
          <a:ln w="38100">
            <a:solidFill>
              <a:schemeClr val="tx1"/>
            </a:solidFill>
          </a:ln>
        </p:spPr>
      </p:pic>
      <p:pic>
        <p:nvPicPr>
          <p:cNvPr id="35" name="Picture 34" descr="D1N2_EvacLedgen.jpg"/>
          <p:cNvPicPr>
            <a:picLocks noChangeAspect="1"/>
          </p:cNvPicPr>
          <p:nvPr/>
        </p:nvPicPr>
        <p:blipFill>
          <a:blip r:embed="rId4" cstate="print"/>
          <a:stretch>
            <a:fillRect/>
          </a:stretch>
        </p:blipFill>
        <p:spPr>
          <a:xfrm>
            <a:off x="4267200" y="4876800"/>
            <a:ext cx="4493962" cy="85697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66800" y="3854604"/>
            <a:ext cx="13563600" cy="2012796"/>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Colorado Springs Office of Emergency Management Response </a:t>
            </a:r>
            <a:endParaRPr lang="en-US" sz="3000" dirty="0">
              <a:solidFill>
                <a:schemeClr val="bg1"/>
              </a:solidFill>
              <a:latin typeface="Palatino Linotype" pitchFamily="18" charset="0"/>
            </a:endParaRPr>
          </a:p>
        </p:txBody>
      </p:sp>
      <p:sp>
        <p:nvSpPr>
          <p:cNvPr id="6" name="Rectangle 5"/>
          <p:cNvSpPr/>
          <p:nvPr/>
        </p:nvSpPr>
        <p:spPr>
          <a:xfrm>
            <a:off x="1066800" y="1752600"/>
            <a:ext cx="13563600" cy="12954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7"/>
          <p:cNvSpPr>
            <a:spLocks noChangeArrowheads="1"/>
          </p:cNvSpPr>
          <p:nvPr/>
        </p:nvSpPr>
        <p:spPr bwMode="auto">
          <a:xfrm>
            <a:off x="1066800" y="1514706"/>
            <a:ext cx="11125200" cy="4120991"/>
          </a:xfrm>
          <a:prstGeom prst="rect">
            <a:avLst/>
          </a:prstGeom>
          <a:noFill/>
          <a:ln w="9525">
            <a:noFill/>
            <a:miter lim="800000"/>
            <a:headEnd/>
            <a:tailEnd/>
          </a:ln>
          <a:effectLst/>
        </p:spPr>
        <p:txBody>
          <a:bodyPr wrap="square" lIns="76069" tIns="38032" rIns="76069" bIns="38032">
            <a:spAutoFit/>
          </a:bodyPr>
          <a:lstStyle/>
          <a:p>
            <a:pPr defTabSz="1214438">
              <a:lnSpc>
                <a:spcPct val="95000"/>
              </a:lnSpc>
              <a:spcBef>
                <a:spcPct val="5000"/>
              </a:spcBef>
              <a:defRPr/>
            </a:pPr>
            <a:endParaRPr lang="en-US" sz="2400" b="1" dirty="0" smtClean="0">
              <a:solidFill>
                <a:schemeClr val="tx2">
                  <a:lumMod val="40000"/>
                  <a:lumOff val="60000"/>
                </a:schemeClr>
              </a:solidFill>
              <a:latin typeface="Palatino Linotype" pitchFamily="18" charset="0"/>
            </a:endParaRPr>
          </a:p>
          <a:p>
            <a:pPr marL="822960" lvl="1" indent="-457200" defTabSz="1214438">
              <a:spcBef>
                <a:spcPts val="300"/>
              </a:spcBef>
              <a:buFont typeface="Arial" pitchFamily="34" charset="0"/>
              <a:buChar char="•"/>
              <a:defRPr/>
            </a:pPr>
            <a:r>
              <a:rPr lang="en-US" sz="1800" dirty="0" smtClean="0"/>
              <a:t>Urban Interface Wildfire Evacuation Plan</a:t>
            </a:r>
          </a:p>
          <a:p>
            <a:pPr marL="822960" lvl="1" indent="-457200" defTabSz="1214438">
              <a:spcBef>
                <a:spcPts val="300"/>
              </a:spcBef>
              <a:buFont typeface="Arial" pitchFamily="34" charset="0"/>
              <a:buChar char="•"/>
              <a:defRPr/>
            </a:pPr>
            <a:r>
              <a:rPr lang="en-US" sz="1800" dirty="0" smtClean="0"/>
              <a:t>Evacuation Traffic Control Plan(s)</a:t>
            </a:r>
            <a:endParaRPr lang="en-US" sz="1800" dirty="0"/>
          </a:p>
          <a:p>
            <a:pPr marL="822960" lvl="1" indent="-457200" defTabSz="1214438">
              <a:spcBef>
                <a:spcPts val="300"/>
              </a:spcBef>
              <a:buFont typeface="Arial" pitchFamily="34" charset="0"/>
              <a:buChar char="•"/>
              <a:defRPr/>
            </a:pPr>
            <a:r>
              <a:rPr lang="en-US" sz="1800" dirty="0" smtClean="0"/>
              <a:t>Neighborhood Communication/Evacuation Plans</a:t>
            </a:r>
          </a:p>
          <a:p>
            <a:pPr marL="822960" lvl="1" indent="-457200" defTabSz="1214438">
              <a:spcBef>
                <a:spcPts val="300"/>
              </a:spcBef>
              <a:buFont typeface="Arial" pitchFamily="34" charset="0"/>
              <a:buChar char="•"/>
              <a:defRPr/>
            </a:pPr>
            <a:endParaRPr lang="en-US" sz="1800" dirty="0" smtClean="0"/>
          </a:p>
          <a:p>
            <a:pPr marL="822960" lvl="1" indent="-457200" defTabSz="1214438">
              <a:spcBef>
                <a:spcPts val="300"/>
              </a:spcBef>
              <a:defRPr/>
            </a:pPr>
            <a:endParaRPr lang="en-US" sz="1800" b="1" dirty="0"/>
          </a:p>
          <a:p>
            <a:pPr defTabSz="1214438">
              <a:lnSpc>
                <a:spcPct val="95000"/>
              </a:lnSpc>
              <a:spcBef>
                <a:spcPct val="5000"/>
              </a:spcBef>
              <a:defRPr/>
            </a:pPr>
            <a:endParaRPr lang="en-US" sz="4000" b="1" dirty="0" smtClean="0">
              <a:solidFill>
                <a:schemeClr val="tx2">
                  <a:lumMod val="40000"/>
                  <a:lumOff val="60000"/>
                </a:schemeClr>
              </a:solidFill>
              <a:latin typeface="Palatino Linotype" pitchFamily="18" charset="0"/>
            </a:endParaRPr>
          </a:p>
          <a:p>
            <a:pPr marL="822960" lvl="2" indent="-457200" defTabSz="1214438">
              <a:spcBef>
                <a:spcPts val="300"/>
              </a:spcBef>
              <a:buFont typeface="Arial" pitchFamily="34" charset="0"/>
              <a:buChar char="•"/>
              <a:defRPr/>
            </a:pPr>
            <a:r>
              <a:rPr lang="en-US" sz="1800" dirty="0" smtClean="0"/>
              <a:t>Colorado Springs Office of Emergency Management  (OEM) led development of an Urban Interface Wildfire Evacuation Plan</a:t>
            </a:r>
            <a:endParaRPr lang="en-US" sz="1800" dirty="0"/>
          </a:p>
          <a:p>
            <a:pPr marL="822960" lvl="2" indent="-457200" defTabSz="1214438">
              <a:spcBef>
                <a:spcPts val="300"/>
              </a:spcBef>
              <a:buFont typeface="Arial" pitchFamily="34" charset="0"/>
              <a:buChar char="•"/>
              <a:defRPr/>
            </a:pPr>
            <a:r>
              <a:rPr lang="en-US" sz="1800" dirty="0" smtClean="0"/>
              <a:t>Colorado Springs OEM and Fire Department support  development of neighborhood-level Emergency Notification/Evacuation Plans by at-risk neighborhoods</a:t>
            </a:r>
          </a:p>
          <a:p>
            <a:pPr marL="822960" lvl="2" indent="-457200" defTabSz="1214438">
              <a:spcBef>
                <a:spcPts val="300"/>
              </a:spcBef>
              <a:buFont typeface="Arial" pitchFamily="34" charset="0"/>
              <a:buChar char="•"/>
              <a:defRPr/>
            </a:pPr>
            <a:r>
              <a:rPr lang="en-US" sz="1800" b="1" dirty="0" smtClean="0"/>
              <a:t>PPACG recruited to support evacuation modeling </a:t>
            </a:r>
            <a:r>
              <a:rPr lang="en-US" sz="1800" dirty="0" smtClean="0"/>
              <a:t>and Traffic Control Plan development</a:t>
            </a:r>
            <a:endParaRPr lang="en-US" sz="1800" dirty="0"/>
          </a:p>
        </p:txBody>
      </p:sp>
      <p:sp>
        <p:nvSpPr>
          <p:cNvPr id="9" name="Rectangle 8"/>
          <p:cNvSpPr/>
          <p:nvPr/>
        </p:nvSpPr>
        <p:spPr>
          <a:xfrm>
            <a:off x="1066800" y="1265661"/>
            <a:ext cx="13563600" cy="533400"/>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4438">
              <a:lnSpc>
                <a:spcPct val="95000"/>
              </a:lnSpc>
              <a:spcBef>
                <a:spcPct val="5000"/>
              </a:spcBef>
              <a:defRPr/>
            </a:pPr>
            <a:r>
              <a:rPr lang="en-US" sz="2800" b="1" dirty="0" smtClean="0">
                <a:latin typeface="Palatino Linotype" pitchFamily="18" charset="0"/>
              </a:rPr>
              <a:t>Response Elements</a:t>
            </a:r>
            <a:endParaRPr lang="en-US" sz="2800" dirty="0">
              <a:ln w="18415" cmpd="sng">
                <a:solidFill>
                  <a:srgbClr val="FFFFFF"/>
                </a:solidFill>
                <a:prstDash val="solid"/>
              </a:ln>
              <a:solidFill>
                <a:srgbClr val="FFFFFF"/>
              </a:solidFill>
              <a:latin typeface="Palatino Linotype" pitchFamily="18" charset="0"/>
            </a:endParaRPr>
          </a:p>
        </p:txBody>
      </p:sp>
      <p:sp>
        <p:nvSpPr>
          <p:cNvPr id="10" name="Rectangle 9"/>
          <p:cNvSpPr/>
          <p:nvPr/>
        </p:nvSpPr>
        <p:spPr>
          <a:xfrm>
            <a:off x="1066800" y="3395547"/>
            <a:ext cx="13563600" cy="533400"/>
          </a:xfrm>
          <a:prstGeom prst="rect">
            <a:avLst/>
          </a:prstGeom>
          <a:solidFill>
            <a:schemeClr val="tx1"/>
          </a:solid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4438">
              <a:lnSpc>
                <a:spcPct val="95000"/>
              </a:lnSpc>
              <a:spcBef>
                <a:spcPct val="5000"/>
              </a:spcBef>
              <a:defRPr/>
            </a:pPr>
            <a:r>
              <a:rPr lang="en-US" sz="2800" b="1" dirty="0" smtClean="0">
                <a:latin typeface="Palatino Linotype" pitchFamily="18" charset="0"/>
              </a:rPr>
              <a:t>Key Partnerships</a:t>
            </a:r>
            <a:endParaRPr lang="en-US" sz="2800" b="1" dirty="0">
              <a:latin typeface="Palatino Linotype"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66800" y="1687689"/>
            <a:ext cx="13563600" cy="67056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Evacuation Modeling Basis – Understanding the Problem</a:t>
            </a:r>
            <a:endParaRPr lang="en-US" sz="3000" dirty="0">
              <a:solidFill>
                <a:schemeClr val="bg1"/>
              </a:solidFill>
              <a:latin typeface="Palatino Linotype" pitchFamily="18" charset="0"/>
            </a:endParaRPr>
          </a:p>
        </p:txBody>
      </p:sp>
      <p:sp>
        <p:nvSpPr>
          <p:cNvPr id="5" name="Rectangle 7"/>
          <p:cNvSpPr>
            <a:spLocks noChangeArrowheads="1"/>
          </p:cNvSpPr>
          <p:nvPr/>
        </p:nvSpPr>
        <p:spPr bwMode="auto">
          <a:xfrm>
            <a:off x="762000" y="1243311"/>
            <a:ext cx="13258800" cy="1358696"/>
          </a:xfrm>
          <a:prstGeom prst="rect">
            <a:avLst/>
          </a:prstGeom>
          <a:noFill/>
          <a:ln w="9525">
            <a:noFill/>
            <a:miter lim="800000"/>
            <a:headEnd/>
            <a:tailEnd/>
          </a:ln>
          <a:effectLst/>
        </p:spPr>
        <p:txBody>
          <a:bodyPr wrap="square" lIns="76069" tIns="38032" rIns="76069" bIns="38032">
            <a:spAutoFit/>
          </a:bodyPr>
          <a:lstStyle/>
          <a:p>
            <a:pPr defTabSz="1214438">
              <a:lnSpc>
                <a:spcPct val="95000"/>
              </a:lnSpc>
              <a:spcBef>
                <a:spcPct val="5000"/>
              </a:spcBef>
              <a:defRPr/>
            </a:pPr>
            <a:endParaRPr lang="en-US" sz="2400" b="1" dirty="0" smtClean="0">
              <a:solidFill>
                <a:schemeClr val="tx2">
                  <a:lumMod val="40000"/>
                  <a:lumOff val="60000"/>
                </a:schemeClr>
              </a:solidFill>
              <a:latin typeface="Palatino Linotype" pitchFamily="18" charset="0"/>
            </a:endParaRPr>
          </a:p>
          <a:p>
            <a:pPr marL="822960" lvl="1" indent="-457200" defTabSz="1214438">
              <a:spcBef>
                <a:spcPts val="300"/>
              </a:spcBef>
              <a:defRPr/>
            </a:pPr>
            <a:endParaRPr lang="en-US" sz="1800" b="1" dirty="0"/>
          </a:p>
          <a:p>
            <a:pPr defTabSz="1214438">
              <a:lnSpc>
                <a:spcPct val="95000"/>
              </a:lnSpc>
              <a:spcBef>
                <a:spcPct val="5000"/>
              </a:spcBef>
              <a:defRPr/>
            </a:pPr>
            <a:endParaRPr lang="en-US" sz="4000" b="1" dirty="0">
              <a:solidFill>
                <a:schemeClr val="tx2">
                  <a:lumMod val="40000"/>
                  <a:lumOff val="60000"/>
                </a:schemeClr>
              </a:solidFill>
              <a:latin typeface="Palatino Linotype" pitchFamily="18" charset="0"/>
            </a:endParaRPr>
          </a:p>
        </p:txBody>
      </p:sp>
      <p:sp>
        <p:nvSpPr>
          <p:cNvPr id="9" name="Rectangle 8"/>
          <p:cNvSpPr/>
          <p:nvPr/>
        </p:nvSpPr>
        <p:spPr>
          <a:xfrm>
            <a:off x="1066800" y="1143000"/>
            <a:ext cx="13563600" cy="533400"/>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4438">
              <a:lnSpc>
                <a:spcPct val="95000"/>
              </a:lnSpc>
              <a:spcBef>
                <a:spcPct val="5000"/>
              </a:spcBef>
              <a:defRPr/>
            </a:pPr>
            <a:r>
              <a:rPr lang="en-US" sz="2800" b="1" dirty="0" smtClean="0">
                <a:latin typeface="Palatino Linotype" pitchFamily="18" charset="0"/>
              </a:rPr>
              <a:t>Analysis Framework - Data Requirements</a:t>
            </a:r>
            <a:endParaRPr lang="en-US" sz="2800" b="1" dirty="0">
              <a:latin typeface="Palatino Linotype" pitchFamily="18" charset="0"/>
            </a:endParaRPr>
          </a:p>
        </p:txBody>
      </p:sp>
      <p:graphicFrame>
        <p:nvGraphicFramePr>
          <p:cNvPr id="11" name="Table 10"/>
          <p:cNvGraphicFramePr>
            <a:graphicFrameLocks noGrp="1"/>
          </p:cNvGraphicFramePr>
          <p:nvPr/>
        </p:nvGraphicFramePr>
        <p:xfrm>
          <a:off x="1295400" y="1905000"/>
          <a:ext cx="12954000" cy="6230021"/>
        </p:xfrm>
        <a:graphic>
          <a:graphicData uri="http://schemas.openxmlformats.org/drawingml/2006/table">
            <a:tbl>
              <a:tblPr/>
              <a:tblGrid>
                <a:gridCol w="3429000"/>
                <a:gridCol w="9525000"/>
              </a:tblGrid>
              <a:tr h="244818">
                <a:tc>
                  <a:txBody>
                    <a:bodyPr/>
                    <a:lstStyle/>
                    <a:p>
                      <a:pPr marL="0" marR="0" algn="just">
                        <a:lnSpc>
                          <a:spcPct val="115000"/>
                        </a:lnSpc>
                        <a:spcBef>
                          <a:spcPts val="0"/>
                        </a:spcBef>
                        <a:spcAft>
                          <a:spcPts val="0"/>
                        </a:spcAft>
                      </a:pPr>
                      <a:r>
                        <a:rPr lang="en-US" sz="1600" b="1" dirty="0">
                          <a:solidFill>
                            <a:srgbClr val="000000"/>
                          </a:solidFill>
                          <a:latin typeface="Arial" pitchFamily="34" charset="0"/>
                          <a:ea typeface="Times New Roman"/>
                          <a:cs typeface="Arial" pitchFamily="34" charset="0"/>
                        </a:rPr>
                        <a:t>Data Type</a:t>
                      </a:r>
                      <a:endParaRPr lang="en-US" sz="16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b="1" dirty="0">
                          <a:solidFill>
                            <a:srgbClr val="000000"/>
                          </a:solidFill>
                          <a:latin typeface="Arial" pitchFamily="34" charset="0"/>
                          <a:ea typeface="Times New Roman"/>
                          <a:cs typeface="Arial" pitchFamily="34" charset="0"/>
                        </a:rPr>
                        <a:t>Characteristics or Attributes</a:t>
                      </a:r>
                      <a:endParaRPr lang="en-US" sz="16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9636">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Scenario</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Impacted area, notice vs. no-notice, impact on transportation network and resources</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4454">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Demographic Data</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Automobile ownership, number of households, number of persons and age distribution of households, auto ownership levels, disabled representation within households</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0924">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Land Use / Geography</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Geographic characteristics of the focus area, terrain, elevation, wind conditions/ profiles, micro-climate</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0924">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Road Network</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Roadway geometrics, number of lanes, free flow speed/speed limits, other roadway characteristics for microscopic model</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4454">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Traffic Control</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Intersection control, signal preemption/emergency operation, route closures, traveler information system, contra-flow, route guidance and other ITS deployment</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818">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Background Traffic</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Background (non-evacuating) traffic volumes</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7668">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Evacuation Plan/Strategy</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Designated evacuation routes, evacuation rate depending on hazard nature/type and evacuation order type, staged evacuation, time frame, shelters/reception centers, notification means</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745">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Evacuee Behavior</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Mobilization time, activity sequence, vehicle occupancy rate</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9636">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Assisted Evacuation Information</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Transit routes, schedule, and capacity for transit-dependent evacuees</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0924">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Special Facilities</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a:solidFill>
                            <a:srgbClr val="000000"/>
                          </a:solidFill>
                          <a:latin typeface="Arial" pitchFamily="34" charset="0"/>
                          <a:ea typeface="Times New Roman"/>
                          <a:cs typeface="Arial" pitchFamily="34" charset="0"/>
                        </a:rPr>
                        <a:t>Evacuation information (populations, procedures) for schools, jails, nursing homes, hospitals and other.</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66800" y="3733800"/>
            <a:ext cx="13563600" cy="43434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10"/>
          <p:cNvSpPr txBox="1">
            <a:spLocks noChangeArrowheads="1"/>
          </p:cNvSpPr>
          <p:nvPr/>
        </p:nvSpPr>
        <p:spPr bwMode="auto">
          <a:xfrm>
            <a:off x="828906"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PPACG/Colorado Springs Modeling Strategy</a:t>
            </a:r>
            <a:endParaRPr lang="en-US" sz="3000" dirty="0">
              <a:solidFill>
                <a:schemeClr val="bg1"/>
              </a:solidFill>
              <a:latin typeface="Palatino Linotype" pitchFamily="18" charset="0"/>
            </a:endParaRPr>
          </a:p>
        </p:txBody>
      </p:sp>
      <p:sp>
        <p:nvSpPr>
          <p:cNvPr id="6" name="Rectangle 5"/>
          <p:cNvSpPr/>
          <p:nvPr/>
        </p:nvSpPr>
        <p:spPr>
          <a:xfrm>
            <a:off x="1066800" y="1676400"/>
            <a:ext cx="13563600" cy="12192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7"/>
          <p:cNvSpPr>
            <a:spLocks noChangeArrowheads="1"/>
          </p:cNvSpPr>
          <p:nvPr/>
        </p:nvSpPr>
        <p:spPr bwMode="auto">
          <a:xfrm>
            <a:off x="1068657" y="1754448"/>
            <a:ext cx="13028343" cy="6216949"/>
          </a:xfrm>
          <a:prstGeom prst="rect">
            <a:avLst/>
          </a:prstGeom>
          <a:noFill/>
          <a:ln w="9525">
            <a:noFill/>
            <a:miter lim="800000"/>
            <a:headEnd/>
            <a:tailEnd/>
          </a:ln>
          <a:effectLst/>
        </p:spPr>
        <p:txBody>
          <a:bodyPr wrap="square" lIns="76069" tIns="38032" rIns="76069" bIns="38032">
            <a:spAutoFit/>
          </a:bodyPr>
          <a:lstStyle/>
          <a:p>
            <a:pPr marL="822960" lvl="1" indent="-457200" defTabSz="1214438">
              <a:spcBef>
                <a:spcPts val="300"/>
              </a:spcBef>
              <a:buFont typeface="Arial" pitchFamily="34" charset="0"/>
              <a:buChar char="•"/>
              <a:defRPr/>
            </a:pPr>
            <a:r>
              <a:rPr lang="en-US" sz="1800" dirty="0" smtClean="0"/>
              <a:t>Use </a:t>
            </a:r>
            <a:r>
              <a:rPr lang="en-US" sz="1800" dirty="0"/>
              <a:t>PPACG </a:t>
            </a:r>
            <a:r>
              <a:rPr lang="en-US" sz="1800" dirty="0" smtClean="0"/>
              <a:t>TDM - 2010 </a:t>
            </a:r>
            <a:r>
              <a:rPr lang="en-US" sz="1800" dirty="0"/>
              <a:t>Model </a:t>
            </a:r>
            <a:r>
              <a:rPr lang="en-US" sz="1800" dirty="0" smtClean="0"/>
              <a:t>Scenario used to represent existing conditions</a:t>
            </a:r>
            <a:endParaRPr lang="en-US" sz="1800" dirty="0"/>
          </a:p>
          <a:p>
            <a:pPr marL="822960" lvl="1" indent="-457200" defTabSz="1214438">
              <a:spcBef>
                <a:spcPts val="300"/>
              </a:spcBef>
              <a:buFont typeface="Arial" pitchFamily="34" charset="0"/>
              <a:buChar char="•"/>
              <a:defRPr/>
            </a:pPr>
            <a:r>
              <a:rPr lang="en-US" sz="1800" dirty="0" smtClean="0"/>
              <a:t>Adapt </a:t>
            </a:r>
            <a:r>
              <a:rPr lang="en-US" sz="1800" dirty="0"/>
              <a:t>PM Peak Hour </a:t>
            </a:r>
            <a:r>
              <a:rPr lang="en-US" sz="1800" dirty="0" smtClean="0"/>
              <a:t>time-of-day model  </a:t>
            </a:r>
          </a:p>
          <a:p>
            <a:pPr marL="822960" lvl="1" indent="-457200" defTabSz="1214438">
              <a:spcBef>
                <a:spcPts val="300"/>
              </a:spcBef>
              <a:buFont typeface="Arial" pitchFamily="34" charset="0"/>
              <a:buChar char="•"/>
              <a:defRPr/>
            </a:pPr>
            <a:r>
              <a:rPr lang="en-US" sz="1800" dirty="0" smtClean="0"/>
              <a:t>Use embedded </a:t>
            </a:r>
            <a:r>
              <a:rPr lang="en-US" sz="1800" dirty="0"/>
              <a:t>hourly roadway </a:t>
            </a:r>
            <a:r>
              <a:rPr lang="en-US" sz="1800" dirty="0" smtClean="0"/>
              <a:t>capacity to evaluate </a:t>
            </a:r>
            <a:r>
              <a:rPr lang="en-US" sz="1800" dirty="0"/>
              <a:t>“time-to-evacuate” </a:t>
            </a:r>
            <a:r>
              <a:rPr lang="en-US" sz="1800" dirty="0" smtClean="0"/>
              <a:t>( </a:t>
            </a:r>
            <a:r>
              <a:rPr lang="en-US" sz="1800" dirty="0"/>
              <a:t>modeled </a:t>
            </a:r>
            <a:r>
              <a:rPr lang="en-US" sz="1800" dirty="0" smtClean="0"/>
              <a:t>link volume to capacity </a:t>
            </a:r>
            <a:r>
              <a:rPr lang="en-US" sz="1800" dirty="0"/>
              <a:t>(V/C) </a:t>
            </a:r>
            <a:r>
              <a:rPr lang="en-US" sz="1800" dirty="0" smtClean="0"/>
              <a:t>ratios)</a:t>
            </a:r>
            <a:endParaRPr lang="en-US" sz="1800" dirty="0"/>
          </a:p>
          <a:p>
            <a:pPr marL="822960" lvl="1" indent="-457200" defTabSz="1214438">
              <a:spcBef>
                <a:spcPts val="300"/>
              </a:spcBef>
              <a:defRPr/>
            </a:pPr>
            <a:endParaRPr lang="en-US" sz="1800" b="1" dirty="0"/>
          </a:p>
          <a:p>
            <a:pPr defTabSz="1214438">
              <a:lnSpc>
                <a:spcPct val="95000"/>
              </a:lnSpc>
              <a:spcBef>
                <a:spcPct val="5000"/>
              </a:spcBef>
              <a:defRPr/>
            </a:pPr>
            <a:endParaRPr lang="en-US" sz="4000" b="1" dirty="0">
              <a:solidFill>
                <a:schemeClr val="tx2">
                  <a:lumMod val="40000"/>
                  <a:lumOff val="60000"/>
                </a:schemeClr>
              </a:solidFill>
              <a:latin typeface="Palatino Linotype" pitchFamily="18" charset="0"/>
            </a:endParaRPr>
          </a:p>
          <a:p>
            <a:pPr marL="822960" lvl="2" indent="-457200" defTabSz="1214438">
              <a:spcBef>
                <a:spcPts val="300"/>
              </a:spcBef>
              <a:defRPr/>
            </a:pPr>
            <a:endParaRPr lang="en-US" sz="1800" dirty="0" smtClean="0"/>
          </a:p>
          <a:p>
            <a:pPr marL="822960" lvl="2" indent="-457200" defTabSz="1214438">
              <a:spcBef>
                <a:spcPts val="300"/>
              </a:spcBef>
              <a:buFont typeface="Arial" pitchFamily="34" charset="0"/>
              <a:buChar char="•"/>
              <a:defRPr/>
            </a:pPr>
            <a:r>
              <a:rPr lang="en-US" sz="1800" dirty="0" smtClean="0"/>
              <a:t>Assume </a:t>
            </a:r>
            <a:r>
              <a:rPr lang="en-US" sz="1800" dirty="0"/>
              <a:t>background, no-evacuation traffic at PM Peak Hour levels (worst-case, highest traffic volumes</a:t>
            </a:r>
            <a:r>
              <a:rPr lang="en-US" sz="1800" dirty="0" smtClean="0"/>
              <a:t>)</a:t>
            </a:r>
            <a:endParaRPr lang="en-US" sz="1800" dirty="0"/>
          </a:p>
          <a:p>
            <a:pPr marL="822960" lvl="2" indent="-457200" defTabSz="1214438">
              <a:spcBef>
                <a:spcPts val="300"/>
              </a:spcBef>
              <a:buFont typeface="Arial" pitchFamily="34" charset="0"/>
              <a:buChar char="•"/>
              <a:defRPr/>
            </a:pPr>
            <a:r>
              <a:rPr lang="en-US" sz="1800" dirty="0"/>
              <a:t>Assume all households at home – requires full evacuation of all households (worst-case, most vehicles to evacuate</a:t>
            </a:r>
            <a:r>
              <a:rPr lang="en-US" sz="1800" dirty="0" smtClean="0"/>
              <a:t>)</a:t>
            </a:r>
            <a:endParaRPr lang="en-US" sz="1800" dirty="0"/>
          </a:p>
          <a:p>
            <a:pPr marL="822960" lvl="2" indent="-457200" defTabSz="1214438">
              <a:spcBef>
                <a:spcPts val="300"/>
              </a:spcBef>
              <a:buFont typeface="Arial" pitchFamily="34" charset="0"/>
              <a:buChar char="•"/>
              <a:defRPr/>
            </a:pPr>
            <a:r>
              <a:rPr lang="en-US" sz="1800" dirty="0"/>
              <a:t>Use U.S Census auto ownership data </a:t>
            </a:r>
            <a:r>
              <a:rPr lang="en-US" sz="1800" dirty="0" smtClean="0"/>
              <a:t>to </a:t>
            </a:r>
            <a:r>
              <a:rPr lang="en-US" sz="1800" dirty="0"/>
              <a:t>estimate household vehicles to be evacuated</a:t>
            </a:r>
          </a:p>
          <a:p>
            <a:pPr marL="822960" lvl="2" indent="-457200" defTabSz="1214438">
              <a:spcBef>
                <a:spcPts val="300"/>
              </a:spcBef>
              <a:buFont typeface="Arial" pitchFamily="34" charset="0"/>
              <a:buChar char="•"/>
              <a:defRPr/>
            </a:pPr>
            <a:r>
              <a:rPr lang="en-US" sz="1800" dirty="0"/>
              <a:t>Assume each household evacuates two (2) vehicles </a:t>
            </a:r>
            <a:r>
              <a:rPr lang="en-US" sz="1800" dirty="0" smtClean="0"/>
              <a:t>– adopted after sensitivity </a:t>
            </a:r>
            <a:r>
              <a:rPr lang="en-US" sz="1800" dirty="0"/>
              <a:t>testing was performed for one (1) vehicle per household, two (2) vehicles per household and all household vehicles</a:t>
            </a:r>
          </a:p>
          <a:p>
            <a:pPr marL="822960" lvl="2" indent="-457200" defTabSz="1214438">
              <a:spcBef>
                <a:spcPts val="300"/>
              </a:spcBef>
              <a:buFont typeface="Arial" pitchFamily="34" charset="0"/>
              <a:buChar char="•"/>
              <a:defRPr/>
            </a:pPr>
            <a:r>
              <a:rPr lang="en-US" sz="1800" dirty="0"/>
              <a:t>Assume evacuee </a:t>
            </a:r>
            <a:r>
              <a:rPr lang="en-US" sz="1800" dirty="0" smtClean="0"/>
              <a:t>destinations to </a:t>
            </a:r>
            <a:r>
              <a:rPr lang="en-US" sz="1800" dirty="0"/>
              <a:t>one of </a:t>
            </a:r>
            <a:r>
              <a:rPr lang="en-US" sz="1800" dirty="0" smtClean="0"/>
              <a:t>four </a:t>
            </a:r>
            <a:r>
              <a:rPr lang="en-US" sz="1800" dirty="0"/>
              <a:t>types of destinations as follows (based on Boulder survey of actual evacuation experience): </a:t>
            </a:r>
          </a:p>
          <a:p>
            <a:pPr marL="1737360" lvl="4" indent="-457200" defTabSz="1214438">
              <a:spcBef>
                <a:spcPts val="300"/>
              </a:spcBef>
              <a:buFont typeface="Arial" pitchFamily="34" charset="0"/>
              <a:buChar char="•"/>
              <a:defRPr/>
            </a:pPr>
            <a:r>
              <a:rPr lang="en-US" sz="1800" dirty="0"/>
              <a:t>Official Shelters (15%)</a:t>
            </a:r>
          </a:p>
          <a:p>
            <a:pPr marL="1737360" lvl="4" indent="-457200" defTabSz="1214438">
              <a:spcBef>
                <a:spcPts val="300"/>
              </a:spcBef>
              <a:buFont typeface="Arial" pitchFamily="34" charset="0"/>
              <a:buChar char="•"/>
              <a:defRPr/>
            </a:pPr>
            <a:r>
              <a:rPr lang="en-US" sz="1800" dirty="0"/>
              <a:t>Other households in the area (60%)</a:t>
            </a:r>
          </a:p>
          <a:p>
            <a:pPr marL="1737360" lvl="4" indent="-457200" defTabSz="1214438">
              <a:spcBef>
                <a:spcPts val="300"/>
              </a:spcBef>
              <a:buFont typeface="Arial" pitchFamily="34" charset="0"/>
              <a:buChar char="•"/>
              <a:defRPr/>
            </a:pPr>
            <a:r>
              <a:rPr lang="en-US" sz="1800" dirty="0"/>
              <a:t>Motels (15%)</a:t>
            </a:r>
          </a:p>
          <a:p>
            <a:pPr marL="1737360" lvl="4" indent="-457200" defTabSz="1214438">
              <a:spcBef>
                <a:spcPts val="300"/>
              </a:spcBef>
              <a:buFont typeface="Arial" pitchFamily="34" charset="0"/>
              <a:buChar char="•"/>
              <a:defRPr/>
            </a:pPr>
            <a:r>
              <a:rPr lang="en-US" sz="1800" dirty="0"/>
              <a:t>Out of the County entirely (Denver area, Pueblo area or other – 10</a:t>
            </a:r>
            <a:r>
              <a:rPr lang="en-US" sz="1800" dirty="0" smtClean="0"/>
              <a:t>%)</a:t>
            </a:r>
          </a:p>
          <a:p>
            <a:pPr marL="1737360" lvl="4" indent="-457200" defTabSz="1214438">
              <a:spcBef>
                <a:spcPts val="300"/>
              </a:spcBef>
              <a:buFont typeface="Arial" pitchFamily="34" charset="0"/>
              <a:buChar char="•"/>
              <a:defRPr/>
            </a:pPr>
            <a:r>
              <a:rPr lang="en-US" sz="1800" dirty="0"/>
              <a:t>Areas west of Colorado Springs (e.g. Teller County – high wildfire threat areas) excluded as destinations for </a:t>
            </a:r>
            <a:r>
              <a:rPr lang="en-US" sz="1800" dirty="0" smtClean="0"/>
              <a:t>evacuees</a:t>
            </a:r>
            <a:endParaRPr lang="en-US" sz="1800" dirty="0"/>
          </a:p>
        </p:txBody>
      </p:sp>
      <p:sp>
        <p:nvSpPr>
          <p:cNvPr id="9" name="Rectangle 8"/>
          <p:cNvSpPr/>
          <p:nvPr/>
        </p:nvSpPr>
        <p:spPr>
          <a:xfrm>
            <a:off x="1066800" y="1143000"/>
            <a:ext cx="13563600" cy="533400"/>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4438">
              <a:lnSpc>
                <a:spcPct val="95000"/>
              </a:lnSpc>
              <a:spcBef>
                <a:spcPct val="5000"/>
              </a:spcBef>
              <a:defRPr/>
            </a:pPr>
            <a:r>
              <a:rPr lang="en-US" sz="2800" b="1" dirty="0" smtClean="0">
                <a:latin typeface="Palatino Linotype" pitchFamily="18" charset="0"/>
              </a:rPr>
              <a:t>Use PPACG 4-Step Travel Model for Scenario-Level Analysis</a:t>
            </a:r>
            <a:endParaRPr lang="en-US" sz="2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sp>
        <p:nvSpPr>
          <p:cNvPr id="10" name="Rectangle 9"/>
          <p:cNvSpPr/>
          <p:nvPr/>
        </p:nvSpPr>
        <p:spPr>
          <a:xfrm>
            <a:off x="1066800" y="3259869"/>
            <a:ext cx="13563600" cy="533400"/>
          </a:xfrm>
          <a:prstGeom prst="rect">
            <a:avLst/>
          </a:prstGeom>
          <a:solidFill>
            <a:schemeClr val="tx1"/>
          </a:solid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4438">
              <a:lnSpc>
                <a:spcPct val="95000"/>
              </a:lnSpc>
              <a:spcBef>
                <a:spcPct val="5000"/>
              </a:spcBef>
              <a:defRPr/>
            </a:pPr>
            <a:r>
              <a:rPr lang="en-US" sz="2800" b="1" dirty="0" smtClean="0">
                <a:latin typeface="Palatino Linotype" pitchFamily="18" charset="0"/>
              </a:rPr>
              <a:t>Adapt </a:t>
            </a:r>
            <a:r>
              <a:rPr lang="en-US" sz="2800" b="1" dirty="0">
                <a:latin typeface="Palatino Linotype" pitchFamily="18" charset="0"/>
              </a:rPr>
              <a:t>PPACG Model for Evacuation Planning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533400" y="3352800"/>
            <a:ext cx="2362200" cy="4572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Integrated Model Application and Screening Process</a:t>
            </a:r>
            <a:endParaRPr lang="en-US" sz="3000" dirty="0">
              <a:solidFill>
                <a:schemeClr val="bg1"/>
              </a:solidFill>
              <a:latin typeface="Palatino Linotype" pitchFamily="18" charset="0"/>
            </a:endParaRPr>
          </a:p>
        </p:txBody>
      </p:sp>
      <p:sp>
        <p:nvSpPr>
          <p:cNvPr id="33" name="TextBox 32"/>
          <p:cNvSpPr txBox="1"/>
          <p:nvPr/>
        </p:nvSpPr>
        <p:spPr>
          <a:xfrm>
            <a:off x="609600" y="3733800"/>
            <a:ext cx="2209800" cy="2500685"/>
          </a:xfrm>
          <a:prstGeom prst="rect">
            <a:avLst/>
          </a:prstGeom>
          <a:noFill/>
        </p:spPr>
        <p:txBody>
          <a:bodyPr wrap="square" rtlCol="0">
            <a:spAutoFit/>
          </a:bodyPr>
          <a:lstStyle/>
          <a:p>
            <a:pPr>
              <a:spcAft>
                <a:spcPts val="300"/>
              </a:spcAft>
              <a:defRPr/>
            </a:pPr>
            <a:r>
              <a:rPr lang="en-US" sz="1600" b="1" dirty="0">
                <a:solidFill>
                  <a:schemeClr val="bg1"/>
                </a:solidFill>
                <a:latin typeface="Arial Narrow" pitchFamily="34" charset="0"/>
              </a:rPr>
              <a:t>Create Inter-Agency Steering Committee</a:t>
            </a:r>
          </a:p>
          <a:p>
            <a:pPr>
              <a:spcAft>
                <a:spcPts val="300"/>
              </a:spcAft>
              <a:defRPr/>
            </a:pPr>
            <a:endParaRPr lang="en-US" sz="1600" b="1" dirty="0">
              <a:solidFill>
                <a:schemeClr val="bg1"/>
              </a:solidFill>
              <a:latin typeface="Arial Narrow" pitchFamily="34" charset="0"/>
            </a:endParaRPr>
          </a:p>
          <a:p>
            <a:pPr>
              <a:spcAft>
                <a:spcPts val="300"/>
              </a:spcAft>
              <a:defRPr/>
            </a:pPr>
            <a:r>
              <a:rPr lang="en-US" sz="1600" b="1" dirty="0" smtClean="0">
                <a:solidFill>
                  <a:schemeClr val="bg1"/>
                </a:solidFill>
                <a:latin typeface="Arial Narrow" pitchFamily="34" charset="0"/>
              </a:rPr>
              <a:t>Establish Modeling &amp; Evacuation Protocols</a:t>
            </a:r>
          </a:p>
          <a:p>
            <a:pPr>
              <a:spcAft>
                <a:spcPts val="300"/>
              </a:spcAft>
              <a:defRPr/>
            </a:pPr>
            <a:endParaRPr lang="en-US" sz="1600" b="1" dirty="0" smtClean="0">
              <a:solidFill>
                <a:schemeClr val="bg1"/>
              </a:solidFill>
              <a:latin typeface="Arial Narrow" pitchFamily="34" charset="0"/>
            </a:endParaRPr>
          </a:p>
          <a:p>
            <a:pPr>
              <a:spcAft>
                <a:spcPts val="300"/>
              </a:spcAft>
              <a:defRPr/>
            </a:pPr>
            <a:r>
              <a:rPr lang="en-US" sz="1600" b="1" dirty="0" smtClean="0">
                <a:solidFill>
                  <a:schemeClr val="bg1"/>
                </a:solidFill>
                <a:latin typeface="Arial Narrow" pitchFamily="34" charset="0"/>
              </a:rPr>
              <a:t>Develop </a:t>
            </a:r>
            <a:r>
              <a:rPr lang="en-US" sz="1600" b="1" dirty="0">
                <a:solidFill>
                  <a:schemeClr val="bg1"/>
                </a:solidFill>
                <a:latin typeface="Arial Narrow" pitchFamily="34" charset="0"/>
              </a:rPr>
              <a:t>Modeling </a:t>
            </a:r>
            <a:r>
              <a:rPr lang="en-US" sz="1600" b="1" dirty="0" smtClean="0">
                <a:solidFill>
                  <a:schemeClr val="bg1"/>
                </a:solidFill>
                <a:latin typeface="Arial Narrow" pitchFamily="34" charset="0"/>
              </a:rPr>
              <a:t>Process &amp; Adapt Model</a:t>
            </a:r>
            <a:endParaRPr lang="en-US" sz="1600" b="1" dirty="0">
              <a:solidFill>
                <a:schemeClr val="bg1"/>
              </a:solidFill>
              <a:latin typeface="Arial Narrow" pitchFamily="34" charset="0"/>
            </a:endParaRPr>
          </a:p>
          <a:p>
            <a:pPr>
              <a:spcAft>
                <a:spcPts val="300"/>
              </a:spcAft>
              <a:defRPr/>
            </a:pPr>
            <a:endParaRPr lang="en-US" sz="1600" b="1" dirty="0">
              <a:solidFill>
                <a:schemeClr val="bg1"/>
              </a:solidFill>
              <a:latin typeface="Arial Narrow" pitchFamily="34" charset="0"/>
            </a:endParaRPr>
          </a:p>
        </p:txBody>
      </p:sp>
      <p:sp>
        <p:nvSpPr>
          <p:cNvPr id="42" name="Right Arrow 41"/>
          <p:cNvSpPr/>
          <p:nvPr/>
        </p:nvSpPr>
        <p:spPr>
          <a:xfrm>
            <a:off x="838200" y="1752600"/>
            <a:ext cx="1905000" cy="1219200"/>
          </a:xfrm>
          <a:prstGeom prst="right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STEP 1</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3" name="Right Arrow 42"/>
          <p:cNvSpPr/>
          <p:nvPr/>
        </p:nvSpPr>
        <p:spPr>
          <a:xfrm>
            <a:off x="3581400" y="1752600"/>
            <a:ext cx="1905000" cy="1219200"/>
          </a:xfrm>
          <a:prstGeom prst="right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STEP 2</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4" name="Right Arrow 43"/>
          <p:cNvSpPr/>
          <p:nvPr/>
        </p:nvSpPr>
        <p:spPr>
          <a:xfrm>
            <a:off x="6324600" y="1752600"/>
            <a:ext cx="1905000" cy="1219200"/>
          </a:xfrm>
          <a:prstGeom prst="right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STEP 3</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5" name="Right Arrow 44"/>
          <p:cNvSpPr/>
          <p:nvPr/>
        </p:nvSpPr>
        <p:spPr>
          <a:xfrm>
            <a:off x="9067800" y="1752600"/>
            <a:ext cx="1905000" cy="1219200"/>
          </a:xfrm>
          <a:prstGeom prst="right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STEP 4</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6" name="Rectangle 45"/>
          <p:cNvSpPr/>
          <p:nvPr/>
        </p:nvSpPr>
        <p:spPr>
          <a:xfrm>
            <a:off x="11658600" y="2057400"/>
            <a:ext cx="1905000" cy="609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STEP 5</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8" name="Rectangle 47"/>
          <p:cNvSpPr/>
          <p:nvPr/>
        </p:nvSpPr>
        <p:spPr>
          <a:xfrm>
            <a:off x="3276600" y="3352800"/>
            <a:ext cx="2362200" cy="4572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3352800" y="3733800"/>
            <a:ext cx="2209800" cy="2177519"/>
          </a:xfrm>
          <a:prstGeom prst="rect">
            <a:avLst/>
          </a:prstGeom>
          <a:noFill/>
        </p:spPr>
        <p:txBody>
          <a:bodyPr wrap="square" rtlCol="0">
            <a:spAutoFit/>
          </a:bodyPr>
          <a:lstStyle/>
          <a:p>
            <a:pPr>
              <a:spcAft>
                <a:spcPts val="300"/>
              </a:spcAft>
              <a:defRPr/>
            </a:pPr>
            <a:r>
              <a:rPr lang="en-US" sz="1600" b="1" dirty="0">
                <a:solidFill>
                  <a:schemeClr val="bg1"/>
                </a:solidFill>
                <a:latin typeface="Arial Narrow" pitchFamily="34" charset="0"/>
              </a:rPr>
              <a:t>Conduct </a:t>
            </a:r>
            <a:r>
              <a:rPr lang="en-US" sz="1600" b="1" dirty="0" smtClean="0">
                <a:solidFill>
                  <a:schemeClr val="bg1"/>
                </a:solidFill>
                <a:latin typeface="Arial Narrow" pitchFamily="34" charset="0"/>
              </a:rPr>
              <a:t>District-Level </a:t>
            </a:r>
            <a:r>
              <a:rPr lang="en-US" sz="1600" b="1" dirty="0">
                <a:solidFill>
                  <a:schemeClr val="bg1"/>
                </a:solidFill>
                <a:latin typeface="Arial Narrow" pitchFamily="34" charset="0"/>
              </a:rPr>
              <a:t>Screening Analysis</a:t>
            </a:r>
          </a:p>
          <a:p>
            <a:pPr>
              <a:spcAft>
                <a:spcPts val="300"/>
              </a:spcAft>
              <a:defRPr/>
            </a:pPr>
            <a:r>
              <a:rPr lang="en-US" sz="1600" b="1" dirty="0">
                <a:solidFill>
                  <a:schemeClr val="bg1"/>
                </a:solidFill>
                <a:latin typeface="Arial Narrow" pitchFamily="34" charset="0"/>
              </a:rPr>
              <a:t>   </a:t>
            </a:r>
          </a:p>
          <a:p>
            <a:pPr>
              <a:spcAft>
                <a:spcPts val="300"/>
              </a:spcAft>
              <a:buFont typeface="Arial" pitchFamily="34" charset="0"/>
              <a:buChar char="•"/>
              <a:defRPr/>
            </a:pPr>
            <a:r>
              <a:rPr lang="en-US" sz="1600" b="1" dirty="0">
                <a:solidFill>
                  <a:schemeClr val="bg1"/>
                </a:solidFill>
                <a:latin typeface="Arial Narrow" pitchFamily="34" charset="0"/>
              </a:rPr>
              <a:t>  Identify “pinch points”</a:t>
            </a:r>
          </a:p>
          <a:p>
            <a:pPr>
              <a:spcAft>
                <a:spcPts val="0"/>
              </a:spcAft>
              <a:buFont typeface="Arial" pitchFamily="34" charset="0"/>
              <a:buChar char="•"/>
              <a:defRPr/>
            </a:pPr>
            <a:r>
              <a:rPr lang="en-US" sz="1600" b="1" dirty="0">
                <a:solidFill>
                  <a:schemeClr val="bg1"/>
                </a:solidFill>
                <a:latin typeface="Arial Narrow" pitchFamily="34" charset="0"/>
              </a:rPr>
              <a:t>  Establish traffic control</a:t>
            </a:r>
          </a:p>
          <a:p>
            <a:pPr marL="137160">
              <a:spcAft>
                <a:spcPts val="0"/>
              </a:spcAft>
              <a:defRPr/>
            </a:pPr>
            <a:r>
              <a:rPr lang="en-US" sz="1600" b="1" dirty="0" smtClean="0">
                <a:solidFill>
                  <a:schemeClr val="bg1"/>
                </a:solidFill>
                <a:latin typeface="Arial Narrow" pitchFamily="34" charset="0"/>
              </a:rPr>
              <a:t>plan </a:t>
            </a:r>
            <a:r>
              <a:rPr lang="en-US" sz="1600" b="1" dirty="0">
                <a:solidFill>
                  <a:schemeClr val="bg1"/>
                </a:solidFill>
                <a:latin typeface="Arial Narrow" pitchFamily="34" charset="0"/>
              </a:rPr>
              <a:t>or </a:t>
            </a:r>
            <a:r>
              <a:rPr lang="en-US" sz="1600" b="1" dirty="0" smtClean="0">
                <a:solidFill>
                  <a:schemeClr val="bg1"/>
                </a:solidFill>
                <a:latin typeface="Arial Narrow" pitchFamily="34" charset="0"/>
              </a:rPr>
              <a:t> advance area to Neighborhood-Level </a:t>
            </a:r>
            <a:endParaRPr lang="en-US" sz="1600" b="1" dirty="0">
              <a:solidFill>
                <a:schemeClr val="bg1"/>
              </a:solidFill>
              <a:latin typeface="Arial Narrow" pitchFamily="34" charset="0"/>
            </a:endParaRPr>
          </a:p>
          <a:p>
            <a:pPr>
              <a:spcAft>
                <a:spcPts val="0"/>
              </a:spcAft>
              <a:defRPr/>
            </a:pPr>
            <a:r>
              <a:rPr lang="en-US" sz="1600" b="1" dirty="0">
                <a:solidFill>
                  <a:schemeClr val="bg1"/>
                </a:solidFill>
                <a:latin typeface="Arial Narrow" pitchFamily="34" charset="0"/>
              </a:rPr>
              <a:t>   screening  </a:t>
            </a:r>
          </a:p>
        </p:txBody>
      </p:sp>
      <p:sp>
        <p:nvSpPr>
          <p:cNvPr id="50" name="Rectangle 49"/>
          <p:cNvSpPr/>
          <p:nvPr/>
        </p:nvSpPr>
        <p:spPr>
          <a:xfrm>
            <a:off x="6019800" y="3352800"/>
            <a:ext cx="2362200" cy="4572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6096000" y="3733800"/>
            <a:ext cx="2209800" cy="830997"/>
          </a:xfrm>
          <a:prstGeom prst="rect">
            <a:avLst/>
          </a:prstGeom>
          <a:noFill/>
        </p:spPr>
        <p:txBody>
          <a:bodyPr wrap="square" rtlCol="0">
            <a:spAutoFit/>
          </a:bodyPr>
          <a:lstStyle/>
          <a:p>
            <a:pPr>
              <a:spcAft>
                <a:spcPts val="0"/>
              </a:spcAft>
              <a:defRPr/>
            </a:pPr>
            <a:r>
              <a:rPr lang="en-US" sz="1600" b="1" dirty="0">
                <a:solidFill>
                  <a:schemeClr val="bg1"/>
                </a:solidFill>
                <a:latin typeface="Arial Narrow" pitchFamily="34" charset="0"/>
              </a:rPr>
              <a:t>Conduct  additional</a:t>
            </a:r>
          </a:p>
          <a:p>
            <a:pPr>
              <a:spcAft>
                <a:spcPts val="0"/>
              </a:spcAft>
              <a:defRPr/>
            </a:pPr>
            <a:r>
              <a:rPr lang="en-US" sz="1600" b="1" dirty="0">
                <a:solidFill>
                  <a:schemeClr val="bg1"/>
                </a:solidFill>
                <a:latin typeface="Arial Narrow" pitchFamily="34" charset="0"/>
              </a:rPr>
              <a:t>Neighborhood-Level</a:t>
            </a:r>
          </a:p>
          <a:p>
            <a:pPr>
              <a:spcAft>
                <a:spcPts val="0"/>
              </a:spcAft>
              <a:defRPr/>
            </a:pPr>
            <a:r>
              <a:rPr lang="en-US" sz="1600" b="1" dirty="0">
                <a:solidFill>
                  <a:schemeClr val="bg1"/>
                </a:solidFill>
                <a:latin typeface="Arial Narrow" pitchFamily="34" charset="0"/>
              </a:rPr>
              <a:t>Screening Analysis </a:t>
            </a:r>
          </a:p>
        </p:txBody>
      </p:sp>
      <p:sp>
        <p:nvSpPr>
          <p:cNvPr id="52" name="Rectangle 51"/>
          <p:cNvSpPr/>
          <p:nvPr/>
        </p:nvSpPr>
        <p:spPr>
          <a:xfrm>
            <a:off x="8763000" y="3352800"/>
            <a:ext cx="2362200" cy="4572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8839200" y="3733800"/>
            <a:ext cx="2209800" cy="2385268"/>
          </a:xfrm>
          <a:prstGeom prst="rect">
            <a:avLst/>
          </a:prstGeom>
          <a:noFill/>
        </p:spPr>
        <p:txBody>
          <a:bodyPr wrap="square" rtlCol="0">
            <a:spAutoFit/>
          </a:bodyPr>
          <a:lstStyle/>
          <a:p>
            <a:pPr>
              <a:spcAft>
                <a:spcPts val="300"/>
              </a:spcAft>
              <a:defRPr/>
            </a:pPr>
            <a:r>
              <a:rPr lang="en-US" sz="1600" b="1" dirty="0">
                <a:solidFill>
                  <a:schemeClr val="bg1"/>
                </a:solidFill>
                <a:latin typeface="Arial Narrow" pitchFamily="34" charset="0"/>
              </a:rPr>
              <a:t>Conduct additional analysis </a:t>
            </a:r>
            <a:r>
              <a:rPr lang="en-US" sz="1600" b="1" dirty="0" smtClean="0">
                <a:solidFill>
                  <a:schemeClr val="bg1"/>
                </a:solidFill>
                <a:latin typeface="Arial Narrow" pitchFamily="34" charset="0"/>
              </a:rPr>
              <a:t>of </a:t>
            </a:r>
            <a:r>
              <a:rPr lang="en-US" sz="1600" b="1" dirty="0">
                <a:solidFill>
                  <a:schemeClr val="bg1"/>
                </a:solidFill>
                <a:latin typeface="Arial Narrow" pitchFamily="34" charset="0"/>
              </a:rPr>
              <a:t>evacuation </a:t>
            </a:r>
            <a:r>
              <a:rPr lang="en-US" sz="1600" b="1" dirty="0" smtClean="0">
                <a:solidFill>
                  <a:schemeClr val="bg1"/>
                </a:solidFill>
                <a:latin typeface="Arial Narrow" pitchFamily="34" charset="0"/>
              </a:rPr>
              <a:t>traffic control strategies</a:t>
            </a:r>
            <a:r>
              <a:rPr lang="en-US" sz="1600" b="1" dirty="0">
                <a:solidFill>
                  <a:schemeClr val="bg1"/>
                </a:solidFill>
                <a:latin typeface="Arial Narrow" pitchFamily="34" charset="0"/>
              </a:rPr>
              <a:t>:</a:t>
            </a:r>
          </a:p>
          <a:p>
            <a:pPr>
              <a:spcAft>
                <a:spcPts val="300"/>
              </a:spcAft>
              <a:defRPr/>
            </a:pPr>
            <a:endParaRPr lang="en-US" sz="1600" b="1" dirty="0">
              <a:solidFill>
                <a:schemeClr val="bg1"/>
              </a:solidFill>
              <a:latin typeface="Arial Narrow" pitchFamily="34" charset="0"/>
            </a:endParaRPr>
          </a:p>
          <a:p>
            <a:pPr>
              <a:spcAft>
                <a:spcPts val="0"/>
              </a:spcAft>
              <a:buFont typeface="Arial" pitchFamily="34" charset="0"/>
              <a:buChar char="•"/>
              <a:defRPr/>
            </a:pPr>
            <a:r>
              <a:rPr lang="en-US" sz="1600" b="1" dirty="0">
                <a:solidFill>
                  <a:schemeClr val="bg1"/>
                </a:solidFill>
                <a:latin typeface="Arial Narrow" pitchFamily="34" charset="0"/>
              </a:rPr>
              <a:t>  Contra-flow operations</a:t>
            </a:r>
          </a:p>
          <a:p>
            <a:pPr>
              <a:spcAft>
                <a:spcPts val="0"/>
              </a:spcAft>
              <a:defRPr/>
            </a:pPr>
            <a:r>
              <a:rPr lang="en-US" sz="1600" b="1" dirty="0">
                <a:solidFill>
                  <a:schemeClr val="bg1"/>
                </a:solidFill>
                <a:latin typeface="Arial Narrow" pitchFamily="34" charset="0"/>
              </a:rPr>
              <a:t>    analysis</a:t>
            </a:r>
          </a:p>
          <a:p>
            <a:pPr>
              <a:spcAft>
                <a:spcPts val="0"/>
              </a:spcAft>
              <a:buFont typeface="Arial" pitchFamily="34" charset="0"/>
              <a:buChar char="•"/>
              <a:defRPr/>
            </a:pPr>
            <a:r>
              <a:rPr lang="en-US" sz="1600" b="1" dirty="0">
                <a:solidFill>
                  <a:schemeClr val="bg1"/>
                </a:solidFill>
                <a:latin typeface="Arial Narrow" pitchFamily="34" charset="0"/>
              </a:rPr>
              <a:t>  Travel restrictions</a:t>
            </a:r>
          </a:p>
          <a:p>
            <a:pPr>
              <a:spcAft>
                <a:spcPts val="0"/>
              </a:spcAft>
              <a:defRPr/>
            </a:pPr>
            <a:r>
              <a:rPr lang="en-US" sz="1600" b="1" dirty="0">
                <a:solidFill>
                  <a:schemeClr val="bg1"/>
                </a:solidFill>
                <a:latin typeface="Arial Narrow" pitchFamily="34" charset="0"/>
              </a:rPr>
              <a:t>    analysis (e.g. road</a:t>
            </a:r>
          </a:p>
          <a:p>
            <a:pPr>
              <a:spcAft>
                <a:spcPts val="0"/>
              </a:spcAft>
              <a:defRPr/>
            </a:pPr>
            <a:r>
              <a:rPr lang="en-US" sz="1600" b="1" dirty="0">
                <a:solidFill>
                  <a:schemeClr val="bg1"/>
                </a:solidFill>
                <a:latin typeface="Arial Narrow" pitchFamily="34" charset="0"/>
              </a:rPr>
              <a:t>    closures</a:t>
            </a:r>
            <a:r>
              <a:rPr lang="en-US" sz="1600" b="1" dirty="0" smtClean="0">
                <a:solidFill>
                  <a:schemeClr val="bg1"/>
                </a:solidFill>
                <a:latin typeface="Arial Narrow" pitchFamily="34" charset="0"/>
              </a:rPr>
              <a:t>)</a:t>
            </a:r>
            <a:endParaRPr lang="en-US" sz="1600" b="1" dirty="0">
              <a:solidFill>
                <a:schemeClr val="bg1"/>
              </a:solidFill>
              <a:latin typeface="Arial Narrow" pitchFamily="34" charset="0"/>
            </a:endParaRPr>
          </a:p>
        </p:txBody>
      </p:sp>
      <p:sp>
        <p:nvSpPr>
          <p:cNvPr id="54" name="Rectangle 53"/>
          <p:cNvSpPr/>
          <p:nvPr/>
        </p:nvSpPr>
        <p:spPr>
          <a:xfrm>
            <a:off x="11506200" y="3352800"/>
            <a:ext cx="2362200" cy="4572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11582400" y="3733800"/>
            <a:ext cx="2209800" cy="3616375"/>
          </a:xfrm>
          <a:prstGeom prst="rect">
            <a:avLst/>
          </a:prstGeom>
          <a:noFill/>
        </p:spPr>
        <p:txBody>
          <a:bodyPr wrap="square" rtlCol="0">
            <a:spAutoFit/>
          </a:bodyPr>
          <a:lstStyle/>
          <a:p>
            <a:pPr>
              <a:spcAft>
                <a:spcPts val="300"/>
              </a:spcAft>
              <a:defRPr/>
            </a:pPr>
            <a:r>
              <a:rPr lang="en-US" sz="1600" b="1" dirty="0">
                <a:solidFill>
                  <a:schemeClr val="bg1"/>
                </a:solidFill>
                <a:latin typeface="Arial Narrow" pitchFamily="34" charset="0"/>
              </a:rPr>
              <a:t>Prepare Traffic Control Plan for </a:t>
            </a:r>
            <a:r>
              <a:rPr lang="en-US" sz="1600" b="1" dirty="0" smtClean="0">
                <a:solidFill>
                  <a:schemeClr val="bg1"/>
                </a:solidFill>
                <a:latin typeface="Arial Narrow" pitchFamily="34" charset="0"/>
              </a:rPr>
              <a:t>each </a:t>
            </a:r>
            <a:r>
              <a:rPr lang="en-US" sz="1600" b="1" dirty="0">
                <a:solidFill>
                  <a:schemeClr val="bg1"/>
                </a:solidFill>
                <a:latin typeface="Arial Narrow" pitchFamily="34" charset="0"/>
              </a:rPr>
              <a:t>of Eight (8) Colorado Springs Evacuation Districts plus Manitou </a:t>
            </a:r>
            <a:r>
              <a:rPr lang="en-US" sz="1600" b="1" dirty="0" smtClean="0">
                <a:solidFill>
                  <a:schemeClr val="bg1"/>
                </a:solidFill>
                <a:latin typeface="Arial Narrow" pitchFamily="34" charset="0"/>
              </a:rPr>
              <a:t>Springs:</a:t>
            </a:r>
          </a:p>
          <a:p>
            <a:pPr>
              <a:spcAft>
                <a:spcPts val="300"/>
              </a:spcAft>
              <a:defRPr/>
            </a:pPr>
            <a:endParaRPr lang="en-US" sz="1600" b="1" dirty="0" smtClean="0">
              <a:solidFill>
                <a:schemeClr val="bg1"/>
              </a:solidFill>
              <a:latin typeface="Arial Narrow" pitchFamily="34" charset="0"/>
            </a:endParaRPr>
          </a:p>
          <a:p>
            <a:pPr>
              <a:spcAft>
                <a:spcPts val="0"/>
              </a:spcAft>
              <a:buFont typeface="Arial" pitchFamily="34" charset="0"/>
              <a:buChar char="•"/>
              <a:defRPr/>
            </a:pPr>
            <a:r>
              <a:rPr lang="en-US" sz="1600" b="1" dirty="0" smtClean="0">
                <a:solidFill>
                  <a:schemeClr val="bg1"/>
                </a:solidFill>
                <a:latin typeface="Arial Narrow" pitchFamily="34" charset="0"/>
              </a:rPr>
              <a:t>  Prepare District-Level</a:t>
            </a:r>
          </a:p>
          <a:p>
            <a:pPr marL="182880">
              <a:spcAft>
                <a:spcPts val="0"/>
              </a:spcAft>
              <a:defRPr/>
            </a:pPr>
            <a:r>
              <a:rPr lang="en-US" sz="1600" b="1" dirty="0" smtClean="0">
                <a:solidFill>
                  <a:schemeClr val="bg1"/>
                </a:solidFill>
                <a:latin typeface="Arial Narrow" pitchFamily="34" charset="0"/>
              </a:rPr>
              <a:t>traffic control plans for six  (6) Districts and Manitou Springs</a:t>
            </a:r>
          </a:p>
          <a:p>
            <a:pPr>
              <a:spcAft>
                <a:spcPts val="0"/>
              </a:spcAft>
              <a:buFont typeface="Arial" pitchFamily="34" charset="0"/>
              <a:buChar char="•"/>
              <a:defRPr/>
            </a:pPr>
            <a:r>
              <a:rPr lang="en-US" sz="1600" b="1" dirty="0" smtClean="0">
                <a:solidFill>
                  <a:schemeClr val="bg1"/>
                </a:solidFill>
                <a:latin typeface="Arial Narrow" pitchFamily="34" charset="0"/>
              </a:rPr>
              <a:t>  Prepare traffic control</a:t>
            </a:r>
          </a:p>
          <a:p>
            <a:pPr marL="182880">
              <a:spcAft>
                <a:spcPts val="0"/>
              </a:spcAft>
              <a:defRPr/>
            </a:pPr>
            <a:r>
              <a:rPr lang="en-US" sz="1600" b="1" dirty="0" smtClean="0">
                <a:solidFill>
                  <a:schemeClr val="bg1"/>
                </a:solidFill>
                <a:latin typeface="Arial Narrow" pitchFamily="34" charset="0"/>
              </a:rPr>
              <a:t>plans for two (2) </a:t>
            </a:r>
          </a:p>
          <a:p>
            <a:pPr marL="182880">
              <a:spcAft>
                <a:spcPts val="0"/>
              </a:spcAft>
              <a:defRPr/>
            </a:pPr>
            <a:r>
              <a:rPr lang="en-US" sz="1600" b="1" dirty="0" smtClean="0">
                <a:solidFill>
                  <a:schemeClr val="bg1"/>
                </a:solidFill>
                <a:latin typeface="Arial Narrow" pitchFamily="34" charset="0"/>
              </a:rPr>
              <a:t>Districts at the Neighborhood-Level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66800" y="1756323"/>
            <a:ext cx="13563600" cy="2268572"/>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Step 1:  Form Planning Team/Establish Modeling Protocols/Adapt Model</a:t>
            </a:r>
            <a:endParaRPr lang="en-US" sz="3000" dirty="0">
              <a:solidFill>
                <a:schemeClr val="bg1"/>
              </a:solidFill>
              <a:latin typeface="Palatino Linotype" pitchFamily="18" charset="0"/>
            </a:endParaRPr>
          </a:p>
        </p:txBody>
      </p:sp>
      <p:sp>
        <p:nvSpPr>
          <p:cNvPr id="5" name="Rectangle 4"/>
          <p:cNvSpPr/>
          <p:nvPr/>
        </p:nvSpPr>
        <p:spPr>
          <a:xfrm>
            <a:off x="1066800" y="4880522"/>
            <a:ext cx="13563600" cy="2587077"/>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7"/>
          <p:cNvSpPr>
            <a:spLocks noChangeArrowheads="1"/>
          </p:cNvSpPr>
          <p:nvPr/>
        </p:nvSpPr>
        <p:spPr bwMode="auto">
          <a:xfrm>
            <a:off x="1075315" y="1887457"/>
            <a:ext cx="10315575" cy="5701423"/>
          </a:xfrm>
          <a:prstGeom prst="rect">
            <a:avLst/>
          </a:prstGeom>
          <a:noFill/>
          <a:ln w="9525">
            <a:noFill/>
            <a:miter lim="800000"/>
            <a:headEnd/>
            <a:tailEnd/>
          </a:ln>
        </p:spPr>
        <p:txBody>
          <a:bodyPr lIns="76069" tIns="38032" rIns="76069" bIns="38032">
            <a:spAutoFit/>
          </a:bodyPr>
          <a:lstStyle/>
          <a:p>
            <a:pPr marL="822325" lvl="1" indent="-457200" defTabSz="1214438">
              <a:spcBef>
                <a:spcPts val="300"/>
              </a:spcBef>
              <a:buFont typeface="Arial" charset="0"/>
              <a:buChar char="•"/>
            </a:pPr>
            <a:r>
              <a:rPr lang="en-US" sz="1800" dirty="0" smtClean="0"/>
              <a:t>Consultant </a:t>
            </a:r>
            <a:r>
              <a:rPr lang="en-US" sz="1800" dirty="0"/>
              <a:t>Project Team</a:t>
            </a:r>
          </a:p>
          <a:p>
            <a:pPr marL="822325" lvl="1" indent="-457200" defTabSz="1214438">
              <a:spcBef>
                <a:spcPts val="300"/>
              </a:spcBef>
              <a:buFont typeface="Arial" charset="0"/>
              <a:buChar char="•"/>
            </a:pPr>
            <a:r>
              <a:rPr lang="en-US" sz="1800" dirty="0"/>
              <a:t>PPACG Modeling Staff</a:t>
            </a:r>
          </a:p>
          <a:p>
            <a:pPr marL="822325" lvl="1" indent="-457200" defTabSz="1214438">
              <a:spcBef>
                <a:spcPts val="300"/>
              </a:spcBef>
              <a:buFont typeface="Arial" charset="0"/>
              <a:buChar char="•"/>
            </a:pPr>
            <a:r>
              <a:rPr lang="en-US" sz="1800" dirty="0"/>
              <a:t>Colorado Springs Office of Emergency Management</a:t>
            </a:r>
          </a:p>
          <a:p>
            <a:pPr marL="822325" lvl="1" indent="-457200" defTabSz="1214438">
              <a:spcBef>
                <a:spcPts val="300"/>
              </a:spcBef>
              <a:buFont typeface="Arial" charset="0"/>
              <a:buChar char="•"/>
            </a:pPr>
            <a:r>
              <a:rPr lang="en-US" sz="1800" dirty="0"/>
              <a:t>Colorado Springs Engineering – TOC</a:t>
            </a:r>
          </a:p>
          <a:p>
            <a:pPr marL="822325" lvl="1" indent="-457200" defTabSz="1214438">
              <a:spcBef>
                <a:spcPts val="300"/>
              </a:spcBef>
              <a:buFont typeface="Arial" charset="0"/>
              <a:buChar char="•"/>
            </a:pPr>
            <a:r>
              <a:rPr lang="en-US" sz="1800" dirty="0"/>
              <a:t>Colorado Springs Police Department</a:t>
            </a:r>
          </a:p>
          <a:p>
            <a:pPr marL="822325" lvl="1" indent="-457200" defTabSz="1214438">
              <a:spcBef>
                <a:spcPts val="300"/>
              </a:spcBef>
              <a:buFont typeface="Arial" charset="0"/>
              <a:buChar char="•"/>
            </a:pPr>
            <a:r>
              <a:rPr lang="en-US" sz="1800" dirty="0"/>
              <a:t>Colorado Springs Fire Department</a:t>
            </a:r>
          </a:p>
          <a:p>
            <a:pPr marL="822325" lvl="1" indent="-457200" defTabSz="1214438">
              <a:spcBef>
                <a:spcPts val="300"/>
              </a:spcBef>
            </a:pPr>
            <a:endParaRPr lang="en-US" sz="1800" b="1" dirty="0"/>
          </a:p>
          <a:p>
            <a:pPr defTabSz="1214438">
              <a:lnSpc>
                <a:spcPct val="95000"/>
              </a:lnSpc>
              <a:spcBef>
                <a:spcPct val="5000"/>
              </a:spcBef>
            </a:pPr>
            <a:endParaRPr lang="en-US" sz="4000" b="1" dirty="0"/>
          </a:p>
          <a:p>
            <a:pPr marL="822325" lvl="2" indent="-457200" defTabSz="1214438">
              <a:spcBef>
                <a:spcPts val="300"/>
              </a:spcBef>
              <a:buFont typeface="Arial" charset="0"/>
              <a:buChar char="•"/>
            </a:pPr>
            <a:endParaRPr lang="en-US" sz="1800" dirty="0" smtClean="0"/>
          </a:p>
          <a:p>
            <a:pPr marL="822325" lvl="2" indent="-457200" defTabSz="1214438">
              <a:spcBef>
                <a:spcPts val="300"/>
              </a:spcBef>
              <a:buFont typeface="Arial" charset="0"/>
              <a:buChar char="•"/>
            </a:pPr>
            <a:r>
              <a:rPr lang="en-US" sz="1800" dirty="0" smtClean="0"/>
              <a:t>Choice </a:t>
            </a:r>
            <a:r>
              <a:rPr lang="en-US" sz="1800" dirty="0"/>
              <a:t>of background traffic conditions</a:t>
            </a:r>
          </a:p>
          <a:p>
            <a:pPr marL="822325" lvl="2" indent="-457200" defTabSz="1214438">
              <a:spcBef>
                <a:spcPts val="300"/>
              </a:spcBef>
              <a:buFont typeface="Arial" charset="0"/>
              <a:buChar char="•"/>
            </a:pPr>
            <a:r>
              <a:rPr lang="en-US" sz="1800" dirty="0"/>
              <a:t>Population/vehicles to be evacuated – restrictions/shared responsibilities</a:t>
            </a:r>
          </a:p>
          <a:p>
            <a:pPr marL="822325" lvl="2" indent="-457200" defTabSz="1214438">
              <a:spcBef>
                <a:spcPts val="300"/>
              </a:spcBef>
              <a:buFont typeface="Arial" charset="0"/>
              <a:buChar char="•"/>
            </a:pPr>
            <a:r>
              <a:rPr lang="en-US" sz="1800" dirty="0"/>
              <a:t>Evacuee destinations – “shelter-in-place,” official shelters, other</a:t>
            </a:r>
          </a:p>
          <a:p>
            <a:pPr marL="822325" lvl="2" indent="-457200" defTabSz="1214438">
              <a:spcBef>
                <a:spcPts val="300"/>
              </a:spcBef>
              <a:buFont typeface="Arial" charset="0"/>
              <a:buChar char="•"/>
            </a:pPr>
            <a:r>
              <a:rPr lang="en-US" sz="1800" dirty="0"/>
              <a:t>Contra-flow/ no contra-flow</a:t>
            </a:r>
          </a:p>
          <a:p>
            <a:pPr marL="822325" lvl="2" indent="-457200" defTabSz="1214438">
              <a:spcBef>
                <a:spcPts val="300"/>
              </a:spcBef>
              <a:buFont typeface="Arial" charset="0"/>
              <a:buChar char="•"/>
            </a:pPr>
            <a:r>
              <a:rPr lang="en-US" sz="1800" dirty="0"/>
              <a:t>Required “time-to-evacuate”</a:t>
            </a:r>
          </a:p>
          <a:p>
            <a:pPr marL="822325" lvl="2" indent="-457200" defTabSz="1214438">
              <a:spcBef>
                <a:spcPts val="300"/>
              </a:spcBef>
              <a:buFont typeface="Arial" charset="0"/>
              <a:buChar char="•"/>
            </a:pPr>
            <a:r>
              <a:rPr lang="en-US" sz="1800" dirty="0"/>
              <a:t>Restrictions on residents to retrieve belongings?</a:t>
            </a:r>
          </a:p>
          <a:p>
            <a:pPr marL="822325" lvl="2" indent="-457200" defTabSz="1214438">
              <a:spcBef>
                <a:spcPts val="300"/>
              </a:spcBef>
              <a:buFont typeface="Arial" charset="0"/>
              <a:buChar char="•"/>
            </a:pPr>
            <a:r>
              <a:rPr lang="en-US" sz="1800" dirty="0"/>
              <a:t>Other</a:t>
            </a:r>
          </a:p>
          <a:p>
            <a:pPr marL="822325" lvl="2" indent="-457200" defTabSz="1214438">
              <a:spcBef>
                <a:spcPts val="300"/>
              </a:spcBef>
              <a:buFont typeface="Arial" charset="0"/>
              <a:buChar char="•"/>
            </a:pPr>
            <a:endParaRPr lang="en-US" sz="1800" dirty="0"/>
          </a:p>
        </p:txBody>
      </p:sp>
      <p:sp>
        <p:nvSpPr>
          <p:cNvPr id="7" name="Rectangle 6"/>
          <p:cNvSpPr/>
          <p:nvPr/>
        </p:nvSpPr>
        <p:spPr>
          <a:xfrm>
            <a:off x="1066800" y="1220369"/>
            <a:ext cx="13563600" cy="533400"/>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4438">
              <a:lnSpc>
                <a:spcPct val="95000"/>
              </a:lnSpc>
              <a:spcBef>
                <a:spcPct val="5000"/>
              </a:spcBef>
              <a:defRPr/>
            </a:pPr>
            <a:r>
              <a:rPr lang="en-US" sz="2800" b="1" dirty="0" smtClean="0">
                <a:latin typeface="Palatino Linotype" pitchFamily="18" charset="0"/>
              </a:rPr>
              <a:t>Establish Technical Steering Committee</a:t>
            </a:r>
            <a:endParaRPr lang="en-US" sz="2800" dirty="0">
              <a:ln w="18415" cmpd="sng">
                <a:solidFill>
                  <a:srgbClr val="FFFFFF"/>
                </a:solidFill>
                <a:prstDash val="solid"/>
              </a:ln>
              <a:solidFill>
                <a:srgbClr val="FFFFFF"/>
              </a:solidFill>
              <a:latin typeface="Palatino Linotype" pitchFamily="18" charset="0"/>
            </a:endParaRPr>
          </a:p>
        </p:txBody>
      </p:sp>
      <p:sp>
        <p:nvSpPr>
          <p:cNvPr id="9" name="Rectangle 8"/>
          <p:cNvSpPr/>
          <p:nvPr/>
        </p:nvSpPr>
        <p:spPr>
          <a:xfrm>
            <a:off x="1066800" y="4353854"/>
            <a:ext cx="13563600" cy="533400"/>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4438">
              <a:lnSpc>
                <a:spcPct val="95000"/>
              </a:lnSpc>
              <a:spcBef>
                <a:spcPct val="5000"/>
              </a:spcBef>
              <a:defRPr/>
            </a:pPr>
            <a:r>
              <a:rPr lang="en-US" sz="2800" b="1" dirty="0" smtClean="0">
                <a:latin typeface="Palatino Linotype" pitchFamily="18" charset="0"/>
              </a:rPr>
              <a:t>Establish Modeling/Evacuation Protocols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Step 2:  Conduct District-Level Screening Analysis</a:t>
            </a:r>
            <a:endParaRPr lang="en-US" sz="3000" dirty="0">
              <a:solidFill>
                <a:schemeClr val="bg1"/>
              </a:solidFill>
              <a:latin typeface="Palatino Linotype" pitchFamily="18" charset="0"/>
            </a:endParaRPr>
          </a:p>
        </p:txBody>
      </p:sp>
      <p:grpSp>
        <p:nvGrpSpPr>
          <p:cNvPr id="8" name="Group 7"/>
          <p:cNvGrpSpPr/>
          <p:nvPr/>
        </p:nvGrpSpPr>
        <p:grpSpPr>
          <a:xfrm>
            <a:off x="941123" y="1143000"/>
            <a:ext cx="5535877" cy="7162800"/>
            <a:chOff x="941123" y="1143000"/>
            <a:chExt cx="5535877" cy="7162800"/>
          </a:xfrm>
        </p:grpSpPr>
        <p:pic>
          <p:nvPicPr>
            <p:cNvPr id="10" name="Picture 9" descr="Districts.jpg"/>
            <p:cNvPicPr>
              <a:picLocks noChangeAspect="1"/>
            </p:cNvPicPr>
            <p:nvPr/>
          </p:nvPicPr>
          <p:blipFill>
            <a:blip r:embed="rId2" cstate="print"/>
            <a:stretch>
              <a:fillRect/>
            </a:stretch>
          </p:blipFill>
          <p:spPr>
            <a:xfrm>
              <a:off x="941123" y="1143000"/>
              <a:ext cx="5535877" cy="7162800"/>
            </a:xfrm>
            <a:prstGeom prst="rect">
              <a:avLst/>
            </a:prstGeom>
          </p:spPr>
        </p:pic>
        <p:sp>
          <p:nvSpPr>
            <p:cNvPr id="5" name="Rectangle 4"/>
            <p:cNvSpPr/>
            <p:nvPr/>
          </p:nvSpPr>
          <p:spPr>
            <a:xfrm>
              <a:off x="941123" y="1143000"/>
              <a:ext cx="5532120" cy="71597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p:cNvSpPr/>
          <p:nvPr/>
        </p:nvSpPr>
        <p:spPr>
          <a:xfrm>
            <a:off x="7391400" y="1600200"/>
            <a:ext cx="6248400" cy="624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7543800" y="1752600"/>
            <a:ext cx="5943600" cy="5878532"/>
          </a:xfrm>
          <a:prstGeom prst="rect">
            <a:avLst/>
          </a:prstGeom>
          <a:noFill/>
          <a:ln w="22225">
            <a:solidFill>
              <a:schemeClr val="tx1"/>
            </a:solidFill>
          </a:ln>
          <a:effectLst/>
        </p:spPr>
        <p:txBody>
          <a:bodyPr wrap="square">
            <a:spAutoFit/>
          </a:bodyPr>
          <a:lstStyle/>
          <a:p>
            <a:pPr marL="182880">
              <a:defRPr/>
            </a:pPr>
            <a:r>
              <a:rPr lang="en-US" sz="2400" b="1" dirty="0"/>
              <a:t>  </a:t>
            </a:r>
          </a:p>
          <a:p>
            <a:pPr marL="182880">
              <a:buFont typeface="Arial" pitchFamily="34" charset="0"/>
              <a:buChar char="•"/>
              <a:defRPr/>
            </a:pPr>
            <a:r>
              <a:rPr lang="en-US" sz="2200" b="1" dirty="0"/>
              <a:t> </a:t>
            </a:r>
            <a:r>
              <a:rPr lang="en-US" sz="2200" b="1" dirty="0" smtClean="0"/>
              <a:t> </a:t>
            </a:r>
            <a:r>
              <a:rPr lang="en-US" sz="2200" dirty="0" smtClean="0"/>
              <a:t>Model / evaluate </a:t>
            </a:r>
            <a:r>
              <a:rPr lang="en-US" sz="2200" dirty="0"/>
              <a:t>eight (8)</a:t>
            </a:r>
          </a:p>
          <a:p>
            <a:pPr marL="182880">
              <a:defRPr/>
            </a:pPr>
            <a:r>
              <a:rPr lang="en-US" sz="2200" dirty="0"/>
              <a:t>   wildfire at-risk districts,</a:t>
            </a:r>
          </a:p>
          <a:p>
            <a:pPr marL="182880">
              <a:defRPr/>
            </a:pPr>
            <a:r>
              <a:rPr lang="en-US" sz="2200" dirty="0"/>
              <a:t>   each incorporating multiple</a:t>
            </a:r>
          </a:p>
          <a:p>
            <a:pPr marL="182880">
              <a:defRPr/>
            </a:pPr>
            <a:r>
              <a:rPr lang="en-US" sz="2200" dirty="0"/>
              <a:t>   emergency response</a:t>
            </a:r>
          </a:p>
          <a:p>
            <a:pPr marL="182880">
              <a:defRPr/>
            </a:pPr>
            <a:r>
              <a:rPr lang="en-US" sz="2200" dirty="0"/>
              <a:t>   </a:t>
            </a:r>
            <a:r>
              <a:rPr lang="en-US" sz="2200" dirty="0" smtClean="0"/>
              <a:t>neighborhoods</a:t>
            </a:r>
            <a:endParaRPr lang="en-US" sz="2200" dirty="0"/>
          </a:p>
          <a:p>
            <a:pPr marL="182880">
              <a:defRPr/>
            </a:pPr>
            <a:endParaRPr lang="en-US" sz="2200" dirty="0"/>
          </a:p>
          <a:p>
            <a:pPr marL="182880">
              <a:buFont typeface="Arial" pitchFamily="34" charset="0"/>
              <a:buChar char="•"/>
              <a:defRPr/>
            </a:pPr>
            <a:r>
              <a:rPr lang="en-US" sz="2200" dirty="0"/>
              <a:t>  Model “times-to-evacuate” </a:t>
            </a:r>
          </a:p>
          <a:p>
            <a:pPr marL="182880">
              <a:defRPr/>
            </a:pPr>
            <a:r>
              <a:rPr lang="en-US" sz="2200" dirty="0"/>
              <a:t>   and screen for “pinch points” </a:t>
            </a:r>
            <a:r>
              <a:rPr lang="en-US" sz="2200" dirty="0" smtClean="0"/>
              <a:t>-</a:t>
            </a:r>
            <a:endParaRPr lang="en-US" sz="2200" dirty="0"/>
          </a:p>
          <a:p>
            <a:pPr marL="182880">
              <a:defRPr/>
            </a:pPr>
            <a:r>
              <a:rPr lang="en-US" sz="2200" dirty="0"/>
              <a:t>   </a:t>
            </a:r>
            <a:r>
              <a:rPr lang="en-US" sz="2200" dirty="0" smtClean="0"/>
              <a:t>Use </a:t>
            </a:r>
            <a:r>
              <a:rPr lang="en-US" sz="2200" dirty="0"/>
              <a:t>one-hour roadway capacity</a:t>
            </a:r>
          </a:p>
          <a:p>
            <a:pPr marL="182880">
              <a:defRPr/>
            </a:pPr>
            <a:r>
              <a:rPr lang="en-US" sz="2200" dirty="0"/>
              <a:t>   as the reference </a:t>
            </a:r>
            <a:r>
              <a:rPr lang="en-US" sz="2200" dirty="0" smtClean="0"/>
              <a:t>criteria</a:t>
            </a:r>
            <a:endParaRPr lang="en-US" sz="2200" dirty="0"/>
          </a:p>
          <a:p>
            <a:pPr marL="182880" lvl="1">
              <a:defRPr/>
            </a:pPr>
            <a:endParaRPr lang="en-US" sz="2200" dirty="0"/>
          </a:p>
          <a:p>
            <a:pPr marL="182880">
              <a:buFont typeface="Arial" pitchFamily="34" charset="0"/>
              <a:buChar char="•"/>
              <a:defRPr/>
            </a:pPr>
            <a:r>
              <a:rPr lang="en-US" sz="2200" dirty="0"/>
              <a:t>  Identify alternative routing</a:t>
            </a:r>
          </a:p>
          <a:p>
            <a:pPr marL="182880">
              <a:defRPr/>
            </a:pPr>
            <a:r>
              <a:rPr lang="en-US" sz="2200" dirty="0"/>
              <a:t>   by district </a:t>
            </a:r>
            <a:r>
              <a:rPr lang="en-US" sz="2200" dirty="0" smtClean="0"/>
              <a:t>or </a:t>
            </a:r>
            <a:r>
              <a:rPr lang="en-US" sz="2200" dirty="0"/>
              <a:t>select </a:t>
            </a:r>
          </a:p>
          <a:p>
            <a:pPr marL="365760">
              <a:defRPr/>
            </a:pPr>
            <a:r>
              <a:rPr lang="en-US" sz="2200" dirty="0" smtClean="0"/>
              <a:t>districts to be advanced to </a:t>
            </a:r>
            <a:r>
              <a:rPr lang="en-US" sz="2200" dirty="0"/>
              <a:t>more detailed </a:t>
            </a:r>
            <a:r>
              <a:rPr lang="en-US" sz="2200" dirty="0" smtClean="0"/>
              <a:t>neighborhood-level analysis </a:t>
            </a:r>
          </a:p>
          <a:p>
            <a:pPr marL="182880">
              <a:defRPr/>
            </a:pPr>
            <a:endParaRPr lang="en-US" sz="22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762000" y="76200"/>
            <a:ext cx="12954000" cy="553998"/>
          </a:xfrm>
          <a:prstGeom prst="rect">
            <a:avLst/>
          </a:prstGeom>
          <a:noFill/>
          <a:ln w="9525">
            <a:noFill/>
            <a:miter lim="800000"/>
            <a:headEnd/>
            <a:tailEnd/>
          </a:ln>
        </p:spPr>
        <p:txBody>
          <a:bodyPr wrap="square">
            <a:spAutoFit/>
          </a:bodyPr>
          <a:lstStyle/>
          <a:p>
            <a:r>
              <a:rPr lang="en-US" sz="3000" dirty="0" smtClean="0">
                <a:solidFill>
                  <a:schemeClr val="bg1"/>
                </a:solidFill>
                <a:latin typeface="Palatino Linotype" pitchFamily="18" charset="0"/>
              </a:rPr>
              <a:t>Step 3:  Conduct Neighborhood-Level Screening Analysis</a:t>
            </a:r>
            <a:endParaRPr lang="en-US" sz="3000" dirty="0">
              <a:solidFill>
                <a:schemeClr val="bg1"/>
              </a:solidFill>
              <a:latin typeface="Palatino Linotype" pitchFamily="18" charset="0"/>
            </a:endParaRPr>
          </a:p>
        </p:txBody>
      </p:sp>
      <p:grpSp>
        <p:nvGrpSpPr>
          <p:cNvPr id="9" name="Group 8"/>
          <p:cNvGrpSpPr/>
          <p:nvPr/>
        </p:nvGrpSpPr>
        <p:grpSpPr>
          <a:xfrm>
            <a:off x="941123" y="1143000"/>
            <a:ext cx="5534230" cy="7159752"/>
            <a:chOff x="941123" y="1143000"/>
            <a:chExt cx="5534230" cy="7159752"/>
          </a:xfrm>
        </p:grpSpPr>
        <p:pic>
          <p:nvPicPr>
            <p:cNvPr id="6" name="Picture 5" descr="Neighborhoods.jpg"/>
            <p:cNvPicPr>
              <a:picLocks noChangeAspect="1"/>
            </p:cNvPicPr>
            <p:nvPr/>
          </p:nvPicPr>
          <p:blipFill>
            <a:blip r:embed="rId2" cstate="print"/>
            <a:stretch>
              <a:fillRect/>
            </a:stretch>
          </p:blipFill>
          <p:spPr>
            <a:xfrm>
              <a:off x="941832" y="1143000"/>
              <a:ext cx="5533521" cy="7159752"/>
            </a:xfrm>
            <a:prstGeom prst="rect">
              <a:avLst/>
            </a:prstGeom>
          </p:spPr>
        </p:pic>
        <p:sp>
          <p:nvSpPr>
            <p:cNvPr id="7" name="Rectangle 6"/>
            <p:cNvSpPr/>
            <p:nvPr/>
          </p:nvSpPr>
          <p:spPr>
            <a:xfrm>
              <a:off x="941123" y="1143000"/>
              <a:ext cx="5532120" cy="71597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9"/>
          <p:cNvSpPr/>
          <p:nvPr/>
        </p:nvSpPr>
        <p:spPr>
          <a:xfrm>
            <a:off x="7239000" y="1447800"/>
            <a:ext cx="6705600" cy="662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7391400" y="1600200"/>
            <a:ext cx="6400800" cy="6278642"/>
          </a:xfrm>
          <a:prstGeom prst="rect">
            <a:avLst/>
          </a:prstGeom>
          <a:noFill/>
          <a:ln w="22225">
            <a:solidFill>
              <a:schemeClr val="tx1"/>
            </a:solidFill>
          </a:ln>
          <a:effectLst/>
        </p:spPr>
        <p:txBody>
          <a:bodyPr wrap="square">
            <a:spAutoFit/>
          </a:bodyPr>
          <a:lstStyle/>
          <a:p>
            <a:pPr marL="182880">
              <a:defRPr/>
            </a:pPr>
            <a:r>
              <a:rPr lang="en-US" sz="2400" b="1" dirty="0"/>
              <a:t>  </a:t>
            </a:r>
          </a:p>
          <a:p>
            <a:pPr marL="182880">
              <a:buFont typeface="Arial" pitchFamily="34" charset="0"/>
              <a:buChar char="•"/>
              <a:defRPr/>
            </a:pPr>
            <a:r>
              <a:rPr lang="en-US" sz="2200" b="1" dirty="0" smtClean="0"/>
              <a:t>  </a:t>
            </a:r>
            <a:r>
              <a:rPr lang="en-US" sz="2200" dirty="0" smtClean="0"/>
              <a:t>Model evacuation of selected</a:t>
            </a:r>
          </a:p>
          <a:p>
            <a:pPr marL="182880">
              <a:defRPr/>
            </a:pPr>
            <a:r>
              <a:rPr lang="en-US" sz="2200" dirty="0" smtClean="0"/>
              <a:t>   neighborhoods at risk for wildfire</a:t>
            </a:r>
          </a:p>
          <a:p>
            <a:pPr marL="182880">
              <a:defRPr/>
            </a:pPr>
            <a:endParaRPr lang="en-US" sz="2200" dirty="0"/>
          </a:p>
          <a:p>
            <a:pPr marL="182880">
              <a:buFont typeface="Arial" pitchFamily="34" charset="0"/>
              <a:buChar char="•"/>
              <a:defRPr/>
            </a:pPr>
            <a:r>
              <a:rPr lang="en-US" sz="2200" dirty="0"/>
              <a:t>  Model “</a:t>
            </a:r>
            <a:r>
              <a:rPr lang="en-US" sz="2200" dirty="0" smtClean="0"/>
              <a:t>times-to-evacuate”</a:t>
            </a:r>
          </a:p>
          <a:p>
            <a:pPr marL="182880">
              <a:defRPr/>
            </a:pPr>
            <a:r>
              <a:rPr lang="en-US" sz="2200" dirty="0"/>
              <a:t> </a:t>
            </a:r>
            <a:r>
              <a:rPr lang="en-US" sz="2200" dirty="0" smtClean="0"/>
              <a:t>  and </a:t>
            </a:r>
            <a:r>
              <a:rPr lang="en-US" sz="2200" dirty="0"/>
              <a:t>screen </a:t>
            </a:r>
            <a:r>
              <a:rPr lang="en-US" sz="2200" dirty="0" smtClean="0"/>
              <a:t>neighborhoods relative</a:t>
            </a:r>
          </a:p>
          <a:p>
            <a:pPr marL="182880">
              <a:defRPr/>
            </a:pPr>
            <a:r>
              <a:rPr lang="en-US" sz="2200" dirty="0"/>
              <a:t> </a:t>
            </a:r>
            <a:r>
              <a:rPr lang="en-US" sz="2200" dirty="0" smtClean="0"/>
              <a:t>  to one-hour roadway capacity reference</a:t>
            </a:r>
            <a:endParaRPr lang="en-US" sz="2200" dirty="0"/>
          </a:p>
          <a:p>
            <a:pPr marL="182880" lvl="1">
              <a:defRPr/>
            </a:pPr>
            <a:endParaRPr lang="en-US" sz="2200" dirty="0"/>
          </a:p>
          <a:p>
            <a:pPr marL="182880">
              <a:buFont typeface="Arial" pitchFamily="34" charset="0"/>
              <a:buChar char="•"/>
              <a:defRPr/>
            </a:pPr>
            <a:r>
              <a:rPr lang="en-US" sz="2200" dirty="0"/>
              <a:t>  Identify </a:t>
            </a:r>
            <a:r>
              <a:rPr lang="en-US" sz="2200" dirty="0" smtClean="0"/>
              <a:t>neighborhood evacuation</a:t>
            </a:r>
          </a:p>
          <a:p>
            <a:pPr marL="182880">
              <a:defRPr/>
            </a:pPr>
            <a:r>
              <a:rPr lang="en-US" sz="2200" dirty="0"/>
              <a:t> </a:t>
            </a:r>
            <a:r>
              <a:rPr lang="en-US" sz="2200" dirty="0" smtClean="0"/>
              <a:t>  “pinch-points” based on “times-to</a:t>
            </a:r>
          </a:p>
          <a:p>
            <a:pPr marL="182880">
              <a:defRPr/>
            </a:pPr>
            <a:r>
              <a:rPr lang="en-US" sz="2200" dirty="0"/>
              <a:t> </a:t>
            </a:r>
            <a:r>
              <a:rPr lang="en-US" sz="2200" dirty="0" smtClean="0"/>
              <a:t>  evacuate” that exceed one hour</a:t>
            </a:r>
          </a:p>
          <a:p>
            <a:pPr marL="182880">
              <a:defRPr/>
            </a:pPr>
            <a:r>
              <a:rPr lang="en-US" sz="2200" dirty="0"/>
              <a:t> </a:t>
            </a:r>
            <a:r>
              <a:rPr lang="en-US" sz="2200" dirty="0" smtClean="0"/>
              <a:t>  (based on one-hour V/C ratios &gt; 1.0)</a:t>
            </a:r>
          </a:p>
          <a:p>
            <a:pPr marL="182880">
              <a:buFont typeface="Arial" pitchFamily="34" charset="0"/>
              <a:buChar char="•"/>
              <a:defRPr/>
            </a:pPr>
            <a:endParaRPr lang="en-US" sz="2200" dirty="0"/>
          </a:p>
          <a:p>
            <a:pPr marL="182880">
              <a:buFont typeface="Arial" pitchFamily="34" charset="0"/>
              <a:buChar char="•"/>
              <a:defRPr/>
            </a:pPr>
            <a:r>
              <a:rPr lang="en-US" sz="2200" dirty="0"/>
              <a:t> </a:t>
            </a:r>
            <a:r>
              <a:rPr lang="en-US" sz="2200" dirty="0" smtClean="0"/>
              <a:t> Identify alternative routing by</a:t>
            </a:r>
          </a:p>
          <a:p>
            <a:pPr marL="182880">
              <a:defRPr/>
            </a:pPr>
            <a:r>
              <a:rPr lang="en-US" sz="2200" dirty="0"/>
              <a:t> </a:t>
            </a:r>
            <a:r>
              <a:rPr lang="en-US" sz="2200" dirty="0" smtClean="0"/>
              <a:t>  neighborhood and select neighborhoods</a:t>
            </a:r>
          </a:p>
          <a:p>
            <a:pPr marL="182880">
              <a:defRPr/>
            </a:pPr>
            <a:r>
              <a:rPr lang="en-US" sz="2200" dirty="0"/>
              <a:t> </a:t>
            </a:r>
            <a:r>
              <a:rPr lang="en-US" sz="2200" dirty="0" smtClean="0"/>
              <a:t>  for additional operational analysis as</a:t>
            </a:r>
          </a:p>
          <a:p>
            <a:pPr marL="182880">
              <a:defRPr/>
            </a:pPr>
            <a:r>
              <a:rPr lang="en-US" sz="2200" dirty="0"/>
              <a:t> </a:t>
            </a:r>
            <a:r>
              <a:rPr lang="en-US" sz="2200" dirty="0" smtClean="0"/>
              <a:t>  needed</a:t>
            </a:r>
          </a:p>
          <a:p>
            <a:pPr marL="182880">
              <a:defRPr/>
            </a:pPr>
            <a:endParaRPr lang="en-US" sz="2200" b="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16E49507D6DD174DAD2B7F0837FD65DE" ma:contentTypeVersion="1" ma:contentTypeDescription="Create a new document." ma:contentTypeScope="" ma:versionID="f9bbd193646e9552f6ab40b6428b8811">
  <xsd:schema xmlns:xsd="http://www.w3.org/2001/XMLSchema" xmlns:xs="http://www.w3.org/2001/XMLSchema" xmlns:p="http://schemas.microsoft.com/office/2006/metadata/properties" xmlns:ns3="ed040bd9-be34-4c05-92bf-964a13702259" targetNamespace="http://schemas.microsoft.com/office/2006/metadata/properties" ma:root="true" ma:fieldsID="c22fc0eaa1aaad21c5f7a8211630a1e2" ns3:_="">
    <xsd:import namespace="ed040bd9-be34-4c05-92bf-964a13702259"/>
    <xsd:element name="properties">
      <xsd:complexType>
        <xsd:sequence>
          <xsd:element name="documentManagement">
            <xsd:complexType>
              <xsd:all>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040bd9-be34-4c05-92bf-964a13702259"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ed040bd9-be34-4c05-92bf-964a13702259">ZYZ3SW4X6U4S-2-6577</_dlc_DocId>
    <_dlc_DocIdUrl xmlns="ed040bd9-be34-4c05-92bf-964a13702259">
      <Url>https://tti-sharepoint.tamu.edu/dropbox/_layouts/DocIdRedir.aspx?ID=ZYZ3SW4X6U4S-2-6577</Url>
      <Description>ZYZ3SW4X6U4S-2-6577</Description>
    </_dlc_DocIdUrl>
  </documentManagement>
</p:properties>
</file>

<file path=customXml/itemProps1.xml><?xml version="1.0" encoding="utf-8"?>
<ds:datastoreItem xmlns:ds="http://schemas.openxmlformats.org/officeDocument/2006/customXml" ds:itemID="{3CCF5CFD-D3E3-40D9-949A-BC88C6A596A2}">
  <ds:schemaRefs>
    <ds:schemaRef ds:uri="http://schemas.microsoft.com/sharepoint/v3/contenttype/forms"/>
  </ds:schemaRefs>
</ds:datastoreItem>
</file>

<file path=customXml/itemProps2.xml><?xml version="1.0" encoding="utf-8"?>
<ds:datastoreItem xmlns:ds="http://schemas.openxmlformats.org/officeDocument/2006/customXml" ds:itemID="{08693A61-8D01-48E9-8442-F2C114C34C37}">
  <ds:schemaRefs>
    <ds:schemaRef ds:uri="http://schemas.microsoft.com/sharepoint/events"/>
  </ds:schemaRefs>
</ds:datastoreItem>
</file>

<file path=customXml/itemProps3.xml><?xml version="1.0" encoding="utf-8"?>
<ds:datastoreItem xmlns:ds="http://schemas.openxmlformats.org/officeDocument/2006/customXml" ds:itemID="{5B481028-A556-4B48-9203-7F6495E468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040bd9-be34-4c05-92bf-964a137022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768F263-122B-4793-AE16-1C0903B50C16}">
  <ds:schemaRefs>
    <ds:schemaRef ds:uri="http://schemas.microsoft.com/office/2006/metadata/properties"/>
    <ds:schemaRef ds:uri="http://schemas.microsoft.com/office/infopath/2007/PartnerControls"/>
    <ds:schemaRef ds:uri="ed040bd9-be34-4c05-92bf-964a13702259"/>
  </ds:schemaRefs>
</ds:datastoreItem>
</file>

<file path=docProps/app.xml><?xml version="1.0" encoding="utf-8"?>
<Properties xmlns="http://schemas.openxmlformats.org/officeDocument/2006/extended-properties" xmlns:vt="http://schemas.openxmlformats.org/officeDocument/2006/docPropsVTypes">
  <TotalTime>3448</TotalTime>
  <Words>2188</Words>
  <Application>Microsoft Office PowerPoint</Application>
  <PresentationFormat>Custom</PresentationFormat>
  <Paragraphs>326</Paragraphs>
  <Slides>24</Slides>
  <Notes>2</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Custom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HDR,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thaugh</dc:creator>
  <cp:lastModifiedBy>owner</cp:lastModifiedBy>
  <cp:revision>234</cp:revision>
  <dcterms:created xsi:type="dcterms:W3CDTF">2010-10-25T20:58:40Z</dcterms:created>
  <dcterms:modified xsi:type="dcterms:W3CDTF">2011-04-14T20:10:58Z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0x01010016E49507D6DD174DAD2B7F0837FD65DE</vt:lpwstr>
  </property>
  <property fmtid="{D5CDD505-2E9C-101B-9397-08002B2CF9AE}" pid="3" name="_dlc_DocIdItemGuid">
    <vt:lpwstr>f00ddd4e-e55a-4a19-9003-dc1528fe1b9d</vt:lpwstr>
  </property>
</Properties>
</file>