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1"/>
  </p:notesMasterIdLst>
  <p:sldIdLst>
    <p:sldId id="256" r:id="rId2"/>
    <p:sldId id="263" r:id="rId3"/>
    <p:sldId id="257" r:id="rId4"/>
    <p:sldId id="287" r:id="rId5"/>
    <p:sldId id="258" r:id="rId6"/>
    <p:sldId id="265" r:id="rId7"/>
    <p:sldId id="264" r:id="rId8"/>
    <p:sldId id="266" r:id="rId9"/>
    <p:sldId id="285" r:id="rId10"/>
    <p:sldId id="286" r:id="rId11"/>
    <p:sldId id="259" r:id="rId12"/>
    <p:sldId id="260" r:id="rId13"/>
    <p:sldId id="261" r:id="rId14"/>
    <p:sldId id="267" r:id="rId15"/>
    <p:sldId id="262" r:id="rId16"/>
    <p:sldId id="269" r:id="rId17"/>
    <p:sldId id="270" r:id="rId18"/>
    <p:sldId id="271" r:id="rId19"/>
    <p:sldId id="272" r:id="rId20"/>
    <p:sldId id="273" r:id="rId21"/>
    <p:sldId id="274" r:id="rId22"/>
    <p:sldId id="275" r:id="rId23"/>
    <p:sldId id="276" r:id="rId24"/>
    <p:sldId id="282" r:id="rId25"/>
    <p:sldId id="277" r:id="rId26"/>
    <p:sldId id="278" r:id="rId27"/>
    <p:sldId id="279" r:id="rId28"/>
    <p:sldId id="280"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1F9867-B984-4895-8C1F-C476D30CB47C}" type="datetimeFigureOut">
              <a:rPr lang="en-US" smtClean="0"/>
              <a:t>5/10/2011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0FB5A7-056C-4DA7-A8DF-28BFDAB80537}"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F5E77BE-7C90-4775-951C-A55F06D642F4}" type="slidenum">
              <a:rPr lang="en-US"/>
              <a:pPr/>
              <a:t>4</a:t>
            </a:fld>
            <a:endParaRPr lang="en-US"/>
          </a:p>
        </p:txBody>
      </p:sp>
      <p:sp>
        <p:nvSpPr>
          <p:cNvPr id="1135618" name="Rectangle 2"/>
          <p:cNvSpPr>
            <a:spLocks noChangeArrowheads="1" noTextEdit="1"/>
          </p:cNvSpPr>
          <p:nvPr>
            <p:ph type="sldImg"/>
          </p:nvPr>
        </p:nvSpPr>
        <p:spPr bwMode="auto">
          <a:xfrm>
            <a:off x="1193800" y="457200"/>
            <a:ext cx="4470400" cy="3352800"/>
          </a:xfrm>
          <a:prstGeom prst="rect">
            <a:avLst/>
          </a:prstGeom>
          <a:solidFill>
            <a:srgbClr val="FFFFFF"/>
          </a:solidFill>
          <a:ln>
            <a:solidFill>
              <a:srgbClr val="000000"/>
            </a:solidFill>
            <a:miter lim="800000"/>
            <a:headEnd/>
            <a:tailEnd/>
          </a:ln>
        </p:spPr>
      </p:sp>
      <p:sp>
        <p:nvSpPr>
          <p:cNvPr id="1135619" name="Rectangle 3"/>
          <p:cNvSpPr>
            <a:spLocks noChangeArrowheads="1"/>
          </p:cNvSpPr>
          <p:nvPr>
            <p:ph type="body" idx="1"/>
          </p:nvPr>
        </p:nvSpPr>
        <p:spPr bwMode="auto">
          <a:xfrm>
            <a:off x="381000" y="3885595"/>
            <a:ext cx="6096000" cy="4953000"/>
          </a:xfrm>
          <a:prstGeom prst="rect">
            <a:avLst/>
          </a:prstGeom>
          <a:solidFill>
            <a:srgbClr val="FFFFFF"/>
          </a:solidFill>
          <a:ln>
            <a:solidFill>
              <a:srgbClr val="000000"/>
            </a:solidFill>
            <a:miter lim="800000"/>
            <a:headEnd/>
            <a:tailEnd/>
          </a:ln>
        </p:spPr>
        <p:txBody>
          <a:bodyPr lIns="91432" tIns="45716" rIns="91432" bIns="45716"/>
          <a:lstStyle/>
          <a:p>
            <a:r>
              <a:rPr lang="en-US"/>
              <a:t>SFCTA and NYMTC are both pretty weak in modeling time of day.  They use so few time periods that the prior time-of-day outcomes provide little meaningful information to constrain subsequent time-of-day choices.</a:t>
            </a:r>
          </a:p>
          <a:p>
            <a:endParaRPr lang="en-US"/>
          </a:p>
          <a:p>
            <a:r>
              <a:rPr lang="en-US"/>
              <a:t>MORPC was the first to introduce a model with one-hour time periods, and to use a detailed accounting of time usage to constrain the timing of subsequently modeled tours.</a:t>
            </a:r>
          </a:p>
          <a:p>
            <a:endParaRPr lang="en-US"/>
          </a:p>
          <a:p>
            <a:r>
              <a:rPr lang="en-US"/>
              <a:t>SACOG reduced the size of the time periods to half hours and extended the use of time accounting to constrain time-of-day choice for intermediate stops on the tours.</a:t>
            </a:r>
          </a:p>
          <a:p>
            <a:endParaRPr lang="en-US"/>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BF03D4A-6E1D-4259-836B-88B4853A1C7A}" type="slidenum">
              <a:rPr lang="en-US"/>
              <a:pPr/>
              <a:t>9</a:t>
            </a:fld>
            <a:endParaRPr lang="en-US"/>
          </a:p>
        </p:txBody>
      </p:sp>
      <p:sp>
        <p:nvSpPr>
          <p:cNvPr id="1210370" name="Rectangle 2"/>
          <p:cNvSpPr>
            <a:spLocks noChangeArrowheads="1" noTextEdit="1"/>
          </p:cNvSpPr>
          <p:nvPr>
            <p:ph type="sldImg"/>
          </p:nvPr>
        </p:nvSpPr>
        <p:spPr>
          <a:ln/>
        </p:spPr>
      </p:sp>
      <p:sp>
        <p:nvSpPr>
          <p:cNvPr id="1210371" name="Rectangle 3"/>
          <p:cNvSpPr>
            <a:spLocks noGrp="1" noChangeArrowheads="1"/>
          </p:cNvSpPr>
          <p:nvPr>
            <p:ph type="body" idx="1"/>
          </p:nvPr>
        </p:nvSpPr>
        <p:spPr/>
        <p:txBody>
          <a:bodyPr/>
          <a:lstStyle/>
          <a:p>
            <a:r>
              <a:rPr lang="en-US"/>
              <a:t>MORPC uses full downward integration and partial upward integration.</a:t>
            </a:r>
          </a:p>
          <a:p>
            <a:endParaRPr lang="en-US"/>
          </a:p>
          <a:p>
            <a:r>
              <a:rPr lang="en-US"/>
              <a:t>Upward integration is implemented using logsums.</a:t>
            </a:r>
          </a:p>
          <a:p>
            <a:endParaRPr lang="en-US"/>
          </a:p>
          <a:p>
            <a:r>
              <a:rPr lang="en-US"/>
              <a:t>However, in the destination choice model, </a:t>
            </a:r>
          </a:p>
          <a:p>
            <a:r>
              <a:rPr lang="en-US"/>
              <a:t>--instead of taking a logsum across all possible time periods,</a:t>
            </a:r>
          </a:p>
          <a:p>
            <a:r>
              <a:rPr lang="en-US"/>
              <a:t>--it uses an assumed time of day that is the same for all similar cases in the population.</a:t>
            </a:r>
          </a:p>
          <a:p>
            <a:endParaRPr lang="en-US"/>
          </a:p>
          <a:p>
            <a:r>
              <a:rPr lang="en-US"/>
              <a:t>It does this because it is time consuming and impractical to calculate the logsums across both time and mode dimensions.</a:t>
            </a:r>
          </a:p>
          <a:p>
            <a:endParaRPr lang="en-US"/>
          </a:p>
          <a:p>
            <a:r>
              <a:rPr lang="en-US"/>
              <a:t>But it comes at a cost.</a:t>
            </a:r>
          </a:p>
          <a:p>
            <a:endParaRPr lang="en-US"/>
          </a:p>
          <a:p>
            <a:r>
              <a:rPr lang="en-US"/>
              <a:t>Suppose that it uses peak period for the logsum for all work tours.  Now suppose that a forecast scenario introduces </a:t>
            </a:r>
            <a:r>
              <a:rPr lang="en-US" b="1"/>
              <a:t>off-peak</a:t>
            </a:r>
            <a:r>
              <a:rPr lang="en-US"/>
              <a:t> congestion to an area that is already fully congested during the peak period.  The logsum won’t reflect the change, and destination choice will be unaffected.</a:t>
            </a:r>
          </a:p>
          <a:p>
            <a:endParaRPr lang="en-US"/>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583D9B-9711-436B-97E9-877654D12FB2}" type="slidenum">
              <a:rPr lang="en-US"/>
              <a:pPr/>
              <a:t>10</a:t>
            </a:fld>
            <a:endParaRPr lang="en-US"/>
          </a:p>
        </p:txBody>
      </p:sp>
      <p:sp>
        <p:nvSpPr>
          <p:cNvPr id="1213442" name="Rectangle 2"/>
          <p:cNvSpPr>
            <a:spLocks noChangeArrowheads="1" noTextEdit="1"/>
          </p:cNvSpPr>
          <p:nvPr>
            <p:ph type="sldImg"/>
          </p:nvPr>
        </p:nvSpPr>
        <p:spPr>
          <a:ln/>
        </p:spPr>
      </p:sp>
      <p:sp>
        <p:nvSpPr>
          <p:cNvPr id="1213443" name="Rectangle 3"/>
          <p:cNvSpPr>
            <a:spLocks noGrp="1" noChangeArrowheads="1"/>
          </p:cNvSpPr>
          <p:nvPr>
            <p:ph type="body" idx="1"/>
          </p:nvPr>
        </p:nvSpPr>
        <p:spPr/>
        <p:txBody>
          <a:bodyPr/>
          <a:lstStyle/>
          <a:p>
            <a:r>
              <a:rPr lang="en-US"/>
              <a:t>SACOG also uses partial upward integration, but introduces simulation of time-of-day in an effort to overcome the drawback just illustrated.</a:t>
            </a:r>
          </a:p>
          <a:p>
            <a:endParaRPr lang="en-US"/>
          </a:p>
          <a:p>
            <a:r>
              <a:rPr lang="en-US"/>
              <a:t>The destination choice also uses a mode choice logsum and an assumed time of day.  However, instead of using the same assume time of day for all similar cases,</a:t>
            </a:r>
          </a:p>
          <a:p>
            <a:r>
              <a:rPr lang="en-US"/>
              <a:t>it draws a time of day according to a time-of-day distribution that applies to those cases.</a:t>
            </a:r>
          </a:p>
          <a:p>
            <a:endParaRPr lang="en-US"/>
          </a:p>
          <a:p>
            <a:r>
              <a:rPr lang="en-US"/>
              <a:t>In most work cases, it draws peak-period times, but for some cases it draws other times.  At an individual level, the destination choice is responsive only for one time period, but across the population there is responsiveness to all time periods.</a:t>
            </a:r>
          </a:p>
          <a:p>
            <a:endParaRPr lang="en-US"/>
          </a:p>
          <a:p>
            <a:r>
              <a:rPr lang="en-US"/>
              <a:t>This approach isn’t perfect, but short of full upward integration with logsums, it is the best technique I have seen for integration among these three model components.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7659301-EE5A-4952-9440-732BCA0F06F9}" type="datetimeFigureOut">
              <a:rPr lang="en-US" smtClean="0"/>
              <a:pPr/>
              <a:t>5/10/2011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A448901-9056-4C8E-9FC4-F4099DD7E61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659301-EE5A-4952-9440-732BCA0F06F9}"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448901-9056-4C8E-9FC4-F4099DD7E61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659301-EE5A-4952-9440-732BCA0F06F9}"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448901-9056-4C8E-9FC4-F4099DD7E61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7659301-EE5A-4952-9440-732BCA0F06F9}"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448901-9056-4C8E-9FC4-F4099DD7E61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7659301-EE5A-4952-9440-732BCA0F06F9}" type="datetimeFigureOut">
              <a:rPr lang="en-US" smtClean="0"/>
              <a:pPr/>
              <a:t>5/10/2011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448901-9056-4C8E-9FC4-F4099DD7E61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7659301-EE5A-4952-9440-732BCA0F06F9}" type="datetimeFigureOut">
              <a:rPr lang="en-US" smtClean="0"/>
              <a:pPr/>
              <a:t>5/10/2011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448901-9056-4C8E-9FC4-F4099DD7E61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7659301-EE5A-4952-9440-732BCA0F06F9}" type="datetimeFigureOut">
              <a:rPr lang="en-US" smtClean="0"/>
              <a:pPr/>
              <a:t>5/10/2011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448901-9056-4C8E-9FC4-F4099DD7E61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7659301-EE5A-4952-9440-732BCA0F06F9}" type="datetimeFigureOut">
              <a:rPr lang="en-US" smtClean="0"/>
              <a:pPr/>
              <a:t>5/10/2011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448901-9056-4C8E-9FC4-F4099DD7E61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659301-EE5A-4952-9440-732BCA0F06F9}" type="datetimeFigureOut">
              <a:rPr lang="en-US" smtClean="0"/>
              <a:pPr/>
              <a:t>5/10/2011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448901-9056-4C8E-9FC4-F4099DD7E61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7659301-EE5A-4952-9440-732BCA0F06F9}" type="datetimeFigureOut">
              <a:rPr lang="en-US" smtClean="0"/>
              <a:pPr/>
              <a:t>5/10/2011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448901-9056-4C8E-9FC4-F4099DD7E61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7659301-EE5A-4952-9440-732BCA0F06F9}" type="datetimeFigureOut">
              <a:rPr lang="en-US" smtClean="0"/>
              <a:pPr/>
              <a:t>5/10/2011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A448901-9056-4C8E-9FC4-F4099DD7E61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7659301-EE5A-4952-9440-732BCA0F06F9}" type="datetimeFigureOut">
              <a:rPr lang="en-US" smtClean="0"/>
              <a:pPr/>
              <a:t>5/10/2011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448901-9056-4C8E-9FC4-F4099DD7E61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038600"/>
            <a:ext cx="8001000" cy="1066800"/>
          </a:xfrm>
        </p:spPr>
        <p:txBody>
          <a:bodyPr>
            <a:normAutofit fontScale="90000"/>
          </a:bodyPr>
          <a:lstStyle/>
          <a:p>
            <a:r>
              <a:rPr lang="en-US" sz="4400" b="1" dirty="0" smtClean="0">
                <a:solidFill>
                  <a:schemeClr val="tx1"/>
                </a:solidFill>
              </a:rPr>
              <a:t>Improving </a:t>
            </a:r>
            <a:r>
              <a:rPr lang="en-US" sz="4400" b="1" dirty="0" smtClean="0">
                <a:solidFill>
                  <a:schemeClr val="tx1"/>
                </a:solidFill>
              </a:rPr>
              <a:t>Modeling </a:t>
            </a:r>
            <a:r>
              <a:rPr lang="en-US" sz="4400" b="1" dirty="0" smtClean="0">
                <a:solidFill>
                  <a:schemeClr val="tx1"/>
                </a:solidFill>
              </a:rPr>
              <a:t>of Time-of-Day </a:t>
            </a:r>
            <a:r>
              <a:rPr lang="en-US" sz="4400" b="1" dirty="0" smtClean="0">
                <a:solidFill>
                  <a:schemeClr val="tx1"/>
                </a:solidFill>
              </a:rPr>
              <a:t>Effects in </a:t>
            </a:r>
            <a:r>
              <a:rPr lang="en-US" sz="4400" b="1" dirty="0" smtClean="0">
                <a:solidFill>
                  <a:schemeClr val="tx1"/>
                </a:solidFill>
              </a:rPr>
              <a:t>Activity-Based </a:t>
            </a:r>
            <a:r>
              <a:rPr lang="en-US" sz="4400" b="1" dirty="0" smtClean="0">
                <a:solidFill>
                  <a:schemeClr val="tx1"/>
                </a:solidFill>
              </a:rPr>
              <a:t>Models</a:t>
            </a:r>
            <a:br>
              <a:rPr lang="en-US" sz="4400" b="1" dirty="0" smtClean="0">
                <a:solidFill>
                  <a:schemeClr val="tx1"/>
                </a:solidFill>
              </a:rPr>
            </a:br>
            <a:r>
              <a:rPr lang="en-US" sz="4400" b="1" dirty="0" smtClean="0">
                <a:solidFill>
                  <a:schemeClr val="tx1"/>
                </a:solidFill>
              </a:rPr>
              <a:t/>
            </a:r>
            <a:br>
              <a:rPr lang="en-US" sz="4400" b="1" dirty="0" smtClean="0">
                <a:solidFill>
                  <a:schemeClr val="tx1"/>
                </a:solidFill>
              </a:rPr>
            </a:br>
            <a:r>
              <a:rPr lang="en-US" sz="3600" dirty="0" smtClean="0">
                <a:solidFill>
                  <a:schemeClr val="tx1"/>
                </a:solidFill>
              </a:rPr>
              <a:t>Mark </a:t>
            </a:r>
            <a:r>
              <a:rPr lang="en-US" sz="3600" dirty="0" smtClean="0">
                <a:solidFill>
                  <a:schemeClr val="tx1"/>
                </a:solidFill>
              </a:rPr>
              <a:t>Bradley</a:t>
            </a:r>
            <a:br>
              <a:rPr lang="en-US" sz="3600" dirty="0" smtClean="0">
                <a:solidFill>
                  <a:schemeClr val="tx1"/>
                </a:solidFill>
              </a:rPr>
            </a:br>
            <a:r>
              <a:rPr lang="en-US" sz="3100" dirty="0" smtClean="0">
                <a:solidFill>
                  <a:schemeClr val="tx1"/>
                </a:solidFill>
              </a:rPr>
              <a:t>Mark Bradley Research and Consulting</a:t>
            </a:r>
            <a:r>
              <a:rPr lang="en-US" sz="3600" dirty="0" smtClean="0">
                <a:solidFill>
                  <a:schemeClr val="tx1"/>
                </a:solidFill>
              </a:rPr>
              <a:t/>
            </a:r>
            <a:br>
              <a:rPr lang="en-US" sz="3600" dirty="0" smtClean="0">
                <a:solidFill>
                  <a:schemeClr val="tx1"/>
                </a:solidFill>
              </a:rPr>
            </a:br>
            <a:r>
              <a:rPr lang="en-US" sz="3600" dirty="0" smtClean="0">
                <a:solidFill>
                  <a:schemeClr val="tx1"/>
                </a:solidFill>
              </a:rPr>
              <a:t>John Bowman</a:t>
            </a:r>
            <a:br>
              <a:rPr lang="en-US" sz="3600" dirty="0" smtClean="0">
                <a:solidFill>
                  <a:schemeClr val="tx1"/>
                </a:solidFill>
              </a:rPr>
            </a:br>
            <a:r>
              <a:rPr lang="en-US" sz="3100" dirty="0" smtClean="0">
                <a:solidFill>
                  <a:schemeClr val="tx1"/>
                </a:solidFill>
              </a:rPr>
              <a:t>Bowman Research and Consulting </a:t>
            </a:r>
            <a:endParaRPr lang="en-US" sz="3100" dirty="0">
              <a:solidFill>
                <a:schemeClr val="tx1"/>
              </a:solidFill>
            </a:endParaRPr>
          </a:p>
        </p:txBody>
      </p:sp>
      <p:sp>
        <p:nvSpPr>
          <p:cNvPr id="3" name="Subtitle 2"/>
          <p:cNvSpPr>
            <a:spLocks noGrp="1"/>
          </p:cNvSpPr>
          <p:nvPr>
            <p:ph type="subTitle" idx="1"/>
          </p:nvPr>
        </p:nvSpPr>
        <p:spPr/>
        <p:txBody>
          <a:bodyPr/>
          <a:lstStyle/>
          <a:p>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4"/>
          <p:cNvSpPr>
            <a:spLocks noGrp="1"/>
          </p:cNvSpPr>
          <p:nvPr>
            <p:ph type="sldNum" sz="quarter" idx="12"/>
          </p:nvPr>
        </p:nvSpPr>
        <p:spPr/>
        <p:txBody>
          <a:bodyPr/>
          <a:lstStyle/>
          <a:p>
            <a:fld id="{E83C6836-3BE5-4950-AA17-FE7929F09FC2}" type="slidenum">
              <a:rPr lang="en-US"/>
              <a:pPr/>
              <a:t>10</a:t>
            </a:fld>
            <a:endParaRPr lang="en-US"/>
          </a:p>
        </p:txBody>
      </p:sp>
      <p:sp>
        <p:nvSpPr>
          <p:cNvPr id="1126402" name="Rectangle 2"/>
          <p:cNvSpPr>
            <a:spLocks noGrp="1" noChangeArrowheads="1"/>
          </p:cNvSpPr>
          <p:nvPr>
            <p:ph type="title"/>
          </p:nvPr>
        </p:nvSpPr>
        <p:spPr/>
        <p:txBody>
          <a:bodyPr>
            <a:normAutofit fontScale="90000"/>
          </a:bodyPr>
          <a:lstStyle/>
          <a:p>
            <a:r>
              <a:rPr lang="en-US" dirty="0"/>
              <a:t>Tour destination, mode and time--</a:t>
            </a:r>
            <a:r>
              <a:rPr lang="en-US" b="1" dirty="0" smtClean="0"/>
              <a:t>Sacramento</a:t>
            </a:r>
            <a:endParaRPr lang="en-US" b="1" dirty="0"/>
          </a:p>
        </p:txBody>
      </p:sp>
      <p:sp>
        <p:nvSpPr>
          <p:cNvPr id="1126403" name="Rectangle 3"/>
          <p:cNvSpPr>
            <a:spLocks noChangeArrowheads="1"/>
          </p:cNvSpPr>
          <p:nvPr/>
        </p:nvSpPr>
        <p:spPr bwMode="auto">
          <a:xfrm>
            <a:off x="3267075" y="2252663"/>
            <a:ext cx="9144000" cy="0"/>
          </a:xfrm>
          <a:prstGeom prst="rect">
            <a:avLst/>
          </a:prstGeom>
          <a:noFill/>
          <a:ln w="9525">
            <a:noFill/>
            <a:miter lim="800000"/>
            <a:headEnd/>
            <a:tailEnd/>
          </a:ln>
          <a:effectLst/>
        </p:spPr>
        <p:txBody>
          <a:bodyPr>
            <a:spAutoFit/>
          </a:bodyPr>
          <a:lstStyle/>
          <a:p>
            <a:endParaRPr lang="en-US"/>
          </a:p>
        </p:txBody>
      </p:sp>
      <p:sp>
        <p:nvSpPr>
          <p:cNvPr id="1126406" name="Rectangle 6"/>
          <p:cNvSpPr>
            <a:spLocks noChangeArrowheads="1"/>
          </p:cNvSpPr>
          <p:nvPr/>
        </p:nvSpPr>
        <p:spPr bwMode="auto">
          <a:xfrm>
            <a:off x="3176588" y="2252663"/>
            <a:ext cx="9144000" cy="0"/>
          </a:xfrm>
          <a:prstGeom prst="rect">
            <a:avLst/>
          </a:prstGeom>
          <a:noFill/>
          <a:ln w="9525">
            <a:noFill/>
            <a:miter lim="800000"/>
            <a:headEnd/>
            <a:tailEnd/>
          </a:ln>
          <a:effectLst/>
        </p:spPr>
        <p:txBody>
          <a:bodyPr>
            <a:spAutoFit/>
          </a:bodyPr>
          <a:lstStyle/>
          <a:p>
            <a:endParaRPr lang="en-US"/>
          </a:p>
        </p:txBody>
      </p:sp>
      <p:graphicFrame>
        <p:nvGraphicFramePr>
          <p:cNvPr id="1126405" name="Object 5"/>
          <p:cNvGraphicFramePr>
            <a:graphicFrameLocks noChangeAspect="1"/>
          </p:cNvGraphicFramePr>
          <p:nvPr/>
        </p:nvGraphicFramePr>
        <p:xfrm>
          <a:off x="2176463" y="1862138"/>
          <a:ext cx="5553075" cy="4556125"/>
        </p:xfrm>
        <a:graphic>
          <a:graphicData uri="http://schemas.openxmlformats.org/presentationml/2006/ole">
            <p:oleObj spid="_x0000_s40962" name="Visio" r:id="rId4" imgW="2786760" imgH="2347920" progId="Visio.Drawing.6">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dirty="0" smtClean="0"/>
              <a:t>Joint models of time of day choice and mode choice</a:t>
            </a:r>
            <a:endParaRPr lang="en-US" dirty="0"/>
          </a:p>
        </p:txBody>
      </p:sp>
      <p:sp>
        <p:nvSpPr>
          <p:cNvPr id="3" name="Content Placeholder 2"/>
          <p:cNvSpPr>
            <a:spLocks noGrp="1"/>
          </p:cNvSpPr>
          <p:nvPr>
            <p:ph idx="1"/>
          </p:nvPr>
        </p:nvSpPr>
        <p:spPr>
          <a:xfrm>
            <a:off x="457200" y="2362200"/>
            <a:ext cx="8229600" cy="3962400"/>
          </a:xfrm>
        </p:spPr>
        <p:txBody>
          <a:bodyPr/>
          <a:lstStyle/>
          <a:p>
            <a:r>
              <a:rPr lang="en-US" dirty="0" smtClean="0"/>
              <a:t>In the US and Europe</a:t>
            </a:r>
          </a:p>
          <a:p>
            <a:endParaRPr lang="en-US" dirty="0" smtClean="0"/>
          </a:p>
          <a:p>
            <a:r>
              <a:rPr lang="en-US" dirty="0" smtClean="0"/>
              <a:t>Using Stated Preference (SP) and Revealed Preference (RP) data</a:t>
            </a:r>
          </a:p>
          <a:p>
            <a:endParaRPr lang="en-US" dirty="0" smtClean="0"/>
          </a:p>
          <a:p>
            <a:r>
              <a:rPr lang="en-US" dirty="0" smtClean="0"/>
              <a:t>Tour level and trip level models</a:t>
            </a:r>
          </a:p>
          <a:p>
            <a:endParaRPr lang="en-US" dirty="0" smtClean="0"/>
          </a:p>
          <a:p>
            <a:r>
              <a:rPr lang="en-US" dirty="0" smtClean="0"/>
              <a:t>Some agreement in general findings….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dirty="0" smtClean="0"/>
              <a:t>Best nesting structure depends on the size of the time periods…</a:t>
            </a:r>
            <a:endParaRPr lang="en-US" dirty="0"/>
          </a:p>
        </p:txBody>
      </p:sp>
      <p:sp>
        <p:nvSpPr>
          <p:cNvPr id="4" name="TextBox 3"/>
          <p:cNvSpPr txBox="1"/>
          <p:nvPr/>
        </p:nvSpPr>
        <p:spPr>
          <a:xfrm>
            <a:off x="2438400" y="2133600"/>
            <a:ext cx="5029200" cy="830997"/>
          </a:xfrm>
          <a:prstGeom prst="rect">
            <a:avLst/>
          </a:prstGeom>
          <a:noFill/>
          <a:ln w="6350">
            <a:solidFill>
              <a:schemeClr val="tx1"/>
            </a:solidFill>
          </a:ln>
        </p:spPr>
        <p:txBody>
          <a:bodyPr wrap="square" rtlCol="0">
            <a:spAutoFit/>
          </a:bodyPr>
          <a:lstStyle/>
          <a:p>
            <a:pPr algn="ctr"/>
            <a:r>
              <a:rPr lang="en-US" sz="2400" dirty="0" smtClean="0"/>
              <a:t>Broad time period</a:t>
            </a:r>
          </a:p>
          <a:p>
            <a:pPr algn="ctr"/>
            <a:r>
              <a:rPr lang="en-US" sz="2400" dirty="0" smtClean="0"/>
              <a:t>(</a:t>
            </a:r>
            <a:r>
              <a:rPr lang="en-US" sz="2400" i="1" dirty="0" smtClean="0"/>
              <a:t>AM peak, midday, PM peak, etc.)</a:t>
            </a:r>
            <a:endParaRPr lang="en-US" sz="2400" i="1" dirty="0"/>
          </a:p>
        </p:txBody>
      </p:sp>
      <p:sp>
        <p:nvSpPr>
          <p:cNvPr id="5" name="TextBox 4"/>
          <p:cNvSpPr txBox="1"/>
          <p:nvPr/>
        </p:nvSpPr>
        <p:spPr>
          <a:xfrm>
            <a:off x="2514600" y="3352800"/>
            <a:ext cx="5029200" cy="830997"/>
          </a:xfrm>
          <a:prstGeom prst="rect">
            <a:avLst/>
          </a:prstGeom>
          <a:noFill/>
          <a:ln w="6350">
            <a:solidFill>
              <a:schemeClr val="tx1"/>
            </a:solidFill>
          </a:ln>
        </p:spPr>
        <p:txBody>
          <a:bodyPr wrap="square" rtlCol="0">
            <a:spAutoFit/>
          </a:bodyPr>
          <a:lstStyle/>
          <a:p>
            <a:pPr algn="ctr"/>
            <a:r>
              <a:rPr lang="en-US" sz="2400" dirty="0" smtClean="0"/>
              <a:t>Mode</a:t>
            </a:r>
          </a:p>
          <a:p>
            <a:pPr algn="ctr"/>
            <a:r>
              <a:rPr lang="en-US" sz="2400" i="1" dirty="0" smtClean="0"/>
              <a:t>(Auto, transit, walk, etc.)</a:t>
            </a:r>
            <a:endParaRPr lang="en-US" sz="2400" i="1" dirty="0"/>
          </a:p>
        </p:txBody>
      </p:sp>
      <p:sp>
        <p:nvSpPr>
          <p:cNvPr id="6" name="TextBox 5"/>
          <p:cNvSpPr txBox="1"/>
          <p:nvPr/>
        </p:nvSpPr>
        <p:spPr>
          <a:xfrm>
            <a:off x="2514600" y="4572000"/>
            <a:ext cx="5029200" cy="830997"/>
          </a:xfrm>
          <a:prstGeom prst="rect">
            <a:avLst/>
          </a:prstGeom>
          <a:noFill/>
          <a:ln w="6350">
            <a:solidFill>
              <a:schemeClr val="tx1"/>
            </a:solidFill>
          </a:ln>
        </p:spPr>
        <p:txBody>
          <a:bodyPr wrap="square" rtlCol="0">
            <a:spAutoFit/>
          </a:bodyPr>
          <a:lstStyle/>
          <a:p>
            <a:pPr algn="ctr"/>
            <a:r>
              <a:rPr lang="en-US" sz="2400" dirty="0" smtClean="0"/>
              <a:t>Narrower time period</a:t>
            </a:r>
          </a:p>
          <a:p>
            <a:pPr algn="ctr"/>
            <a:r>
              <a:rPr lang="en-US" sz="2400" dirty="0" smtClean="0"/>
              <a:t>(</a:t>
            </a:r>
            <a:r>
              <a:rPr lang="en-US" sz="2400" i="1" dirty="0" smtClean="0"/>
              <a:t>e.g. hours or half-hours)</a:t>
            </a:r>
            <a:endParaRPr lang="en-US" sz="2400" dirty="0"/>
          </a:p>
        </p:txBody>
      </p:sp>
      <p:sp>
        <p:nvSpPr>
          <p:cNvPr id="7" name="TextBox 6"/>
          <p:cNvSpPr txBox="1"/>
          <p:nvPr/>
        </p:nvSpPr>
        <p:spPr>
          <a:xfrm>
            <a:off x="2514600" y="5791200"/>
            <a:ext cx="5029200" cy="830997"/>
          </a:xfrm>
          <a:prstGeom prst="rect">
            <a:avLst/>
          </a:prstGeom>
          <a:noFill/>
          <a:ln w="6350">
            <a:solidFill>
              <a:schemeClr val="tx1"/>
            </a:solidFill>
          </a:ln>
        </p:spPr>
        <p:txBody>
          <a:bodyPr wrap="square" rtlCol="0">
            <a:spAutoFit/>
          </a:bodyPr>
          <a:lstStyle/>
          <a:p>
            <a:pPr algn="ctr"/>
            <a:r>
              <a:rPr lang="en-US" sz="2400" dirty="0" smtClean="0"/>
              <a:t>Path type / sub-more</a:t>
            </a:r>
          </a:p>
          <a:p>
            <a:pPr algn="ctr"/>
            <a:r>
              <a:rPr lang="en-US" sz="2400" i="1" dirty="0" smtClean="0"/>
              <a:t>(e.g. toll vs. non-toll, bus vs. rail)</a:t>
            </a:r>
            <a:endParaRPr lang="en-US" sz="2400" i="1" dirty="0"/>
          </a:p>
        </p:txBody>
      </p:sp>
      <p:cxnSp>
        <p:nvCxnSpPr>
          <p:cNvPr id="14" name="Straight Arrow Connector 13"/>
          <p:cNvCxnSpPr/>
          <p:nvPr/>
        </p:nvCxnSpPr>
        <p:spPr>
          <a:xfrm rot="5400000">
            <a:off x="4381500" y="31623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4382294" y="5599906"/>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4382294" y="4380706"/>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normAutofit fontScale="90000"/>
          </a:bodyPr>
          <a:lstStyle/>
          <a:p>
            <a:r>
              <a:rPr lang="en-US" dirty="0" smtClean="0"/>
              <a:t>Another type of “nesting” in AB models:  Trips within tours</a:t>
            </a:r>
            <a:endParaRPr lang="en-US" dirty="0"/>
          </a:p>
        </p:txBody>
      </p:sp>
      <p:sp>
        <p:nvSpPr>
          <p:cNvPr id="3" name="Content Placeholder 2"/>
          <p:cNvSpPr>
            <a:spLocks noGrp="1"/>
          </p:cNvSpPr>
          <p:nvPr>
            <p:ph idx="1"/>
          </p:nvPr>
        </p:nvSpPr>
        <p:spPr>
          <a:xfrm>
            <a:off x="457200" y="2209800"/>
            <a:ext cx="8229600" cy="4114800"/>
          </a:xfrm>
        </p:spPr>
        <p:txBody>
          <a:bodyPr/>
          <a:lstStyle/>
          <a:p>
            <a:endParaRPr lang="en-US" dirty="0" smtClean="0"/>
          </a:p>
          <a:p>
            <a:r>
              <a:rPr lang="en-US" dirty="0" smtClean="0"/>
              <a:t>In general, tour-level models deal with main aspects: primary activity location and timing, main mode used</a:t>
            </a:r>
          </a:p>
          <a:p>
            <a:pPr>
              <a:buNone/>
            </a:pPr>
            <a:endParaRPr lang="en-US" dirty="0" smtClean="0"/>
          </a:p>
          <a:p>
            <a:r>
              <a:rPr lang="en-US" dirty="0" smtClean="0"/>
              <a:t>Trip-level models “fill in” the remaining details – exact destination, mode and departure time for each trip</a:t>
            </a:r>
          </a:p>
          <a:p>
            <a:endParaRPr lang="en-US" dirty="0" smtClean="0"/>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r>
              <a:rPr lang="en-US" dirty="0" smtClean="0"/>
              <a:t>Another type of “nesting” in AB models:  Trips within tours</a:t>
            </a:r>
            <a:endParaRPr lang="en-US" dirty="0"/>
          </a:p>
        </p:txBody>
      </p:sp>
      <p:sp>
        <p:nvSpPr>
          <p:cNvPr id="3" name="Content Placeholder 2"/>
          <p:cNvSpPr>
            <a:spLocks noGrp="1"/>
          </p:cNvSpPr>
          <p:nvPr>
            <p:ph idx="1"/>
          </p:nvPr>
        </p:nvSpPr>
        <p:spPr>
          <a:xfrm>
            <a:off x="304800" y="4114800"/>
            <a:ext cx="8610600" cy="2362200"/>
          </a:xfrm>
        </p:spPr>
        <p:txBody>
          <a:bodyPr>
            <a:normAutofit lnSpcReduction="10000"/>
          </a:bodyPr>
          <a:lstStyle/>
          <a:p>
            <a:r>
              <a:rPr lang="en-US" dirty="0" smtClean="0"/>
              <a:t>When a tour includes multiple stops, the O-D used in the tour-level model no longer represents the actual trip O-D’s along the tour ….</a:t>
            </a:r>
          </a:p>
          <a:p>
            <a:r>
              <a:rPr lang="en-US" dirty="0" smtClean="0"/>
              <a:t>So, the choices predicted by the tour-level models should not be too constraining, particularly for the effects of path-specific aspects such as congestion and pricing </a:t>
            </a:r>
            <a:endParaRPr lang="en-US" dirty="0"/>
          </a:p>
        </p:txBody>
      </p:sp>
      <p:sp>
        <p:nvSpPr>
          <p:cNvPr id="4" name="TextBox 3"/>
          <p:cNvSpPr txBox="1"/>
          <p:nvPr/>
        </p:nvSpPr>
        <p:spPr>
          <a:xfrm>
            <a:off x="1752600" y="2743200"/>
            <a:ext cx="838200" cy="369332"/>
          </a:xfrm>
          <a:prstGeom prst="rect">
            <a:avLst/>
          </a:prstGeom>
          <a:noFill/>
          <a:ln w="6350">
            <a:solidFill>
              <a:schemeClr val="tx1"/>
            </a:solidFill>
          </a:ln>
        </p:spPr>
        <p:txBody>
          <a:bodyPr wrap="square" rtlCol="0">
            <a:spAutoFit/>
          </a:bodyPr>
          <a:lstStyle/>
          <a:p>
            <a:r>
              <a:rPr lang="en-US" dirty="0" smtClean="0"/>
              <a:t>Home</a:t>
            </a:r>
            <a:endParaRPr lang="en-US" dirty="0"/>
          </a:p>
        </p:txBody>
      </p:sp>
      <p:sp>
        <p:nvSpPr>
          <p:cNvPr id="5" name="TextBox 4"/>
          <p:cNvSpPr txBox="1"/>
          <p:nvPr/>
        </p:nvSpPr>
        <p:spPr>
          <a:xfrm>
            <a:off x="3200400" y="3276600"/>
            <a:ext cx="685800" cy="646331"/>
          </a:xfrm>
          <a:prstGeom prst="rect">
            <a:avLst/>
          </a:prstGeom>
          <a:noFill/>
          <a:ln w="6350">
            <a:solidFill>
              <a:schemeClr val="tx1"/>
            </a:solidFill>
          </a:ln>
        </p:spPr>
        <p:txBody>
          <a:bodyPr wrap="square" rtlCol="0">
            <a:spAutoFit/>
          </a:bodyPr>
          <a:lstStyle/>
          <a:p>
            <a:pPr algn="ctr"/>
            <a:r>
              <a:rPr lang="en-US" dirty="0" smtClean="0"/>
              <a:t>Shop stop</a:t>
            </a:r>
            <a:endParaRPr lang="en-US" dirty="0"/>
          </a:p>
        </p:txBody>
      </p:sp>
      <p:sp>
        <p:nvSpPr>
          <p:cNvPr id="6" name="TextBox 5"/>
          <p:cNvSpPr txBox="1"/>
          <p:nvPr/>
        </p:nvSpPr>
        <p:spPr>
          <a:xfrm>
            <a:off x="5029200" y="2209800"/>
            <a:ext cx="685800" cy="646331"/>
          </a:xfrm>
          <a:prstGeom prst="rect">
            <a:avLst/>
          </a:prstGeom>
          <a:noFill/>
          <a:ln w="6350">
            <a:solidFill>
              <a:schemeClr val="tx1"/>
            </a:solidFill>
          </a:ln>
        </p:spPr>
        <p:txBody>
          <a:bodyPr wrap="square" rtlCol="0">
            <a:spAutoFit/>
          </a:bodyPr>
          <a:lstStyle/>
          <a:p>
            <a:r>
              <a:rPr lang="en-US" dirty="0" smtClean="0"/>
              <a:t>Meal </a:t>
            </a:r>
          </a:p>
          <a:p>
            <a:r>
              <a:rPr lang="en-US" dirty="0" smtClean="0"/>
              <a:t>Stop</a:t>
            </a:r>
            <a:endParaRPr lang="en-US" dirty="0"/>
          </a:p>
        </p:txBody>
      </p:sp>
      <p:sp>
        <p:nvSpPr>
          <p:cNvPr id="7" name="TextBox 6"/>
          <p:cNvSpPr txBox="1"/>
          <p:nvPr/>
        </p:nvSpPr>
        <p:spPr>
          <a:xfrm>
            <a:off x="6477000" y="2819400"/>
            <a:ext cx="838200" cy="369332"/>
          </a:xfrm>
          <a:prstGeom prst="rect">
            <a:avLst/>
          </a:prstGeom>
          <a:noFill/>
          <a:ln w="6350">
            <a:solidFill>
              <a:schemeClr val="tx1"/>
            </a:solidFill>
          </a:ln>
        </p:spPr>
        <p:txBody>
          <a:bodyPr wrap="square" rtlCol="0">
            <a:spAutoFit/>
          </a:bodyPr>
          <a:lstStyle/>
          <a:p>
            <a:r>
              <a:rPr lang="en-US" dirty="0" smtClean="0"/>
              <a:t>Work</a:t>
            </a:r>
            <a:endParaRPr lang="en-US" dirty="0"/>
          </a:p>
        </p:txBody>
      </p:sp>
      <p:cxnSp>
        <p:nvCxnSpPr>
          <p:cNvPr id="9" name="Straight Arrow Connector 8"/>
          <p:cNvCxnSpPr>
            <a:stCxn id="4" idx="3"/>
          </p:cNvCxnSpPr>
          <p:nvPr/>
        </p:nvCxnSpPr>
        <p:spPr>
          <a:xfrm flipV="1">
            <a:off x="2590800" y="2362200"/>
            <a:ext cx="2438400" cy="565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6" idx="3"/>
            <a:endCxn id="7" idx="0"/>
          </p:cNvCxnSpPr>
          <p:nvPr/>
        </p:nvCxnSpPr>
        <p:spPr>
          <a:xfrm>
            <a:off x="5715000" y="2532966"/>
            <a:ext cx="1181100" cy="2864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7" idx="1"/>
            <a:endCxn id="5" idx="3"/>
          </p:cNvCxnSpPr>
          <p:nvPr/>
        </p:nvCxnSpPr>
        <p:spPr>
          <a:xfrm rot="10800000" flipV="1">
            <a:off x="3886200" y="3004066"/>
            <a:ext cx="2590800" cy="5957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10800000">
            <a:off x="2362200" y="3124200"/>
            <a:ext cx="838200" cy="443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2590800" y="2895600"/>
            <a:ext cx="3886200" cy="152400"/>
          </a:xfrm>
          <a:prstGeom prst="straightConnector1">
            <a:avLst/>
          </a:prstGeom>
          <a:ln>
            <a:prstDash val="dash"/>
            <a:headEnd type="triangle"/>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Strategy for PSRC and other current AB model development</a:t>
            </a:r>
            <a:endParaRPr lang="en-US" dirty="0"/>
          </a:p>
        </p:txBody>
      </p:sp>
      <p:sp>
        <p:nvSpPr>
          <p:cNvPr id="3" name="Content Placeholder 2"/>
          <p:cNvSpPr>
            <a:spLocks noGrp="1"/>
          </p:cNvSpPr>
          <p:nvPr>
            <p:ph idx="1"/>
          </p:nvPr>
        </p:nvSpPr>
        <p:spPr>
          <a:xfrm>
            <a:off x="457200" y="5486400"/>
            <a:ext cx="8229600" cy="1219200"/>
          </a:xfrm>
        </p:spPr>
        <p:txBody>
          <a:bodyPr>
            <a:normAutofit fontScale="92500" lnSpcReduction="10000"/>
          </a:bodyPr>
          <a:lstStyle/>
          <a:p>
            <a:r>
              <a:rPr lang="en-US" dirty="0" smtClean="0"/>
              <a:t>Nesting order estimated (not asserted) at each level</a:t>
            </a:r>
          </a:p>
          <a:p>
            <a:r>
              <a:rPr lang="en-US" dirty="0" smtClean="0"/>
              <a:t>Both mode and time of day influenced by travel times and costs at the trip O-D level</a:t>
            </a:r>
          </a:p>
        </p:txBody>
      </p:sp>
      <p:sp>
        <p:nvSpPr>
          <p:cNvPr id="4" name="TextBox 3"/>
          <p:cNvSpPr txBox="1"/>
          <p:nvPr/>
        </p:nvSpPr>
        <p:spPr>
          <a:xfrm>
            <a:off x="2209800" y="1981200"/>
            <a:ext cx="6629400" cy="1200329"/>
          </a:xfrm>
          <a:prstGeom prst="rect">
            <a:avLst/>
          </a:prstGeom>
          <a:noFill/>
          <a:ln w="6350">
            <a:solidFill>
              <a:schemeClr val="tx1"/>
            </a:solidFill>
          </a:ln>
        </p:spPr>
        <p:txBody>
          <a:bodyPr wrap="square" rtlCol="0">
            <a:spAutoFit/>
          </a:bodyPr>
          <a:lstStyle/>
          <a:p>
            <a:pPr algn="ctr"/>
            <a:r>
              <a:rPr lang="en-US" sz="2400" dirty="0" smtClean="0"/>
              <a:t>Joint mode / time of day  choice model</a:t>
            </a:r>
          </a:p>
          <a:p>
            <a:pPr algn="ctr"/>
            <a:r>
              <a:rPr lang="en-US" sz="2400" b="1" dirty="0" smtClean="0"/>
              <a:t>Main mode</a:t>
            </a:r>
            <a:r>
              <a:rPr lang="en-US" sz="2400" i="1" dirty="0" smtClean="0"/>
              <a:t>: Auto, transit, walk, etc.)</a:t>
            </a:r>
            <a:endParaRPr lang="en-US" sz="2400" dirty="0" smtClean="0"/>
          </a:p>
          <a:p>
            <a:pPr algn="ctr"/>
            <a:r>
              <a:rPr lang="en-US" sz="2400" b="1" dirty="0" smtClean="0"/>
              <a:t>Broad periods</a:t>
            </a:r>
            <a:r>
              <a:rPr lang="en-US" sz="2400" dirty="0" smtClean="0"/>
              <a:t>: </a:t>
            </a:r>
            <a:r>
              <a:rPr lang="en-US" sz="2400" i="1" dirty="0" smtClean="0"/>
              <a:t>AM peak, midday, PM peak, etc.</a:t>
            </a:r>
            <a:endParaRPr lang="en-US" sz="2400" i="1" dirty="0"/>
          </a:p>
        </p:txBody>
      </p:sp>
      <p:sp>
        <p:nvSpPr>
          <p:cNvPr id="5" name="TextBox 4"/>
          <p:cNvSpPr txBox="1"/>
          <p:nvPr/>
        </p:nvSpPr>
        <p:spPr>
          <a:xfrm>
            <a:off x="762000" y="2133600"/>
            <a:ext cx="1524000" cy="830997"/>
          </a:xfrm>
          <a:prstGeom prst="rect">
            <a:avLst/>
          </a:prstGeom>
          <a:noFill/>
        </p:spPr>
        <p:txBody>
          <a:bodyPr wrap="square" rtlCol="0">
            <a:spAutoFit/>
          </a:bodyPr>
          <a:lstStyle/>
          <a:p>
            <a:r>
              <a:rPr lang="en-US" sz="2400" dirty="0" smtClean="0"/>
              <a:t>TOUR LEVEL</a:t>
            </a:r>
            <a:endParaRPr lang="en-US" sz="2400" dirty="0"/>
          </a:p>
        </p:txBody>
      </p:sp>
      <p:sp>
        <p:nvSpPr>
          <p:cNvPr id="6" name="TextBox 5"/>
          <p:cNvSpPr txBox="1"/>
          <p:nvPr/>
        </p:nvSpPr>
        <p:spPr>
          <a:xfrm>
            <a:off x="762000" y="4191000"/>
            <a:ext cx="1524000" cy="830997"/>
          </a:xfrm>
          <a:prstGeom prst="rect">
            <a:avLst/>
          </a:prstGeom>
          <a:noFill/>
        </p:spPr>
        <p:txBody>
          <a:bodyPr wrap="square" rtlCol="0">
            <a:spAutoFit/>
          </a:bodyPr>
          <a:lstStyle/>
          <a:p>
            <a:r>
              <a:rPr lang="en-US" sz="2400" dirty="0" smtClean="0"/>
              <a:t>TRIP LEVEL</a:t>
            </a:r>
            <a:endParaRPr lang="en-US" sz="2400" dirty="0"/>
          </a:p>
        </p:txBody>
      </p:sp>
      <p:sp>
        <p:nvSpPr>
          <p:cNvPr id="7" name="TextBox 6"/>
          <p:cNvSpPr txBox="1"/>
          <p:nvPr/>
        </p:nvSpPr>
        <p:spPr>
          <a:xfrm>
            <a:off x="2209800" y="4191000"/>
            <a:ext cx="6629400" cy="1200329"/>
          </a:xfrm>
          <a:prstGeom prst="rect">
            <a:avLst/>
          </a:prstGeom>
          <a:noFill/>
          <a:ln w="6350">
            <a:solidFill>
              <a:schemeClr val="tx1"/>
            </a:solidFill>
          </a:ln>
        </p:spPr>
        <p:txBody>
          <a:bodyPr wrap="square" rtlCol="0">
            <a:spAutoFit/>
          </a:bodyPr>
          <a:lstStyle/>
          <a:p>
            <a:pPr algn="ctr"/>
            <a:r>
              <a:rPr lang="en-US" sz="2400" dirty="0" smtClean="0"/>
              <a:t>Joint mode / time of day  choice model</a:t>
            </a:r>
          </a:p>
          <a:p>
            <a:pPr algn="ctr"/>
            <a:r>
              <a:rPr lang="en-US" sz="2400" b="1" dirty="0" smtClean="0"/>
              <a:t>Narrower period</a:t>
            </a:r>
            <a:r>
              <a:rPr lang="en-US" sz="2400" dirty="0" smtClean="0"/>
              <a:t>:  </a:t>
            </a:r>
            <a:r>
              <a:rPr lang="en-US" sz="2400" i="1" dirty="0" smtClean="0"/>
              <a:t>Half-hour</a:t>
            </a:r>
          </a:p>
          <a:p>
            <a:pPr algn="ctr"/>
            <a:r>
              <a:rPr lang="en-US" sz="2400" b="1" dirty="0" smtClean="0"/>
              <a:t>Trip mode</a:t>
            </a:r>
            <a:r>
              <a:rPr lang="en-US" sz="2400" i="1" dirty="0" smtClean="0"/>
              <a:t>: toll vs. non-toll, bus vs. rail, etc.</a:t>
            </a:r>
            <a:endParaRPr lang="en-US" sz="2400" dirty="0" smtClean="0"/>
          </a:p>
        </p:txBody>
      </p:sp>
      <p:cxnSp>
        <p:nvCxnSpPr>
          <p:cNvPr id="9" name="Straight Arrow Connector 8"/>
          <p:cNvCxnSpPr/>
          <p:nvPr/>
        </p:nvCxnSpPr>
        <p:spPr>
          <a:xfrm rot="5400000">
            <a:off x="4839494" y="3694906"/>
            <a:ext cx="990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962400" y="3505200"/>
            <a:ext cx="1447800" cy="369332"/>
          </a:xfrm>
          <a:prstGeom prst="rect">
            <a:avLst/>
          </a:prstGeom>
          <a:noFill/>
        </p:spPr>
        <p:txBody>
          <a:bodyPr wrap="square" rtlCol="0">
            <a:spAutoFit/>
          </a:bodyPr>
          <a:lstStyle/>
          <a:p>
            <a:r>
              <a:rPr lang="en-US" dirty="0" smtClean="0"/>
              <a:t>constraints</a:t>
            </a:r>
            <a:endParaRPr lang="en-US" dirty="0"/>
          </a:p>
        </p:txBody>
      </p:sp>
      <p:cxnSp>
        <p:nvCxnSpPr>
          <p:cNvPr id="12" name="Straight Arrow Connector 11"/>
          <p:cNvCxnSpPr/>
          <p:nvPr/>
        </p:nvCxnSpPr>
        <p:spPr>
          <a:xfrm rot="5400000" flipH="1" flipV="1">
            <a:off x="5448300" y="3695700"/>
            <a:ext cx="990600"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943600" y="3505200"/>
            <a:ext cx="1219200" cy="369332"/>
          </a:xfrm>
          <a:prstGeom prst="rect">
            <a:avLst/>
          </a:prstGeom>
          <a:noFill/>
        </p:spPr>
        <p:txBody>
          <a:bodyPr wrap="square" rtlCol="0">
            <a:spAutoFit/>
          </a:bodyPr>
          <a:lstStyle/>
          <a:p>
            <a:r>
              <a:rPr lang="en-US" dirty="0" err="1" smtClean="0"/>
              <a:t>logsums</a:t>
            </a:r>
            <a:endParaRPr lang="en-US" dirty="0"/>
          </a:p>
        </p:txBody>
      </p:sp>
      <p:sp>
        <p:nvSpPr>
          <p:cNvPr id="16" name="TextBox 15"/>
          <p:cNvSpPr txBox="1"/>
          <p:nvPr/>
        </p:nvSpPr>
        <p:spPr>
          <a:xfrm>
            <a:off x="152400" y="3276600"/>
            <a:ext cx="3048000" cy="830997"/>
          </a:xfrm>
          <a:prstGeom prst="rect">
            <a:avLst/>
          </a:prstGeom>
          <a:noFill/>
          <a:ln w="6350">
            <a:solidFill>
              <a:schemeClr val="tx1"/>
            </a:solidFill>
          </a:ln>
        </p:spPr>
        <p:txBody>
          <a:bodyPr wrap="square" rtlCol="0">
            <a:spAutoFit/>
          </a:bodyPr>
          <a:lstStyle/>
          <a:p>
            <a:pPr algn="ctr"/>
            <a:r>
              <a:rPr lang="en-US" sz="2400" dirty="0" smtClean="0"/>
              <a:t>Intermediate stop generation &amp; location</a:t>
            </a:r>
            <a:endParaRPr lang="en-US" sz="2400" dirty="0"/>
          </a:p>
        </p:txBody>
      </p:sp>
      <p:cxnSp>
        <p:nvCxnSpPr>
          <p:cNvPr id="20" name="Straight Arrow Connector 19"/>
          <p:cNvCxnSpPr/>
          <p:nvPr/>
        </p:nvCxnSpPr>
        <p:spPr>
          <a:xfrm rot="10800000" flipV="1">
            <a:off x="3200400" y="3200400"/>
            <a:ext cx="457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3200400" y="3810000"/>
            <a:ext cx="457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8229600" cy="1143000"/>
          </a:xfrm>
        </p:spPr>
        <p:txBody>
          <a:bodyPr>
            <a:normAutofit fontScale="90000"/>
          </a:bodyPr>
          <a:lstStyle/>
          <a:p>
            <a:r>
              <a:rPr lang="en-US" dirty="0" smtClean="0"/>
              <a:t>For tours that do not go to fixed work or school locations…</a:t>
            </a:r>
            <a:endParaRPr lang="en-US" dirty="0"/>
          </a:p>
        </p:txBody>
      </p:sp>
      <p:sp>
        <p:nvSpPr>
          <p:cNvPr id="3" name="Content Placeholder 2"/>
          <p:cNvSpPr>
            <a:spLocks noGrp="1"/>
          </p:cNvSpPr>
          <p:nvPr>
            <p:ph idx="1"/>
          </p:nvPr>
        </p:nvSpPr>
        <p:spPr>
          <a:xfrm>
            <a:off x="457200" y="5486400"/>
            <a:ext cx="8229600" cy="1219200"/>
          </a:xfrm>
        </p:spPr>
        <p:txBody>
          <a:bodyPr>
            <a:normAutofit/>
          </a:bodyPr>
          <a:lstStyle/>
          <a:p>
            <a:r>
              <a:rPr lang="en-US" dirty="0" smtClean="0"/>
              <a:t>Nesting order estimated (not asserted) at each level</a:t>
            </a:r>
          </a:p>
          <a:p>
            <a:r>
              <a:rPr lang="en-US" dirty="0" smtClean="0"/>
              <a:t>Requires efficient sampling of destination alternatives</a:t>
            </a:r>
          </a:p>
        </p:txBody>
      </p:sp>
      <p:sp>
        <p:nvSpPr>
          <p:cNvPr id="4" name="TextBox 3"/>
          <p:cNvSpPr txBox="1"/>
          <p:nvPr/>
        </p:nvSpPr>
        <p:spPr>
          <a:xfrm>
            <a:off x="2209800" y="1600200"/>
            <a:ext cx="6629400" cy="1569660"/>
          </a:xfrm>
          <a:prstGeom prst="rect">
            <a:avLst/>
          </a:prstGeom>
          <a:noFill/>
          <a:ln w="6350">
            <a:solidFill>
              <a:schemeClr val="tx1"/>
            </a:solidFill>
          </a:ln>
        </p:spPr>
        <p:txBody>
          <a:bodyPr wrap="square" rtlCol="0">
            <a:spAutoFit/>
          </a:bodyPr>
          <a:lstStyle/>
          <a:p>
            <a:pPr algn="ctr"/>
            <a:r>
              <a:rPr lang="en-US" sz="2400" dirty="0" smtClean="0"/>
              <a:t>Joint </a:t>
            </a:r>
            <a:r>
              <a:rPr lang="en-US" sz="2400" dirty="0" smtClean="0">
                <a:solidFill>
                  <a:srgbClr val="C00000"/>
                </a:solidFill>
              </a:rPr>
              <a:t>destination</a:t>
            </a:r>
            <a:r>
              <a:rPr lang="en-US" sz="2400" dirty="0" smtClean="0"/>
              <a:t> / mode / time of day model</a:t>
            </a:r>
          </a:p>
          <a:p>
            <a:pPr algn="ctr"/>
            <a:r>
              <a:rPr lang="en-US" sz="2400" b="1" dirty="0" smtClean="0">
                <a:solidFill>
                  <a:srgbClr val="C00000"/>
                </a:solidFill>
              </a:rPr>
              <a:t>Primary activity location</a:t>
            </a:r>
            <a:r>
              <a:rPr lang="en-US" sz="2400" dirty="0" smtClean="0">
                <a:solidFill>
                  <a:srgbClr val="C00000"/>
                </a:solidFill>
              </a:rPr>
              <a:t>: </a:t>
            </a:r>
            <a:r>
              <a:rPr lang="en-US" sz="2400" i="1" dirty="0" smtClean="0">
                <a:solidFill>
                  <a:srgbClr val="C00000"/>
                </a:solidFill>
              </a:rPr>
              <a:t>Parcel or zone</a:t>
            </a:r>
          </a:p>
          <a:p>
            <a:pPr algn="ctr"/>
            <a:r>
              <a:rPr lang="en-US" sz="2400" b="1" dirty="0" smtClean="0"/>
              <a:t>Main mode</a:t>
            </a:r>
            <a:r>
              <a:rPr lang="en-US" sz="2400" i="1" dirty="0" smtClean="0"/>
              <a:t>: Auto, transit, walk, etc.</a:t>
            </a:r>
            <a:endParaRPr lang="en-US" sz="2400" dirty="0" smtClean="0"/>
          </a:p>
          <a:p>
            <a:pPr algn="ctr"/>
            <a:r>
              <a:rPr lang="en-US" sz="2400" b="1" dirty="0" smtClean="0"/>
              <a:t>Broad periods</a:t>
            </a:r>
            <a:r>
              <a:rPr lang="en-US" sz="2400" dirty="0" smtClean="0"/>
              <a:t>: </a:t>
            </a:r>
            <a:r>
              <a:rPr lang="en-US" sz="2400" i="1" dirty="0" smtClean="0"/>
              <a:t>AM peak, midday, PM peak, etc.</a:t>
            </a:r>
            <a:endParaRPr lang="en-US" sz="2400" i="1" dirty="0"/>
          </a:p>
        </p:txBody>
      </p:sp>
      <p:sp>
        <p:nvSpPr>
          <p:cNvPr id="5" name="TextBox 4"/>
          <p:cNvSpPr txBox="1"/>
          <p:nvPr/>
        </p:nvSpPr>
        <p:spPr>
          <a:xfrm>
            <a:off x="762000" y="2133600"/>
            <a:ext cx="1524000" cy="830997"/>
          </a:xfrm>
          <a:prstGeom prst="rect">
            <a:avLst/>
          </a:prstGeom>
          <a:noFill/>
        </p:spPr>
        <p:txBody>
          <a:bodyPr wrap="square" rtlCol="0">
            <a:spAutoFit/>
          </a:bodyPr>
          <a:lstStyle/>
          <a:p>
            <a:r>
              <a:rPr lang="en-US" sz="2400" dirty="0" smtClean="0"/>
              <a:t>TOUR LEVEL</a:t>
            </a:r>
            <a:endParaRPr lang="en-US" sz="2400" dirty="0"/>
          </a:p>
        </p:txBody>
      </p:sp>
      <p:sp>
        <p:nvSpPr>
          <p:cNvPr id="6" name="TextBox 5"/>
          <p:cNvSpPr txBox="1"/>
          <p:nvPr/>
        </p:nvSpPr>
        <p:spPr>
          <a:xfrm>
            <a:off x="762000" y="4191000"/>
            <a:ext cx="1524000" cy="830997"/>
          </a:xfrm>
          <a:prstGeom prst="rect">
            <a:avLst/>
          </a:prstGeom>
          <a:noFill/>
        </p:spPr>
        <p:txBody>
          <a:bodyPr wrap="square" rtlCol="0">
            <a:spAutoFit/>
          </a:bodyPr>
          <a:lstStyle/>
          <a:p>
            <a:r>
              <a:rPr lang="en-US" sz="2400" dirty="0" smtClean="0"/>
              <a:t>TRIP LEVEL</a:t>
            </a:r>
            <a:endParaRPr lang="en-US" sz="2400" dirty="0"/>
          </a:p>
        </p:txBody>
      </p:sp>
      <p:sp>
        <p:nvSpPr>
          <p:cNvPr id="7" name="TextBox 6"/>
          <p:cNvSpPr txBox="1"/>
          <p:nvPr/>
        </p:nvSpPr>
        <p:spPr>
          <a:xfrm>
            <a:off x="2209800" y="4191000"/>
            <a:ext cx="6629400" cy="1200329"/>
          </a:xfrm>
          <a:prstGeom prst="rect">
            <a:avLst/>
          </a:prstGeom>
          <a:noFill/>
          <a:ln w="6350">
            <a:solidFill>
              <a:schemeClr val="tx1"/>
            </a:solidFill>
          </a:ln>
        </p:spPr>
        <p:txBody>
          <a:bodyPr wrap="square" rtlCol="0">
            <a:spAutoFit/>
          </a:bodyPr>
          <a:lstStyle/>
          <a:p>
            <a:pPr algn="ctr"/>
            <a:r>
              <a:rPr lang="en-US" sz="2400" dirty="0" smtClean="0"/>
              <a:t>Joint mode / time of day  choice model</a:t>
            </a:r>
          </a:p>
          <a:p>
            <a:pPr algn="ctr"/>
            <a:r>
              <a:rPr lang="en-US" sz="2400" b="1" dirty="0" smtClean="0"/>
              <a:t>Narrower period</a:t>
            </a:r>
            <a:r>
              <a:rPr lang="en-US" sz="2400" dirty="0" smtClean="0"/>
              <a:t>:  </a:t>
            </a:r>
            <a:r>
              <a:rPr lang="en-US" sz="2400" i="1" dirty="0" smtClean="0"/>
              <a:t>Half-hour</a:t>
            </a:r>
          </a:p>
          <a:p>
            <a:pPr algn="ctr"/>
            <a:r>
              <a:rPr lang="en-US" sz="2400" b="1" dirty="0" smtClean="0"/>
              <a:t>Trip mode</a:t>
            </a:r>
            <a:r>
              <a:rPr lang="en-US" sz="2400" i="1" dirty="0" smtClean="0"/>
              <a:t>: toll vs. non-toll, bus vs. rail, etc.</a:t>
            </a:r>
            <a:endParaRPr lang="en-US" sz="2400" dirty="0" smtClean="0"/>
          </a:p>
        </p:txBody>
      </p:sp>
      <p:cxnSp>
        <p:nvCxnSpPr>
          <p:cNvPr id="9" name="Straight Arrow Connector 8"/>
          <p:cNvCxnSpPr/>
          <p:nvPr/>
        </p:nvCxnSpPr>
        <p:spPr>
          <a:xfrm rot="5400000">
            <a:off x="4839494" y="3694906"/>
            <a:ext cx="9906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962400" y="3505200"/>
            <a:ext cx="1447800" cy="369332"/>
          </a:xfrm>
          <a:prstGeom prst="rect">
            <a:avLst/>
          </a:prstGeom>
          <a:noFill/>
        </p:spPr>
        <p:txBody>
          <a:bodyPr wrap="square" rtlCol="0">
            <a:spAutoFit/>
          </a:bodyPr>
          <a:lstStyle/>
          <a:p>
            <a:r>
              <a:rPr lang="en-US" dirty="0" smtClean="0"/>
              <a:t>constraints</a:t>
            </a:r>
            <a:endParaRPr lang="en-US" dirty="0"/>
          </a:p>
        </p:txBody>
      </p:sp>
      <p:cxnSp>
        <p:nvCxnSpPr>
          <p:cNvPr id="12" name="Straight Arrow Connector 11"/>
          <p:cNvCxnSpPr/>
          <p:nvPr/>
        </p:nvCxnSpPr>
        <p:spPr>
          <a:xfrm rot="5400000" flipH="1" flipV="1">
            <a:off x="5448300" y="3695700"/>
            <a:ext cx="990600"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943600" y="3505200"/>
            <a:ext cx="1219200" cy="369332"/>
          </a:xfrm>
          <a:prstGeom prst="rect">
            <a:avLst/>
          </a:prstGeom>
          <a:noFill/>
        </p:spPr>
        <p:txBody>
          <a:bodyPr wrap="square" rtlCol="0">
            <a:spAutoFit/>
          </a:bodyPr>
          <a:lstStyle/>
          <a:p>
            <a:r>
              <a:rPr lang="en-US" dirty="0" err="1" smtClean="0"/>
              <a:t>logsums</a:t>
            </a:r>
            <a:endParaRPr lang="en-US" dirty="0"/>
          </a:p>
        </p:txBody>
      </p:sp>
      <p:sp>
        <p:nvSpPr>
          <p:cNvPr id="16" name="TextBox 15"/>
          <p:cNvSpPr txBox="1"/>
          <p:nvPr/>
        </p:nvSpPr>
        <p:spPr>
          <a:xfrm>
            <a:off x="152400" y="3276600"/>
            <a:ext cx="3048000" cy="830997"/>
          </a:xfrm>
          <a:prstGeom prst="rect">
            <a:avLst/>
          </a:prstGeom>
          <a:noFill/>
          <a:ln w="6350">
            <a:solidFill>
              <a:schemeClr val="tx1"/>
            </a:solidFill>
          </a:ln>
        </p:spPr>
        <p:txBody>
          <a:bodyPr wrap="square" rtlCol="0">
            <a:spAutoFit/>
          </a:bodyPr>
          <a:lstStyle/>
          <a:p>
            <a:pPr algn="ctr"/>
            <a:r>
              <a:rPr lang="en-US" sz="2400" dirty="0" smtClean="0"/>
              <a:t>Intermediate stop generation &amp; location</a:t>
            </a:r>
            <a:endParaRPr lang="en-US" sz="2400" dirty="0"/>
          </a:p>
        </p:txBody>
      </p:sp>
      <p:cxnSp>
        <p:nvCxnSpPr>
          <p:cNvPr id="20" name="Straight Arrow Connector 19"/>
          <p:cNvCxnSpPr/>
          <p:nvPr/>
        </p:nvCxnSpPr>
        <p:spPr>
          <a:xfrm rot="10800000" flipV="1">
            <a:off x="3200400" y="3200400"/>
            <a:ext cx="457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3200400" y="3810000"/>
            <a:ext cx="457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Accessibility measures in upper level models in AB systems</a:t>
            </a:r>
            <a:endParaRPr lang="en-US" dirty="0"/>
          </a:p>
        </p:txBody>
      </p:sp>
      <p:sp>
        <p:nvSpPr>
          <p:cNvPr id="3" name="Content Placeholder 2"/>
          <p:cNvSpPr>
            <a:spLocks noGrp="1"/>
          </p:cNvSpPr>
          <p:nvPr>
            <p:ph idx="1"/>
          </p:nvPr>
        </p:nvSpPr>
        <p:spPr>
          <a:xfrm>
            <a:off x="381000" y="2057400"/>
            <a:ext cx="8229600" cy="4389120"/>
          </a:xfrm>
        </p:spPr>
        <p:txBody>
          <a:bodyPr>
            <a:normAutofit lnSpcReduction="10000"/>
          </a:bodyPr>
          <a:lstStyle/>
          <a:p>
            <a:pPr>
              <a:buNone/>
            </a:pPr>
            <a:r>
              <a:rPr lang="en-US" dirty="0" smtClean="0"/>
              <a:t>Mainly influence models of:</a:t>
            </a:r>
          </a:p>
          <a:p>
            <a:r>
              <a:rPr lang="en-US" dirty="0" smtClean="0"/>
              <a:t>Out of home activity participation (tour generation)</a:t>
            </a:r>
          </a:p>
          <a:p>
            <a:r>
              <a:rPr lang="en-US" dirty="0" smtClean="0"/>
              <a:t>Auto ownership/availability</a:t>
            </a:r>
          </a:p>
          <a:p>
            <a:r>
              <a:rPr lang="en-US" dirty="0" smtClean="0"/>
              <a:t>Residence location (integrated land use model)</a:t>
            </a:r>
          </a:p>
          <a:p>
            <a:endParaRPr lang="en-US" dirty="0" smtClean="0"/>
          </a:p>
          <a:p>
            <a:pPr>
              <a:buNone/>
            </a:pPr>
            <a:r>
              <a:rPr lang="en-US" dirty="0" smtClean="0"/>
              <a:t>Ideally, they will reflect changes in travel times or costs in a balanced way across all relevant:</a:t>
            </a:r>
          </a:p>
          <a:p>
            <a:r>
              <a:rPr lang="en-US" dirty="0" smtClean="0"/>
              <a:t>Destinations</a:t>
            </a:r>
          </a:p>
          <a:p>
            <a:r>
              <a:rPr lang="en-US" dirty="0" smtClean="0"/>
              <a:t>Modes</a:t>
            </a:r>
          </a:p>
          <a:p>
            <a:r>
              <a:rPr lang="en-US" dirty="0" smtClean="0"/>
              <a:t>Times of day</a:t>
            </a:r>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measures have been used in activity-based models?</a:t>
            </a:r>
            <a:endParaRPr lang="en-US" dirty="0"/>
          </a:p>
        </p:txBody>
      </p:sp>
      <p:sp>
        <p:nvSpPr>
          <p:cNvPr id="3" name="Content Placeholder 2"/>
          <p:cNvSpPr>
            <a:spLocks noGrp="1"/>
          </p:cNvSpPr>
          <p:nvPr>
            <p:ph idx="1"/>
          </p:nvPr>
        </p:nvSpPr>
        <p:spPr/>
        <p:txBody>
          <a:bodyPr/>
          <a:lstStyle/>
          <a:p>
            <a:r>
              <a:rPr lang="en-US" dirty="0" smtClean="0"/>
              <a:t>How many attractions can be reached within X minutes by mode Y?  </a:t>
            </a:r>
            <a:r>
              <a:rPr lang="en-US" i="1" dirty="0" smtClean="0"/>
              <a:t>(e.g. How many jobs can be reached by car within 30 minutes?)</a:t>
            </a:r>
          </a:p>
          <a:p>
            <a:endParaRPr lang="en-US" i="1" dirty="0" smtClean="0"/>
          </a:p>
          <a:p>
            <a:r>
              <a:rPr lang="en-US" dirty="0" smtClean="0"/>
              <a:t>What is the accessibility-weighted total of attractions that can be reach by mode Y?</a:t>
            </a:r>
          </a:p>
          <a:p>
            <a:pPr>
              <a:buNone/>
            </a:pPr>
            <a:endParaRPr lang="en-US" dirty="0" smtClean="0"/>
          </a:p>
          <a:p>
            <a:r>
              <a:rPr lang="en-US" dirty="0" smtClean="0"/>
              <a:t>What is the accessibility-weighted total of attractions that can be reached by all modes?</a:t>
            </a:r>
          </a:p>
          <a:p>
            <a:endParaRPr lang="en-US" i="1" dirty="0"/>
          </a:p>
        </p:txBody>
      </p:sp>
      <p:sp>
        <p:nvSpPr>
          <p:cNvPr id="5" name="Down Arrow 4"/>
          <p:cNvSpPr/>
          <p:nvPr/>
        </p:nvSpPr>
        <p:spPr>
          <a:xfrm>
            <a:off x="2514600" y="4572000"/>
            <a:ext cx="1524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2514600" y="3200400"/>
            <a:ext cx="152400"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Problems with the first type of measure…</a:t>
            </a:r>
            <a:endParaRPr lang="en-US" dirty="0"/>
          </a:p>
        </p:txBody>
      </p:sp>
      <p:sp>
        <p:nvSpPr>
          <p:cNvPr id="3" name="Content Placeholder 2"/>
          <p:cNvSpPr>
            <a:spLocks noGrp="1"/>
          </p:cNvSpPr>
          <p:nvPr>
            <p:ph idx="1"/>
          </p:nvPr>
        </p:nvSpPr>
        <p:spPr/>
        <p:txBody>
          <a:bodyPr/>
          <a:lstStyle/>
          <a:p>
            <a:pPr>
              <a:buNone/>
            </a:pPr>
            <a:r>
              <a:rPr lang="en-US" i="1" dirty="0" smtClean="0"/>
              <a:t>How many attractions can be reached within X minutes by mode Y?</a:t>
            </a:r>
          </a:p>
          <a:p>
            <a:pPr>
              <a:buNone/>
            </a:pPr>
            <a:endParaRPr lang="en-US" dirty="0" smtClean="0"/>
          </a:p>
          <a:p>
            <a:r>
              <a:rPr lang="en-US" dirty="0" smtClean="0"/>
              <a:t>The threshold X is vital, and it is arbitrary</a:t>
            </a:r>
          </a:p>
          <a:p>
            <a:r>
              <a:rPr lang="en-US" dirty="0" smtClean="0"/>
              <a:t>The measure only considers travel time, and not cost</a:t>
            </a:r>
          </a:p>
          <a:p>
            <a:endParaRPr lang="en-US" dirty="0" smtClean="0"/>
          </a:p>
          <a:p>
            <a:endParaRPr lang="en-US" dirty="0" smtClean="0"/>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smtClean="0"/>
              <a:t>Time of day choice models</a:t>
            </a:r>
            <a:endParaRPr lang="en-US" dirty="0"/>
          </a:p>
        </p:txBody>
      </p:sp>
      <p:sp>
        <p:nvSpPr>
          <p:cNvPr id="3" name="Content Placeholder 2"/>
          <p:cNvSpPr>
            <a:spLocks noGrp="1"/>
          </p:cNvSpPr>
          <p:nvPr>
            <p:ph idx="1"/>
          </p:nvPr>
        </p:nvSpPr>
        <p:spPr>
          <a:xfrm>
            <a:off x="457200" y="1524000"/>
            <a:ext cx="8382000" cy="4800600"/>
          </a:xfrm>
        </p:spPr>
        <p:txBody>
          <a:bodyPr>
            <a:normAutofit lnSpcReduction="10000"/>
          </a:bodyPr>
          <a:lstStyle/>
          <a:p>
            <a:r>
              <a:rPr lang="en-US" dirty="0" smtClean="0"/>
              <a:t>The “weakest link” in our current methods(?)</a:t>
            </a:r>
          </a:p>
          <a:p>
            <a:endParaRPr lang="en-US" dirty="0" smtClean="0"/>
          </a:p>
          <a:p>
            <a:r>
              <a:rPr lang="en-US" dirty="0" smtClean="0"/>
              <a:t>Change the use of n</a:t>
            </a:r>
            <a:r>
              <a:rPr lang="en-US" dirty="0" smtClean="0"/>
              <a:t>etwork models…</a:t>
            </a:r>
          </a:p>
          <a:p>
            <a:pPr lvl="1"/>
            <a:r>
              <a:rPr lang="en-US" dirty="0" smtClean="0"/>
              <a:t>Run static assignments for more periods of the day</a:t>
            </a:r>
          </a:p>
          <a:p>
            <a:pPr lvl="1"/>
            <a:r>
              <a:rPr lang="en-US" dirty="0" smtClean="0"/>
              <a:t>Shift to dynamic assignment across the day (DTA)</a:t>
            </a:r>
            <a:endParaRPr lang="en-US" dirty="0" smtClean="0"/>
          </a:p>
          <a:p>
            <a:endParaRPr lang="en-US" dirty="0" smtClean="0"/>
          </a:p>
          <a:p>
            <a:r>
              <a:rPr lang="en-US" dirty="0" smtClean="0"/>
              <a:t>Change the activity-based modeling methods…</a:t>
            </a:r>
            <a:endParaRPr lang="en-US" dirty="0" smtClean="0"/>
          </a:p>
          <a:p>
            <a:pPr lvl="1"/>
            <a:r>
              <a:rPr lang="en-US" dirty="0" smtClean="0"/>
              <a:t>Modeling tours and trips:  How does time of day choice fit in with the choices of mode and destination?</a:t>
            </a:r>
          </a:p>
          <a:p>
            <a:pPr lvl="1"/>
            <a:r>
              <a:rPr lang="en-US" dirty="0" smtClean="0"/>
              <a:t>Modeling other </a:t>
            </a:r>
            <a:r>
              <a:rPr lang="en-US" dirty="0" smtClean="0"/>
              <a:t>choices </a:t>
            </a:r>
            <a:r>
              <a:rPr lang="en-US" dirty="0" smtClean="0"/>
              <a:t>(tour and trip </a:t>
            </a:r>
            <a:r>
              <a:rPr lang="en-US" dirty="0" smtClean="0"/>
              <a:t>generation, auto ownership): How </a:t>
            </a:r>
            <a:r>
              <a:rPr lang="en-US" dirty="0" smtClean="0"/>
              <a:t>to capture </a:t>
            </a:r>
            <a:r>
              <a:rPr lang="en-US" dirty="0" smtClean="0"/>
              <a:t>accessibility effects that vary by time of day? </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p:spPr>
        <p:txBody>
          <a:bodyPr/>
          <a:lstStyle/>
          <a:p>
            <a:r>
              <a:rPr lang="en-US" dirty="0" smtClean="0"/>
              <a:t>An illustrative experiment</a:t>
            </a:r>
            <a:endParaRPr lang="en-US" dirty="0"/>
          </a:p>
        </p:txBody>
      </p:sp>
      <p:sp>
        <p:nvSpPr>
          <p:cNvPr id="3" name="Content Placeholder 2"/>
          <p:cNvSpPr>
            <a:spLocks noGrp="1"/>
          </p:cNvSpPr>
          <p:nvPr>
            <p:ph idx="1"/>
          </p:nvPr>
        </p:nvSpPr>
        <p:spPr>
          <a:xfrm>
            <a:off x="457200" y="1676400"/>
            <a:ext cx="8229600" cy="4648200"/>
          </a:xfrm>
        </p:spPr>
        <p:txBody>
          <a:bodyPr>
            <a:normAutofit/>
          </a:bodyPr>
          <a:lstStyle/>
          <a:p>
            <a:r>
              <a:rPr lang="en-US" dirty="0" smtClean="0"/>
              <a:t>Using Dallas-</a:t>
            </a:r>
            <a:r>
              <a:rPr lang="en-US" dirty="0" err="1" smtClean="0"/>
              <a:t>Ft.Worth</a:t>
            </a:r>
            <a:r>
              <a:rPr lang="en-US" dirty="0" smtClean="0"/>
              <a:t> travel time skim matrices, created three measures for each of 5,400 zones…</a:t>
            </a:r>
          </a:p>
          <a:p>
            <a:pPr marL="850392" lvl="1" indent="-457200">
              <a:buFont typeface="+mj-lt"/>
              <a:buAutoNum type="arabicPeriod"/>
            </a:pPr>
            <a:r>
              <a:rPr lang="en-US" dirty="0" smtClean="0"/>
              <a:t>Number of retail and service jobs that can be reached within </a:t>
            </a:r>
            <a:r>
              <a:rPr lang="en-US" u="sng" dirty="0" smtClean="0"/>
              <a:t>30 minutes </a:t>
            </a:r>
            <a:r>
              <a:rPr lang="en-US" dirty="0" smtClean="0"/>
              <a:t>in the midday period</a:t>
            </a:r>
          </a:p>
          <a:p>
            <a:pPr marL="850392" lvl="1" indent="-457200">
              <a:buFont typeface="+mj-lt"/>
              <a:buAutoNum type="arabicPeriod"/>
            </a:pPr>
            <a:r>
              <a:rPr lang="en-US" dirty="0" smtClean="0"/>
              <a:t>Number of retail and service jobs that can be reached within </a:t>
            </a:r>
            <a:r>
              <a:rPr lang="en-US" u="sng" dirty="0" smtClean="0"/>
              <a:t>45 minutes </a:t>
            </a:r>
            <a:r>
              <a:rPr lang="en-US" dirty="0" smtClean="0"/>
              <a:t>in the midday period</a:t>
            </a:r>
          </a:p>
          <a:p>
            <a:pPr marL="850392" lvl="1" indent="-457200">
              <a:buFont typeface="+mj-lt"/>
              <a:buAutoNum type="arabicPeriod"/>
            </a:pPr>
            <a:r>
              <a:rPr lang="en-US" dirty="0" smtClean="0"/>
              <a:t>Sum across all zones of ……………………………………….. (retail + service jobs) / exp (midday travel time / 20)</a:t>
            </a:r>
          </a:p>
          <a:p>
            <a:pPr marL="484632" indent="-457200"/>
            <a:r>
              <a:rPr lang="en-US" dirty="0" smtClean="0"/>
              <a:t>Decreased the auto travel time for every O-D pair by 20% and recalculated all three accessibility measures.</a:t>
            </a:r>
          </a:p>
          <a:p>
            <a:pPr marL="484632" indent="-457200"/>
            <a:r>
              <a:rPr lang="en-US" dirty="0" smtClean="0"/>
              <a:t>Analyzed how the measures changed across zones.</a:t>
            </a:r>
          </a:p>
          <a:p>
            <a:pPr lvl="1">
              <a:buNone/>
            </a:pP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15112"/>
          </a:xfrm>
        </p:spPr>
        <p:txBody>
          <a:bodyPr>
            <a:normAutofit fontScale="90000"/>
          </a:bodyPr>
          <a:lstStyle/>
          <a:p>
            <a:r>
              <a:rPr lang="en-US" dirty="0" smtClean="0"/>
              <a:t>Results – Probability distribution</a:t>
            </a:r>
            <a:endParaRPr lang="en-US" dirty="0"/>
          </a:p>
        </p:txBody>
      </p:sp>
      <p:sp>
        <p:nvSpPr>
          <p:cNvPr id="5" name="Content Placeholder 4"/>
          <p:cNvSpPr>
            <a:spLocks noGrp="1"/>
          </p:cNvSpPr>
          <p:nvPr>
            <p:ph idx="1"/>
          </p:nvPr>
        </p:nvSpPr>
        <p:spPr/>
        <p:txBody>
          <a:bodyPr/>
          <a:lstStyle/>
          <a:p>
            <a:pPr>
              <a:buNone/>
            </a:pPr>
            <a:r>
              <a:rPr lang="en-US" dirty="0" smtClean="0"/>
              <a:t>% of</a:t>
            </a:r>
          </a:p>
          <a:p>
            <a:pPr>
              <a:buNone/>
            </a:pPr>
            <a:r>
              <a:rPr lang="en-US" dirty="0" smtClean="0"/>
              <a:t>Zones</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			Percent change in accessibility measure</a:t>
            </a:r>
          </a:p>
          <a:p>
            <a:pPr>
              <a:buNone/>
            </a:pPr>
            <a:endParaRPr lang="en-US" dirty="0" smtClean="0"/>
          </a:p>
          <a:p>
            <a:pPr>
              <a:buNone/>
            </a:pPr>
            <a:endParaRPr lang="en-US" dirty="0" smtClean="0"/>
          </a:p>
          <a:p>
            <a:pPr>
              <a:buNone/>
            </a:pPr>
            <a:endParaRPr lang="en-US" dirty="0" smtClean="0"/>
          </a:p>
          <a:p>
            <a:pPr>
              <a:buNone/>
            </a:pP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1828800" y="1219200"/>
            <a:ext cx="6324600" cy="4486952"/>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819912"/>
          </a:xfrm>
        </p:spPr>
        <p:txBody>
          <a:bodyPr/>
          <a:lstStyle/>
          <a:p>
            <a:r>
              <a:rPr lang="en-US" dirty="0" smtClean="0"/>
              <a:t>Results – </a:t>
            </a:r>
            <a:r>
              <a:rPr lang="en-US" dirty="0" err="1" smtClean="0"/>
              <a:t>scatterplot</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2362200" y="1143000"/>
            <a:ext cx="5079870" cy="4800600"/>
          </a:xfrm>
          <a:prstGeom prst="rect">
            <a:avLst/>
          </a:prstGeom>
          <a:noFill/>
          <a:ln w="9525">
            <a:noFill/>
            <a:miter lim="800000"/>
            <a:headEnd/>
            <a:tailEnd/>
          </a:ln>
          <a:effectLst/>
        </p:spPr>
      </p:pic>
      <p:sp>
        <p:nvSpPr>
          <p:cNvPr id="5" name="TextBox 4"/>
          <p:cNvSpPr txBox="1"/>
          <p:nvPr/>
        </p:nvSpPr>
        <p:spPr>
          <a:xfrm>
            <a:off x="914400" y="2057400"/>
            <a:ext cx="1219200" cy="1200329"/>
          </a:xfrm>
          <a:prstGeom prst="rect">
            <a:avLst/>
          </a:prstGeom>
          <a:noFill/>
        </p:spPr>
        <p:txBody>
          <a:bodyPr wrap="square" rtlCol="0">
            <a:spAutoFit/>
          </a:bodyPr>
          <a:lstStyle/>
          <a:p>
            <a:r>
              <a:rPr lang="en-US" dirty="0" smtClean="0"/>
              <a:t>% change in 45 minute measure</a:t>
            </a:r>
            <a:endParaRPr lang="en-US" dirty="0"/>
          </a:p>
        </p:txBody>
      </p:sp>
      <p:sp>
        <p:nvSpPr>
          <p:cNvPr id="6" name="TextBox 5"/>
          <p:cNvSpPr txBox="1"/>
          <p:nvPr/>
        </p:nvSpPr>
        <p:spPr>
          <a:xfrm>
            <a:off x="3276600" y="5943600"/>
            <a:ext cx="3505200" cy="369332"/>
          </a:xfrm>
          <a:prstGeom prst="rect">
            <a:avLst/>
          </a:prstGeom>
          <a:noFill/>
        </p:spPr>
        <p:txBody>
          <a:bodyPr wrap="square" rtlCol="0">
            <a:spAutoFit/>
          </a:bodyPr>
          <a:lstStyle/>
          <a:p>
            <a:r>
              <a:rPr lang="en-US" dirty="0" smtClean="0"/>
              <a:t>% change in 30 minute measure</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15112"/>
          </a:xfrm>
        </p:spPr>
        <p:txBody>
          <a:bodyPr>
            <a:normAutofit fontScale="90000"/>
          </a:bodyPr>
          <a:lstStyle/>
          <a:p>
            <a:r>
              <a:rPr lang="en-US" dirty="0" smtClean="0"/>
              <a:t>Same test for transit accessibility</a:t>
            </a:r>
            <a:endParaRPr lang="en-US" dirty="0"/>
          </a:p>
        </p:txBody>
      </p:sp>
      <p:sp>
        <p:nvSpPr>
          <p:cNvPr id="5" name="Content Placeholder 4"/>
          <p:cNvSpPr>
            <a:spLocks noGrp="1"/>
          </p:cNvSpPr>
          <p:nvPr>
            <p:ph idx="1"/>
          </p:nvPr>
        </p:nvSpPr>
        <p:spPr/>
        <p:txBody>
          <a:bodyPr/>
          <a:lstStyle/>
          <a:p>
            <a:pPr>
              <a:buNone/>
            </a:pPr>
            <a:r>
              <a:rPr lang="en-US" dirty="0" smtClean="0"/>
              <a:t>% of</a:t>
            </a:r>
          </a:p>
          <a:p>
            <a:pPr>
              <a:buNone/>
            </a:pPr>
            <a:r>
              <a:rPr lang="en-US" dirty="0" smtClean="0"/>
              <a:t>Zones</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			Percent change in accessibility measure</a:t>
            </a:r>
          </a:p>
          <a:p>
            <a:pPr>
              <a:buNone/>
            </a:pPr>
            <a:endParaRPr lang="en-US" dirty="0" smtClean="0"/>
          </a:p>
          <a:p>
            <a:pPr>
              <a:buNone/>
            </a:pPr>
            <a:endParaRPr lang="en-US" dirty="0" smtClean="0"/>
          </a:p>
          <a:p>
            <a:pPr>
              <a:buNone/>
            </a:pPr>
            <a:endParaRPr lang="en-US" dirty="0" smtClean="0"/>
          </a:p>
          <a:p>
            <a:pPr>
              <a:buNone/>
            </a:pPr>
            <a:endParaRPr lang="en-US" dirty="0"/>
          </a:p>
        </p:txBody>
      </p:sp>
      <p:pic>
        <p:nvPicPr>
          <p:cNvPr id="3076" name="Picture 4"/>
          <p:cNvPicPr>
            <a:picLocks noChangeAspect="1" noChangeArrowheads="1"/>
          </p:cNvPicPr>
          <p:nvPr/>
        </p:nvPicPr>
        <p:blipFill>
          <a:blip r:embed="rId2" cstate="print"/>
          <a:srcRect/>
          <a:stretch>
            <a:fillRect/>
          </a:stretch>
        </p:blipFill>
        <p:spPr bwMode="auto">
          <a:xfrm>
            <a:off x="1600200" y="1177726"/>
            <a:ext cx="5943600" cy="4575373"/>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US" dirty="0" smtClean="0"/>
              <a:t>The </a:t>
            </a:r>
            <a:r>
              <a:rPr lang="en-US" dirty="0" smtClean="0"/>
              <a:t>second type of measure…</a:t>
            </a:r>
            <a:endParaRPr lang="en-US" dirty="0"/>
          </a:p>
        </p:txBody>
      </p:sp>
      <p:sp>
        <p:nvSpPr>
          <p:cNvPr id="3" name="Content Placeholder 2"/>
          <p:cNvSpPr>
            <a:spLocks noGrp="1"/>
          </p:cNvSpPr>
          <p:nvPr>
            <p:ph idx="1"/>
          </p:nvPr>
        </p:nvSpPr>
        <p:spPr>
          <a:xfrm>
            <a:off x="457200" y="1828800"/>
            <a:ext cx="8458200" cy="4389120"/>
          </a:xfrm>
        </p:spPr>
        <p:txBody>
          <a:bodyPr>
            <a:normAutofit/>
          </a:bodyPr>
          <a:lstStyle/>
          <a:p>
            <a:pPr>
              <a:buNone/>
            </a:pPr>
            <a:r>
              <a:rPr lang="en-US" i="1" dirty="0" smtClean="0"/>
              <a:t>What is the accessibility-weighted total of attractions that can be reach by mode Y?</a:t>
            </a:r>
          </a:p>
          <a:p>
            <a:pPr>
              <a:buNone/>
            </a:pPr>
            <a:endParaRPr lang="en-US" dirty="0"/>
          </a:p>
        </p:txBody>
      </p:sp>
      <p:pic>
        <p:nvPicPr>
          <p:cNvPr id="4" name="Picture 2"/>
          <p:cNvPicPr>
            <a:picLocks noChangeAspect="1" noChangeArrowheads="1"/>
          </p:cNvPicPr>
          <p:nvPr/>
        </p:nvPicPr>
        <p:blipFill>
          <a:blip r:embed="rId2" cstate="print"/>
          <a:srcRect r="20253"/>
          <a:stretch>
            <a:fillRect/>
          </a:stretch>
        </p:blipFill>
        <p:spPr bwMode="auto">
          <a:xfrm>
            <a:off x="381000" y="2743200"/>
            <a:ext cx="8307804" cy="3657600"/>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dirty="0" smtClean="0"/>
              <a:t>Problem </a:t>
            </a:r>
            <a:r>
              <a:rPr lang="en-US" dirty="0" smtClean="0"/>
              <a:t>with the second type of measure…</a:t>
            </a:r>
            <a:endParaRPr lang="en-US" dirty="0"/>
          </a:p>
        </p:txBody>
      </p:sp>
      <p:sp>
        <p:nvSpPr>
          <p:cNvPr id="3" name="Content Placeholder 2"/>
          <p:cNvSpPr>
            <a:spLocks noGrp="1"/>
          </p:cNvSpPr>
          <p:nvPr>
            <p:ph idx="1"/>
          </p:nvPr>
        </p:nvSpPr>
        <p:spPr>
          <a:xfrm>
            <a:off x="457200" y="1935480"/>
            <a:ext cx="8458200" cy="4389120"/>
          </a:xfrm>
        </p:spPr>
        <p:txBody>
          <a:bodyPr>
            <a:normAutofit/>
          </a:bodyPr>
          <a:lstStyle/>
          <a:p>
            <a:pPr>
              <a:buNone/>
            </a:pPr>
            <a:endParaRPr lang="en-US" dirty="0" smtClean="0"/>
          </a:p>
          <a:p>
            <a:r>
              <a:rPr lang="en-US" dirty="0" smtClean="0"/>
              <a:t>High correlations between measures for different modes</a:t>
            </a:r>
          </a:p>
          <a:p>
            <a:pPr lvl="2">
              <a:buNone/>
            </a:pPr>
            <a:r>
              <a:rPr lang="en-US" dirty="0" smtClean="0"/>
              <a:t>		</a:t>
            </a:r>
            <a:r>
              <a:rPr lang="en-US" sz="2400" dirty="0" smtClean="0"/>
              <a:t>   </a:t>
            </a:r>
            <a:r>
              <a:rPr lang="en-US" sz="2400" u="sng" dirty="0" smtClean="0"/>
              <a:t>Transit</a:t>
            </a:r>
            <a:r>
              <a:rPr lang="en-US" sz="2400" dirty="0" smtClean="0"/>
              <a:t>	</a:t>
            </a:r>
            <a:r>
              <a:rPr lang="en-US" sz="2400" u="sng" dirty="0" smtClean="0"/>
              <a:t>Walk</a:t>
            </a:r>
          </a:p>
          <a:p>
            <a:pPr lvl="1">
              <a:buNone/>
            </a:pPr>
            <a:r>
              <a:rPr lang="en-US" dirty="0" smtClean="0"/>
              <a:t>Auto	    0.62		0.54</a:t>
            </a:r>
          </a:p>
          <a:p>
            <a:pPr lvl="1">
              <a:buNone/>
            </a:pPr>
            <a:r>
              <a:rPr lang="en-US" dirty="0" smtClean="0"/>
              <a:t>Transit			0.57</a:t>
            </a:r>
          </a:p>
          <a:p>
            <a:pPr lvl="1">
              <a:buNone/>
            </a:pPr>
            <a:endParaRPr lang="en-US" dirty="0" smtClean="0"/>
          </a:p>
          <a:p>
            <a:r>
              <a:rPr lang="en-US" dirty="0" smtClean="0"/>
              <a:t>Multi-</a:t>
            </a:r>
            <a:r>
              <a:rPr lang="en-US" dirty="0" err="1" smtClean="0"/>
              <a:t>collinearity</a:t>
            </a:r>
            <a:r>
              <a:rPr lang="en-US" dirty="0" smtClean="0"/>
              <a:t> &gt; Very difficult to estimate separate accessibility effects for each mode</a:t>
            </a:r>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US" dirty="0" smtClean="0"/>
              <a:t>The </a:t>
            </a:r>
            <a:r>
              <a:rPr lang="en-US" dirty="0" smtClean="0"/>
              <a:t>third type of measure…</a:t>
            </a:r>
            <a:endParaRPr lang="en-US" dirty="0"/>
          </a:p>
        </p:txBody>
      </p:sp>
      <p:sp>
        <p:nvSpPr>
          <p:cNvPr id="3" name="Content Placeholder 2"/>
          <p:cNvSpPr>
            <a:spLocks noGrp="1"/>
          </p:cNvSpPr>
          <p:nvPr>
            <p:ph idx="1"/>
          </p:nvPr>
        </p:nvSpPr>
        <p:spPr>
          <a:xfrm>
            <a:off x="457200" y="1935480"/>
            <a:ext cx="8458200" cy="4389120"/>
          </a:xfrm>
        </p:spPr>
        <p:txBody>
          <a:bodyPr>
            <a:normAutofit lnSpcReduction="10000"/>
          </a:bodyPr>
          <a:lstStyle/>
          <a:p>
            <a:pPr>
              <a:buNone/>
            </a:pPr>
            <a:r>
              <a:rPr lang="en-US" i="1" dirty="0" smtClean="0"/>
              <a:t>What is the accessibility-weighted total of attractions that can be reached by all modes?</a:t>
            </a:r>
          </a:p>
          <a:p>
            <a:pPr>
              <a:buNone/>
            </a:pPr>
            <a:r>
              <a:rPr lang="en-US" b="1" u="sng" dirty="0" smtClean="0"/>
              <a:t>Issue</a:t>
            </a:r>
          </a:p>
          <a:p>
            <a:r>
              <a:rPr lang="en-US" dirty="0" smtClean="0"/>
              <a:t>How does one weight the influence of different modes?</a:t>
            </a:r>
          </a:p>
          <a:p>
            <a:pPr>
              <a:buNone/>
            </a:pPr>
            <a:r>
              <a:rPr lang="en-US" b="1" u="sng" dirty="0" smtClean="0"/>
              <a:t>Approach</a:t>
            </a:r>
          </a:p>
          <a:p>
            <a:r>
              <a:rPr lang="en-US" dirty="0" smtClean="0"/>
              <a:t>Use a choice </a:t>
            </a:r>
            <a:r>
              <a:rPr lang="en-US" dirty="0" err="1" smtClean="0"/>
              <a:t>logsum</a:t>
            </a:r>
            <a:r>
              <a:rPr lang="en-US" dirty="0" smtClean="0"/>
              <a:t> across all modes and destinations</a:t>
            </a:r>
          </a:p>
          <a:p>
            <a:r>
              <a:rPr lang="en-US" dirty="0" smtClean="0"/>
              <a:t>Segment the </a:t>
            </a:r>
            <a:r>
              <a:rPr lang="en-US" dirty="0" err="1" smtClean="0"/>
              <a:t>logsum</a:t>
            </a:r>
            <a:r>
              <a:rPr lang="en-US" dirty="0" smtClean="0"/>
              <a:t> by key mode choice dimensions (income, auto availability, distance to transit, purpose)</a:t>
            </a:r>
          </a:p>
          <a:p>
            <a:r>
              <a:rPr lang="en-US" dirty="0" smtClean="0"/>
              <a:t>Pre-calculate accessibility </a:t>
            </a:r>
            <a:r>
              <a:rPr lang="en-US" dirty="0" err="1" smtClean="0"/>
              <a:t>logsums</a:t>
            </a:r>
            <a:r>
              <a:rPr lang="en-US" dirty="0" smtClean="0"/>
              <a:t> for each combination of dimensions for each zone in the region</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dirty="0" smtClean="0"/>
              <a:t>The </a:t>
            </a:r>
            <a:r>
              <a:rPr lang="en-US" dirty="0" smtClean="0"/>
              <a:t>third type of measure </a:t>
            </a:r>
            <a:r>
              <a:rPr lang="en-US" dirty="0" smtClean="0"/>
              <a:t>…</a:t>
            </a:r>
            <a:endParaRPr lang="en-US" dirty="0"/>
          </a:p>
        </p:txBody>
      </p:sp>
      <p:sp>
        <p:nvSpPr>
          <p:cNvPr id="3" name="Content Placeholder 2"/>
          <p:cNvSpPr>
            <a:spLocks noGrp="1"/>
          </p:cNvSpPr>
          <p:nvPr>
            <p:ph idx="1"/>
          </p:nvPr>
        </p:nvSpPr>
        <p:spPr>
          <a:xfrm>
            <a:off x="457200" y="1752600"/>
            <a:ext cx="8458200" cy="5105400"/>
          </a:xfrm>
        </p:spPr>
        <p:txBody>
          <a:bodyPr>
            <a:normAutofit lnSpcReduction="10000"/>
          </a:bodyPr>
          <a:lstStyle/>
          <a:p>
            <a:pPr>
              <a:buNone/>
            </a:pPr>
            <a:r>
              <a:rPr lang="en-US" b="1" u="sng" dirty="0" smtClean="0"/>
              <a:t>Issue</a:t>
            </a:r>
          </a:p>
          <a:p>
            <a:r>
              <a:rPr lang="en-US" dirty="0" smtClean="0"/>
              <a:t>How does one incorporate the differences in travel times and costs by time of day?</a:t>
            </a:r>
          </a:p>
          <a:p>
            <a:pPr>
              <a:buNone/>
            </a:pPr>
            <a:r>
              <a:rPr lang="en-US" b="1" u="sng" dirty="0" smtClean="0"/>
              <a:t>Approaches</a:t>
            </a:r>
          </a:p>
          <a:p>
            <a:pPr marL="514350" indent="-514350">
              <a:buFont typeface="+mj-lt"/>
              <a:buAutoNum type="arabicPeriod"/>
            </a:pPr>
            <a:r>
              <a:rPr lang="en-US" dirty="0" smtClean="0"/>
              <a:t>Assume a fixed, representative period for each purpose</a:t>
            </a:r>
          </a:p>
          <a:p>
            <a:pPr marL="880110" lvl="1" indent="-514350"/>
            <a:r>
              <a:rPr lang="en-US" dirty="0" smtClean="0"/>
              <a:t>(Not very accurate)</a:t>
            </a:r>
          </a:p>
          <a:p>
            <a:pPr marL="514350" indent="-514350">
              <a:buFont typeface="+mj-lt"/>
              <a:buAutoNum type="arabicPeriod"/>
            </a:pPr>
            <a:r>
              <a:rPr lang="en-US" dirty="0" smtClean="0"/>
              <a:t>Use a weighted average across periods for each purpose</a:t>
            </a:r>
          </a:p>
          <a:p>
            <a:pPr marL="880110" lvl="1" indent="-514350"/>
            <a:r>
              <a:rPr lang="en-US" dirty="0" smtClean="0"/>
              <a:t>(Better, but still some problems – especially with transit)</a:t>
            </a:r>
          </a:p>
          <a:p>
            <a:pPr marL="514350" indent="-514350">
              <a:buFont typeface="+mj-lt"/>
              <a:buAutoNum type="arabicPeriod"/>
            </a:pPr>
            <a:r>
              <a:rPr lang="en-US" dirty="0" smtClean="0"/>
              <a:t>Use a choice </a:t>
            </a:r>
            <a:r>
              <a:rPr lang="en-US" dirty="0" err="1" smtClean="0"/>
              <a:t>logsum</a:t>
            </a:r>
            <a:r>
              <a:rPr lang="en-US" dirty="0" smtClean="0"/>
              <a:t> across all modes and destinations </a:t>
            </a:r>
            <a:r>
              <a:rPr lang="en-US" u="sng" dirty="0" smtClean="0">
                <a:solidFill>
                  <a:srgbClr val="C00000"/>
                </a:solidFill>
              </a:rPr>
              <a:t>and times of day</a:t>
            </a:r>
          </a:p>
          <a:p>
            <a:pPr marL="880110" lvl="1" indent="-514350"/>
            <a:r>
              <a:rPr lang="en-US" dirty="0" smtClean="0"/>
              <a:t>(Should be best. We shall see….)</a:t>
            </a:r>
          </a:p>
          <a:p>
            <a:pPr marL="514350" indent="-514350">
              <a:buFont typeface="+mj-lt"/>
              <a:buAutoNum type="arabicPeriod"/>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Conclusions</a:t>
            </a:r>
            <a:endParaRPr lang="en-US" dirty="0"/>
          </a:p>
        </p:txBody>
      </p:sp>
      <p:sp>
        <p:nvSpPr>
          <p:cNvPr id="3" name="Content Placeholder 2"/>
          <p:cNvSpPr>
            <a:spLocks noGrp="1"/>
          </p:cNvSpPr>
          <p:nvPr>
            <p:ph idx="1"/>
          </p:nvPr>
        </p:nvSpPr>
        <p:spPr>
          <a:xfrm>
            <a:off x="457200" y="1600200"/>
            <a:ext cx="8077200" cy="4389120"/>
          </a:xfrm>
        </p:spPr>
        <p:txBody>
          <a:bodyPr>
            <a:normAutofit/>
          </a:bodyPr>
          <a:lstStyle/>
          <a:p>
            <a:r>
              <a:rPr lang="en-US" dirty="0" smtClean="0"/>
              <a:t>Activity-based models have given us the tools to model realistic responses to time-of-day specific changes in travel times and costs,  but…</a:t>
            </a:r>
          </a:p>
          <a:p>
            <a:r>
              <a:rPr lang="en-US" dirty="0" smtClean="0"/>
              <a:t>The best methods for doing so are still evolving.</a:t>
            </a:r>
          </a:p>
          <a:p>
            <a:endParaRPr lang="en-US" dirty="0" smtClean="0"/>
          </a:p>
          <a:p>
            <a:r>
              <a:rPr lang="en-US" dirty="0" smtClean="0"/>
              <a:t>We recommend modeling destination, mode and time of day choices </a:t>
            </a:r>
            <a:r>
              <a:rPr lang="en-US" u="sng" dirty="0" smtClean="0"/>
              <a:t>jointly</a:t>
            </a:r>
            <a:r>
              <a:rPr lang="en-US" dirty="0" smtClean="0"/>
              <a:t> to the greatest extent possible, at the tour and trip levels, and in “upper level” accessibility measures.</a:t>
            </a:r>
          </a:p>
          <a:p>
            <a:r>
              <a:rPr lang="en-US" dirty="0" smtClean="0"/>
              <a:t>Empirical results coming soon…</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895600"/>
            <a:ext cx="8229600" cy="1143000"/>
          </a:xfrm>
        </p:spPr>
        <p:txBody>
          <a:bodyPr/>
          <a:lstStyle/>
          <a:p>
            <a:pPr algn="ctr"/>
            <a:r>
              <a:rPr lang="en-US" dirty="0" smtClean="0"/>
              <a:t>Questions?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behavioral context</a:t>
            </a:r>
            <a:endParaRPr lang="en-US" dirty="0"/>
          </a:p>
        </p:txBody>
      </p:sp>
      <p:sp>
        <p:nvSpPr>
          <p:cNvPr id="3" name="Content Placeholder 2"/>
          <p:cNvSpPr>
            <a:spLocks noGrp="1"/>
          </p:cNvSpPr>
          <p:nvPr>
            <p:ph idx="1"/>
          </p:nvPr>
        </p:nvSpPr>
        <p:spPr/>
        <p:txBody>
          <a:bodyPr/>
          <a:lstStyle/>
          <a:p>
            <a:pPr>
              <a:buNone/>
            </a:pPr>
            <a:r>
              <a:rPr lang="en-US" dirty="0" smtClean="0"/>
              <a:t>The choice of when to travel depends on:</a:t>
            </a:r>
          </a:p>
          <a:p>
            <a:pPr lvl="1"/>
            <a:r>
              <a:rPr lang="en-US" dirty="0" smtClean="0"/>
              <a:t>The</a:t>
            </a:r>
            <a:r>
              <a:rPr lang="en-US" b="1" dirty="0" smtClean="0"/>
              <a:t> specific household and person context </a:t>
            </a:r>
            <a:r>
              <a:rPr lang="en-US" dirty="0" smtClean="0"/>
              <a:t>(joint activity schedules, time constraints, etc.) </a:t>
            </a:r>
          </a:p>
          <a:p>
            <a:pPr lvl="1"/>
            <a:r>
              <a:rPr lang="en-US" dirty="0" smtClean="0"/>
              <a:t>The </a:t>
            </a:r>
            <a:r>
              <a:rPr lang="en-US" b="1" dirty="0" smtClean="0"/>
              <a:t>transportation system context </a:t>
            </a:r>
            <a:r>
              <a:rPr lang="en-US" dirty="0" smtClean="0"/>
              <a:t>(congestion patterns, time-of-day tolls, transit service </a:t>
            </a:r>
            <a:r>
              <a:rPr lang="en-US" dirty="0" err="1" smtClean="0"/>
              <a:t>scheules</a:t>
            </a:r>
            <a:r>
              <a:rPr lang="en-US" dirty="0" smtClean="0"/>
              <a:t>, etc.)</a:t>
            </a:r>
          </a:p>
          <a:p>
            <a:pPr lvl="1"/>
            <a:endParaRPr lang="en-US" dirty="0" smtClean="0"/>
          </a:p>
          <a:p>
            <a:r>
              <a:rPr lang="en-US" dirty="0" smtClean="0"/>
              <a:t>Much </a:t>
            </a:r>
            <a:r>
              <a:rPr lang="en-US" dirty="0" smtClean="0"/>
              <a:t>work in activity-based modeling has focused on the first type of variables.</a:t>
            </a:r>
          </a:p>
          <a:p>
            <a:r>
              <a:rPr lang="en-US" dirty="0" smtClean="0"/>
              <a:t>A greater focus is needed on the second type.</a:t>
            </a:r>
          </a:p>
          <a:p>
            <a:r>
              <a:rPr lang="en-US" dirty="0" smtClean="0"/>
              <a:t>The activity-based framework can accommodate both.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B029031D-25C6-4E6C-93FC-8147A99B1440}" type="slidenum">
              <a:rPr lang="en-US"/>
              <a:pPr/>
              <a:t>4</a:t>
            </a:fld>
            <a:endParaRPr lang="en-US"/>
          </a:p>
        </p:txBody>
      </p:sp>
      <p:sp>
        <p:nvSpPr>
          <p:cNvPr id="1134594" name="Rectangle 2"/>
          <p:cNvSpPr>
            <a:spLocks noGrp="1" noChangeArrowheads="1"/>
          </p:cNvSpPr>
          <p:nvPr>
            <p:ph type="title"/>
          </p:nvPr>
        </p:nvSpPr>
        <p:spPr>
          <a:xfrm>
            <a:off x="304800" y="990600"/>
            <a:ext cx="8534400" cy="1143000"/>
          </a:xfrm>
        </p:spPr>
        <p:txBody>
          <a:bodyPr>
            <a:normAutofit fontScale="90000"/>
          </a:bodyPr>
          <a:lstStyle/>
          <a:p>
            <a:r>
              <a:rPr lang="en-US" dirty="0" smtClean="0"/>
              <a:t>Time window accounting/scheduling</a:t>
            </a:r>
            <a:r>
              <a:rPr lang="en-US" dirty="0"/>
              <a:t/>
            </a:r>
            <a:br>
              <a:rPr lang="en-US" dirty="0"/>
            </a:br>
            <a:endParaRPr lang="en-US" b="1" dirty="0"/>
          </a:p>
        </p:txBody>
      </p:sp>
      <p:graphicFrame>
        <p:nvGraphicFramePr>
          <p:cNvPr id="1134596" name="Object 4"/>
          <p:cNvGraphicFramePr>
            <a:graphicFrameLocks noChangeAspect="1"/>
          </p:cNvGraphicFramePr>
          <p:nvPr/>
        </p:nvGraphicFramePr>
        <p:xfrm>
          <a:off x="1066800" y="4572000"/>
          <a:ext cx="7620000" cy="533400"/>
        </p:xfrm>
        <a:graphic>
          <a:graphicData uri="http://schemas.openxmlformats.org/presentationml/2006/ole">
            <p:oleObj spid="_x0000_s41986" name="Worksheet" r:id="rId4" imgW="8696599" imgH="438552" progId="Excel.Sheet.8">
              <p:embed/>
            </p:oleObj>
          </a:graphicData>
        </a:graphic>
      </p:graphicFrame>
      <p:sp>
        <p:nvSpPr>
          <p:cNvPr id="1134597" name="Text Box 5"/>
          <p:cNvSpPr txBox="1">
            <a:spLocks noChangeArrowheads="1"/>
          </p:cNvSpPr>
          <p:nvPr/>
        </p:nvSpPr>
        <p:spPr bwMode="auto">
          <a:xfrm>
            <a:off x="990600" y="3962400"/>
            <a:ext cx="2360613" cy="519113"/>
          </a:xfrm>
          <a:prstGeom prst="rect">
            <a:avLst/>
          </a:prstGeom>
          <a:noFill/>
          <a:ln w="9525">
            <a:noFill/>
            <a:miter lim="800000"/>
            <a:headEnd/>
            <a:tailEnd/>
          </a:ln>
          <a:effectLst/>
        </p:spPr>
        <p:txBody>
          <a:bodyPr wrap="none">
            <a:spAutoFit/>
          </a:bodyPr>
          <a:lstStyle/>
          <a:p>
            <a:pPr algn="l"/>
            <a:r>
              <a:rPr lang="en-US" sz="2800" dirty="0"/>
              <a:t>Person-day:</a:t>
            </a:r>
          </a:p>
        </p:txBody>
      </p:sp>
      <p:sp>
        <p:nvSpPr>
          <p:cNvPr id="1134601" name="Text Box 9"/>
          <p:cNvSpPr txBox="1">
            <a:spLocks noChangeArrowheads="1"/>
          </p:cNvSpPr>
          <p:nvPr/>
        </p:nvSpPr>
        <p:spPr bwMode="auto">
          <a:xfrm>
            <a:off x="990600" y="1981200"/>
            <a:ext cx="7315200" cy="1985159"/>
          </a:xfrm>
          <a:prstGeom prst="rect">
            <a:avLst/>
          </a:prstGeom>
          <a:noFill/>
          <a:ln w="9525">
            <a:noFill/>
            <a:miter lim="800000"/>
            <a:headEnd/>
            <a:tailEnd/>
          </a:ln>
          <a:effectLst/>
        </p:spPr>
        <p:txBody>
          <a:bodyPr>
            <a:spAutoFit/>
          </a:bodyPr>
          <a:lstStyle/>
          <a:p>
            <a:pPr algn="l">
              <a:spcBef>
                <a:spcPct val="50000"/>
              </a:spcBef>
            </a:pPr>
            <a:r>
              <a:rPr lang="en-US" sz="3200" dirty="0"/>
              <a:t>Time-constrain and condition subsequent choices after scheduling each tour </a:t>
            </a:r>
            <a:r>
              <a:rPr lang="en-US" sz="3200" dirty="0" smtClean="0"/>
              <a:t>and trip</a:t>
            </a:r>
            <a:endParaRPr lang="en-US" sz="3200" dirty="0"/>
          </a:p>
          <a:p>
            <a:pPr>
              <a:spcBef>
                <a:spcPct val="50000"/>
              </a:spcBef>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Tour level models</a:t>
            </a:r>
            <a:endParaRPr lang="en-US" dirty="0"/>
          </a:p>
        </p:txBody>
      </p:sp>
      <p:sp>
        <p:nvSpPr>
          <p:cNvPr id="4" name="TextBox 3"/>
          <p:cNvSpPr txBox="1"/>
          <p:nvPr/>
        </p:nvSpPr>
        <p:spPr>
          <a:xfrm>
            <a:off x="1524000" y="2286000"/>
            <a:ext cx="2286000" cy="369332"/>
          </a:xfrm>
          <a:prstGeom prst="rect">
            <a:avLst/>
          </a:prstGeom>
          <a:noFill/>
          <a:ln w="6350">
            <a:solidFill>
              <a:schemeClr val="tx1"/>
            </a:solidFill>
          </a:ln>
        </p:spPr>
        <p:txBody>
          <a:bodyPr wrap="square" rtlCol="0">
            <a:spAutoFit/>
          </a:bodyPr>
          <a:lstStyle/>
          <a:p>
            <a:pPr algn="ctr"/>
            <a:r>
              <a:rPr lang="en-US" dirty="0" smtClean="0"/>
              <a:t>Destination choice</a:t>
            </a:r>
            <a:endParaRPr lang="en-US" dirty="0"/>
          </a:p>
        </p:txBody>
      </p:sp>
      <p:sp>
        <p:nvSpPr>
          <p:cNvPr id="5" name="TextBox 4"/>
          <p:cNvSpPr txBox="1"/>
          <p:nvPr/>
        </p:nvSpPr>
        <p:spPr>
          <a:xfrm>
            <a:off x="1600200" y="3581400"/>
            <a:ext cx="2286000" cy="369332"/>
          </a:xfrm>
          <a:prstGeom prst="rect">
            <a:avLst/>
          </a:prstGeom>
          <a:noFill/>
          <a:ln w="6350">
            <a:solidFill>
              <a:schemeClr val="tx1"/>
            </a:solidFill>
          </a:ln>
        </p:spPr>
        <p:txBody>
          <a:bodyPr wrap="square" rtlCol="0">
            <a:spAutoFit/>
          </a:bodyPr>
          <a:lstStyle/>
          <a:p>
            <a:pPr algn="ctr"/>
            <a:r>
              <a:rPr lang="en-US" dirty="0" smtClean="0"/>
              <a:t>Mode choice</a:t>
            </a:r>
            <a:endParaRPr lang="en-US" dirty="0"/>
          </a:p>
        </p:txBody>
      </p:sp>
      <p:cxnSp>
        <p:nvCxnSpPr>
          <p:cNvPr id="7" name="Straight Arrow Connector 6"/>
          <p:cNvCxnSpPr/>
          <p:nvPr/>
        </p:nvCxnSpPr>
        <p:spPr>
          <a:xfrm rot="5400000">
            <a:off x="1372394" y="3123406"/>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H="1" flipV="1">
            <a:off x="3124994" y="3123406"/>
            <a:ext cx="914400"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438400" y="2895600"/>
            <a:ext cx="1143000" cy="369332"/>
          </a:xfrm>
          <a:prstGeom prst="rect">
            <a:avLst/>
          </a:prstGeom>
          <a:noFill/>
        </p:spPr>
        <p:txBody>
          <a:bodyPr wrap="square" rtlCol="0">
            <a:spAutoFit/>
          </a:bodyPr>
          <a:lstStyle/>
          <a:p>
            <a:r>
              <a:rPr lang="en-US" dirty="0" smtClean="0"/>
              <a:t>“</a:t>
            </a:r>
            <a:r>
              <a:rPr lang="en-US" dirty="0" err="1" smtClean="0"/>
              <a:t>logsum</a:t>
            </a:r>
            <a:r>
              <a:rPr lang="en-US" dirty="0" smtClean="0"/>
              <a:t>”</a:t>
            </a:r>
            <a:endParaRPr lang="en-US" dirty="0"/>
          </a:p>
        </p:txBody>
      </p:sp>
      <p:sp>
        <p:nvSpPr>
          <p:cNvPr id="27" name="TextBox 26"/>
          <p:cNvSpPr txBox="1"/>
          <p:nvPr/>
        </p:nvSpPr>
        <p:spPr>
          <a:xfrm>
            <a:off x="4572000" y="2209800"/>
            <a:ext cx="3733800" cy="3108543"/>
          </a:xfrm>
          <a:prstGeom prst="rect">
            <a:avLst/>
          </a:prstGeom>
          <a:noFill/>
        </p:spPr>
        <p:txBody>
          <a:bodyPr wrap="square" rtlCol="0">
            <a:spAutoFit/>
          </a:bodyPr>
          <a:lstStyle/>
          <a:p>
            <a:pPr>
              <a:buFont typeface="Arial" pitchFamily="34" charset="0"/>
              <a:buChar char="•"/>
            </a:pPr>
            <a:r>
              <a:rPr lang="en-US" sz="2800" dirty="0" smtClean="0"/>
              <a:t> Mode choice usually conditioned on destination choice</a:t>
            </a:r>
          </a:p>
          <a:p>
            <a:pPr>
              <a:buFont typeface="Arial" pitchFamily="34" charset="0"/>
              <a:buChar char="•"/>
            </a:pPr>
            <a:endParaRPr lang="en-US" sz="2800" dirty="0"/>
          </a:p>
          <a:p>
            <a:pPr>
              <a:buFont typeface="Arial" pitchFamily="34" charset="0"/>
              <a:buChar char="•"/>
            </a:pPr>
            <a:r>
              <a:rPr lang="en-US" sz="2800" dirty="0" smtClean="0"/>
              <a:t> Mode choice </a:t>
            </a:r>
            <a:r>
              <a:rPr lang="en-US" sz="2800" dirty="0" err="1" smtClean="0"/>
              <a:t>logsum</a:t>
            </a:r>
            <a:r>
              <a:rPr lang="en-US" sz="2800" dirty="0" smtClean="0"/>
              <a:t> coefficients usually above 1.0 for non-work</a:t>
            </a:r>
            <a:endParaRPr 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Tour level models</a:t>
            </a:r>
            <a:endParaRPr lang="en-US" dirty="0"/>
          </a:p>
        </p:txBody>
      </p:sp>
      <p:sp>
        <p:nvSpPr>
          <p:cNvPr id="4" name="TextBox 3"/>
          <p:cNvSpPr txBox="1"/>
          <p:nvPr/>
        </p:nvSpPr>
        <p:spPr>
          <a:xfrm>
            <a:off x="1524000" y="2286000"/>
            <a:ext cx="2286000" cy="369332"/>
          </a:xfrm>
          <a:prstGeom prst="rect">
            <a:avLst/>
          </a:prstGeom>
          <a:noFill/>
          <a:ln w="6350">
            <a:solidFill>
              <a:schemeClr val="tx1"/>
            </a:solidFill>
          </a:ln>
        </p:spPr>
        <p:txBody>
          <a:bodyPr wrap="square" rtlCol="0">
            <a:spAutoFit/>
          </a:bodyPr>
          <a:lstStyle/>
          <a:p>
            <a:pPr algn="ctr"/>
            <a:r>
              <a:rPr lang="en-US" dirty="0" smtClean="0"/>
              <a:t>Destination choice</a:t>
            </a:r>
            <a:endParaRPr lang="en-US" dirty="0"/>
          </a:p>
        </p:txBody>
      </p:sp>
      <p:sp>
        <p:nvSpPr>
          <p:cNvPr id="5" name="TextBox 4"/>
          <p:cNvSpPr txBox="1"/>
          <p:nvPr/>
        </p:nvSpPr>
        <p:spPr>
          <a:xfrm>
            <a:off x="1600200" y="3581400"/>
            <a:ext cx="2286000" cy="369332"/>
          </a:xfrm>
          <a:prstGeom prst="rect">
            <a:avLst/>
          </a:prstGeom>
          <a:noFill/>
          <a:ln w="6350">
            <a:solidFill>
              <a:schemeClr val="tx1"/>
            </a:solidFill>
          </a:ln>
        </p:spPr>
        <p:txBody>
          <a:bodyPr wrap="square" rtlCol="0">
            <a:spAutoFit/>
          </a:bodyPr>
          <a:lstStyle/>
          <a:p>
            <a:pPr algn="ctr"/>
            <a:r>
              <a:rPr lang="en-US" dirty="0" smtClean="0"/>
              <a:t>Mode choice</a:t>
            </a:r>
            <a:endParaRPr lang="en-US" dirty="0"/>
          </a:p>
        </p:txBody>
      </p:sp>
      <p:cxnSp>
        <p:nvCxnSpPr>
          <p:cNvPr id="7" name="Straight Arrow Connector 6"/>
          <p:cNvCxnSpPr/>
          <p:nvPr/>
        </p:nvCxnSpPr>
        <p:spPr>
          <a:xfrm rot="5400000">
            <a:off x="1372394" y="3123406"/>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H="1" flipV="1">
            <a:off x="3124994" y="3123406"/>
            <a:ext cx="914400"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438400" y="2895600"/>
            <a:ext cx="1143000" cy="369332"/>
          </a:xfrm>
          <a:prstGeom prst="rect">
            <a:avLst/>
          </a:prstGeom>
          <a:noFill/>
        </p:spPr>
        <p:txBody>
          <a:bodyPr wrap="square" rtlCol="0">
            <a:spAutoFit/>
          </a:bodyPr>
          <a:lstStyle/>
          <a:p>
            <a:r>
              <a:rPr lang="en-US" dirty="0" smtClean="0"/>
              <a:t>“</a:t>
            </a:r>
            <a:r>
              <a:rPr lang="en-US" dirty="0" err="1" smtClean="0"/>
              <a:t>logsum</a:t>
            </a:r>
            <a:r>
              <a:rPr lang="en-US" dirty="0" smtClean="0"/>
              <a:t>”</a:t>
            </a:r>
            <a:endParaRPr lang="en-US" dirty="0"/>
          </a:p>
        </p:txBody>
      </p:sp>
      <p:sp>
        <p:nvSpPr>
          <p:cNvPr id="27" name="TextBox 26"/>
          <p:cNvSpPr txBox="1"/>
          <p:nvPr/>
        </p:nvSpPr>
        <p:spPr>
          <a:xfrm>
            <a:off x="5181600" y="1219200"/>
            <a:ext cx="3733800" cy="3108543"/>
          </a:xfrm>
          <a:prstGeom prst="rect">
            <a:avLst/>
          </a:prstGeom>
          <a:noFill/>
        </p:spPr>
        <p:txBody>
          <a:bodyPr wrap="square" rtlCol="0">
            <a:spAutoFit/>
          </a:bodyPr>
          <a:lstStyle/>
          <a:p>
            <a:pPr>
              <a:buFont typeface="Arial" pitchFamily="34" charset="0"/>
              <a:buChar char="•"/>
            </a:pPr>
            <a:r>
              <a:rPr lang="en-US" sz="2800" dirty="0" smtClean="0"/>
              <a:t> Mode choice usually conditioned on destination choice</a:t>
            </a:r>
          </a:p>
          <a:p>
            <a:pPr>
              <a:buFont typeface="Arial" pitchFamily="34" charset="0"/>
              <a:buChar char="•"/>
            </a:pPr>
            <a:endParaRPr lang="en-US" sz="2800" dirty="0"/>
          </a:p>
          <a:p>
            <a:pPr>
              <a:buFont typeface="Arial" pitchFamily="34" charset="0"/>
              <a:buChar char="•"/>
            </a:pPr>
            <a:r>
              <a:rPr lang="en-US" sz="2800" dirty="0" smtClean="0"/>
              <a:t> Mode choice </a:t>
            </a:r>
            <a:r>
              <a:rPr lang="en-US" sz="2800" dirty="0" err="1" smtClean="0"/>
              <a:t>logsum</a:t>
            </a:r>
            <a:r>
              <a:rPr lang="en-US" sz="2800" dirty="0" smtClean="0"/>
              <a:t> coefficients usually above 1.0 for non-work</a:t>
            </a:r>
            <a:endParaRPr lang="en-US" sz="2800" dirty="0"/>
          </a:p>
        </p:txBody>
      </p:sp>
      <p:sp>
        <p:nvSpPr>
          <p:cNvPr id="28" name="TextBox 27"/>
          <p:cNvSpPr txBox="1"/>
          <p:nvPr/>
        </p:nvSpPr>
        <p:spPr>
          <a:xfrm>
            <a:off x="914400" y="4495800"/>
            <a:ext cx="7620000" cy="1815882"/>
          </a:xfrm>
          <a:prstGeom prst="rect">
            <a:avLst/>
          </a:prstGeom>
          <a:noFill/>
        </p:spPr>
        <p:txBody>
          <a:bodyPr wrap="square" rtlCol="0">
            <a:spAutoFit/>
          </a:bodyPr>
          <a:lstStyle/>
          <a:p>
            <a:pPr>
              <a:buFont typeface="Arial" pitchFamily="34" charset="0"/>
              <a:buChar char="•"/>
            </a:pPr>
            <a:r>
              <a:rPr lang="en-US" sz="2800" dirty="0" smtClean="0"/>
              <a:t> Reasons for modeling them simultaneously:</a:t>
            </a:r>
          </a:p>
          <a:p>
            <a:pPr lvl="1">
              <a:buFont typeface="Arial" pitchFamily="34" charset="0"/>
              <a:buChar char="•"/>
            </a:pPr>
            <a:r>
              <a:rPr lang="en-US" sz="2800" dirty="0"/>
              <a:t> </a:t>
            </a:r>
            <a:r>
              <a:rPr lang="en-US" sz="2800" dirty="0" smtClean="0"/>
              <a:t> Can allow either direction of nesting</a:t>
            </a:r>
          </a:p>
          <a:p>
            <a:pPr lvl="1">
              <a:buFont typeface="Arial" pitchFamily="34" charset="0"/>
              <a:buChar char="•"/>
            </a:pPr>
            <a:r>
              <a:rPr lang="en-US" sz="2800" dirty="0"/>
              <a:t> </a:t>
            </a:r>
            <a:r>
              <a:rPr lang="en-US" sz="2800" dirty="0" smtClean="0"/>
              <a:t> Can include availability constraints (certain   destinations rely on specific modes)</a:t>
            </a:r>
            <a:endParaRPr 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dirty="0" smtClean="0"/>
              <a:t/>
            </a:r>
            <a:br>
              <a:rPr lang="en-US" dirty="0" smtClean="0"/>
            </a:br>
            <a:r>
              <a:rPr lang="en-US" dirty="0" smtClean="0"/>
              <a:t>Where do we model time of day choice for tours?</a:t>
            </a:r>
            <a:endParaRPr lang="en-US" dirty="0"/>
          </a:p>
        </p:txBody>
      </p:sp>
      <p:sp>
        <p:nvSpPr>
          <p:cNvPr id="4" name="TextBox 3"/>
          <p:cNvSpPr txBox="1"/>
          <p:nvPr/>
        </p:nvSpPr>
        <p:spPr>
          <a:xfrm>
            <a:off x="1905000" y="3059668"/>
            <a:ext cx="2286000" cy="369332"/>
          </a:xfrm>
          <a:prstGeom prst="rect">
            <a:avLst/>
          </a:prstGeom>
          <a:noFill/>
          <a:ln w="6350">
            <a:solidFill>
              <a:schemeClr val="tx1"/>
            </a:solidFill>
          </a:ln>
        </p:spPr>
        <p:txBody>
          <a:bodyPr wrap="square" rtlCol="0">
            <a:spAutoFit/>
          </a:bodyPr>
          <a:lstStyle/>
          <a:p>
            <a:pPr algn="ctr"/>
            <a:r>
              <a:rPr lang="en-US" dirty="0" smtClean="0"/>
              <a:t>Destination choice</a:t>
            </a:r>
            <a:endParaRPr lang="en-US" dirty="0"/>
          </a:p>
        </p:txBody>
      </p:sp>
      <p:sp>
        <p:nvSpPr>
          <p:cNvPr id="5" name="TextBox 4"/>
          <p:cNvSpPr txBox="1"/>
          <p:nvPr/>
        </p:nvSpPr>
        <p:spPr>
          <a:xfrm>
            <a:off x="1905000" y="4343400"/>
            <a:ext cx="2286000" cy="369332"/>
          </a:xfrm>
          <a:prstGeom prst="rect">
            <a:avLst/>
          </a:prstGeom>
          <a:noFill/>
          <a:ln w="6350">
            <a:solidFill>
              <a:schemeClr val="tx1"/>
            </a:solidFill>
          </a:ln>
        </p:spPr>
        <p:txBody>
          <a:bodyPr wrap="square" rtlCol="0">
            <a:spAutoFit/>
          </a:bodyPr>
          <a:lstStyle/>
          <a:p>
            <a:pPr algn="ctr"/>
            <a:r>
              <a:rPr lang="en-US" dirty="0" smtClean="0"/>
              <a:t>Mode choice</a:t>
            </a:r>
            <a:endParaRPr lang="en-US" dirty="0"/>
          </a:p>
        </p:txBody>
      </p:sp>
      <p:cxnSp>
        <p:nvCxnSpPr>
          <p:cNvPr id="7" name="Straight Arrow Connector 6"/>
          <p:cNvCxnSpPr/>
          <p:nvPr/>
        </p:nvCxnSpPr>
        <p:spPr>
          <a:xfrm rot="5400000">
            <a:off x="1753394" y="3885406"/>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H="1" flipV="1">
            <a:off x="3353594" y="3885406"/>
            <a:ext cx="914400"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819400" y="3733800"/>
            <a:ext cx="1143000" cy="369332"/>
          </a:xfrm>
          <a:prstGeom prst="rect">
            <a:avLst/>
          </a:prstGeom>
          <a:noFill/>
        </p:spPr>
        <p:txBody>
          <a:bodyPr wrap="square" rtlCol="0">
            <a:spAutoFit/>
          </a:bodyPr>
          <a:lstStyle/>
          <a:p>
            <a:r>
              <a:rPr lang="en-US" dirty="0" smtClean="0"/>
              <a:t>“</a:t>
            </a:r>
            <a:r>
              <a:rPr lang="en-US" dirty="0" err="1" smtClean="0"/>
              <a:t>logsum</a:t>
            </a:r>
            <a:r>
              <a:rPr lang="en-US" dirty="0" smtClean="0"/>
              <a:t>”</a:t>
            </a:r>
            <a:endParaRPr lang="en-US" dirty="0"/>
          </a:p>
        </p:txBody>
      </p:sp>
      <p:sp>
        <p:nvSpPr>
          <p:cNvPr id="12" name="TextBox 11"/>
          <p:cNvSpPr txBox="1"/>
          <p:nvPr/>
        </p:nvSpPr>
        <p:spPr>
          <a:xfrm>
            <a:off x="4572000" y="3581400"/>
            <a:ext cx="2286000" cy="369332"/>
          </a:xfrm>
          <a:prstGeom prst="rect">
            <a:avLst/>
          </a:prstGeom>
          <a:noFill/>
          <a:ln w="6350">
            <a:solidFill>
              <a:schemeClr val="tx1"/>
            </a:solidFill>
            <a:prstDash val="dashDot"/>
          </a:ln>
          <a:effectLst>
            <a:outerShdw blurRad="50800" dist="38100" dir="13500000" algn="br" rotWithShape="0">
              <a:prstClr val="black">
                <a:alpha val="40000"/>
              </a:prstClr>
            </a:outerShdw>
          </a:effectLst>
        </p:spPr>
        <p:txBody>
          <a:bodyPr wrap="square" rtlCol="0">
            <a:spAutoFit/>
          </a:bodyPr>
          <a:lstStyle/>
          <a:p>
            <a:pPr algn="ctr"/>
            <a:r>
              <a:rPr lang="en-US" dirty="0" smtClean="0"/>
              <a:t>Time of day choice</a:t>
            </a:r>
            <a:endParaRPr lang="en-US" dirty="0"/>
          </a:p>
        </p:txBody>
      </p:sp>
      <p:sp>
        <p:nvSpPr>
          <p:cNvPr id="13" name="TextBox 12"/>
          <p:cNvSpPr txBox="1"/>
          <p:nvPr/>
        </p:nvSpPr>
        <p:spPr>
          <a:xfrm>
            <a:off x="4572000" y="2209800"/>
            <a:ext cx="2286000" cy="369332"/>
          </a:xfrm>
          <a:prstGeom prst="rect">
            <a:avLst/>
          </a:prstGeom>
          <a:noFill/>
          <a:ln w="6350">
            <a:solidFill>
              <a:schemeClr val="tx1"/>
            </a:solidFill>
            <a:prstDash val="dashDot"/>
          </a:ln>
          <a:effectLst>
            <a:outerShdw blurRad="50800" dist="38100" dir="13500000" algn="br" rotWithShape="0">
              <a:prstClr val="black">
                <a:alpha val="40000"/>
              </a:prstClr>
            </a:outerShdw>
          </a:effectLst>
        </p:spPr>
        <p:txBody>
          <a:bodyPr wrap="square" rtlCol="0">
            <a:spAutoFit/>
          </a:bodyPr>
          <a:lstStyle/>
          <a:p>
            <a:pPr algn="ctr"/>
            <a:r>
              <a:rPr lang="en-US" dirty="0" smtClean="0"/>
              <a:t>Time of day choice</a:t>
            </a:r>
            <a:endParaRPr lang="en-US" dirty="0"/>
          </a:p>
        </p:txBody>
      </p:sp>
      <p:sp>
        <p:nvSpPr>
          <p:cNvPr id="14" name="TextBox 13"/>
          <p:cNvSpPr txBox="1"/>
          <p:nvPr/>
        </p:nvSpPr>
        <p:spPr>
          <a:xfrm>
            <a:off x="4648200" y="4953000"/>
            <a:ext cx="2286000" cy="369332"/>
          </a:xfrm>
          <a:prstGeom prst="rect">
            <a:avLst/>
          </a:prstGeom>
          <a:noFill/>
          <a:ln w="6350">
            <a:solidFill>
              <a:schemeClr val="tx1"/>
            </a:solidFill>
            <a:prstDash val="dashDot"/>
          </a:ln>
          <a:effectLst>
            <a:outerShdw blurRad="50800" dist="38100" dir="13500000" algn="br" rotWithShape="0">
              <a:prstClr val="black">
                <a:alpha val="40000"/>
              </a:prstClr>
            </a:outerShdw>
          </a:effectLst>
        </p:spPr>
        <p:txBody>
          <a:bodyPr wrap="square" rtlCol="0">
            <a:spAutoFit/>
          </a:bodyPr>
          <a:lstStyle/>
          <a:p>
            <a:pPr algn="ctr"/>
            <a:r>
              <a:rPr lang="en-US" dirty="0" smtClean="0"/>
              <a:t>Time of day choice</a:t>
            </a:r>
            <a:endParaRPr lang="en-US" dirty="0"/>
          </a:p>
        </p:txBody>
      </p:sp>
      <p:cxnSp>
        <p:nvCxnSpPr>
          <p:cNvPr id="16" name="Straight Arrow Connector 15"/>
          <p:cNvCxnSpPr>
            <a:stCxn id="13" idx="1"/>
          </p:cNvCxnSpPr>
          <p:nvPr/>
        </p:nvCxnSpPr>
        <p:spPr>
          <a:xfrm rot="10800000" flipV="1">
            <a:off x="4038600" y="2394466"/>
            <a:ext cx="533400" cy="653534"/>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endCxn id="12" idx="1"/>
          </p:cNvCxnSpPr>
          <p:nvPr/>
        </p:nvCxnSpPr>
        <p:spPr>
          <a:xfrm>
            <a:off x="4114800" y="3429000"/>
            <a:ext cx="457200" cy="337066"/>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4038600" y="4724400"/>
            <a:ext cx="533400" cy="38100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4038600" y="3886200"/>
            <a:ext cx="533400" cy="38100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114800" y="2362200"/>
            <a:ext cx="381000" cy="584775"/>
          </a:xfrm>
          <a:prstGeom prst="rect">
            <a:avLst/>
          </a:prstGeom>
          <a:noFill/>
        </p:spPr>
        <p:txBody>
          <a:bodyPr wrap="square" rtlCol="0">
            <a:spAutoFit/>
          </a:bodyPr>
          <a:lstStyle/>
          <a:p>
            <a:r>
              <a:rPr lang="en-US" sz="3200" b="1" dirty="0" smtClean="0"/>
              <a:t>?</a:t>
            </a:r>
            <a:endParaRPr lang="en-US" sz="3200" b="1" dirty="0"/>
          </a:p>
        </p:txBody>
      </p:sp>
      <p:sp>
        <p:nvSpPr>
          <p:cNvPr id="24" name="TextBox 23"/>
          <p:cNvSpPr txBox="1"/>
          <p:nvPr/>
        </p:nvSpPr>
        <p:spPr>
          <a:xfrm>
            <a:off x="4114800" y="3505200"/>
            <a:ext cx="381000" cy="584775"/>
          </a:xfrm>
          <a:prstGeom prst="rect">
            <a:avLst/>
          </a:prstGeom>
          <a:noFill/>
        </p:spPr>
        <p:txBody>
          <a:bodyPr wrap="square" rtlCol="0">
            <a:spAutoFit/>
          </a:bodyPr>
          <a:lstStyle/>
          <a:p>
            <a:r>
              <a:rPr lang="en-US" sz="3200" b="1" dirty="0" smtClean="0"/>
              <a:t>?</a:t>
            </a:r>
            <a:endParaRPr lang="en-US" sz="3200" b="1" dirty="0"/>
          </a:p>
        </p:txBody>
      </p:sp>
      <p:sp>
        <p:nvSpPr>
          <p:cNvPr id="25" name="TextBox 24"/>
          <p:cNvSpPr txBox="1"/>
          <p:nvPr/>
        </p:nvSpPr>
        <p:spPr>
          <a:xfrm>
            <a:off x="4191000" y="4724400"/>
            <a:ext cx="381000" cy="584775"/>
          </a:xfrm>
          <a:prstGeom prst="rect">
            <a:avLst/>
          </a:prstGeom>
          <a:noFill/>
        </p:spPr>
        <p:txBody>
          <a:bodyPr wrap="square" rtlCol="0">
            <a:spAutoFit/>
          </a:bodyPr>
          <a:lstStyle/>
          <a:p>
            <a:r>
              <a:rPr lang="en-US" sz="3200" b="1" dirty="0" smtClean="0"/>
              <a:t>?</a:t>
            </a:r>
            <a:endParaRPr lang="en-US" sz="3200"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r>
              <a:rPr lang="en-US" dirty="0" smtClean="0"/>
              <a:t/>
            </a:r>
            <a:br>
              <a:rPr lang="en-US" dirty="0" smtClean="0"/>
            </a:br>
            <a:r>
              <a:rPr lang="en-US" dirty="0" smtClean="0"/>
              <a:t>Existing AB models have used different strategies…</a:t>
            </a:r>
            <a:endParaRPr lang="en-US" dirty="0"/>
          </a:p>
        </p:txBody>
      </p:sp>
      <p:sp>
        <p:nvSpPr>
          <p:cNvPr id="4" name="TextBox 3"/>
          <p:cNvSpPr txBox="1"/>
          <p:nvPr/>
        </p:nvSpPr>
        <p:spPr>
          <a:xfrm>
            <a:off x="1905000" y="3059668"/>
            <a:ext cx="2286000" cy="369332"/>
          </a:xfrm>
          <a:prstGeom prst="rect">
            <a:avLst/>
          </a:prstGeom>
          <a:noFill/>
          <a:ln w="6350">
            <a:solidFill>
              <a:schemeClr val="tx1"/>
            </a:solidFill>
          </a:ln>
        </p:spPr>
        <p:txBody>
          <a:bodyPr wrap="square" rtlCol="0">
            <a:spAutoFit/>
          </a:bodyPr>
          <a:lstStyle/>
          <a:p>
            <a:pPr algn="ctr"/>
            <a:r>
              <a:rPr lang="en-US" dirty="0" smtClean="0"/>
              <a:t>Destination choice</a:t>
            </a:r>
            <a:endParaRPr lang="en-US" dirty="0"/>
          </a:p>
        </p:txBody>
      </p:sp>
      <p:sp>
        <p:nvSpPr>
          <p:cNvPr id="5" name="TextBox 4"/>
          <p:cNvSpPr txBox="1"/>
          <p:nvPr/>
        </p:nvSpPr>
        <p:spPr>
          <a:xfrm>
            <a:off x="1905000" y="4343400"/>
            <a:ext cx="2286000" cy="369332"/>
          </a:xfrm>
          <a:prstGeom prst="rect">
            <a:avLst/>
          </a:prstGeom>
          <a:noFill/>
          <a:ln w="6350">
            <a:solidFill>
              <a:schemeClr val="tx1"/>
            </a:solidFill>
          </a:ln>
        </p:spPr>
        <p:txBody>
          <a:bodyPr wrap="square" rtlCol="0">
            <a:spAutoFit/>
          </a:bodyPr>
          <a:lstStyle/>
          <a:p>
            <a:pPr algn="ctr"/>
            <a:r>
              <a:rPr lang="en-US" dirty="0" smtClean="0"/>
              <a:t>Mode choice</a:t>
            </a:r>
            <a:endParaRPr lang="en-US" dirty="0"/>
          </a:p>
        </p:txBody>
      </p:sp>
      <p:cxnSp>
        <p:nvCxnSpPr>
          <p:cNvPr id="7" name="Straight Arrow Connector 6"/>
          <p:cNvCxnSpPr/>
          <p:nvPr/>
        </p:nvCxnSpPr>
        <p:spPr>
          <a:xfrm rot="5400000">
            <a:off x="1753394" y="3885406"/>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flipH="1" flipV="1">
            <a:off x="3353594" y="3885406"/>
            <a:ext cx="914400" cy="1588"/>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819400" y="3733800"/>
            <a:ext cx="1143000" cy="369332"/>
          </a:xfrm>
          <a:prstGeom prst="rect">
            <a:avLst/>
          </a:prstGeom>
          <a:noFill/>
        </p:spPr>
        <p:txBody>
          <a:bodyPr wrap="square" rtlCol="0">
            <a:spAutoFit/>
          </a:bodyPr>
          <a:lstStyle/>
          <a:p>
            <a:r>
              <a:rPr lang="en-US" dirty="0" smtClean="0"/>
              <a:t>“</a:t>
            </a:r>
            <a:r>
              <a:rPr lang="en-US" dirty="0" err="1" smtClean="0"/>
              <a:t>logsum</a:t>
            </a:r>
            <a:r>
              <a:rPr lang="en-US" dirty="0" smtClean="0"/>
              <a:t>”</a:t>
            </a:r>
            <a:endParaRPr lang="en-US" dirty="0"/>
          </a:p>
        </p:txBody>
      </p:sp>
      <p:sp>
        <p:nvSpPr>
          <p:cNvPr id="12" name="TextBox 11"/>
          <p:cNvSpPr txBox="1"/>
          <p:nvPr/>
        </p:nvSpPr>
        <p:spPr>
          <a:xfrm>
            <a:off x="4572000" y="3581400"/>
            <a:ext cx="2286000" cy="923330"/>
          </a:xfrm>
          <a:prstGeom prst="rect">
            <a:avLst/>
          </a:prstGeom>
          <a:noFill/>
          <a:ln w="6350">
            <a:solidFill>
              <a:schemeClr val="tx1"/>
            </a:solidFill>
            <a:prstDash val="dashDot"/>
          </a:ln>
          <a:effectLst>
            <a:outerShdw blurRad="50800" dist="38100" dir="13500000" algn="br" rotWithShape="0">
              <a:prstClr val="black">
                <a:alpha val="40000"/>
              </a:prstClr>
            </a:outerShdw>
          </a:effectLst>
        </p:spPr>
        <p:txBody>
          <a:bodyPr wrap="square" rtlCol="0">
            <a:spAutoFit/>
          </a:bodyPr>
          <a:lstStyle/>
          <a:p>
            <a:pPr algn="ctr"/>
            <a:r>
              <a:rPr lang="en-US" dirty="0" smtClean="0"/>
              <a:t>Time of day choice</a:t>
            </a:r>
          </a:p>
          <a:p>
            <a:pPr algn="ctr"/>
            <a:r>
              <a:rPr lang="en-US" b="1" i="1" dirty="0" smtClean="0"/>
              <a:t>Columbus</a:t>
            </a:r>
          </a:p>
          <a:p>
            <a:pPr algn="ctr"/>
            <a:r>
              <a:rPr lang="en-US" b="1" i="1" dirty="0" smtClean="0"/>
              <a:t>Atlanta</a:t>
            </a:r>
            <a:endParaRPr lang="en-US" b="1" i="1" dirty="0"/>
          </a:p>
        </p:txBody>
      </p:sp>
      <p:sp>
        <p:nvSpPr>
          <p:cNvPr id="13" name="TextBox 12"/>
          <p:cNvSpPr txBox="1"/>
          <p:nvPr/>
        </p:nvSpPr>
        <p:spPr>
          <a:xfrm>
            <a:off x="4572000" y="2209800"/>
            <a:ext cx="2286000" cy="923330"/>
          </a:xfrm>
          <a:prstGeom prst="rect">
            <a:avLst/>
          </a:prstGeom>
          <a:noFill/>
          <a:ln w="6350">
            <a:solidFill>
              <a:schemeClr val="tx1"/>
            </a:solidFill>
            <a:prstDash val="dashDot"/>
          </a:ln>
          <a:effectLst>
            <a:outerShdw blurRad="50800" dist="38100" dir="13500000" algn="br" rotWithShape="0">
              <a:prstClr val="black">
                <a:alpha val="40000"/>
              </a:prstClr>
            </a:outerShdw>
          </a:effectLst>
        </p:spPr>
        <p:txBody>
          <a:bodyPr wrap="square" rtlCol="0">
            <a:spAutoFit/>
          </a:bodyPr>
          <a:lstStyle/>
          <a:p>
            <a:pPr algn="ctr"/>
            <a:r>
              <a:rPr lang="en-US" dirty="0" smtClean="0"/>
              <a:t>Time of day choice</a:t>
            </a:r>
          </a:p>
          <a:p>
            <a:pPr algn="ctr"/>
            <a:r>
              <a:rPr lang="en-US" b="1" i="1" dirty="0" smtClean="0"/>
              <a:t>Portland</a:t>
            </a:r>
          </a:p>
          <a:p>
            <a:pPr algn="ctr"/>
            <a:r>
              <a:rPr lang="en-US" b="1" i="1" dirty="0" smtClean="0"/>
              <a:t>San Francisco</a:t>
            </a:r>
            <a:endParaRPr lang="en-US" b="1" i="1" dirty="0"/>
          </a:p>
        </p:txBody>
      </p:sp>
      <p:sp>
        <p:nvSpPr>
          <p:cNvPr id="14" name="TextBox 13"/>
          <p:cNvSpPr txBox="1"/>
          <p:nvPr/>
        </p:nvSpPr>
        <p:spPr>
          <a:xfrm>
            <a:off x="4648200" y="4953000"/>
            <a:ext cx="2286000" cy="923330"/>
          </a:xfrm>
          <a:prstGeom prst="rect">
            <a:avLst/>
          </a:prstGeom>
          <a:noFill/>
          <a:ln w="6350">
            <a:solidFill>
              <a:schemeClr val="tx1"/>
            </a:solidFill>
            <a:prstDash val="dashDot"/>
          </a:ln>
          <a:effectLst>
            <a:outerShdw blurRad="50800" dist="38100" dir="13500000" algn="br" rotWithShape="0">
              <a:prstClr val="black">
                <a:alpha val="40000"/>
              </a:prstClr>
            </a:outerShdw>
          </a:effectLst>
        </p:spPr>
        <p:txBody>
          <a:bodyPr wrap="square" rtlCol="0">
            <a:spAutoFit/>
          </a:bodyPr>
          <a:lstStyle/>
          <a:p>
            <a:pPr algn="ctr"/>
            <a:r>
              <a:rPr lang="en-US" dirty="0" smtClean="0"/>
              <a:t>Time of day choice</a:t>
            </a:r>
          </a:p>
          <a:p>
            <a:pPr algn="ctr"/>
            <a:r>
              <a:rPr lang="en-US" b="1" i="1" dirty="0" smtClean="0"/>
              <a:t>Sacramento</a:t>
            </a:r>
          </a:p>
          <a:p>
            <a:pPr algn="ctr"/>
            <a:r>
              <a:rPr lang="en-US" b="1" i="1" dirty="0" smtClean="0"/>
              <a:t>Denver</a:t>
            </a:r>
            <a:endParaRPr lang="en-US" b="1" i="1" dirty="0"/>
          </a:p>
        </p:txBody>
      </p:sp>
      <p:cxnSp>
        <p:nvCxnSpPr>
          <p:cNvPr id="16" name="Straight Arrow Connector 15"/>
          <p:cNvCxnSpPr>
            <a:stCxn id="13" idx="1"/>
          </p:cNvCxnSpPr>
          <p:nvPr/>
        </p:nvCxnSpPr>
        <p:spPr>
          <a:xfrm rot="10800000" flipV="1">
            <a:off x="4038600" y="2671464"/>
            <a:ext cx="533400" cy="376535"/>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endCxn id="12" idx="1"/>
          </p:cNvCxnSpPr>
          <p:nvPr/>
        </p:nvCxnSpPr>
        <p:spPr>
          <a:xfrm rot="16200000" flipH="1">
            <a:off x="4036368" y="3507432"/>
            <a:ext cx="614065" cy="45720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4038600" y="4724400"/>
            <a:ext cx="533400" cy="38100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5400000">
            <a:off x="4038600" y="3886200"/>
            <a:ext cx="533400" cy="381000"/>
          </a:xfrm>
          <a:prstGeom prst="straightConnector1">
            <a:avLst/>
          </a:prstGeom>
          <a:ln>
            <a:prstDash val="dash"/>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4114800" y="2362200"/>
            <a:ext cx="381000" cy="584775"/>
          </a:xfrm>
          <a:prstGeom prst="rect">
            <a:avLst/>
          </a:prstGeom>
          <a:noFill/>
        </p:spPr>
        <p:txBody>
          <a:bodyPr wrap="square" rtlCol="0">
            <a:spAutoFit/>
          </a:bodyPr>
          <a:lstStyle/>
          <a:p>
            <a:r>
              <a:rPr lang="en-US" sz="3200" b="1" dirty="0" smtClean="0"/>
              <a:t>?</a:t>
            </a:r>
            <a:endParaRPr lang="en-US" sz="3200" b="1" dirty="0"/>
          </a:p>
        </p:txBody>
      </p:sp>
      <p:sp>
        <p:nvSpPr>
          <p:cNvPr id="24" name="TextBox 23"/>
          <p:cNvSpPr txBox="1"/>
          <p:nvPr/>
        </p:nvSpPr>
        <p:spPr>
          <a:xfrm>
            <a:off x="4114800" y="3505200"/>
            <a:ext cx="381000" cy="584775"/>
          </a:xfrm>
          <a:prstGeom prst="rect">
            <a:avLst/>
          </a:prstGeom>
          <a:noFill/>
        </p:spPr>
        <p:txBody>
          <a:bodyPr wrap="square" rtlCol="0">
            <a:spAutoFit/>
          </a:bodyPr>
          <a:lstStyle/>
          <a:p>
            <a:r>
              <a:rPr lang="en-US" sz="3200" b="1" dirty="0" smtClean="0"/>
              <a:t>?</a:t>
            </a:r>
            <a:endParaRPr lang="en-US" sz="3200" b="1" dirty="0"/>
          </a:p>
        </p:txBody>
      </p:sp>
      <p:sp>
        <p:nvSpPr>
          <p:cNvPr id="25" name="TextBox 24"/>
          <p:cNvSpPr txBox="1"/>
          <p:nvPr/>
        </p:nvSpPr>
        <p:spPr>
          <a:xfrm>
            <a:off x="4191000" y="4724400"/>
            <a:ext cx="381000" cy="584775"/>
          </a:xfrm>
          <a:prstGeom prst="rect">
            <a:avLst/>
          </a:prstGeom>
          <a:noFill/>
        </p:spPr>
        <p:txBody>
          <a:bodyPr wrap="square" rtlCol="0">
            <a:spAutoFit/>
          </a:bodyPr>
          <a:lstStyle/>
          <a:p>
            <a:r>
              <a:rPr lang="en-US" sz="3200" b="1" dirty="0" smtClean="0"/>
              <a:t>?</a:t>
            </a:r>
            <a:endParaRPr lang="en-US" sz="3200" b="1" dirty="0"/>
          </a:p>
        </p:txBody>
      </p:sp>
      <p:sp>
        <p:nvSpPr>
          <p:cNvPr id="21" name="TextBox 20"/>
          <p:cNvSpPr txBox="1"/>
          <p:nvPr/>
        </p:nvSpPr>
        <p:spPr>
          <a:xfrm>
            <a:off x="7467600" y="2895600"/>
            <a:ext cx="1066800" cy="1754326"/>
          </a:xfrm>
          <a:prstGeom prst="rect">
            <a:avLst/>
          </a:prstGeom>
          <a:noFill/>
        </p:spPr>
        <p:txBody>
          <a:bodyPr wrap="square" rtlCol="0">
            <a:spAutoFit/>
          </a:bodyPr>
          <a:lstStyle/>
          <a:p>
            <a:r>
              <a:rPr lang="en-US" dirty="0" smtClean="0"/>
              <a:t>Using more detailed time of day periods</a:t>
            </a:r>
            <a:endParaRPr lang="en-US" dirty="0"/>
          </a:p>
        </p:txBody>
      </p:sp>
      <p:cxnSp>
        <p:nvCxnSpPr>
          <p:cNvPr id="26" name="Straight Arrow Connector 25"/>
          <p:cNvCxnSpPr/>
          <p:nvPr/>
        </p:nvCxnSpPr>
        <p:spPr>
          <a:xfrm rot="5400000">
            <a:off x="7581900" y="2476500"/>
            <a:ext cx="685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5400000">
            <a:off x="7393057" y="5179943"/>
            <a:ext cx="1065074"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457200" y="6096000"/>
            <a:ext cx="8305800" cy="461665"/>
          </a:xfrm>
          <a:prstGeom prst="rect">
            <a:avLst/>
          </a:prstGeom>
          <a:noFill/>
        </p:spPr>
        <p:txBody>
          <a:bodyPr wrap="square" rtlCol="0">
            <a:spAutoFit/>
          </a:bodyPr>
          <a:lstStyle/>
          <a:p>
            <a:r>
              <a:rPr lang="en-US" sz="2400" dirty="0" smtClean="0"/>
              <a:t>No clear “winner” – all have relative strengths and weaknesses </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2"/>
          </p:nvPr>
        </p:nvSpPr>
        <p:spPr/>
        <p:txBody>
          <a:bodyPr/>
          <a:lstStyle/>
          <a:p>
            <a:fld id="{B591F13E-7B3F-4776-9C88-05FDFEBFCE39}" type="slidenum">
              <a:rPr lang="en-US"/>
              <a:pPr/>
              <a:t>9</a:t>
            </a:fld>
            <a:endParaRPr lang="en-US"/>
          </a:p>
        </p:txBody>
      </p:sp>
      <p:sp>
        <p:nvSpPr>
          <p:cNvPr id="1125378" name="Rectangle 2"/>
          <p:cNvSpPr>
            <a:spLocks noGrp="1" noChangeArrowheads="1"/>
          </p:cNvSpPr>
          <p:nvPr>
            <p:ph type="title"/>
          </p:nvPr>
        </p:nvSpPr>
        <p:spPr/>
        <p:txBody>
          <a:bodyPr>
            <a:normAutofit fontScale="90000"/>
          </a:bodyPr>
          <a:lstStyle/>
          <a:p>
            <a:r>
              <a:rPr lang="en-US" dirty="0"/>
              <a:t>Tour destination, mode and time-</a:t>
            </a:r>
            <a:r>
              <a:rPr lang="en-US" dirty="0" smtClean="0"/>
              <a:t>-</a:t>
            </a:r>
            <a:r>
              <a:rPr lang="en-US" b="1" dirty="0" smtClean="0"/>
              <a:t>Columbus</a:t>
            </a:r>
            <a:endParaRPr lang="en-US" b="1" dirty="0"/>
          </a:p>
        </p:txBody>
      </p:sp>
      <p:sp>
        <p:nvSpPr>
          <p:cNvPr id="1125380" name="Rectangle 4"/>
          <p:cNvSpPr>
            <a:spLocks noChangeArrowheads="1"/>
          </p:cNvSpPr>
          <p:nvPr/>
        </p:nvSpPr>
        <p:spPr bwMode="auto">
          <a:xfrm>
            <a:off x="3267075" y="2252663"/>
            <a:ext cx="9144000" cy="0"/>
          </a:xfrm>
          <a:prstGeom prst="rect">
            <a:avLst/>
          </a:prstGeom>
          <a:noFill/>
          <a:ln w="9525">
            <a:noFill/>
            <a:miter lim="800000"/>
            <a:headEnd/>
            <a:tailEnd/>
          </a:ln>
          <a:effectLst/>
        </p:spPr>
        <p:txBody>
          <a:bodyPr>
            <a:spAutoFit/>
          </a:bodyPr>
          <a:lstStyle/>
          <a:p>
            <a:endParaRPr lang="en-US"/>
          </a:p>
        </p:txBody>
      </p:sp>
      <p:graphicFrame>
        <p:nvGraphicFramePr>
          <p:cNvPr id="1125379" name="Object 3"/>
          <p:cNvGraphicFramePr>
            <a:graphicFrameLocks noChangeAspect="1"/>
          </p:cNvGraphicFramePr>
          <p:nvPr/>
        </p:nvGraphicFramePr>
        <p:xfrm>
          <a:off x="2438400" y="1828800"/>
          <a:ext cx="5251450" cy="4605338"/>
        </p:xfrm>
        <a:graphic>
          <a:graphicData uri="http://schemas.openxmlformats.org/presentationml/2006/ole">
            <p:oleObj spid="_x0000_s39938" name="Visio" r:id="rId4" imgW="2607120" imgH="2347920" progId="Visio.Drawing.6">
              <p:embed/>
            </p:oleObj>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1905</TotalTime>
  <Words>1747</Words>
  <Application>Microsoft Office PowerPoint</Application>
  <PresentationFormat>On-screen Show (4:3)</PresentationFormat>
  <Paragraphs>251</Paragraphs>
  <Slides>29</Slides>
  <Notes>3</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32" baseType="lpstr">
      <vt:lpstr>Flow</vt:lpstr>
      <vt:lpstr>Microsoft Visio Drawing</vt:lpstr>
      <vt:lpstr>Microsoft Excel Worksheet</vt:lpstr>
      <vt:lpstr>Improving Modeling of Time-of-Day Effects in Activity-Based Models  Mark Bradley Mark Bradley Research and Consulting John Bowman Bowman Research and Consulting </vt:lpstr>
      <vt:lpstr>Time of day choice models</vt:lpstr>
      <vt:lpstr>The behavioral context</vt:lpstr>
      <vt:lpstr>Time window accounting/scheduling </vt:lpstr>
      <vt:lpstr>Tour level models</vt:lpstr>
      <vt:lpstr>Tour level models</vt:lpstr>
      <vt:lpstr> Where do we model time of day choice for tours?</vt:lpstr>
      <vt:lpstr> Existing AB models have used different strategies…</vt:lpstr>
      <vt:lpstr>Tour destination, mode and time--Columbus</vt:lpstr>
      <vt:lpstr>Tour destination, mode and time--Sacramento</vt:lpstr>
      <vt:lpstr>Joint models of time of day choice and mode choice</vt:lpstr>
      <vt:lpstr>Best nesting structure depends on the size of the time periods…</vt:lpstr>
      <vt:lpstr>Another type of “nesting” in AB models:  Trips within tours</vt:lpstr>
      <vt:lpstr>Another type of “nesting” in AB models:  Trips within tours</vt:lpstr>
      <vt:lpstr>Strategy for PSRC and other current AB model development</vt:lpstr>
      <vt:lpstr>For tours that do not go to fixed work or school locations…</vt:lpstr>
      <vt:lpstr>Accessibility measures in upper level models in AB systems</vt:lpstr>
      <vt:lpstr>What measures have been used in activity-based models?</vt:lpstr>
      <vt:lpstr>Problems with the first type of measure…</vt:lpstr>
      <vt:lpstr>An illustrative experiment</vt:lpstr>
      <vt:lpstr>Results – Probability distribution</vt:lpstr>
      <vt:lpstr>Results – scatterplot</vt:lpstr>
      <vt:lpstr>Same test for transit accessibility</vt:lpstr>
      <vt:lpstr>The second type of measure…</vt:lpstr>
      <vt:lpstr>Problem with the second type of measure…</vt:lpstr>
      <vt:lpstr>The third type of measure…</vt:lpstr>
      <vt:lpstr>The third type of measure …</vt:lpstr>
      <vt:lpstr>Conclusions</vt:lpstr>
      <vt:lpstr>Questions?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Improving the Modeling of Time-of-Day Effects in Activity-Based Models: Joint Mode &amp; Time-of-Day Models and Time-Sensitive Logsums  Mark Bradley Mark Bradley Research and Consulting John Bowman Bowman Research and Consulting </dc:title>
  <dc:creator>Mark</dc:creator>
  <cp:lastModifiedBy>Mark</cp:lastModifiedBy>
  <cp:revision>4</cp:revision>
  <dcterms:created xsi:type="dcterms:W3CDTF">2011-05-08T17:26:55Z</dcterms:created>
  <dcterms:modified xsi:type="dcterms:W3CDTF">2011-05-10T14:55:05Z</dcterms:modified>
</cp:coreProperties>
</file>