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charts/chart3.xml" ContentType="application/vnd.openxmlformats-officedocument.drawingml.chart+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handoutMasterIdLst>
    <p:handoutMasterId r:id="rId23"/>
  </p:handoutMasterIdLst>
  <p:sldIdLst>
    <p:sldId id="256" r:id="rId2"/>
    <p:sldId id="289" r:id="rId3"/>
    <p:sldId id="290" r:id="rId4"/>
    <p:sldId id="291" r:id="rId5"/>
    <p:sldId id="302" r:id="rId6"/>
    <p:sldId id="304" r:id="rId7"/>
    <p:sldId id="303" r:id="rId8"/>
    <p:sldId id="292" r:id="rId9"/>
    <p:sldId id="293" r:id="rId10"/>
    <p:sldId id="294" r:id="rId11"/>
    <p:sldId id="301" r:id="rId12"/>
    <p:sldId id="295" r:id="rId13"/>
    <p:sldId id="296" r:id="rId14"/>
    <p:sldId id="297" r:id="rId15"/>
    <p:sldId id="306" r:id="rId16"/>
    <p:sldId id="305" r:id="rId17"/>
    <p:sldId id="298" r:id="rId18"/>
    <p:sldId id="299" r:id="rId19"/>
    <p:sldId id="300" r:id="rId20"/>
    <p:sldId id="307"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7375D"/>
    <a:srgbClr val="C4D9F1"/>
    <a:srgbClr val="8DB4E3"/>
    <a:srgbClr val="3F6D19"/>
    <a:srgbClr val="D9F4FF"/>
    <a:srgbClr val="C1EEFF"/>
    <a:srgbClr val="0C586A"/>
    <a:srgbClr val="4FCDEB"/>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4864" autoAdjust="0"/>
  </p:normalViewPr>
  <p:slideViewPr>
    <p:cSldViewPr>
      <p:cViewPr>
        <p:scale>
          <a:sx n="66" d="100"/>
          <a:sy n="66" d="100"/>
        </p:scale>
        <p:origin x="-2088" y="-132"/>
      </p:cViewPr>
      <p:guideLst>
        <p:guide orient="horz" pos="2160"/>
        <p:guide pos="2880"/>
      </p:guideLst>
    </p:cSldViewPr>
  </p:slideViewPr>
  <p:notesTextViewPr>
    <p:cViewPr>
      <p:scale>
        <a:sx n="100" d="100"/>
        <a:sy n="100" d="100"/>
      </p:scale>
      <p:origin x="0" y="0"/>
    </p:cViewPr>
  </p:notesTextViewPr>
  <p:notesViewPr>
    <p:cSldViewPr>
      <p:cViewPr varScale="1">
        <p:scale>
          <a:sx n="55" d="100"/>
          <a:sy n="55" d="100"/>
        </p:scale>
        <p:origin x="-1662" y="-84"/>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oleObject" Target="file:///C:\Projects\LAMetro\TimeOfDay\SCAG%20TOD%20Distributions.xls"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Projects\LAMetro\TimeOfDay\SCAG%20TOD%20Distributions.xls"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Projects\LAMetro\TimeOfDay\SCAG%20TOD%20Distributions.xls" TargetMode="External"/></Relationships>
</file>

<file path=ppt/charts/chart1.xml><?xml version="1.0" encoding="utf-8"?>
<c:chartSpace xmlns:c="http://schemas.openxmlformats.org/drawingml/2006/chart" xmlns:a="http://schemas.openxmlformats.org/drawingml/2006/main" xmlns:r="http://schemas.openxmlformats.org/officeDocument/2006/relationships">
  <c:lang val="en-US"/>
  <c:chart>
    <c:autoTitleDeleted val="1"/>
    <c:plotArea>
      <c:layout/>
      <c:scatterChart>
        <c:scatterStyle val="lineMarker"/>
        <c:ser>
          <c:idx val="0"/>
          <c:order val="0"/>
          <c:tx>
            <c:v>DA From Home</c:v>
          </c:tx>
          <c:marker>
            <c:symbol val="none"/>
          </c:marker>
          <c:xVal>
            <c:numRef>
              <c:f>hbwTodTables!$C$5:$C$28</c:f>
              <c:numCache>
                <c:formatCode>General</c:formatCode>
                <c:ptCount val="24"/>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numCache>
            </c:numRef>
          </c:xVal>
          <c:yVal>
            <c:numRef>
              <c:f>hbwTodTables!$I$5:$I$28</c:f>
              <c:numCache>
                <c:formatCode>0.00%</c:formatCode>
                <c:ptCount val="24"/>
                <c:pt idx="0">
                  <c:v>9.6120756810004579E-5</c:v>
                </c:pt>
                <c:pt idx="1">
                  <c:v>2.6337974105658936E-4</c:v>
                </c:pt>
                <c:pt idx="2">
                  <c:v>1.0760907469446821E-3</c:v>
                </c:pt>
                <c:pt idx="3">
                  <c:v>1.6970875394701688E-2</c:v>
                </c:pt>
                <c:pt idx="4">
                  <c:v>5.3105741285805877E-2</c:v>
                </c:pt>
                <c:pt idx="5">
                  <c:v>0.10808362785297319</c:v>
                </c:pt>
                <c:pt idx="6">
                  <c:v>0.20683888438715986</c:v>
                </c:pt>
                <c:pt idx="7">
                  <c:v>0.2330085717537955</c:v>
                </c:pt>
                <c:pt idx="8">
                  <c:v>0.12702034742628199</c:v>
                </c:pt>
                <c:pt idx="9">
                  <c:v>5.1363681282895216E-2</c:v>
                </c:pt>
                <c:pt idx="10">
                  <c:v>2.9862359202476277E-2</c:v>
                </c:pt>
                <c:pt idx="11">
                  <c:v>1.8451331105970761E-2</c:v>
                </c:pt>
                <c:pt idx="12">
                  <c:v>2.5709779841454682E-2</c:v>
                </c:pt>
                <c:pt idx="13">
                  <c:v>2.8239455362143593E-2</c:v>
                </c:pt>
                <c:pt idx="14">
                  <c:v>2.5952719256826011E-2</c:v>
                </c:pt>
                <c:pt idx="15">
                  <c:v>1.9877757812366996E-2</c:v>
                </c:pt>
                <c:pt idx="16">
                  <c:v>1.4494758848106557E-2</c:v>
                </c:pt>
                <c:pt idx="17">
                  <c:v>1.2767995834800691E-2</c:v>
                </c:pt>
                <c:pt idx="18">
                  <c:v>7.7547136746966699E-3</c:v>
                </c:pt>
                <c:pt idx="19">
                  <c:v>4.0722847716444634E-3</c:v>
                </c:pt>
                <c:pt idx="20">
                  <c:v>4.413962503917776E-3</c:v>
                </c:pt>
                <c:pt idx="21">
                  <c:v>5.7364279214356531E-3</c:v>
                </c:pt>
                <c:pt idx="22">
                  <c:v>3.4641802588382324E-3</c:v>
                </c:pt>
                <c:pt idx="23">
                  <c:v>1.3749529768972799E-3</c:v>
                </c:pt>
              </c:numCache>
            </c:numRef>
          </c:yVal>
        </c:ser>
        <c:ser>
          <c:idx val="1"/>
          <c:order val="1"/>
          <c:tx>
            <c:v>DA To Home</c:v>
          </c:tx>
          <c:marker>
            <c:symbol val="none"/>
          </c:marker>
          <c:xVal>
            <c:numRef>
              <c:f>hbwTodTables!$V$5:$V$28</c:f>
              <c:numCache>
                <c:formatCode>General</c:formatCode>
                <c:ptCount val="24"/>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numCache>
            </c:numRef>
          </c:xVal>
          <c:yVal>
            <c:numRef>
              <c:f>hbwTodTables!$AB$5:$AB$28</c:f>
              <c:numCache>
                <c:formatCode>0.00%</c:formatCode>
                <c:ptCount val="24"/>
                <c:pt idx="0">
                  <c:v>7.7966687150822908E-3</c:v>
                </c:pt>
                <c:pt idx="1">
                  <c:v>5.0011605907564517E-3</c:v>
                </c:pt>
                <c:pt idx="2">
                  <c:v>3.6139092951909071E-3</c:v>
                </c:pt>
                <c:pt idx="3">
                  <c:v>1.9930879375935806E-3</c:v>
                </c:pt>
                <c:pt idx="4">
                  <c:v>2.0309233254100566E-3</c:v>
                </c:pt>
                <c:pt idx="5">
                  <c:v>4.0641830430952252E-3</c:v>
                </c:pt>
                <c:pt idx="6">
                  <c:v>9.3740824523670038E-3</c:v>
                </c:pt>
                <c:pt idx="7">
                  <c:v>1.0463131298447141E-2</c:v>
                </c:pt>
                <c:pt idx="8">
                  <c:v>1.0062678437199922E-2</c:v>
                </c:pt>
                <c:pt idx="9">
                  <c:v>8.299132420768086E-3</c:v>
                </c:pt>
                <c:pt idx="10">
                  <c:v>1.1765711430896539E-2</c:v>
                </c:pt>
                <c:pt idx="11">
                  <c:v>2.731811110026245E-2</c:v>
                </c:pt>
                <c:pt idx="12">
                  <c:v>2.9915752722341746E-2</c:v>
                </c:pt>
                <c:pt idx="13">
                  <c:v>4.1690185176412625E-2</c:v>
                </c:pt>
                <c:pt idx="14">
                  <c:v>8.5956843126004615E-2</c:v>
                </c:pt>
                <c:pt idx="15">
                  <c:v>0.14802596922175418</c:v>
                </c:pt>
                <c:pt idx="16">
                  <c:v>0.19912841695163094</c:v>
                </c:pt>
                <c:pt idx="17">
                  <c:v>0.15937647968478202</c:v>
                </c:pt>
                <c:pt idx="18">
                  <c:v>8.9114438054621811E-2</c:v>
                </c:pt>
                <c:pt idx="19">
                  <c:v>4.075713972277753E-2</c:v>
                </c:pt>
                <c:pt idx="20">
                  <c:v>2.8907969710715256E-2</c:v>
                </c:pt>
                <c:pt idx="21">
                  <c:v>3.0186059986574452E-2</c:v>
                </c:pt>
                <c:pt idx="22">
                  <c:v>2.4690624607158939E-2</c:v>
                </c:pt>
                <c:pt idx="23">
                  <c:v>2.046734098815647E-2</c:v>
                </c:pt>
              </c:numCache>
            </c:numRef>
          </c:yVal>
        </c:ser>
        <c:ser>
          <c:idx val="2"/>
          <c:order val="2"/>
          <c:tx>
            <c:v>SR From Home</c:v>
          </c:tx>
          <c:spPr>
            <a:ln>
              <a:solidFill>
                <a:schemeClr val="accent1">
                  <a:lumMod val="50000"/>
                </a:schemeClr>
              </a:solidFill>
              <a:prstDash val="sysDot"/>
            </a:ln>
          </c:spPr>
          <c:marker>
            <c:symbol val="none"/>
          </c:marker>
          <c:xVal>
            <c:numRef>
              <c:f>hbwTodTables!$C$29:$C$52</c:f>
              <c:numCache>
                <c:formatCode>General</c:formatCode>
                <c:ptCount val="24"/>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numCache>
            </c:numRef>
          </c:xVal>
          <c:yVal>
            <c:numRef>
              <c:f>hbwTodTables!$I$29:$I$52</c:f>
              <c:numCache>
                <c:formatCode>0.00%</c:formatCode>
                <c:ptCount val="24"/>
                <c:pt idx="0">
                  <c:v>0</c:v>
                </c:pt>
                <c:pt idx="1">
                  <c:v>0</c:v>
                </c:pt>
                <c:pt idx="2">
                  <c:v>2.3107827503389814E-3</c:v>
                </c:pt>
                <c:pt idx="3">
                  <c:v>1.6704737242074059E-2</c:v>
                </c:pt>
                <c:pt idx="4">
                  <c:v>9.3372231893794913E-2</c:v>
                </c:pt>
                <c:pt idx="5">
                  <c:v>0.10912054541868314</c:v>
                </c:pt>
                <c:pt idx="6">
                  <c:v>0.22636345830913107</c:v>
                </c:pt>
                <c:pt idx="7">
                  <c:v>0.22590642906787181</c:v>
                </c:pt>
                <c:pt idx="8">
                  <c:v>0.10908250252882194</c:v>
                </c:pt>
                <c:pt idx="9">
                  <c:v>3.0404288010298847E-2</c:v>
                </c:pt>
                <c:pt idx="10">
                  <c:v>8.572292466760072E-3</c:v>
                </c:pt>
                <c:pt idx="11">
                  <c:v>1.4306645447131758E-2</c:v>
                </c:pt>
                <c:pt idx="12">
                  <c:v>9.571547340657377E-3</c:v>
                </c:pt>
                <c:pt idx="13">
                  <c:v>2.0156186405437877E-2</c:v>
                </c:pt>
                <c:pt idx="14">
                  <c:v>3.6570806627609288E-2</c:v>
                </c:pt>
                <c:pt idx="15">
                  <c:v>4.2391739079920901E-2</c:v>
                </c:pt>
                <c:pt idx="16">
                  <c:v>7.4343680364042132E-3</c:v>
                </c:pt>
                <c:pt idx="17">
                  <c:v>0</c:v>
                </c:pt>
                <c:pt idx="18">
                  <c:v>1.3745165165133987E-2</c:v>
                </c:pt>
                <c:pt idx="19">
                  <c:v>7.7896461101398876E-3</c:v>
                </c:pt>
                <c:pt idx="20">
                  <c:v>3.2887982727294865E-3</c:v>
                </c:pt>
                <c:pt idx="21">
                  <c:v>2.9951704277914157E-3</c:v>
                </c:pt>
                <c:pt idx="22">
                  <c:v>1.9701311602314447E-2</c:v>
                </c:pt>
                <c:pt idx="23">
                  <c:v>2.1134779695503695E-4</c:v>
                </c:pt>
              </c:numCache>
            </c:numRef>
          </c:yVal>
        </c:ser>
        <c:ser>
          <c:idx val="3"/>
          <c:order val="3"/>
          <c:tx>
            <c:v>SR To Home</c:v>
          </c:tx>
          <c:spPr>
            <a:ln>
              <a:solidFill>
                <a:schemeClr val="accent2">
                  <a:lumMod val="75000"/>
                </a:schemeClr>
              </a:solidFill>
              <a:prstDash val="sysDot"/>
            </a:ln>
          </c:spPr>
          <c:marker>
            <c:symbol val="none"/>
          </c:marker>
          <c:xVal>
            <c:numRef>
              <c:f>hbwTodTables!$V$29:$V$52</c:f>
              <c:numCache>
                <c:formatCode>General</c:formatCode>
                <c:ptCount val="24"/>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numCache>
            </c:numRef>
          </c:xVal>
          <c:yVal>
            <c:numRef>
              <c:f>hbwTodTables!$AB$29:$AB$52</c:f>
              <c:numCache>
                <c:formatCode>0.00%</c:formatCode>
                <c:ptCount val="24"/>
                <c:pt idx="0">
                  <c:v>8.102767345830925E-3</c:v>
                </c:pt>
                <c:pt idx="1">
                  <c:v>8.2100594732437554E-3</c:v>
                </c:pt>
                <c:pt idx="2">
                  <c:v>1.8405204558901702E-3</c:v>
                </c:pt>
                <c:pt idx="3">
                  <c:v>0</c:v>
                </c:pt>
                <c:pt idx="4">
                  <c:v>0</c:v>
                </c:pt>
                <c:pt idx="5">
                  <c:v>2.0820101766360385E-2</c:v>
                </c:pt>
                <c:pt idx="6">
                  <c:v>1.2103652811947765E-2</c:v>
                </c:pt>
                <c:pt idx="7">
                  <c:v>2.0812952676403113E-3</c:v>
                </c:pt>
                <c:pt idx="8">
                  <c:v>3.279435791714858E-3</c:v>
                </c:pt>
                <c:pt idx="9">
                  <c:v>2.0469072039250552E-2</c:v>
                </c:pt>
                <c:pt idx="10">
                  <c:v>5.2318082308879564E-3</c:v>
                </c:pt>
                <c:pt idx="11">
                  <c:v>3.2692084925467157E-2</c:v>
                </c:pt>
                <c:pt idx="12">
                  <c:v>1.9703284474384263E-2</c:v>
                </c:pt>
                <c:pt idx="13">
                  <c:v>5.0707453346408124E-2</c:v>
                </c:pt>
                <c:pt idx="14">
                  <c:v>0.13536043631632882</c:v>
                </c:pt>
                <c:pt idx="15">
                  <c:v>0.20007052254202773</c:v>
                </c:pt>
                <c:pt idx="16">
                  <c:v>0.17384563885821366</c:v>
                </c:pt>
                <c:pt idx="17">
                  <c:v>0.13651741165428499</c:v>
                </c:pt>
                <c:pt idx="18">
                  <c:v>4.664561093751695E-2</c:v>
                </c:pt>
                <c:pt idx="19">
                  <c:v>1.5278286460965023E-2</c:v>
                </c:pt>
                <c:pt idx="20">
                  <c:v>2.8903847626120804E-2</c:v>
                </c:pt>
                <c:pt idx="21">
                  <c:v>1.6012830220590701E-2</c:v>
                </c:pt>
                <c:pt idx="22">
                  <c:v>2.0409118961057467E-2</c:v>
                </c:pt>
                <c:pt idx="23">
                  <c:v>4.1714760493868033E-2</c:v>
                </c:pt>
              </c:numCache>
            </c:numRef>
          </c:yVal>
        </c:ser>
        <c:axId val="93915776"/>
        <c:axId val="93925760"/>
      </c:scatterChart>
      <c:valAx>
        <c:axId val="93915776"/>
        <c:scaling>
          <c:orientation val="minMax"/>
          <c:max val="24"/>
        </c:scaling>
        <c:axPos val="b"/>
        <c:numFmt formatCode="General" sourceLinked="1"/>
        <c:tickLblPos val="nextTo"/>
        <c:txPr>
          <a:bodyPr rot="0" vert="horz"/>
          <a:lstStyle/>
          <a:p>
            <a:pPr>
              <a:defRPr sz="1800" b="0" i="0" u="none" strike="noStrike" baseline="0">
                <a:solidFill>
                  <a:schemeClr val="tx1"/>
                </a:solidFill>
                <a:latin typeface="Calibri"/>
                <a:ea typeface="Calibri"/>
                <a:cs typeface="Calibri"/>
              </a:defRPr>
            </a:pPr>
            <a:endParaRPr lang="en-US"/>
          </a:p>
        </c:txPr>
        <c:crossAx val="93925760"/>
        <c:crosses val="autoZero"/>
        <c:crossBetween val="midCat"/>
        <c:majorUnit val="3"/>
      </c:valAx>
      <c:valAx>
        <c:axId val="93925760"/>
        <c:scaling>
          <c:orientation val="minMax"/>
        </c:scaling>
        <c:axPos val="l"/>
        <c:majorGridlines/>
        <c:numFmt formatCode="0%" sourceLinked="0"/>
        <c:tickLblPos val="nextTo"/>
        <c:txPr>
          <a:bodyPr/>
          <a:lstStyle/>
          <a:p>
            <a:pPr>
              <a:defRPr sz="1800"/>
            </a:pPr>
            <a:endParaRPr lang="en-US"/>
          </a:p>
        </c:txPr>
        <c:crossAx val="93915776"/>
        <c:crosses val="autoZero"/>
        <c:crossBetween val="midCat"/>
      </c:valAx>
    </c:plotArea>
    <c:legend>
      <c:legendPos val="b"/>
      <c:layout/>
      <c:txPr>
        <a:bodyPr/>
        <a:lstStyle/>
        <a:p>
          <a:pPr>
            <a:defRPr sz="1600"/>
          </a:pPr>
          <a:endParaRPr lang="en-US"/>
        </a:p>
      </c:txPr>
    </c:legend>
    <c:plotVisOnly val="1"/>
    <c:dispBlanksAs val="gap"/>
  </c:chart>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en-US"/>
  <c:chart>
    <c:autoTitleDeleted val="1"/>
    <c:plotArea>
      <c:layout/>
      <c:scatterChart>
        <c:scatterStyle val="lineMarker"/>
        <c:ser>
          <c:idx val="0"/>
          <c:order val="0"/>
          <c:tx>
            <c:v>DA From Home</c:v>
          </c:tx>
          <c:marker>
            <c:symbol val="none"/>
          </c:marker>
          <c:xVal>
            <c:numRef>
              <c:f>hboTodTables!$C$5:$C$28</c:f>
              <c:numCache>
                <c:formatCode>General</c:formatCode>
                <c:ptCount val="24"/>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numCache>
            </c:numRef>
          </c:xVal>
          <c:yVal>
            <c:numRef>
              <c:f>hboTodTables!$I$5:$I$28</c:f>
              <c:numCache>
                <c:formatCode>0.00%</c:formatCode>
                <c:ptCount val="24"/>
                <c:pt idx="0">
                  <c:v>3.450271423720384E-4</c:v>
                </c:pt>
                <c:pt idx="1">
                  <c:v>5.1323292513182834E-5</c:v>
                </c:pt>
                <c:pt idx="2">
                  <c:v>7.8330453693971718E-5</c:v>
                </c:pt>
                <c:pt idx="3">
                  <c:v>9.8809205917995704E-4</c:v>
                </c:pt>
                <c:pt idx="4">
                  <c:v>6.139029719788359E-3</c:v>
                </c:pt>
                <c:pt idx="5">
                  <c:v>1.679238250933187E-2</c:v>
                </c:pt>
                <c:pt idx="6">
                  <c:v>5.890505809672459E-2</c:v>
                </c:pt>
                <c:pt idx="7">
                  <c:v>0.14752777518928356</c:v>
                </c:pt>
                <c:pt idx="8">
                  <c:v>0.10292702544649839</c:v>
                </c:pt>
                <c:pt idx="9">
                  <c:v>8.3426788779933134E-2</c:v>
                </c:pt>
                <c:pt idx="10">
                  <c:v>6.5818949731398083E-2</c:v>
                </c:pt>
                <c:pt idx="11">
                  <c:v>5.6903454814468825E-2</c:v>
                </c:pt>
                <c:pt idx="12">
                  <c:v>5.1006925819590675E-2</c:v>
                </c:pt>
                <c:pt idx="13">
                  <c:v>5.1752280276851324E-2</c:v>
                </c:pt>
                <c:pt idx="14">
                  <c:v>6.1398984464675531E-2</c:v>
                </c:pt>
                <c:pt idx="15">
                  <c:v>5.5518720968329424E-2</c:v>
                </c:pt>
                <c:pt idx="16">
                  <c:v>4.8198283489498589E-2</c:v>
                </c:pt>
                <c:pt idx="17">
                  <c:v>6.4444452344349784E-2</c:v>
                </c:pt>
                <c:pt idx="18">
                  <c:v>5.9980963726936204E-2</c:v>
                </c:pt>
                <c:pt idx="19">
                  <c:v>3.8513880819993816E-2</c:v>
                </c:pt>
                <c:pt idx="20">
                  <c:v>1.6100197780382443E-2</c:v>
                </c:pt>
                <c:pt idx="21">
                  <c:v>8.6749548820806727E-3</c:v>
                </c:pt>
                <c:pt idx="22">
                  <c:v>3.5979223771319233E-3</c:v>
                </c:pt>
                <c:pt idx="23">
                  <c:v>9.0919581499381496E-4</c:v>
                </c:pt>
              </c:numCache>
            </c:numRef>
          </c:yVal>
        </c:ser>
        <c:ser>
          <c:idx val="2"/>
          <c:order val="1"/>
          <c:tx>
            <c:v>SR From Home</c:v>
          </c:tx>
          <c:spPr>
            <a:ln>
              <a:solidFill>
                <a:srgbClr val="3F6D19"/>
              </a:solidFill>
              <a:prstDash val="sysDot"/>
            </a:ln>
          </c:spPr>
          <c:marker>
            <c:symbol val="none"/>
          </c:marker>
          <c:xVal>
            <c:numRef>
              <c:f>hboTodTables!$C$29:$C$52</c:f>
              <c:numCache>
                <c:formatCode>General</c:formatCode>
                <c:ptCount val="24"/>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numCache>
            </c:numRef>
          </c:xVal>
          <c:yVal>
            <c:numRef>
              <c:f>hboTodTables!$I$29:$I$52</c:f>
              <c:numCache>
                <c:formatCode>0.00%</c:formatCode>
                <c:ptCount val="24"/>
                <c:pt idx="0">
                  <c:v>0</c:v>
                </c:pt>
                <c:pt idx="1">
                  <c:v>0</c:v>
                </c:pt>
                <c:pt idx="2">
                  <c:v>1.0785154777538735E-4</c:v>
                </c:pt>
                <c:pt idx="3">
                  <c:v>6.1465743821689583E-4</c:v>
                </c:pt>
                <c:pt idx="4">
                  <c:v>5.0698039514737153E-3</c:v>
                </c:pt>
                <c:pt idx="5">
                  <c:v>9.4762915396570165E-3</c:v>
                </c:pt>
                <c:pt idx="6">
                  <c:v>7.3164444701139128E-2</c:v>
                </c:pt>
                <c:pt idx="7">
                  <c:v>0.31030925561985295</c:v>
                </c:pt>
                <c:pt idx="8">
                  <c:v>0.10473601938886162</c:v>
                </c:pt>
                <c:pt idx="9">
                  <c:v>4.6740994719091593E-2</c:v>
                </c:pt>
                <c:pt idx="10">
                  <c:v>3.1724283556155614E-2</c:v>
                </c:pt>
                <c:pt idx="11">
                  <c:v>3.6642791138467433E-2</c:v>
                </c:pt>
                <c:pt idx="12">
                  <c:v>2.4081871378121959E-2</c:v>
                </c:pt>
                <c:pt idx="13">
                  <c:v>3.130188394515309E-2</c:v>
                </c:pt>
                <c:pt idx="14">
                  <c:v>3.0017260998514071E-2</c:v>
                </c:pt>
                <c:pt idx="15">
                  <c:v>4.5894021365171837E-2</c:v>
                </c:pt>
                <c:pt idx="16">
                  <c:v>6.0364444584280717E-2</c:v>
                </c:pt>
                <c:pt idx="17">
                  <c:v>6.3656362353465251E-2</c:v>
                </c:pt>
                <c:pt idx="18">
                  <c:v>7.5401883783022386E-2</c:v>
                </c:pt>
                <c:pt idx="19">
                  <c:v>3.366537771861236E-2</c:v>
                </c:pt>
                <c:pt idx="20">
                  <c:v>1.1353355599533228E-2</c:v>
                </c:pt>
                <c:pt idx="21">
                  <c:v>2.855075052665094E-3</c:v>
                </c:pt>
                <c:pt idx="22">
                  <c:v>1.8261247165868232E-3</c:v>
                </c:pt>
                <c:pt idx="23">
                  <c:v>9.9594490418258136E-4</c:v>
                </c:pt>
              </c:numCache>
            </c:numRef>
          </c:yVal>
        </c:ser>
        <c:axId val="93940736"/>
        <c:axId val="94065792"/>
      </c:scatterChart>
      <c:valAx>
        <c:axId val="93940736"/>
        <c:scaling>
          <c:orientation val="minMax"/>
          <c:max val="24"/>
        </c:scaling>
        <c:axPos val="b"/>
        <c:title>
          <c:tx>
            <c:rich>
              <a:bodyPr/>
              <a:lstStyle/>
              <a:p>
                <a:pPr>
                  <a:defRPr sz="1400"/>
                </a:pPr>
                <a:r>
                  <a:rPr lang="en-US" sz="1400"/>
                  <a:t>Trip Departure Time</a:t>
                </a:r>
              </a:p>
            </c:rich>
          </c:tx>
          <c:layout/>
        </c:title>
        <c:numFmt formatCode="General" sourceLinked="1"/>
        <c:tickLblPos val="nextTo"/>
        <c:txPr>
          <a:bodyPr rot="0" vert="horz"/>
          <a:lstStyle/>
          <a:p>
            <a:pPr>
              <a:defRPr sz="1800" b="0" i="0" u="none" strike="noStrike" baseline="0">
                <a:solidFill>
                  <a:schemeClr val="tx1"/>
                </a:solidFill>
                <a:latin typeface="Calibri"/>
                <a:ea typeface="Calibri"/>
                <a:cs typeface="Calibri"/>
              </a:defRPr>
            </a:pPr>
            <a:endParaRPr lang="en-US"/>
          </a:p>
        </c:txPr>
        <c:crossAx val="94065792"/>
        <c:crosses val="autoZero"/>
        <c:crossBetween val="midCat"/>
        <c:majorUnit val="3"/>
      </c:valAx>
      <c:valAx>
        <c:axId val="94065792"/>
        <c:scaling>
          <c:orientation val="minMax"/>
        </c:scaling>
        <c:axPos val="l"/>
        <c:majorGridlines/>
        <c:numFmt formatCode="0%" sourceLinked="0"/>
        <c:tickLblPos val="nextTo"/>
        <c:txPr>
          <a:bodyPr/>
          <a:lstStyle/>
          <a:p>
            <a:pPr>
              <a:defRPr sz="1800"/>
            </a:pPr>
            <a:endParaRPr lang="en-US"/>
          </a:p>
        </c:txPr>
        <c:crossAx val="93940736"/>
        <c:crosses val="autoZero"/>
        <c:crossBetween val="midCat"/>
      </c:valAx>
    </c:plotArea>
    <c:legend>
      <c:legendPos val="b"/>
      <c:layout/>
      <c:txPr>
        <a:bodyPr/>
        <a:lstStyle/>
        <a:p>
          <a:pPr>
            <a:defRPr sz="1800"/>
          </a:pPr>
          <a:endParaRPr lang="en-US"/>
        </a:p>
      </c:txPr>
    </c:legend>
    <c:plotVisOnly val="1"/>
    <c:dispBlanksAs val="gap"/>
  </c:chart>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scatterChart>
        <c:scatterStyle val="lineMarker"/>
        <c:ser>
          <c:idx val="1"/>
          <c:order val="0"/>
          <c:tx>
            <c:v>DA To Home</c:v>
          </c:tx>
          <c:marker>
            <c:symbol val="none"/>
          </c:marker>
          <c:xVal>
            <c:numRef>
              <c:f>hboTodTables!$V$5:$V$28</c:f>
              <c:numCache>
                <c:formatCode>General</c:formatCode>
                <c:ptCount val="24"/>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numCache>
            </c:numRef>
          </c:xVal>
          <c:yVal>
            <c:numRef>
              <c:f>hboTodTables!$AB$5:$AB$28</c:f>
              <c:numCache>
                <c:formatCode>0.00%</c:formatCode>
                <c:ptCount val="24"/>
                <c:pt idx="0">
                  <c:v>4.8412156738634714E-3</c:v>
                </c:pt>
                <c:pt idx="1">
                  <c:v>3.9221916086560667E-3</c:v>
                </c:pt>
                <c:pt idx="2">
                  <c:v>1.2229935091401891E-3</c:v>
                </c:pt>
                <c:pt idx="3">
                  <c:v>7.1952384495802468E-4</c:v>
                </c:pt>
                <c:pt idx="4">
                  <c:v>4.7115115754735174E-4</c:v>
                </c:pt>
                <c:pt idx="5">
                  <c:v>1.5690408151208181E-3</c:v>
                </c:pt>
                <c:pt idx="6">
                  <c:v>4.2476295820797327E-3</c:v>
                </c:pt>
                <c:pt idx="7">
                  <c:v>3.3109537640560772E-2</c:v>
                </c:pt>
                <c:pt idx="8">
                  <c:v>4.0034103381302803E-2</c:v>
                </c:pt>
                <c:pt idx="9">
                  <c:v>3.0606878986174448E-2</c:v>
                </c:pt>
                <c:pt idx="10">
                  <c:v>4.4580068957333165E-2</c:v>
                </c:pt>
                <c:pt idx="11">
                  <c:v>6.1529561044422303E-2</c:v>
                </c:pt>
                <c:pt idx="12">
                  <c:v>5.9141613515843038E-2</c:v>
                </c:pt>
                <c:pt idx="13">
                  <c:v>6.3550492245214862E-2</c:v>
                </c:pt>
                <c:pt idx="14">
                  <c:v>9.4920283524217178E-2</c:v>
                </c:pt>
                <c:pt idx="15">
                  <c:v>9.3029193079694761E-2</c:v>
                </c:pt>
                <c:pt idx="16">
                  <c:v>8.635526748940589E-2</c:v>
                </c:pt>
                <c:pt idx="17">
                  <c:v>8.5632303885821215E-2</c:v>
                </c:pt>
                <c:pt idx="18">
                  <c:v>7.7772140841977699E-2</c:v>
                </c:pt>
                <c:pt idx="19">
                  <c:v>6.3557886163474075E-2</c:v>
                </c:pt>
                <c:pt idx="20">
                  <c:v>6.0408499120507934E-2</c:v>
                </c:pt>
                <c:pt idx="21">
                  <c:v>5.2354702640275516E-2</c:v>
                </c:pt>
                <c:pt idx="22">
                  <c:v>2.5840226018246596E-2</c:v>
                </c:pt>
                <c:pt idx="23">
                  <c:v>1.0583495274162427E-2</c:v>
                </c:pt>
              </c:numCache>
            </c:numRef>
          </c:yVal>
        </c:ser>
        <c:ser>
          <c:idx val="3"/>
          <c:order val="1"/>
          <c:tx>
            <c:v>SR To Home</c:v>
          </c:tx>
          <c:spPr>
            <a:ln>
              <a:solidFill>
                <a:schemeClr val="accent2">
                  <a:lumMod val="75000"/>
                </a:schemeClr>
              </a:solidFill>
              <a:prstDash val="sysDot"/>
            </a:ln>
          </c:spPr>
          <c:marker>
            <c:symbol val="none"/>
          </c:marker>
          <c:xVal>
            <c:numRef>
              <c:f>hboTodTables!$V$29:$V$52</c:f>
              <c:numCache>
                <c:formatCode>General</c:formatCode>
                <c:ptCount val="24"/>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numCache>
            </c:numRef>
          </c:xVal>
          <c:yVal>
            <c:numRef>
              <c:f>hboTodTables!$AB$29:$AB$52</c:f>
              <c:numCache>
                <c:formatCode>0.00%</c:formatCode>
                <c:ptCount val="24"/>
                <c:pt idx="0">
                  <c:v>2.9604367495266E-3</c:v>
                </c:pt>
                <c:pt idx="1">
                  <c:v>1.7800400910423764E-3</c:v>
                </c:pt>
                <c:pt idx="2">
                  <c:v>4.5979457530776244E-4</c:v>
                </c:pt>
                <c:pt idx="3">
                  <c:v>4.5354911415965794E-4</c:v>
                </c:pt>
                <c:pt idx="4">
                  <c:v>0</c:v>
                </c:pt>
                <c:pt idx="5">
                  <c:v>4.0353493634236523E-4</c:v>
                </c:pt>
                <c:pt idx="6">
                  <c:v>1.0945451972034876E-3</c:v>
                </c:pt>
                <c:pt idx="7">
                  <c:v>9.5489021710080235E-3</c:v>
                </c:pt>
                <c:pt idx="8">
                  <c:v>1.4651303723502311E-2</c:v>
                </c:pt>
                <c:pt idx="9">
                  <c:v>1.0781200524367741E-2</c:v>
                </c:pt>
                <c:pt idx="10">
                  <c:v>2.0560168163048273E-2</c:v>
                </c:pt>
                <c:pt idx="11">
                  <c:v>3.0001627121436891E-2</c:v>
                </c:pt>
                <c:pt idx="12">
                  <c:v>3.6680186893871716E-2</c:v>
                </c:pt>
                <c:pt idx="13">
                  <c:v>4.8753224118516951E-2</c:v>
                </c:pt>
                <c:pt idx="14">
                  <c:v>0.17237825892870262</c:v>
                </c:pt>
                <c:pt idx="15">
                  <c:v>0.13568996654169854</c:v>
                </c:pt>
                <c:pt idx="16">
                  <c:v>8.1422802620429266E-2</c:v>
                </c:pt>
                <c:pt idx="17">
                  <c:v>9.0231232531389968E-2</c:v>
                </c:pt>
                <c:pt idx="18">
                  <c:v>8.8930632773817964E-2</c:v>
                </c:pt>
                <c:pt idx="19">
                  <c:v>7.7753508178124292E-2</c:v>
                </c:pt>
                <c:pt idx="20">
                  <c:v>9.1014807826608105E-2</c:v>
                </c:pt>
                <c:pt idx="21">
                  <c:v>5.7577885801849714E-2</c:v>
                </c:pt>
                <c:pt idx="22">
                  <c:v>1.7727913980601584E-2</c:v>
                </c:pt>
                <c:pt idx="23">
                  <c:v>9.1444774374440166E-3</c:v>
                </c:pt>
              </c:numCache>
            </c:numRef>
          </c:yVal>
        </c:ser>
        <c:axId val="94115328"/>
        <c:axId val="94117248"/>
      </c:scatterChart>
      <c:valAx>
        <c:axId val="94115328"/>
        <c:scaling>
          <c:orientation val="minMax"/>
          <c:max val="24"/>
        </c:scaling>
        <c:axPos val="b"/>
        <c:title>
          <c:tx>
            <c:rich>
              <a:bodyPr/>
              <a:lstStyle/>
              <a:p>
                <a:pPr>
                  <a:defRPr sz="1800"/>
                </a:pPr>
                <a:r>
                  <a:rPr lang="en-US" sz="1800"/>
                  <a:t>Trip Departure Time</a:t>
                </a:r>
              </a:p>
            </c:rich>
          </c:tx>
          <c:layout/>
        </c:title>
        <c:numFmt formatCode="General" sourceLinked="1"/>
        <c:tickLblPos val="nextTo"/>
        <c:txPr>
          <a:bodyPr rot="0" vert="horz"/>
          <a:lstStyle/>
          <a:p>
            <a:pPr>
              <a:defRPr sz="1800" b="0" i="0" u="none" strike="noStrike" baseline="0">
                <a:solidFill>
                  <a:schemeClr val="tx1"/>
                </a:solidFill>
                <a:latin typeface="Calibri"/>
                <a:ea typeface="Calibri"/>
                <a:cs typeface="Calibri"/>
              </a:defRPr>
            </a:pPr>
            <a:endParaRPr lang="en-US"/>
          </a:p>
        </c:txPr>
        <c:crossAx val="94117248"/>
        <c:crosses val="autoZero"/>
        <c:crossBetween val="midCat"/>
        <c:majorUnit val="3"/>
      </c:valAx>
      <c:valAx>
        <c:axId val="94117248"/>
        <c:scaling>
          <c:orientation val="minMax"/>
          <c:max val="0.35000000000000031"/>
        </c:scaling>
        <c:axPos val="l"/>
        <c:majorGridlines/>
        <c:numFmt formatCode="0%" sourceLinked="0"/>
        <c:tickLblPos val="nextTo"/>
        <c:txPr>
          <a:bodyPr/>
          <a:lstStyle/>
          <a:p>
            <a:pPr>
              <a:defRPr sz="1800"/>
            </a:pPr>
            <a:endParaRPr lang="en-US"/>
          </a:p>
        </c:txPr>
        <c:crossAx val="94115328"/>
        <c:crosses val="autoZero"/>
        <c:crossBetween val="midCat"/>
      </c:valAx>
    </c:plotArea>
    <c:legend>
      <c:legendPos val="b"/>
      <c:layout/>
      <c:txPr>
        <a:bodyPr/>
        <a:lstStyle/>
        <a:p>
          <a:pPr>
            <a:defRPr sz="1800"/>
          </a:pPr>
          <a:endParaRPr lang="en-US"/>
        </a:p>
      </c:txPr>
    </c:legend>
    <c:plotVisOnly val="1"/>
    <c:dispBlanksAs val="gap"/>
  </c:chart>
  <c:externalData r:id="rId1"/>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3276931-4F69-410B-A1E9-C79A7FCEE42F}" type="datetimeFigureOut">
              <a:rPr lang="en-US" smtClean="0"/>
              <a:pPr/>
              <a:t>5/10/2011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DAEBD599-3383-4834-8636-6B977BB31BEC}"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152EC66-D12E-431D-8CF0-15E1C565AC2E}" type="datetimeFigureOut">
              <a:rPr lang="en-US" smtClean="0"/>
              <a:pPr/>
              <a:t>5/10/2011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0ABC394-2E98-419C-819E-A391FFC74E09}"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One</a:t>
            </a:r>
            <a:r>
              <a:rPr lang="en-US" baseline="0" dirty="0" smtClean="0"/>
              <a:t> of the key contributions of tour-based models is the joint modeling of tour departure and arrival times.  It recognizes that the two decisions are related – scheduling a departure time earlier often implies leaving early as well.  In a trip-based model, the two decisions are modeled as completely independent of each other.</a:t>
            </a:r>
          </a:p>
          <a:p>
            <a:endParaRPr lang="en-US" baseline="0" dirty="0" smtClean="0"/>
          </a:p>
          <a:p>
            <a:r>
              <a:rPr lang="en-US" baseline="0" dirty="0" smtClean="0"/>
              <a:t>With a few notable exceptions, the state of the practice for time of day choice in trip-based models continues to be fixed factors, which ignores the effect that increasing congestion has on the diurnal distribution of travel, as well as precludes the examination of strategies aimed at mitigating peak spreading.</a:t>
            </a:r>
          </a:p>
          <a:p>
            <a:endParaRPr lang="en-US" baseline="0" dirty="0" smtClean="0"/>
          </a:p>
          <a:p>
            <a:r>
              <a:rPr lang="en-US" dirty="0" smtClean="0"/>
              <a:t>In</a:t>
            </a:r>
            <a:r>
              <a:rPr lang="en-US" baseline="0" dirty="0" smtClean="0"/>
              <a:t> order to be able to incorporate travel time sensitive and other factors in the diurnal distribution of travel, we developed a model of joint departure and arrival time choice, patterned after the tour scheduling models but applied in a standard 4-step trip-based model.</a:t>
            </a:r>
            <a:endParaRPr lang="en-US" dirty="0"/>
          </a:p>
        </p:txBody>
      </p:sp>
      <p:sp>
        <p:nvSpPr>
          <p:cNvPr id="4" name="Slide Number Placeholder 3"/>
          <p:cNvSpPr>
            <a:spLocks noGrp="1"/>
          </p:cNvSpPr>
          <p:nvPr>
            <p:ph type="sldNum" sz="quarter" idx="10"/>
          </p:nvPr>
        </p:nvSpPr>
        <p:spPr/>
        <p:txBody>
          <a:bodyPr/>
          <a:lstStyle/>
          <a:p>
            <a:fld id="{90ABC394-2E98-419C-819E-A391FFC74E09}" type="slidenum">
              <a:rPr lang="en-US" smtClean="0"/>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Option a – replaces</a:t>
            </a:r>
            <a:r>
              <a:rPr lang="en-US" baseline="0" dirty="0" smtClean="0"/>
              <a:t> the diurnal factors completely</a:t>
            </a:r>
            <a:endParaRPr lang="en-US" dirty="0"/>
          </a:p>
        </p:txBody>
      </p:sp>
      <p:sp>
        <p:nvSpPr>
          <p:cNvPr id="4" name="Slide Number Placeholder 3"/>
          <p:cNvSpPr>
            <a:spLocks noGrp="1"/>
          </p:cNvSpPr>
          <p:nvPr>
            <p:ph type="sldNum" sz="quarter" idx="10"/>
          </p:nvPr>
        </p:nvSpPr>
        <p:spPr/>
        <p:txBody>
          <a:bodyPr/>
          <a:lstStyle/>
          <a:p>
            <a:fld id="{90ABC394-2E98-419C-819E-A391FFC74E09}"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Option b – </a:t>
            </a:r>
            <a:r>
              <a:rPr lang="en-US" dirty="0" smtClean="0"/>
              <a:t>used also </a:t>
            </a:r>
            <a:r>
              <a:rPr lang="en-US" dirty="0" smtClean="0"/>
              <a:t>as a “post-processor”  to allocate traffic into short</a:t>
            </a:r>
            <a:r>
              <a:rPr lang="en-US" baseline="0" dirty="0" smtClean="0"/>
              <a:t> time periods</a:t>
            </a:r>
            <a:endParaRPr lang="en-US" dirty="0"/>
          </a:p>
        </p:txBody>
      </p:sp>
      <p:sp>
        <p:nvSpPr>
          <p:cNvPr id="4" name="Slide Number Placeholder 3"/>
          <p:cNvSpPr>
            <a:spLocks noGrp="1"/>
          </p:cNvSpPr>
          <p:nvPr>
            <p:ph type="sldNum" sz="quarter" idx="10"/>
          </p:nvPr>
        </p:nvSpPr>
        <p:spPr/>
        <p:txBody>
          <a:bodyPr/>
          <a:lstStyle/>
          <a:p>
            <a:fld id="{90ABC394-2E98-419C-819E-A391FFC74E09}"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ABC394-2E98-419C-819E-A391FFC74E09}" type="slidenum">
              <a:rPr lang="en-US" smtClean="0"/>
              <a:pPr/>
              <a:t>9</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ABC394-2E98-419C-819E-A391FFC74E09}" type="slidenum">
              <a:rPr lang="en-US" smtClean="0"/>
              <a:pPr/>
              <a:t>13</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ABC394-2E98-419C-819E-A391FFC74E09}" type="slidenum">
              <a:rPr lang="en-US" smtClean="0"/>
              <a:pPr/>
              <a:t>14</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Peak</a:t>
            </a:r>
            <a:r>
              <a:rPr lang="en-US" baseline="0" dirty="0" smtClean="0"/>
              <a:t> + off-peak trips from mode choice added up and then transposed to OD format to apply the TOD model.</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90ABC394-2E98-419C-819E-A391FFC74E09}" type="slidenum">
              <a:rPr lang="en-US" smtClean="0"/>
              <a:pPr/>
              <a:t>18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8" name="Date Placeholder 27"/>
          <p:cNvSpPr>
            <a:spLocks noGrp="1"/>
          </p:cNvSpPr>
          <p:nvPr>
            <p:ph type="dt" sz="half" idx="10"/>
          </p:nvPr>
        </p:nvSpPr>
        <p:spPr/>
        <p:txBody>
          <a:bodyPr/>
          <a:lstStyle>
            <a:extLst/>
          </a:lstStyle>
          <a:p>
            <a:fld id="{CE0B3F0E-98D6-4EE3-A157-55F0DCE8E06E}" type="datetimeFigureOut">
              <a:rPr lang="en-US" smtClean="0"/>
              <a:pPr/>
              <a:t>5/10/2011</a:t>
            </a:fld>
            <a:endParaRPr lang="en-US"/>
          </a:p>
        </p:txBody>
      </p:sp>
      <p:sp>
        <p:nvSpPr>
          <p:cNvPr id="17" name="Footer Placeholder 16"/>
          <p:cNvSpPr>
            <a:spLocks noGrp="1"/>
          </p:cNvSpPr>
          <p:nvPr>
            <p:ph type="ftr" sz="quarter" idx="11"/>
          </p:nvPr>
        </p:nvSpPr>
        <p:spPr/>
        <p:txBody>
          <a:bodyPr/>
          <a:lstStyle>
            <a:extLst/>
          </a:lstStyle>
          <a:p>
            <a:endParaRPr lang="en-US"/>
          </a:p>
        </p:txBody>
      </p:sp>
      <p:sp>
        <p:nvSpPr>
          <p:cNvPr id="29" name="Slide Number Placeholder 28"/>
          <p:cNvSpPr>
            <a:spLocks noGrp="1"/>
          </p:cNvSpPr>
          <p:nvPr>
            <p:ph type="sldNum" sz="quarter" idx="12"/>
          </p:nvPr>
        </p:nvSpPr>
        <p:spPr/>
        <p:txBody>
          <a:bodyPr/>
          <a:lstStyle>
            <a:extLst/>
          </a:lstStyle>
          <a:p>
            <a:fld id="{A637DB56-D701-40D0-94D4-A9662114D571}" type="slidenum">
              <a:rPr lang="en-US" smtClean="0"/>
              <a:pPr/>
              <a:t>‹#›</a:t>
            </a:fld>
            <a:endParaRPr lang="en-US"/>
          </a:p>
        </p:txBody>
      </p:sp>
      <p:sp>
        <p:nvSpPr>
          <p:cNvPr id="32" name="Rectangle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9" name="Rectangle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Rectangle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Rectangle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42" name="Rectangle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Title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56" name="Rectangle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5" name="Rectangle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6" name="Rectangle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7" name="Rectangle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E0B3F0E-98D6-4EE3-A157-55F0DCE8E06E}" type="datetimeFigureOut">
              <a:rPr lang="en-US" smtClean="0"/>
              <a:pPr/>
              <a:t>5/10/2011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A637DB56-D701-40D0-94D4-A9662114D57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981200" cy="5851525"/>
          </a:xfrm>
        </p:spPr>
        <p:txBody>
          <a:bodyPr vert="eaVert" anchor="ct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274639"/>
            <a:ext cx="58674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E0B3F0E-98D6-4EE3-A157-55F0DCE8E06E}" type="datetimeFigureOut">
              <a:rPr lang="en-US" smtClean="0"/>
              <a:pPr/>
              <a:t>5/10/2011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A637DB56-D701-40D0-94D4-A9662114D57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14400" y="152400"/>
            <a:ext cx="7772400" cy="707136"/>
          </a:xfrm>
        </p:spPr>
        <p:txBody>
          <a:bodyPr/>
          <a:lstStyle>
            <a:lvl1pPr>
              <a:defRPr sz="3200" baseline="0"/>
            </a:lvl1pPr>
            <a:extLst/>
          </a:lstStyle>
          <a:p>
            <a:r>
              <a:rPr kumimoji="0" lang="en-US" dirty="0" smtClean="0"/>
              <a:t>Click to edit Master title style</a:t>
            </a:r>
            <a:endParaRPr kumimoji="0" lang="en-US" dirty="0"/>
          </a:p>
        </p:txBody>
      </p:sp>
      <p:sp>
        <p:nvSpPr>
          <p:cNvPr id="3" name="Content Placeholder 2"/>
          <p:cNvSpPr>
            <a:spLocks noGrp="1"/>
          </p:cNvSpPr>
          <p:nvPr>
            <p:ph idx="1"/>
          </p:nvPr>
        </p:nvSpPr>
        <p:spPr>
          <a:xfrm>
            <a:off x="914400" y="990600"/>
            <a:ext cx="7772400" cy="5334000"/>
          </a:xfrm>
        </p:spPr>
        <p:txBody>
          <a:bodyPr/>
          <a:lstStyle>
            <a:lvl1pPr>
              <a:defRPr sz="2800" baseline="0"/>
            </a:lvl1pPr>
            <a:lvl2pPr>
              <a:defRPr sz="2400" baseline="0"/>
            </a:lvl2pPr>
            <a:lvl3pPr>
              <a:defRPr sz="2000" baseline="0"/>
            </a:lvl3pPr>
            <a:extLst/>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
        <p:nvSpPr>
          <p:cNvPr id="4" name="Date Placeholder 3"/>
          <p:cNvSpPr>
            <a:spLocks noGrp="1"/>
          </p:cNvSpPr>
          <p:nvPr>
            <p:ph type="dt" sz="half" idx="10"/>
          </p:nvPr>
        </p:nvSpPr>
        <p:spPr/>
        <p:txBody>
          <a:bodyPr/>
          <a:lstStyle>
            <a:extLst/>
          </a:lstStyle>
          <a:p>
            <a:fld id="{CE0B3F0E-98D6-4EE3-A157-55F0DCE8E06E}" type="datetimeFigureOut">
              <a:rPr lang="en-US" smtClean="0"/>
              <a:pPr/>
              <a:t>5/10/2011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A637DB56-D701-40D0-94D4-A9662114D57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4" name="Freeform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5" name="Freeform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3" name="Freeform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6" name="Freeform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7" name="Freeform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8" name="Freeform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9" name="Freeform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0" name="Freeform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1" name="Freeform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2" name="Freeform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3" name="Freeform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4" name="Freeform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5" name="Freeform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6" name="Freeform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7" name="Freeform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3" name="Text Placeholder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CE0B3F0E-98D6-4EE3-A157-55F0DCE8E06E}" type="datetimeFigureOut">
              <a:rPr lang="en-US" smtClean="0"/>
              <a:pPr/>
              <a:t>5/10/2011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A637DB56-D701-40D0-94D4-A9662114D571}" type="slidenum">
              <a:rPr lang="en-US" smtClean="0"/>
              <a:pPr/>
              <a:t>‹#›</a:t>
            </a:fld>
            <a:endParaRPr lang="en-US"/>
          </a:p>
        </p:txBody>
      </p:sp>
      <p:sp>
        <p:nvSpPr>
          <p:cNvPr id="7" name="Rectangle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en-US" smtClean="0"/>
              <a:t>Click to edit Master title style</a:t>
            </a:r>
            <a:endParaRPr kumimoji="0" lang="en-US"/>
          </a:p>
        </p:txBody>
      </p:sp>
      <p:sp>
        <p:nvSpPr>
          <p:cNvPr id="8" name="Rectangle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Rectangle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Rectangle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12064"/>
            <a:ext cx="8229600" cy="9144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CE0B3F0E-98D6-4EE3-A157-55F0DCE8E06E}" type="datetimeFigureOut">
              <a:rPr lang="en-US" smtClean="0"/>
              <a:pPr/>
              <a:t>5/10/2011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A637DB56-D701-40D0-94D4-A9662114D57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5" name="Rectangle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504824" y="512064"/>
            <a:ext cx="7772400" cy="914400"/>
          </a:xfrm>
        </p:spPr>
        <p:txBody>
          <a:bodyPr anchor="t"/>
          <a:lstStyle>
            <a:lvl1pPr>
              <a:defRPr sz="400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CE0B3F0E-98D6-4EE3-A157-55F0DCE8E06E}" type="datetimeFigureOut">
              <a:rPr lang="en-US" smtClean="0"/>
              <a:pPr/>
              <a:t>5/10/2011</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A637DB56-D701-40D0-94D4-A9662114D571}" type="slidenum">
              <a:rPr lang="en-US" smtClean="0"/>
              <a:pPr/>
              <a:t>‹#›</a:t>
            </a:fld>
            <a:endParaRPr lang="en-US"/>
          </a:p>
        </p:txBody>
      </p:sp>
      <p:sp>
        <p:nvSpPr>
          <p:cNvPr id="16" name="Rectangle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Rectangle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Rectangle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9" name="Rectangle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Rectangle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Rectangle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Rectangle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9" name="Rectangle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Rectangle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914400"/>
          </a:xfrm>
        </p:spPr>
        <p:txBody>
          <a:bodyPr/>
          <a:lstStyle>
            <a:lvl1pPr>
              <a:defRPr sz="4000" cap="none" baseline="0"/>
            </a:lvl1pPr>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CE0B3F0E-98D6-4EE3-A157-55F0DCE8E06E}" type="datetimeFigureOut">
              <a:rPr lang="en-US" smtClean="0"/>
              <a:pPr/>
              <a:t>5/10/2011</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A637DB56-D701-40D0-94D4-A9662114D57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CE0B3F0E-98D6-4EE3-A157-55F0DCE8E06E}" type="datetimeFigureOut">
              <a:rPr lang="en-US" smtClean="0"/>
              <a:pPr/>
              <a:t>5/10/2011</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A637DB56-D701-40D0-94D4-A9662114D57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273050"/>
            <a:ext cx="8229600" cy="1162050"/>
          </a:xfrm>
        </p:spPr>
        <p:txBody>
          <a:bodyPr anchor="ctr"/>
          <a:lstStyle>
            <a:lvl1pPr algn="l">
              <a:buNone/>
              <a:defRPr sz="3600" b="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CE0B3F0E-98D6-4EE3-A157-55F0DCE8E06E}" type="datetimeFigureOut">
              <a:rPr lang="en-US" smtClean="0"/>
              <a:pPr/>
              <a:t>5/10/2011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A637DB56-D701-40D0-94D4-A9662114D57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cxnSp>
        <p:nvCxnSpPr>
          <p:cNvPr id="9" name="Straight Connector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Group 9"/>
          <p:cNvGrpSpPr/>
          <p:nvPr/>
        </p:nvGrpSpPr>
        <p:grpSpPr>
          <a:xfrm rot="5400000">
            <a:off x="8514581" y="1219200"/>
            <a:ext cx="132763" cy="128466"/>
            <a:chOff x="6668087" y="1297746"/>
            <a:chExt cx="161840" cy="156602"/>
          </a:xfrm>
        </p:grpSpPr>
        <p:cxnSp>
          <p:nvCxnSpPr>
            <p:cNvPr id="15" name="Straight Connector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en-US" smtClean="0"/>
              <a:t>Click icon to add picture</a:t>
            </a:r>
            <a:endParaRPr kumimoji="0" lang="en-US"/>
          </a:p>
        </p:txBody>
      </p:sp>
      <p:sp>
        <p:nvSpPr>
          <p:cNvPr id="4" name="Text Placeholder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grpSp>
        <p:nvGrpSpPr>
          <p:cNvPr id="14" name="Group 13"/>
          <p:cNvGrpSpPr/>
          <p:nvPr/>
        </p:nvGrpSpPr>
        <p:grpSpPr>
          <a:xfrm rot="5400000">
            <a:off x="8666981" y="1371600"/>
            <a:ext cx="132763" cy="128466"/>
            <a:chOff x="6668087" y="1297746"/>
            <a:chExt cx="161840" cy="156602"/>
          </a:xfrm>
        </p:grpSpPr>
        <p:cxnSp>
          <p:nvCxnSpPr>
            <p:cNvPr id="11" name="Straight Connector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Group 17"/>
          <p:cNvGrpSpPr/>
          <p:nvPr/>
        </p:nvGrpSpPr>
        <p:grpSpPr>
          <a:xfrm rot="5400000">
            <a:off x="8320088" y="1474763"/>
            <a:ext cx="132763" cy="128466"/>
            <a:chOff x="6668087" y="1297746"/>
            <a:chExt cx="161840" cy="156602"/>
          </a:xfrm>
        </p:grpSpPr>
        <p:cxnSp>
          <p:nvCxnSpPr>
            <p:cNvPr id="19" name="Straight Connector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Date Placeholder 4"/>
          <p:cNvSpPr>
            <a:spLocks noGrp="1"/>
          </p:cNvSpPr>
          <p:nvPr>
            <p:ph type="dt" sz="half" idx="10"/>
          </p:nvPr>
        </p:nvSpPr>
        <p:spPr>
          <a:xfrm>
            <a:off x="6477000" y="55499"/>
            <a:ext cx="2133600" cy="365125"/>
          </a:xfrm>
        </p:spPr>
        <p:txBody>
          <a:bodyPr/>
          <a:lstStyle>
            <a:extLst/>
          </a:lstStyle>
          <a:p>
            <a:fld id="{CE0B3F0E-98D6-4EE3-A157-55F0DCE8E06E}" type="datetimeFigureOut">
              <a:rPr lang="en-US" smtClean="0"/>
              <a:pPr/>
              <a:t>5/10/2011</a:t>
            </a:fld>
            <a:endParaRPr lang="en-US"/>
          </a:p>
        </p:txBody>
      </p:sp>
      <p:sp>
        <p:nvSpPr>
          <p:cNvPr id="6" name="Footer Placeholder 5"/>
          <p:cNvSpPr>
            <a:spLocks noGrp="1"/>
          </p:cNvSpPr>
          <p:nvPr>
            <p:ph type="ftr" sz="quarter" idx="11"/>
          </p:nvPr>
        </p:nvSpPr>
        <p:spPr>
          <a:xfrm>
            <a:off x="914400" y="55499"/>
            <a:ext cx="5562600" cy="365125"/>
          </a:xfrm>
        </p:spPr>
        <p:txBody>
          <a:bodyPr/>
          <a:lstStyle>
            <a:extLst/>
          </a:lstStyle>
          <a:p>
            <a:endParaRPr lang="en-US"/>
          </a:p>
        </p:txBody>
      </p:sp>
      <p:sp>
        <p:nvSpPr>
          <p:cNvPr id="7" name="Slide Number Placeholder 6"/>
          <p:cNvSpPr>
            <a:spLocks noGrp="1"/>
          </p:cNvSpPr>
          <p:nvPr>
            <p:ph type="sldNum" sz="quarter" idx="12"/>
          </p:nvPr>
        </p:nvSpPr>
        <p:spPr>
          <a:xfrm>
            <a:off x="8610600" y="55499"/>
            <a:ext cx="457200" cy="365125"/>
          </a:xfrm>
        </p:spPr>
        <p:txBody>
          <a:bodyPr/>
          <a:lstStyle>
            <a:extLst/>
          </a:lstStyle>
          <a:p>
            <a:fld id="{A637DB56-D701-40D0-94D4-A9662114D57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Rectangle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ectangle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ectangle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Rectangle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Rectangle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7" name="Rectangle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Title Placeholder 21"/>
          <p:cNvSpPr>
            <a:spLocks noGrp="1"/>
          </p:cNvSpPr>
          <p:nvPr>
            <p:ph type="title"/>
          </p:nvPr>
        </p:nvSpPr>
        <p:spPr>
          <a:xfrm>
            <a:off x="914400" y="512064"/>
            <a:ext cx="7772400" cy="914400"/>
          </a:xfrm>
          <a:prstGeom prst="rect">
            <a:avLst/>
          </a:prstGeom>
        </p:spPr>
        <p:txBody>
          <a:bodyPr vert="horz" anchor="t">
            <a:noAutofit/>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CE0B3F0E-98D6-4EE3-A157-55F0DCE8E06E}" type="datetimeFigureOut">
              <a:rPr lang="en-US" smtClean="0"/>
              <a:pPr/>
              <a:t>5/10/2011</a:t>
            </a:fld>
            <a:endParaRPr lang="en-US"/>
          </a:p>
        </p:txBody>
      </p:sp>
      <p:sp>
        <p:nvSpPr>
          <p:cNvPr id="3" name="Footer Placeholder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en-US"/>
          </a:p>
        </p:txBody>
      </p:sp>
      <p:sp>
        <p:nvSpPr>
          <p:cNvPr id="23" name="Slide Number Placeholder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A637DB56-D701-40D0-94D4-A9662114D571}"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828800"/>
            <a:ext cx="7772400" cy="1975104"/>
          </a:xfrm>
        </p:spPr>
        <p:txBody>
          <a:bodyPr/>
          <a:lstStyle/>
          <a:p>
            <a:r>
              <a:rPr lang="en-US" sz="3200" cap="none" dirty="0" smtClean="0"/>
              <a:t>Joint Trip Departure and Arrival Time Choice Model</a:t>
            </a:r>
            <a:endParaRPr lang="en-US" sz="3200" cap="none" dirty="0"/>
          </a:p>
        </p:txBody>
      </p:sp>
      <p:sp>
        <p:nvSpPr>
          <p:cNvPr id="3" name="Subtitle 2"/>
          <p:cNvSpPr>
            <a:spLocks noGrp="1"/>
          </p:cNvSpPr>
          <p:nvPr>
            <p:ph type="subTitle" idx="1"/>
          </p:nvPr>
        </p:nvSpPr>
        <p:spPr>
          <a:xfrm>
            <a:off x="914400" y="990600"/>
            <a:ext cx="7772400" cy="838200"/>
          </a:xfrm>
        </p:spPr>
        <p:txBody>
          <a:bodyPr/>
          <a:lstStyle/>
          <a:p>
            <a:r>
              <a:rPr lang="en-US" dirty="0" smtClean="0"/>
              <a:t>13</a:t>
            </a:r>
            <a:r>
              <a:rPr lang="en-US" baseline="30000" dirty="0" smtClean="0"/>
              <a:t>th</a:t>
            </a:r>
            <a:r>
              <a:rPr lang="en-US" dirty="0" smtClean="0"/>
              <a:t> TRB National Planning Applications Conference</a:t>
            </a:r>
          </a:p>
          <a:p>
            <a:r>
              <a:rPr lang="en-US" dirty="0" smtClean="0"/>
              <a:t>May 8-12, 2011. Reno, Nevada </a:t>
            </a:r>
            <a:endParaRPr lang="en-US" dirty="0"/>
          </a:p>
        </p:txBody>
      </p:sp>
      <p:sp>
        <p:nvSpPr>
          <p:cNvPr id="4" name="Subtitle 2"/>
          <p:cNvSpPr txBox="1">
            <a:spLocks/>
          </p:cNvSpPr>
          <p:nvPr/>
        </p:nvSpPr>
        <p:spPr>
          <a:xfrm>
            <a:off x="990600" y="4876800"/>
            <a:ext cx="7772400" cy="838200"/>
          </a:xfrm>
          <a:prstGeom prst="rect">
            <a:avLst/>
          </a:prstGeom>
        </p:spPr>
        <p:txBody>
          <a:bodyPr vert="horz" lIns="100584" tIns="45720" anchor="b">
            <a:normAutofit/>
          </a:bodyPr>
          <a:lstStyle/>
          <a:p>
            <a:pPr marL="0" marR="0" lvl="0" indent="0" algn="l" defTabSz="914400" rtl="0" eaLnBrk="1" fontAlgn="auto" latinLnBrk="0" hangingPunct="1">
              <a:lnSpc>
                <a:spcPct val="100000"/>
              </a:lnSpc>
              <a:spcBef>
                <a:spcPts val="0"/>
              </a:spcBef>
              <a:spcAft>
                <a:spcPts val="0"/>
              </a:spcAft>
              <a:buClr>
                <a:schemeClr val="tx2"/>
              </a:buClr>
              <a:buSzPct val="95000"/>
              <a:buFont typeface="Wingdings"/>
              <a:buNone/>
              <a:tabLst/>
              <a:defRPr/>
            </a:pPr>
            <a:r>
              <a:rPr kumimoji="0" lang="en-US" sz="2000" b="0" i="0" u="none" strike="noStrike" kern="1200" cap="none" spc="0" normalizeH="0" baseline="0" noProof="0" dirty="0" smtClean="0">
                <a:ln>
                  <a:noFill/>
                </a:ln>
                <a:solidFill>
                  <a:schemeClr val="tx1"/>
                </a:solidFill>
                <a:effectLst/>
                <a:uLnTx/>
                <a:uFillTx/>
                <a:latin typeface="+mn-lt"/>
                <a:ea typeface="+mn-ea"/>
                <a:cs typeface="+mn-cs"/>
              </a:rPr>
              <a:t>Rosella</a:t>
            </a:r>
            <a:r>
              <a:rPr kumimoji="0" lang="en-US" sz="2000" b="0" i="0" u="none" strike="noStrike" kern="1200" cap="none" spc="0" normalizeH="0" noProof="0" dirty="0" smtClean="0">
                <a:ln>
                  <a:noFill/>
                </a:ln>
                <a:solidFill>
                  <a:schemeClr val="tx1"/>
                </a:solidFill>
                <a:effectLst/>
                <a:uLnTx/>
                <a:uFillTx/>
                <a:latin typeface="+mn-lt"/>
                <a:ea typeface="+mn-ea"/>
                <a:cs typeface="+mn-cs"/>
              </a:rPr>
              <a:t> Picado</a:t>
            </a:r>
          </a:p>
          <a:p>
            <a:pPr marL="0" marR="0" lvl="0" indent="0" algn="l" defTabSz="914400" rtl="0" eaLnBrk="1" fontAlgn="auto" latinLnBrk="0" hangingPunct="1">
              <a:lnSpc>
                <a:spcPct val="100000"/>
              </a:lnSpc>
              <a:spcBef>
                <a:spcPts val="0"/>
              </a:spcBef>
              <a:spcAft>
                <a:spcPts val="0"/>
              </a:spcAft>
              <a:buClr>
                <a:schemeClr val="tx2"/>
              </a:buClr>
              <a:buSzPct val="95000"/>
              <a:buFont typeface="Wingdings"/>
              <a:buNone/>
              <a:tabLst/>
              <a:defRPr/>
            </a:pPr>
            <a:r>
              <a:rPr lang="en-US" sz="2000" baseline="0" dirty="0" smtClean="0"/>
              <a:t>Parsons</a:t>
            </a:r>
            <a:r>
              <a:rPr lang="en-US" sz="2000" dirty="0" smtClean="0"/>
              <a:t> Brinckerhoff</a:t>
            </a:r>
            <a:endParaRPr kumimoji="0" lang="en-US" sz="20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Diurnal Pattern – HBO From Home</a:t>
            </a:r>
            <a:endParaRPr lang="en-US" sz="3600" dirty="0"/>
          </a:p>
        </p:txBody>
      </p:sp>
      <p:graphicFrame>
        <p:nvGraphicFramePr>
          <p:cNvPr id="3" name="Chart 2"/>
          <p:cNvGraphicFramePr>
            <a:graphicFrameLocks/>
          </p:cNvGraphicFramePr>
          <p:nvPr/>
        </p:nvGraphicFramePr>
        <p:xfrm>
          <a:off x="1066800" y="1524000"/>
          <a:ext cx="6705600" cy="42672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Diurnal Pattern – HBO To Home</a:t>
            </a:r>
            <a:endParaRPr lang="en-US" sz="3600" dirty="0"/>
          </a:p>
        </p:txBody>
      </p:sp>
      <p:graphicFrame>
        <p:nvGraphicFramePr>
          <p:cNvPr id="3" name="Chart 2"/>
          <p:cNvGraphicFramePr>
            <a:graphicFrameLocks/>
          </p:cNvGraphicFramePr>
          <p:nvPr/>
        </p:nvGraphicFramePr>
        <p:xfrm>
          <a:off x="1143000" y="1371600"/>
          <a:ext cx="6629400" cy="44196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Time of Day Choices</a:t>
            </a:r>
            <a:br>
              <a:rPr lang="en-US" sz="3600" dirty="0" smtClean="0"/>
            </a:br>
            <a:r>
              <a:rPr lang="en-US" sz="2400" dirty="0" smtClean="0"/>
              <a:t>(HBW sample size)</a:t>
            </a:r>
            <a:endParaRPr lang="en-US" sz="2400" dirty="0"/>
          </a:p>
        </p:txBody>
      </p:sp>
      <p:graphicFrame>
        <p:nvGraphicFramePr>
          <p:cNvPr id="3" name="Table 2"/>
          <p:cNvGraphicFramePr>
            <a:graphicFrameLocks noGrp="1"/>
          </p:cNvGraphicFramePr>
          <p:nvPr/>
        </p:nvGraphicFramePr>
        <p:xfrm>
          <a:off x="1066800" y="1828800"/>
          <a:ext cx="7406931" cy="3657600"/>
        </p:xfrm>
        <a:graphic>
          <a:graphicData uri="http://schemas.openxmlformats.org/drawingml/2006/table">
            <a:tbl>
              <a:tblPr/>
              <a:tblGrid>
                <a:gridCol w="685800"/>
                <a:gridCol w="1142424"/>
                <a:gridCol w="1005840"/>
                <a:gridCol w="914881"/>
                <a:gridCol w="914112"/>
                <a:gridCol w="914112"/>
                <a:gridCol w="914881"/>
                <a:gridCol w="914881"/>
              </a:tblGrid>
              <a:tr h="457200">
                <a:tc>
                  <a:txBody>
                    <a:bodyPr/>
                    <a:lstStyle/>
                    <a:p>
                      <a:pPr marL="0" marR="0" algn="ctr">
                        <a:spcBef>
                          <a:spcPts val="0"/>
                        </a:spcBef>
                        <a:spcAft>
                          <a:spcPts val="0"/>
                        </a:spcAft>
                      </a:pPr>
                      <a:endParaRPr lang="en-US" sz="2000" b="1" dirty="0">
                        <a:solidFill>
                          <a:schemeClr val="tx1"/>
                        </a:solidFill>
                        <a:latin typeface="Corbel" pitchFamily="34" charset="0"/>
                        <a:ea typeface="Calibri"/>
                        <a:cs typeface="Times New Roman"/>
                      </a:endParaRPr>
                    </a:p>
                  </a:txBody>
                  <a:tcPr marL="68580" marR="68580" marT="0"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7375D"/>
                    </a:solidFill>
                  </a:tcPr>
                </a:tc>
                <a:tc gridSpan="6">
                  <a:txBody>
                    <a:bodyPr/>
                    <a:lstStyle/>
                    <a:p>
                      <a:pPr marL="0" marR="0" algn="ctr">
                        <a:spcBef>
                          <a:spcPts val="0"/>
                        </a:spcBef>
                        <a:spcAft>
                          <a:spcPts val="0"/>
                        </a:spcAft>
                      </a:pPr>
                      <a:r>
                        <a:rPr lang="en-US" sz="2000" b="1" dirty="0" smtClean="0">
                          <a:solidFill>
                            <a:schemeClr val="tx1"/>
                          </a:solidFill>
                          <a:latin typeface="Corbel" pitchFamily="34" charset="0"/>
                          <a:ea typeface="Calibri"/>
                          <a:cs typeface="Times New Roman"/>
                        </a:rPr>
                        <a:t>Inbound</a:t>
                      </a:r>
                      <a:r>
                        <a:rPr lang="en-US" sz="2000" b="1" baseline="0" dirty="0" smtClean="0">
                          <a:solidFill>
                            <a:schemeClr val="tx1"/>
                          </a:solidFill>
                          <a:latin typeface="Corbel" pitchFamily="34" charset="0"/>
                          <a:ea typeface="Calibri"/>
                          <a:cs typeface="Times New Roman"/>
                        </a:rPr>
                        <a:t> Departure Time</a:t>
                      </a:r>
                      <a:endParaRPr lang="en-US" sz="2000" b="1" dirty="0" smtClean="0">
                        <a:solidFill>
                          <a:schemeClr val="tx1"/>
                        </a:solidFill>
                        <a:latin typeface="Corbel" pitchFamily="34" charset="0"/>
                        <a:ea typeface="Calibri"/>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7375D"/>
                    </a:solidFill>
                  </a:tcPr>
                </a:tc>
                <a:tc hMerge="1">
                  <a:txBody>
                    <a:bodyPr/>
                    <a:lstStyle/>
                    <a:p>
                      <a:pPr marL="0" marR="0" algn="r">
                        <a:spcBef>
                          <a:spcPts val="0"/>
                        </a:spcBef>
                        <a:spcAft>
                          <a:spcPts val="0"/>
                        </a:spcAft>
                      </a:pPr>
                      <a:endParaRPr lang="en-US" sz="2000" dirty="0" smtClean="0">
                        <a:solidFill>
                          <a:schemeClr val="tx1"/>
                        </a:solidFill>
                        <a:latin typeface="Corbel" pitchFamily="34" charset="0"/>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7375D"/>
                    </a:solidFill>
                  </a:tcPr>
                </a:tc>
                <a:tc hMerge="1">
                  <a:txBody>
                    <a:bodyPr/>
                    <a:lstStyle/>
                    <a:p>
                      <a:pPr marL="0" marR="0" algn="r">
                        <a:spcBef>
                          <a:spcPts val="0"/>
                        </a:spcBef>
                        <a:spcAft>
                          <a:spcPts val="0"/>
                        </a:spcAft>
                      </a:pPr>
                      <a:endParaRPr lang="en-US" sz="2000" dirty="0" smtClean="0">
                        <a:solidFill>
                          <a:schemeClr val="tx1"/>
                        </a:solidFill>
                        <a:latin typeface="Corbel" pitchFamily="34" charset="0"/>
                        <a:ea typeface="Calibri"/>
                        <a:cs typeface="Times New Roman"/>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7375D"/>
                    </a:solidFill>
                  </a:tcPr>
                </a:tc>
                <a:tc hMerge="1">
                  <a:txBody>
                    <a:bodyPr/>
                    <a:lstStyle/>
                    <a:p>
                      <a:pPr marL="0" marR="0" algn="r">
                        <a:spcBef>
                          <a:spcPts val="0"/>
                        </a:spcBef>
                        <a:spcAft>
                          <a:spcPts val="0"/>
                        </a:spcAft>
                      </a:pPr>
                      <a:endParaRPr lang="en-US" sz="2000" dirty="0" smtClean="0">
                        <a:solidFill>
                          <a:schemeClr val="tx1"/>
                        </a:solidFill>
                        <a:latin typeface="Corbel" pitchFamily="34" charset="0"/>
                        <a:ea typeface="Calibri"/>
                        <a:cs typeface="Times New Roman"/>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7375D"/>
                    </a:solidFill>
                  </a:tcPr>
                </a:tc>
                <a:tc hMerge="1">
                  <a:txBody>
                    <a:bodyPr/>
                    <a:lstStyle/>
                    <a:p>
                      <a:pPr marL="0" marR="0" algn="r">
                        <a:spcBef>
                          <a:spcPts val="0"/>
                        </a:spcBef>
                        <a:spcAft>
                          <a:spcPts val="0"/>
                        </a:spcAft>
                      </a:pPr>
                      <a:endParaRPr lang="en-US" sz="2000" dirty="0" smtClean="0">
                        <a:solidFill>
                          <a:schemeClr val="tx1"/>
                        </a:solidFill>
                        <a:latin typeface="Corbel" pitchFamily="34" charset="0"/>
                        <a:ea typeface="Calibri"/>
                        <a:cs typeface="Times New Roman"/>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7375D"/>
                    </a:solidFill>
                  </a:tcPr>
                </a:tc>
                <a:tc hMerge="1">
                  <a:txBody>
                    <a:bodyPr/>
                    <a:lstStyle/>
                    <a:p>
                      <a:pPr marL="0" marR="0" algn="r">
                        <a:spcBef>
                          <a:spcPts val="0"/>
                        </a:spcBef>
                        <a:spcAft>
                          <a:spcPts val="0"/>
                        </a:spcAft>
                      </a:pPr>
                      <a:endParaRPr lang="en-US" sz="2000" dirty="0" smtClean="0">
                        <a:solidFill>
                          <a:schemeClr val="tx1"/>
                        </a:solidFill>
                        <a:latin typeface="Corbel" pitchFamily="34" charset="0"/>
                        <a:ea typeface="Calibri"/>
                        <a:cs typeface="Times New Roman"/>
                      </a:endParaRPr>
                    </a:p>
                  </a:txBody>
                  <a:tcPr marL="68580" marR="68580" marT="0"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7375D"/>
                    </a:solidFill>
                  </a:tcPr>
                </a:tc>
                <a:tc>
                  <a:txBody>
                    <a:bodyPr/>
                    <a:lstStyle/>
                    <a:p>
                      <a:pPr marL="0" marR="0" algn="r">
                        <a:spcBef>
                          <a:spcPts val="0"/>
                        </a:spcBef>
                        <a:spcAft>
                          <a:spcPts val="0"/>
                        </a:spcAft>
                      </a:pPr>
                      <a:endParaRPr lang="en-US" sz="2000" dirty="0">
                        <a:solidFill>
                          <a:schemeClr val="tx1"/>
                        </a:solidFill>
                        <a:latin typeface="Corbel"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7375D"/>
                    </a:solidFill>
                  </a:tcPr>
                </a:tc>
              </a:tr>
              <a:tr h="457200">
                <a:tc rowSpan="7">
                  <a:txBody>
                    <a:bodyPr/>
                    <a:lstStyle/>
                    <a:p>
                      <a:pPr marL="0" marR="0" algn="ctr">
                        <a:spcBef>
                          <a:spcPts val="0"/>
                        </a:spcBef>
                        <a:spcAft>
                          <a:spcPts val="0"/>
                        </a:spcAft>
                      </a:pPr>
                      <a:r>
                        <a:rPr lang="en-US" sz="2000" b="1" baseline="0" dirty="0" smtClean="0">
                          <a:solidFill>
                            <a:schemeClr val="tx1"/>
                          </a:solidFill>
                          <a:latin typeface="Corbel" pitchFamily="34" charset="0"/>
                          <a:ea typeface="Calibri"/>
                          <a:cs typeface="Times New Roman"/>
                        </a:rPr>
                        <a:t>Outbound Departure Time</a:t>
                      </a:r>
                      <a:endParaRPr lang="en-US" sz="2000" b="1" dirty="0">
                        <a:solidFill>
                          <a:schemeClr val="tx1"/>
                        </a:solidFill>
                        <a:latin typeface="Corbel" pitchFamily="34" charset="0"/>
                        <a:ea typeface="Calibri"/>
                        <a:cs typeface="Times New Roman"/>
                      </a:endParaRPr>
                    </a:p>
                  </a:txBody>
                  <a:tcPr marL="68580" marR="68580" marT="0"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7375D"/>
                    </a:solidFill>
                  </a:tcPr>
                </a:tc>
                <a:tc>
                  <a:txBody>
                    <a:bodyPr/>
                    <a:lstStyle/>
                    <a:p>
                      <a:pPr marL="0" marR="0" algn="ctr">
                        <a:spcBef>
                          <a:spcPts val="0"/>
                        </a:spcBef>
                        <a:spcAft>
                          <a:spcPts val="0"/>
                        </a:spcAft>
                      </a:pPr>
                      <a:endParaRPr lang="en-US" sz="2000" dirty="0" smtClean="0">
                        <a:solidFill>
                          <a:schemeClr val="tx1"/>
                        </a:solidFill>
                        <a:latin typeface="Corbel" pitchFamily="34" charset="0"/>
                        <a:ea typeface="Calibri"/>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7375D"/>
                    </a:solidFill>
                  </a:tcPr>
                </a:tc>
                <a:tc>
                  <a:txBody>
                    <a:bodyPr/>
                    <a:lstStyle/>
                    <a:p>
                      <a:pPr marL="0" marR="0" algn="r">
                        <a:spcBef>
                          <a:spcPts val="0"/>
                        </a:spcBef>
                        <a:spcAft>
                          <a:spcPts val="0"/>
                        </a:spcAft>
                      </a:pPr>
                      <a:r>
                        <a:rPr lang="en-US" sz="2000" b="1" dirty="0" smtClean="0">
                          <a:solidFill>
                            <a:schemeClr val="tx1"/>
                          </a:solidFill>
                          <a:latin typeface="Corbel" pitchFamily="34" charset="0"/>
                          <a:ea typeface="Calibri"/>
                          <a:cs typeface="Times New Roman"/>
                        </a:rPr>
                        <a:t>1- Early</a:t>
                      </a:r>
                      <a:endParaRPr lang="en-US" sz="2000" dirty="0" smtClean="0">
                        <a:solidFill>
                          <a:schemeClr val="tx1"/>
                        </a:solidFill>
                        <a:latin typeface="Corbel" pitchFamily="34" charset="0"/>
                        <a:ea typeface="Calibri"/>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7375D"/>
                    </a:solidFill>
                  </a:tcPr>
                </a:tc>
                <a:tc>
                  <a:txBody>
                    <a:bodyPr/>
                    <a:lstStyle/>
                    <a:p>
                      <a:pPr marL="0" marR="0" algn="r">
                        <a:spcBef>
                          <a:spcPts val="0"/>
                        </a:spcBef>
                        <a:spcAft>
                          <a:spcPts val="0"/>
                        </a:spcAft>
                      </a:pPr>
                      <a:r>
                        <a:rPr lang="en-US" sz="2000" b="1" dirty="0" smtClean="0">
                          <a:solidFill>
                            <a:schemeClr val="tx1"/>
                          </a:solidFill>
                          <a:latin typeface="Corbel" pitchFamily="34" charset="0"/>
                          <a:ea typeface="Calibri"/>
                          <a:cs typeface="Times New Roman"/>
                        </a:rPr>
                        <a:t>2- AM</a:t>
                      </a:r>
                      <a:endParaRPr lang="en-US" sz="2000" dirty="0" smtClean="0">
                        <a:solidFill>
                          <a:schemeClr val="tx1"/>
                        </a:solidFill>
                        <a:latin typeface="Corbel" pitchFamily="34" charset="0"/>
                        <a:ea typeface="Calibri"/>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7375D"/>
                    </a:solidFill>
                  </a:tcPr>
                </a:tc>
                <a:tc>
                  <a:txBody>
                    <a:bodyPr/>
                    <a:lstStyle/>
                    <a:p>
                      <a:pPr marL="0" marR="0" algn="r">
                        <a:spcBef>
                          <a:spcPts val="0"/>
                        </a:spcBef>
                        <a:spcAft>
                          <a:spcPts val="0"/>
                        </a:spcAft>
                      </a:pPr>
                      <a:r>
                        <a:rPr lang="en-US" sz="2000" b="1" dirty="0" smtClean="0">
                          <a:solidFill>
                            <a:schemeClr val="tx1"/>
                          </a:solidFill>
                          <a:latin typeface="Corbel" pitchFamily="34" charset="0"/>
                          <a:ea typeface="Calibri"/>
                          <a:cs typeface="Times New Roman"/>
                        </a:rPr>
                        <a:t>3- MD</a:t>
                      </a:r>
                      <a:endParaRPr lang="en-US" sz="2000" dirty="0" smtClean="0">
                        <a:solidFill>
                          <a:schemeClr val="tx1"/>
                        </a:solidFill>
                        <a:latin typeface="Corbel" pitchFamily="34" charset="0"/>
                        <a:ea typeface="Calibri"/>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7375D"/>
                    </a:solidFill>
                  </a:tcPr>
                </a:tc>
                <a:tc>
                  <a:txBody>
                    <a:bodyPr/>
                    <a:lstStyle/>
                    <a:p>
                      <a:pPr marL="0" marR="0" algn="r">
                        <a:spcBef>
                          <a:spcPts val="0"/>
                        </a:spcBef>
                        <a:spcAft>
                          <a:spcPts val="0"/>
                        </a:spcAft>
                      </a:pPr>
                      <a:r>
                        <a:rPr lang="en-US" sz="2000" b="1" dirty="0" smtClean="0">
                          <a:solidFill>
                            <a:schemeClr val="tx1"/>
                          </a:solidFill>
                          <a:latin typeface="Corbel" pitchFamily="34" charset="0"/>
                          <a:ea typeface="Calibri"/>
                          <a:cs typeface="Times New Roman"/>
                        </a:rPr>
                        <a:t>4- PM</a:t>
                      </a:r>
                      <a:endParaRPr lang="en-US" sz="2000" dirty="0" smtClean="0">
                        <a:solidFill>
                          <a:schemeClr val="tx1"/>
                        </a:solidFill>
                        <a:latin typeface="Corbel" pitchFamily="34" charset="0"/>
                        <a:ea typeface="Calibri"/>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7375D"/>
                    </a:solidFill>
                  </a:tcPr>
                </a:tc>
                <a:tc>
                  <a:txBody>
                    <a:bodyPr/>
                    <a:lstStyle/>
                    <a:p>
                      <a:pPr marL="0" marR="0" algn="r">
                        <a:spcBef>
                          <a:spcPts val="0"/>
                        </a:spcBef>
                        <a:spcAft>
                          <a:spcPts val="0"/>
                        </a:spcAft>
                      </a:pPr>
                      <a:r>
                        <a:rPr lang="en-US" sz="2000" b="1" dirty="0" smtClean="0">
                          <a:solidFill>
                            <a:schemeClr val="tx1"/>
                          </a:solidFill>
                          <a:latin typeface="Corbel" pitchFamily="34" charset="0"/>
                          <a:ea typeface="Calibri"/>
                          <a:cs typeface="Times New Roman"/>
                        </a:rPr>
                        <a:t>5- Late</a:t>
                      </a:r>
                      <a:endParaRPr lang="en-US" sz="2000" dirty="0" smtClean="0">
                        <a:solidFill>
                          <a:schemeClr val="tx1"/>
                        </a:solidFill>
                        <a:latin typeface="Corbel" pitchFamily="34" charset="0"/>
                        <a:ea typeface="Calibri"/>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7375D"/>
                    </a:solidFill>
                  </a:tcPr>
                </a:tc>
                <a:tc>
                  <a:txBody>
                    <a:bodyPr/>
                    <a:lstStyle/>
                    <a:p>
                      <a:pPr marL="0" marR="0" algn="r">
                        <a:spcBef>
                          <a:spcPts val="0"/>
                        </a:spcBef>
                        <a:spcAft>
                          <a:spcPts val="0"/>
                        </a:spcAft>
                      </a:pPr>
                      <a:r>
                        <a:rPr lang="en-US" sz="2000" b="1" dirty="0" smtClean="0">
                          <a:solidFill>
                            <a:schemeClr val="tx1"/>
                          </a:solidFill>
                          <a:latin typeface="Corbel" pitchFamily="34" charset="0"/>
                          <a:ea typeface="Calibri"/>
                          <a:cs typeface="Times New Roman"/>
                        </a:rPr>
                        <a:t>Total</a:t>
                      </a:r>
                      <a:endParaRPr lang="en-US" sz="2000" dirty="0">
                        <a:solidFill>
                          <a:schemeClr val="tx1"/>
                        </a:solidFill>
                        <a:latin typeface="Corbel"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7375D"/>
                    </a:solidFill>
                  </a:tcPr>
                </a:tc>
              </a:tr>
              <a:tr h="457200">
                <a:tc vMerge="1">
                  <a:txBody>
                    <a:bodyPr/>
                    <a:lstStyle/>
                    <a:p>
                      <a:pPr marL="0" marR="0" algn="l">
                        <a:spcBef>
                          <a:spcPts val="0"/>
                        </a:spcBef>
                        <a:spcAft>
                          <a:spcPts val="0"/>
                        </a:spcAft>
                      </a:pPr>
                      <a:endParaRPr lang="en-US" sz="2000" dirty="0">
                        <a:solidFill>
                          <a:schemeClr val="tx1"/>
                        </a:solidFill>
                        <a:latin typeface="Corbel" pitchFamily="34" charset="0"/>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17375D"/>
                    </a:solidFill>
                  </a:tcPr>
                </a:tc>
                <a:tc>
                  <a:txBody>
                    <a:bodyPr/>
                    <a:lstStyle/>
                    <a:p>
                      <a:pPr marL="0" marR="0" algn="l">
                        <a:spcBef>
                          <a:spcPts val="0"/>
                        </a:spcBef>
                        <a:spcAft>
                          <a:spcPts val="0"/>
                        </a:spcAft>
                      </a:pPr>
                      <a:r>
                        <a:rPr lang="en-US" sz="2000" b="1" dirty="0">
                          <a:solidFill>
                            <a:schemeClr val="tx1"/>
                          </a:solidFill>
                          <a:latin typeface="Corbel" pitchFamily="34" charset="0"/>
                          <a:ea typeface="Calibri"/>
                          <a:cs typeface="Times New Roman"/>
                        </a:rPr>
                        <a:t>1- Early</a:t>
                      </a:r>
                      <a:endParaRPr lang="en-US" sz="2000" dirty="0">
                        <a:solidFill>
                          <a:schemeClr val="tx1"/>
                        </a:solidFill>
                        <a:latin typeface="Corbel" pitchFamily="34" charset="0"/>
                        <a:ea typeface="Calibri"/>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7375D"/>
                    </a:solidFill>
                  </a:tcPr>
                </a:tc>
                <a:tc>
                  <a:txBody>
                    <a:bodyPr/>
                    <a:lstStyle/>
                    <a:p>
                      <a:pPr marL="0" marR="0" algn="r">
                        <a:spcBef>
                          <a:spcPts val="0"/>
                        </a:spcBef>
                        <a:spcAft>
                          <a:spcPts val="0"/>
                        </a:spcAft>
                      </a:pPr>
                      <a:r>
                        <a:rPr lang="en-US" sz="2000" dirty="0">
                          <a:solidFill>
                            <a:srgbClr val="000000"/>
                          </a:solidFill>
                          <a:latin typeface="Corbel" pitchFamily="34" charset="0"/>
                          <a:ea typeface="Calibri"/>
                          <a:cs typeface="Times New Roman"/>
                        </a:rPr>
                        <a:t>19</a:t>
                      </a:r>
                      <a:endParaRPr lang="en-US" sz="2000" dirty="0">
                        <a:latin typeface="Corbel" pitchFamily="34" charset="0"/>
                        <a:ea typeface="Calibri"/>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8DB4E3"/>
                    </a:solidFill>
                  </a:tcPr>
                </a:tc>
                <a:tc>
                  <a:txBody>
                    <a:bodyPr/>
                    <a:lstStyle/>
                    <a:p>
                      <a:pPr marL="0" marR="0" algn="r">
                        <a:spcBef>
                          <a:spcPts val="0"/>
                        </a:spcBef>
                        <a:spcAft>
                          <a:spcPts val="0"/>
                        </a:spcAft>
                      </a:pPr>
                      <a:r>
                        <a:rPr lang="en-US" sz="2000" dirty="0">
                          <a:solidFill>
                            <a:srgbClr val="000000"/>
                          </a:solidFill>
                          <a:latin typeface="Corbel" pitchFamily="34" charset="0"/>
                          <a:ea typeface="Calibri"/>
                          <a:cs typeface="Times New Roman"/>
                        </a:rPr>
                        <a:t>59</a:t>
                      </a:r>
                      <a:endParaRPr lang="en-US" sz="2000" dirty="0">
                        <a:latin typeface="Corbel" pitchFamily="34" charset="0"/>
                        <a:ea typeface="Calibri"/>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8DB4E3"/>
                    </a:solidFill>
                  </a:tcPr>
                </a:tc>
                <a:tc>
                  <a:txBody>
                    <a:bodyPr/>
                    <a:lstStyle/>
                    <a:p>
                      <a:pPr marL="0" marR="0" algn="r">
                        <a:spcBef>
                          <a:spcPts val="0"/>
                        </a:spcBef>
                        <a:spcAft>
                          <a:spcPts val="0"/>
                        </a:spcAft>
                      </a:pPr>
                      <a:r>
                        <a:rPr lang="en-US" sz="2000" dirty="0">
                          <a:solidFill>
                            <a:srgbClr val="000000"/>
                          </a:solidFill>
                          <a:latin typeface="Corbel" pitchFamily="34" charset="0"/>
                          <a:ea typeface="Calibri"/>
                          <a:cs typeface="Times New Roman"/>
                        </a:rPr>
                        <a:t>975</a:t>
                      </a:r>
                      <a:endParaRPr lang="en-US" sz="2000" dirty="0">
                        <a:latin typeface="Corbel" pitchFamily="34" charset="0"/>
                        <a:ea typeface="Calibri"/>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8DB4E3"/>
                    </a:solidFill>
                  </a:tcPr>
                </a:tc>
                <a:tc>
                  <a:txBody>
                    <a:bodyPr/>
                    <a:lstStyle/>
                    <a:p>
                      <a:pPr marL="0" marR="0" algn="r">
                        <a:spcBef>
                          <a:spcPts val="0"/>
                        </a:spcBef>
                        <a:spcAft>
                          <a:spcPts val="0"/>
                        </a:spcAft>
                      </a:pPr>
                      <a:r>
                        <a:rPr lang="en-US" sz="2000" dirty="0">
                          <a:solidFill>
                            <a:schemeClr val="bg1"/>
                          </a:solidFill>
                          <a:latin typeface="Corbel" pitchFamily="34" charset="0"/>
                          <a:ea typeface="Calibri"/>
                          <a:cs typeface="Times New Roman"/>
                        </a:rPr>
                        <a:t>926</a:t>
                      </a: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8DB4E3"/>
                    </a:solidFill>
                  </a:tcPr>
                </a:tc>
                <a:tc>
                  <a:txBody>
                    <a:bodyPr/>
                    <a:lstStyle/>
                    <a:p>
                      <a:pPr marL="0" marR="0" algn="r">
                        <a:spcBef>
                          <a:spcPts val="0"/>
                        </a:spcBef>
                        <a:spcAft>
                          <a:spcPts val="0"/>
                        </a:spcAft>
                      </a:pPr>
                      <a:r>
                        <a:rPr lang="en-US" sz="2000" dirty="0">
                          <a:solidFill>
                            <a:schemeClr val="bg1"/>
                          </a:solidFill>
                          <a:latin typeface="Corbel" pitchFamily="34" charset="0"/>
                          <a:ea typeface="Calibri"/>
                          <a:cs typeface="Times New Roman"/>
                        </a:rPr>
                        <a:t>69</a:t>
                      </a: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8DB4E3"/>
                    </a:solidFill>
                  </a:tcPr>
                </a:tc>
                <a:tc>
                  <a:txBody>
                    <a:bodyPr/>
                    <a:lstStyle/>
                    <a:p>
                      <a:pPr marL="0" marR="0" algn="r">
                        <a:spcBef>
                          <a:spcPts val="0"/>
                        </a:spcBef>
                        <a:spcAft>
                          <a:spcPts val="0"/>
                        </a:spcAft>
                      </a:pPr>
                      <a:r>
                        <a:rPr lang="en-US" sz="2000" dirty="0">
                          <a:solidFill>
                            <a:schemeClr val="tx1"/>
                          </a:solidFill>
                          <a:latin typeface="Corbel" pitchFamily="34" charset="0"/>
                          <a:ea typeface="Calibri"/>
                          <a:cs typeface="Times New Roman"/>
                        </a:rPr>
                        <a:t>2,048</a:t>
                      </a: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7375D"/>
                    </a:solidFill>
                  </a:tcPr>
                </a:tc>
              </a:tr>
              <a:tr h="457200">
                <a:tc vMerge="1">
                  <a:txBody>
                    <a:bodyPr/>
                    <a:lstStyle/>
                    <a:p>
                      <a:pPr marL="0" marR="0" algn="l">
                        <a:spcBef>
                          <a:spcPts val="0"/>
                        </a:spcBef>
                        <a:spcAft>
                          <a:spcPts val="0"/>
                        </a:spcAft>
                      </a:pPr>
                      <a:endParaRPr lang="en-US" sz="2000" dirty="0">
                        <a:solidFill>
                          <a:schemeClr val="tx1"/>
                        </a:solidFill>
                        <a:latin typeface="Corbel" pitchFamily="34" charset="0"/>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17375D"/>
                    </a:solidFill>
                  </a:tcPr>
                </a:tc>
                <a:tc>
                  <a:txBody>
                    <a:bodyPr/>
                    <a:lstStyle/>
                    <a:p>
                      <a:pPr marL="0" marR="0" algn="l">
                        <a:spcBef>
                          <a:spcPts val="0"/>
                        </a:spcBef>
                        <a:spcAft>
                          <a:spcPts val="0"/>
                        </a:spcAft>
                      </a:pPr>
                      <a:r>
                        <a:rPr lang="en-US" sz="2000" b="1" dirty="0">
                          <a:solidFill>
                            <a:schemeClr val="tx1"/>
                          </a:solidFill>
                          <a:latin typeface="Corbel" pitchFamily="34" charset="0"/>
                          <a:ea typeface="Calibri"/>
                          <a:cs typeface="Times New Roman"/>
                        </a:rPr>
                        <a:t>2- AM</a:t>
                      </a:r>
                      <a:endParaRPr lang="en-US" sz="2000" dirty="0">
                        <a:solidFill>
                          <a:schemeClr val="tx1"/>
                        </a:solidFill>
                        <a:latin typeface="Corbel" pitchFamily="34" charset="0"/>
                        <a:ea typeface="Calibri"/>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7375D"/>
                    </a:solidFill>
                  </a:tcPr>
                </a:tc>
                <a:tc>
                  <a:txBody>
                    <a:bodyPr/>
                    <a:lstStyle/>
                    <a:p>
                      <a:pPr marL="0" marR="0" algn="just">
                        <a:spcBef>
                          <a:spcPts val="0"/>
                        </a:spcBef>
                        <a:spcAft>
                          <a:spcPts val="0"/>
                        </a:spcAft>
                      </a:pPr>
                      <a:r>
                        <a:rPr lang="en-US" sz="2000" dirty="0">
                          <a:solidFill>
                            <a:srgbClr val="000000"/>
                          </a:solidFill>
                          <a:latin typeface="Corbel" pitchFamily="34" charset="0"/>
                          <a:ea typeface="Calibri"/>
                          <a:cs typeface="Times New Roman"/>
                        </a:rPr>
                        <a:t> </a:t>
                      </a:r>
                      <a:endParaRPr lang="en-US" sz="2000" dirty="0">
                        <a:latin typeface="Corbel" pitchFamily="34" charset="0"/>
                        <a:ea typeface="Calibri"/>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4D9F1"/>
                    </a:solidFill>
                  </a:tcPr>
                </a:tc>
                <a:tc>
                  <a:txBody>
                    <a:bodyPr/>
                    <a:lstStyle/>
                    <a:p>
                      <a:pPr marL="0" marR="0" algn="r">
                        <a:spcBef>
                          <a:spcPts val="0"/>
                        </a:spcBef>
                        <a:spcAft>
                          <a:spcPts val="0"/>
                        </a:spcAft>
                      </a:pPr>
                      <a:r>
                        <a:rPr lang="en-US" sz="2000" dirty="0">
                          <a:solidFill>
                            <a:srgbClr val="000000"/>
                          </a:solidFill>
                          <a:latin typeface="Corbel" pitchFamily="34" charset="0"/>
                          <a:ea typeface="Calibri"/>
                          <a:cs typeface="Times New Roman"/>
                        </a:rPr>
                        <a:t>108</a:t>
                      </a:r>
                      <a:endParaRPr lang="en-US" sz="2000" dirty="0">
                        <a:latin typeface="Corbel" pitchFamily="34" charset="0"/>
                        <a:ea typeface="Calibri"/>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8DB4E3"/>
                    </a:solidFill>
                  </a:tcPr>
                </a:tc>
                <a:tc>
                  <a:txBody>
                    <a:bodyPr/>
                    <a:lstStyle/>
                    <a:p>
                      <a:pPr marL="0" marR="0" algn="r">
                        <a:spcBef>
                          <a:spcPts val="0"/>
                        </a:spcBef>
                        <a:spcAft>
                          <a:spcPts val="0"/>
                        </a:spcAft>
                      </a:pPr>
                      <a:r>
                        <a:rPr lang="en-US" sz="2000" dirty="0">
                          <a:solidFill>
                            <a:srgbClr val="000000"/>
                          </a:solidFill>
                          <a:latin typeface="Corbel" pitchFamily="34" charset="0"/>
                          <a:ea typeface="Calibri"/>
                          <a:cs typeface="Times New Roman"/>
                        </a:rPr>
                        <a:t>1,999</a:t>
                      </a:r>
                      <a:endParaRPr lang="en-US" sz="2000" dirty="0">
                        <a:latin typeface="Corbel" pitchFamily="34" charset="0"/>
                        <a:ea typeface="Calibri"/>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8DB4E3"/>
                    </a:solidFill>
                  </a:tcPr>
                </a:tc>
                <a:tc>
                  <a:txBody>
                    <a:bodyPr/>
                    <a:lstStyle/>
                    <a:p>
                      <a:pPr marL="0" marR="0" algn="r">
                        <a:spcBef>
                          <a:spcPts val="0"/>
                        </a:spcBef>
                        <a:spcAft>
                          <a:spcPts val="0"/>
                        </a:spcAft>
                      </a:pPr>
                      <a:r>
                        <a:rPr lang="en-US" sz="2000" dirty="0">
                          <a:solidFill>
                            <a:srgbClr val="000000"/>
                          </a:solidFill>
                          <a:latin typeface="Corbel" pitchFamily="34" charset="0"/>
                          <a:ea typeface="Calibri"/>
                          <a:cs typeface="Times New Roman"/>
                        </a:rPr>
                        <a:t>4,745</a:t>
                      </a:r>
                      <a:endParaRPr lang="en-US" sz="2000" dirty="0">
                        <a:latin typeface="Corbel" pitchFamily="34" charset="0"/>
                        <a:ea typeface="Calibri"/>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8DB4E3"/>
                    </a:solidFill>
                  </a:tcPr>
                </a:tc>
                <a:tc>
                  <a:txBody>
                    <a:bodyPr/>
                    <a:lstStyle/>
                    <a:p>
                      <a:pPr marL="0" marR="0" algn="r">
                        <a:spcBef>
                          <a:spcPts val="0"/>
                        </a:spcBef>
                        <a:spcAft>
                          <a:spcPts val="0"/>
                        </a:spcAft>
                      </a:pPr>
                      <a:r>
                        <a:rPr lang="en-US" sz="2000" dirty="0">
                          <a:solidFill>
                            <a:schemeClr val="bg1"/>
                          </a:solidFill>
                          <a:latin typeface="Corbel" pitchFamily="34" charset="0"/>
                          <a:ea typeface="Calibri"/>
                          <a:cs typeface="Times New Roman"/>
                        </a:rPr>
                        <a:t>415</a:t>
                      </a: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8DB4E3"/>
                    </a:solidFill>
                  </a:tcPr>
                </a:tc>
                <a:tc>
                  <a:txBody>
                    <a:bodyPr/>
                    <a:lstStyle/>
                    <a:p>
                      <a:pPr marL="0" marR="0" algn="r">
                        <a:spcBef>
                          <a:spcPts val="0"/>
                        </a:spcBef>
                        <a:spcAft>
                          <a:spcPts val="0"/>
                        </a:spcAft>
                      </a:pPr>
                      <a:r>
                        <a:rPr lang="en-US" sz="2000" dirty="0">
                          <a:solidFill>
                            <a:schemeClr val="tx1"/>
                          </a:solidFill>
                          <a:latin typeface="Corbel" pitchFamily="34" charset="0"/>
                          <a:ea typeface="Calibri"/>
                          <a:cs typeface="Times New Roman"/>
                        </a:rPr>
                        <a:t>7,267</a:t>
                      </a: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7375D"/>
                    </a:solidFill>
                  </a:tcPr>
                </a:tc>
              </a:tr>
              <a:tr h="457200">
                <a:tc vMerge="1">
                  <a:txBody>
                    <a:bodyPr/>
                    <a:lstStyle/>
                    <a:p>
                      <a:pPr marL="0" marR="0" algn="l">
                        <a:spcBef>
                          <a:spcPts val="0"/>
                        </a:spcBef>
                        <a:spcAft>
                          <a:spcPts val="0"/>
                        </a:spcAft>
                      </a:pPr>
                      <a:endParaRPr lang="en-US" sz="2000" dirty="0">
                        <a:solidFill>
                          <a:schemeClr val="tx1"/>
                        </a:solidFill>
                        <a:latin typeface="Corbel" pitchFamily="34" charset="0"/>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17375D"/>
                    </a:solidFill>
                  </a:tcPr>
                </a:tc>
                <a:tc>
                  <a:txBody>
                    <a:bodyPr/>
                    <a:lstStyle/>
                    <a:p>
                      <a:pPr marL="0" marR="0" algn="l">
                        <a:spcBef>
                          <a:spcPts val="0"/>
                        </a:spcBef>
                        <a:spcAft>
                          <a:spcPts val="0"/>
                        </a:spcAft>
                      </a:pPr>
                      <a:r>
                        <a:rPr lang="en-US" sz="2000" b="1" dirty="0">
                          <a:solidFill>
                            <a:schemeClr val="tx1"/>
                          </a:solidFill>
                          <a:latin typeface="Corbel" pitchFamily="34" charset="0"/>
                          <a:ea typeface="Calibri"/>
                          <a:cs typeface="Times New Roman"/>
                        </a:rPr>
                        <a:t>3- MD</a:t>
                      </a:r>
                      <a:endParaRPr lang="en-US" sz="2000" dirty="0">
                        <a:solidFill>
                          <a:schemeClr val="tx1"/>
                        </a:solidFill>
                        <a:latin typeface="Corbel" pitchFamily="34" charset="0"/>
                        <a:ea typeface="Calibri"/>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7375D"/>
                    </a:solidFill>
                  </a:tcPr>
                </a:tc>
                <a:tc>
                  <a:txBody>
                    <a:bodyPr/>
                    <a:lstStyle/>
                    <a:p>
                      <a:pPr marL="0" marR="0" algn="just">
                        <a:spcBef>
                          <a:spcPts val="0"/>
                        </a:spcBef>
                        <a:spcAft>
                          <a:spcPts val="0"/>
                        </a:spcAft>
                      </a:pPr>
                      <a:r>
                        <a:rPr lang="en-US" sz="2000" dirty="0">
                          <a:solidFill>
                            <a:srgbClr val="000000"/>
                          </a:solidFill>
                          <a:latin typeface="Corbel" pitchFamily="34" charset="0"/>
                          <a:ea typeface="Calibri"/>
                          <a:cs typeface="Times New Roman"/>
                        </a:rPr>
                        <a:t> </a:t>
                      </a:r>
                      <a:endParaRPr lang="en-US" sz="2000" dirty="0">
                        <a:latin typeface="Corbel" pitchFamily="34" charset="0"/>
                        <a:ea typeface="Calibri"/>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4D9F1"/>
                    </a:solidFill>
                  </a:tcPr>
                </a:tc>
                <a:tc>
                  <a:txBody>
                    <a:bodyPr/>
                    <a:lstStyle/>
                    <a:p>
                      <a:endParaRPr lang="en-US" sz="2000" dirty="0">
                        <a:ln>
                          <a:solidFill>
                            <a:srgbClr val="C4D9F1"/>
                          </a:solidFill>
                        </a:ln>
                        <a:latin typeface="Corbel" pitchFamily="34" charset="0"/>
                        <a:ea typeface="Times New Roman"/>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4D9F1"/>
                    </a:solidFill>
                  </a:tcPr>
                </a:tc>
                <a:tc>
                  <a:txBody>
                    <a:bodyPr/>
                    <a:lstStyle/>
                    <a:p>
                      <a:pPr marL="0" marR="0" algn="r">
                        <a:spcBef>
                          <a:spcPts val="0"/>
                        </a:spcBef>
                        <a:spcAft>
                          <a:spcPts val="0"/>
                        </a:spcAft>
                      </a:pPr>
                      <a:r>
                        <a:rPr lang="en-US" sz="2000" dirty="0">
                          <a:solidFill>
                            <a:srgbClr val="000000"/>
                          </a:solidFill>
                          <a:latin typeface="Corbel" pitchFamily="34" charset="0"/>
                          <a:ea typeface="Calibri"/>
                          <a:cs typeface="Times New Roman"/>
                        </a:rPr>
                        <a:t>206</a:t>
                      </a:r>
                      <a:endParaRPr lang="en-US" sz="2000" dirty="0">
                        <a:latin typeface="Corbel" pitchFamily="34" charset="0"/>
                        <a:ea typeface="Calibri"/>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8DB4E3"/>
                    </a:solidFill>
                  </a:tcPr>
                </a:tc>
                <a:tc>
                  <a:txBody>
                    <a:bodyPr/>
                    <a:lstStyle/>
                    <a:p>
                      <a:pPr marL="0" marR="0" algn="r">
                        <a:spcBef>
                          <a:spcPts val="0"/>
                        </a:spcBef>
                        <a:spcAft>
                          <a:spcPts val="0"/>
                        </a:spcAft>
                      </a:pPr>
                      <a:r>
                        <a:rPr lang="en-US" sz="2000" dirty="0">
                          <a:solidFill>
                            <a:srgbClr val="000000"/>
                          </a:solidFill>
                          <a:latin typeface="Corbel" pitchFamily="34" charset="0"/>
                          <a:ea typeface="Calibri"/>
                          <a:cs typeface="Times New Roman"/>
                        </a:rPr>
                        <a:t>472</a:t>
                      </a:r>
                      <a:endParaRPr lang="en-US" sz="2000" dirty="0">
                        <a:latin typeface="Corbel" pitchFamily="34" charset="0"/>
                        <a:ea typeface="Calibri"/>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8DB4E3"/>
                    </a:solidFill>
                  </a:tcPr>
                </a:tc>
                <a:tc>
                  <a:txBody>
                    <a:bodyPr/>
                    <a:lstStyle/>
                    <a:p>
                      <a:pPr marL="0" marR="0" algn="r">
                        <a:spcBef>
                          <a:spcPts val="0"/>
                        </a:spcBef>
                        <a:spcAft>
                          <a:spcPts val="0"/>
                        </a:spcAft>
                      </a:pPr>
                      <a:r>
                        <a:rPr lang="en-US" sz="2000" dirty="0">
                          <a:solidFill>
                            <a:srgbClr val="000000"/>
                          </a:solidFill>
                          <a:latin typeface="Corbel" pitchFamily="34" charset="0"/>
                          <a:ea typeface="Calibri"/>
                          <a:cs typeface="Times New Roman"/>
                        </a:rPr>
                        <a:t>414</a:t>
                      </a:r>
                      <a:endParaRPr lang="en-US" sz="2000" dirty="0">
                        <a:latin typeface="Corbel" pitchFamily="34" charset="0"/>
                        <a:ea typeface="Calibri"/>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8DB4E3"/>
                    </a:solidFill>
                  </a:tcPr>
                </a:tc>
                <a:tc>
                  <a:txBody>
                    <a:bodyPr/>
                    <a:lstStyle/>
                    <a:p>
                      <a:pPr marL="0" marR="0" algn="r">
                        <a:spcBef>
                          <a:spcPts val="0"/>
                        </a:spcBef>
                        <a:spcAft>
                          <a:spcPts val="0"/>
                        </a:spcAft>
                      </a:pPr>
                      <a:r>
                        <a:rPr lang="en-US" sz="2000" dirty="0">
                          <a:solidFill>
                            <a:schemeClr val="tx1"/>
                          </a:solidFill>
                          <a:latin typeface="Corbel" pitchFamily="34" charset="0"/>
                          <a:ea typeface="Calibri"/>
                          <a:cs typeface="Times New Roman"/>
                        </a:rPr>
                        <a:t>1,092</a:t>
                      </a: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7375D"/>
                    </a:solidFill>
                  </a:tcPr>
                </a:tc>
              </a:tr>
              <a:tr h="457200">
                <a:tc vMerge="1">
                  <a:txBody>
                    <a:bodyPr/>
                    <a:lstStyle/>
                    <a:p>
                      <a:pPr marL="0" marR="0" algn="l">
                        <a:spcBef>
                          <a:spcPts val="0"/>
                        </a:spcBef>
                        <a:spcAft>
                          <a:spcPts val="0"/>
                        </a:spcAft>
                      </a:pPr>
                      <a:endParaRPr lang="en-US" sz="2000" dirty="0">
                        <a:solidFill>
                          <a:schemeClr val="tx1"/>
                        </a:solidFill>
                        <a:latin typeface="Corbel" pitchFamily="34" charset="0"/>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17375D"/>
                    </a:solidFill>
                  </a:tcPr>
                </a:tc>
                <a:tc>
                  <a:txBody>
                    <a:bodyPr/>
                    <a:lstStyle/>
                    <a:p>
                      <a:pPr marL="0" marR="0" algn="l">
                        <a:spcBef>
                          <a:spcPts val="0"/>
                        </a:spcBef>
                        <a:spcAft>
                          <a:spcPts val="0"/>
                        </a:spcAft>
                      </a:pPr>
                      <a:r>
                        <a:rPr lang="en-US" sz="2000" b="1" dirty="0">
                          <a:solidFill>
                            <a:schemeClr val="tx1"/>
                          </a:solidFill>
                          <a:latin typeface="Corbel" pitchFamily="34" charset="0"/>
                          <a:ea typeface="Calibri"/>
                          <a:cs typeface="Times New Roman"/>
                        </a:rPr>
                        <a:t>4- PM</a:t>
                      </a:r>
                      <a:endParaRPr lang="en-US" sz="2000" dirty="0">
                        <a:solidFill>
                          <a:schemeClr val="tx1"/>
                        </a:solidFill>
                        <a:latin typeface="Corbel" pitchFamily="34" charset="0"/>
                        <a:ea typeface="Calibri"/>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7375D"/>
                    </a:solidFill>
                  </a:tcPr>
                </a:tc>
                <a:tc>
                  <a:txBody>
                    <a:bodyPr/>
                    <a:lstStyle/>
                    <a:p>
                      <a:pPr marL="0" marR="0" algn="just">
                        <a:spcBef>
                          <a:spcPts val="0"/>
                        </a:spcBef>
                        <a:spcAft>
                          <a:spcPts val="0"/>
                        </a:spcAft>
                      </a:pPr>
                      <a:r>
                        <a:rPr lang="en-US" sz="2000" dirty="0">
                          <a:solidFill>
                            <a:srgbClr val="000000"/>
                          </a:solidFill>
                          <a:latin typeface="Corbel" pitchFamily="34" charset="0"/>
                          <a:ea typeface="Calibri"/>
                          <a:cs typeface="Times New Roman"/>
                        </a:rPr>
                        <a:t> </a:t>
                      </a:r>
                      <a:endParaRPr lang="en-US" sz="2000" dirty="0">
                        <a:latin typeface="Corbel" pitchFamily="34" charset="0"/>
                        <a:ea typeface="Calibri"/>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4D9F1"/>
                    </a:solidFill>
                  </a:tcPr>
                </a:tc>
                <a:tc>
                  <a:txBody>
                    <a:bodyPr/>
                    <a:lstStyle/>
                    <a:p>
                      <a:endParaRPr lang="en-US" sz="2000" dirty="0">
                        <a:ln>
                          <a:solidFill>
                            <a:srgbClr val="C4D9F1"/>
                          </a:solidFill>
                        </a:ln>
                        <a:latin typeface="Corbel" pitchFamily="34" charset="0"/>
                        <a:ea typeface="Times New Roman"/>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4D9F1"/>
                    </a:solidFill>
                  </a:tcPr>
                </a:tc>
                <a:tc>
                  <a:txBody>
                    <a:bodyPr/>
                    <a:lstStyle/>
                    <a:p>
                      <a:endParaRPr lang="en-US" sz="2000" dirty="0">
                        <a:latin typeface="Corbel" pitchFamily="34" charset="0"/>
                        <a:ea typeface="Times New Roman"/>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4D9F1"/>
                    </a:solidFill>
                  </a:tcPr>
                </a:tc>
                <a:tc>
                  <a:txBody>
                    <a:bodyPr/>
                    <a:lstStyle/>
                    <a:p>
                      <a:pPr marL="0" marR="0" algn="r">
                        <a:spcBef>
                          <a:spcPts val="0"/>
                        </a:spcBef>
                        <a:spcAft>
                          <a:spcPts val="0"/>
                        </a:spcAft>
                      </a:pPr>
                      <a:r>
                        <a:rPr lang="en-US" sz="2000" dirty="0">
                          <a:solidFill>
                            <a:srgbClr val="000000"/>
                          </a:solidFill>
                          <a:latin typeface="Corbel" pitchFamily="34" charset="0"/>
                          <a:ea typeface="Calibri"/>
                          <a:cs typeface="Times New Roman"/>
                        </a:rPr>
                        <a:t>13</a:t>
                      </a:r>
                      <a:endParaRPr lang="en-US" sz="2000" dirty="0">
                        <a:latin typeface="Corbel" pitchFamily="34" charset="0"/>
                        <a:ea typeface="Calibri"/>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8DB4E3"/>
                    </a:solidFill>
                  </a:tcPr>
                </a:tc>
                <a:tc>
                  <a:txBody>
                    <a:bodyPr/>
                    <a:lstStyle/>
                    <a:p>
                      <a:pPr marL="0" marR="0" algn="r">
                        <a:spcBef>
                          <a:spcPts val="0"/>
                        </a:spcBef>
                        <a:spcAft>
                          <a:spcPts val="0"/>
                        </a:spcAft>
                      </a:pPr>
                      <a:r>
                        <a:rPr lang="en-US" sz="2000" dirty="0">
                          <a:solidFill>
                            <a:srgbClr val="000000"/>
                          </a:solidFill>
                          <a:latin typeface="Corbel" pitchFamily="34" charset="0"/>
                          <a:ea typeface="Calibri"/>
                          <a:cs typeface="Times New Roman"/>
                        </a:rPr>
                        <a:t>65</a:t>
                      </a:r>
                      <a:endParaRPr lang="en-US" sz="2000" dirty="0">
                        <a:latin typeface="Corbel" pitchFamily="34" charset="0"/>
                        <a:ea typeface="Calibri"/>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8DB4E3"/>
                    </a:solidFill>
                  </a:tcPr>
                </a:tc>
                <a:tc>
                  <a:txBody>
                    <a:bodyPr/>
                    <a:lstStyle/>
                    <a:p>
                      <a:pPr marL="0" marR="0" algn="r">
                        <a:spcBef>
                          <a:spcPts val="0"/>
                        </a:spcBef>
                        <a:spcAft>
                          <a:spcPts val="0"/>
                        </a:spcAft>
                      </a:pPr>
                      <a:r>
                        <a:rPr lang="en-US" sz="2000" dirty="0">
                          <a:solidFill>
                            <a:schemeClr val="tx1"/>
                          </a:solidFill>
                          <a:latin typeface="Corbel" pitchFamily="34" charset="0"/>
                          <a:ea typeface="Calibri"/>
                          <a:cs typeface="Times New Roman"/>
                        </a:rPr>
                        <a:t>78</a:t>
                      </a: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7375D"/>
                    </a:solidFill>
                  </a:tcPr>
                </a:tc>
              </a:tr>
              <a:tr h="457200">
                <a:tc vMerge="1">
                  <a:txBody>
                    <a:bodyPr/>
                    <a:lstStyle/>
                    <a:p>
                      <a:pPr marL="0" marR="0" algn="l">
                        <a:spcBef>
                          <a:spcPts val="0"/>
                        </a:spcBef>
                        <a:spcAft>
                          <a:spcPts val="0"/>
                        </a:spcAft>
                      </a:pPr>
                      <a:endParaRPr lang="en-US" sz="2000" dirty="0">
                        <a:solidFill>
                          <a:schemeClr val="tx1"/>
                        </a:solidFill>
                        <a:latin typeface="Corbel" pitchFamily="34" charset="0"/>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17375D"/>
                    </a:solidFill>
                  </a:tcPr>
                </a:tc>
                <a:tc>
                  <a:txBody>
                    <a:bodyPr/>
                    <a:lstStyle/>
                    <a:p>
                      <a:pPr marL="0" marR="0" algn="l">
                        <a:spcBef>
                          <a:spcPts val="0"/>
                        </a:spcBef>
                        <a:spcAft>
                          <a:spcPts val="0"/>
                        </a:spcAft>
                      </a:pPr>
                      <a:r>
                        <a:rPr lang="en-US" sz="2000" b="1" dirty="0">
                          <a:solidFill>
                            <a:schemeClr val="tx1"/>
                          </a:solidFill>
                          <a:latin typeface="Corbel" pitchFamily="34" charset="0"/>
                          <a:ea typeface="Calibri"/>
                          <a:cs typeface="Times New Roman"/>
                        </a:rPr>
                        <a:t>5- Late</a:t>
                      </a:r>
                      <a:endParaRPr lang="en-US" sz="2000" dirty="0">
                        <a:solidFill>
                          <a:schemeClr val="tx1"/>
                        </a:solidFill>
                        <a:latin typeface="Corbel" pitchFamily="34" charset="0"/>
                        <a:ea typeface="Calibri"/>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7375D"/>
                    </a:solidFill>
                  </a:tcPr>
                </a:tc>
                <a:tc>
                  <a:txBody>
                    <a:bodyPr/>
                    <a:lstStyle/>
                    <a:p>
                      <a:pPr marL="0" marR="0" algn="just">
                        <a:spcBef>
                          <a:spcPts val="0"/>
                        </a:spcBef>
                        <a:spcAft>
                          <a:spcPts val="0"/>
                        </a:spcAft>
                      </a:pPr>
                      <a:r>
                        <a:rPr lang="en-US" sz="2000" dirty="0">
                          <a:solidFill>
                            <a:srgbClr val="000000"/>
                          </a:solidFill>
                          <a:latin typeface="Corbel" pitchFamily="34" charset="0"/>
                          <a:ea typeface="Calibri"/>
                          <a:cs typeface="Times New Roman"/>
                        </a:rPr>
                        <a:t> </a:t>
                      </a:r>
                      <a:endParaRPr lang="en-US" sz="2000" dirty="0">
                        <a:latin typeface="Corbel" pitchFamily="34" charset="0"/>
                        <a:ea typeface="Calibri"/>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4D9F1"/>
                    </a:solidFill>
                  </a:tcPr>
                </a:tc>
                <a:tc>
                  <a:txBody>
                    <a:bodyPr/>
                    <a:lstStyle/>
                    <a:p>
                      <a:pPr marL="0" marR="0" algn="just">
                        <a:spcBef>
                          <a:spcPts val="0"/>
                        </a:spcBef>
                        <a:spcAft>
                          <a:spcPts val="0"/>
                        </a:spcAft>
                      </a:pPr>
                      <a:r>
                        <a:rPr lang="en-US" sz="2000" dirty="0">
                          <a:ln>
                            <a:solidFill>
                              <a:srgbClr val="C4D9F1"/>
                            </a:solidFill>
                          </a:ln>
                          <a:solidFill>
                            <a:srgbClr val="000000"/>
                          </a:solidFill>
                          <a:latin typeface="Corbel" pitchFamily="34" charset="0"/>
                          <a:ea typeface="Calibri"/>
                          <a:cs typeface="Times New Roman"/>
                        </a:rPr>
                        <a:t> </a:t>
                      </a:r>
                      <a:endParaRPr lang="en-US" sz="2000" dirty="0">
                        <a:ln>
                          <a:solidFill>
                            <a:srgbClr val="C4D9F1"/>
                          </a:solidFill>
                        </a:ln>
                        <a:latin typeface="Corbel" pitchFamily="34" charset="0"/>
                        <a:ea typeface="Calibri"/>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4D9F1"/>
                    </a:solidFill>
                  </a:tcPr>
                </a:tc>
                <a:tc>
                  <a:txBody>
                    <a:bodyPr/>
                    <a:lstStyle/>
                    <a:p>
                      <a:pPr marL="0" marR="0" algn="just">
                        <a:spcBef>
                          <a:spcPts val="0"/>
                        </a:spcBef>
                        <a:spcAft>
                          <a:spcPts val="0"/>
                        </a:spcAft>
                      </a:pPr>
                      <a:r>
                        <a:rPr lang="en-US" sz="2000" dirty="0">
                          <a:solidFill>
                            <a:srgbClr val="000000"/>
                          </a:solidFill>
                          <a:latin typeface="Corbel" pitchFamily="34" charset="0"/>
                          <a:ea typeface="Calibri"/>
                          <a:cs typeface="Times New Roman"/>
                        </a:rPr>
                        <a:t> </a:t>
                      </a:r>
                      <a:endParaRPr lang="en-US" sz="2000" dirty="0">
                        <a:latin typeface="Corbel" pitchFamily="34" charset="0"/>
                        <a:ea typeface="Calibri"/>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4D9F1"/>
                    </a:solidFill>
                  </a:tcPr>
                </a:tc>
                <a:tc>
                  <a:txBody>
                    <a:bodyPr/>
                    <a:lstStyle/>
                    <a:p>
                      <a:pPr marL="0" marR="0" algn="just">
                        <a:spcBef>
                          <a:spcPts val="0"/>
                        </a:spcBef>
                        <a:spcAft>
                          <a:spcPts val="0"/>
                        </a:spcAft>
                      </a:pPr>
                      <a:r>
                        <a:rPr lang="en-US" sz="2000" dirty="0">
                          <a:solidFill>
                            <a:srgbClr val="000000"/>
                          </a:solidFill>
                          <a:latin typeface="Corbel" pitchFamily="34" charset="0"/>
                          <a:ea typeface="Calibri"/>
                          <a:cs typeface="Times New Roman"/>
                        </a:rPr>
                        <a:t> </a:t>
                      </a:r>
                      <a:endParaRPr lang="en-US" sz="2000" dirty="0">
                        <a:latin typeface="Corbel" pitchFamily="34" charset="0"/>
                        <a:ea typeface="Calibri"/>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4D9F1"/>
                    </a:solidFill>
                  </a:tcPr>
                </a:tc>
                <a:tc>
                  <a:txBody>
                    <a:bodyPr/>
                    <a:lstStyle/>
                    <a:p>
                      <a:pPr marL="0" marR="0" algn="r">
                        <a:spcBef>
                          <a:spcPts val="0"/>
                        </a:spcBef>
                        <a:spcAft>
                          <a:spcPts val="0"/>
                        </a:spcAft>
                      </a:pPr>
                      <a:r>
                        <a:rPr lang="en-US" sz="2000" dirty="0">
                          <a:solidFill>
                            <a:srgbClr val="000000"/>
                          </a:solidFill>
                          <a:latin typeface="Corbel" pitchFamily="34" charset="0"/>
                          <a:ea typeface="Calibri"/>
                          <a:cs typeface="Times New Roman"/>
                        </a:rPr>
                        <a:t>9</a:t>
                      </a:r>
                      <a:endParaRPr lang="en-US" sz="2000" dirty="0">
                        <a:latin typeface="Corbel" pitchFamily="34" charset="0"/>
                        <a:ea typeface="Calibri"/>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8DB4E3"/>
                    </a:solidFill>
                  </a:tcPr>
                </a:tc>
                <a:tc>
                  <a:txBody>
                    <a:bodyPr/>
                    <a:lstStyle/>
                    <a:p>
                      <a:pPr marL="0" marR="0" algn="r">
                        <a:spcBef>
                          <a:spcPts val="0"/>
                        </a:spcBef>
                        <a:spcAft>
                          <a:spcPts val="0"/>
                        </a:spcAft>
                      </a:pPr>
                      <a:r>
                        <a:rPr lang="en-US" sz="2000" dirty="0">
                          <a:solidFill>
                            <a:schemeClr val="tx1"/>
                          </a:solidFill>
                          <a:latin typeface="Corbel" pitchFamily="34" charset="0"/>
                          <a:ea typeface="Calibri"/>
                          <a:cs typeface="Times New Roman"/>
                        </a:rPr>
                        <a:t>9</a:t>
                      </a: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7375D"/>
                    </a:solidFill>
                  </a:tcPr>
                </a:tc>
              </a:tr>
              <a:tr h="457200">
                <a:tc vMerge="1">
                  <a:txBody>
                    <a:bodyPr/>
                    <a:lstStyle/>
                    <a:p>
                      <a:pPr marL="0" marR="0" algn="l">
                        <a:spcBef>
                          <a:spcPts val="0"/>
                        </a:spcBef>
                        <a:spcAft>
                          <a:spcPts val="0"/>
                        </a:spcAft>
                      </a:pPr>
                      <a:endParaRPr lang="en-US" sz="2000" dirty="0">
                        <a:solidFill>
                          <a:schemeClr val="tx1"/>
                        </a:solidFill>
                        <a:latin typeface="Corbel" pitchFamily="34" charset="0"/>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7375D"/>
                    </a:solidFill>
                  </a:tcPr>
                </a:tc>
                <a:tc>
                  <a:txBody>
                    <a:bodyPr/>
                    <a:lstStyle/>
                    <a:p>
                      <a:pPr marL="0" marR="0" algn="l">
                        <a:spcBef>
                          <a:spcPts val="0"/>
                        </a:spcBef>
                        <a:spcAft>
                          <a:spcPts val="0"/>
                        </a:spcAft>
                      </a:pPr>
                      <a:r>
                        <a:rPr lang="en-US" sz="2000" b="1" dirty="0">
                          <a:solidFill>
                            <a:schemeClr val="tx1"/>
                          </a:solidFill>
                          <a:latin typeface="Corbel" pitchFamily="34" charset="0"/>
                          <a:ea typeface="Calibri"/>
                          <a:cs typeface="Times New Roman"/>
                        </a:rPr>
                        <a:t>Total</a:t>
                      </a:r>
                      <a:endParaRPr lang="en-US" sz="2000" dirty="0">
                        <a:solidFill>
                          <a:schemeClr val="tx1"/>
                        </a:solidFill>
                        <a:latin typeface="Corbel" pitchFamily="34" charset="0"/>
                        <a:ea typeface="Calibri"/>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7375D"/>
                    </a:solidFill>
                  </a:tcPr>
                </a:tc>
                <a:tc>
                  <a:txBody>
                    <a:bodyPr/>
                    <a:lstStyle/>
                    <a:p>
                      <a:pPr marL="0" marR="0" algn="r">
                        <a:spcBef>
                          <a:spcPts val="0"/>
                        </a:spcBef>
                        <a:spcAft>
                          <a:spcPts val="0"/>
                        </a:spcAft>
                      </a:pPr>
                      <a:r>
                        <a:rPr lang="en-US" sz="2000" dirty="0">
                          <a:solidFill>
                            <a:schemeClr val="tx1"/>
                          </a:solidFill>
                          <a:latin typeface="Corbel" pitchFamily="34" charset="0"/>
                          <a:ea typeface="Calibri"/>
                          <a:cs typeface="Times New Roman"/>
                        </a:rPr>
                        <a:t>19</a:t>
                      </a: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7375D"/>
                    </a:solidFill>
                  </a:tcPr>
                </a:tc>
                <a:tc>
                  <a:txBody>
                    <a:bodyPr/>
                    <a:lstStyle/>
                    <a:p>
                      <a:pPr marL="0" marR="0" algn="r">
                        <a:spcBef>
                          <a:spcPts val="0"/>
                        </a:spcBef>
                        <a:spcAft>
                          <a:spcPts val="0"/>
                        </a:spcAft>
                      </a:pPr>
                      <a:r>
                        <a:rPr lang="en-US" sz="2000" dirty="0">
                          <a:solidFill>
                            <a:schemeClr val="tx1"/>
                          </a:solidFill>
                          <a:latin typeface="Corbel" pitchFamily="34" charset="0"/>
                          <a:ea typeface="Calibri"/>
                          <a:cs typeface="Times New Roman"/>
                        </a:rPr>
                        <a:t>167</a:t>
                      </a: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7375D"/>
                    </a:solidFill>
                  </a:tcPr>
                </a:tc>
                <a:tc>
                  <a:txBody>
                    <a:bodyPr/>
                    <a:lstStyle/>
                    <a:p>
                      <a:pPr marL="0" marR="0" algn="r">
                        <a:spcBef>
                          <a:spcPts val="0"/>
                        </a:spcBef>
                        <a:spcAft>
                          <a:spcPts val="0"/>
                        </a:spcAft>
                      </a:pPr>
                      <a:r>
                        <a:rPr lang="en-US" sz="2000" dirty="0">
                          <a:solidFill>
                            <a:schemeClr val="tx1"/>
                          </a:solidFill>
                          <a:latin typeface="Corbel" pitchFamily="34" charset="0"/>
                          <a:ea typeface="Calibri"/>
                          <a:cs typeface="Times New Roman"/>
                        </a:rPr>
                        <a:t>3,180</a:t>
                      </a: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7375D"/>
                    </a:solidFill>
                  </a:tcPr>
                </a:tc>
                <a:tc>
                  <a:txBody>
                    <a:bodyPr/>
                    <a:lstStyle/>
                    <a:p>
                      <a:pPr marL="0" marR="0" algn="r">
                        <a:spcBef>
                          <a:spcPts val="0"/>
                        </a:spcBef>
                        <a:spcAft>
                          <a:spcPts val="0"/>
                        </a:spcAft>
                      </a:pPr>
                      <a:r>
                        <a:rPr lang="en-US" sz="2000" dirty="0">
                          <a:solidFill>
                            <a:schemeClr val="tx1"/>
                          </a:solidFill>
                          <a:latin typeface="Corbel" pitchFamily="34" charset="0"/>
                          <a:ea typeface="Calibri"/>
                          <a:cs typeface="Times New Roman"/>
                        </a:rPr>
                        <a:t>6,156</a:t>
                      </a: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7375D"/>
                    </a:solidFill>
                  </a:tcPr>
                </a:tc>
                <a:tc>
                  <a:txBody>
                    <a:bodyPr/>
                    <a:lstStyle/>
                    <a:p>
                      <a:pPr marL="0" marR="0" algn="r">
                        <a:spcBef>
                          <a:spcPts val="0"/>
                        </a:spcBef>
                        <a:spcAft>
                          <a:spcPts val="0"/>
                        </a:spcAft>
                      </a:pPr>
                      <a:r>
                        <a:rPr lang="en-US" sz="2000" dirty="0">
                          <a:solidFill>
                            <a:schemeClr val="tx1"/>
                          </a:solidFill>
                          <a:latin typeface="Corbel" pitchFamily="34" charset="0"/>
                          <a:ea typeface="Calibri"/>
                          <a:cs typeface="Times New Roman"/>
                        </a:rPr>
                        <a:t>972</a:t>
                      </a: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7375D"/>
                    </a:solidFill>
                  </a:tcPr>
                </a:tc>
                <a:tc>
                  <a:txBody>
                    <a:bodyPr/>
                    <a:lstStyle/>
                    <a:p>
                      <a:pPr marL="0" marR="0" algn="r">
                        <a:spcBef>
                          <a:spcPts val="0"/>
                        </a:spcBef>
                        <a:spcAft>
                          <a:spcPts val="0"/>
                        </a:spcAft>
                      </a:pPr>
                      <a:r>
                        <a:rPr lang="en-US" sz="2000" dirty="0">
                          <a:solidFill>
                            <a:schemeClr val="tx1"/>
                          </a:solidFill>
                          <a:latin typeface="Corbel" pitchFamily="34" charset="0"/>
                          <a:ea typeface="Calibri"/>
                          <a:cs typeface="Times New Roman"/>
                        </a:rPr>
                        <a:t>10,494</a:t>
                      </a: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7375D"/>
                    </a:solidFill>
                  </a:tcPr>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Model Specification</a:t>
            </a:r>
            <a:endParaRPr lang="en-US" sz="4000" dirty="0"/>
          </a:p>
        </p:txBody>
      </p:sp>
      <p:sp>
        <p:nvSpPr>
          <p:cNvPr id="3" name="Content Placeholder 2"/>
          <p:cNvSpPr>
            <a:spLocks noGrp="1"/>
          </p:cNvSpPr>
          <p:nvPr>
            <p:ph idx="1"/>
          </p:nvPr>
        </p:nvSpPr>
        <p:spPr>
          <a:xfrm>
            <a:off x="914400" y="1219200"/>
            <a:ext cx="7772400" cy="5105400"/>
          </a:xfrm>
        </p:spPr>
        <p:txBody>
          <a:bodyPr/>
          <a:lstStyle/>
          <a:p>
            <a:r>
              <a:rPr lang="en-US" dirty="0" smtClean="0"/>
              <a:t>Multinomial </a:t>
            </a:r>
            <a:r>
              <a:rPr lang="en-US" dirty="0" err="1" smtClean="0"/>
              <a:t>logit</a:t>
            </a:r>
            <a:endParaRPr lang="en-US" dirty="0" smtClean="0"/>
          </a:p>
          <a:p>
            <a:r>
              <a:rPr lang="en-US" dirty="0" smtClean="0"/>
              <a:t>Utility </a:t>
            </a:r>
            <a:r>
              <a:rPr lang="en-US" dirty="0" smtClean="0"/>
              <a:t>terms limited to information available after mode choice: </a:t>
            </a:r>
            <a:endParaRPr lang="en-US" dirty="0" smtClean="0"/>
          </a:p>
          <a:p>
            <a:pPr lvl="1"/>
            <a:r>
              <a:rPr lang="en-US" dirty="0" smtClean="0"/>
              <a:t>Travel time</a:t>
            </a:r>
          </a:p>
          <a:p>
            <a:pPr lvl="1"/>
            <a:r>
              <a:rPr lang="en-US" dirty="0" smtClean="0"/>
              <a:t>Travel distance * shift</a:t>
            </a:r>
          </a:p>
          <a:p>
            <a:pPr lvl="1"/>
            <a:r>
              <a:rPr lang="en-US" dirty="0" smtClean="0"/>
              <a:t>Mode indicator (drive alone / carpool)</a:t>
            </a:r>
          </a:p>
          <a:p>
            <a:pPr lvl="1"/>
            <a:r>
              <a:rPr lang="en-US" dirty="0" smtClean="0"/>
              <a:t>Mode indicator * shift</a:t>
            </a:r>
          </a:p>
          <a:p>
            <a:pPr lvl="1"/>
            <a:r>
              <a:rPr lang="en-US" dirty="0" smtClean="0"/>
              <a:t>Household income </a:t>
            </a:r>
            <a:r>
              <a:rPr lang="en-US" dirty="0" smtClean="0"/>
              <a:t>indicator</a:t>
            </a:r>
          </a:p>
          <a:p>
            <a:r>
              <a:rPr lang="en-US" dirty="0" smtClean="0"/>
              <a:t>Shift variable:  measures disutility of time elapsed relative to a reference time of day</a:t>
            </a:r>
            <a:endParaRPr lang="en-US"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HBW Estimation</a:t>
            </a:r>
            <a:endParaRPr lang="en-US" dirty="0"/>
          </a:p>
        </p:txBody>
      </p:sp>
      <p:graphicFrame>
        <p:nvGraphicFramePr>
          <p:cNvPr id="4" name="Table 3"/>
          <p:cNvGraphicFramePr>
            <a:graphicFrameLocks noGrp="1"/>
          </p:cNvGraphicFramePr>
          <p:nvPr/>
        </p:nvGraphicFramePr>
        <p:xfrm>
          <a:off x="1066800" y="1447800"/>
          <a:ext cx="5334000" cy="3510280"/>
        </p:xfrm>
        <a:graphic>
          <a:graphicData uri="http://schemas.openxmlformats.org/drawingml/2006/table">
            <a:tbl>
              <a:tblPr firstRow="1" bandRow="1">
                <a:tableStyleId>{5C22544A-7EE6-4342-B048-85BDC9FD1C3A}</a:tableStyleId>
              </a:tblPr>
              <a:tblGrid>
                <a:gridCol w="3182216"/>
                <a:gridCol w="2151784"/>
              </a:tblGrid>
              <a:tr h="584200">
                <a:tc>
                  <a:txBody>
                    <a:bodyPr/>
                    <a:lstStyle/>
                    <a:p>
                      <a:pPr marL="0" marR="0" algn="l">
                        <a:spcBef>
                          <a:spcPts val="0"/>
                        </a:spcBef>
                        <a:spcAft>
                          <a:spcPts val="0"/>
                        </a:spcAft>
                      </a:pPr>
                      <a:r>
                        <a:rPr lang="en-US" sz="1800" b="1" baseline="0" dirty="0" smtClean="0">
                          <a:solidFill>
                            <a:schemeClr val="tx1"/>
                          </a:solidFill>
                          <a:latin typeface="Corbel" pitchFamily="34" charset="0"/>
                          <a:ea typeface="Calibri"/>
                          <a:cs typeface="Times New Roman"/>
                        </a:rPr>
                        <a:t>Trip Attribute</a:t>
                      </a:r>
                      <a:endParaRPr lang="en-US" sz="1800" dirty="0">
                        <a:solidFill>
                          <a:schemeClr val="tx1"/>
                        </a:solidFill>
                        <a:latin typeface="Corbel" pitchFamily="34" charset="0"/>
                        <a:ea typeface="Calibri"/>
                        <a:cs typeface="Times New Roman"/>
                      </a:endParaRPr>
                    </a:p>
                  </a:txBody>
                  <a:tcPr marL="68580" marR="68580" marT="0" marB="0" anchor="ctr">
                    <a:solidFill>
                      <a:srgbClr val="17375D"/>
                    </a:solidFill>
                  </a:tcPr>
                </a:tc>
                <a:tc>
                  <a:txBody>
                    <a:bodyPr/>
                    <a:lstStyle/>
                    <a:p>
                      <a:pPr marL="0" marR="0" algn="l">
                        <a:spcBef>
                          <a:spcPts val="0"/>
                        </a:spcBef>
                        <a:spcAft>
                          <a:spcPts val="0"/>
                        </a:spcAft>
                      </a:pPr>
                      <a:r>
                        <a:rPr lang="en-US" sz="1800" dirty="0" smtClean="0">
                          <a:latin typeface="Corbel" pitchFamily="34" charset="0"/>
                          <a:ea typeface="Calibri"/>
                          <a:cs typeface="Times New Roman"/>
                        </a:rPr>
                        <a:t>Coefficient (t-stat)</a:t>
                      </a:r>
                      <a:endParaRPr lang="en-US" sz="1800" dirty="0">
                        <a:latin typeface="Corbel" pitchFamily="34" charset="0"/>
                        <a:ea typeface="Calibri"/>
                        <a:cs typeface="Times New Roman"/>
                      </a:endParaRPr>
                    </a:p>
                  </a:txBody>
                  <a:tcPr marL="68580" marR="68580" marT="0" marB="0" anchor="ctr">
                    <a:solidFill>
                      <a:srgbClr val="17375D"/>
                    </a:solidFill>
                  </a:tcPr>
                </a:tc>
              </a:tr>
              <a:tr h="731520">
                <a:tc>
                  <a:txBody>
                    <a:bodyPr/>
                    <a:lstStyle/>
                    <a:p>
                      <a:pPr marL="0" marR="0" algn="l">
                        <a:spcBef>
                          <a:spcPts val="0"/>
                        </a:spcBef>
                        <a:spcAft>
                          <a:spcPts val="0"/>
                        </a:spcAft>
                      </a:pPr>
                      <a:r>
                        <a:rPr lang="en-US" sz="1800" dirty="0" smtClean="0">
                          <a:solidFill>
                            <a:srgbClr val="000000"/>
                          </a:solidFill>
                          <a:latin typeface="Corbel" pitchFamily="34" charset="0"/>
                          <a:ea typeface="Times New Roman"/>
                          <a:cs typeface="Times New Roman"/>
                        </a:rPr>
                        <a:t>Travel</a:t>
                      </a:r>
                      <a:r>
                        <a:rPr lang="en-US" sz="1800" baseline="0" dirty="0" smtClean="0">
                          <a:solidFill>
                            <a:srgbClr val="000000"/>
                          </a:solidFill>
                          <a:latin typeface="Corbel" pitchFamily="34" charset="0"/>
                          <a:ea typeface="Times New Roman"/>
                          <a:cs typeface="Times New Roman"/>
                        </a:rPr>
                        <a:t> time  (min)</a:t>
                      </a:r>
                      <a:endParaRPr lang="en-US" sz="1800" dirty="0">
                        <a:latin typeface="Corbel" pitchFamily="34" charset="0"/>
                        <a:ea typeface="Calibri"/>
                        <a:cs typeface="Times New Roman"/>
                      </a:endParaRPr>
                    </a:p>
                  </a:txBody>
                  <a:tcPr marL="68580" marR="68580" marT="0" marB="0" anchor="ctr">
                    <a:solidFill>
                      <a:srgbClr val="C4D9F1"/>
                    </a:solidFill>
                  </a:tcPr>
                </a:tc>
                <a:tc>
                  <a:txBody>
                    <a:bodyPr/>
                    <a:lstStyle/>
                    <a:p>
                      <a:pPr marL="0" marR="0" algn="ctr">
                        <a:spcBef>
                          <a:spcPts val="0"/>
                        </a:spcBef>
                        <a:spcAft>
                          <a:spcPts val="0"/>
                        </a:spcAft>
                      </a:pPr>
                      <a:r>
                        <a:rPr lang="en-US" sz="1800" dirty="0" smtClean="0">
                          <a:latin typeface="Corbel" pitchFamily="34" charset="0"/>
                          <a:ea typeface="Calibri"/>
                          <a:cs typeface="Times New Roman"/>
                        </a:rPr>
                        <a:t>-0.010 (-5.9)</a:t>
                      </a:r>
                      <a:endParaRPr lang="en-US" sz="1800" dirty="0">
                        <a:latin typeface="Corbel" pitchFamily="34" charset="0"/>
                        <a:ea typeface="Calibri"/>
                        <a:cs typeface="Times New Roman"/>
                      </a:endParaRPr>
                    </a:p>
                  </a:txBody>
                  <a:tcPr marL="68580" marR="68580" marT="0" marB="0" anchor="ctr">
                    <a:solidFill>
                      <a:srgbClr val="C4D9F1"/>
                    </a:solidFill>
                  </a:tcPr>
                </a:tc>
              </a:tr>
              <a:tr h="731520">
                <a:tc>
                  <a:txBody>
                    <a:bodyPr/>
                    <a:lstStyle/>
                    <a:p>
                      <a:pPr marL="0" marR="0" algn="just">
                        <a:spcBef>
                          <a:spcPts val="0"/>
                        </a:spcBef>
                        <a:spcAft>
                          <a:spcPts val="0"/>
                        </a:spcAft>
                      </a:pPr>
                      <a:r>
                        <a:rPr lang="en-US" sz="1800" dirty="0" smtClean="0">
                          <a:solidFill>
                            <a:srgbClr val="000000"/>
                          </a:solidFill>
                          <a:latin typeface="Corbel" pitchFamily="34" charset="0"/>
                          <a:ea typeface="Calibri"/>
                          <a:cs typeface="Times New Roman"/>
                        </a:rPr>
                        <a:t>Travel distance (mi),</a:t>
                      </a:r>
                      <a:r>
                        <a:rPr lang="en-US" sz="1800" baseline="0" dirty="0" smtClean="0">
                          <a:solidFill>
                            <a:srgbClr val="000000"/>
                          </a:solidFill>
                          <a:latin typeface="Corbel" pitchFamily="34" charset="0"/>
                          <a:ea typeface="Calibri"/>
                          <a:cs typeface="Times New Roman"/>
                        </a:rPr>
                        <a:t> </a:t>
                      </a:r>
                    </a:p>
                    <a:p>
                      <a:pPr marL="0" marR="0" algn="just">
                        <a:spcBef>
                          <a:spcPts val="0"/>
                        </a:spcBef>
                        <a:spcAft>
                          <a:spcPts val="0"/>
                        </a:spcAft>
                      </a:pPr>
                      <a:r>
                        <a:rPr lang="en-US" sz="1800" baseline="0" dirty="0" smtClean="0">
                          <a:solidFill>
                            <a:srgbClr val="000000"/>
                          </a:solidFill>
                          <a:latin typeface="Corbel" pitchFamily="34" charset="0"/>
                          <a:ea typeface="Calibri"/>
                          <a:cs typeface="Times New Roman"/>
                        </a:rPr>
                        <a:t>departure time shift</a:t>
                      </a:r>
                      <a:endParaRPr lang="en-US" sz="1800" dirty="0">
                        <a:latin typeface="Corbel" pitchFamily="34" charset="0"/>
                        <a:ea typeface="Calibri"/>
                        <a:cs typeface="Times New Roman"/>
                      </a:endParaRPr>
                    </a:p>
                  </a:txBody>
                  <a:tcPr marL="68580" marR="68580" marT="0" marB="0" anchor="ctr"/>
                </a:tc>
                <a:tc>
                  <a:txBody>
                    <a:bodyPr/>
                    <a:lstStyle/>
                    <a:p>
                      <a:pPr marL="0" marR="0" algn="ctr">
                        <a:spcBef>
                          <a:spcPts val="0"/>
                        </a:spcBef>
                        <a:spcAft>
                          <a:spcPts val="0"/>
                        </a:spcAft>
                      </a:pPr>
                      <a:r>
                        <a:rPr lang="en-US" sz="1800" dirty="0" smtClean="0">
                          <a:latin typeface="Corbel" pitchFamily="34" charset="0"/>
                          <a:ea typeface="Calibri"/>
                          <a:cs typeface="Times New Roman"/>
                        </a:rPr>
                        <a:t>-0.011 (-15.7)</a:t>
                      </a:r>
                      <a:endParaRPr lang="en-US" sz="1800" dirty="0">
                        <a:latin typeface="Corbel" pitchFamily="34" charset="0"/>
                        <a:ea typeface="Calibri"/>
                        <a:cs typeface="Times New Roman"/>
                      </a:endParaRPr>
                    </a:p>
                  </a:txBody>
                  <a:tcPr marL="68580" marR="68580" marT="0" marB="0" anchor="ctr"/>
                </a:tc>
              </a:tr>
              <a:tr h="731520">
                <a:tc>
                  <a:txBody>
                    <a:bodyPr/>
                    <a:lstStyle/>
                    <a:p>
                      <a:pPr marL="0" marR="0" algn="just">
                        <a:spcBef>
                          <a:spcPts val="0"/>
                        </a:spcBef>
                        <a:spcAft>
                          <a:spcPts val="0"/>
                        </a:spcAft>
                      </a:pPr>
                      <a:r>
                        <a:rPr lang="en-US" sz="1800" dirty="0" smtClean="0">
                          <a:solidFill>
                            <a:srgbClr val="000000"/>
                          </a:solidFill>
                          <a:latin typeface="Corbel" pitchFamily="34" charset="0"/>
                          <a:ea typeface="Calibri"/>
                          <a:cs typeface="Times New Roman"/>
                        </a:rPr>
                        <a:t>Shared ride,</a:t>
                      </a:r>
                      <a:r>
                        <a:rPr lang="en-US" sz="1800" baseline="0" dirty="0" smtClean="0">
                          <a:solidFill>
                            <a:srgbClr val="000000"/>
                          </a:solidFill>
                          <a:latin typeface="Corbel" pitchFamily="34" charset="0"/>
                          <a:ea typeface="Calibri"/>
                          <a:cs typeface="Times New Roman"/>
                        </a:rPr>
                        <a:t> </a:t>
                      </a:r>
                    </a:p>
                    <a:p>
                      <a:pPr marL="0" marR="0" algn="just">
                        <a:spcBef>
                          <a:spcPts val="0"/>
                        </a:spcBef>
                        <a:spcAft>
                          <a:spcPts val="0"/>
                        </a:spcAft>
                      </a:pPr>
                      <a:r>
                        <a:rPr lang="en-US" sz="1800" baseline="0" dirty="0" smtClean="0">
                          <a:solidFill>
                            <a:srgbClr val="000000"/>
                          </a:solidFill>
                          <a:latin typeface="Corbel" pitchFamily="34" charset="0"/>
                          <a:ea typeface="Calibri"/>
                          <a:cs typeface="Times New Roman"/>
                        </a:rPr>
                        <a:t>departure time shift</a:t>
                      </a:r>
                      <a:endParaRPr lang="en-US" sz="1800" dirty="0" smtClean="0">
                        <a:latin typeface="Corbel" pitchFamily="34" charset="0"/>
                        <a:ea typeface="Calibri"/>
                        <a:cs typeface="Times New Roman"/>
                      </a:endParaRPr>
                    </a:p>
                  </a:txBody>
                  <a:tcPr marL="68580" marR="68580" marT="0" marB="0" anchor="ctr">
                    <a:solidFill>
                      <a:srgbClr val="C4D9F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smtClean="0">
                          <a:latin typeface="Corbel" pitchFamily="34" charset="0"/>
                          <a:ea typeface="Calibri"/>
                          <a:cs typeface="Times New Roman"/>
                        </a:rPr>
                        <a:t>-0.367</a:t>
                      </a:r>
                      <a:r>
                        <a:rPr lang="en-US" sz="1800" baseline="0" dirty="0" smtClean="0">
                          <a:latin typeface="Corbel" pitchFamily="34" charset="0"/>
                          <a:ea typeface="Calibri"/>
                          <a:cs typeface="Times New Roman"/>
                        </a:rPr>
                        <a:t> (-3.0)</a:t>
                      </a:r>
                      <a:endParaRPr lang="en-US" sz="1800" dirty="0" smtClean="0">
                        <a:latin typeface="Corbel" pitchFamily="34" charset="0"/>
                        <a:ea typeface="Calibri"/>
                        <a:cs typeface="Times New Roman"/>
                      </a:endParaRPr>
                    </a:p>
                  </a:txBody>
                  <a:tcPr marL="68580" marR="68580" marT="0" marB="0" anchor="ctr">
                    <a:solidFill>
                      <a:srgbClr val="C4D9F1"/>
                    </a:solidFill>
                  </a:tcPr>
                </a:tc>
              </a:tr>
              <a:tr h="731520">
                <a:tc>
                  <a:txBody>
                    <a:bodyPr/>
                    <a:lstStyle/>
                    <a:p>
                      <a:pPr marL="0" marR="0" algn="just">
                        <a:spcBef>
                          <a:spcPts val="0"/>
                        </a:spcBef>
                        <a:spcAft>
                          <a:spcPts val="0"/>
                        </a:spcAft>
                      </a:pPr>
                      <a:r>
                        <a:rPr lang="en-US" sz="1800" dirty="0" smtClean="0">
                          <a:solidFill>
                            <a:srgbClr val="000000"/>
                          </a:solidFill>
                          <a:latin typeface="Corbel" pitchFamily="34" charset="0"/>
                          <a:ea typeface="Calibri"/>
                          <a:cs typeface="Times New Roman"/>
                        </a:rPr>
                        <a:t>Low income household, </a:t>
                      </a:r>
                    </a:p>
                    <a:p>
                      <a:pPr marL="0" marR="0" algn="just">
                        <a:spcBef>
                          <a:spcPts val="0"/>
                        </a:spcBef>
                        <a:spcAft>
                          <a:spcPts val="0"/>
                        </a:spcAft>
                      </a:pPr>
                      <a:r>
                        <a:rPr lang="en-US" sz="1800" dirty="0" smtClean="0">
                          <a:solidFill>
                            <a:srgbClr val="000000"/>
                          </a:solidFill>
                          <a:latin typeface="Corbel" pitchFamily="34" charset="0"/>
                          <a:ea typeface="Calibri"/>
                          <a:cs typeface="Times New Roman"/>
                        </a:rPr>
                        <a:t>AM departure time</a:t>
                      </a:r>
                      <a:endParaRPr lang="en-US" sz="1800" dirty="0" smtClean="0">
                        <a:latin typeface="Corbel" pitchFamily="34" charset="0"/>
                        <a:ea typeface="Calibri"/>
                        <a:cs typeface="Times New Roman"/>
                      </a:endParaRPr>
                    </a:p>
                  </a:txBody>
                  <a:tcPr marL="68580" marR="68580"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smtClean="0">
                          <a:latin typeface="Corbel" pitchFamily="34" charset="0"/>
                          <a:ea typeface="Calibri"/>
                          <a:cs typeface="Times New Roman"/>
                        </a:rPr>
                        <a:t>-0.623 (-8.9)</a:t>
                      </a:r>
                    </a:p>
                    <a:p>
                      <a:pPr marL="0" marR="0" algn="ctr">
                        <a:spcBef>
                          <a:spcPts val="0"/>
                        </a:spcBef>
                        <a:spcAft>
                          <a:spcPts val="0"/>
                        </a:spcAft>
                      </a:pPr>
                      <a:endParaRPr lang="en-US" sz="1800" dirty="0">
                        <a:latin typeface="Corbel" pitchFamily="34" charset="0"/>
                        <a:ea typeface="Calibri"/>
                        <a:cs typeface="Times New Roman"/>
                      </a:endParaRPr>
                    </a:p>
                  </a:txBody>
                  <a:tcPr marL="68580" marR="68580" marT="0" marB="0" anchor="ctr"/>
                </a:tc>
              </a:tr>
            </a:tbl>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HBW Estimation</a:t>
            </a:r>
            <a:endParaRPr lang="en-US" dirty="0"/>
          </a:p>
        </p:txBody>
      </p:sp>
      <p:graphicFrame>
        <p:nvGraphicFramePr>
          <p:cNvPr id="4" name="Table 3"/>
          <p:cNvGraphicFramePr>
            <a:graphicFrameLocks noGrp="1"/>
          </p:cNvGraphicFramePr>
          <p:nvPr/>
        </p:nvGraphicFramePr>
        <p:xfrm>
          <a:off x="1066800" y="1447800"/>
          <a:ext cx="7543799" cy="4094480"/>
        </p:xfrm>
        <a:graphic>
          <a:graphicData uri="http://schemas.openxmlformats.org/drawingml/2006/table">
            <a:tbl>
              <a:tblPr firstRow="1" bandRow="1">
                <a:tableStyleId>{5C22544A-7EE6-4342-B048-85BDC9FD1C3A}</a:tableStyleId>
              </a:tblPr>
              <a:tblGrid>
                <a:gridCol w="2490878"/>
                <a:gridCol w="1684307"/>
                <a:gridCol w="1684307"/>
                <a:gridCol w="1684307"/>
              </a:tblGrid>
              <a:tr h="584200">
                <a:tc>
                  <a:txBody>
                    <a:bodyPr/>
                    <a:lstStyle/>
                    <a:p>
                      <a:pPr marL="0" marR="0" algn="l">
                        <a:spcBef>
                          <a:spcPts val="0"/>
                        </a:spcBef>
                        <a:spcAft>
                          <a:spcPts val="0"/>
                        </a:spcAft>
                      </a:pPr>
                      <a:endParaRPr lang="en-US" sz="1800" dirty="0">
                        <a:solidFill>
                          <a:schemeClr val="tx1"/>
                        </a:solidFill>
                        <a:latin typeface="Corbel" pitchFamily="34" charset="0"/>
                        <a:ea typeface="Calibri"/>
                        <a:cs typeface="Times New Roman"/>
                      </a:endParaRPr>
                    </a:p>
                  </a:txBody>
                  <a:tcPr marL="68580" marR="68580" marT="0" marB="0" anchor="ctr">
                    <a:lnB w="12700" cap="flat" cmpd="sng" algn="ctr">
                      <a:solidFill>
                        <a:schemeClr val="tx1"/>
                      </a:solidFill>
                      <a:prstDash val="solid"/>
                      <a:round/>
                      <a:headEnd type="none" w="med" len="med"/>
                      <a:tailEnd type="none" w="med" len="med"/>
                    </a:lnB>
                    <a:solidFill>
                      <a:srgbClr val="17375D"/>
                    </a:solidFill>
                  </a:tcPr>
                </a:tc>
                <a:tc gridSpan="3">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smtClean="0">
                          <a:latin typeface="Corbel" pitchFamily="34" charset="0"/>
                          <a:ea typeface="Calibri"/>
                          <a:cs typeface="Times New Roman"/>
                        </a:rPr>
                        <a:t>Coefficient (t-stat)</a:t>
                      </a:r>
                    </a:p>
                  </a:txBody>
                  <a:tcPr marL="68580" marR="68580" marT="0" marB="0" anchor="ctr">
                    <a:lnB w="12700" cap="flat" cmpd="sng" algn="ctr">
                      <a:solidFill>
                        <a:schemeClr val="tx1"/>
                      </a:solidFill>
                      <a:prstDash val="solid"/>
                      <a:round/>
                      <a:headEnd type="none" w="med" len="med"/>
                      <a:tailEnd type="none" w="med" len="med"/>
                    </a:lnB>
                    <a:solidFill>
                      <a:srgbClr val="17375D"/>
                    </a:solidFill>
                  </a:tcPr>
                </a:tc>
                <a:tc hMerge="1">
                  <a:txBody>
                    <a:bodyPr/>
                    <a:lstStyle/>
                    <a:p>
                      <a:pPr marL="0" marR="0" algn="l">
                        <a:spcBef>
                          <a:spcPts val="0"/>
                        </a:spcBef>
                        <a:spcAft>
                          <a:spcPts val="0"/>
                        </a:spcAft>
                      </a:pPr>
                      <a:endParaRPr lang="en-US" sz="1800" dirty="0">
                        <a:latin typeface="Corbel" pitchFamily="34" charset="0"/>
                        <a:ea typeface="Calibri"/>
                        <a:cs typeface="Times New Roman"/>
                      </a:endParaRPr>
                    </a:p>
                  </a:txBody>
                  <a:tcPr marL="68580" marR="68580" marT="0" marB="0" anchor="ctr">
                    <a:solidFill>
                      <a:srgbClr val="17375D"/>
                    </a:solidFill>
                  </a:tcPr>
                </a:tc>
                <a:tc hMerge="1">
                  <a:txBody>
                    <a:bodyPr/>
                    <a:lstStyle/>
                    <a:p>
                      <a:pPr marL="0" marR="0" algn="l">
                        <a:spcBef>
                          <a:spcPts val="0"/>
                        </a:spcBef>
                        <a:spcAft>
                          <a:spcPts val="0"/>
                        </a:spcAft>
                      </a:pPr>
                      <a:endParaRPr lang="en-US" sz="1800" dirty="0">
                        <a:latin typeface="Corbel" pitchFamily="34" charset="0"/>
                        <a:ea typeface="Calibri"/>
                        <a:cs typeface="Times New Roman"/>
                      </a:endParaRPr>
                    </a:p>
                  </a:txBody>
                  <a:tcPr marL="68580" marR="68580" marT="0" marB="0" anchor="ctr">
                    <a:solidFill>
                      <a:srgbClr val="17375D"/>
                    </a:solidFill>
                  </a:tcPr>
                </a:tc>
              </a:tr>
              <a:tr h="584200">
                <a:tc>
                  <a:txBody>
                    <a:bodyPr/>
                    <a:lstStyle/>
                    <a:p>
                      <a:pPr marL="0" marR="0" algn="l">
                        <a:spcBef>
                          <a:spcPts val="0"/>
                        </a:spcBef>
                        <a:spcAft>
                          <a:spcPts val="0"/>
                        </a:spcAft>
                      </a:pPr>
                      <a:r>
                        <a:rPr lang="en-US" sz="1800" b="1" baseline="0" dirty="0" smtClean="0">
                          <a:solidFill>
                            <a:schemeClr val="tx1"/>
                          </a:solidFill>
                          <a:latin typeface="Corbel" pitchFamily="34" charset="0"/>
                          <a:ea typeface="Calibri"/>
                          <a:cs typeface="Times New Roman"/>
                        </a:rPr>
                        <a:t>Trip Attribute</a:t>
                      </a:r>
                      <a:endParaRPr lang="en-US" sz="1800" dirty="0">
                        <a:solidFill>
                          <a:schemeClr val="tx1"/>
                        </a:solidFill>
                        <a:latin typeface="Corbel" pitchFamily="34" charset="0"/>
                        <a:ea typeface="Calibri"/>
                        <a:cs typeface="Times New Roman"/>
                      </a:endParaRPr>
                    </a:p>
                  </a:txBody>
                  <a:tcPr marL="68580" marR="68580" marT="0" marB="0" anchor="ctr">
                    <a:lnT w="12700" cap="flat" cmpd="sng" algn="ctr">
                      <a:solidFill>
                        <a:schemeClr val="tx1"/>
                      </a:solidFill>
                      <a:prstDash val="solid"/>
                      <a:round/>
                      <a:headEnd type="none" w="med" len="med"/>
                      <a:tailEnd type="none" w="med" len="med"/>
                    </a:lnT>
                    <a:solidFill>
                      <a:srgbClr val="17375D"/>
                    </a:solidFill>
                  </a:tcPr>
                </a:tc>
                <a:tc>
                  <a:txBody>
                    <a:bodyPr/>
                    <a:lstStyle/>
                    <a:p>
                      <a:pPr marL="0" marR="0" algn="ctr">
                        <a:spcBef>
                          <a:spcPts val="0"/>
                        </a:spcBef>
                        <a:spcAft>
                          <a:spcPts val="0"/>
                        </a:spcAft>
                      </a:pPr>
                      <a:r>
                        <a:rPr lang="en-US" sz="1800" dirty="0" smtClean="0">
                          <a:solidFill>
                            <a:schemeClr val="tx1"/>
                          </a:solidFill>
                          <a:latin typeface="Corbel" pitchFamily="34" charset="0"/>
                          <a:ea typeface="Calibri"/>
                          <a:cs typeface="Times New Roman"/>
                        </a:rPr>
                        <a:t>Joint Model</a:t>
                      </a:r>
                      <a:endParaRPr lang="en-US" sz="1800" dirty="0">
                        <a:solidFill>
                          <a:schemeClr val="tx1"/>
                        </a:solidFill>
                        <a:latin typeface="Corbel" pitchFamily="34" charset="0"/>
                        <a:ea typeface="Calibri"/>
                        <a:cs typeface="Times New Roman"/>
                      </a:endParaRPr>
                    </a:p>
                  </a:txBody>
                  <a:tcPr marL="68580" marR="68580" marT="0" marB="0" anchor="ctr">
                    <a:lnT w="12700" cap="flat" cmpd="sng" algn="ctr">
                      <a:solidFill>
                        <a:schemeClr val="tx1"/>
                      </a:solidFill>
                      <a:prstDash val="solid"/>
                      <a:round/>
                      <a:headEnd type="none" w="med" len="med"/>
                      <a:tailEnd type="none" w="med" len="med"/>
                    </a:lnT>
                    <a:solidFill>
                      <a:srgbClr val="17375D"/>
                    </a:solidFill>
                  </a:tcPr>
                </a:tc>
                <a:tc>
                  <a:txBody>
                    <a:bodyPr/>
                    <a:lstStyle/>
                    <a:p>
                      <a:pPr marL="0" marR="0" algn="ctr">
                        <a:spcBef>
                          <a:spcPts val="0"/>
                        </a:spcBef>
                        <a:spcAft>
                          <a:spcPts val="0"/>
                        </a:spcAft>
                      </a:pPr>
                      <a:r>
                        <a:rPr lang="en-US" sz="1800" dirty="0" smtClean="0">
                          <a:solidFill>
                            <a:schemeClr val="tx1"/>
                          </a:solidFill>
                          <a:latin typeface="Corbel" pitchFamily="34" charset="0"/>
                          <a:ea typeface="Calibri"/>
                          <a:cs typeface="Times New Roman"/>
                        </a:rPr>
                        <a:t>Home</a:t>
                      </a:r>
                      <a:r>
                        <a:rPr lang="en-US" sz="1800" baseline="0" dirty="0" smtClean="0">
                          <a:solidFill>
                            <a:schemeClr val="tx1"/>
                          </a:solidFill>
                          <a:latin typeface="Corbel" pitchFamily="34" charset="0"/>
                          <a:ea typeface="Calibri"/>
                          <a:cs typeface="Times New Roman"/>
                        </a:rPr>
                        <a:t> Departure Time</a:t>
                      </a:r>
                      <a:endParaRPr lang="en-US" sz="1800" dirty="0">
                        <a:solidFill>
                          <a:schemeClr val="tx1"/>
                        </a:solidFill>
                        <a:latin typeface="Corbel" pitchFamily="34" charset="0"/>
                        <a:ea typeface="Calibri"/>
                        <a:cs typeface="Times New Roman"/>
                      </a:endParaRPr>
                    </a:p>
                  </a:txBody>
                  <a:tcPr marL="68580" marR="68580" marT="0" marB="0" anchor="ctr">
                    <a:lnT w="12700" cap="flat" cmpd="sng" algn="ctr">
                      <a:solidFill>
                        <a:schemeClr val="tx1"/>
                      </a:solidFill>
                      <a:prstDash val="solid"/>
                      <a:round/>
                      <a:headEnd type="none" w="med" len="med"/>
                      <a:tailEnd type="none" w="med" len="med"/>
                    </a:lnT>
                    <a:solidFill>
                      <a:srgbClr val="17375D"/>
                    </a:solidFill>
                  </a:tcPr>
                </a:tc>
                <a:tc>
                  <a:txBody>
                    <a:bodyPr/>
                    <a:lstStyle/>
                    <a:p>
                      <a:pPr marL="0" marR="0" algn="ctr">
                        <a:spcBef>
                          <a:spcPts val="0"/>
                        </a:spcBef>
                        <a:spcAft>
                          <a:spcPts val="0"/>
                        </a:spcAft>
                      </a:pPr>
                      <a:r>
                        <a:rPr lang="en-US" sz="1800" dirty="0" smtClean="0">
                          <a:solidFill>
                            <a:schemeClr val="tx1"/>
                          </a:solidFill>
                          <a:latin typeface="Corbel" pitchFamily="34" charset="0"/>
                          <a:ea typeface="Calibri"/>
                          <a:cs typeface="Times New Roman"/>
                        </a:rPr>
                        <a:t>Work</a:t>
                      </a:r>
                    </a:p>
                    <a:p>
                      <a:pPr marL="0" marR="0" algn="ctr">
                        <a:spcBef>
                          <a:spcPts val="0"/>
                        </a:spcBef>
                        <a:spcAft>
                          <a:spcPts val="0"/>
                        </a:spcAft>
                      </a:pPr>
                      <a:r>
                        <a:rPr lang="en-US" sz="1800" dirty="0" smtClean="0">
                          <a:solidFill>
                            <a:schemeClr val="tx1"/>
                          </a:solidFill>
                          <a:latin typeface="Corbel" pitchFamily="34" charset="0"/>
                          <a:ea typeface="Calibri"/>
                          <a:cs typeface="Times New Roman"/>
                        </a:rPr>
                        <a:t> Departure</a:t>
                      </a:r>
                      <a:r>
                        <a:rPr lang="en-US" sz="1800" baseline="0" dirty="0" smtClean="0">
                          <a:solidFill>
                            <a:schemeClr val="tx1"/>
                          </a:solidFill>
                          <a:latin typeface="Corbel" pitchFamily="34" charset="0"/>
                          <a:ea typeface="Calibri"/>
                          <a:cs typeface="Times New Roman"/>
                        </a:rPr>
                        <a:t> Time</a:t>
                      </a:r>
                      <a:endParaRPr lang="en-US" sz="1800" dirty="0">
                        <a:solidFill>
                          <a:schemeClr val="tx1"/>
                        </a:solidFill>
                        <a:latin typeface="Corbel" pitchFamily="34" charset="0"/>
                        <a:ea typeface="Calibri"/>
                        <a:cs typeface="Times New Roman"/>
                      </a:endParaRPr>
                    </a:p>
                  </a:txBody>
                  <a:tcPr marL="68580" marR="68580" marT="0" marB="0" anchor="ctr">
                    <a:lnT w="12700" cap="flat" cmpd="sng" algn="ctr">
                      <a:solidFill>
                        <a:schemeClr val="tx1"/>
                      </a:solidFill>
                      <a:prstDash val="solid"/>
                      <a:round/>
                      <a:headEnd type="none" w="med" len="med"/>
                      <a:tailEnd type="none" w="med" len="med"/>
                    </a:lnT>
                    <a:solidFill>
                      <a:srgbClr val="17375D"/>
                    </a:solidFill>
                  </a:tcPr>
                </a:tc>
              </a:tr>
              <a:tr h="731520">
                <a:tc>
                  <a:txBody>
                    <a:bodyPr/>
                    <a:lstStyle/>
                    <a:p>
                      <a:pPr marL="0" marR="0" algn="l">
                        <a:spcBef>
                          <a:spcPts val="0"/>
                        </a:spcBef>
                        <a:spcAft>
                          <a:spcPts val="0"/>
                        </a:spcAft>
                      </a:pPr>
                      <a:r>
                        <a:rPr lang="en-US" sz="1800" dirty="0" smtClean="0">
                          <a:solidFill>
                            <a:srgbClr val="000000"/>
                          </a:solidFill>
                          <a:latin typeface="Corbel" pitchFamily="34" charset="0"/>
                          <a:ea typeface="Times New Roman"/>
                          <a:cs typeface="Times New Roman"/>
                        </a:rPr>
                        <a:t>Travel</a:t>
                      </a:r>
                      <a:r>
                        <a:rPr lang="en-US" sz="1800" baseline="0" dirty="0" smtClean="0">
                          <a:solidFill>
                            <a:srgbClr val="000000"/>
                          </a:solidFill>
                          <a:latin typeface="Corbel" pitchFamily="34" charset="0"/>
                          <a:ea typeface="Times New Roman"/>
                          <a:cs typeface="Times New Roman"/>
                        </a:rPr>
                        <a:t> time  (min)</a:t>
                      </a:r>
                      <a:endParaRPr lang="en-US" sz="1800" dirty="0">
                        <a:latin typeface="Corbel" pitchFamily="34" charset="0"/>
                        <a:ea typeface="Calibri"/>
                        <a:cs typeface="Times New Roman"/>
                      </a:endParaRPr>
                    </a:p>
                  </a:txBody>
                  <a:tcPr marL="68580" marR="68580" marT="0" marB="0" anchor="ctr">
                    <a:solidFill>
                      <a:srgbClr val="C4D9F1"/>
                    </a:solidFill>
                  </a:tcPr>
                </a:tc>
                <a:tc>
                  <a:txBody>
                    <a:bodyPr/>
                    <a:lstStyle/>
                    <a:p>
                      <a:pPr marL="0" marR="0" algn="ctr">
                        <a:spcBef>
                          <a:spcPts val="0"/>
                        </a:spcBef>
                        <a:spcAft>
                          <a:spcPts val="0"/>
                        </a:spcAft>
                      </a:pPr>
                      <a:r>
                        <a:rPr lang="en-US" sz="1800" dirty="0" smtClean="0">
                          <a:latin typeface="Corbel" pitchFamily="34" charset="0"/>
                          <a:ea typeface="Calibri"/>
                          <a:cs typeface="Times New Roman"/>
                        </a:rPr>
                        <a:t>-0.010 (-5.9)</a:t>
                      </a:r>
                      <a:endParaRPr lang="en-US" sz="1800" dirty="0">
                        <a:latin typeface="Corbel" pitchFamily="34" charset="0"/>
                        <a:ea typeface="Calibri"/>
                        <a:cs typeface="Times New Roman"/>
                      </a:endParaRPr>
                    </a:p>
                  </a:txBody>
                  <a:tcPr marL="68580" marR="68580" marT="0" marB="0" anchor="ctr">
                    <a:solidFill>
                      <a:srgbClr val="C4D9F1"/>
                    </a:solidFill>
                  </a:tcPr>
                </a:tc>
                <a:tc>
                  <a:txBody>
                    <a:bodyPr/>
                    <a:lstStyle/>
                    <a:p>
                      <a:pPr marL="0" marR="0" algn="ctr">
                        <a:spcBef>
                          <a:spcPts val="0"/>
                        </a:spcBef>
                        <a:spcAft>
                          <a:spcPts val="0"/>
                        </a:spcAft>
                      </a:pPr>
                      <a:r>
                        <a:rPr lang="en-US" sz="1800" dirty="0" smtClean="0">
                          <a:latin typeface="Corbel" pitchFamily="34" charset="0"/>
                          <a:ea typeface="Calibri"/>
                          <a:cs typeface="Times New Roman"/>
                        </a:rPr>
                        <a:t>-0.014</a:t>
                      </a:r>
                      <a:r>
                        <a:rPr lang="en-US" sz="1800" baseline="0" dirty="0" smtClean="0">
                          <a:latin typeface="Corbel" pitchFamily="34" charset="0"/>
                          <a:ea typeface="Calibri"/>
                          <a:cs typeface="Times New Roman"/>
                        </a:rPr>
                        <a:t> (-7.9)</a:t>
                      </a:r>
                      <a:endParaRPr lang="en-US" sz="1800" dirty="0">
                        <a:latin typeface="Corbel" pitchFamily="34" charset="0"/>
                        <a:ea typeface="Calibri"/>
                        <a:cs typeface="Times New Roman"/>
                      </a:endParaRPr>
                    </a:p>
                  </a:txBody>
                  <a:tcPr marL="68580" marR="68580" marT="0" marB="0" anchor="ctr">
                    <a:solidFill>
                      <a:srgbClr val="C4D9F1"/>
                    </a:solidFill>
                  </a:tcPr>
                </a:tc>
                <a:tc>
                  <a:txBody>
                    <a:bodyPr/>
                    <a:lstStyle/>
                    <a:p>
                      <a:pPr marL="0" marR="0" algn="ctr">
                        <a:spcBef>
                          <a:spcPts val="0"/>
                        </a:spcBef>
                        <a:spcAft>
                          <a:spcPts val="0"/>
                        </a:spcAft>
                      </a:pPr>
                      <a:r>
                        <a:rPr lang="en-US" sz="1800" dirty="0" smtClean="0">
                          <a:latin typeface="Corbel" pitchFamily="34" charset="0"/>
                          <a:ea typeface="Calibri"/>
                          <a:cs typeface="Times New Roman"/>
                        </a:rPr>
                        <a:t>-0.001 (-0.8)</a:t>
                      </a:r>
                      <a:endParaRPr lang="en-US" sz="1800" dirty="0">
                        <a:latin typeface="Corbel" pitchFamily="34" charset="0"/>
                        <a:ea typeface="Calibri"/>
                        <a:cs typeface="Times New Roman"/>
                      </a:endParaRPr>
                    </a:p>
                  </a:txBody>
                  <a:tcPr marL="68580" marR="68580" marT="0" marB="0" anchor="ctr">
                    <a:solidFill>
                      <a:srgbClr val="C4D9F1"/>
                    </a:solidFill>
                  </a:tcPr>
                </a:tc>
              </a:tr>
              <a:tr h="731520">
                <a:tc>
                  <a:txBody>
                    <a:bodyPr/>
                    <a:lstStyle/>
                    <a:p>
                      <a:pPr marL="0" marR="0" algn="just">
                        <a:spcBef>
                          <a:spcPts val="0"/>
                        </a:spcBef>
                        <a:spcAft>
                          <a:spcPts val="0"/>
                        </a:spcAft>
                      </a:pPr>
                      <a:r>
                        <a:rPr lang="en-US" sz="1800" dirty="0" smtClean="0">
                          <a:solidFill>
                            <a:srgbClr val="000000"/>
                          </a:solidFill>
                          <a:latin typeface="Corbel" pitchFamily="34" charset="0"/>
                          <a:ea typeface="Calibri"/>
                          <a:cs typeface="Times New Roman"/>
                        </a:rPr>
                        <a:t>Travel distance (mi),</a:t>
                      </a:r>
                      <a:r>
                        <a:rPr lang="en-US" sz="1800" baseline="0" dirty="0" smtClean="0">
                          <a:solidFill>
                            <a:srgbClr val="000000"/>
                          </a:solidFill>
                          <a:latin typeface="Corbel" pitchFamily="34" charset="0"/>
                          <a:ea typeface="Calibri"/>
                          <a:cs typeface="Times New Roman"/>
                        </a:rPr>
                        <a:t> </a:t>
                      </a:r>
                    </a:p>
                    <a:p>
                      <a:pPr marL="0" marR="0" algn="just">
                        <a:spcBef>
                          <a:spcPts val="0"/>
                        </a:spcBef>
                        <a:spcAft>
                          <a:spcPts val="0"/>
                        </a:spcAft>
                      </a:pPr>
                      <a:r>
                        <a:rPr lang="en-US" sz="1800" baseline="0" dirty="0" smtClean="0">
                          <a:solidFill>
                            <a:srgbClr val="000000"/>
                          </a:solidFill>
                          <a:latin typeface="Corbel" pitchFamily="34" charset="0"/>
                          <a:ea typeface="Calibri"/>
                          <a:cs typeface="Times New Roman"/>
                        </a:rPr>
                        <a:t>departure time shift</a:t>
                      </a:r>
                      <a:endParaRPr lang="en-US" sz="1800" dirty="0">
                        <a:latin typeface="Corbel" pitchFamily="34" charset="0"/>
                        <a:ea typeface="Calibri"/>
                        <a:cs typeface="Times New Roman"/>
                      </a:endParaRPr>
                    </a:p>
                  </a:txBody>
                  <a:tcPr marL="68580" marR="68580" marT="0" marB="0" anchor="ctr">
                    <a:solidFill>
                      <a:schemeClr val="tx1">
                        <a:lumMod val="95000"/>
                      </a:schemeClr>
                    </a:solidFill>
                  </a:tcPr>
                </a:tc>
                <a:tc>
                  <a:txBody>
                    <a:bodyPr/>
                    <a:lstStyle/>
                    <a:p>
                      <a:pPr marL="0" marR="0" algn="ctr">
                        <a:spcBef>
                          <a:spcPts val="0"/>
                        </a:spcBef>
                        <a:spcAft>
                          <a:spcPts val="0"/>
                        </a:spcAft>
                      </a:pPr>
                      <a:r>
                        <a:rPr lang="en-US" sz="1800" dirty="0" smtClean="0">
                          <a:latin typeface="Corbel" pitchFamily="34" charset="0"/>
                          <a:ea typeface="Calibri"/>
                          <a:cs typeface="Times New Roman"/>
                        </a:rPr>
                        <a:t>-0.011 (-15.7)</a:t>
                      </a:r>
                      <a:endParaRPr lang="en-US" sz="1800" dirty="0">
                        <a:latin typeface="Corbel" pitchFamily="34" charset="0"/>
                        <a:ea typeface="Calibri"/>
                        <a:cs typeface="Times New Roman"/>
                      </a:endParaRPr>
                    </a:p>
                  </a:txBody>
                  <a:tcPr marL="68580" marR="68580" marT="0" marB="0" anchor="ctr">
                    <a:solidFill>
                      <a:schemeClr val="tx1">
                        <a:lumMod val="95000"/>
                      </a:schemeClr>
                    </a:solidFill>
                  </a:tcPr>
                </a:tc>
                <a:tc>
                  <a:txBody>
                    <a:bodyPr/>
                    <a:lstStyle/>
                    <a:p>
                      <a:pPr marL="0" marR="0" algn="ctr">
                        <a:spcBef>
                          <a:spcPts val="0"/>
                        </a:spcBef>
                        <a:spcAft>
                          <a:spcPts val="0"/>
                        </a:spcAft>
                      </a:pPr>
                      <a:r>
                        <a:rPr lang="en-US" sz="1800" dirty="0" smtClean="0">
                          <a:latin typeface="Corbel" pitchFamily="34" charset="0"/>
                          <a:ea typeface="Calibri"/>
                          <a:cs typeface="Times New Roman"/>
                        </a:rPr>
                        <a:t>-0.035 (-14.1)</a:t>
                      </a:r>
                      <a:endParaRPr lang="en-US" sz="1800" dirty="0">
                        <a:latin typeface="Corbel" pitchFamily="34" charset="0"/>
                        <a:ea typeface="Calibri"/>
                        <a:cs typeface="Times New Roman"/>
                      </a:endParaRPr>
                    </a:p>
                  </a:txBody>
                  <a:tcPr marL="68580" marR="68580" marT="0" marB="0" anchor="ctr">
                    <a:solidFill>
                      <a:schemeClr val="tx1">
                        <a:lumMod val="95000"/>
                      </a:schemeClr>
                    </a:solidFill>
                  </a:tcPr>
                </a:tc>
                <a:tc>
                  <a:txBody>
                    <a:bodyPr/>
                    <a:lstStyle/>
                    <a:p>
                      <a:pPr marL="0" marR="0" algn="ctr">
                        <a:spcBef>
                          <a:spcPts val="0"/>
                        </a:spcBef>
                        <a:spcAft>
                          <a:spcPts val="0"/>
                        </a:spcAft>
                      </a:pPr>
                      <a:r>
                        <a:rPr lang="en-US" sz="1800" dirty="0" smtClean="0">
                          <a:latin typeface="Corbel" pitchFamily="34" charset="0"/>
                          <a:ea typeface="Calibri"/>
                          <a:cs typeface="Times New Roman"/>
                        </a:rPr>
                        <a:t>-0.0002 (-1.1)</a:t>
                      </a:r>
                      <a:endParaRPr lang="en-US" sz="1800" dirty="0">
                        <a:latin typeface="Corbel" pitchFamily="34" charset="0"/>
                        <a:ea typeface="Calibri"/>
                        <a:cs typeface="Times New Roman"/>
                      </a:endParaRPr>
                    </a:p>
                  </a:txBody>
                  <a:tcPr marL="68580" marR="68580" marT="0" marB="0" anchor="ctr">
                    <a:solidFill>
                      <a:schemeClr val="tx1">
                        <a:lumMod val="95000"/>
                      </a:schemeClr>
                    </a:solidFill>
                  </a:tcPr>
                </a:tc>
              </a:tr>
              <a:tr h="731520">
                <a:tc>
                  <a:txBody>
                    <a:bodyPr/>
                    <a:lstStyle/>
                    <a:p>
                      <a:pPr marL="0" marR="0" algn="just">
                        <a:spcBef>
                          <a:spcPts val="0"/>
                        </a:spcBef>
                        <a:spcAft>
                          <a:spcPts val="0"/>
                        </a:spcAft>
                      </a:pPr>
                      <a:r>
                        <a:rPr lang="en-US" sz="1800" dirty="0" smtClean="0">
                          <a:solidFill>
                            <a:srgbClr val="000000"/>
                          </a:solidFill>
                          <a:latin typeface="Corbel" pitchFamily="34" charset="0"/>
                          <a:ea typeface="Calibri"/>
                          <a:cs typeface="Times New Roman"/>
                        </a:rPr>
                        <a:t>Shared ride,</a:t>
                      </a:r>
                      <a:r>
                        <a:rPr lang="en-US" sz="1800" baseline="0" dirty="0" smtClean="0">
                          <a:solidFill>
                            <a:srgbClr val="000000"/>
                          </a:solidFill>
                          <a:latin typeface="Corbel" pitchFamily="34" charset="0"/>
                          <a:ea typeface="Calibri"/>
                          <a:cs typeface="Times New Roman"/>
                        </a:rPr>
                        <a:t> </a:t>
                      </a:r>
                    </a:p>
                    <a:p>
                      <a:pPr marL="0" marR="0" algn="just">
                        <a:spcBef>
                          <a:spcPts val="0"/>
                        </a:spcBef>
                        <a:spcAft>
                          <a:spcPts val="0"/>
                        </a:spcAft>
                      </a:pPr>
                      <a:r>
                        <a:rPr lang="en-US" sz="1800" baseline="0" dirty="0" smtClean="0">
                          <a:solidFill>
                            <a:srgbClr val="000000"/>
                          </a:solidFill>
                          <a:latin typeface="Corbel" pitchFamily="34" charset="0"/>
                          <a:ea typeface="Calibri"/>
                          <a:cs typeface="Times New Roman"/>
                        </a:rPr>
                        <a:t>departure time shift</a:t>
                      </a:r>
                      <a:endParaRPr lang="en-US" sz="1800" dirty="0" smtClean="0">
                        <a:latin typeface="Corbel" pitchFamily="34" charset="0"/>
                        <a:ea typeface="Calibri"/>
                        <a:cs typeface="Times New Roman"/>
                      </a:endParaRPr>
                    </a:p>
                  </a:txBody>
                  <a:tcPr marL="68580" marR="68580" marT="0" marB="0" anchor="ctr">
                    <a:solidFill>
                      <a:srgbClr val="C4D9F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smtClean="0">
                          <a:latin typeface="Corbel" pitchFamily="34" charset="0"/>
                          <a:ea typeface="Calibri"/>
                          <a:cs typeface="Times New Roman"/>
                        </a:rPr>
                        <a:t>-0.367</a:t>
                      </a:r>
                      <a:r>
                        <a:rPr lang="en-US" sz="1800" baseline="0" dirty="0" smtClean="0">
                          <a:latin typeface="Corbel" pitchFamily="34" charset="0"/>
                          <a:ea typeface="Calibri"/>
                          <a:cs typeface="Times New Roman"/>
                        </a:rPr>
                        <a:t> (-3.0)</a:t>
                      </a:r>
                      <a:endParaRPr lang="en-US" sz="1800" dirty="0" smtClean="0">
                        <a:latin typeface="Corbel" pitchFamily="34" charset="0"/>
                        <a:ea typeface="Calibri"/>
                        <a:cs typeface="Times New Roman"/>
                      </a:endParaRPr>
                    </a:p>
                  </a:txBody>
                  <a:tcPr marL="68580" marR="68580" marT="0" marB="0" anchor="ctr">
                    <a:solidFill>
                      <a:srgbClr val="C4D9F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800" dirty="0" smtClean="0">
                        <a:latin typeface="Corbel" pitchFamily="34" charset="0"/>
                        <a:ea typeface="Calibri"/>
                        <a:cs typeface="Times New Roman"/>
                      </a:endParaRPr>
                    </a:p>
                  </a:txBody>
                  <a:tcPr marL="68580" marR="68580" marT="0" marB="0" anchor="ctr">
                    <a:solidFill>
                      <a:srgbClr val="C4D9F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800" dirty="0" smtClean="0">
                        <a:latin typeface="Corbel" pitchFamily="34" charset="0"/>
                        <a:ea typeface="Calibri"/>
                        <a:cs typeface="Times New Roman"/>
                      </a:endParaRPr>
                    </a:p>
                  </a:txBody>
                  <a:tcPr marL="68580" marR="68580" marT="0" marB="0" anchor="ctr">
                    <a:solidFill>
                      <a:srgbClr val="C4D9F1"/>
                    </a:solidFill>
                  </a:tcPr>
                </a:tc>
              </a:tr>
              <a:tr h="731520">
                <a:tc>
                  <a:txBody>
                    <a:bodyPr/>
                    <a:lstStyle/>
                    <a:p>
                      <a:pPr marL="0" marR="0" algn="just">
                        <a:spcBef>
                          <a:spcPts val="0"/>
                        </a:spcBef>
                        <a:spcAft>
                          <a:spcPts val="0"/>
                        </a:spcAft>
                      </a:pPr>
                      <a:r>
                        <a:rPr lang="en-US" sz="1800" dirty="0" smtClean="0">
                          <a:solidFill>
                            <a:srgbClr val="000000"/>
                          </a:solidFill>
                          <a:latin typeface="Corbel" pitchFamily="34" charset="0"/>
                          <a:ea typeface="Calibri"/>
                          <a:cs typeface="Times New Roman"/>
                        </a:rPr>
                        <a:t>Low income household, </a:t>
                      </a:r>
                    </a:p>
                    <a:p>
                      <a:pPr marL="0" marR="0" algn="just">
                        <a:spcBef>
                          <a:spcPts val="0"/>
                        </a:spcBef>
                        <a:spcAft>
                          <a:spcPts val="0"/>
                        </a:spcAft>
                      </a:pPr>
                      <a:r>
                        <a:rPr lang="en-US" sz="1800" dirty="0" smtClean="0">
                          <a:solidFill>
                            <a:srgbClr val="000000"/>
                          </a:solidFill>
                          <a:latin typeface="Corbel" pitchFamily="34" charset="0"/>
                          <a:ea typeface="Calibri"/>
                          <a:cs typeface="Times New Roman"/>
                        </a:rPr>
                        <a:t>AM departure time</a:t>
                      </a:r>
                      <a:endParaRPr lang="en-US" sz="1800" dirty="0" smtClean="0">
                        <a:latin typeface="Corbel" pitchFamily="34" charset="0"/>
                        <a:ea typeface="Calibri"/>
                        <a:cs typeface="Times New Roman"/>
                      </a:endParaRPr>
                    </a:p>
                  </a:txBody>
                  <a:tcPr marL="68580" marR="68580" marT="0" marB="0" anchor="ctr">
                    <a:solidFill>
                      <a:schemeClr val="tx1">
                        <a:lumMod val="9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smtClean="0">
                          <a:latin typeface="Corbel" pitchFamily="34" charset="0"/>
                          <a:ea typeface="Calibri"/>
                          <a:cs typeface="Times New Roman"/>
                        </a:rPr>
                        <a:t>-0.623 (-8.9)</a:t>
                      </a:r>
                    </a:p>
                    <a:p>
                      <a:pPr marL="0" marR="0" algn="ctr">
                        <a:spcBef>
                          <a:spcPts val="0"/>
                        </a:spcBef>
                        <a:spcAft>
                          <a:spcPts val="0"/>
                        </a:spcAft>
                      </a:pPr>
                      <a:endParaRPr lang="en-US" sz="1800" dirty="0">
                        <a:latin typeface="Corbel" pitchFamily="34" charset="0"/>
                        <a:ea typeface="Calibri"/>
                        <a:cs typeface="Times New Roman"/>
                      </a:endParaRPr>
                    </a:p>
                  </a:txBody>
                  <a:tcPr marL="68580" marR="68580" marT="0" marB="0" anchor="ctr">
                    <a:solidFill>
                      <a:schemeClr val="tx1">
                        <a:lumMod val="95000"/>
                      </a:schemeClr>
                    </a:solidFill>
                  </a:tcPr>
                </a:tc>
                <a:tc>
                  <a:txBody>
                    <a:bodyPr/>
                    <a:lstStyle/>
                    <a:p>
                      <a:pPr marL="0" marR="0" algn="ctr">
                        <a:spcBef>
                          <a:spcPts val="0"/>
                        </a:spcBef>
                        <a:spcAft>
                          <a:spcPts val="0"/>
                        </a:spcAft>
                      </a:pPr>
                      <a:endParaRPr lang="en-US" sz="1800" dirty="0">
                        <a:latin typeface="Corbel" pitchFamily="34" charset="0"/>
                        <a:ea typeface="Calibri"/>
                        <a:cs typeface="Times New Roman"/>
                      </a:endParaRPr>
                    </a:p>
                  </a:txBody>
                  <a:tcPr marL="68580" marR="68580" marT="0" marB="0" anchor="ctr">
                    <a:solidFill>
                      <a:schemeClr val="tx1">
                        <a:lumMod val="95000"/>
                      </a:schemeClr>
                    </a:solidFill>
                  </a:tcPr>
                </a:tc>
                <a:tc>
                  <a:txBody>
                    <a:bodyPr/>
                    <a:lstStyle/>
                    <a:p>
                      <a:pPr marL="0" marR="0" algn="ctr">
                        <a:spcBef>
                          <a:spcPts val="0"/>
                        </a:spcBef>
                        <a:spcAft>
                          <a:spcPts val="0"/>
                        </a:spcAft>
                      </a:pPr>
                      <a:endParaRPr lang="en-US" sz="1800" dirty="0">
                        <a:latin typeface="Corbel" pitchFamily="34" charset="0"/>
                        <a:ea typeface="Calibri"/>
                        <a:cs typeface="Times New Roman"/>
                      </a:endParaRPr>
                    </a:p>
                  </a:txBody>
                  <a:tcPr marL="68580" marR="68580" marT="0" marB="0" anchor="ctr">
                    <a:solidFill>
                      <a:schemeClr val="tx1">
                        <a:lumMod val="95000"/>
                      </a:schemeClr>
                    </a:solidFill>
                  </a:tcPr>
                </a:tc>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HBW Estimation</a:t>
            </a:r>
            <a:endParaRPr lang="en-US" dirty="0"/>
          </a:p>
        </p:txBody>
      </p:sp>
      <p:graphicFrame>
        <p:nvGraphicFramePr>
          <p:cNvPr id="3" name="Table 2"/>
          <p:cNvGraphicFramePr>
            <a:graphicFrameLocks noGrp="1"/>
          </p:cNvGraphicFramePr>
          <p:nvPr/>
        </p:nvGraphicFramePr>
        <p:xfrm>
          <a:off x="1447800" y="1397000"/>
          <a:ext cx="5105400" cy="4730020"/>
        </p:xfrm>
        <a:graphic>
          <a:graphicData uri="http://schemas.openxmlformats.org/drawingml/2006/table">
            <a:tbl>
              <a:tblPr firstRow="1" bandRow="1">
                <a:tableStyleId>{5C22544A-7EE6-4342-B048-85BDC9FD1C3A}</a:tableStyleId>
              </a:tblPr>
              <a:tblGrid>
                <a:gridCol w="1981200"/>
                <a:gridCol w="1066800"/>
                <a:gridCol w="2057400"/>
              </a:tblGrid>
              <a:tr h="367542">
                <a:tc gridSpan="2">
                  <a:txBody>
                    <a:bodyPr/>
                    <a:lstStyle/>
                    <a:p>
                      <a:pPr marL="0" marR="0" algn="l">
                        <a:spcBef>
                          <a:spcPts val="0"/>
                        </a:spcBef>
                        <a:spcAft>
                          <a:spcPts val="0"/>
                        </a:spcAft>
                      </a:pPr>
                      <a:r>
                        <a:rPr lang="en-US" sz="1800" b="1" baseline="0" dirty="0" smtClean="0">
                          <a:solidFill>
                            <a:schemeClr val="tx1"/>
                          </a:solidFill>
                          <a:latin typeface="Corbel" pitchFamily="34" charset="0"/>
                          <a:ea typeface="Calibri"/>
                          <a:cs typeface="Times New Roman"/>
                        </a:rPr>
                        <a:t>Choice Constants</a:t>
                      </a:r>
                      <a:endParaRPr lang="en-US" sz="1800" dirty="0">
                        <a:solidFill>
                          <a:schemeClr val="tx1"/>
                        </a:solidFill>
                        <a:latin typeface="Corbel" pitchFamily="34" charset="0"/>
                        <a:ea typeface="Calibri"/>
                        <a:cs typeface="Times New Roman"/>
                      </a:endParaRPr>
                    </a:p>
                  </a:txBody>
                  <a:tcPr marL="68580" marR="68580" marT="0" marB="0" anchor="ctr">
                    <a:solidFill>
                      <a:srgbClr val="17375D"/>
                    </a:solidFill>
                  </a:tcPr>
                </a:tc>
                <a:tc hMerge="1">
                  <a:txBody>
                    <a:bodyPr/>
                    <a:lstStyle/>
                    <a:p>
                      <a:pPr marL="0" marR="0" algn="l">
                        <a:spcBef>
                          <a:spcPts val="0"/>
                        </a:spcBef>
                        <a:spcAft>
                          <a:spcPts val="0"/>
                        </a:spcAft>
                      </a:pPr>
                      <a:endParaRPr lang="en-US" sz="1800" dirty="0">
                        <a:solidFill>
                          <a:schemeClr val="tx1"/>
                        </a:solidFill>
                        <a:latin typeface="Corbel" pitchFamily="34" charset="0"/>
                        <a:ea typeface="Calibri"/>
                        <a:cs typeface="Times New Roman"/>
                      </a:endParaRPr>
                    </a:p>
                  </a:txBody>
                  <a:tcPr marL="68580" marR="68580" marT="0" marB="0" anchor="ctr">
                    <a:solidFill>
                      <a:srgbClr val="17375D"/>
                    </a:solidFill>
                  </a:tcPr>
                </a:tc>
                <a:tc>
                  <a:txBody>
                    <a:bodyPr/>
                    <a:lstStyle/>
                    <a:p>
                      <a:pPr marL="0" marR="0" algn="l">
                        <a:spcBef>
                          <a:spcPts val="0"/>
                        </a:spcBef>
                        <a:spcAft>
                          <a:spcPts val="0"/>
                        </a:spcAft>
                      </a:pPr>
                      <a:r>
                        <a:rPr lang="en-US" sz="1800" dirty="0" smtClean="0">
                          <a:latin typeface="Corbel" pitchFamily="34" charset="0"/>
                          <a:ea typeface="Calibri"/>
                          <a:cs typeface="Times New Roman"/>
                        </a:rPr>
                        <a:t>Value </a:t>
                      </a:r>
                      <a:r>
                        <a:rPr lang="en-US" sz="1800" dirty="0" smtClean="0">
                          <a:latin typeface="Corbel" pitchFamily="34" charset="0"/>
                          <a:ea typeface="Calibri"/>
                          <a:cs typeface="Times New Roman"/>
                        </a:rPr>
                        <a:t>(t-stat)</a:t>
                      </a:r>
                      <a:endParaRPr lang="en-US" sz="1800" dirty="0">
                        <a:latin typeface="Corbel" pitchFamily="34" charset="0"/>
                        <a:ea typeface="Calibri"/>
                        <a:cs typeface="Times New Roman"/>
                      </a:endParaRPr>
                    </a:p>
                  </a:txBody>
                  <a:tcPr marL="68580" marR="68580" marT="0" marB="0" anchor="ctr">
                    <a:solidFill>
                      <a:srgbClr val="17375D"/>
                    </a:solidFill>
                  </a:tcPr>
                </a:tc>
              </a:tr>
              <a:tr h="287635">
                <a:tc>
                  <a:txBody>
                    <a:bodyPr/>
                    <a:lstStyle/>
                    <a:p>
                      <a:pPr marL="0" marR="0" algn="l">
                        <a:spcBef>
                          <a:spcPts val="0"/>
                        </a:spcBef>
                        <a:spcAft>
                          <a:spcPts val="0"/>
                        </a:spcAft>
                      </a:pPr>
                      <a:endParaRPr lang="en-US" sz="1600" dirty="0">
                        <a:latin typeface="Corbel" pitchFamily="34" charset="0"/>
                        <a:ea typeface="Calibri"/>
                        <a:cs typeface="Times New Roman"/>
                      </a:endParaRPr>
                    </a:p>
                  </a:txBody>
                  <a:tcPr marL="68580" marR="68580" marT="0" marB="0" anchor="ctr">
                    <a:solidFill>
                      <a:schemeClr val="tx1">
                        <a:lumMod val="95000"/>
                      </a:schemeClr>
                    </a:solidFill>
                  </a:tcPr>
                </a:tc>
                <a:tc>
                  <a:txBody>
                    <a:bodyPr/>
                    <a:lstStyle/>
                    <a:p>
                      <a:pPr marL="0" marR="0" algn="ctr">
                        <a:spcBef>
                          <a:spcPts val="0"/>
                        </a:spcBef>
                        <a:spcAft>
                          <a:spcPts val="0"/>
                        </a:spcAft>
                      </a:pPr>
                      <a:r>
                        <a:rPr lang="en-US" sz="1600" dirty="0" smtClean="0">
                          <a:latin typeface="Corbel" pitchFamily="34" charset="0"/>
                          <a:ea typeface="Calibri"/>
                          <a:cs typeface="Times New Roman"/>
                        </a:rPr>
                        <a:t>Early</a:t>
                      </a:r>
                      <a:endParaRPr lang="en-US" sz="1600" dirty="0">
                        <a:latin typeface="Corbel" pitchFamily="34" charset="0"/>
                        <a:ea typeface="Calibri"/>
                        <a:cs typeface="Times New Roman"/>
                      </a:endParaRPr>
                    </a:p>
                  </a:txBody>
                  <a:tcPr marL="68580" marR="68580" marT="0" marB="0" anchor="ctr">
                    <a:solidFill>
                      <a:schemeClr val="tx1">
                        <a:lumMod val="95000"/>
                      </a:schemeClr>
                    </a:solidFill>
                  </a:tcPr>
                </a:tc>
                <a:tc>
                  <a:txBody>
                    <a:bodyPr/>
                    <a:lstStyle/>
                    <a:p>
                      <a:pPr marL="0" marR="0" algn="ctr">
                        <a:spcBef>
                          <a:spcPts val="0"/>
                        </a:spcBef>
                        <a:spcAft>
                          <a:spcPts val="0"/>
                        </a:spcAft>
                      </a:pPr>
                      <a:r>
                        <a:rPr kumimoji="0" lang="en-US" sz="1600" kern="1200" dirty="0" smtClean="0">
                          <a:solidFill>
                            <a:schemeClr val="dk1"/>
                          </a:solidFill>
                          <a:latin typeface="+mn-lt"/>
                          <a:ea typeface="+mn-ea"/>
                          <a:cs typeface="+mn-cs"/>
                        </a:rPr>
                        <a:t>-5.73  (-9.1)</a:t>
                      </a:r>
                      <a:endParaRPr lang="en-US" sz="1600" dirty="0">
                        <a:latin typeface="Corbel" pitchFamily="34" charset="0"/>
                        <a:ea typeface="Calibri"/>
                        <a:cs typeface="Times New Roman"/>
                      </a:endParaRPr>
                    </a:p>
                  </a:txBody>
                  <a:tcPr marL="68580" marR="68580" marT="0" marB="0" anchor="ctr">
                    <a:solidFill>
                      <a:schemeClr val="tx1">
                        <a:lumMod val="95000"/>
                      </a:schemeClr>
                    </a:solidFill>
                  </a:tcPr>
                </a:tc>
              </a:tr>
              <a:tr h="335588">
                <a:tc>
                  <a:txBody>
                    <a:bodyPr/>
                    <a:lstStyle/>
                    <a:p>
                      <a:pPr marL="0" marR="0" algn="just">
                        <a:spcBef>
                          <a:spcPts val="0"/>
                        </a:spcBef>
                        <a:spcAft>
                          <a:spcPts val="0"/>
                        </a:spcAft>
                      </a:pPr>
                      <a:endParaRPr lang="en-US" sz="1600" dirty="0">
                        <a:latin typeface="Corbel" pitchFamily="34" charset="0"/>
                        <a:ea typeface="Calibri"/>
                        <a:cs typeface="Times New Roman"/>
                      </a:endParaRPr>
                    </a:p>
                  </a:txBody>
                  <a:tcPr marL="68580" marR="68580" marT="0" marB="0" anchor="ctr">
                    <a:solidFill>
                      <a:schemeClr val="tx1">
                        <a:lumMod val="95000"/>
                      </a:schemeClr>
                    </a:solidFill>
                  </a:tcPr>
                </a:tc>
                <a:tc>
                  <a:txBody>
                    <a:bodyPr/>
                    <a:lstStyle/>
                    <a:p>
                      <a:pPr marL="0" marR="0" algn="ctr">
                        <a:spcBef>
                          <a:spcPts val="0"/>
                        </a:spcBef>
                        <a:spcAft>
                          <a:spcPts val="0"/>
                        </a:spcAft>
                      </a:pPr>
                      <a:r>
                        <a:rPr lang="en-US" sz="1600" dirty="0" smtClean="0">
                          <a:latin typeface="Corbel" pitchFamily="34" charset="0"/>
                          <a:ea typeface="Calibri"/>
                          <a:cs typeface="Times New Roman"/>
                        </a:rPr>
                        <a:t>AM</a:t>
                      </a:r>
                      <a:endParaRPr lang="en-US" sz="1600" dirty="0">
                        <a:latin typeface="Corbel" pitchFamily="34" charset="0"/>
                        <a:ea typeface="Calibri"/>
                        <a:cs typeface="Times New Roman"/>
                      </a:endParaRPr>
                    </a:p>
                  </a:txBody>
                  <a:tcPr marL="68580" marR="68580" marT="0" marB="0" anchor="ctr">
                    <a:solidFill>
                      <a:schemeClr val="tx1">
                        <a:lumMod val="95000"/>
                      </a:schemeClr>
                    </a:solidFill>
                  </a:tcPr>
                </a:tc>
                <a:tc>
                  <a:txBody>
                    <a:bodyPr/>
                    <a:lstStyle/>
                    <a:p>
                      <a:pPr marL="0" marR="0" algn="ctr">
                        <a:spcBef>
                          <a:spcPts val="0"/>
                        </a:spcBef>
                        <a:spcAft>
                          <a:spcPts val="0"/>
                        </a:spcAft>
                      </a:pPr>
                      <a:r>
                        <a:rPr kumimoji="0" lang="en-US" sz="1600" i="1" kern="1200" dirty="0" smtClean="0">
                          <a:solidFill>
                            <a:schemeClr val="dk1"/>
                          </a:solidFill>
                          <a:latin typeface="+mn-lt"/>
                          <a:ea typeface="+mn-ea"/>
                          <a:cs typeface="+mn-cs"/>
                        </a:rPr>
                        <a:t>-1.97  (-3.8)</a:t>
                      </a:r>
                      <a:endParaRPr lang="en-US" sz="1600" dirty="0">
                        <a:latin typeface="Corbel" pitchFamily="34" charset="0"/>
                        <a:ea typeface="Calibri"/>
                        <a:cs typeface="Times New Roman"/>
                      </a:endParaRPr>
                    </a:p>
                  </a:txBody>
                  <a:tcPr marL="68580" marR="68580" marT="0" marB="0" anchor="ctr">
                    <a:solidFill>
                      <a:schemeClr val="tx1">
                        <a:lumMod val="95000"/>
                      </a:schemeClr>
                    </a:solidFill>
                  </a:tcPr>
                </a:tc>
              </a:tr>
              <a:tr h="287635">
                <a:tc>
                  <a:txBody>
                    <a:bodyPr/>
                    <a:lstStyle/>
                    <a:p>
                      <a:pPr marL="0" marR="0" algn="just">
                        <a:spcBef>
                          <a:spcPts val="0"/>
                        </a:spcBef>
                        <a:spcAft>
                          <a:spcPts val="0"/>
                        </a:spcAft>
                      </a:pPr>
                      <a:r>
                        <a:rPr lang="en-US" sz="1600" dirty="0" smtClean="0">
                          <a:latin typeface="Corbel" pitchFamily="34" charset="0"/>
                          <a:ea typeface="Calibri"/>
                          <a:cs typeface="Times New Roman"/>
                        </a:rPr>
                        <a:t>Departure Time</a:t>
                      </a:r>
                      <a:endParaRPr lang="en-US" sz="1600" dirty="0">
                        <a:latin typeface="Corbel" pitchFamily="34" charset="0"/>
                        <a:ea typeface="Calibri"/>
                        <a:cs typeface="Times New Roman"/>
                      </a:endParaRPr>
                    </a:p>
                  </a:txBody>
                  <a:tcPr marL="68580" marR="68580" marT="0" marB="0" anchor="ctr">
                    <a:solidFill>
                      <a:schemeClr val="tx1">
                        <a:lumMod val="95000"/>
                      </a:schemeClr>
                    </a:solidFill>
                  </a:tcPr>
                </a:tc>
                <a:tc>
                  <a:txBody>
                    <a:bodyPr/>
                    <a:lstStyle/>
                    <a:p>
                      <a:pPr marL="0" marR="0" algn="ctr">
                        <a:spcBef>
                          <a:spcPts val="0"/>
                        </a:spcBef>
                        <a:spcAft>
                          <a:spcPts val="0"/>
                        </a:spcAft>
                      </a:pPr>
                      <a:r>
                        <a:rPr lang="en-US" sz="1600" dirty="0" smtClean="0">
                          <a:latin typeface="Corbel" pitchFamily="34" charset="0"/>
                          <a:ea typeface="Calibri"/>
                          <a:cs typeface="Times New Roman"/>
                        </a:rPr>
                        <a:t>MD</a:t>
                      </a:r>
                      <a:endParaRPr lang="en-US" sz="1600" dirty="0">
                        <a:latin typeface="Corbel" pitchFamily="34" charset="0"/>
                        <a:ea typeface="Calibri"/>
                        <a:cs typeface="Times New Roman"/>
                      </a:endParaRPr>
                    </a:p>
                  </a:txBody>
                  <a:tcPr marL="68580" marR="68580" marT="0" marB="0" anchor="ctr">
                    <a:solidFill>
                      <a:schemeClr val="tx1">
                        <a:lumMod val="95000"/>
                      </a:schemeClr>
                    </a:solidFill>
                  </a:tcPr>
                </a:tc>
                <a:tc>
                  <a:txBody>
                    <a:bodyPr/>
                    <a:lstStyle/>
                    <a:p>
                      <a:pPr marL="0" marR="0" algn="ctr">
                        <a:spcBef>
                          <a:spcPts val="0"/>
                        </a:spcBef>
                        <a:spcAft>
                          <a:spcPts val="0"/>
                        </a:spcAft>
                      </a:pPr>
                      <a:r>
                        <a:rPr kumimoji="0" lang="en-US" sz="1600" kern="1200" dirty="0" smtClean="0">
                          <a:solidFill>
                            <a:schemeClr val="dk1"/>
                          </a:solidFill>
                          <a:latin typeface="+mn-lt"/>
                          <a:ea typeface="+mn-ea"/>
                          <a:cs typeface="+mn-cs"/>
                        </a:rPr>
                        <a:t>-1.56  (-3.6)</a:t>
                      </a:r>
                      <a:endParaRPr lang="en-US" sz="1600" dirty="0">
                        <a:latin typeface="Corbel" pitchFamily="34" charset="0"/>
                        <a:ea typeface="Calibri"/>
                        <a:cs typeface="Times New Roman"/>
                      </a:endParaRPr>
                    </a:p>
                  </a:txBody>
                  <a:tcPr marL="68580" marR="68580" marT="0" marB="0" anchor="ctr">
                    <a:solidFill>
                      <a:schemeClr val="tx1">
                        <a:lumMod val="95000"/>
                      </a:schemeClr>
                    </a:solidFill>
                  </a:tcPr>
                </a:tc>
              </a:tr>
              <a:tr h="287635">
                <a:tc>
                  <a:txBody>
                    <a:bodyPr/>
                    <a:lstStyle/>
                    <a:p>
                      <a:pPr marL="0" marR="0" algn="just">
                        <a:spcBef>
                          <a:spcPts val="0"/>
                        </a:spcBef>
                        <a:spcAft>
                          <a:spcPts val="0"/>
                        </a:spcAft>
                      </a:pPr>
                      <a:endParaRPr lang="en-US" sz="1600" dirty="0">
                        <a:latin typeface="Corbel" pitchFamily="34" charset="0"/>
                        <a:ea typeface="Calibri"/>
                        <a:cs typeface="Times New Roman"/>
                      </a:endParaRPr>
                    </a:p>
                  </a:txBody>
                  <a:tcPr marL="68580" marR="68580" marT="0" marB="0" anchor="ctr">
                    <a:solidFill>
                      <a:schemeClr val="tx1">
                        <a:lumMod val="95000"/>
                      </a:schemeClr>
                    </a:solidFill>
                  </a:tcPr>
                </a:tc>
                <a:tc>
                  <a:txBody>
                    <a:bodyPr/>
                    <a:lstStyle/>
                    <a:p>
                      <a:pPr marL="0" marR="0" algn="ctr">
                        <a:spcBef>
                          <a:spcPts val="0"/>
                        </a:spcBef>
                        <a:spcAft>
                          <a:spcPts val="0"/>
                        </a:spcAft>
                      </a:pPr>
                      <a:r>
                        <a:rPr lang="en-US" sz="1600" dirty="0" smtClean="0">
                          <a:latin typeface="Corbel" pitchFamily="34" charset="0"/>
                          <a:ea typeface="Calibri"/>
                          <a:cs typeface="Times New Roman"/>
                        </a:rPr>
                        <a:t>PM</a:t>
                      </a:r>
                      <a:endParaRPr lang="en-US" sz="1600" dirty="0">
                        <a:latin typeface="Corbel" pitchFamily="34" charset="0"/>
                        <a:ea typeface="Calibri"/>
                        <a:cs typeface="Times New Roman"/>
                      </a:endParaRPr>
                    </a:p>
                  </a:txBody>
                  <a:tcPr marL="68580" marR="68580" marT="0" marB="0" anchor="ctr">
                    <a:solidFill>
                      <a:schemeClr val="tx1">
                        <a:lumMod val="95000"/>
                      </a:schemeClr>
                    </a:solidFill>
                  </a:tcPr>
                </a:tc>
                <a:tc>
                  <a:txBody>
                    <a:bodyPr/>
                    <a:lstStyle/>
                    <a:p>
                      <a:pPr marL="0" marR="0" algn="ctr">
                        <a:spcBef>
                          <a:spcPts val="0"/>
                        </a:spcBef>
                        <a:spcAft>
                          <a:spcPts val="0"/>
                        </a:spcAft>
                      </a:pPr>
                      <a:r>
                        <a:rPr kumimoji="0" lang="en-US" sz="1600" kern="1200" dirty="0" smtClean="0">
                          <a:solidFill>
                            <a:schemeClr val="dk1"/>
                          </a:solidFill>
                          <a:latin typeface="+mn-lt"/>
                          <a:ea typeface="+mn-ea"/>
                          <a:cs typeface="+mn-cs"/>
                        </a:rPr>
                        <a:t>-1.19  (-3.2)</a:t>
                      </a:r>
                      <a:endParaRPr lang="en-US" sz="1600" dirty="0">
                        <a:latin typeface="Corbel" pitchFamily="34" charset="0"/>
                        <a:ea typeface="Calibri"/>
                        <a:cs typeface="Times New Roman"/>
                      </a:endParaRPr>
                    </a:p>
                  </a:txBody>
                  <a:tcPr marL="68580" marR="68580" marT="0" marB="0" anchor="ctr">
                    <a:solidFill>
                      <a:schemeClr val="tx1">
                        <a:lumMod val="95000"/>
                      </a:schemeClr>
                    </a:solidFill>
                  </a:tcPr>
                </a:tc>
              </a:tr>
              <a:tr h="287635">
                <a:tc>
                  <a:txBody>
                    <a:bodyPr/>
                    <a:lstStyle/>
                    <a:p>
                      <a:pPr marL="0" marR="0" algn="just">
                        <a:spcBef>
                          <a:spcPts val="0"/>
                        </a:spcBef>
                        <a:spcAft>
                          <a:spcPts val="0"/>
                        </a:spcAft>
                      </a:pPr>
                      <a:endParaRPr lang="en-US" sz="1600" dirty="0">
                        <a:latin typeface="Corbel" pitchFamily="34" charset="0"/>
                        <a:ea typeface="Calibri"/>
                        <a:cs typeface="Times New Roman"/>
                      </a:endParaRPr>
                    </a:p>
                  </a:txBody>
                  <a:tcPr marL="68580" marR="68580" marT="0" marB="0" anchor="ctr">
                    <a:solidFill>
                      <a:schemeClr val="tx1">
                        <a:lumMod val="95000"/>
                      </a:schemeClr>
                    </a:solidFill>
                  </a:tcPr>
                </a:tc>
                <a:tc>
                  <a:txBody>
                    <a:bodyPr/>
                    <a:lstStyle/>
                    <a:p>
                      <a:pPr marL="0" marR="0" algn="ctr">
                        <a:spcBef>
                          <a:spcPts val="0"/>
                        </a:spcBef>
                        <a:spcAft>
                          <a:spcPts val="0"/>
                        </a:spcAft>
                      </a:pPr>
                      <a:r>
                        <a:rPr lang="en-US" sz="1600" dirty="0" smtClean="0">
                          <a:latin typeface="Corbel" pitchFamily="34" charset="0"/>
                          <a:ea typeface="Calibri"/>
                          <a:cs typeface="Times New Roman"/>
                        </a:rPr>
                        <a:t>Late</a:t>
                      </a:r>
                      <a:endParaRPr lang="en-US" sz="1600" dirty="0">
                        <a:latin typeface="Corbel" pitchFamily="34" charset="0"/>
                        <a:ea typeface="Calibri"/>
                        <a:cs typeface="Times New Roman"/>
                      </a:endParaRPr>
                    </a:p>
                  </a:txBody>
                  <a:tcPr marL="68580" marR="68580" marT="0" marB="0" anchor="ctr">
                    <a:solidFill>
                      <a:schemeClr val="tx1">
                        <a:lumMod val="95000"/>
                      </a:schemeClr>
                    </a:solidFill>
                  </a:tcPr>
                </a:tc>
                <a:tc>
                  <a:txBody>
                    <a:bodyPr/>
                    <a:lstStyle/>
                    <a:p>
                      <a:pPr marL="0" marR="0" algn="ctr">
                        <a:spcBef>
                          <a:spcPts val="0"/>
                        </a:spcBef>
                        <a:spcAft>
                          <a:spcPts val="0"/>
                        </a:spcAft>
                      </a:pPr>
                      <a:r>
                        <a:rPr lang="en-US" sz="1600" dirty="0" smtClean="0">
                          <a:latin typeface="Corbel" pitchFamily="34" charset="0"/>
                          <a:ea typeface="Calibri"/>
                          <a:cs typeface="Times New Roman"/>
                        </a:rPr>
                        <a:t>0.0</a:t>
                      </a:r>
                      <a:endParaRPr lang="en-US" sz="1600" dirty="0">
                        <a:latin typeface="Corbel" pitchFamily="34" charset="0"/>
                        <a:ea typeface="Calibri"/>
                        <a:cs typeface="Times New Roman"/>
                      </a:endParaRPr>
                    </a:p>
                  </a:txBody>
                  <a:tcPr marL="68580" marR="68580" marT="0" marB="0" anchor="ctr">
                    <a:solidFill>
                      <a:schemeClr val="tx1">
                        <a:lumMod val="95000"/>
                      </a:schemeClr>
                    </a:solidFill>
                  </a:tcPr>
                </a:tc>
              </a:tr>
              <a:tr h="287635">
                <a:tc>
                  <a:txBody>
                    <a:bodyPr/>
                    <a:lstStyle/>
                    <a:p>
                      <a:pPr marL="0" marR="0" algn="just">
                        <a:spcBef>
                          <a:spcPts val="0"/>
                        </a:spcBef>
                        <a:spcAft>
                          <a:spcPts val="0"/>
                        </a:spcAft>
                      </a:pPr>
                      <a:endParaRPr lang="en-US" sz="1600" dirty="0">
                        <a:latin typeface="Corbel" pitchFamily="34" charset="0"/>
                        <a:ea typeface="Calibri"/>
                        <a:cs typeface="Times New Roman"/>
                      </a:endParaRPr>
                    </a:p>
                  </a:txBody>
                  <a:tcPr marL="68580" marR="68580" marT="0" marB="0" anchor="ctr">
                    <a:solidFill>
                      <a:srgbClr val="C4D9F1"/>
                    </a:solidFill>
                  </a:tcPr>
                </a:tc>
                <a:tc>
                  <a:txBody>
                    <a:bodyPr/>
                    <a:lstStyle/>
                    <a:p>
                      <a:pPr marL="0" marR="0" algn="ctr">
                        <a:spcBef>
                          <a:spcPts val="0"/>
                        </a:spcBef>
                        <a:spcAft>
                          <a:spcPts val="0"/>
                        </a:spcAft>
                      </a:pPr>
                      <a:r>
                        <a:rPr lang="en-US" sz="1600" dirty="0" smtClean="0">
                          <a:latin typeface="Corbel" pitchFamily="34" charset="0"/>
                          <a:ea typeface="Calibri"/>
                          <a:cs typeface="Times New Roman"/>
                        </a:rPr>
                        <a:t>Early</a:t>
                      </a:r>
                      <a:endParaRPr lang="en-US" sz="1600" dirty="0">
                        <a:latin typeface="Corbel" pitchFamily="34" charset="0"/>
                        <a:ea typeface="Calibri"/>
                        <a:cs typeface="Times New Roman"/>
                      </a:endParaRPr>
                    </a:p>
                  </a:txBody>
                  <a:tcPr marL="68580" marR="68580" marT="0" marB="0" anchor="ctr">
                    <a:solidFill>
                      <a:srgbClr val="C4D9F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smtClean="0">
                          <a:latin typeface="Corbel" pitchFamily="34" charset="0"/>
                          <a:ea typeface="Calibri"/>
                          <a:cs typeface="Times New Roman"/>
                        </a:rPr>
                        <a:t>0.0</a:t>
                      </a:r>
                    </a:p>
                  </a:txBody>
                  <a:tcPr marL="68580" marR="68580" marT="0" marB="0" anchor="ctr">
                    <a:solidFill>
                      <a:srgbClr val="C4D9F1"/>
                    </a:solidFill>
                  </a:tcPr>
                </a:tc>
              </a:tr>
              <a:tr h="287635">
                <a:tc>
                  <a:txBody>
                    <a:bodyPr/>
                    <a:lstStyle/>
                    <a:p>
                      <a:pPr marL="0" marR="0" algn="just">
                        <a:spcBef>
                          <a:spcPts val="0"/>
                        </a:spcBef>
                        <a:spcAft>
                          <a:spcPts val="0"/>
                        </a:spcAft>
                      </a:pPr>
                      <a:endParaRPr lang="en-US" sz="1600" dirty="0">
                        <a:latin typeface="Corbel" pitchFamily="34" charset="0"/>
                        <a:ea typeface="Calibri"/>
                        <a:cs typeface="Times New Roman"/>
                      </a:endParaRPr>
                    </a:p>
                  </a:txBody>
                  <a:tcPr marL="68580" marR="68580" marT="0" marB="0" anchor="ctr">
                    <a:solidFill>
                      <a:srgbClr val="C4D9F1"/>
                    </a:solidFill>
                  </a:tcPr>
                </a:tc>
                <a:tc>
                  <a:txBody>
                    <a:bodyPr/>
                    <a:lstStyle/>
                    <a:p>
                      <a:pPr marL="0" marR="0" algn="ctr">
                        <a:spcBef>
                          <a:spcPts val="0"/>
                        </a:spcBef>
                        <a:spcAft>
                          <a:spcPts val="0"/>
                        </a:spcAft>
                      </a:pPr>
                      <a:r>
                        <a:rPr lang="en-US" sz="1600" dirty="0" smtClean="0">
                          <a:latin typeface="Corbel" pitchFamily="34" charset="0"/>
                          <a:ea typeface="Calibri"/>
                          <a:cs typeface="Times New Roman"/>
                        </a:rPr>
                        <a:t>AM</a:t>
                      </a:r>
                      <a:endParaRPr lang="en-US" sz="1600" dirty="0">
                        <a:latin typeface="Corbel" pitchFamily="34" charset="0"/>
                        <a:ea typeface="Calibri"/>
                        <a:cs typeface="Times New Roman"/>
                      </a:endParaRPr>
                    </a:p>
                  </a:txBody>
                  <a:tcPr marL="68580" marR="68580" marT="0" marB="0" anchor="ctr">
                    <a:solidFill>
                      <a:srgbClr val="C4D9F1"/>
                    </a:solidFill>
                  </a:tcPr>
                </a:tc>
                <a:tc>
                  <a:txBody>
                    <a:bodyPr/>
                    <a:lstStyle/>
                    <a:p>
                      <a:pPr marL="0" marR="0" algn="ctr">
                        <a:spcBef>
                          <a:spcPts val="0"/>
                        </a:spcBef>
                        <a:spcAft>
                          <a:spcPts val="0"/>
                        </a:spcAft>
                      </a:pPr>
                      <a:r>
                        <a:rPr lang="en-US" sz="1600">
                          <a:solidFill>
                            <a:srgbClr val="000000"/>
                          </a:solidFill>
                          <a:latin typeface="Corbel" pitchFamily="34" charset="0"/>
                          <a:ea typeface="Calibri"/>
                          <a:cs typeface="Times New Roman"/>
                        </a:rPr>
                        <a:t>-1.51  (-5.4)</a:t>
                      </a:r>
                      <a:endParaRPr lang="en-US" sz="1600">
                        <a:latin typeface="Corbel" pitchFamily="34" charset="0"/>
                        <a:ea typeface="Calibri"/>
                        <a:cs typeface="Times New Roman"/>
                      </a:endParaRPr>
                    </a:p>
                  </a:txBody>
                  <a:tcPr marL="68580" marR="68580" marT="0" marB="0" anchor="b">
                    <a:solidFill>
                      <a:srgbClr val="C4D9F1"/>
                    </a:solidFill>
                  </a:tcPr>
                </a:tc>
              </a:tr>
              <a:tr h="287635">
                <a:tc>
                  <a:txBody>
                    <a:bodyPr/>
                    <a:lstStyle/>
                    <a:p>
                      <a:pPr marL="0" marR="0" algn="just">
                        <a:spcBef>
                          <a:spcPts val="0"/>
                        </a:spcBef>
                        <a:spcAft>
                          <a:spcPts val="0"/>
                        </a:spcAft>
                      </a:pPr>
                      <a:r>
                        <a:rPr lang="en-US" sz="1600" dirty="0" smtClean="0">
                          <a:latin typeface="Corbel" pitchFamily="34" charset="0"/>
                          <a:ea typeface="Calibri"/>
                          <a:cs typeface="Times New Roman"/>
                        </a:rPr>
                        <a:t>Arrival</a:t>
                      </a:r>
                      <a:r>
                        <a:rPr lang="en-US" sz="1600" baseline="0" dirty="0" smtClean="0">
                          <a:latin typeface="Corbel" pitchFamily="34" charset="0"/>
                          <a:ea typeface="Calibri"/>
                          <a:cs typeface="Times New Roman"/>
                        </a:rPr>
                        <a:t> Time</a:t>
                      </a:r>
                      <a:endParaRPr lang="en-US" sz="1600" dirty="0">
                        <a:latin typeface="Corbel" pitchFamily="34" charset="0"/>
                        <a:ea typeface="Calibri"/>
                        <a:cs typeface="Times New Roman"/>
                      </a:endParaRPr>
                    </a:p>
                  </a:txBody>
                  <a:tcPr marL="68580" marR="68580" marT="0" marB="0" anchor="ctr">
                    <a:solidFill>
                      <a:srgbClr val="C4D9F1"/>
                    </a:solidFill>
                  </a:tcPr>
                </a:tc>
                <a:tc>
                  <a:txBody>
                    <a:bodyPr/>
                    <a:lstStyle/>
                    <a:p>
                      <a:pPr marL="0" marR="0" algn="ctr">
                        <a:spcBef>
                          <a:spcPts val="0"/>
                        </a:spcBef>
                        <a:spcAft>
                          <a:spcPts val="0"/>
                        </a:spcAft>
                      </a:pPr>
                      <a:r>
                        <a:rPr lang="en-US" sz="1600" dirty="0" smtClean="0">
                          <a:latin typeface="Corbel" pitchFamily="34" charset="0"/>
                          <a:ea typeface="Calibri"/>
                          <a:cs typeface="Times New Roman"/>
                        </a:rPr>
                        <a:t>MD</a:t>
                      </a:r>
                      <a:endParaRPr lang="en-US" sz="1600" dirty="0">
                        <a:latin typeface="Corbel" pitchFamily="34" charset="0"/>
                        <a:ea typeface="Calibri"/>
                        <a:cs typeface="Times New Roman"/>
                      </a:endParaRPr>
                    </a:p>
                  </a:txBody>
                  <a:tcPr marL="68580" marR="68580" marT="0" marB="0" anchor="ctr">
                    <a:solidFill>
                      <a:srgbClr val="C4D9F1"/>
                    </a:solidFill>
                  </a:tcPr>
                </a:tc>
                <a:tc>
                  <a:txBody>
                    <a:bodyPr/>
                    <a:lstStyle/>
                    <a:p>
                      <a:pPr marL="0" marR="0" algn="ctr">
                        <a:spcBef>
                          <a:spcPts val="0"/>
                        </a:spcBef>
                        <a:spcAft>
                          <a:spcPts val="0"/>
                        </a:spcAft>
                      </a:pPr>
                      <a:r>
                        <a:rPr lang="en-US" sz="1600" i="1">
                          <a:solidFill>
                            <a:srgbClr val="000000"/>
                          </a:solidFill>
                          <a:latin typeface="Corbel" pitchFamily="34" charset="0"/>
                          <a:ea typeface="Calibri"/>
                          <a:cs typeface="Times New Roman"/>
                        </a:rPr>
                        <a:t>-1.28  (-3.5)</a:t>
                      </a:r>
                      <a:endParaRPr lang="en-US" sz="1600">
                        <a:latin typeface="Corbel" pitchFamily="34" charset="0"/>
                        <a:ea typeface="Calibri"/>
                        <a:cs typeface="Times New Roman"/>
                      </a:endParaRPr>
                    </a:p>
                  </a:txBody>
                  <a:tcPr marL="68580" marR="68580" marT="0" marB="0" anchor="b">
                    <a:solidFill>
                      <a:srgbClr val="C4D9F1"/>
                    </a:solidFill>
                  </a:tcPr>
                </a:tc>
              </a:tr>
              <a:tr h="287635">
                <a:tc>
                  <a:txBody>
                    <a:bodyPr/>
                    <a:lstStyle/>
                    <a:p>
                      <a:pPr marL="0" marR="0" algn="just">
                        <a:spcBef>
                          <a:spcPts val="0"/>
                        </a:spcBef>
                        <a:spcAft>
                          <a:spcPts val="0"/>
                        </a:spcAft>
                      </a:pPr>
                      <a:endParaRPr lang="en-US" sz="1600" dirty="0">
                        <a:latin typeface="Corbel" pitchFamily="34" charset="0"/>
                        <a:ea typeface="Calibri"/>
                        <a:cs typeface="Times New Roman"/>
                      </a:endParaRPr>
                    </a:p>
                  </a:txBody>
                  <a:tcPr marL="68580" marR="68580" marT="0" marB="0" anchor="ctr">
                    <a:solidFill>
                      <a:srgbClr val="C4D9F1"/>
                    </a:solidFill>
                  </a:tcPr>
                </a:tc>
                <a:tc>
                  <a:txBody>
                    <a:bodyPr/>
                    <a:lstStyle/>
                    <a:p>
                      <a:pPr marL="0" marR="0" algn="ctr">
                        <a:spcBef>
                          <a:spcPts val="0"/>
                        </a:spcBef>
                        <a:spcAft>
                          <a:spcPts val="0"/>
                        </a:spcAft>
                      </a:pPr>
                      <a:r>
                        <a:rPr lang="en-US" sz="1600" dirty="0" smtClean="0">
                          <a:latin typeface="Corbel" pitchFamily="34" charset="0"/>
                          <a:ea typeface="Calibri"/>
                          <a:cs typeface="Times New Roman"/>
                        </a:rPr>
                        <a:t>PM</a:t>
                      </a:r>
                      <a:endParaRPr lang="en-US" sz="1600" dirty="0">
                        <a:latin typeface="Corbel" pitchFamily="34" charset="0"/>
                        <a:ea typeface="Calibri"/>
                        <a:cs typeface="Times New Roman"/>
                      </a:endParaRPr>
                    </a:p>
                  </a:txBody>
                  <a:tcPr marL="68580" marR="68580" marT="0" marB="0" anchor="ctr">
                    <a:solidFill>
                      <a:srgbClr val="C4D9F1"/>
                    </a:solidFill>
                  </a:tcPr>
                </a:tc>
                <a:tc>
                  <a:txBody>
                    <a:bodyPr/>
                    <a:lstStyle/>
                    <a:p>
                      <a:pPr marL="0" marR="0" algn="ctr">
                        <a:spcBef>
                          <a:spcPts val="0"/>
                        </a:spcBef>
                        <a:spcAft>
                          <a:spcPts val="0"/>
                        </a:spcAft>
                      </a:pPr>
                      <a:r>
                        <a:rPr lang="en-US" sz="1600">
                          <a:solidFill>
                            <a:srgbClr val="000000"/>
                          </a:solidFill>
                          <a:latin typeface="Corbel" pitchFamily="34" charset="0"/>
                          <a:ea typeface="Calibri"/>
                          <a:cs typeface="Times New Roman"/>
                        </a:rPr>
                        <a:t>-2.99  (-6.3)</a:t>
                      </a:r>
                      <a:endParaRPr lang="en-US" sz="1600">
                        <a:latin typeface="Corbel" pitchFamily="34" charset="0"/>
                        <a:ea typeface="Calibri"/>
                        <a:cs typeface="Times New Roman"/>
                      </a:endParaRPr>
                    </a:p>
                  </a:txBody>
                  <a:tcPr marL="68580" marR="68580" marT="0" marB="0" anchor="b">
                    <a:solidFill>
                      <a:srgbClr val="C4D9F1"/>
                    </a:solidFill>
                  </a:tcPr>
                </a:tc>
              </a:tr>
              <a:tr h="287635">
                <a:tc>
                  <a:txBody>
                    <a:bodyPr/>
                    <a:lstStyle/>
                    <a:p>
                      <a:pPr marL="0" marR="0" algn="just">
                        <a:spcBef>
                          <a:spcPts val="0"/>
                        </a:spcBef>
                        <a:spcAft>
                          <a:spcPts val="0"/>
                        </a:spcAft>
                      </a:pPr>
                      <a:endParaRPr lang="en-US" sz="1600" dirty="0">
                        <a:latin typeface="Corbel" pitchFamily="34" charset="0"/>
                        <a:ea typeface="Calibri"/>
                        <a:cs typeface="Times New Roman"/>
                      </a:endParaRPr>
                    </a:p>
                  </a:txBody>
                  <a:tcPr marL="68580" marR="68580" marT="0" marB="0" anchor="ctr">
                    <a:solidFill>
                      <a:srgbClr val="C4D9F1"/>
                    </a:solidFill>
                  </a:tcPr>
                </a:tc>
                <a:tc>
                  <a:txBody>
                    <a:bodyPr/>
                    <a:lstStyle/>
                    <a:p>
                      <a:pPr marL="0" marR="0" algn="ctr">
                        <a:spcBef>
                          <a:spcPts val="0"/>
                        </a:spcBef>
                        <a:spcAft>
                          <a:spcPts val="0"/>
                        </a:spcAft>
                      </a:pPr>
                      <a:r>
                        <a:rPr lang="en-US" sz="1600" dirty="0" smtClean="0">
                          <a:latin typeface="Corbel" pitchFamily="34" charset="0"/>
                          <a:ea typeface="Calibri"/>
                          <a:cs typeface="Times New Roman"/>
                        </a:rPr>
                        <a:t>Late</a:t>
                      </a:r>
                      <a:endParaRPr lang="en-US" sz="1600" dirty="0">
                        <a:latin typeface="Corbel" pitchFamily="34" charset="0"/>
                        <a:ea typeface="Calibri"/>
                        <a:cs typeface="Times New Roman"/>
                      </a:endParaRPr>
                    </a:p>
                  </a:txBody>
                  <a:tcPr marL="68580" marR="68580" marT="0" marB="0" anchor="ctr">
                    <a:solidFill>
                      <a:srgbClr val="C4D9F1"/>
                    </a:solidFill>
                  </a:tcPr>
                </a:tc>
                <a:tc>
                  <a:txBody>
                    <a:bodyPr/>
                    <a:lstStyle/>
                    <a:p>
                      <a:pPr marL="0" marR="0" algn="ctr">
                        <a:spcBef>
                          <a:spcPts val="0"/>
                        </a:spcBef>
                        <a:spcAft>
                          <a:spcPts val="0"/>
                        </a:spcAft>
                      </a:pPr>
                      <a:r>
                        <a:rPr lang="en-US" sz="1600" dirty="0">
                          <a:solidFill>
                            <a:srgbClr val="000000"/>
                          </a:solidFill>
                          <a:latin typeface="Corbel" pitchFamily="34" charset="0"/>
                          <a:ea typeface="Calibri"/>
                          <a:cs typeface="Times New Roman"/>
                        </a:rPr>
                        <a:t>-5.66  (-9.7)</a:t>
                      </a:r>
                      <a:endParaRPr lang="en-US" sz="1600" dirty="0">
                        <a:latin typeface="Corbel" pitchFamily="34" charset="0"/>
                        <a:ea typeface="Calibri"/>
                        <a:cs typeface="Times New Roman"/>
                      </a:endParaRPr>
                    </a:p>
                  </a:txBody>
                  <a:tcPr marL="68580" marR="68580" marT="0" marB="0" anchor="b">
                    <a:solidFill>
                      <a:srgbClr val="C4D9F1"/>
                    </a:solidFill>
                  </a:tcPr>
                </a:tc>
              </a:tr>
              <a:tr h="287635">
                <a:tc>
                  <a:txBody>
                    <a:bodyPr/>
                    <a:lstStyle/>
                    <a:p>
                      <a:pPr marL="0" marR="0" algn="just">
                        <a:spcBef>
                          <a:spcPts val="0"/>
                        </a:spcBef>
                        <a:spcAft>
                          <a:spcPts val="0"/>
                        </a:spcAft>
                      </a:pPr>
                      <a:endParaRPr lang="en-US" sz="1600" dirty="0">
                        <a:latin typeface="Corbel" pitchFamily="34" charset="0"/>
                        <a:ea typeface="Calibri"/>
                        <a:cs typeface="Times New Roman"/>
                      </a:endParaRPr>
                    </a:p>
                  </a:txBody>
                  <a:tcPr marL="68580" marR="68580" marT="0" marB="0" anchor="ctr">
                    <a:solidFill>
                      <a:schemeClr val="tx1">
                        <a:lumMod val="95000"/>
                      </a:schemeClr>
                    </a:solidFill>
                  </a:tcPr>
                </a:tc>
                <a:tc>
                  <a:txBody>
                    <a:bodyPr/>
                    <a:lstStyle/>
                    <a:p>
                      <a:pPr marL="0" marR="0" algn="ctr">
                        <a:spcBef>
                          <a:spcPts val="0"/>
                        </a:spcBef>
                        <a:spcAft>
                          <a:spcPts val="0"/>
                        </a:spcAft>
                      </a:pPr>
                      <a:r>
                        <a:rPr lang="en-US" sz="1600" dirty="0" smtClean="0">
                          <a:latin typeface="Corbel" pitchFamily="34" charset="0"/>
                          <a:ea typeface="Calibri"/>
                          <a:cs typeface="Times New Roman"/>
                        </a:rPr>
                        <a:t>Very Short</a:t>
                      </a:r>
                      <a:endParaRPr lang="en-US" sz="1600" dirty="0">
                        <a:latin typeface="Corbel" pitchFamily="34" charset="0"/>
                        <a:ea typeface="Calibri"/>
                        <a:cs typeface="Times New Roman"/>
                      </a:endParaRPr>
                    </a:p>
                  </a:txBody>
                  <a:tcPr marL="68580" marR="68580" marT="0" marB="0" anchor="ctr">
                    <a:solidFill>
                      <a:schemeClr val="tx1">
                        <a:lumMod val="95000"/>
                      </a:schemeClr>
                    </a:solidFill>
                  </a:tcPr>
                </a:tc>
                <a:tc>
                  <a:txBody>
                    <a:bodyPr/>
                    <a:lstStyle/>
                    <a:p>
                      <a:pPr marL="0" marR="0" algn="ctr">
                        <a:spcBef>
                          <a:spcPts val="0"/>
                        </a:spcBef>
                        <a:spcAft>
                          <a:spcPts val="0"/>
                        </a:spcAft>
                      </a:pPr>
                      <a:r>
                        <a:rPr lang="en-US" sz="1600">
                          <a:solidFill>
                            <a:srgbClr val="000000"/>
                          </a:solidFill>
                          <a:latin typeface="Corbel" pitchFamily="34" charset="0"/>
                          <a:ea typeface="Calibri"/>
                          <a:cs typeface="Times New Roman"/>
                        </a:rPr>
                        <a:t>-6.95 (-16.2)</a:t>
                      </a:r>
                      <a:endParaRPr lang="en-US" sz="1600">
                        <a:latin typeface="Corbel" pitchFamily="34" charset="0"/>
                        <a:ea typeface="Calibri"/>
                        <a:cs typeface="Times New Roman"/>
                      </a:endParaRPr>
                    </a:p>
                  </a:txBody>
                  <a:tcPr marL="68580" marR="68580" marT="0" marB="0" anchor="b">
                    <a:solidFill>
                      <a:schemeClr val="tx1">
                        <a:lumMod val="95000"/>
                      </a:schemeClr>
                    </a:solidFill>
                  </a:tcPr>
                </a:tc>
              </a:tr>
              <a:tr h="287635">
                <a:tc>
                  <a:txBody>
                    <a:bodyPr/>
                    <a:lstStyle/>
                    <a:p>
                      <a:pPr marL="0" marR="0" algn="just">
                        <a:spcBef>
                          <a:spcPts val="0"/>
                        </a:spcBef>
                        <a:spcAft>
                          <a:spcPts val="0"/>
                        </a:spcAft>
                      </a:pPr>
                      <a:endParaRPr lang="en-US" sz="1600" dirty="0">
                        <a:latin typeface="Corbel" pitchFamily="34" charset="0"/>
                        <a:ea typeface="Calibri"/>
                        <a:cs typeface="Times New Roman"/>
                      </a:endParaRPr>
                    </a:p>
                  </a:txBody>
                  <a:tcPr marL="68580" marR="68580" marT="0" marB="0" anchor="ctr">
                    <a:solidFill>
                      <a:schemeClr val="tx1">
                        <a:lumMod val="95000"/>
                      </a:schemeClr>
                    </a:solidFill>
                  </a:tcPr>
                </a:tc>
                <a:tc>
                  <a:txBody>
                    <a:bodyPr/>
                    <a:lstStyle/>
                    <a:p>
                      <a:pPr marL="0" marR="0" algn="ctr">
                        <a:spcBef>
                          <a:spcPts val="0"/>
                        </a:spcBef>
                        <a:spcAft>
                          <a:spcPts val="0"/>
                        </a:spcAft>
                      </a:pPr>
                      <a:r>
                        <a:rPr lang="en-US" sz="1600" dirty="0" smtClean="0">
                          <a:latin typeface="Corbel" pitchFamily="34" charset="0"/>
                          <a:ea typeface="Calibri"/>
                          <a:cs typeface="Times New Roman"/>
                        </a:rPr>
                        <a:t>Short</a:t>
                      </a:r>
                      <a:endParaRPr lang="en-US" sz="1600" dirty="0">
                        <a:latin typeface="Corbel" pitchFamily="34" charset="0"/>
                        <a:ea typeface="Calibri"/>
                        <a:cs typeface="Times New Roman"/>
                      </a:endParaRPr>
                    </a:p>
                  </a:txBody>
                  <a:tcPr marL="68580" marR="68580" marT="0" marB="0" anchor="ctr">
                    <a:solidFill>
                      <a:schemeClr val="tx1">
                        <a:lumMod val="95000"/>
                      </a:schemeClr>
                    </a:solidFill>
                  </a:tcPr>
                </a:tc>
                <a:tc>
                  <a:txBody>
                    <a:bodyPr/>
                    <a:lstStyle/>
                    <a:p>
                      <a:pPr marL="0" marR="0" algn="ctr">
                        <a:spcBef>
                          <a:spcPts val="0"/>
                        </a:spcBef>
                        <a:spcAft>
                          <a:spcPts val="0"/>
                        </a:spcAft>
                      </a:pPr>
                      <a:r>
                        <a:rPr lang="en-US" sz="1600">
                          <a:solidFill>
                            <a:srgbClr val="000000"/>
                          </a:solidFill>
                          <a:latin typeface="Corbel" pitchFamily="34" charset="0"/>
                          <a:ea typeface="Calibri"/>
                          <a:cs typeface="Times New Roman"/>
                        </a:rPr>
                        <a:t>-4.26 (-14.5)</a:t>
                      </a:r>
                      <a:endParaRPr lang="en-US" sz="1600">
                        <a:latin typeface="Corbel" pitchFamily="34" charset="0"/>
                        <a:ea typeface="Calibri"/>
                        <a:cs typeface="Times New Roman"/>
                      </a:endParaRPr>
                    </a:p>
                  </a:txBody>
                  <a:tcPr marL="68580" marR="68580" marT="0" marB="0" anchor="b">
                    <a:solidFill>
                      <a:schemeClr val="tx1">
                        <a:lumMod val="95000"/>
                      </a:schemeClr>
                    </a:solidFill>
                  </a:tcPr>
                </a:tc>
              </a:tr>
              <a:tr h="287635">
                <a:tc>
                  <a:txBody>
                    <a:bodyPr/>
                    <a:lstStyle/>
                    <a:p>
                      <a:pPr marL="0" marR="0" algn="just">
                        <a:spcBef>
                          <a:spcPts val="0"/>
                        </a:spcBef>
                        <a:spcAft>
                          <a:spcPts val="0"/>
                        </a:spcAft>
                      </a:pPr>
                      <a:r>
                        <a:rPr lang="en-US" sz="1600" dirty="0" smtClean="0">
                          <a:latin typeface="Corbel" pitchFamily="34" charset="0"/>
                          <a:ea typeface="Calibri"/>
                          <a:cs typeface="Times New Roman"/>
                        </a:rPr>
                        <a:t>Duration</a:t>
                      </a:r>
                      <a:endParaRPr lang="en-US" sz="1600" dirty="0">
                        <a:latin typeface="Corbel" pitchFamily="34" charset="0"/>
                        <a:ea typeface="Calibri"/>
                        <a:cs typeface="Times New Roman"/>
                      </a:endParaRPr>
                    </a:p>
                  </a:txBody>
                  <a:tcPr marL="68580" marR="68580" marT="0" marB="0" anchor="ctr">
                    <a:solidFill>
                      <a:schemeClr val="tx1">
                        <a:lumMod val="95000"/>
                      </a:schemeClr>
                    </a:solidFill>
                  </a:tcPr>
                </a:tc>
                <a:tc>
                  <a:txBody>
                    <a:bodyPr/>
                    <a:lstStyle/>
                    <a:p>
                      <a:pPr marL="0" marR="0" algn="ctr">
                        <a:spcBef>
                          <a:spcPts val="0"/>
                        </a:spcBef>
                        <a:spcAft>
                          <a:spcPts val="0"/>
                        </a:spcAft>
                      </a:pPr>
                      <a:r>
                        <a:rPr lang="en-US" sz="1600" dirty="0" smtClean="0">
                          <a:latin typeface="Corbel" pitchFamily="34" charset="0"/>
                          <a:ea typeface="Calibri"/>
                          <a:cs typeface="Times New Roman"/>
                        </a:rPr>
                        <a:t>Medium</a:t>
                      </a:r>
                      <a:endParaRPr lang="en-US" sz="1600" dirty="0">
                        <a:latin typeface="Corbel" pitchFamily="34" charset="0"/>
                        <a:ea typeface="Calibri"/>
                        <a:cs typeface="Times New Roman"/>
                      </a:endParaRPr>
                    </a:p>
                  </a:txBody>
                  <a:tcPr marL="68580" marR="68580" marT="0" marB="0" anchor="ctr">
                    <a:solidFill>
                      <a:schemeClr val="tx1">
                        <a:lumMod val="95000"/>
                      </a:schemeClr>
                    </a:solidFill>
                  </a:tcPr>
                </a:tc>
                <a:tc>
                  <a:txBody>
                    <a:bodyPr/>
                    <a:lstStyle/>
                    <a:p>
                      <a:pPr marL="0" marR="0" algn="ctr">
                        <a:spcBef>
                          <a:spcPts val="0"/>
                        </a:spcBef>
                        <a:spcAft>
                          <a:spcPts val="0"/>
                        </a:spcAft>
                      </a:pPr>
                      <a:r>
                        <a:rPr lang="en-US" sz="1600" dirty="0">
                          <a:solidFill>
                            <a:srgbClr val="000000"/>
                          </a:solidFill>
                          <a:latin typeface="Corbel" pitchFamily="34" charset="0"/>
                          <a:ea typeface="Calibri"/>
                          <a:cs typeface="Times New Roman"/>
                        </a:rPr>
                        <a:t>-1.69 (-10.8)</a:t>
                      </a:r>
                      <a:endParaRPr lang="en-US" sz="1600" dirty="0">
                        <a:latin typeface="Corbel" pitchFamily="34" charset="0"/>
                        <a:ea typeface="Calibri"/>
                        <a:cs typeface="Times New Roman"/>
                      </a:endParaRPr>
                    </a:p>
                  </a:txBody>
                  <a:tcPr marL="68580" marR="68580" marT="0" marB="0" anchor="b">
                    <a:solidFill>
                      <a:schemeClr val="tx1">
                        <a:lumMod val="95000"/>
                      </a:schemeClr>
                    </a:solidFill>
                  </a:tcPr>
                </a:tc>
              </a:tr>
              <a:tr h="287635">
                <a:tc>
                  <a:txBody>
                    <a:bodyPr/>
                    <a:lstStyle/>
                    <a:p>
                      <a:pPr marL="0" marR="0" algn="just">
                        <a:spcBef>
                          <a:spcPts val="0"/>
                        </a:spcBef>
                        <a:spcAft>
                          <a:spcPts val="0"/>
                        </a:spcAft>
                      </a:pPr>
                      <a:endParaRPr lang="en-US" sz="1600" dirty="0">
                        <a:latin typeface="Corbel" pitchFamily="34" charset="0"/>
                        <a:ea typeface="Calibri"/>
                        <a:cs typeface="Times New Roman"/>
                      </a:endParaRPr>
                    </a:p>
                  </a:txBody>
                  <a:tcPr marL="68580" marR="68580" marT="0" marB="0" anchor="ctr">
                    <a:solidFill>
                      <a:schemeClr val="tx1">
                        <a:lumMod val="95000"/>
                      </a:schemeClr>
                    </a:solidFill>
                  </a:tcPr>
                </a:tc>
                <a:tc>
                  <a:txBody>
                    <a:bodyPr/>
                    <a:lstStyle/>
                    <a:p>
                      <a:pPr marL="0" marR="0" algn="ctr">
                        <a:spcBef>
                          <a:spcPts val="0"/>
                        </a:spcBef>
                        <a:spcAft>
                          <a:spcPts val="0"/>
                        </a:spcAft>
                      </a:pPr>
                      <a:r>
                        <a:rPr lang="en-US" sz="1600" dirty="0" smtClean="0">
                          <a:latin typeface="Corbel" pitchFamily="34" charset="0"/>
                          <a:ea typeface="Calibri"/>
                          <a:cs typeface="Times New Roman"/>
                        </a:rPr>
                        <a:t>Long</a:t>
                      </a:r>
                      <a:endParaRPr lang="en-US" sz="1600" dirty="0">
                        <a:latin typeface="Corbel" pitchFamily="34" charset="0"/>
                        <a:ea typeface="Calibri"/>
                        <a:cs typeface="Times New Roman"/>
                      </a:endParaRPr>
                    </a:p>
                  </a:txBody>
                  <a:tcPr marL="68580" marR="68580" marT="0" marB="0" anchor="ctr">
                    <a:solidFill>
                      <a:schemeClr val="tx1">
                        <a:lumMod val="95000"/>
                      </a:schemeClr>
                    </a:solidFill>
                  </a:tcPr>
                </a:tc>
                <a:tc>
                  <a:txBody>
                    <a:bodyPr/>
                    <a:lstStyle/>
                    <a:p>
                      <a:pPr marL="0" marR="0" algn="ctr">
                        <a:spcBef>
                          <a:spcPts val="0"/>
                        </a:spcBef>
                        <a:spcAft>
                          <a:spcPts val="0"/>
                        </a:spcAft>
                      </a:pPr>
                      <a:r>
                        <a:rPr lang="en-US" sz="1600" dirty="0" smtClean="0">
                          <a:latin typeface="Corbel" pitchFamily="34" charset="0"/>
                          <a:ea typeface="Calibri"/>
                          <a:cs typeface="Times New Roman"/>
                        </a:rPr>
                        <a:t>0.0     </a:t>
                      </a:r>
                      <a:endParaRPr lang="en-US" sz="1600" dirty="0">
                        <a:latin typeface="Corbel" pitchFamily="34" charset="0"/>
                        <a:ea typeface="Calibri"/>
                        <a:cs typeface="Times New Roman"/>
                      </a:endParaRPr>
                    </a:p>
                  </a:txBody>
                  <a:tcPr marL="68580" marR="68580" marT="0" marB="0" anchor="b">
                    <a:solidFill>
                      <a:schemeClr val="tx1">
                        <a:lumMod val="95000"/>
                      </a:schemeClr>
                    </a:solidFill>
                  </a:tcPr>
                </a:tc>
              </a:tr>
              <a:tr h="287635">
                <a:tc>
                  <a:txBody>
                    <a:bodyPr/>
                    <a:lstStyle/>
                    <a:p>
                      <a:pPr marL="0" marR="0" algn="just">
                        <a:spcBef>
                          <a:spcPts val="0"/>
                        </a:spcBef>
                        <a:spcAft>
                          <a:spcPts val="0"/>
                        </a:spcAft>
                      </a:pPr>
                      <a:endParaRPr lang="en-US" sz="1600" dirty="0">
                        <a:latin typeface="Corbel" pitchFamily="34" charset="0"/>
                        <a:ea typeface="Calibri"/>
                        <a:cs typeface="Times New Roman"/>
                      </a:endParaRPr>
                    </a:p>
                  </a:txBody>
                  <a:tcPr marL="68580" marR="68580" marT="0" marB="0" anchor="ctr">
                    <a:solidFill>
                      <a:schemeClr val="tx1">
                        <a:lumMod val="95000"/>
                      </a:schemeClr>
                    </a:solidFill>
                  </a:tcPr>
                </a:tc>
                <a:tc>
                  <a:txBody>
                    <a:bodyPr/>
                    <a:lstStyle/>
                    <a:p>
                      <a:pPr marL="0" marR="0" algn="ctr">
                        <a:spcBef>
                          <a:spcPts val="0"/>
                        </a:spcBef>
                        <a:spcAft>
                          <a:spcPts val="0"/>
                        </a:spcAft>
                      </a:pPr>
                      <a:r>
                        <a:rPr lang="en-US" sz="1600" dirty="0" smtClean="0">
                          <a:latin typeface="Corbel" pitchFamily="34" charset="0"/>
                          <a:ea typeface="Calibri"/>
                          <a:cs typeface="Times New Roman"/>
                        </a:rPr>
                        <a:t>Long, AM</a:t>
                      </a:r>
                      <a:endParaRPr lang="en-US" sz="1600" dirty="0">
                        <a:latin typeface="Corbel" pitchFamily="34" charset="0"/>
                        <a:ea typeface="Calibri"/>
                        <a:cs typeface="Times New Roman"/>
                      </a:endParaRPr>
                    </a:p>
                  </a:txBody>
                  <a:tcPr marL="68580" marR="68580" marT="0" marB="0" anchor="ctr">
                    <a:solidFill>
                      <a:schemeClr val="tx1">
                        <a:lumMod val="95000"/>
                      </a:schemeClr>
                    </a:solidFill>
                  </a:tcPr>
                </a:tc>
                <a:tc>
                  <a:txBody>
                    <a:bodyPr/>
                    <a:lstStyle/>
                    <a:p>
                      <a:pPr marL="0" marR="0" algn="ctr">
                        <a:spcBef>
                          <a:spcPts val="0"/>
                        </a:spcBef>
                        <a:spcAft>
                          <a:spcPts val="0"/>
                        </a:spcAft>
                      </a:pPr>
                      <a:r>
                        <a:rPr lang="en-US" sz="1600" dirty="0">
                          <a:latin typeface="Corbel" pitchFamily="34" charset="0"/>
                          <a:ea typeface="Calibri"/>
                          <a:cs typeface="Times New Roman"/>
                        </a:rPr>
                        <a:t>-1.49 (-15.7)</a:t>
                      </a:r>
                    </a:p>
                  </a:txBody>
                  <a:tcPr marL="68580" marR="68580" marT="0" marB="0" anchor="b">
                    <a:solidFill>
                      <a:schemeClr val="tx1">
                        <a:lumMod val="95000"/>
                      </a:schemeClr>
                    </a:solidFill>
                  </a:tcPr>
                </a:tc>
              </a:tr>
            </a:tbl>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HBO Estimation</a:t>
            </a:r>
            <a:endParaRPr lang="en-US" dirty="0"/>
          </a:p>
        </p:txBody>
      </p:sp>
      <p:graphicFrame>
        <p:nvGraphicFramePr>
          <p:cNvPr id="3" name="Table 2"/>
          <p:cNvGraphicFramePr>
            <a:graphicFrameLocks noGrp="1"/>
          </p:cNvGraphicFramePr>
          <p:nvPr/>
        </p:nvGraphicFramePr>
        <p:xfrm>
          <a:off x="1066800" y="1447800"/>
          <a:ext cx="5334000" cy="4973320"/>
        </p:xfrm>
        <a:graphic>
          <a:graphicData uri="http://schemas.openxmlformats.org/drawingml/2006/table">
            <a:tbl>
              <a:tblPr firstRow="1" bandRow="1">
                <a:tableStyleId>{5C22544A-7EE6-4342-B048-85BDC9FD1C3A}</a:tableStyleId>
              </a:tblPr>
              <a:tblGrid>
                <a:gridCol w="3182216"/>
                <a:gridCol w="2151784"/>
              </a:tblGrid>
              <a:tr h="584200">
                <a:tc>
                  <a:txBody>
                    <a:bodyPr/>
                    <a:lstStyle/>
                    <a:p>
                      <a:pPr marL="0" marR="0" algn="l">
                        <a:spcBef>
                          <a:spcPts val="0"/>
                        </a:spcBef>
                        <a:spcAft>
                          <a:spcPts val="0"/>
                        </a:spcAft>
                      </a:pPr>
                      <a:r>
                        <a:rPr lang="en-US" sz="1800" b="1" baseline="0" dirty="0" smtClean="0">
                          <a:solidFill>
                            <a:schemeClr val="tx1"/>
                          </a:solidFill>
                          <a:latin typeface="Corbel" pitchFamily="34" charset="0"/>
                          <a:ea typeface="Calibri"/>
                          <a:cs typeface="Times New Roman"/>
                        </a:rPr>
                        <a:t>Trip Attribute</a:t>
                      </a:r>
                      <a:endParaRPr lang="en-US" sz="1800" dirty="0">
                        <a:solidFill>
                          <a:schemeClr val="tx1"/>
                        </a:solidFill>
                        <a:latin typeface="Corbel" pitchFamily="34" charset="0"/>
                        <a:ea typeface="Calibri"/>
                        <a:cs typeface="Times New Roman"/>
                      </a:endParaRPr>
                    </a:p>
                  </a:txBody>
                  <a:tcPr marL="68580" marR="68580" marT="0" marB="0" anchor="ctr">
                    <a:solidFill>
                      <a:srgbClr val="17375D"/>
                    </a:solidFill>
                  </a:tcPr>
                </a:tc>
                <a:tc>
                  <a:txBody>
                    <a:bodyPr/>
                    <a:lstStyle/>
                    <a:p>
                      <a:pPr marL="0" marR="0" algn="l">
                        <a:spcBef>
                          <a:spcPts val="0"/>
                        </a:spcBef>
                        <a:spcAft>
                          <a:spcPts val="0"/>
                        </a:spcAft>
                      </a:pPr>
                      <a:r>
                        <a:rPr lang="en-US" sz="1800" dirty="0" smtClean="0">
                          <a:latin typeface="Corbel" pitchFamily="34" charset="0"/>
                          <a:ea typeface="Calibri"/>
                          <a:cs typeface="Times New Roman"/>
                        </a:rPr>
                        <a:t>Coefficient (t-stat)</a:t>
                      </a:r>
                      <a:endParaRPr lang="en-US" sz="1800" dirty="0">
                        <a:latin typeface="Corbel" pitchFamily="34" charset="0"/>
                        <a:ea typeface="Calibri"/>
                        <a:cs typeface="Times New Roman"/>
                      </a:endParaRPr>
                    </a:p>
                  </a:txBody>
                  <a:tcPr marL="68580" marR="68580" marT="0" marB="0" anchor="ctr">
                    <a:solidFill>
                      <a:srgbClr val="17375D"/>
                    </a:solidFill>
                  </a:tcPr>
                </a:tc>
              </a:tr>
              <a:tr h="731520">
                <a:tc>
                  <a:txBody>
                    <a:bodyPr/>
                    <a:lstStyle/>
                    <a:p>
                      <a:pPr marL="0" marR="0" algn="l">
                        <a:spcBef>
                          <a:spcPts val="0"/>
                        </a:spcBef>
                        <a:spcAft>
                          <a:spcPts val="0"/>
                        </a:spcAft>
                      </a:pPr>
                      <a:r>
                        <a:rPr lang="en-US" sz="1800" dirty="0" smtClean="0">
                          <a:solidFill>
                            <a:srgbClr val="000000"/>
                          </a:solidFill>
                          <a:latin typeface="Corbel" pitchFamily="34" charset="0"/>
                          <a:ea typeface="Times New Roman"/>
                          <a:cs typeface="Times New Roman"/>
                        </a:rPr>
                        <a:t>Travel</a:t>
                      </a:r>
                      <a:r>
                        <a:rPr lang="en-US" sz="1800" baseline="0" dirty="0" smtClean="0">
                          <a:solidFill>
                            <a:srgbClr val="000000"/>
                          </a:solidFill>
                          <a:latin typeface="Corbel" pitchFamily="34" charset="0"/>
                          <a:ea typeface="Times New Roman"/>
                          <a:cs typeface="Times New Roman"/>
                        </a:rPr>
                        <a:t> time  (min)</a:t>
                      </a:r>
                      <a:endParaRPr lang="en-US" sz="1800" dirty="0">
                        <a:latin typeface="Corbel" pitchFamily="34" charset="0"/>
                        <a:ea typeface="Calibri"/>
                        <a:cs typeface="Times New Roman"/>
                      </a:endParaRPr>
                    </a:p>
                  </a:txBody>
                  <a:tcPr marL="68580" marR="68580" marT="0" marB="0" anchor="ctr">
                    <a:solidFill>
                      <a:srgbClr val="C4D9F1"/>
                    </a:solidFill>
                  </a:tcPr>
                </a:tc>
                <a:tc>
                  <a:txBody>
                    <a:bodyPr/>
                    <a:lstStyle/>
                    <a:p>
                      <a:pPr marL="0" marR="0" algn="ctr">
                        <a:spcBef>
                          <a:spcPts val="0"/>
                        </a:spcBef>
                        <a:spcAft>
                          <a:spcPts val="0"/>
                        </a:spcAft>
                      </a:pPr>
                      <a:r>
                        <a:rPr lang="en-US" sz="1800" dirty="0" smtClean="0">
                          <a:latin typeface="Corbel" pitchFamily="34" charset="0"/>
                          <a:ea typeface="Calibri"/>
                          <a:cs typeface="Times New Roman"/>
                        </a:rPr>
                        <a:t>-0.007 (-3.9)</a:t>
                      </a:r>
                      <a:endParaRPr lang="en-US" sz="1800" dirty="0">
                        <a:latin typeface="Corbel" pitchFamily="34" charset="0"/>
                        <a:ea typeface="Calibri"/>
                        <a:cs typeface="Times New Roman"/>
                      </a:endParaRPr>
                    </a:p>
                  </a:txBody>
                  <a:tcPr marL="68580" marR="68580" marT="0" marB="0" anchor="ctr">
                    <a:solidFill>
                      <a:srgbClr val="C4D9F1"/>
                    </a:solidFill>
                  </a:tcPr>
                </a:tc>
              </a:tr>
              <a:tr h="731520">
                <a:tc>
                  <a:txBody>
                    <a:bodyPr/>
                    <a:lstStyle/>
                    <a:p>
                      <a:pPr marL="0" marR="0" algn="just">
                        <a:spcBef>
                          <a:spcPts val="0"/>
                        </a:spcBef>
                        <a:spcAft>
                          <a:spcPts val="0"/>
                        </a:spcAft>
                      </a:pPr>
                      <a:r>
                        <a:rPr lang="en-US" sz="1800" dirty="0" smtClean="0">
                          <a:solidFill>
                            <a:srgbClr val="000000"/>
                          </a:solidFill>
                          <a:latin typeface="Corbel" pitchFamily="34" charset="0"/>
                          <a:ea typeface="Calibri"/>
                          <a:cs typeface="Times New Roman"/>
                        </a:rPr>
                        <a:t>Travel distance (mi),</a:t>
                      </a:r>
                      <a:r>
                        <a:rPr lang="en-US" sz="1800" baseline="0" dirty="0" smtClean="0">
                          <a:solidFill>
                            <a:srgbClr val="000000"/>
                          </a:solidFill>
                          <a:latin typeface="Corbel" pitchFamily="34" charset="0"/>
                          <a:ea typeface="Calibri"/>
                          <a:cs typeface="Times New Roman"/>
                        </a:rPr>
                        <a:t> </a:t>
                      </a:r>
                    </a:p>
                    <a:p>
                      <a:pPr marL="0" marR="0" algn="just">
                        <a:spcBef>
                          <a:spcPts val="0"/>
                        </a:spcBef>
                        <a:spcAft>
                          <a:spcPts val="0"/>
                        </a:spcAft>
                      </a:pPr>
                      <a:r>
                        <a:rPr lang="en-US" sz="1800" baseline="0" dirty="0" smtClean="0">
                          <a:solidFill>
                            <a:srgbClr val="000000"/>
                          </a:solidFill>
                          <a:latin typeface="Corbel" pitchFamily="34" charset="0"/>
                          <a:ea typeface="Calibri"/>
                          <a:cs typeface="Times New Roman"/>
                        </a:rPr>
                        <a:t>departure time shift</a:t>
                      </a:r>
                      <a:endParaRPr lang="en-US" sz="1800" dirty="0">
                        <a:latin typeface="Corbel" pitchFamily="34" charset="0"/>
                        <a:ea typeface="Calibri"/>
                        <a:cs typeface="Times New Roman"/>
                      </a:endParaRPr>
                    </a:p>
                  </a:txBody>
                  <a:tcPr marL="68580" marR="68580" marT="0" marB="0" anchor="ctr">
                    <a:solidFill>
                      <a:schemeClr val="tx1">
                        <a:lumMod val="95000"/>
                      </a:schemeClr>
                    </a:solidFill>
                  </a:tcPr>
                </a:tc>
                <a:tc>
                  <a:txBody>
                    <a:bodyPr/>
                    <a:lstStyle/>
                    <a:p>
                      <a:pPr marL="0" marR="0" algn="ctr">
                        <a:spcBef>
                          <a:spcPts val="0"/>
                        </a:spcBef>
                        <a:spcAft>
                          <a:spcPts val="0"/>
                        </a:spcAft>
                      </a:pPr>
                      <a:endParaRPr lang="en-US" sz="1800" dirty="0">
                        <a:latin typeface="Corbel" pitchFamily="34" charset="0"/>
                        <a:ea typeface="Calibri"/>
                        <a:cs typeface="Times New Roman"/>
                      </a:endParaRPr>
                    </a:p>
                  </a:txBody>
                  <a:tcPr marL="68580" marR="68580" marT="0" marB="0" anchor="ctr">
                    <a:solidFill>
                      <a:schemeClr val="tx1">
                        <a:lumMod val="95000"/>
                      </a:schemeClr>
                    </a:solidFill>
                  </a:tcPr>
                </a:tc>
              </a:tr>
              <a:tr h="731520">
                <a:tc>
                  <a:txBody>
                    <a:bodyPr/>
                    <a:lstStyle/>
                    <a:p>
                      <a:pPr marL="0" marR="0" algn="just">
                        <a:spcBef>
                          <a:spcPts val="0"/>
                        </a:spcBef>
                        <a:spcAft>
                          <a:spcPts val="0"/>
                        </a:spcAft>
                      </a:pPr>
                      <a:r>
                        <a:rPr lang="en-US" sz="1800" dirty="0" smtClean="0">
                          <a:solidFill>
                            <a:srgbClr val="000000"/>
                          </a:solidFill>
                          <a:latin typeface="Corbel" pitchFamily="34" charset="0"/>
                          <a:ea typeface="Calibri"/>
                          <a:cs typeface="Times New Roman"/>
                        </a:rPr>
                        <a:t>Shared ride,</a:t>
                      </a:r>
                      <a:r>
                        <a:rPr lang="en-US" sz="1800" baseline="0" dirty="0" smtClean="0">
                          <a:solidFill>
                            <a:srgbClr val="000000"/>
                          </a:solidFill>
                          <a:latin typeface="Corbel" pitchFamily="34" charset="0"/>
                          <a:ea typeface="Calibri"/>
                          <a:cs typeface="Times New Roman"/>
                        </a:rPr>
                        <a:t> start or end in peak</a:t>
                      </a:r>
                    </a:p>
                  </a:txBody>
                  <a:tcPr marL="68580" marR="68580" marT="0" marB="0" anchor="ctr">
                    <a:solidFill>
                      <a:srgbClr val="C4D9F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smtClean="0">
                          <a:latin typeface="Corbel" pitchFamily="34" charset="0"/>
                          <a:ea typeface="Calibri"/>
                          <a:cs typeface="Times New Roman"/>
                        </a:rPr>
                        <a:t>0.597</a:t>
                      </a:r>
                      <a:r>
                        <a:rPr lang="en-US" sz="1800" baseline="0" dirty="0" smtClean="0">
                          <a:latin typeface="Corbel" pitchFamily="34" charset="0"/>
                          <a:ea typeface="Calibri"/>
                          <a:cs typeface="Times New Roman"/>
                        </a:rPr>
                        <a:t> (11.3)</a:t>
                      </a:r>
                      <a:endParaRPr lang="en-US" sz="1800" dirty="0" smtClean="0">
                        <a:latin typeface="Corbel" pitchFamily="34" charset="0"/>
                        <a:ea typeface="Calibri"/>
                        <a:cs typeface="Times New Roman"/>
                      </a:endParaRPr>
                    </a:p>
                  </a:txBody>
                  <a:tcPr marL="68580" marR="68580" marT="0" marB="0" anchor="ctr">
                    <a:solidFill>
                      <a:srgbClr val="C4D9F1"/>
                    </a:solidFill>
                  </a:tcPr>
                </a:tc>
              </a:tr>
              <a:tr h="731520">
                <a:tc>
                  <a:txBody>
                    <a:bodyPr/>
                    <a:lstStyle/>
                    <a:p>
                      <a:pPr marL="0" marR="0" algn="just">
                        <a:spcBef>
                          <a:spcPts val="0"/>
                        </a:spcBef>
                        <a:spcAft>
                          <a:spcPts val="0"/>
                        </a:spcAft>
                      </a:pPr>
                      <a:r>
                        <a:rPr lang="en-US" sz="1800" baseline="0" dirty="0" smtClean="0">
                          <a:solidFill>
                            <a:srgbClr val="000000"/>
                          </a:solidFill>
                          <a:latin typeface="Corbel" pitchFamily="34" charset="0"/>
                          <a:ea typeface="Calibri"/>
                          <a:cs typeface="Times New Roman"/>
                        </a:rPr>
                        <a:t>Shared ride, start &amp; end in peak</a:t>
                      </a:r>
                    </a:p>
                  </a:txBody>
                  <a:tcPr marL="68580" marR="68580" marT="0" marB="0" anchor="ctr">
                    <a:solidFill>
                      <a:schemeClr val="tx1">
                        <a:lumMod val="9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smtClean="0">
                          <a:latin typeface="Corbel" pitchFamily="34" charset="0"/>
                          <a:ea typeface="Calibri"/>
                          <a:cs typeface="Times New Roman"/>
                        </a:rPr>
                        <a:t>0.144 (2.8)</a:t>
                      </a:r>
                    </a:p>
                  </a:txBody>
                  <a:tcPr marL="68580" marR="68580" marT="0" marB="0" anchor="ctr">
                    <a:solidFill>
                      <a:schemeClr val="tx1">
                        <a:lumMod val="95000"/>
                      </a:schemeClr>
                    </a:solidFill>
                  </a:tcPr>
                </a:tc>
              </a:tr>
              <a:tr h="731520">
                <a:tc>
                  <a:txBody>
                    <a:bodyPr/>
                    <a:lstStyle/>
                    <a:p>
                      <a:pPr marL="0" marR="0" algn="just">
                        <a:spcBef>
                          <a:spcPts val="0"/>
                        </a:spcBef>
                        <a:spcAft>
                          <a:spcPts val="0"/>
                        </a:spcAft>
                      </a:pPr>
                      <a:r>
                        <a:rPr lang="en-US" sz="1800" baseline="0" dirty="0" smtClean="0">
                          <a:solidFill>
                            <a:srgbClr val="000000"/>
                          </a:solidFill>
                          <a:latin typeface="Corbel" pitchFamily="34" charset="0"/>
                          <a:ea typeface="Calibri"/>
                          <a:cs typeface="Times New Roman"/>
                        </a:rPr>
                        <a:t>Low income household,</a:t>
                      </a:r>
                    </a:p>
                    <a:p>
                      <a:pPr marL="0" marR="0" algn="just">
                        <a:spcBef>
                          <a:spcPts val="0"/>
                        </a:spcBef>
                        <a:spcAft>
                          <a:spcPts val="0"/>
                        </a:spcAft>
                      </a:pPr>
                      <a:r>
                        <a:rPr lang="en-US" sz="1800" baseline="0" dirty="0" smtClean="0">
                          <a:solidFill>
                            <a:srgbClr val="000000"/>
                          </a:solidFill>
                          <a:latin typeface="Corbel" pitchFamily="34" charset="0"/>
                          <a:ea typeface="Calibri"/>
                          <a:cs typeface="Times New Roman"/>
                        </a:rPr>
                        <a:t>Early departure time</a:t>
                      </a:r>
                    </a:p>
                  </a:txBody>
                  <a:tcPr marL="68580" marR="68580" marT="0" marB="0" anchor="ctr">
                    <a:solidFill>
                      <a:srgbClr val="C4D9F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smtClean="0">
                          <a:latin typeface="Corbel" pitchFamily="34" charset="0"/>
                          <a:ea typeface="Calibri"/>
                          <a:cs typeface="Times New Roman"/>
                        </a:rPr>
                        <a:t>-0.295 (-2.7)</a:t>
                      </a:r>
                    </a:p>
                  </a:txBody>
                  <a:tcPr marL="68580" marR="68580" marT="0" marB="0" anchor="ctr">
                    <a:solidFill>
                      <a:srgbClr val="C4D9F1"/>
                    </a:solidFill>
                  </a:tcPr>
                </a:tc>
              </a:tr>
              <a:tr h="731520">
                <a:tc>
                  <a:txBody>
                    <a:bodyPr/>
                    <a:lstStyle/>
                    <a:p>
                      <a:pPr marL="0" marR="0" algn="just">
                        <a:spcBef>
                          <a:spcPts val="0"/>
                        </a:spcBef>
                        <a:spcAft>
                          <a:spcPts val="0"/>
                        </a:spcAft>
                      </a:pPr>
                      <a:r>
                        <a:rPr lang="en-US" sz="1800" dirty="0" smtClean="0">
                          <a:solidFill>
                            <a:srgbClr val="000000"/>
                          </a:solidFill>
                          <a:latin typeface="Corbel" pitchFamily="34" charset="0"/>
                          <a:ea typeface="Calibri"/>
                          <a:cs typeface="Times New Roman"/>
                        </a:rPr>
                        <a:t>Low income household, </a:t>
                      </a:r>
                    </a:p>
                    <a:p>
                      <a:pPr marL="0" marR="0" algn="just">
                        <a:spcBef>
                          <a:spcPts val="0"/>
                        </a:spcBef>
                        <a:spcAft>
                          <a:spcPts val="0"/>
                        </a:spcAft>
                      </a:pPr>
                      <a:r>
                        <a:rPr lang="en-US" sz="1800" dirty="0" smtClean="0">
                          <a:solidFill>
                            <a:srgbClr val="000000"/>
                          </a:solidFill>
                          <a:latin typeface="Corbel" pitchFamily="34" charset="0"/>
                          <a:ea typeface="Calibri"/>
                          <a:cs typeface="Times New Roman"/>
                        </a:rPr>
                        <a:t>AM departure time</a:t>
                      </a:r>
                      <a:endParaRPr lang="en-US" sz="1800" dirty="0" smtClean="0">
                        <a:latin typeface="Corbel" pitchFamily="34" charset="0"/>
                        <a:ea typeface="Calibri"/>
                        <a:cs typeface="Times New Roman"/>
                      </a:endParaRPr>
                    </a:p>
                  </a:txBody>
                  <a:tcPr marL="68580" marR="68580" marT="0" marB="0" anchor="ctr">
                    <a:solidFill>
                      <a:schemeClr val="tx1">
                        <a:lumMod val="9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smtClean="0">
                          <a:latin typeface="Corbel" pitchFamily="34" charset="0"/>
                          <a:ea typeface="Calibri"/>
                          <a:cs typeface="Times New Roman"/>
                        </a:rPr>
                        <a:t>-0.206</a:t>
                      </a:r>
                      <a:r>
                        <a:rPr lang="en-US" sz="1800" baseline="0" dirty="0" smtClean="0">
                          <a:latin typeface="Corbel" pitchFamily="34" charset="0"/>
                          <a:ea typeface="Calibri"/>
                          <a:cs typeface="Times New Roman"/>
                        </a:rPr>
                        <a:t> (-5.4)</a:t>
                      </a:r>
                      <a:endParaRPr lang="en-US" sz="1800" dirty="0" smtClean="0">
                        <a:latin typeface="Corbel" pitchFamily="34" charset="0"/>
                        <a:ea typeface="Calibri"/>
                        <a:cs typeface="Times New Roman"/>
                      </a:endParaRPr>
                    </a:p>
                    <a:p>
                      <a:pPr marL="0" marR="0" algn="ctr">
                        <a:spcBef>
                          <a:spcPts val="0"/>
                        </a:spcBef>
                        <a:spcAft>
                          <a:spcPts val="0"/>
                        </a:spcAft>
                      </a:pPr>
                      <a:endParaRPr lang="en-US" sz="1800" dirty="0">
                        <a:latin typeface="Corbel" pitchFamily="34" charset="0"/>
                        <a:ea typeface="Calibri"/>
                        <a:cs typeface="Times New Roman"/>
                      </a:endParaRPr>
                    </a:p>
                  </a:txBody>
                  <a:tcPr marL="68580" marR="68580" marT="0" marB="0" anchor="ctr">
                    <a:solidFill>
                      <a:schemeClr val="tx1">
                        <a:lumMod val="95000"/>
                      </a:schemeClr>
                    </a:solidFill>
                  </a:tcPr>
                </a:tc>
              </a:tr>
            </a:tbl>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ChangeArrowheads="1"/>
          </p:cNvSpPr>
          <p:nvPr/>
        </p:nvSpPr>
        <p:spPr>
          <a:xfrm>
            <a:off x="457200" y="76200"/>
            <a:ext cx="8229600" cy="838200"/>
          </a:xfrm>
          <a:prstGeom prst="rect">
            <a:avLst/>
          </a:prstGeom>
        </p:spPr>
        <p:txBody>
          <a:bodyPr vert="horz" anchor="t">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4000" spc="-100" dirty="0" smtClean="0">
                <a:solidFill>
                  <a:schemeClr val="tx2">
                    <a:satMod val="200000"/>
                  </a:schemeClr>
                </a:solidFill>
                <a:latin typeface="+mj-lt"/>
                <a:ea typeface="+mj-ea"/>
                <a:cs typeface="+mj-cs"/>
              </a:rPr>
              <a:t>Model Application</a:t>
            </a:r>
            <a:endParaRPr kumimoji="0" lang="en-US" sz="4000" b="0" i="0" u="none" strike="noStrike" kern="1200" cap="none" spc="-100" normalizeH="0" baseline="0" noProof="0" dirty="0" smtClean="0">
              <a:ln>
                <a:noFill/>
              </a:ln>
              <a:solidFill>
                <a:schemeClr val="tx2">
                  <a:satMod val="200000"/>
                </a:schemeClr>
              </a:solidFill>
              <a:effectLst/>
              <a:uLnTx/>
              <a:uFillTx/>
              <a:latin typeface="+mj-lt"/>
              <a:ea typeface="+mj-ea"/>
              <a:cs typeface="+mj-cs"/>
            </a:endParaRPr>
          </a:p>
        </p:txBody>
      </p:sp>
      <p:sp>
        <p:nvSpPr>
          <p:cNvPr id="4" name="Rectangle 5"/>
          <p:cNvSpPr>
            <a:spLocks noChangeArrowheads="1"/>
          </p:cNvSpPr>
          <p:nvPr/>
        </p:nvSpPr>
        <p:spPr bwMode="auto">
          <a:xfrm>
            <a:off x="4724400" y="990600"/>
            <a:ext cx="914400" cy="381000"/>
          </a:xfrm>
          <a:prstGeom prst="rect">
            <a:avLst/>
          </a:prstGeom>
          <a:noFill/>
          <a:ln w="9525">
            <a:solidFill>
              <a:schemeClr val="tx1"/>
            </a:solidFill>
            <a:miter lim="800000"/>
            <a:headEnd/>
            <a:tailEnd/>
          </a:ln>
        </p:spPr>
        <p:txBody>
          <a:bodyPr wrap="none" anchor="ctr"/>
          <a:lstStyle/>
          <a:p>
            <a:pPr algn="ctr"/>
            <a:r>
              <a:rPr lang="en-US"/>
              <a:t>Early</a:t>
            </a:r>
          </a:p>
        </p:txBody>
      </p:sp>
      <p:sp>
        <p:nvSpPr>
          <p:cNvPr id="5" name="Rectangle 6"/>
          <p:cNvSpPr>
            <a:spLocks noChangeArrowheads="1"/>
          </p:cNvSpPr>
          <p:nvPr/>
        </p:nvSpPr>
        <p:spPr bwMode="auto">
          <a:xfrm>
            <a:off x="1143000" y="2286000"/>
            <a:ext cx="1371600" cy="762000"/>
          </a:xfrm>
          <a:prstGeom prst="rect">
            <a:avLst/>
          </a:prstGeom>
          <a:solidFill>
            <a:schemeClr val="accent1"/>
          </a:solidFill>
          <a:ln w="9525">
            <a:solidFill>
              <a:schemeClr val="tx1"/>
            </a:solidFill>
            <a:miter lim="800000"/>
            <a:headEnd/>
            <a:tailEnd/>
          </a:ln>
        </p:spPr>
        <p:txBody>
          <a:bodyPr wrap="none" anchor="ctr"/>
          <a:lstStyle/>
          <a:p>
            <a:pPr algn="ctr"/>
            <a:r>
              <a:rPr lang="en-US" dirty="0">
                <a:solidFill>
                  <a:schemeClr val="bg1"/>
                </a:solidFill>
              </a:rPr>
              <a:t>AM</a:t>
            </a:r>
          </a:p>
          <a:p>
            <a:pPr algn="ctr"/>
            <a:r>
              <a:rPr lang="en-US" dirty="0" smtClean="0">
                <a:solidFill>
                  <a:schemeClr val="bg1"/>
                </a:solidFill>
              </a:rPr>
              <a:t>6:00-8:59</a:t>
            </a:r>
            <a:endParaRPr lang="en-US" dirty="0">
              <a:solidFill>
                <a:schemeClr val="bg1"/>
              </a:solidFill>
            </a:endParaRPr>
          </a:p>
        </p:txBody>
      </p:sp>
      <p:sp>
        <p:nvSpPr>
          <p:cNvPr id="6" name="Text Box 7"/>
          <p:cNvSpPr txBox="1">
            <a:spLocks noChangeArrowheads="1"/>
          </p:cNvSpPr>
          <p:nvPr/>
        </p:nvSpPr>
        <p:spPr bwMode="auto">
          <a:xfrm>
            <a:off x="6705600" y="2819400"/>
            <a:ext cx="2438400" cy="1938992"/>
          </a:xfrm>
          <a:prstGeom prst="rect">
            <a:avLst/>
          </a:prstGeom>
          <a:noFill/>
          <a:ln w="9525">
            <a:noFill/>
            <a:miter lim="800000"/>
            <a:headEnd/>
            <a:tailEnd/>
          </a:ln>
        </p:spPr>
        <p:txBody>
          <a:bodyPr>
            <a:spAutoFit/>
          </a:bodyPr>
          <a:lstStyle/>
          <a:p>
            <a:r>
              <a:rPr lang="en-US" sz="2400" dirty="0" smtClean="0"/>
              <a:t>TOD </a:t>
            </a:r>
            <a:r>
              <a:rPr lang="en-US" sz="2400" dirty="0"/>
              <a:t>combinations by outbound (</a:t>
            </a:r>
            <a:r>
              <a:rPr lang="en-US" sz="2400" dirty="0">
                <a:latin typeface="Times New Roman" pitchFamily="18" charset="0"/>
                <a:cs typeface="Times New Roman" pitchFamily="18" charset="0"/>
              </a:rPr>
              <a:t>→</a:t>
            </a:r>
            <a:r>
              <a:rPr lang="en-US" sz="2400" dirty="0"/>
              <a:t>) &amp; inbound (</a:t>
            </a:r>
            <a:r>
              <a:rPr lang="en-US" sz="2400" dirty="0">
                <a:cs typeface="Arial" charset="0"/>
              </a:rPr>
              <a:t>←</a:t>
            </a:r>
            <a:r>
              <a:rPr lang="en-US" sz="2400" dirty="0"/>
              <a:t>) directions</a:t>
            </a:r>
          </a:p>
        </p:txBody>
      </p:sp>
      <p:sp>
        <p:nvSpPr>
          <p:cNvPr id="7" name="Text Box 8"/>
          <p:cNvSpPr txBox="1">
            <a:spLocks noChangeArrowheads="1"/>
          </p:cNvSpPr>
          <p:nvPr/>
        </p:nvSpPr>
        <p:spPr bwMode="auto">
          <a:xfrm>
            <a:off x="304800" y="3505200"/>
            <a:ext cx="709613" cy="457200"/>
          </a:xfrm>
          <a:prstGeom prst="rect">
            <a:avLst/>
          </a:prstGeom>
          <a:noFill/>
          <a:ln w="9525">
            <a:noFill/>
            <a:miter lim="800000"/>
            <a:headEnd/>
            <a:tailEnd/>
          </a:ln>
        </p:spPr>
        <p:txBody>
          <a:bodyPr wrap="none">
            <a:spAutoFit/>
          </a:bodyPr>
          <a:lstStyle/>
          <a:p>
            <a:r>
              <a:rPr lang="en-US" sz="2400" dirty="0"/>
              <a:t>Trip</a:t>
            </a:r>
          </a:p>
        </p:txBody>
      </p:sp>
      <p:sp>
        <p:nvSpPr>
          <p:cNvPr id="8" name="Rectangle 9"/>
          <p:cNvSpPr>
            <a:spLocks noChangeArrowheads="1"/>
          </p:cNvSpPr>
          <p:nvPr/>
        </p:nvSpPr>
        <p:spPr bwMode="auto">
          <a:xfrm>
            <a:off x="5638800" y="990600"/>
            <a:ext cx="914400" cy="381000"/>
          </a:xfrm>
          <a:prstGeom prst="rect">
            <a:avLst/>
          </a:prstGeom>
          <a:noFill/>
          <a:ln w="9525">
            <a:solidFill>
              <a:schemeClr val="tx1"/>
            </a:solidFill>
            <a:miter lim="800000"/>
            <a:headEnd/>
            <a:tailEnd/>
          </a:ln>
        </p:spPr>
        <p:txBody>
          <a:bodyPr wrap="none" anchor="ctr"/>
          <a:lstStyle/>
          <a:p>
            <a:pPr algn="ctr"/>
            <a:r>
              <a:rPr lang="en-US"/>
              <a:t>Early</a:t>
            </a:r>
          </a:p>
        </p:txBody>
      </p:sp>
      <p:sp>
        <p:nvSpPr>
          <p:cNvPr id="9" name="Rectangle 10"/>
          <p:cNvSpPr>
            <a:spLocks noChangeArrowheads="1"/>
          </p:cNvSpPr>
          <p:nvPr/>
        </p:nvSpPr>
        <p:spPr bwMode="auto">
          <a:xfrm>
            <a:off x="4724400" y="1371600"/>
            <a:ext cx="914400" cy="381000"/>
          </a:xfrm>
          <a:prstGeom prst="rect">
            <a:avLst/>
          </a:prstGeom>
          <a:noFill/>
          <a:ln w="9525">
            <a:solidFill>
              <a:schemeClr val="tx1"/>
            </a:solidFill>
            <a:miter lim="800000"/>
            <a:headEnd/>
            <a:tailEnd/>
          </a:ln>
        </p:spPr>
        <p:txBody>
          <a:bodyPr wrap="none" anchor="ctr"/>
          <a:lstStyle/>
          <a:p>
            <a:pPr algn="ctr"/>
            <a:r>
              <a:rPr lang="en-US"/>
              <a:t>Early</a:t>
            </a:r>
          </a:p>
        </p:txBody>
      </p:sp>
      <p:sp>
        <p:nvSpPr>
          <p:cNvPr id="10" name="Rectangle 11"/>
          <p:cNvSpPr>
            <a:spLocks noChangeArrowheads="1"/>
          </p:cNvSpPr>
          <p:nvPr/>
        </p:nvSpPr>
        <p:spPr bwMode="auto">
          <a:xfrm>
            <a:off x="5638800" y="1371600"/>
            <a:ext cx="914400" cy="381000"/>
          </a:xfrm>
          <a:prstGeom prst="rect">
            <a:avLst/>
          </a:prstGeom>
          <a:solidFill>
            <a:schemeClr val="accent1"/>
          </a:solidFill>
          <a:ln w="9525">
            <a:solidFill>
              <a:schemeClr val="tx1"/>
            </a:solidFill>
            <a:miter lim="800000"/>
            <a:headEnd/>
            <a:tailEnd/>
          </a:ln>
        </p:spPr>
        <p:txBody>
          <a:bodyPr wrap="none" anchor="ctr"/>
          <a:lstStyle/>
          <a:p>
            <a:pPr algn="ctr"/>
            <a:r>
              <a:rPr lang="en-US" dirty="0">
                <a:solidFill>
                  <a:schemeClr val="bg1"/>
                </a:solidFill>
              </a:rPr>
              <a:t>AM</a:t>
            </a:r>
          </a:p>
        </p:txBody>
      </p:sp>
      <p:sp>
        <p:nvSpPr>
          <p:cNvPr id="11" name="Rectangle 12"/>
          <p:cNvSpPr>
            <a:spLocks noChangeArrowheads="1"/>
          </p:cNvSpPr>
          <p:nvPr/>
        </p:nvSpPr>
        <p:spPr bwMode="auto">
          <a:xfrm>
            <a:off x="4724400" y="1752600"/>
            <a:ext cx="914400" cy="381000"/>
          </a:xfrm>
          <a:prstGeom prst="rect">
            <a:avLst/>
          </a:prstGeom>
          <a:noFill/>
          <a:ln w="9525">
            <a:solidFill>
              <a:schemeClr val="tx1"/>
            </a:solidFill>
            <a:miter lim="800000"/>
            <a:headEnd/>
            <a:tailEnd/>
          </a:ln>
        </p:spPr>
        <p:txBody>
          <a:bodyPr wrap="none" anchor="ctr"/>
          <a:lstStyle/>
          <a:p>
            <a:pPr algn="ctr"/>
            <a:r>
              <a:rPr lang="en-US"/>
              <a:t>Early</a:t>
            </a:r>
          </a:p>
        </p:txBody>
      </p:sp>
      <p:sp>
        <p:nvSpPr>
          <p:cNvPr id="12" name="Rectangle 13"/>
          <p:cNvSpPr>
            <a:spLocks noChangeArrowheads="1"/>
          </p:cNvSpPr>
          <p:nvPr/>
        </p:nvSpPr>
        <p:spPr bwMode="auto">
          <a:xfrm>
            <a:off x="5638800" y="1752600"/>
            <a:ext cx="914400" cy="381000"/>
          </a:xfrm>
          <a:prstGeom prst="rect">
            <a:avLst/>
          </a:prstGeom>
          <a:noFill/>
          <a:ln w="9525">
            <a:solidFill>
              <a:schemeClr val="tx1"/>
            </a:solidFill>
            <a:miter lim="800000"/>
            <a:headEnd/>
            <a:tailEnd/>
          </a:ln>
        </p:spPr>
        <p:txBody>
          <a:bodyPr wrap="none" anchor="ctr"/>
          <a:lstStyle/>
          <a:p>
            <a:pPr algn="ctr"/>
            <a:r>
              <a:rPr lang="en-US"/>
              <a:t>Midday</a:t>
            </a:r>
          </a:p>
        </p:txBody>
      </p:sp>
      <p:sp>
        <p:nvSpPr>
          <p:cNvPr id="13" name="Rectangle 14"/>
          <p:cNvSpPr>
            <a:spLocks noChangeArrowheads="1"/>
          </p:cNvSpPr>
          <p:nvPr/>
        </p:nvSpPr>
        <p:spPr bwMode="auto">
          <a:xfrm>
            <a:off x="4724400" y="2133600"/>
            <a:ext cx="914400" cy="381000"/>
          </a:xfrm>
          <a:prstGeom prst="rect">
            <a:avLst/>
          </a:prstGeom>
          <a:noFill/>
          <a:ln w="9525">
            <a:solidFill>
              <a:schemeClr val="tx1"/>
            </a:solidFill>
            <a:miter lim="800000"/>
            <a:headEnd/>
            <a:tailEnd/>
          </a:ln>
        </p:spPr>
        <p:txBody>
          <a:bodyPr wrap="none" anchor="ctr"/>
          <a:lstStyle/>
          <a:p>
            <a:pPr algn="ctr"/>
            <a:r>
              <a:rPr lang="en-US"/>
              <a:t>Early</a:t>
            </a:r>
          </a:p>
        </p:txBody>
      </p:sp>
      <p:sp>
        <p:nvSpPr>
          <p:cNvPr id="14" name="Rectangle 15"/>
          <p:cNvSpPr>
            <a:spLocks noChangeArrowheads="1"/>
          </p:cNvSpPr>
          <p:nvPr/>
        </p:nvSpPr>
        <p:spPr bwMode="auto">
          <a:xfrm>
            <a:off x="5638800" y="2133600"/>
            <a:ext cx="914400" cy="381000"/>
          </a:xfrm>
          <a:prstGeom prst="rect">
            <a:avLst/>
          </a:prstGeom>
          <a:solidFill>
            <a:srgbClr val="17375D"/>
          </a:solidFill>
          <a:ln w="9525">
            <a:solidFill>
              <a:schemeClr val="tx1"/>
            </a:solidFill>
            <a:miter lim="800000"/>
            <a:headEnd/>
            <a:tailEnd/>
          </a:ln>
        </p:spPr>
        <p:txBody>
          <a:bodyPr wrap="none" anchor="ctr"/>
          <a:lstStyle/>
          <a:p>
            <a:pPr algn="ctr"/>
            <a:r>
              <a:rPr lang="en-US" dirty="0"/>
              <a:t>PM</a:t>
            </a:r>
          </a:p>
        </p:txBody>
      </p:sp>
      <p:sp>
        <p:nvSpPr>
          <p:cNvPr id="15" name="Rectangle 16"/>
          <p:cNvSpPr>
            <a:spLocks noChangeArrowheads="1"/>
          </p:cNvSpPr>
          <p:nvPr/>
        </p:nvSpPr>
        <p:spPr bwMode="auto">
          <a:xfrm>
            <a:off x="4724400" y="2514600"/>
            <a:ext cx="914400" cy="381000"/>
          </a:xfrm>
          <a:prstGeom prst="rect">
            <a:avLst/>
          </a:prstGeom>
          <a:noFill/>
          <a:ln w="9525">
            <a:solidFill>
              <a:schemeClr val="tx1"/>
            </a:solidFill>
            <a:miter lim="800000"/>
            <a:headEnd/>
            <a:tailEnd/>
          </a:ln>
        </p:spPr>
        <p:txBody>
          <a:bodyPr wrap="none" anchor="ctr"/>
          <a:lstStyle/>
          <a:p>
            <a:pPr algn="ctr"/>
            <a:r>
              <a:rPr lang="en-US"/>
              <a:t>Early</a:t>
            </a:r>
          </a:p>
        </p:txBody>
      </p:sp>
      <p:sp>
        <p:nvSpPr>
          <p:cNvPr id="16" name="Rectangle 17"/>
          <p:cNvSpPr>
            <a:spLocks noChangeArrowheads="1"/>
          </p:cNvSpPr>
          <p:nvPr/>
        </p:nvSpPr>
        <p:spPr bwMode="auto">
          <a:xfrm>
            <a:off x="5638800" y="2514600"/>
            <a:ext cx="914400" cy="381000"/>
          </a:xfrm>
          <a:prstGeom prst="rect">
            <a:avLst/>
          </a:prstGeom>
          <a:noFill/>
          <a:ln w="9525">
            <a:solidFill>
              <a:schemeClr val="tx1"/>
            </a:solidFill>
            <a:miter lim="800000"/>
            <a:headEnd/>
            <a:tailEnd/>
          </a:ln>
        </p:spPr>
        <p:txBody>
          <a:bodyPr wrap="none" anchor="ctr"/>
          <a:lstStyle/>
          <a:p>
            <a:pPr algn="ctr"/>
            <a:r>
              <a:rPr lang="en-US"/>
              <a:t>Late</a:t>
            </a:r>
          </a:p>
        </p:txBody>
      </p:sp>
      <p:sp>
        <p:nvSpPr>
          <p:cNvPr id="17" name="Rectangle 18"/>
          <p:cNvSpPr>
            <a:spLocks noChangeArrowheads="1"/>
          </p:cNvSpPr>
          <p:nvPr/>
        </p:nvSpPr>
        <p:spPr bwMode="auto">
          <a:xfrm>
            <a:off x="4724400" y="2895600"/>
            <a:ext cx="914400" cy="381000"/>
          </a:xfrm>
          <a:prstGeom prst="rect">
            <a:avLst/>
          </a:prstGeom>
          <a:solidFill>
            <a:schemeClr val="accent1"/>
          </a:solidFill>
          <a:ln w="9525">
            <a:solidFill>
              <a:schemeClr val="tx1"/>
            </a:solidFill>
            <a:miter lim="800000"/>
            <a:headEnd/>
            <a:tailEnd/>
          </a:ln>
        </p:spPr>
        <p:txBody>
          <a:bodyPr wrap="none" anchor="ctr"/>
          <a:lstStyle/>
          <a:p>
            <a:pPr algn="ctr"/>
            <a:r>
              <a:rPr lang="en-US" dirty="0">
                <a:solidFill>
                  <a:schemeClr val="bg1"/>
                </a:solidFill>
              </a:rPr>
              <a:t>AM</a:t>
            </a:r>
          </a:p>
        </p:txBody>
      </p:sp>
      <p:sp>
        <p:nvSpPr>
          <p:cNvPr id="18" name="Rectangle 19"/>
          <p:cNvSpPr>
            <a:spLocks noChangeArrowheads="1"/>
          </p:cNvSpPr>
          <p:nvPr/>
        </p:nvSpPr>
        <p:spPr bwMode="auto">
          <a:xfrm>
            <a:off x="5638800" y="2895600"/>
            <a:ext cx="914400" cy="381000"/>
          </a:xfrm>
          <a:prstGeom prst="rect">
            <a:avLst/>
          </a:prstGeom>
          <a:solidFill>
            <a:schemeClr val="accent1"/>
          </a:solidFill>
          <a:ln w="9525">
            <a:solidFill>
              <a:schemeClr val="tx1"/>
            </a:solidFill>
            <a:miter lim="800000"/>
            <a:headEnd/>
            <a:tailEnd/>
          </a:ln>
        </p:spPr>
        <p:txBody>
          <a:bodyPr wrap="none" anchor="ctr"/>
          <a:lstStyle/>
          <a:p>
            <a:pPr algn="ctr"/>
            <a:r>
              <a:rPr lang="en-US" dirty="0">
                <a:solidFill>
                  <a:schemeClr val="bg1"/>
                </a:solidFill>
              </a:rPr>
              <a:t>AM</a:t>
            </a:r>
          </a:p>
        </p:txBody>
      </p:sp>
      <p:sp>
        <p:nvSpPr>
          <p:cNvPr id="19" name="Rectangle 20"/>
          <p:cNvSpPr>
            <a:spLocks noChangeArrowheads="1"/>
          </p:cNvSpPr>
          <p:nvPr/>
        </p:nvSpPr>
        <p:spPr bwMode="auto">
          <a:xfrm>
            <a:off x="4724400" y="3276600"/>
            <a:ext cx="914400" cy="381000"/>
          </a:xfrm>
          <a:prstGeom prst="rect">
            <a:avLst/>
          </a:prstGeom>
          <a:solidFill>
            <a:schemeClr val="accent1"/>
          </a:solidFill>
          <a:ln w="9525">
            <a:solidFill>
              <a:schemeClr val="tx1"/>
            </a:solidFill>
            <a:miter lim="800000"/>
            <a:headEnd/>
            <a:tailEnd/>
          </a:ln>
        </p:spPr>
        <p:txBody>
          <a:bodyPr wrap="none" anchor="ctr"/>
          <a:lstStyle/>
          <a:p>
            <a:pPr algn="ctr"/>
            <a:r>
              <a:rPr lang="en-US" dirty="0">
                <a:solidFill>
                  <a:schemeClr val="bg1"/>
                </a:solidFill>
              </a:rPr>
              <a:t>AM</a:t>
            </a:r>
          </a:p>
        </p:txBody>
      </p:sp>
      <p:sp>
        <p:nvSpPr>
          <p:cNvPr id="20" name="Rectangle 21"/>
          <p:cNvSpPr>
            <a:spLocks noChangeArrowheads="1"/>
          </p:cNvSpPr>
          <p:nvPr/>
        </p:nvSpPr>
        <p:spPr bwMode="auto">
          <a:xfrm>
            <a:off x="5638800" y="3276600"/>
            <a:ext cx="914400" cy="381000"/>
          </a:xfrm>
          <a:prstGeom prst="rect">
            <a:avLst/>
          </a:prstGeom>
          <a:noFill/>
          <a:ln w="9525">
            <a:solidFill>
              <a:schemeClr val="tx1"/>
            </a:solidFill>
            <a:miter lim="800000"/>
            <a:headEnd/>
            <a:tailEnd/>
          </a:ln>
        </p:spPr>
        <p:txBody>
          <a:bodyPr wrap="none" anchor="ctr"/>
          <a:lstStyle/>
          <a:p>
            <a:pPr algn="ctr"/>
            <a:r>
              <a:rPr lang="en-US"/>
              <a:t>Midday</a:t>
            </a:r>
          </a:p>
        </p:txBody>
      </p:sp>
      <p:sp>
        <p:nvSpPr>
          <p:cNvPr id="21" name="Rectangle 22"/>
          <p:cNvSpPr>
            <a:spLocks noChangeArrowheads="1"/>
          </p:cNvSpPr>
          <p:nvPr/>
        </p:nvSpPr>
        <p:spPr bwMode="auto">
          <a:xfrm>
            <a:off x="4724400" y="3657600"/>
            <a:ext cx="914400" cy="381000"/>
          </a:xfrm>
          <a:prstGeom prst="rect">
            <a:avLst/>
          </a:prstGeom>
          <a:solidFill>
            <a:schemeClr val="accent1"/>
          </a:solidFill>
          <a:ln w="9525">
            <a:solidFill>
              <a:schemeClr val="tx1"/>
            </a:solidFill>
            <a:miter lim="800000"/>
            <a:headEnd/>
            <a:tailEnd/>
          </a:ln>
        </p:spPr>
        <p:txBody>
          <a:bodyPr wrap="none" anchor="ctr"/>
          <a:lstStyle/>
          <a:p>
            <a:pPr algn="ctr"/>
            <a:r>
              <a:rPr lang="en-US" dirty="0">
                <a:solidFill>
                  <a:schemeClr val="bg1"/>
                </a:solidFill>
              </a:rPr>
              <a:t>AM</a:t>
            </a:r>
          </a:p>
        </p:txBody>
      </p:sp>
      <p:sp>
        <p:nvSpPr>
          <p:cNvPr id="22" name="Rectangle 23"/>
          <p:cNvSpPr>
            <a:spLocks noChangeArrowheads="1"/>
          </p:cNvSpPr>
          <p:nvPr/>
        </p:nvSpPr>
        <p:spPr bwMode="auto">
          <a:xfrm>
            <a:off x="5638800" y="3657600"/>
            <a:ext cx="914400" cy="381000"/>
          </a:xfrm>
          <a:prstGeom prst="rect">
            <a:avLst/>
          </a:prstGeom>
          <a:solidFill>
            <a:srgbClr val="17375D"/>
          </a:solidFill>
          <a:ln w="9525">
            <a:solidFill>
              <a:schemeClr val="tx1"/>
            </a:solidFill>
            <a:miter lim="800000"/>
            <a:headEnd/>
            <a:tailEnd/>
          </a:ln>
        </p:spPr>
        <p:txBody>
          <a:bodyPr wrap="none" anchor="ctr"/>
          <a:lstStyle/>
          <a:p>
            <a:pPr algn="ctr"/>
            <a:r>
              <a:rPr lang="en-US" dirty="0"/>
              <a:t>PM</a:t>
            </a:r>
          </a:p>
        </p:txBody>
      </p:sp>
      <p:sp>
        <p:nvSpPr>
          <p:cNvPr id="23" name="Rectangle 24"/>
          <p:cNvSpPr>
            <a:spLocks noChangeArrowheads="1"/>
          </p:cNvSpPr>
          <p:nvPr/>
        </p:nvSpPr>
        <p:spPr bwMode="auto">
          <a:xfrm>
            <a:off x="4724400" y="4038600"/>
            <a:ext cx="914400" cy="381000"/>
          </a:xfrm>
          <a:prstGeom prst="rect">
            <a:avLst/>
          </a:prstGeom>
          <a:solidFill>
            <a:schemeClr val="accent1"/>
          </a:solidFill>
          <a:ln w="9525">
            <a:solidFill>
              <a:schemeClr val="tx1"/>
            </a:solidFill>
            <a:miter lim="800000"/>
            <a:headEnd/>
            <a:tailEnd/>
          </a:ln>
        </p:spPr>
        <p:txBody>
          <a:bodyPr wrap="none" anchor="ctr"/>
          <a:lstStyle/>
          <a:p>
            <a:pPr algn="ctr"/>
            <a:r>
              <a:rPr lang="en-US" dirty="0">
                <a:solidFill>
                  <a:schemeClr val="bg1"/>
                </a:solidFill>
              </a:rPr>
              <a:t>AM</a:t>
            </a:r>
          </a:p>
        </p:txBody>
      </p:sp>
      <p:sp>
        <p:nvSpPr>
          <p:cNvPr id="24" name="Rectangle 25"/>
          <p:cNvSpPr>
            <a:spLocks noChangeArrowheads="1"/>
          </p:cNvSpPr>
          <p:nvPr/>
        </p:nvSpPr>
        <p:spPr bwMode="auto">
          <a:xfrm>
            <a:off x="5638800" y="4038600"/>
            <a:ext cx="914400" cy="381000"/>
          </a:xfrm>
          <a:prstGeom prst="rect">
            <a:avLst/>
          </a:prstGeom>
          <a:noFill/>
          <a:ln w="9525">
            <a:solidFill>
              <a:schemeClr val="tx1"/>
            </a:solidFill>
            <a:miter lim="800000"/>
            <a:headEnd/>
            <a:tailEnd/>
          </a:ln>
        </p:spPr>
        <p:txBody>
          <a:bodyPr wrap="none" anchor="ctr"/>
          <a:lstStyle/>
          <a:p>
            <a:pPr algn="ctr"/>
            <a:r>
              <a:rPr lang="en-US"/>
              <a:t>Late</a:t>
            </a:r>
          </a:p>
        </p:txBody>
      </p:sp>
      <p:sp>
        <p:nvSpPr>
          <p:cNvPr id="25" name="Rectangle 26"/>
          <p:cNvSpPr>
            <a:spLocks noChangeArrowheads="1"/>
          </p:cNvSpPr>
          <p:nvPr/>
        </p:nvSpPr>
        <p:spPr bwMode="auto">
          <a:xfrm>
            <a:off x="4724400" y="4419600"/>
            <a:ext cx="914400" cy="381000"/>
          </a:xfrm>
          <a:prstGeom prst="rect">
            <a:avLst/>
          </a:prstGeom>
          <a:noFill/>
          <a:ln w="9525">
            <a:solidFill>
              <a:schemeClr val="tx1"/>
            </a:solidFill>
            <a:miter lim="800000"/>
            <a:headEnd/>
            <a:tailEnd/>
          </a:ln>
        </p:spPr>
        <p:txBody>
          <a:bodyPr wrap="none" anchor="ctr"/>
          <a:lstStyle/>
          <a:p>
            <a:pPr algn="ctr"/>
            <a:r>
              <a:rPr lang="en-US"/>
              <a:t>Midday</a:t>
            </a:r>
          </a:p>
        </p:txBody>
      </p:sp>
      <p:sp>
        <p:nvSpPr>
          <p:cNvPr id="26" name="Rectangle 27"/>
          <p:cNvSpPr>
            <a:spLocks noChangeArrowheads="1"/>
          </p:cNvSpPr>
          <p:nvPr/>
        </p:nvSpPr>
        <p:spPr bwMode="auto">
          <a:xfrm>
            <a:off x="5638800" y="4419600"/>
            <a:ext cx="914400" cy="381000"/>
          </a:xfrm>
          <a:prstGeom prst="rect">
            <a:avLst/>
          </a:prstGeom>
          <a:noFill/>
          <a:ln w="9525">
            <a:solidFill>
              <a:schemeClr val="tx1"/>
            </a:solidFill>
            <a:miter lim="800000"/>
            <a:headEnd/>
            <a:tailEnd/>
          </a:ln>
        </p:spPr>
        <p:txBody>
          <a:bodyPr wrap="none" anchor="ctr"/>
          <a:lstStyle/>
          <a:p>
            <a:pPr algn="ctr"/>
            <a:r>
              <a:rPr lang="en-US"/>
              <a:t>Midday</a:t>
            </a:r>
          </a:p>
        </p:txBody>
      </p:sp>
      <p:sp>
        <p:nvSpPr>
          <p:cNvPr id="27" name="Rectangle 28"/>
          <p:cNvSpPr>
            <a:spLocks noChangeArrowheads="1"/>
          </p:cNvSpPr>
          <p:nvPr/>
        </p:nvSpPr>
        <p:spPr bwMode="auto">
          <a:xfrm>
            <a:off x="4724400" y="4800600"/>
            <a:ext cx="914400" cy="381000"/>
          </a:xfrm>
          <a:prstGeom prst="rect">
            <a:avLst/>
          </a:prstGeom>
          <a:noFill/>
          <a:ln w="9525">
            <a:solidFill>
              <a:schemeClr val="tx1"/>
            </a:solidFill>
            <a:miter lim="800000"/>
            <a:headEnd/>
            <a:tailEnd/>
          </a:ln>
        </p:spPr>
        <p:txBody>
          <a:bodyPr wrap="none" anchor="ctr"/>
          <a:lstStyle/>
          <a:p>
            <a:pPr algn="ctr"/>
            <a:r>
              <a:rPr lang="en-US"/>
              <a:t>Midday</a:t>
            </a:r>
          </a:p>
        </p:txBody>
      </p:sp>
      <p:sp>
        <p:nvSpPr>
          <p:cNvPr id="28" name="Rectangle 29"/>
          <p:cNvSpPr>
            <a:spLocks noChangeArrowheads="1"/>
          </p:cNvSpPr>
          <p:nvPr/>
        </p:nvSpPr>
        <p:spPr bwMode="auto">
          <a:xfrm>
            <a:off x="5638800" y="4800600"/>
            <a:ext cx="914400" cy="381000"/>
          </a:xfrm>
          <a:prstGeom prst="rect">
            <a:avLst/>
          </a:prstGeom>
          <a:solidFill>
            <a:srgbClr val="17375D"/>
          </a:solidFill>
          <a:ln w="9525">
            <a:solidFill>
              <a:schemeClr val="tx1"/>
            </a:solidFill>
            <a:miter lim="800000"/>
            <a:headEnd/>
            <a:tailEnd/>
          </a:ln>
        </p:spPr>
        <p:txBody>
          <a:bodyPr wrap="none" anchor="ctr"/>
          <a:lstStyle/>
          <a:p>
            <a:pPr algn="ctr"/>
            <a:r>
              <a:rPr lang="en-US" dirty="0"/>
              <a:t>PM</a:t>
            </a:r>
          </a:p>
        </p:txBody>
      </p:sp>
      <p:sp>
        <p:nvSpPr>
          <p:cNvPr id="29" name="Rectangle 30"/>
          <p:cNvSpPr>
            <a:spLocks noChangeArrowheads="1"/>
          </p:cNvSpPr>
          <p:nvPr/>
        </p:nvSpPr>
        <p:spPr bwMode="auto">
          <a:xfrm>
            <a:off x="4724400" y="5181600"/>
            <a:ext cx="914400" cy="381000"/>
          </a:xfrm>
          <a:prstGeom prst="rect">
            <a:avLst/>
          </a:prstGeom>
          <a:noFill/>
          <a:ln w="9525">
            <a:solidFill>
              <a:schemeClr val="tx1"/>
            </a:solidFill>
            <a:miter lim="800000"/>
            <a:headEnd/>
            <a:tailEnd/>
          </a:ln>
        </p:spPr>
        <p:txBody>
          <a:bodyPr wrap="none" anchor="ctr"/>
          <a:lstStyle/>
          <a:p>
            <a:pPr algn="ctr"/>
            <a:r>
              <a:rPr lang="en-US"/>
              <a:t>Midday</a:t>
            </a:r>
          </a:p>
        </p:txBody>
      </p:sp>
      <p:sp>
        <p:nvSpPr>
          <p:cNvPr id="30" name="Rectangle 31"/>
          <p:cNvSpPr>
            <a:spLocks noChangeArrowheads="1"/>
          </p:cNvSpPr>
          <p:nvPr/>
        </p:nvSpPr>
        <p:spPr bwMode="auto">
          <a:xfrm>
            <a:off x="5638800" y="5181600"/>
            <a:ext cx="914400" cy="381000"/>
          </a:xfrm>
          <a:prstGeom prst="rect">
            <a:avLst/>
          </a:prstGeom>
          <a:noFill/>
          <a:ln w="9525">
            <a:solidFill>
              <a:schemeClr val="tx1"/>
            </a:solidFill>
            <a:miter lim="800000"/>
            <a:headEnd/>
            <a:tailEnd/>
          </a:ln>
        </p:spPr>
        <p:txBody>
          <a:bodyPr wrap="none" anchor="ctr"/>
          <a:lstStyle/>
          <a:p>
            <a:pPr algn="ctr"/>
            <a:r>
              <a:rPr lang="en-US"/>
              <a:t>Late</a:t>
            </a:r>
          </a:p>
        </p:txBody>
      </p:sp>
      <p:sp>
        <p:nvSpPr>
          <p:cNvPr id="31" name="Rectangle 32"/>
          <p:cNvSpPr>
            <a:spLocks noChangeArrowheads="1"/>
          </p:cNvSpPr>
          <p:nvPr/>
        </p:nvSpPr>
        <p:spPr bwMode="auto">
          <a:xfrm>
            <a:off x="4724400" y="5562600"/>
            <a:ext cx="914400" cy="381000"/>
          </a:xfrm>
          <a:prstGeom prst="rect">
            <a:avLst/>
          </a:prstGeom>
          <a:solidFill>
            <a:srgbClr val="17375D"/>
          </a:solidFill>
          <a:ln w="9525">
            <a:solidFill>
              <a:schemeClr val="tx1"/>
            </a:solidFill>
            <a:miter lim="800000"/>
            <a:headEnd/>
            <a:tailEnd/>
          </a:ln>
        </p:spPr>
        <p:txBody>
          <a:bodyPr wrap="none" anchor="ctr"/>
          <a:lstStyle/>
          <a:p>
            <a:pPr algn="ctr"/>
            <a:r>
              <a:rPr lang="en-US" dirty="0"/>
              <a:t>PM</a:t>
            </a:r>
          </a:p>
        </p:txBody>
      </p:sp>
      <p:sp>
        <p:nvSpPr>
          <p:cNvPr id="32" name="Rectangle 33"/>
          <p:cNvSpPr>
            <a:spLocks noChangeArrowheads="1"/>
          </p:cNvSpPr>
          <p:nvPr/>
        </p:nvSpPr>
        <p:spPr bwMode="auto">
          <a:xfrm>
            <a:off x="5638800" y="5562600"/>
            <a:ext cx="914400" cy="381000"/>
          </a:xfrm>
          <a:prstGeom prst="rect">
            <a:avLst/>
          </a:prstGeom>
          <a:solidFill>
            <a:srgbClr val="17375D"/>
          </a:solidFill>
          <a:ln w="9525">
            <a:solidFill>
              <a:schemeClr val="tx1"/>
            </a:solidFill>
            <a:miter lim="800000"/>
            <a:headEnd/>
            <a:tailEnd/>
          </a:ln>
        </p:spPr>
        <p:txBody>
          <a:bodyPr wrap="none" anchor="ctr"/>
          <a:lstStyle/>
          <a:p>
            <a:pPr algn="ctr"/>
            <a:r>
              <a:rPr lang="en-US" dirty="0"/>
              <a:t>PM</a:t>
            </a:r>
          </a:p>
        </p:txBody>
      </p:sp>
      <p:sp>
        <p:nvSpPr>
          <p:cNvPr id="33" name="Rectangle 34"/>
          <p:cNvSpPr>
            <a:spLocks noChangeArrowheads="1"/>
          </p:cNvSpPr>
          <p:nvPr/>
        </p:nvSpPr>
        <p:spPr bwMode="auto">
          <a:xfrm>
            <a:off x="4724400" y="5943600"/>
            <a:ext cx="914400" cy="381000"/>
          </a:xfrm>
          <a:prstGeom prst="rect">
            <a:avLst/>
          </a:prstGeom>
          <a:solidFill>
            <a:srgbClr val="17375D"/>
          </a:solidFill>
          <a:ln w="9525">
            <a:solidFill>
              <a:schemeClr val="tx1"/>
            </a:solidFill>
            <a:miter lim="800000"/>
            <a:headEnd/>
            <a:tailEnd/>
          </a:ln>
        </p:spPr>
        <p:txBody>
          <a:bodyPr wrap="none" anchor="ctr"/>
          <a:lstStyle/>
          <a:p>
            <a:pPr algn="ctr"/>
            <a:r>
              <a:rPr lang="en-US"/>
              <a:t>PM</a:t>
            </a:r>
          </a:p>
        </p:txBody>
      </p:sp>
      <p:sp>
        <p:nvSpPr>
          <p:cNvPr id="34" name="Rectangle 35"/>
          <p:cNvSpPr>
            <a:spLocks noChangeArrowheads="1"/>
          </p:cNvSpPr>
          <p:nvPr/>
        </p:nvSpPr>
        <p:spPr bwMode="auto">
          <a:xfrm>
            <a:off x="5638800" y="5943600"/>
            <a:ext cx="914400" cy="381000"/>
          </a:xfrm>
          <a:prstGeom prst="rect">
            <a:avLst/>
          </a:prstGeom>
          <a:noFill/>
          <a:ln w="9525">
            <a:solidFill>
              <a:schemeClr val="tx1"/>
            </a:solidFill>
            <a:miter lim="800000"/>
            <a:headEnd/>
            <a:tailEnd/>
          </a:ln>
        </p:spPr>
        <p:txBody>
          <a:bodyPr wrap="none" anchor="ctr"/>
          <a:lstStyle/>
          <a:p>
            <a:pPr algn="ctr"/>
            <a:r>
              <a:rPr lang="en-US"/>
              <a:t>Late</a:t>
            </a:r>
          </a:p>
        </p:txBody>
      </p:sp>
      <p:sp>
        <p:nvSpPr>
          <p:cNvPr id="35" name="Rectangle 36"/>
          <p:cNvSpPr>
            <a:spLocks noChangeArrowheads="1"/>
          </p:cNvSpPr>
          <p:nvPr/>
        </p:nvSpPr>
        <p:spPr bwMode="auto">
          <a:xfrm>
            <a:off x="4724400" y="6324600"/>
            <a:ext cx="914400" cy="381000"/>
          </a:xfrm>
          <a:prstGeom prst="rect">
            <a:avLst/>
          </a:prstGeom>
          <a:noFill/>
          <a:ln w="9525">
            <a:solidFill>
              <a:schemeClr val="tx1"/>
            </a:solidFill>
            <a:miter lim="800000"/>
            <a:headEnd/>
            <a:tailEnd/>
          </a:ln>
        </p:spPr>
        <p:txBody>
          <a:bodyPr wrap="none" anchor="ctr"/>
          <a:lstStyle/>
          <a:p>
            <a:pPr algn="ctr"/>
            <a:r>
              <a:rPr lang="en-US"/>
              <a:t>Late</a:t>
            </a:r>
          </a:p>
        </p:txBody>
      </p:sp>
      <p:sp>
        <p:nvSpPr>
          <p:cNvPr id="36" name="Rectangle 37"/>
          <p:cNvSpPr>
            <a:spLocks noChangeArrowheads="1"/>
          </p:cNvSpPr>
          <p:nvPr/>
        </p:nvSpPr>
        <p:spPr bwMode="auto">
          <a:xfrm>
            <a:off x="5638800" y="6324600"/>
            <a:ext cx="914400" cy="381000"/>
          </a:xfrm>
          <a:prstGeom prst="rect">
            <a:avLst/>
          </a:prstGeom>
          <a:noFill/>
          <a:ln w="9525">
            <a:solidFill>
              <a:schemeClr val="tx1"/>
            </a:solidFill>
            <a:miter lim="800000"/>
            <a:headEnd/>
            <a:tailEnd/>
          </a:ln>
        </p:spPr>
        <p:txBody>
          <a:bodyPr wrap="none" anchor="ctr"/>
          <a:lstStyle/>
          <a:p>
            <a:pPr algn="ctr"/>
            <a:r>
              <a:rPr lang="en-US"/>
              <a:t>Late</a:t>
            </a:r>
          </a:p>
        </p:txBody>
      </p:sp>
      <p:sp>
        <p:nvSpPr>
          <p:cNvPr id="37" name="Rectangle 38"/>
          <p:cNvSpPr>
            <a:spLocks noChangeArrowheads="1"/>
          </p:cNvSpPr>
          <p:nvPr/>
        </p:nvSpPr>
        <p:spPr bwMode="auto">
          <a:xfrm>
            <a:off x="1143000" y="4343400"/>
            <a:ext cx="1371600" cy="762000"/>
          </a:xfrm>
          <a:prstGeom prst="rect">
            <a:avLst/>
          </a:prstGeom>
          <a:solidFill>
            <a:srgbClr val="17375D"/>
          </a:solidFill>
          <a:ln w="9525">
            <a:solidFill>
              <a:schemeClr val="tx1"/>
            </a:solidFill>
            <a:miter lim="800000"/>
            <a:headEnd/>
            <a:tailEnd/>
          </a:ln>
        </p:spPr>
        <p:txBody>
          <a:bodyPr wrap="none" anchor="ctr"/>
          <a:lstStyle/>
          <a:p>
            <a:pPr algn="ctr"/>
            <a:r>
              <a:rPr lang="en-US" dirty="0"/>
              <a:t>PM</a:t>
            </a:r>
          </a:p>
          <a:p>
            <a:pPr algn="ctr"/>
            <a:r>
              <a:rPr lang="en-US" dirty="0" smtClean="0"/>
              <a:t>15:00-18:59</a:t>
            </a:r>
            <a:endParaRPr lang="en-US" dirty="0"/>
          </a:p>
        </p:txBody>
      </p:sp>
      <p:sp>
        <p:nvSpPr>
          <p:cNvPr id="38" name="Rectangle 39"/>
          <p:cNvSpPr>
            <a:spLocks noChangeArrowheads="1"/>
          </p:cNvSpPr>
          <p:nvPr/>
        </p:nvSpPr>
        <p:spPr bwMode="auto">
          <a:xfrm>
            <a:off x="1143000" y="3352800"/>
            <a:ext cx="1371600" cy="762000"/>
          </a:xfrm>
          <a:prstGeom prst="rect">
            <a:avLst/>
          </a:prstGeom>
          <a:noFill/>
          <a:ln w="9525">
            <a:solidFill>
              <a:schemeClr val="tx1"/>
            </a:solidFill>
            <a:miter lim="800000"/>
            <a:headEnd/>
            <a:tailEnd/>
          </a:ln>
        </p:spPr>
        <p:txBody>
          <a:bodyPr wrap="none" anchor="ctr"/>
          <a:lstStyle/>
          <a:p>
            <a:pPr algn="ctr"/>
            <a:r>
              <a:rPr lang="en-US" dirty="0"/>
              <a:t>Midday</a:t>
            </a:r>
          </a:p>
          <a:p>
            <a:pPr algn="ctr"/>
            <a:r>
              <a:rPr lang="en-US" dirty="0" smtClean="0"/>
              <a:t>9:00-14:59</a:t>
            </a:r>
            <a:endParaRPr lang="en-US" dirty="0"/>
          </a:p>
        </p:txBody>
      </p:sp>
      <p:sp>
        <p:nvSpPr>
          <p:cNvPr id="39" name="Rectangle 40"/>
          <p:cNvSpPr>
            <a:spLocks noChangeArrowheads="1"/>
          </p:cNvSpPr>
          <p:nvPr/>
        </p:nvSpPr>
        <p:spPr bwMode="auto">
          <a:xfrm>
            <a:off x="1143000" y="5334000"/>
            <a:ext cx="1371600" cy="762000"/>
          </a:xfrm>
          <a:prstGeom prst="rect">
            <a:avLst/>
          </a:prstGeom>
          <a:noFill/>
          <a:ln w="9525">
            <a:solidFill>
              <a:schemeClr val="tx1"/>
            </a:solidFill>
            <a:miter lim="800000"/>
            <a:headEnd/>
            <a:tailEnd/>
          </a:ln>
        </p:spPr>
        <p:txBody>
          <a:bodyPr wrap="none" anchor="ctr"/>
          <a:lstStyle/>
          <a:p>
            <a:pPr algn="ctr"/>
            <a:r>
              <a:rPr lang="en-US" dirty="0"/>
              <a:t>Late</a:t>
            </a:r>
          </a:p>
          <a:p>
            <a:pPr algn="ctr"/>
            <a:r>
              <a:rPr lang="en-US" dirty="0" smtClean="0"/>
              <a:t>19:00-20:59</a:t>
            </a:r>
            <a:endParaRPr lang="en-US" dirty="0"/>
          </a:p>
        </p:txBody>
      </p:sp>
      <p:sp>
        <p:nvSpPr>
          <p:cNvPr id="40" name="Rectangle 41"/>
          <p:cNvSpPr>
            <a:spLocks noChangeArrowheads="1"/>
          </p:cNvSpPr>
          <p:nvPr/>
        </p:nvSpPr>
        <p:spPr bwMode="auto">
          <a:xfrm>
            <a:off x="1143000" y="1219200"/>
            <a:ext cx="1371600" cy="762000"/>
          </a:xfrm>
          <a:prstGeom prst="rect">
            <a:avLst/>
          </a:prstGeom>
          <a:noFill/>
          <a:ln w="9525">
            <a:solidFill>
              <a:schemeClr val="tx1"/>
            </a:solidFill>
            <a:miter lim="800000"/>
            <a:headEnd/>
            <a:tailEnd/>
          </a:ln>
        </p:spPr>
        <p:txBody>
          <a:bodyPr wrap="none" anchor="ctr"/>
          <a:lstStyle/>
          <a:p>
            <a:pPr algn="ctr"/>
            <a:r>
              <a:rPr lang="en-US" dirty="0"/>
              <a:t>Early</a:t>
            </a:r>
          </a:p>
          <a:p>
            <a:pPr algn="ctr"/>
            <a:r>
              <a:rPr lang="en-US" dirty="0" smtClean="0"/>
              <a:t>21:00-5:59</a:t>
            </a:r>
            <a:endParaRPr lang="en-US" dirty="0"/>
          </a:p>
        </p:txBody>
      </p:sp>
      <p:sp>
        <p:nvSpPr>
          <p:cNvPr id="41" name="Line 44"/>
          <p:cNvSpPr>
            <a:spLocks noChangeShapeType="1"/>
          </p:cNvSpPr>
          <p:nvPr/>
        </p:nvSpPr>
        <p:spPr bwMode="auto">
          <a:xfrm flipV="1">
            <a:off x="2514600" y="1524000"/>
            <a:ext cx="2209800" cy="1066800"/>
          </a:xfrm>
          <a:prstGeom prst="line">
            <a:avLst/>
          </a:prstGeom>
          <a:noFill/>
          <a:ln w="12700">
            <a:solidFill>
              <a:schemeClr val="tx1"/>
            </a:solidFill>
            <a:round/>
            <a:headEnd type="stealth" w="lg" len="lg"/>
            <a:tailEnd type="none" w="lg" len="med"/>
          </a:ln>
        </p:spPr>
        <p:txBody>
          <a:bodyPr/>
          <a:lstStyle/>
          <a:p>
            <a:endParaRPr lang="en-US"/>
          </a:p>
        </p:txBody>
      </p:sp>
      <p:sp>
        <p:nvSpPr>
          <p:cNvPr id="42" name="Line 45"/>
          <p:cNvSpPr>
            <a:spLocks noChangeShapeType="1"/>
          </p:cNvSpPr>
          <p:nvPr/>
        </p:nvSpPr>
        <p:spPr bwMode="auto">
          <a:xfrm>
            <a:off x="2514600" y="2667000"/>
            <a:ext cx="2209800" cy="381000"/>
          </a:xfrm>
          <a:prstGeom prst="line">
            <a:avLst/>
          </a:prstGeom>
          <a:noFill/>
          <a:ln w="12700">
            <a:solidFill>
              <a:schemeClr val="tx1"/>
            </a:solidFill>
            <a:round/>
            <a:headEnd type="stealth" w="lg" len="lg"/>
            <a:tailEnd type="stealth" w="lg" len="lg"/>
          </a:ln>
        </p:spPr>
        <p:txBody>
          <a:bodyPr/>
          <a:lstStyle/>
          <a:p>
            <a:endParaRPr lang="en-US"/>
          </a:p>
        </p:txBody>
      </p:sp>
      <p:sp>
        <p:nvSpPr>
          <p:cNvPr id="43" name="Line 47"/>
          <p:cNvSpPr>
            <a:spLocks noChangeShapeType="1"/>
          </p:cNvSpPr>
          <p:nvPr/>
        </p:nvSpPr>
        <p:spPr bwMode="auto">
          <a:xfrm>
            <a:off x="2514600" y="2743200"/>
            <a:ext cx="2209800" cy="762000"/>
          </a:xfrm>
          <a:prstGeom prst="line">
            <a:avLst/>
          </a:prstGeom>
          <a:noFill/>
          <a:ln w="12700">
            <a:solidFill>
              <a:schemeClr val="tx1"/>
            </a:solidFill>
            <a:round/>
            <a:headEnd/>
            <a:tailEnd type="stealth" w="lg" len="lg"/>
          </a:ln>
        </p:spPr>
        <p:txBody>
          <a:bodyPr/>
          <a:lstStyle/>
          <a:p>
            <a:endParaRPr lang="en-US"/>
          </a:p>
        </p:txBody>
      </p:sp>
      <p:sp>
        <p:nvSpPr>
          <p:cNvPr id="44" name="Line 48"/>
          <p:cNvSpPr>
            <a:spLocks noChangeShapeType="1"/>
          </p:cNvSpPr>
          <p:nvPr/>
        </p:nvSpPr>
        <p:spPr bwMode="auto">
          <a:xfrm>
            <a:off x="2514600" y="2743200"/>
            <a:ext cx="2209800" cy="1066800"/>
          </a:xfrm>
          <a:prstGeom prst="line">
            <a:avLst/>
          </a:prstGeom>
          <a:noFill/>
          <a:ln w="12700">
            <a:solidFill>
              <a:schemeClr val="tx1"/>
            </a:solidFill>
            <a:round/>
            <a:headEnd/>
            <a:tailEnd type="stealth" w="lg" len="lg"/>
          </a:ln>
        </p:spPr>
        <p:txBody>
          <a:bodyPr/>
          <a:lstStyle/>
          <a:p>
            <a:endParaRPr lang="en-US"/>
          </a:p>
        </p:txBody>
      </p:sp>
      <p:sp>
        <p:nvSpPr>
          <p:cNvPr id="45" name="Line 49"/>
          <p:cNvSpPr>
            <a:spLocks noChangeShapeType="1"/>
          </p:cNvSpPr>
          <p:nvPr/>
        </p:nvSpPr>
        <p:spPr bwMode="auto">
          <a:xfrm>
            <a:off x="2514600" y="2743200"/>
            <a:ext cx="2209800" cy="1524000"/>
          </a:xfrm>
          <a:prstGeom prst="line">
            <a:avLst/>
          </a:prstGeom>
          <a:noFill/>
          <a:ln w="12700">
            <a:solidFill>
              <a:schemeClr val="tx1"/>
            </a:solidFill>
            <a:round/>
            <a:headEnd/>
            <a:tailEnd type="stealth" w="lg" len="lg"/>
          </a:ln>
        </p:spPr>
        <p:txBody>
          <a:bodyPr/>
          <a:lstStyle/>
          <a:p>
            <a:endParaRPr lang="en-US"/>
          </a:p>
        </p:txBody>
      </p:sp>
      <p:sp>
        <p:nvSpPr>
          <p:cNvPr id="46" name="Line 51"/>
          <p:cNvSpPr>
            <a:spLocks noChangeShapeType="1"/>
          </p:cNvSpPr>
          <p:nvPr/>
        </p:nvSpPr>
        <p:spPr bwMode="auto">
          <a:xfrm flipV="1">
            <a:off x="2514600" y="2286000"/>
            <a:ext cx="2209800" cy="2362200"/>
          </a:xfrm>
          <a:prstGeom prst="line">
            <a:avLst/>
          </a:prstGeom>
          <a:noFill/>
          <a:ln w="12700">
            <a:solidFill>
              <a:schemeClr val="tx1"/>
            </a:solidFill>
            <a:round/>
            <a:headEnd type="stealth" w="lg" len="lg"/>
            <a:tailEnd/>
          </a:ln>
        </p:spPr>
        <p:txBody>
          <a:bodyPr/>
          <a:lstStyle/>
          <a:p>
            <a:endParaRPr lang="en-US"/>
          </a:p>
        </p:txBody>
      </p:sp>
      <p:sp>
        <p:nvSpPr>
          <p:cNvPr id="47" name="Line 52"/>
          <p:cNvSpPr>
            <a:spLocks noChangeShapeType="1"/>
          </p:cNvSpPr>
          <p:nvPr/>
        </p:nvSpPr>
        <p:spPr bwMode="auto">
          <a:xfrm flipV="1">
            <a:off x="2514600" y="3886200"/>
            <a:ext cx="2209800" cy="838200"/>
          </a:xfrm>
          <a:prstGeom prst="line">
            <a:avLst/>
          </a:prstGeom>
          <a:noFill/>
          <a:ln w="12700">
            <a:solidFill>
              <a:schemeClr val="tx1"/>
            </a:solidFill>
            <a:round/>
            <a:headEnd type="stealth" w="lg" len="lg"/>
            <a:tailEnd/>
          </a:ln>
        </p:spPr>
        <p:txBody>
          <a:bodyPr/>
          <a:lstStyle/>
          <a:p>
            <a:endParaRPr lang="en-US"/>
          </a:p>
        </p:txBody>
      </p:sp>
      <p:sp>
        <p:nvSpPr>
          <p:cNvPr id="48" name="Line 53"/>
          <p:cNvSpPr>
            <a:spLocks noChangeShapeType="1"/>
          </p:cNvSpPr>
          <p:nvPr/>
        </p:nvSpPr>
        <p:spPr bwMode="auto">
          <a:xfrm>
            <a:off x="2514600" y="4800600"/>
            <a:ext cx="2209800" cy="152400"/>
          </a:xfrm>
          <a:prstGeom prst="line">
            <a:avLst/>
          </a:prstGeom>
          <a:noFill/>
          <a:ln w="12700">
            <a:solidFill>
              <a:schemeClr val="tx1"/>
            </a:solidFill>
            <a:round/>
            <a:headEnd type="stealth" w="lg" len="lg"/>
            <a:tailEnd/>
          </a:ln>
        </p:spPr>
        <p:txBody>
          <a:bodyPr/>
          <a:lstStyle/>
          <a:p>
            <a:endParaRPr lang="en-US"/>
          </a:p>
        </p:txBody>
      </p:sp>
      <p:sp>
        <p:nvSpPr>
          <p:cNvPr id="49" name="Line 54"/>
          <p:cNvSpPr>
            <a:spLocks noChangeShapeType="1"/>
          </p:cNvSpPr>
          <p:nvPr/>
        </p:nvSpPr>
        <p:spPr bwMode="auto">
          <a:xfrm>
            <a:off x="2514600" y="4876800"/>
            <a:ext cx="2209800" cy="838200"/>
          </a:xfrm>
          <a:prstGeom prst="line">
            <a:avLst/>
          </a:prstGeom>
          <a:noFill/>
          <a:ln w="12700">
            <a:solidFill>
              <a:schemeClr val="tx1"/>
            </a:solidFill>
            <a:round/>
            <a:headEnd type="stealth" w="lg" len="lg"/>
            <a:tailEnd type="stealth" w="lg" len="lg"/>
          </a:ln>
        </p:spPr>
        <p:txBody>
          <a:bodyPr/>
          <a:lstStyle/>
          <a:p>
            <a:endParaRPr lang="en-US"/>
          </a:p>
        </p:txBody>
      </p:sp>
      <p:sp>
        <p:nvSpPr>
          <p:cNvPr id="50" name="Line 55"/>
          <p:cNvSpPr>
            <a:spLocks noChangeShapeType="1"/>
          </p:cNvSpPr>
          <p:nvPr/>
        </p:nvSpPr>
        <p:spPr bwMode="auto">
          <a:xfrm>
            <a:off x="2514600" y="4953000"/>
            <a:ext cx="2209800" cy="1143000"/>
          </a:xfrm>
          <a:prstGeom prst="line">
            <a:avLst/>
          </a:prstGeom>
          <a:noFill/>
          <a:ln w="12700">
            <a:solidFill>
              <a:schemeClr val="tx1"/>
            </a:solidFill>
            <a:round/>
            <a:headEnd/>
            <a:tailEnd type="stealth" w="lg" len="lg"/>
          </a:ln>
        </p:spPr>
        <p:txBody>
          <a:bodyPr/>
          <a:lstStyle/>
          <a:p>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3600" dirty="0" smtClean="0"/>
              <a:t>Model Calibration &amp; Validation</a:t>
            </a:r>
            <a:endParaRPr lang="en-US" sz="3600" dirty="0"/>
          </a:p>
        </p:txBody>
      </p:sp>
      <p:sp>
        <p:nvSpPr>
          <p:cNvPr id="4" name="Content Placeholder 3"/>
          <p:cNvSpPr>
            <a:spLocks noGrp="1"/>
          </p:cNvSpPr>
          <p:nvPr>
            <p:ph idx="1"/>
          </p:nvPr>
        </p:nvSpPr>
        <p:spPr/>
        <p:txBody>
          <a:bodyPr/>
          <a:lstStyle/>
          <a:p>
            <a:r>
              <a:rPr lang="en-US" dirty="0" smtClean="0"/>
              <a:t>Calibration – reproduce household survey diurnal patterns</a:t>
            </a:r>
          </a:p>
          <a:p>
            <a:r>
              <a:rPr lang="en-US" dirty="0" smtClean="0"/>
              <a:t>Validation – reproduce freeway traffic count patterns</a:t>
            </a:r>
          </a:p>
          <a:p>
            <a:pPr lvl="1">
              <a:buNone/>
            </a:pPr>
            <a:endParaRPr lang="en-US" dirty="0"/>
          </a:p>
        </p:txBody>
      </p:sp>
      <p:graphicFrame>
        <p:nvGraphicFramePr>
          <p:cNvPr id="5" name="Table 4"/>
          <p:cNvGraphicFramePr>
            <a:graphicFrameLocks noGrp="1"/>
          </p:cNvGraphicFramePr>
          <p:nvPr/>
        </p:nvGraphicFramePr>
        <p:xfrm>
          <a:off x="1447800" y="2941320"/>
          <a:ext cx="5669280" cy="3642360"/>
        </p:xfrm>
        <a:graphic>
          <a:graphicData uri="http://schemas.openxmlformats.org/drawingml/2006/table">
            <a:tbl>
              <a:tblPr firstRow="1" bandRow="1">
                <a:tableStyleId>{5C22544A-7EE6-4342-B048-85BDC9FD1C3A}</a:tableStyleId>
              </a:tblPr>
              <a:tblGrid>
                <a:gridCol w="1005840"/>
                <a:gridCol w="1005840"/>
                <a:gridCol w="914400"/>
                <a:gridCol w="914400"/>
                <a:gridCol w="914400"/>
                <a:gridCol w="914400"/>
              </a:tblGrid>
              <a:tr h="365760">
                <a:tc rowSpan="3">
                  <a:txBody>
                    <a:bodyPr/>
                    <a:lstStyle/>
                    <a:p>
                      <a:pPr marL="0" marR="0" algn="l">
                        <a:spcBef>
                          <a:spcPts val="0"/>
                        </a:spcBef>
                        <a:spcAft>
                          <a:spcPts val="0"/>
                        </a:spcAft>
                      </a:pPr>
                      <a:r>
                        <a:rPr lang="en-US" sz="1800" b="1" baseline="0" dirty="0" smtClean="0">
                          <a:solidFill>
                            <a:schemeClr val="tx1"/>
                          </a:solidFill>
                          <a:latin typeface="Corbel" pitchFamily="34" charset="0"/>
                          <a:ea typeface="Calibri"/>
                          <a:cs typeface="Times New Roman"/>
                        </a:rPr>
                        <a:t>Freeway</a:t>
                      </a:r>
                      <a:endParaRPr lang="en-US" sz="1800" dirty="0">
                        <a:solidFill>
                          <a:schemeClr val="tx1"/>
                        </a:solidFill>
                        <a:latin typeface="Corbel" pitchFamily="34" charset="0"/>
                        <a:ea typeface="Calibri"/>
                        <a:cs typeface="Times New Roman"/>
                      </a:endParaRPr>
                    </a:p>
                  </a:txBody>
                  <a:tcPr marL="68580" marR="68580" marT="0" marB="0" anchor="ctr">
                    <a:lnR w="12700" cap="flat" cmpd="sng" algn="ctr">
                      <a:solidFill>
                        <a:schemeClr val="tx1"/>
                      </a:solidFill>
                      <a:prstDash val="solid"/>
                      <a:round/>
                      <a:headEnd type="none" w="med" len="med"/>
                      <a:tailEnd type="none" w="med" len="med"/>
                    </a:lnR>
                    <a:solidFill>
                      <a:srgbClr val="17375D"/>
                    </a:solidFill>
                  </a:tcPr>
                </a:tc>
                <a:tc rowSpan="3">
                  <a:txBody>
                    <a:bodyPr/>
                    <a:lstStyle/>
                    <a:p>
                      <a:pPr marL="0" marR="0" algn="l">
                        <a:spcBef>
                          <a:spcPts val="0"/>
                        </a:spcBef>
                        <a:spcAft>
                          <a:spcPts val="0"/>
                        </a:spcAft>
                      </a:pPr>
                      <a:r>
                        <a:rPr lang="en-US" sz="1800" dirty="0" smtClean="0">
                          <a:solidFill>
                            <a:schemeClr val="tx1"/>
                          </a:solidFill>
                          <a:latin typeface="Corbel" pitchFamily="34" charset="0"/>
                          <a:ea typeface="Calibri"/>
                          <a:cs typeface="Times New Roman"/>
                        </a:rPr>
                        <a:t>Stations</a:t>
                      </a:r>
                      <a:endParaRPr lang="en-US" sz="1800" dirty="0">
                        <a:solidFill>
                          <a:schemeClr val="tx1"/>
                        </a:solidFill>
                        <a:latin typeface="Corbel"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rgbClr val="17375D"/>
                    </a:solidFill>
                  </a:tcPr>
                </a:tc>
                <a:tc gridSpan="4">
                  <a:txBody>
                    <a:bodyPr/>
                    <a:lstStyle/>
                    <a:p>
                      <a:pPr marL="0" marR="0" algn="ctr">
                        <a:spcBef>
                          <a:spcPts val="0"/>
                        </a:spcBef>
                        <a:spcAft>
                          <a:spcPts val="0"/>
                        </a:spcAft>
                      </a:pPr>
                      <a:r>
                        <a:rPr lang="en-US" sz="1800" dirty="0" smtClean="0">
                          <a:solidFill>
                            <a:schemeClr val="tx1"/>
                          </a:solidFill>
                          <a:latin typeface="Corbel" pitchFamily="34" charset="0"/>
                          <a:ea typeface="Calibri"/>
                          <a:cs typeface="Times New Roman"/>
                        </a:rPr>
                        <a:t>Share</a:t>
                      </a:r>
                      <a:r>
                        <a:rPr lang="en-US" sz="1800" baseline="0" dirty="0" smtClean="0">
                          <a:solidFill>
                            <a:schemeClr val="tx1"/>
                          </a:solidFill>
                          <a:latin typeface="Corbel" pitchFamily="34" charset="0"/>
                          <a:ea typeface="Calibri"/>
                          <a:cs typeface="Times New Roman"/>
                        </a:rPr>
                        <a:t> of Daily Traffic Volume</a:t>
                      </a:r>
                      <a:endParaRPr lang="en-US" sz="1800" dirty="0">
                        <a:solidFill>
                          <a:schemeClr val="tx1"/>
                        </a:solidFill>
                        <a:latin typeface="Corbel"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rgbClr val="17375D"/>
                    </a:solidFill>
                  </a:tcPr>
                </a:tc>
                <a:tc hMerge="1">
                  <a:txBody>
                    <a:bodyPr/>
                    <a:lstStyle/>
                    <a:p>
                      <a:endParaRPr lang="en-US"/>
                    </a:p>
                  </a:txBody>
                  <a:tcPr/>
                </a:tc>
                <a:tc hMerge="1">
                  <a:txBody>
                    <a:bodyPr/>
                    <a:lstStyle/>
                    <a:p>
                      <a:pPr marL="0" marR="0" algn="ctr">
                        <a:spcBef>
                          <a:spcPts val="0"/>
                        </a:spcBef>
                        <a:spcAft>
                          <a:spcPts val="0"/>
                        </a:spcAft>
                      </a:pPr>
                      <a:endParaRPr lang="en-US" sz="1800" dirty="0">
                        <a:latin typeface="Corbel" pitchFamily="34" charset="0"/>
                        <a:ea typeface="Calibri"/>
                        <a:cs typeface="Times New Roman"/>
                      </a:endParaRPr>
                    </a:p>
                  </a:txBody>
                  <a:tcPr marL="68580" marR="68580" marT="0" marB="0" anchor="ctr">
                    <a:lnB w="12700" cap="flat" cmpd="sng" algn="ctr">
                      <a:solidFill>
                        <a:schemeClr val="tx1"/>
                      </a:solidFill>
                      <a:prstDash val="solid"/>
                      <a:round/>
                      <a:headEnd type="none" w="med" len="med"/>
                      <a:tailEnd type="none" w="med" len="med"/>
                    </a:lnB>
                    <a:solidFill>
                      <a:srgbClr val="17375D"/>
                    </a:solidFill>
                  </a:tcPr>
                </a:tc>
                <a:tc hMerge="1">
                  <a:txBody>
                    <a:bodyPr/>
                    <a:lstStyle/>
                    <a:p>
                      <a:endParaRPr lang="en-US"/>
                    </a:p>
                  </a:txBody>
                  <a:tcPr/>
                </a:tc>
              </a:tr>
              <a:tr h="365760">
                <a:tc vMerge="1">
                  <a:txBody>
                    <a:bodyPr/>
                    <a:lstStyle/>
                    <a:p>
                      <a:pPr marL="0" marR="0" algn="l">
                        <a:spcBef>
                          <a:spcPts val="0"/>
                        </a:spcBef>
                        <a:spcAft>
                          <a:spcPts val="0"/>
                        </a:spcAft>
                      </a:pPr>
                      <a:endParaRPr lang="en-US" sz="1800" dirty="0">
                        <a:solidFill>
                          <a:schemeClr val="tx1"/>
                        </a:solidFill>
                        <a:latin typeface="Corbel" pitchFamily="34" charset="0"/>
                        <a:ea typeface="Calibri"/>
                        <a:cs typeface="Times New Roman"/>
                      </a:endParaRPr>
                    </a:p>
                  </a:txBody>
                  <a:tcPr marL="68580" marR="68580" marT="0" marB="0" anchor="ctr">
                    <a:solidFill>
                      <a:srgbClr val="17375D"/>
                    </a:solidFill>
                  </a:tcPr>
                </a:tc>
                <a:tc vMerge="1">
                  <a:txBody>
                    <a:bodyPr/>
                    <a:lstStyle/>
                    <a:p>
                      <a:pPr marL="0" marR="0" algn="l">
                        <a:spcBef>
                          <a:spcPts val="0"/>
                        </a:spcBef>
                        <a:spcAft>
                          <a:spcPts val="0"/>
                        </a:spcAft>
                      </a:pPr>
                      <a:endParaRPr lang="en-US" sz="1800" dirty="0">
                        <a:solidFill>
                          <a:schemeClr val="tx1"/>
                        </a:solidFill>
                        <a:latin typeface="Corbel" pitchFamily="34" charset="0"/>
                        <a:ea typeface="Calibri"/>
                        <a:cs typeface="Times New Roman"/>
                      </a:endParaRPr>
                    </a:p>
                  </a:txBody>
                  <a:tcPr marL="68580" marR="68580" marT="0" marB="0" anchor="ctr">
                    <a:solidFill>
                      <a:srgbClr val="17375D"/>
                    </a:solidFill>
                  </a:tcPr>
                </a:tc>
                <a:tc gridSpan="2">
                  <a:txBody>
                    <a:bodyPr/>
                    <a:lstStyle/>
                    <a:p>
                      <a:pPr marL="0" marR="0" algn="ctr">
                        <a:spcBef>
                          <a:spcPts val="0"/>
                        </a:spcBef>
                        <a:spcAft>
                          <a:spcPts val="0"/>
                        </a:spcAft>
                      </a:pPr>
                      <a:r>
                        <a:rPr lang="en-US" sz="1800" dirty="0" err="1" smtClean="0">
                          <a:solidFill>
                            <a:schemeClr val="tx1"/>
                          </a:solidFill>
                          <a:latin typeface="Corbel" pitchFamily="34" charset="0"/>
                          <a:ea typeface="Calibri"/>
                          <a:cs typeface="Times New Roman"/>
                        </a:rPr>
                        <a:t>PeMS</a:t>
                      </a:r>
                      <a:endParaRPr lang="en-US" sz="1800" dirty="0">
                        <a:solidFill>
                          <a:schemeClr val="tx1"/>
                        </a:solidFill>
                        <a:latin typeface="Corbel"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7375D"/>
                    </a:solidFill>
                  </a:tcPr>
                </a:tc>
                <a:tc hMerge="1">
                  <a:txBody>
                    <a:bodyPr/>
                    <a:lstStyle/>
                    <a:p>
                      <a:pPr marL="0" marR="0" algn="l">
                        <a:spcBef>
                          <a:spcPts val="0"/>
                        </a:spcBef>
                        <a:spcAft>
                          <a:spcPts val="0"/>
                        </a:spcAft>
                      </a:pPr>
                      <a:endParaRPr lang="en-US" sz="1800" dirty="0">
                        <a:solidFill>
                          <a:schemeClr val="tx1"/>
                        </a:solidFill>
                        <a:latin typeface="Corbel" pitchFamily="34" charset="0"/>
                        <a:ea typeface="Calibri"/>
                        <a:cs typeface="Times New Roman"/>
                      </a:endParaRPr>
                    </a:p>
                  </a:txBody>
                  <a:tcPr marL="68580" marR="68580" marT="0" marB="0" anchor="ctr">
                    <a:lnB w="12700" cap="flat" cmpd="sng" algn="ctr">
                      <a:solidFill>
                        <a:schemeClr val="tx1"/>
                      </a:solidFill>
                      <a:prstDash val="solid"/>
                      <a:round/>
                      <a:headEnd type="none" w="med" len="med"/>
                      <a:tailEnd type="none" w="med" len="med"/>
                    </a:lnB>
                    <a:solidFill>
                      <a:srgbClr val="17375D"/>
                    </a:solidFill>
                  </a:tcPr>
                </a:tc>
                <a:tc gridSpan="2">
                  <a:txBody>
                    <a:bodyPr/>
                    <a:lstStyle/>
                    <a:p>
                      <a:pPr marL="0" marR="0" algn="ctr">
                        <a:spcBef>
                          <a:spcPts val="0"/>
                        </a:spcBef>
                        <a:spcAft>
                          <a:spcPts val="0"/>
                        </a:spcAft>
                      </a:pPr>
                      <a:r>
                        <a:rPr lang="en-US" sz="1800" dirty="0" smtClean="0">
                          <a:solidFill>
                            <a:schemeClr val="tx1"/>
                          </a:solidFill>
                          <a:latin typeface="Corbel" pitchFamily="34" charset="0"/>
                          <a:ea typeface="Calibri"/>
                          <a:cs typeface="Times New Roman"/>
                        </a:rPr>
                        <a:t>Model</a:t>
                      </a:r>
                      <a:endParaRPr lang="en-US" sz="1800" dirty="0">
                        <a:solidFill>
                          <a:schemeClr val="tx1"/>
                        </a:solidFill>
                        <a:latin typeface="Corbel"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7375D"/>
                    </a:solidFill>
                  </a:tcPr>
                </a:tc>
                <a:tc hMerge="1">
                  <a:txBody>
                    <a:bodyPr/>
                    <a:lstStyle/>
                    <a:p>
                      <a:pPr marL="0" marR="0" algn="l">
                        <a:spcBef>
                          <a:spcPts val="0"/>
                        </a:spcBef>
                        <a:spcAft>
                          <a:spcPts val="0"/>
                        </a:spcAft>
                      </a:pPr>
                      <a:endParaRPr lang="en-US" sz="1800" dirty="0">
                        <a:latin typeface="Corbel" pitchFamily="34" charset="0"/>
                        <a:ea typeface="Calibri"/>
                        <a:cs typeface="Times New Roman"/>
                      </a:endParaRPr>
                    </a:p>
                  </a:txBody>
                  <a:tcPr marL="68580" marR="68580" marT="0" marB="0" anchor="ctr">
                    <a:lnB w="12700" cap="flat" cmpd="sng" algn="ctr">
                      <a:solidFill>
                        <a:schemeClr val="tx1"/>
                      </a:solidFill>
                      <a:prstDash val="solid"/>
                      <a:round/>
                      <a:headEnd type="none" w="med" len="med"/>
                      <a:tailEnd type="none" w="med" len="med"/>
                    </a:lnB>
                    <a:solidFill>
                      <a:srgbClr val="17375D"/>
                    </a:solidFill>
                  </a:tcPr>
                </a:tc>
              </a:tr>
              <a:tr h="365760">
                <a:tc vMerge="1">
                  <a:txBody>
                    <a:bodyPr/>
                    <a:lstStyle/>
                    <a:p>
                      <a:pPr marL="0" marR="0" algn="l">
                        <a:spcBef>
                          <a:spcPts val="0"/>
                        </a:spcBef>
                        <a:spcAft>
                          <a:spcPts val="0"/>
                        </a:spcAft>
                      </a:pPr>
                      <a:endParaRPr lang="en-US" sz="1800" dirty="0">
                        <a:solidFill>
                          <a:schemeClr val="tx1"/>
                        </a:solidFill>
                        <a:latin typeface="Corbel" pitchFamily="34" charset="0"/>
                        <a:ea typeface="Calibri"/>
                        <a:cs typeface="Times New Roman"/>
                      </a:endParaRPr>
                    </a:p>
                  </a:txBody>
                  <a:tcPr marL="68580" marR="68580" marT="0" marB="0" anchor="ctr">
                    <a:lnT w="12700" cap="flat" cmpd="sng" algn="ctr">
                      <a:solidFill>
                        <a:schemeClr val="tx1"/>
                      </a:solidFill>
                      <a:prstDash val="solid"/>
                      <a:round/>
                      <a:headEnd type="none" w="med" len="med"/>
                      <a:tailEnd type="none" w="med" len="med"/>
                    </a:lnT>
                    <a:solidFill>
                      <a:srgbClr val="17375D"/>
                    </a:solidFill>
                  </a:tcPr>
                </a:tc>
                <a:tc vMerge="1">
                  <a:txBody>
                    <a:bodyPr/>
                    <a:lstStyle/>
                    <a:p>
                      <a:pPr marL="0" marR="0" algn="l">
                        <a:spcBef>
                          <a:spcPts val="0"/>
                        </a:spcBef>
                        <a:spcAft>
                          <a:spcPts val="0"/>
                        </a:spcAft>
                      </a:pPr>
                      <a:endParaRPr lang="en-US" sz="1800" dirty="0">
                        <a:solidFill>
                          <a:schemeClr val="tx1"/>
                        </a:solidFill>
                        <a:latin typeface="Corbel" pitchFamily="34" charset="0"/>
                        <a:ea typeface="Calibri"/>
                        <a:cs typeface="Times New Roman"/>
                      </a:endParaRPr>
                    </a:p>
                  </a:txBody>
                  <a:tcPr marL="68580" marR="68580" marT="0" marB="0" anchor="ctr">
                    <a:lnT w="12700" cap="flat" cmpd="sng" algn="ctr">
                      <a:solidFill>
                        <a:schemeClr val="tx1"/>
                      </a:solidFill>
                      <a:prstDash val="solid"/>
                      <a:round/>
                      <a:headEnd type="none" w="med" len="med"/>
                      <a:tailEnd type="none" w="med" len="med"/>
                    </a:lnT>
                    <a:solidFill>
                      <a:srgbClr val="17375D"/>
                    </a:solidFill>
                  </a:tcPr>
                </a:tc>
                <a:tc>
                  <a:txBody>
                    <a:bodyPr/>
                    <a:lstStyle/>
                    <a:p>
                      <a:pPr marL="0" marR="0" algn="ctr">
                        <a:spcBef>
                          <a:spcPts val="0"/>
                        </a:spcBef>
                        <a:spcAft>
                          <a:spcPts val="0"/>
                        </a:spcAft>
                      </a:pPr>
                      <a:r>
                        <a:rPr lang="en-US" sz="1800" dirty="0" smtClean="0">
                          <a:solidFill>
                            <a:schemeClr val="tx1"/>
                          </a:solidFill>
                          <a:latin typeface="Corbel" pitchFamily="34" charset="0"/>
                          <a:ea typeface="Calibri"/>
                          <a:cs typeface="Times New Roman"/>
                        </a:rPr>
                        <a:t>AM</a:t>
                      </a:r>
                      <a:endParaRPr lang="en-US" sz="1800" dirty="0">
                        <a:solidFill>
                          <a:schemeClr val="tx1"/>
                        </a:solidFill>
                        <a:latin typeface="Corbel"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17375D"/>
                    </a:solidFill>
                  </a:tcPr>
                </a:tc>
                <a:tc>
                  <a:txBody>
                    <a:bodyPr/>
                    <a:lstStyle/>
                    <a:p>
                      <a:pPr marL="0" marR="0" algn="ctr">
                        <a:spcBef>
                          <a:spcPts val="0"/>
                        </a:spcBef>
                        <a:spcAft>
                          <a:spcPts val="0"/>
                        </a:spcAft>
                      </a:pPr>
                      <a:r>
                        <a:rPr lang="en-US" sz="1800" dirty="0" smtClean="0">
                          <a:solidFill>
                            <a:schemeClr val="tx1"/>
                          </a:solidFill>
                          <a:latin typeface="Corbel" pitchFamily="34" charset="0"/>
                          <a:ea typeface="Calibri"/>
                          <a:cs typeface="Times New Roman"/>
                        </a:rPr>
                        <a:t>PM</a:t>
                      </a:r>
                      <a:endParaRPr lang="en-US" sz="1800" dirty="0">
                        <a:solidFill>
                          <a:schemeClr val="tx1"/>
                        </a:solidFill>
                        <a:latin typeface="Corbel"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17375D"/>
                    </a:solidFill>
                  </a:tcPr>
                </a:tc>
                <a:tc>
                  <a:txBody>
                    <a:bodyPr/>
                    <a:lstStyle/>
                    <a:p>
                      <a:pPr marL="0" marR="0" algn="ctr">
                        <a:spcBef>
                          <a:spcPts val="0"/>
                        </a:spcBef>
                        <a:spcAft>
                          <a:spcPts val="0"/>
                        </a:spcAft>
                      </a:pPr>
                      <a:r>
                        <a:rPr lang="en-US" sz="1800" dirty="0" smtClean="0">
                          <a:solidFill>
                            <a:schemeClr val="tx1"/>
                          </a:solidFill>
                          <a:latin typeface="Corbel" pitchFamily="34" charset="0"/>
                          <a:ea typeface="Calibri"/>
                          <a:cs typeface="Times New Roman"/>
                        </a:rPr>
                        <a:t>AM</a:t>
                      </a:r>
                      <a:endParaRPr lang="en-US" sz="1800" dirty="0">
                        <a:solidFill>
                          <a:schemeClr val="tx1"/>
                        </a:solidFill>
                        <a:latin typeface="Corbel"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17375D"/>
                    </a:solidFill>
                  </a:tcPr>
                </a:tc>
                <a:tc>
                  <a:txBody>
                    <a:bodyPr/>
                    <a:lstStyle/>
                    <a:p>
                      <a:pPr marL="0" marR="0" algn="ctr">
                        <a:spcBef>
                          <a:spcPts val="0"/>
                        </a:spcBef>
                        <a:spcAft>
                          <a:spcPts val="0"/>
                        </a:spcAft>
                      </a:pPr>
                      <a:r>
                        <a:rPr lang="en-US" sz="1800" dirty="0" smtClean="0">
                          <a:solidFill>
                            <a:schemeClr val="tx1"/>
                          </a:solidFill>
                          <a:latin typeface="Corbel" pitchFamily="34" charset="0"/>
                          <a:ea typeface="Calibri"/>
                          <a:cs typeface="Times New Roman"/>
                        </a:rPr>
                        <a:t>PM</a:t>
                      </a:r>
                      <a:endParaRPr lang="en-US" sz="1800" dirty="0">
                        <a:solidFill>
                          <a:schemeClr val="tx1"/>
                        </a:solidFill>
                        <a:latin typeface="Corbel"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rgbClr val="17375D"/>
                    </a:solidFill>
                  </a:tcPr>
                </a:tc>
              </a:tr>
              <a:tr h="228600">
                <a:tc>
                  <a:txBody>
                    <a:bodyPr/>
                    <a:lstStyle/>
                    <a:p>
                      <a:pPr algn="ctr"/>
                      <a:r>
                        <a:rPr lang="en-US" b="1" dirty="0" smtClean="0">
                          <a:solidFill>
                            <a:srgbClr val="FF0000"/>
                          </a:solidFill>
                        </a:rPr>
                        <a:t>All</a:t>
                      </a:r>
                      <a:endParaRPr lang="en-US" b="1" dirty="0">
                        <a:solidFill>
                          <a:srgbClr val="FF0000"/>
                        </a:solidFill>
                      </a:endParaRPr>
                    </a:p>
                  </a:txBody>
                  <a:tcPr marL="68580" marR="68580" marT="0" marB="0" anchor="ctr">
                    <a:solidFill>
                      <a:srgbClr val="C4D9F1"/>
                    </a:solidFill>
                  </a:tcPr>
                </a:tc>
                <a:tc>
                  <a:txBody>
                    <a:bodyPr/>
                    <a:lstStyle/>
                    <a:p>
                      <a:pPr algn="ctr" fontAlgn="b"/>
                      <a:r>
                        <a:rPr lang="en-US" sz="1600" b="1" i="0" u="none" strike="noStrike" dirty="0">
                          <a:solidFill>
                            <a:srgbClr val="FF0000"/>
                          </a:solidFill>
                          <a:latin typeface="Corbel" pitchFamily="34" charset="0"/>
                        </a:rPr>
                        <a:t>847</a:t>
                      </a:r>
                    </a:p>
                  </a:txBody>
                  <a:tcPr marL="9525" marR="9525" marT="9525" marB="0" anchor="b">
                    <a:solidFill>
                      <a:srgbClr val="C4D9F1"/>
                    </a:solidFill>
                  </a:tcPr>
                </a:tc>
                <a:tc>
                  <a:txBody>
                    <a:bodyPr/>
                    <a:lstStyle/>
                    <a:p>
                      <a:pPr algn="ctr" fontAlgn="b"/>
                      <a:r>
                        <a:rPr lang="en-US" sz="1600" b="1" i="0" u="none" strike="noStrike" dirty="0">
                          <a:solidFill>
                            <a:srgbClr val="FF0000"/>
                          </a:solidFill>
                          <a:latin typeface="Corbel" pitchFamily="34" charset="0"/>
                        </a:rPr>
                        <a:t>17%</a:t>
                      </a:r>
                    </a:p>
                  </a:txBody>
                  <a:tcPr marL="9525" marR="9525" marT="9525" marB="0" anchor="b">
                    <a:solidFill>
                      <a:srgbClr val="C4D9F1"/>
                    </a:solidFill>
                  </a:tcPr>
                </a:tc>
                <a:tc>
                  <a:txBody>
                    <a:bodyPr/>
                    <a:lstStyle/>
                    <a:p>
                      <a:pPr algn="ctr" fontAlgn="b"/>
                      <a:r>
                        <a:rPr lang="en-US" sz="1600" b="1" i="0" u="none" strike="noStrike" dirty="0">
                          <a:solidFill>
                            <a:srgbClr val="FF0000"/>
                          </a:solidFill>
                          <a:latin typeface="Corbel" pitchFamily="34" charset="0"/>
                        </a:rPr>
                        <a:t>23%</a:t>
                      </a:r>
                    </a:p>
                  </a:txBody>
                  <a:tcPr marL="9525" marR="9525" marT="9525" marB="0" anchor="b">
                    <a:solidFill>
                      <a:srgbClr val="C4D9F1"/>
                    </a:solidFill>
                  </a:tcPr>
                </a:tc>
                <a:tc>
                  <a:txBody>
                    <a:bodyPr/>
                    <a:lstStyle/>
                    <a:p>
                      <a:pPr algn="ctr" fontAlgn="b"/>
                      <a:r>
                        <a:rPr lang="en-US" sz="1600" b="1" i="0" u="none" strike="noStrike" dirty="0">
                          <a:solidFill>
                            <a:srgbClr val="FF0000"/>
                          </a:solidFill>
                          <a:latin typeface="Corbel" pitchFamily="34" charset="0"/>
                        </a:rPr>
                        <a:t>17%</a:t>
                      </a:r>
                    </a:p>
                  </a:txBody>
                  <a:tcPr marL="9525" marR="9525" marT="9525" marB="0" anchor="b">
                    <a:solidFill>
                      <a:srgbClr val="C4D9F1"/>
                    </a:solidFill>
                  </a:tcPr>
                </a:tc>
                <a:tc>
                  <a:txBody>
                    <a:bodyPr/>
                    <a:lstStyle/>
                    <a:p>
                      <a:pPr algn="ctr" fontAlgn="b"/>
                      <a:r>
                        <a:rPr lang="en-US" sz="1600" b="1" i="0" u="none" strike="noStrike" dirty="0">
                          <a:solidFill>
                            <a:srgbClr val="FF0000"/>
                          </a:solidFill>
                          <a:latin typeface="Corbel" pitchFamily="34" charset="0"/>
                        </a:rPr>
                        <a:t>23%</a:t>
                      </a:r>
                    </a:p>
                  </a:txBody>
                  <a:tcPr marL="9525" marR="9525" marT="9525" marB="0" anchor="b">
                    <a:solidFill>
                      <a:srgbClr val="C4D9F1"/>
                    </a:solidFill>
                  </a:tcPr>
                </a:tc>
              </a:tr>
              <a:tr h="274320">
                <a:tc>
                  <a:txBody>
                    <a:bodyPr/>
                    <a:lstStyle/>
                    <a:p>
                      <a:pPr marL="0" marR="0" algn="ctr" rtl="0" eaLnBrk="1" fontAlgn="ctr" latinLnBrk="0" hangingPunct="1">
                        <a:spcBef>
                          <a:spcPts val="0"/>
                        </a:spcBef>
                        <a:spcAft>
                          <a:spcPts val="0"/>
                        </a:spcAft>
                      </a:pPr>
                      <a:r>
                        <a:rPr lang="en-US" sz="1800" b="0" i="0" u="none" strike="noStrike" kern="1200" dirty="0">
                          <a:solidFill>
                            <a:schemeClr val="bg1"/>
                          </a:solidFill>
                          <a:latin typeface="Corbel"/>
                          <a:ea typeface="Calibri"/>
                          <a:cs typeface="Times New Roman"/>
                        </a:rPr>
                        <a:t>I-5</a:t>
                      </a:r>
                    </a:p>
                  </a:txBody>
                  <a:tcPr marL="68580" marR="68580" marT="9525" marB="0" anchor="ctr">
                    <a:solidFill>
                      <a:schemeClr val="tx1">
                        <a:lumMod val="95000"/>
                      </a:schemeClr>
                    </a:solidFill>
                  </a:tcPr>
                </a:tc>
                <a:tc>
                  <a:txBody>
                    <a:bodyPr/>
                    <a:lstStyle/>
                    <a:p>
                      <a:pPr algn="ctr" fontAlgn="b"/>
                      <a:r>
                        <a:rPr lang="en-US" sz="1600" b="0" i="0" u="none" strike="noStrike" dirty="0">
                          <a:solidFill>
                            <a:srgbClr val="000000"/>
                          </a:solidFill>
                          <a:latin typeface="Corbel" pitchFamily="34" charset="0"/>
                          <a:ea typeface="Times New Roman"/>
                        </a:rPr>
                        <a:t>140</a:t>
                      </a:r>
                      <a:endParaRPr lang="en-US" sz="1600" b="0" i="0" u="none" strike="noStrike" dirty="0">
                        <a:solidFill>
                          <a:srgbClr val="000000"/>
                        </a:solidFill>
                        <a:latin typeface="Corbel" pitchFamily="34" charset="0"/>
                      </a:endParaRPr>
                    </a:p>
                  </a:txBody>
                  <a:tcPr marL="9525" marR="9525" marT="9525" marB="0" anchor="b">
                    <a:solidFill>
                      <a:schemeClr val="tx1">
                        <a:lumMod val="95000"/>
                      </a:schemeClr>
                    </a:solidFill>
                  </a:tcPr>
                </a:tc>
                <a:tc>
                  <a:txBody>
                    <a:bodyPr/>
                    <a:lstStyle/>
                    <a:p>
                      <a:pPr algn="ctr" fontAlgn="b"/>
                      <a:r>
                        <a:rPr lang="en-US" sz="1600" b="0" i="0" u="none" strike="noStrike" dirty="0">
                          <a:solidFill>
                            <a:srgbClr val="000000"/>
                          </a:solidFill>
                          <a:latin typeface="Corbel" pitchFamily="34" charset="0"/>
                        </a:rPr>
                        <a:t>17%</a:t>
                      </a:r>
                    </a:p>
                  </a:txBody>
                  <a:tcPr marL="9525" marR="9525" marT="9525" marB="0" anchor="b">
                    <a:solidFill>
                      <a:schemeClr val="tx1">
                        <a:lumMod val="95000"/>
                      </a:schemeClr>
                    </a:solidFill>
                  </a:tcPr>
                </a:tc>
                <a:tc>
                  <a:txBody>
                    <a:bodyPr/>
                    <a:lstStyle/>
                    <a:p>
                      <a:pPr algn="ctr" fontAlgn="b"/>
                      <a:r>
                        <a:rPr lang="en-US" sz="1600" b="0" i="0" u="none" strike="noStrike" dirty="0">
                          <a:solidFill>
                            <a:srgbClr val="000000"/>
                          </a:solidFill>
                          <a:latin typeface="Corbel" pitchFamily="34" charset="0"/>
                        </a:rPr>
                        <a:t>23%</a:t>
                      </a:r>
                    </a:p>
                  </a:txBody>
                  <a:tcPr marL="9525" marR="9525" marT="9525" marB="0" anchor="b">
                    <a:solidFill>
                      <a:schemeClr val="tx1">
                        <a:lumMod val="95000"/>
                      </a:schemeClr>
                    </a:solidFill>
                  </a:tcPr>
                </a:tc>
                <a:tc>
                  <a:txBody>
                    <a:bodyPr/>
                    <a:lstStyle/>
                    <a:p>
                      <a:pPr algn="ctr" fontAlgn="b"/>
                      <a:r>
                        <a:rPr lang="en-US" sz="1600" b="0" i="0" u="none" strike="noStrike">
                          <a:solidFill>
                            <a:srgbClr val="000000"/>
                          </a:solidFill>
                          <a:latin typeface="Corbel" pitchFamily="34" charset="0"/>
                        </a:rPr>
                        <a:t>16%</a:t>
                      </a:r>
                    </a:p>
                  </a:txBody>
                  <a:tcPr marL="9525" marR="9525" marT="9525" marB="0" anchor="b">
                    <a:solidFill>
                      <a:schemeClr val="tx1">
                        <a:lumMod val="95000"/>
                      </a:schemeClr>
                    </a:solidFill>
                  </a:tcPr>
                </a:tc>
                <a:tc>
                  <a:txBody>
                    <a:bodyPr/>
                    <a:lstStyle/>
                    <a:p>
                      <a:pPr algn="ctr" fontAlgn="b"/>
                      <a:r>
                        <a:rPr lang="en-US" sz="1600" b="0" i="0" u="none" strike="noStrike">
                          <a:solidFill>
                            <a:srgbClr val="000000"/>
                          </a:solidFill>
                          <a:latin typeface="Corbel" pitchFamily="34" charset="0"/>
                        </a:rPr>
                        <a:t>21%</a:t>
                      </a:r>
                    </a:p>
                  </a:txBody>
                  <a:tcPr marL="9525" marR="9525" marT="9525" marB="0" anchor="b">
                    <a:solidFill>
                      <a:schemeClr val="tx1">
                        <a:lumMod val="95000"/>
                      </a:schemeClr>
                    </a:solidFill>
                  </a:tcPr>
                </a:tc>
              </a:tr>
              <a:tr h="274320">
                <a:tc>
                  <a:txBody>
                    <a:bodyPr/>
                    <a:lstStyle/>
                    <a:p>
                      <a:pPr marL="0" marR="0" algn="ctr" rtl="0" eaLnBrk="1" fontAlgn="ctr" latinLnBrk="0" hangingPunct="1">
                        <a:spcBef>
                          <a:spcPts val="0"/>
                        </a:spcBef>
                        <a:spcAft>
                          <a:spcPts val="0"/>
                        </a:spcAft>
                      </a:pPr>
                      <a:r>
                        <a:rPr lang="en-US" sz="1800" b="0" i="0" u="none" strike="noStrike" kern="1200" dirty="0">
                          <a:solidFill>
                            <a:schemeClr val="dk1"/>
                          </a:solidFill>
                          <a:latin typeface="Corbel"/>
                          <a:ea typeface="Calibri"/>
                          <a:cs typeface="Times New Roman"/>
                        </a:rPr>
                        <a:t>I-10</a:t>
                      </a:r>
                    </a:p>
                  </a:txBody>
                  <a:tcPr marL="68580" marR="68580" marT="9525" marB="0" anchor="ctr">
                    <a:solidFill>
                      <a:srgbClr val="C4D9F1"/>
                    </a:solidFill>
                  </a:tcPr>
                </a:tc>
                <a:tc>
                  <a:txBody>
                    <a:bodyPr/>
                    <a:lstStyle/>
                    <a:p>
                      <a:pPr algn="ctr" fontAlgn="b"/>
                      <a:r>
                        <a:rPr lang="en-US" sz="1600" b="0" i="0" u="none" strike="noStrike">
                          <a:solidFill>
                            <a:srgbClr val="000000"/>
                          </a:solidFill>
                          <a:latin typeface="Corbel" pitchFamily="34" charset="0"/>
                          <a:ea typeface="Times New Roman"/>
                        </a:rPr>
                        <a:t>174</a:t>
                      </a:r>
                      <a:endParaRPr lang="en-US" sz="1600" b="0" i="0" u="none" strike="noStrike">
                        <a:solidFill>
                          <a:srgbClr val="000000"/>
                        </a:solidFill>
                        <a:latin typeface="Corbel" pitchFamily="34" charset="0"/>
                      </a:endParaRPr>
                    </a:p>
                  </a:txBody>
                  <a:tcPr marL="9525" marR="9525" marT="9525" marB="0" anchor="b">
                    <a:solidFill>
                      <a:srgbClr val="C4D9F1"/>
                    </a:solidFill>
                  </a:tcPr>
                </a:tc>
                <a:tc>
                  <a:txBody>
                    <a:bodyPr/>
                    <a:lstStyle/>
                    <a:p>
                      <a:pPr algn="ctr" fontAlgn="b"/>
                      <a:r>
                        <a:rPr lang="en-US" sz="1600" b="0" i="0" u="none" strike="noStrike">
                          <a:solidFill>
                            <a:srgbClr val="000000"/>
                          </a:solidFill>
                          <a:latin typeface="Corbel" pitchFamily="34" charset="0"/>
                        </a:rPr>
                        <a:t>16%</a:t>
                      </a:r>
                    </a:p>
                  </a:txBody>
                  <a:tcPr marL="9525" marR="9525" marT="9525" marB="0" anchor="b">
                    <a:solidFill>
                      <a:srgbClr val="C4D9F1"/>
                    </a:solidFill>
                  </a:tcPr>
                </a:tc>
                <a:tc>
                  <a:txBody>
                    <a:bodyPr/>
                    <a:lstStyle/>
                    <a:p>
                      <a:pPr algn="ctr" fontAlgn="b"/>
                      <a:r>
                        <a:rPr lang="en-US" sz="1600" b="0" i="0" u="none" strike="noStrike">
                          <a:solidFill>
                            <a:srgbClr val="000000"/>
                          </a:solidFill>
                          <a:latin typeface="Corbel" pitchFamily="34" charset="0"/>
                        </a:rPr>
                        <a:t>23%</a:t>
                      </a:r>
                    </a:p>
                  </a:txBody>
                  <a:tcPr marL="9525" marR="9525" marT="9525" marB="0" anchor="b">
                    <a:solidFill>
                      <a:srgbClr val="C4D9F1"/>
                    </a:solidFill>
                  </a:tcPr>
                </a:tc>
                <a:tc>
                  <a:txBody>
                    <a:bodyPr/>
                    <a:lstStyle/>
                    <a:p>
                      <a:pPr algn="ctr" fontAlgn="b"/>
                      <a:r>
                        <a:rPr lang="en-US" sz="1600" b="0" i="0" u="none" strike="noStrike">
                          <a:solidFill>
                            <a:srgbClr val="000000"/>
                          </a:solidFill>
                          <a:latin typeface="Corbel" pitchFamily="34" charset="0"/>
                        </a:rPr>
                        <a:t>17%</a:t>
                      </a:r>
                    </a:p>
                  </a:txBody>
                  <a:tcPr marL="9525" marR="9525" marT="9525" marB="0" anchor="b">
                    <a:solidFill>
                      <a:srgbClr val="C4D9F1"/>
                    </a:solidFill>
                  </a:tcPr>
                </a:tc>
                <a:tc>
                  <a:txBody>
                    <a:bodyPr/>
                    <a:lstStyle/>
                    <a:p>
                      <a:pPr algn="ctr" fontAlgn="b"/>
                      <a:r>
                        <a:rPr lang="en-US" sz="1600" b="0" i="0" u="none" strike="noStrike">
                          <a:solidFill>
                            <a:srgbClr val="000000"/>
                          </a:solidFill>
                          <a:latin typeface="Corbel" pitchFamily="34" charset="0"/>
                        </a:rPr>
                        <a:t>22%</a:t>
                      </a:r>
                    </a:p>
                  </a:txBody>
                  <a:tcPr marL="9525" marR="9525" marT="9525" marB="0" anchor="b">
                    <a:solidFill>
                      <a:srgbClr val="C4D9F1"/>
                    </a:solidFill>
                  </a:tcPr>
                </a:tc>
              </a:tr>
              <a:tr h="274320">
                <a:tc>
                  <a:txBody>
                    <a:bodyPr/>
                    <a:lstStyle/>
                    <a:p>
                      <a:pPr marL="0" marR="0" algn="ctr" rtl="0" eaLnBrk="1" fontAlgn="ctr" latinLnBrk="0" hangingPunct="1">
                        <a:spcBef>
                          <a:spcPts val="0"/>
                        </a:spcBef>
                        <a:spcAft>
                          <a:spcPts val="0"/>
                        </a:spcAft>
                      </a:pPr>
                      <a:r>
                        <a:rPr lang="en-US" sz="1800" b="0" i="0" u="none" strike="noStrike" kern="1200" baseline="0" dirty="0">
                          <a:solidFill>
                            <a:srgbClr val="000000"/>
                          </a:solidFill>
                          <a:latin typeface="Corbel"/>
                          <a:ea typeface="Calibri"/>
                          <a:cs typeface="Times New Roman"/>
                        </a:rPr>
                        <a:t>I-105</a:t>
                      </a:r>
                      <a:endParaRPr lang="en-US" sz="1800" b="0" i="0" u="none" strike="noStrike" dirty="0">
                        <a:latin typeface="Arial"/>
                      </a:endParaRPr>
                    </a:p>
                  </a:txBody>
                  <a:tcPr marL="68580" marR="68580" marT="9525" marB="0" anchor="ctr">
                    <a:solidFill>
                      <a:schemeClr val="tx1">
                        <a:lumMod val="95000"/>
                      </a:schemeClr>
                    </a:solidFill>
                  </a:tcPr>
                </a:tc>
                <a:tc>
                  <a:txBody>
                    <a:bodyPr/>
                    <a:lstStyle/>
                    <a:p>
                      <a:pPr algn="ctr" fontAlgn="b"/>
                      <a:r>
                        <a:rPr lang="en-US" sz="1600" b="0" i="0" u="none" strike="noStrike">
                          <a:solidFill>
                            <a:srgbClr val="000000"/>
                          </a:solidFill>
                          <a:latin typeface="Corbel" pitchFamily="34" charset="0"/>
                          <a:ea typeface="Times New Roman"/>
                        </a:rPr>
                        <a:t>4</a:t>
                      </a:r>
                      <a:endParaRPr lang="en-US" sz="1600" b="0" i="0" u="none" strike="noStrike">
                        <a:solidFill>
                          <a:srgbClr val="000000"/>
                        </a:solidFill>
                        <a:latin typeface="Corbel" pitchFamily="34" charset="0"/>
                      </a:endParaRPr>
                    </a:p>
                  </a:txBody>
                  <a:tcPr marL="9525" marR="9525" marT="9525" marB="0" anchor="b">
                    <a:solidFill>
                      <a:schemeClr val="tx1">
                        <a:lumMod val="95000"/>
                      </a:schemeClr>
                    </a:solidFill>
                  </a:tcPr>
                </a:tc>
                <a:tc>
                  <a:txBody>
                    <a:bodyPr/>
                    <a:lstStyle/>
                    <a:p>
                      <a:pPr algn="ctr" fontAlgn="b"/>
                      <a:r>
                        <a:rPr lang="en-US" sz="1600" b="0" i="0" u="none" strike="noStrike">
                          <a:solidFill>
                            <a:srgbClr val="000000"/>
                          </a:solidFill>
                          <a:latin typeface="Corbel" pitchFamily="34" charset="0"/>
                        </a:rPr>
                        <a:t>18%</a:t>
                      </a:r>
                    </a:p>
                  </a:txBody>
                  <a:tcPr marL="9525" marR="9525" marT="9525" marB="0" anchor="b">
                    <a:solidFill>
                      <a:schemeClr val="tx1">
                        <a:lumMod val="95000"/>
                      </a:schemeClr>
                    </a:solidFill>
                  </a:tcPr>
                </a:tc>
                <a:tc>
                  <a:txBody>
                    <a:bodyPr/>
                    <a:lstStyle/>
                    <a:p>
                      <a:pPr algn="ctr" fontAlgn="b"/>
                      <a:r>
                        <a:rPr lang="en-US" sz="1600" b="0" i="0" u="none" strike="noStrike">
                          <a:solidFill>
                            <a:srgbClr val="000000"/>
                          </a:solidFill>
                          <a:latin typeface="Corbel" pitchFamily="34" charset="0"/>
                        </a:rPr>
                        <a:t>23%</a:t>
                      </a:r>
                    </a:p>
                  </a:txBody>
                  <a:tcPr marL="9525" marR="9525" marT="9525" marB="0" anchor="b">
                    <a:solidFill>
                      <a:schemeClr val="tx1">
                        <a:lumMod val="95000"/>
                      </a:schemeClr>
                    </a:solidFill>
                  </a:tcPr>
                </a:tc>
                <a:tc>
                  <a:txBody>
                    <a:bodyPr/>
                    <a:lstStyle/>
                    <a:p>
                      <a:pPr algn="ctr" fontAlgn="b"/>
                      <a:r>
                        <a:rPr lang="en-US" sz="1600" b="0" i="0" u="none" strike="noStrike">
                          <a:solidFill>
                            <a:srgbClr val="000000"/>
                          </a:solidFill>
                          <a:latin typeface="Corbel" pitchFamily="34" charset="0"/>
                        </a:rPr>
                        <a:t>17%</a:t>
                      </a:r>
                    </a:p>
                  </a:txBody>
                  <a:tcPr marL="9525" marR="9525" marT="9525" marB="0" anchor="b">
                    <a:solidFill>
                      <a:schemeClr val="tx1">
                        <a:lumMod val="95000"/>
                      </a:schemeClr>
                    </a:solidFill>
                  </a:tcPr>
                </a:tc>
                <a:tc>
                  <a:txBody>
                    <a:bodyPr/>
                    <a:lstStyle/>
                    <a:p>
                      <a:pPr algn="ctr" fontAlgn="b"/>
                      <a:r>
                        <a:rPr lang="en-US" sz="1600" b="0" i="0" u="none" strike="noStrike">
                          <a:solidFill>
                            <a:srgbClr val="000000"/>
                          </a:solidFill>
                          <a:latin typeface="Corbel" pitchFamily="34" charset="0"/>
                        </a:rPr>
                        <a:t>22%</a:t>
                      </a:r>
                    </a:p>
                  </a:txBody>
                  <a:tcPr marL="9525" marR="9525" marT="9525" marB="0" anchor="b">
                    <a:solidFill>
                      <a:schemeClr val="tx1">
                        <a:lumMod val="95000"/>
                      </a:schemeClr>
                    </a:solidFill>
                  </a:tcPr>
                </a:tc>
              </a:tr>
              <a:tr h="274320">
                <a:tc>
                  <a:txBody>
                    <a:bodyPr/>
                    <a:lstStyle/>
                    <a:p>
                      <a:pPr marL="0" marR="0" algn="ctr" rtl="0" eaLnBrk="1" fontAlgn="ctr" latinLnBrk="0" hangingPunct="1">
                        <a:spcBef>
                          <a:spcPts val="0"/>
                        </a:spcBef>
                        <a:spcAft>
                          <a:spcPts val="0"/>
                        </a:spcAft>
                      </a:pPr>
                      <a:r>
                        <a:rPr lang="en-US" sz="1800" b="0" i="0" u="none" strike="noStrike" kern="1200" dirty="0">
                          <a:solidFill>
                            <a:schemeClr val="dk1"/>
                          </a:solidFill>
                          <a:latin typeface="Corbel"/>
                          <a:ea typeface="Calibri"/>
                          <a:cs typeface="Times New Roman"/>
                        </a:rPr>
                        <a:t>I-110</a:t>
                      </a:r>
                      <a:endParaRPr lang="en-US" sz="1800" b="0" i="0" u="none" strike="noStrike" dirty="0">
                        <a:latin typeface="Arial"/>
                      </a:endParaRPr>
                    </a:p>
                  </a:txBody>
                  <a:tcPr marL="68580" marR="68580" marT="9525" marB="0" anchor="ctr">
                    <a:solidFill>
                      <a:srgbClr val="C4D9F1"/>
                    </a:solidFill>
                  </a:tcPr>
                </a:tc>
                <a:tc>
                  <a:txBody>
                    <a:bodyPr/>
                    <a:lstStyle/>
                    <a:p>
                      <a:pPr algn="ctr" fontAlgn="b"/>
                      <a:r>
                        <a:rPr lang="en-US" sz="1600" b="0" i="0" u="none" strike="noStrike">
                          <a:solidFill>
                            <a:srgbClr val="000000"/>
                          </a:solidFill>
                          <a:latin typeface="Corbel" pitchFamily="34" charset="0"/>
                          <a:ea typeface="Times New Roman"/>
                        </a:rPr>
                        <a:t>73</a:t>
                      </a:r>
                      <a:endParaRPr lang="en-US" sz="1600" b="0" i="0" u="none" strike="noStrike">
                        <a:solidFill>
                          <a:srgbClr val="000000"/>
                        </a:solidFill>
                        <a:latin typeface="Corbel" pitchFamily="34" charset="0"/>
                      </a:endParaRPr>
                    </a:p>
                  </a:txBody>
                  <a:tcPr marL="9525" marR="9525" marT="9525" marB="0" anchor="b">
                    <a:solidFill>
                      <a:srgbClr val="C4D9F1"/>
                    </a:solidFill>
                  </a:tcPr>
                </a:tc>
                <a:tc>
                  <a:txBody>
                    <a:bodyPr/>
                    <a:lstStyle/>
                    <a:p>
                      <a:pPr algn="ctr" fontAlgn="b"/>
                      <a:r>
                        <a:rPr lang="en-US" sz="1600" b="0" i="0" u="none" strike="noStrike">
                          <a:solidFill>
                            <a:srgbClr val="000000"/>
                          </a:solidFill>
                          <a:latin typeface="Corbel" pitchFamily="34" charset="0"/>
                        </a:rPr>
                        <a:t>18%</a:t>
                      </a:r>
                    </a:p>
                  </a:txBody>
                  <a:tcPr marL="9525" marR="9525" marT="9525" marB="0" anchor="b">
                    <a:solidFill>
                      <a:srgbClr val="C4D9F1"/>
                    </a:solidFill>
                  </a:tcPr>
                </a:tc>
                <a:tc>
                  <a:txBody>
                    <a:bodyPr/>
                    <a:lstStyle/>
                    <a:p>
                      <a:pPr algn="ctr" fontAlgn="b"/>
                      <a:r>
                        <a:rPr lang="en-US" sz="1600" b="0" i="0" u="none" strike="noStrike">
                          <a:solidFill>
                            <a:srgbClr val="000000"/>
                          </a:solidFill>
                          <a:latin typeface="Corbel" pitchFamily="34" charset="0"/>
                        </a:rPr>
                        <a:t>23%</a:t>
                      </a:r>
                    </a:p>
                  </a:txBody>
                  <a:tcPr marL="9525" marR="9525" marT="9525" marB="0" anchor="b">
                    <a:solidFill>
                      <a:srgbClr val="C4D9F1"/>
                    </a:solidFill>
                  </a:tcPr>
                </a:tc>
                <a:tc>
                  <a:txBody>
                    <a:bodyPr/>
                    <a:lstStyle/>
                    <a:p>
                      <a:pPr algn="ctr" fontAlgn="b"/>
                      <a:r>
                        <a:rPr lang="en-US" sz="1600" b="0" i="0" u="none" strike="noStrike">
                          <a:solidFill>
                            <a:srgbClr val="000000"/>
                          </a:solidFill>
                          <a:latin typeface="Corbel" pitchFamily="34" charset="0"/>
                        </a:rPr>
                        <a:t>17%</a:t>
                      </a:r>
                    </a:p>
                  </a:txBody>
                  <a:tcPr marL="9525" marR="9525" marT="9525" marB="0" anchor="b">
                    <a:solidFill>
                      <a:srgbClr val="C4D9F1"/>
                    </a:solidFill>
                  </a:tcPr>
                </a:tc>
                <a:tc>
                  <a:txBody>
                    <a:bodyPr/>
                    <a:lstStyle/>
                    <a:p>
                      <a:pPr algn="ctr" fontAlgn="b"/>
                      <a:r>
                        <a:rPr lang="en-US" sz="1600" b="0" i="0" u="none" strike="noStrike">
                          <a:solidFill>
                            <a:srgbClr val="000000"/>
                          </a:solidFill>
                          <a:latin typeface="Corbel" pitchFamily="34" charset="0"/>
                        </a:rPr>
                        <a:t>22%</a:t>
                      </a:r>
                    </a:p>
                  </a:txBody>
                  <a:tcPr marL="9525" marR="9525" marT="9525" marB="0" anchor="b">
                    <a:solidFill>
                      <a:srgbClr val="C4D9F1"/>
                    </a:solidFill>
                  </a:tcPr>
                </a:tc>
              </a:tr>
              <a:tr h="274320">
                <a:tc>
                  <a:txBody>
                    <a:bodyPr/>
                    <a:lstStyle/>
                    <a:p>
                      <a:pPr marL="0" marR="0" algn="ctr" rtl="0" eaLnBrk="1" fontAlgn="ctr" latinLnBrk="0" hangingPunct="1">
                        <a:spcBef>
                          <a:spcPts val="0"/>
                        </a:spcBef>
                        <a:spcAft>
                          <a:spcPts val="0"/>
                        </a:spcAft>
                      </a:pPr>
                      <a:r>
                        <a:rPr lang="en-US" sz="1800" b="0" i="0" u="none" strike="noStrike" kern="1200" dirty="0">
                          <a:solidFill>
                            <a:schemeClr val="dk1"/>
                          </a:solidFill>
                          <a:latin typeface="Corbel"/>
                          <a:ea typeface="Calibri"/>
                          <a:cs typeface="Times New Roman"/>
                        </a:rPr>
                        <a:t>I-210</a:t>
                      </a:r>
                      <a:endParaRPr lang="en-US" sz="1800" b="0" i="0" u="none" strike="noStrike" dirty="0">
                        <a:latin typeface="Arial"/>
                      </a:endParaRPr>
                    </a:p>
                  </a:txBody>
                  <a:tcPr marL="68580" marR="68580" marT="9525" marB="0" anchor="ctr">
                    <a:solidFill>
                      <a:schemeClr val="tx1">
                        <a:lumMod val="95000"/>
                      </a:schemeClr>
                    </a:solidFill>
                  </a:tcPr>
                </a:tc>
                <a:tc>
                  <a:txBody>
                    <a:bodyPr/>
                    <a:lstStyle/>
                    <a:p>
                      <a:pPr algn="ctr" fontAlgn="b"/>
                      <a:r>
                        <a:rPr lang="en-US" sz="1600" b="0" i="0" u="none" strike="noStrike">
                          <a:solidFill>
                            <a:srgbClr val="000000"/>
                          </a:solidFill>
                          <a:latin typeface="Corbel" pitchFamily="34" charset="0"/>
                          <a:ea typeface="Times New Roman"/>
                        </a:rPr>
                        <a:t>94</a:t>
                      </a:r>
                      <a:endParaRPr lang="en-US" sz="1600" b="0" i="0" u="none" strike="noStrike">
                        <a:solidFill>
                          <a:srgbClr val="000000"/>
                        </a:solidFill>
                        <a:latin typeface="Corbel" pitchFamily="34" charset="0"/>
                      </a:endParaRPr>
                    </a:p>
                  </a:txBody>
                  <a:tcPr marL="9525" marR="9525" marT="9525" marB="0" anchor="b">
                    <a:solidFill>
                      <a:schemeClr val="tx1">
                        <a:lumMod val="95000"/>
                      </a:schemeClr>
                    </a:solidFill>
                  </a:tcPr>
                </a:tc>
                <a:tc>
                  <a:txBody>
                    <a:bodyPr/>
                    <a:lstStyle/>
                    <a:p>
                      <a:pPr algn="ctr" fontAlgn="b"/>
                      <a:r>
                        <a:rPr lang="en-US" sz="1600" b="0" i="0" u="none" strike="noStrike">
                          <a:solidFill>
                            <a:srgbClr val="000000"/>
                          </a:solidFill>
                          <a:latin typeface="Corbel" pitchFamily="34" charset="0"/>
                        </a:rPr>
                        <a:t>18%</a:t>
                      </a:r>
                    </a:p>
                  </a:txBody>
                  <a:tcPr marL="9525" marR="9525" marT="9525" marB="0" anchor="b">
                    <a:solidFill>
                      <a:schemeClr val="tx1">
                        <a:lumMod val="95000"/>
                      </a:schemeClr>
                    </a:solidFill>
                  </a:tcPr>
                </a:tc>
                <a:tc>
                  <a:txBody>
                    <a:bodyPr/>
                    <a:lstStyle/>
                    <a:p>
                      <a:pPr algn="ctr" fontAlgn="b"/>
                      <a:r>
                        <a:rPr lang="en-US" sz="1600" b="0" i="0" u="none" strike="noStrike">
                          <a:solidFill>
                            <a:srgbClr val="000000"/>
                          </a:solidFill>
                          <a:latin typeface="Corbel" pitchFamily="34" charset="0"/>
                        </a:rPr>
                        <a:t>25%</a:t>
                      </a:r>
                    </a:p>
                  </a:txBody>
                  <a:tcPr marL="9525" marR="9525" marT="9525" marB="0" anchor="b">
                    <a:solidFill>
                      <a:schemeClr val="tx1">
                        <a:lumMod val="95000"/>
                      </a:schemeClr>
                    </a:solidFill>
                  </a:tcPr>
                </a:tc>
                <a:tc>
                  <a:txBody>
                    <a:bodyPr/>
                    <a:lstStyle/>
                    <a:p>
                      <a:pPr algn="ctr" fontAlgn="b"/>
                      <a:r>
                        <a:rPr lang="en-US" sz="1600" b="0" i="0" u="none" strike="noStrike">
                          <a:solidFill>
                            <a:srgbClr val="000000"/>
                          </a:solidFill>
                          <a:latin typeface="Corbel" pitchFamily="34" charset="0"/>
                        </a:rPr>
                        <a:t>20%</a:t>
                      </a:r>
                    </a:p>
                  </a:txBody>
                  <a:tcPr marL="9525" marR="9525" marT="9525" marB="0" anchor="b">
                    <a:solidFill>
                      <a:schemeClr val="tx1">
                        <a:lumMod val="95000"/>
                      </a:schemeClr>
                    </a:solidFill>
                  </a:tcPr>
                </a:tc>
                <a:tc>
                  <a:txBody>
                    <a:bodyPr/>
                    <a:lstStyle/>
                    <a:p>
                      <a:pPr algn="ctr" fontAlgn="b"/>
                      <a:r>
                        <a:rPr lang="en-US" sz="1600" b="0" i="0" u="none" strike="noStrike">
                          <a:solidFill>
                            <a:srgbClr val="000000"/>
                          </a:solidFill>
                          <a:latin typeface="Corbel" pitchFamily="34" charset="0"/>
                        </a:rPr>
                        <a:t>25%</a:t>
                      </a:r>
                    </a:p>
                  </a:txBody>
                  <a:tcPr marL="9525" marR="9525" marT="9525" marB="0" anchor="b">
                    <a:solidFill>
                      <a:schemeClr val="tx1">
                        <a:lumMod val="95000"/>
                      </a:schemeClr>
                    </a:solidFill>
                  </a:tcPr>
                </a:tc>
              </a:tr>
              <a:tr h="274320">
                <a:tc>
                  <a:txBody>
                    <a:bodyPr/>
                    <a:lstStyle/>
                    <a:p>
                      <a:pPr marL="0" marR="0" algn="ctr" rtl="0" eaLnBrk="1" fontAlgn="ctr" latinLnBrk="0" hangingPunct="1">
                        <a:spcBef>
                          <a:spcPts val="0"/>
                        </a:spcBef>
                        <a:spcAft>
                          <a:spcPts val="0"/>
                        </a:spcAft>
                      </a:pPr>
                      <a:r>
                        <a:rPr lang="en-US" sz="1800" b="0" i="0" u="none" strike="noStrike" kern="1200" dirty="0">
                          <a:solidFill>
                            <a:schemeClr val="dk1"/>
                          </a:solidFill>
                          <a:latin typeface="Corbel"/>
                          <a:ea typeface="Calibri"/>
                          <a:cs typeface="Times New Roman"/>
                        </a:rPr>
                        <a:t>I-405</a:t>
                      </a:r>
                      <a:endParaRPr lang="en-US" sz="1800" b="0" i="0" u="none" strike="noStrike" dirty="0">
                        <a:latin typeface="Arial"/>
                      </a:endParaRPr>
                    </a:p>
                  </a:txBody>
                  <a:tcPr marL="68580" marR="68580" marT="9525" marB="0" anchor="ctr">
                    <a:solidFill>
                      <a:srgbClr val="C4D9F1"/>
                    </a:solidFill>
                  </a:tcPr>
                </a:tc>
                <a:tc>
                  <a:txBody>
                    <a:bodyPr/>
                    <a:lstStyle/>
                    <a:p>
                      <a:pPr algn="ctr" fontAlgn="b"/>
                      <a:r>
                        <a:rPr lang="en-US" sz="1600" b="0" i="0" u="none" strike="noStrike">
                          <a:solidFill>
                            <a:srgbClr val="000000"/>
                          </a:solidFill>
                          <a:latin typeface="Corbel" pitchFamily="34" charset="0"/>
                          <a:ea typeface="Times New Roman"/>
                        </a:rPr>
                        <a:t>182</a:t>
                      </a:r>
                      <a:endParaRPr lang="en-US" sz="1600" b="0" i="0" u="none" strike="noStrike">
                        <a:solidFill>
                          <a:srgbClr val="000000"/>
                        </a:solidFill>
                        <a:latin typeface="Corbel" pitchFamily="34" charset="0"/>
                      </a:endParaRPr>
                    </a:p>
                  </a:txBody>
                  <a:tcPr marL="9525" marR="9525" marT="9525" marB="0" anchor="b">
                    <a:solidFill>
                      <a:srgbClr val="C4D9F1"/>
                    </a:solidFill>
                  </a:tcPr>
                </a:tc>
                <a:tc>
                  <a:txBody>
                    <a:bodyPr/>
                    <a:lstStyle/>
                    <a:p>
                      <a:pPr algn="ctr" fontAlgn="b"/>
                      <a:r>
                        <a:rPr lang="en-US" sz="1600" b="0" i="0" u="none" strike="noStrike">
                          <a:solidFill>
                            <a:srgbClr val="000000"/>
                          </a:solidFill>
                          <a:latin typeface="Corbel" pitchFamily="34" charset="0"/>
                        </a:rPr>
                        <a:t>17%</a:t>
                      </a:r>
                    </a:p>
                  </a:txBody>
                  <a:tcPr marL="9525" marR="9525" marT="9525" marB="0" anchor="b">
                    <a:solidFill>
                      <a:srgbClr val="C4D9F1"/>
                    </a:solidFill>
                  </a:tcPr>
                </a:tc>
                <a:tc>
                  <a:txBody>
                    <a:bodyPr/>
                    <a:lstStyle/>
                    <a:p>
                      <a:pPr algn="ctr" fontAlgn="b"/>
                      <a:r>
                        <a:rPr lang="en-US" sz="1600" b="0" i="0" u="none" strike="noStrike">
                          <a:solidFill>
                            <a:srgbClr val="000000"/>
                          </a:solidFill>
                          <a:latin typeface="Corbel" pitchFamily="34" charset="0"/>
                        </a:rPr>
                        <a:t>23%</a:t>
                      </a:r>
                    </a:p>
                  </a:txBody>
                  <a:tcPr marL="9525" marR="9525" marT="9525" marB="0" anchor="b">
                    <a:solidFill>
                      <a:srgbClr val="C4D9F1"/>
                    </a:solidFill>
                  </a:tcPr>
                </a:tc>
                <a:tc>
                  <a:txBody>
                    <a:bodyPr/>
                    <a:lstStyle/>
                    <a:p>
                      <a:pPr algn="ctr" fontAlgn="b"/>
                      <a:r>
                        <a:rPr lang="en-US" sz="1600" b="0" i="0" u="none" strike="noStrike">
                          <a:solidFill>
                            <a:srgbClr val="000000"/>
                          </a:solidFill>
                          <a:latin typeface="Corbel" pitchFamily="34" charset="0"/>
                        </a:rPr>
                        <a:t>18%</a:t>
                      </a:r>
                    </a:p>
                  </a:txBody>
                  <a:tcPr marL="9525" marR="9525" marT="9525" marB="0" anchor="b">
                    <a:solidFill>
                      <a:srgbClr val="C4D9F1"/>
                    </a:solidFill>
                  </a:tcPr>
                </a:tc>
                <a:tc>
                  <a:txBody>
                    <a:bodyPr/>
                    <a:lstStyle/>
                    <a:p>
                      <a:pPr algn="ctr" fontAlgn="b"/>
                      <a:r>
                        <a:rPr lang="en-US" sz="1600" b="0" i="0" u="none" strike="noStrike">
                          <a:solidFill>
                            <a:srgbClr val="000000"/>
                          </a:solidFill>
                          <a:latin typeface="Corbel" pitchFamily="34" charset="0"/>
                        </a:rPr>
                        <a:t>23%</a:t>
                      </a:r>
                    </a:p>
                  </a:txBody>
                  <a:tcPr marL="9525" marR="9525" marT="9525" marB="0" anchor="b">
                    <a:solidFill>
                      <a:srgbClr val="C4D9F1"/>
                    </a:solidFill>
                  </a:tcPr>
                </a:tc>
              </a:tr>
              <a:tr h="274320">
                <a:tc>
                  <a:txBody>
                    <a:bodyPr/>
                    <a:lstStyle/>
                    <a:p>
                      <a:pPr marL="0" marR="0" algn="ctr" rtl="0" eaLnBrk="1" fontAlgn="ctr" latinLnBrk="0" hangingPunct="1">
                        <a:spcBef>
                          <a:spcPts val="0"/>
                        </a:spcBef>
                        <a:spcAft>
                          <a:spcPts val="0"/>
                        </a:spcAft>
                      </a:pPr>
                      <a:r>
                        <a:rPr lang="en-US" sz="1800" b="0" i="0" u="none" strike="noStrike" kern="1200" dirty="0">
                          <a:solidFill>
                            <a:schemeClr val="dk1"/>
                          </a:solidFill>
                          <a:latin typeface="Corbel"/>
                          <a:ea typeface="Calibri"/>
                          <a:cs typeface="Times New Roman"/>
                        </a:rPr>
                        <a:t>I-605</a:t>
                      </a:r>
                      <a:endParaRPr lang="en-US" sz="1800" b="0" i="0" u="none" strike="noStrike" dirty="0">
                        <a:latin typeface="Arial"/>
                      </a:endParaRPr>
                    </a:p>
                  </a:txBody>
                  <a:tcPr marL="68580" marR="68580" marT="9525" marB="0" anchor="ctr">
                    <a:solidFill>
                      <a:schemeClr val="tx1">
                        <a:lumMod val="95000"/>
                      </a:schemeClr>
                    </a:solidFill>
                  </a:tcPr>
                </a:tc>
                <a:tc>
                  <a:txBody>
                    <a:bodyPr/>
                    <a:lstStyle/>
                    <a:p>
                      <a:pPr algn="ctr" fontAlgn="b"/>
                      <a:r>
                        <a:rPr lang="en-US" sz="1600" b="0" i="0" u="none" strike="noStrike">
                          <a:solidFill>
                            <a:srgbClr val="000000"/>
                          </a:solidFill>
                          <a:latin typeface="Corbel" pitchFamily="34" charset="0"/>
                          <a:ea typeface="Times New Roman"/>
                        </a:rPr>
                        <a:t>109</a:t>
                      </a:r>
                      <a:endParaRPr lang="en-US" sz="1600" b="0" i="0" u="none" strike="noStrike">
                        <a:solidFill>
                          <a:srgbClr val="000000"/>
                        </a:solidFill>
                        <a:latin typeface="Corbel" pitchFamily="34" charset="0"/>
                      </a:endParaRPr>
                    </a:p>
                  </a:txBody>
                  <a:tcPr marL="9525" marR="9525" marT="9525" marB="0" anchor="b">
                    <a:solidFill>
                      <a:schemeClr val="tx1">
                        <a:lumMod val="95000"/>
                      </a:schemeClr>
                    </a:solidFill>
                  </a:tcPr>
                </a:tc>
                <a:tc>
                  <a:txBody>
                    <a:bodyPr/>
                    <a:lstStyle/>
                    <a:p>
                      <a:pPr algn="ctr" fontAlgn="b"/>
                      <a:r>
                        <a:rPr lang="en-US" sz="1600" b="0" i="0" u="none" strike="noStrike">
                          <a:solidFill>
                            <a:srgbClr val="000000"/>
                          </a:solidFill>
                          <a:latin typeface="Corbel" pitchFamily="34" charset="0"/>
                        </a:rPr>
                        <a:t>18%</a:t>
                      </a:r>
                    </a:p>
                  </a:txBody>
                  <a:tcPr marL="9525" marR="9525" marT="9525" marB="0" anchor="b">
                    <a:solidFill>
                      <a:schemeClr val="tx1">
                        <a:lumMod val="95000"/>
                      </a:schemeClr>
                    </a:solidFill>
                  </a:tcPr>
                </a:tc>
                <a:tc>
                  <a:txBody>
                    <a:bodyPr/>
                    <a:lstStyle/>
                    <a:p>
                      <a:pPr algn="ctr" fontAlgn="b"/>
                      <a:r>
                        <a:rPr lang="en-US" sz="1600" b="0" i="0" u="none" strike="noStrike">
                          <a:solidFill>
                            <a:srgbClr val="000000"/>
                          </a:solidFill>
                          <a:latin typeface="Corbel" pitchFamily="34" charset="0"/>
                        </a:rPr>
                        <a:t>23%</a:t>
                      </a:r>
                    </a:p>
                  </a:txBody>
                  <a:tcPr marL="9525" marR="9525" marT="9525" marB="0" anchor="b">
                    <a:solidFill>
                      <a:schemeClr val="tx1">
                        <a:lumMod val="95000"/>
                      </a:schemeClr>
                    </a:solidFill>
                  </a:tcPr>
                </a:tc>
                <a:tc>
                  <a:txBody>
                    <a:bodyPr/>
                    <a:lstStyle/>
                    <a:p>
                      <a:pPr algn="ctr" fontAlgn="b"/>
                      <a:r>
                        <a:rPr lang="en-US" sz="1600" b="0" i="0" u="none" strike="noStrike">
                          <a:solidFill>
                            <a:srgbClr val="000000"/>
                          </a:solidFill>
                          <a:latin typeface="Corbel" pitchFamily="34" charset="0"/>
                        </a:rPr>
                        <a:t>18%</a:t>
                      </a:r>
                    </a:p>
                  </a:txBody>
                  <a:tcPr marL="9525" marR="9525" marT="9525" marB="0" anchor="b">
                    <a:solidFill>
                      <a:schemeClr val="tx1">
                        <a:lumMod val="95000"/>
                      </a:schemeClr>
                    </a:solidFill>
                  </a:tcPr>
                </a:tc>
                <a:tc>
                  <a:txBody>
                    <a:bodyPr/>
                    <a:lstStyle/>
                    <a:p>
                      <a:pPr algn="ctr" fontAlgn="b"/>
                      <a:r>
                        <a:rPr lang="en-US" sz="1600" b="0" i="0" u="none" strike="noStrike">
                          <a:solidFill>
                            <a:srgbClr val="000000"/>
                          </a:solidFill>
                          <a:latin typeface="Corbel" pitchFamily="34" charset="0"/>
                        </a:rPr>
                        <a:t>23%</a:t>
                      </a:r>
                    </a:p>
                  </a:txBody>
                  <a:tcPr marL="9525" marR="9525" marT="9525" marB="0" anchor="b">
                    <a:solidFill>
                      <a:schemeClr val="tx1">
                        <a:lumMod val="95000"/>
                      </a:schemeClr>
                    </a:solidFill>
                  </a:tcPr>
                </a:tc>
              </a:tr>
              <a:tr h="274320">
                <a:tc>
                  <a:txBody>
                    <a:bodyPr/>
                    <a:lstStyle/>
                    <a:p>
                      <a:pPr marL="0" marR="0" algn="ctr" rtl="0" eaLnBrk="1" fontAlgn="ctr" latinLnBrk="0" hangingPunct="1">
                        <a:spcBef>
                          <a:spcPts val="0"/>
                        </a:spcBef>
                        <a:spcAft>
                          <a:spcPts val="0"/>
                        </a:spcAft>
                      </a:pPr>
                      <a:r>
                        <a:rPr lang="en-US" sz="1800" b="0" i="0" u="none" strike="noStrike" kern="1200" dirty="0">
                          <a:solidFill>
                            <a:schemeClr val="dk1"/>
                          </a:solidFill>
                          <a:latin typeface="Corbel"/>
                          <a:ea typeface="Calibri"/>
                          <a:cs typeface="Times New Roman"/>
                        </a:rPr>
                        <a:t>I-710</a:t>
                      </a:r>
                      <a:endParaRPr lang="en-US" sz="1800" b="0" i="0" u="none" strike="noStrike" dirty="0">
                        <a:latin typeface="Arial"/>
                      </a:endParaRPr>
                    </a:p>
                  </a:txBody>
                  <a:tcPr marL="68580" marR="68580" marT="9525" marB="0" anchor="ctr">
                    <a:solidFill>
                      <a:srgbClr val="C4D9F1"/>
                    </a:solidFill>
                  </a:tcPr>
                </a:tc>
                <a:tc>
                  <a:txBody>
                    <a:bodyPr/>
                    <a:lstStyle/>
                    <a:p>
                      <a:pPr algn="ctr" fontAlgn="b"/>
                      <a:r>
                        <a:rPr lang="en-US" sz="1600" b="0" i="0" u="none" strike="noStrike">
                          <a:solidFill>
                            <a:srgbClr val="000000"/>
                          </a:solidFill>
                          <a:latin typeface="Corbel" pitchFamily="34" charset="0"/>
                          <a:ea typeface="Times New Roman"/>
                        </a:rPr>
                        <a:t>39</a:t>
                      </a:r>
                      <a:endParaRPr lang="en-US" sz="1600" b="0" i="0" u="none" strike="noStrike">
                        <a:solidFill>
                          <a:srgbClr val="000000"/>
                        </a:solidFill>
                        <a:latin typeface="Corbel" pitchFamily="34" charset="0"/>
                      </a:endParaRPr>
                    </a:p>
                  </a:txBody>
                  <a:tcPr marL="9525" marR="9525" marT="9525" marB="0" anchor="b">
                    <a:solidFill>
                      <a:srgbClr val="C4D9F1"/>
                    </a:solidFill>
                  </a:tcPr>
                </a:tc>
                <a:tc>
                  <a:txBody>
                    <a:bodyPr/>
                    <a:lstStyle/>
                    <a:p>
                      <a:pPr algn="ctr" fontAlgn="b"/>
                      <a:r>
                        <a:rPr lang="en-US" sz="1600" b="0" i="0" u="none" strike="noStrike" dirty="0">
                          <a:solidFill>
                            <a:srgbClr val="000000"/>
                          </a:solidFill>
                          <a:latin typeface="Corbel" pitchFamily="34" charset="0"/>
                        </a:rPr>
                        <a:t>18%</a:t>
                      </a:r>
                    </a:p>
                  </a:txBody>
                  <a:tcPr marL="9525" marR="9525" marT="9525" marB="0" anchor="b">
                    <a:solidFill>
                      <a:srgbClr val="C4D9F1"/>
                    </a:solidFill>
                  </a:tcPr>
                </a:tc>
                <a:tc>
                  <a:txBody>
                    <a:bodyPr/>
                    <a:lstStyle/>
                    <a:p>
                      <a:pPr algn="ctr" fontAlgn="b"/>
                      <a:r>
                        <a:rPr lang="en-US" sz="1600" b="0" i="0" u="none" strike="noStrike">
                          <a:solidFill>
                            <a:srgbClr val="000000"/>
                          </a:solidFill>
                          <a:latin typeface="Corbel" pitchFamily="34" charset="0"/>
                        </a:rPr>
                        <a:t>24%</a:t>
                      </a:r>
                    </a:p>
                  </a:txBody>
                  <a:tcPr marL="9525" marR="9525" marT="9525" marB="0" anchor="b">
                    <a:solidFill>
                      <a:srgbClr val="C4D9F1"/>
                    </a:solidFill>
                  </a:tcPr>
                </a:tc>
                <a:tc>
                  <a:txBody>
                    <a:bodyPr/>
                    <a:lstStyle/>
                    <a:p>
                      <a:pPr algn="ctr" fontAlgn="b"/>
                      <a:r>
                        <a:rPr lang="en-US" sz="1600" b="0" i="0" u="none" strike="noStrike">
                          <a:solidFill>
                            <a:srgbClr val="000000"/>
                          </a:solidFill>
                          <a:latin typeface="Corbel" pitchFamily="34" charset="0"/>
                        </a:rPr>
                        <a:t>17%</a:t>
                      </a:r>
                    </a:p>
                  </a:txBody>
                  <a:tcPr marL="9525" marR="9525" marT="9525" marB="0" anchor="b">
                    <a:solidFill>
                      <a:srgbClr val="C4D9F1"/>
                    </a:solidFill>
                  </a:tcPr>
                </a:tc>
                <a:tc>
                  <a:txBody>
                    <a:bodyPr/>
                    <a:lstStyle/>
                    <a:p>
                      <a:pPr algn="ctr" fontAlgn="b"/>
                      <a:r>
                        <a:rPr lang="en-US" sz="1600" b="0" i="0" u="none" strike="noStrike" dirty="0">
                          <a:solidFill>
                            <a:srgbClr val="000000"/>
                          </a:solidFill>
                          <a:latin typeface="Corbel" pitchFamily="34" charset="0"/>
                        </a:rPr>
                        <a:t>22%</a:t>
                      </a:r>
                    </a:p>
                  </a:txBody>
                  <a:tcPr marL="9525" marR="9525" marT="9525" marB="0" anchor="b">
                    <a:solidFill>
                      <a:srgbClr val="C4D9F1"/>
                    </a:solidFill>
                  </a:tcPr>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Motivation</a:t>
            </a:r>
            <a:endParaRPr lang="en-US" sz="4000" dirty="0"/>
          </a:p>
        </p:txBody>
      </p:sp>
      <p:sp>
        <p:nvSpPr>
          <p:cNvPr id="3" name="Content Placeholder 2"/>
          <p:cNvSpPr>
            <a:spLocks noGrp="1"/>
          </p:cNvSpPr>
          <p:nvPr>
            <p:ph idx="1"/>
          </p:nvPr>
        </p:nvSpPr>
        <p:spPr/>
        <p:txBody>
          <a:bodyPr/>
          <a:lstStyle/>
          <a:p>
            <a:r>
              <a:rPr lang="en-US" dirty="0" smtClean="0"/>
              <a:t>Get rid of fixed time of day factors</a:t>
            </a:r>
          </a:p>
          <a:p>
            <a:r>
              <a:rPr lang="en-US" dirty="0" smtClean="0"/>
              <a:t>Introduce sensitivity to time of day variations in level of service and road prices,</a:t>
            </a:r>
          </a:p>
          <a:p>
            <a:r>
              <a:rPr lang="en-US" dirty="0" smtClean="0"/>
              <a:t>and also to household attributes</a:t>
            </a:r>
          </a:p>
          <a:p>
            <a:r>
              <a:rPr lang="en-US" dirty="0" smtClean="0"/>
              <a:t>Recognize that trip departure and arrival times are not independent</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Thank you, Peter!</a:t>
            </a:r>
            <a:br>
              <a:rPr lang="en-US" dirty="0" smtClean="0"/>
            </a:br>
            <a:r>
              <a:rPr lang="en-US" dirty="0" smtClean="0"/>
              <a:t/>
            </a:r>
            <a:br>
              <a:rPr lang="en-US" dirty="0" smtClean="0"/>
            </a:br>
            <a:r>
              <a:rPr lang="en-US" dirty="0" smtClean="0"/>
              <a:t/>
            </a:r>
            <a:br>
              <a:rPr lang="en-US" dirty="0" smtClean="0"/>
            </a:b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04800"/>
            <a:ext cx="7772400" cy="914400"/>
          </a:xfrm>
        </p:spPr>
        <p:txBody>
          <a:bodyPr/>
          <a:lstStyle/>
          <a:p>
            <a:r>
              <a:rPr lang="en-US" dirty="0" smtClean="0"/>
              <a:t>Model design</a:t>
            </a:r>
            <a:endParaRPr lang="en-US" dirty="0"/>
          </a:p>
        </p:txBody>
      </p:sp>
      <p:pic>
        <p:nvPicPr>
          <p:cNvPr id="4" name="Picture 3" descr="Model Flow with Time of Day Option A.emf"/>
          <p:cNvPicPr>
            <a:picLocks noChangeAspect="1"/>
          </p:cNvPicPr>
          <p:nvPr/>
        </p:nvPicPr>
        <p:blipFill>
          <a:blip r:embed="rId3" cstate="print"/>
          <a:stretch>
            <a:fillRect/>
          </a:stretch>
        </p:blipFill>
        <p:spPr>
          <a:xfrm>
            <a:off x="2057400" y="1326436"/>
            <a:ext cx="5181600" cy="5451396"/>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04800"/>
            <a:ext cx="7772400" cy="914400"/>
          </a:xfrm>
        </p:spPr>
        <p:txBody>
          <a:bodyPr/>
          <a:lstStyle/>
          <a:p>
            <a:r>
              <a:rPr lang="en-US" dirty="0" smtClean="0"/>
              <a:t>Model design</a:t>
            </a:r>
            <a:endParaRPr lang="en-US" dirty="0"/>
          </a:p>
        </p:txBody>
      </p:sp>
      <p:pic>
        <p:nvPicPr>
          <p:cNvPr id="4" name="Picture 3" descr="Model Flow with Time of Day Option B.emf"/>
          <p:cNvPicPr>
            <a:picLocks noChangeAspect="1"/>
          </p:cNvPicPr>
          <p:nvPr/>
        </p:nvPicPr>
        <p:blipFill>
          <a:blip r:embed="rId3" cstate="print"/>
          <a:stretch>
            <a:fillRect/>
          </a:stretch>
        </p:blipFill>
        <p:spPr>
          <a:xfrm>
            <a:off x="1295400" y="1371600"/>
            <a:ext cx="6248400" cy="5066387"/>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28600"/>
            <a:ext cx="7772400" cy="707136"/>
          </a:xfrm>
        </p:spPr>
        <p:txBody>
          <a:bodyPr/>
          <a:lstStyle/>
          <a:p>
            <a:r>
              <a:rPr lang="en-US" sz="4000" dirty="0" smtClean="0"/>
              <a:t>Approach</a:t>
            </a:r>
            <a:endParaRPr lang="en-US" sz="4000" dirty="0"/>
          </a:p>
        </p:txBody>
      </p:sp>
      <p:sp>
        <p:nvSpPr>
          <p:cNvPr id="3" name="Content Placeholder 2"/>
          <p:cNvSpPr>
            <a:spLocks noGrp="1"/>
          </p:cNvSpPr>
          <p:nvPr>
            <p:ph idx="1"/>
          </p:nvPr>
        </p:nvSpPr>
        <p:spPr>
          <a:xfrm>
            <a:off x="914400" y="990600"/>
            <a:ext cx="7772400" cy="1676400"/>
          </a:xfrm>
        </p:spPr>
        <p:txBody>
          <a:bodyPr/>
          <a:lstStyle/>
          <a:p>
            <a:r>
              <a:rPr lang="en-US" dirty="0" smtClean="0"/>
              <a:t>Apply tour scheduling concepts to trips</a:t>
            </a:r>
          </a:p>
          <a:p>
            <a:r>
              <a:rPr lang="en-US" dirty="0" smtClean="0"/>
              <a:t>Instead of scheduling individual trips, schedule pairs of </a:t>
            </a:r>
            <a:r>
              <a:rPr lang="en-US" dirty="0" smtClean="0"/>
              <a:t>trips </a:t>
            </a:r>
            <a:endParaRPr lang="en-US" dirty="0"/>
          </a:p>
        </p:txBody>
      </p:sp>
      <p:graphicFrame>
        <p:nvGraphicFramePr>
          <p:cNvPr id="4" name="Table 3"/>
          <p:cNvGraphicFramePr>
            <a:graphicFrameLocks noGrp="1"/>
          </p:cNvGraphicFramePr>
          <p:nvPr/>
        </p:nvGraphicFramePr>
        <p:xfrm>
          <a:off x="1371600" y="2819400"/>
          <a:ext cx="5693642" cy="2743200"/>
        </p:xfrm>
        <a:graphic>
          <a:graphicData uri="http://schemas.openxmlformats.org/drawingml/2006/table">
            <a:tbl>
              <a:tblPr firstRow="1" bandRow="1">
                <a:tableStyleId>{5C22544A-7EE6-4342-B048-85BDC9FD1C3A}</a:tableStyleId>
              </a:tblPr>
              <a:tblGrid>
                <a:gridCol w="754120"/>
                <a:gridCol w="754120"/>
                <a:gridCol w="1029374"/>
                <a:gridCol w="1097280"/>
                <a:gridCol w="1029374"/>
                <a:gridCol w="1029374"/>
              </a:tblGrid>
              <a:tr h="457200">
                <a:tc>
                  <a:txBody>
                    <a:bodyPr/>
                    <a:lstStyle/>
                    <a:p>
                      <a:pPr algn="ctr"/>
                      <a:r>
                        <a:rPr lang="en-US" dirty="0" err="1" smtClean="0"/>
                        <a:t>perId</a:t>
                      </a:r>
                      <a:endParaRPr lang="en-US" dirty="0"/>
                    </a:p>
                  </a:txBody>
                  <a:tcPr anchor="ctr">
                    <a:solidFill>
                      <a:srgbClr val="17375D"/>
                    </a:solidFill>
                  </a:tcPr>
                </a:tc>
                <a:tc>
                  <a:txBody>
                    <a:bodyPr/>
                    <a:lstStyle/>
                    <a:p>
                      <a:pPr algn="ctr"/>
                      <a:r>
                        <a:rPr lang="en-US" dirty="0" err="1" smtClean="0"/>
                        <a:t>tripId</a:t>
                      </a:r>
                      <a:endParaRPr lang="en-US" dirty="0"/>
                    </a:p>
                  </a:txBody>
                  <a:tcPr anchor="ctr">
                    <a:solidFill>
                      <a:srgbClr val="17375D"/>
                    </a:solidFill>
                  </a:tcPr>
                </a:tc>
                <a:tc>
                  <a:txBody>
                    <a:bodyPr/>
                    <a:lstStyle/>
                    <a:p>
                      <a:pPr algn="ctr"/>
                      <a:r>
                        <a:rPr lang="en-US" dirty="0" err="1" smtClean="0"/>
                        <a:t>depLoc</a:t>
                      </a:r>
                      <a:endParaRPr lang="en-US" dirty="0"/>
                    </a:p>
                  </a:txBody>
                  <a:tcPr anchor="ctr">
                    <a:solidFill>
                      <a:srgbClr val="17375D"/>
                    </a:solidFill>
                  </a:tcPr>
                </a:tc>
                <a:tc>
                  <a:txBody>
                    <a:bodyPr/>
                    <a:lstStyle/>
                    <a:p>
                      <a:pPr algn="ctr"/>
                      <a:r>
                        <a:rPr lang="en-US" dirty="0" err="1" smtClean="0"/>
                        <a:t>depTime</a:t>
                      </a:r>
                      <a:endParaRPr lang="en-US" dirty="0"/>
                    </a:p>
                  </a:txBody>
                  <a:tcPr anchor="ctr">
                    <a:solidFill>
                      <a:srgbClr val="17375D"/>
                    </a:solidFill>
                  </a:tcPr>
                </a:tc>
                <a:tc>
                  <a:txBody>
                    <a:bodyPr/>
                    <a:lstStyle/>
                    <a:p>
                      <a:pPr algn="ctr"/>
                      <a:r>
                        <a:rPr lang="en-US" dirty="0" err="1" smtClean="0"/>
                        <a:t>arrLoc</a:t>
                      </a:r>
                      <a:endParaRPr lang="en-US" dirty="0"/>
                    </a:p>
                  </a:txBody>
                  <a:tcPr anchor="ctr">
                    <a:solidFill>
                      <a:srgbClr val="17375D"/>
                    </a:solidFill>
                  </a:tcPr>
                </a:tc>
                <a:tc>
                  <a:txBody>
                    <a:bodyPr/>
                    <a:lstStyle/>
                    <a:p>
                      <a:pPr algn="ctr"/>
                      <a:r>
                        <a:rPr lang="en-US" dirty="0" err="1" smtClean="0"/>
                        <a:t>arrTime</a:t>
                      </a:r>
                      <a:endParaRPr lang="en-US" dirty="0"/>
                    </a:p>
                  </a:txBody>
                  <a:tcPr anchor="ctr">
                    <a:solidFill>
                      <a:srgbClr val="17375D"/>
                    </a:solidFill>
                  </a:tcPr>
                </a:tc>
              </a:tr>
              <a:tr h="457200">
                <a:tc>
                  <a:txBody>
                    <a:bodyPr/>
                    <a:lstStyle/>
                    <a:p>
                      <a:pPr algn="ctr"/>
                      <a:r>
                        <a:rPr lang="en-US" dirty="0" smtClean="0"/>
                        <a:t>1</a:t>
                      </a:r>
                      <a:endParaRPr lang="en-US" dirty="0"/>
                    </a:p>
                  </a:txBody>
                  <a:tcPr anchor="ctr"/>
                </a:tc>
                <a:tc>
                  <a:txBody>
                    <a:bodyPr/>
                    <a:lstStyle/>
                    <a:p>
                      <a:pPr algn="ctr"/>
                      <a:r>
                        <a:rPr lang="en-US" dirty="0" smtClean="0"/>
                        <a:t>1</a:t>
                      </a:r>
                      <a:endParaRPr lang="en-US" dirty="0"/>
                    </a:p>
                  </a:txBody>
                  <a:tcPr anchor="ctr"/>
                </a:tc>
                <a:tc>
                  <a:txBody>
                    <a:bodyPr/>
                    <a:lstStyle/>
                    <a:p>
                      <a:pPr algn="ctr"/>
                      <a:r>
                        <a:rPr lang="en-US" dirty="0" smtClean="0"/>
                        <a:t>home</a:t>
                      </a:r>
                      <a:endParaRPr lang="en-US" dirty="0"/>
                    </a:p>
                  </a:txBody>
                  <a:tcPr anchor="ctr"/>
                </a:tc>
                <a:tc>
                  <a:txBody>
                    <a:bodyPr/>
                    <a:lstStyle/>
                    <a:p>
                      <a:pPr algn="ctr"/>
                      <a:r>
                        <a:rPr lang="en-US" dirty="0" smtClean="0"/>
                        <a:t>8:15 am</a:t>
                      </a:r>
                      <a:endParaRPr lang="en-US" dirty="0"/>
                    </a:p>
                  </a:txBody>
                  <a:tcPr anchor="ctr"/>
                </a:tc>
                <a:tc>
                  <a:txBody>
                    <a:bodyPr/>
                    <a:lstStyle/>
                    <a:p>
                      <a:pPr algn="ctr"/>
                      <a:r>
                        <a:rPr lang="en-US" dirty="0" smtClean="0"/>
                        <a:t>work</a:t>
                      </a:r>
                      <a:endParaRPr lang="en-US" dirty="0"/>
                    </a:p>
                  </a:txBody>
                  <a:tcPr anchor="ctr"/>
                </a:tc>
                <a:tc>
                  <a:txBody>
                    <a:bodyPr/>
                    <a:lstStyle/>
                    <a:p>
                      <a:pPr algn="ctr"/>
                      <a:r>
                        <a:rPr lang="en-US" dirty="0" smtClean="0"/>
                        <a:t>8:50 am</a:t>
                      </a:r>
                      <a:endParaRPr lang="en-US" dirty="0"/>
                    </a:p>
                  </a:txBody>
                  <a:tcPr anchor="ctr"/>
                </a:tc>
              </a:tr>
              <a:tr h="457200">
                <a:tc>
                  <a:txBody>
                    <a:bodyPr/>
                    <a:lstStyle/>
                    <a:p>
                      <a:pPr algn="ctr"/>
                      <a:r>
                        <a:rPr lang="en-US" dirty="0" smtClean="0"/>
                        <a:t>1</a:t>
                      </a:r>
                      <a:endParaRPr lang="en-US" dirty="0"/>
                    </a:p>
                  </a:txBody>
                  <a:tcPr anchor="ctr"/>
                </a:tc>
                <a:tc>
                  <a:txBody>
                    <a:bodyPr/>
                    <a:lstStyle/>
                    <a:p>
                      <a:pPr algn="ctr"/>
                      <a:r>
                        <a:rPr lang="en-US" dirty="0" smtClean="0"/>
                        <a:t>2</a:t>
                      </a:r>
                      <a:endParaRPr lang="en-US" dirty="0"/>
                    </a:p>
                  </a:txBody>
                  <a:tcPr anchor="ctr"/>
                </a:tc>
                <a:tc>
                  <a:txBody>
                    <a:bodyPr/>
                    <a:lstStyle/>
                    <a:p>
                      <a:pPr algn="ctr"/>
                      <a:r>
                        <a:rPr lang="en-US" dirty="0" smtClean="0"/>
                        <a:t>work</a:t>
                      </a:r>
                      <a:endParaRPr lang="en-US" dirty="0"/>
                    </a:p>
                  </a:txBody>
                  <a:tcPr anchor="ctr"/>
                </a:tc>
                <a:tc>
                  <a:txBody>
                    <a:bodyPr/>
                    <a:lstStyle/>
                    <a:p>
                      <a:pPr algn="ctr"/>
                      <a:r>
                        <a:rPr lang="en-US" dirty="0" smtClean="0"/>
                        <a:t>6:25 pm</a:t>
                      </a:r>
                      <a:endParaRPr lang="en-US" dirty="0"/>
                    </a:p>
                  </a:txBody>
                  <a:tcPr anchor="ctr"/>
                </a:tc>
                <a:tc>
                  <a:txBody>
                    <a:bodyPr/>
                    <a:lstStyle/>
                    <a:p>
                      <a:pPr algn="ctr"/>
                      <a:r>
                        <a:rPr lang="en-US" dirty="0" smtClean="0"/>
                        <a:t>home</a:t>
                      </a:r>
                      <a:endParaRPr lang="en-US" dirty="0"/>
                    </a:p>
                  </a:txBody>
                  <a:tcPr anchor="ctr"/>
                </a:tc>
                <a:tc>
                  <a:txBody>
                    <a:bodyPr/>
                    <a:lstStyle/>
                    <a:p>
                      <a:pPr algn="ctr"/>
                      <a:r>
                        <a:rPr lang="en-US" dirty="0" smtClean="0"/>
                        <a:t>7:05</a:t>
                      </a:r>
                      <a:r>
                        <a:rPr lang="en-US" baseline="0" dirty="0" smtClean="0"/>
                        <a:t> pm</a:t>
                      </a:r>
                      <a:endParaRPr lang="en-US" dirty="0"/>
                    </a:p>
                  </a:txBody>
                  <a:tcPr anchor="ctr"/>
                </a:tc>
              </a:tr>
              <a:tr h="457200">
                <a:tc>
                  <a:txBody>
                    <a:bodyPr/>
                    <a:lstStyle/>
                    <a:p>
                      <a:pPr algn="ctr"/>
                      <a:r>
                        <a:rPr lang="en-US" dirty="0" smtClean="0"/>
                        <a:t>2</a:t>
                      </a:r>
                      <a:endParaRPr lang="en-US" dirty="0"/>
                    </a:p>
                  </a:txBody>
                  <a:tcPr anchor="ctr"/>
                </a:tc>
                <a:tc>
                  <a:txBody>
                    <a:bodyPr/>
                    <a:lstStyle/>
                    <a:p>
                      <a:pPr algn="ctr"/>
                      <a:r>
                        <a:rPr lang="en-US" dirty="0" smtClean="0"/>
                        <a:t>1</a:t>
                      </a:r>
                      <a:endParaRPr lang="en-US" dirty="0"/>
                    </a:p>
                  </a:txBody>
                  <a:tcPr anchor="ctr"/>
                </a:tc>
                <a:tc>
                  <a:txBody>
                    <a:bodyPr/>
                    <a:lstStyle/>
                    <a:p>
                      <a:pPr algn="ctr"/>
                      <a:r>
                        <a:rPr lang="en-US" dirty="0" smtClean="0"/>
                        <a:t>home</a:t>
                      </a:r>
                      <a:endParaRPr lang="en-US" dirty="0"/>
                    </a:p>
                  </a:txBody>
                  <a:tcPr anchor="ctr"/>
                </a:tc>
                <a:tc>
                  <a:txBody>
                    <a:bodyPr/>
                    <a:lstStyle/>
                    <a:p>
                      <a:pPr algn="ctr"/>
                      <a:r>
                        <a:rPr lang="en-US" dirty="0" smtClean="0"/>
                        <a:t>7:30 am</a:t>
                      </a:r>
                      <a:endParaRPr lang="en-US" dirty="0"/>
                    </a:p>
                  </a:txBody>
                  <a:tcPr anchor="ctr"/>
                </a:tc>
                <a:tc>
                  <a:txBody>
                    <a:bodyPr/>
                    <a:lstStyle/>
                    <a:p>
                      <a:pPr algn="ctr"/>
                      <a:r>
                        <a:rPr lang="en-US" dirty="0" smtClean="0"/>
                        <a:t>work</a:t>
                      </a:r>
                      <a:endParaRPr lang="en-US" dirty="0"/>
                    </a:p>
                  </a:txBody>
                  <a:tcPr anchor="ctr"/>
                </a:tc>
                <a:tc>
                  <a:txBody>
                    <a:bodyPr/>
                    <a:lstStyle/>
                    <a:p>
                      <a:pPr algn="ctr"/>
                      <a:r>
                        <a:rPr lang="en-US" dirty="0" smtClean="0"/>
                        <a:t>8:10</a:t>
                      </a:r>
                      <a:r>
                        <a:rPr lang="en-US" baseline="0" dirty="0" smtClean="0"/>
                        <a:t> am</a:t>
                      </a:r>
                      <a:endParaRPr lang="en-US" dirty="0"/>
                    </a:p>
                  </a:txBody>
                  <a:tcPr anchor="ctr"/>
                </a:tc>
              </a:tr>
              <a:tr h="457200">
                <a:tc>
                  <a:txBody>
                    <a:bodyPr/>
                    <a:lstStyle/>
                    <a:p>
                      <a:pPr algn="ctr"/>
                      <a:r>
                        <a:rPr lang="en-US" dirty="0" smtClean="0"/>
                        <a:t>2</a:t>
                      </a:r>
                      <a:endParaRPr lang="en-US" dirty="0"/>
                    </a:p>
                  </a:txBody>
                  <a:tcPr anchor="ctr"/>
                </a:tc>
                <a:tc>
                  <a:txBody>
                    <a:bodyPr/>
                    <a:lstStyle/>
                    <a:p>
                      <a:pPr algn="ctr"/>
                      <a:r>
                        <a:rPr lang="en-US" dirty="0" smtClean="0"/>
                        <a:t>2</a:t>
                      </a:r>
                      <a:endParaRPr lang="en-US" dirty="0"/>
                    </a:p>
                  </a:txBody>
                  <a:tcPr anchor="ctr"/>
                </a:tc>
                <a:tc>
                  <a:txBody>
                    <a:bodyPr/>
                    <a:lstStyle/>
                    <a:p>
                      <a:pPr algn="ctr"/>
                      <a:r>
                        <a:rPr lang="en-US" dirty="0" smtClean="0"/>
                        <a:t>work</a:t>
                      </a:r>
                      <a:endParaRPr lang="en-US" dirty="0"/>
                    </a:p>
                  </a:txBody>
                  <a:tcPr anchor="ctr"/>
                </a:tc>
                <a:tc>
                  <a:txBody>
                    <a:bodyPr/>
                    <a:lstStyle/>
                    <a:p>
                      <a:pPr algn="ctr"/>
                      <a:r>
                        <a:rPr lang="en-US" dirty="0" smtClean="0"/>
                        <a:t>5:00 pm</a:t>
                      </a:r>
                      <a:endParaRPr lang="en-US" dirty="0"/>
                    </a:p>
                  </a:txBody>
                  <a:tcPr anchor="ctr"/>
                </a:tc>
                <a:tc>
                  <a:txBody>
                    <a:bodyPr/>
                    <a:lstStyle/>
                    <a:p>
                      <a:pPr algn="ctr"/>
                      <a:r>
                        <a:rPr lang="en-US" dirty="0" smtClean="0"/>
                        <a:t>gas</a:t>
                      </a:r>
                      <a:endParaRPr lang="en-US" dirty="0"/>
                    </a:p>
                  </a:txBody>
                  <a:tcPr anchor="ctr"/>
                </a:tc>
                <a:tc>
                  <a:txBody>
                    <a:bodyPr/>
                    <a:lstStyle/>
                    <a:p>
                      <a:pPr algn="ctr"/>
                      <a:r>
                        <a:rPr lang="en-US" dirty="0" smtClean="0"/>
                        <a:t>5:35 pm</a:t>
                      </a:r>
                      <a:endParaRPr lang="en-US" dirty="0"/>
                    </a:p>
                  </a:txBody>
                  <a:tcPr anchor="ctr"/>
                </a:tc>
              </a:tr>
              <a:tr h="457200">
                <a:tc>
                  <a:txBody>
                    <a:bodyPr/>
                    <a:lstStyle/>
                    <a:p>
                      <a:pPr algn="ctr"/>
                      <a:r>
                        <a:rPr lang="en-US" dirty="0" smtClean="0"/>
                        <a:t>2</a:t>
                      </a:r>
                      <a:endParaRPr lang="en-US" dirty="0"/>
                    </a:p>
                  </a:txBody>
                  <a:tcPr anchor="ctr"/>
                </a:tc>
                <a:tc>
                  <a:txBody>
                    <a:bodyPr/>
                    <a:lstStyle/>
                    <a:p>
                      <a:pPr algn="ctr"/>
                      <a:r>
                        <a:rPr lang="en-US" dirty="0" smtClean="0"/>
                        <a:t>3</a:t>
                      </a:r>
                      <a:endParaRPr lang="en-US" dirty="0"/>
                    </a:p>
                  </a:txBody>
                  <a:tcPr anchor="ctr"/>
                </a:tc>
                <a:tc>
                  <a:txBody>
                    <a:bodyPr/>
                    <a:lstStyle/>
                    <a:p>
                      <a:pPr algn="ctr"/>
                      <a:r>
                        <a:rPr lang="en-US" dirty="0" smtClean="0"/>
                        <a:t>gas</a:t>
                      </a:r>
                      <a:endParaRPr lang="en-US" dirty="0"/>
                    </a:p>
                  </a:txBody>
                  <a:tcPr anchor="ctr"/>
                </a:tc>
                <a:tc>
                  <a:txBody>
                    <a:bodyPr/>
                    <a:lstStyle/>
                    <a:p>
                      <a:pPr algn="ctr"/>
                      <a:r>
                        <a:rPr lang="en-US" dirty="0" smtClean="0"/>
                        <a:t>5:45</a:t>
                      </a:r>
                      <a:endParaRPr lang="en-US" dirty="0"/>
                    </a:p>
                  </a:txBody>
                  <a:tcPr anchor="ctr"/>
                </a:tc>
                <a:tc>
                  <a:txBody>
                    <a:bodyPr/>
                    <a:lstStyle/>
                    <a:p>
                      <a:pPr algn="ctr"/>
                      <a:r>
                        <a:rPr lang="en-US" dirty="0" smtClean="0"/>
                        <a:t>home</a:t>
                      </a:r>
                      <a:endParaRPr lang="en-US" dirty="0"/>
                    </a:p>
                  </a:txBody>
                  <a:tcPr anchor="ctr"/>
                </a:tc>
                <a:tc>
                  <a:txBody>
                    <a:bodyPr/>
                    <a:lstStyle/>
                    <a:p>
                      <a:pPr algn="ctr"/>
                      <a:r>
                        <a:rPr lang="en-US" dirty="0" smtClean="0"/>
                        <a:t>5:55 pm</a:t>
                      </a:r>
                      <a:endParaRPr lang="en-US" dirty="0"/>
                    </a:p>
                  </a:txBody>
                  <a:tcPr anchor="ctr"/>
                </a:tc>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838200" y="228600"/>
            <a:ext cx="7772400" cy="707136"/>
          </a:xfrm>
          <a:prstGeom prst="rect">
            <a:avLst/>
          </a:prstGeom>
        </p:spPr>
        <p:txBody>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4000" b="0" i="0" u="none" strike="noStrike" kern="1200" cap="none" spc="-100" normalizeH="0" baseline="0" noProof="0" smtClean="0">
                <a:ln>
                  <a:noFill/>
                </a:ln>
                <a:solidFill>
                  <a:schemeClr val="tx2">
                    <a:satMod val="200000"/>
                  </a:schemeClr>
                </a:solidFill>
                <a:effectLst/>
                <a:uLnTx/>
                <a:uFillTx/>
                <a:latin typeface="+mj-lt"/>
                <a:ea typeface="+mj-ea"/>
                <a:cs typeface="+mj-cs"/>
              </a:rPr>
              <a:t>Approach</a:t>
            </a:r>
            <a:endParaRPr kumimoji="0" lang="en-US" sz="4000" b="0" i="0" u="none" strike="noStrike" kern="1200" cap="none" spc="-100" normalizeH="0" baseline="0" noProof="0" dirty="0">
              <a:ln>
                <a:noFill/>
              </a:ln>
              <a:solidFill>
                <a:schemeClr val="tx2">
                  <a:satMod val="200000"/>
                </a:schemeClr>
              </a:solidFill>
              <a:effectLst/>
              <a:uLnTx/>
              <a:uFillTx/>
              <a:latin typeface="+mj-lt"/>
              <a:ea typeface="+mj-ea"/>
              <a:cs typeface="+mj-cs"/>
            </a:endParaRPr>
          </a:p>
        </p:txBody>
      </p:sp>
      <p:sp>
        <p:nvSpPr>
          <p:cNvPr id="5" name="Content Placeholder 2"/>
          <p:cNvSpPr txBox="1">
            <a:spLocks/>
          </p:cNvSpPr>
          <p:nvPr/>
        </p:nvSpPr>
        <p:spPr>
          <a:xfrm>
            <a:off x="914400" y="990600"/>
            <a:ext cx="7772400" cy="1676400"/>
          </a:xfrm>
          <a:prstGeom prst="rect">
            <a:avLst/>
          </a:prstGeom>
        </p:spPr>
        <p:txBody>
          <a:bodyPr/>
          <a:lstStyle/>
          <a:p>
            <a:pPr marL="411480" marR="0" lvl="0" indent="-342900" algn="l" defTabSz="914400" rtl="0" eaLnBrk="1" fontAlgn="auto" latinLnBrk="0" hangingPunct="1">
              <a:lnSpc>
                <a:spcPct val="100000"/>
              </a:lnSpc>
              <a:spcBef>
                <a:spcPts val="700"/>
              </a:spcBef>
              <a:spcAft>
                <a:spcPts val="0"/>
              </a:spcAft>
              <a:buClr>
                <a:schemeClr val="tx2"/>
              </a:buClr>
              <a:buSzPct val="95000"/>
              <a:buFont typeface="Wingdings"/>
              <a:buChar char=""/>
              <a:tabLst/>
              <a:defRPr/>
            </a:pPr>
            <a:r>
              <a:rPr lang="en-US" sz="3000" dirty="0" smtClean="0"/>
              <a:t>S</a:t>
            </a:r>
            <a:r>
              <a:rPr lang="en-US" sz="3000" dirty="0" smtClean="0"/>
              <a:t>imple tour:</a:t>
            </a:r>
          </a:p>
          <a:p>
            <a:pPr marL="868680" lvl="1" indent="-342900">
              <a:spcBef>
                <a:spcPts val="700"/>
              </a:spcBef>
              <a:buClr>
                <a:schemeClr val="tx2"/>
              </a:buClr>
              <a:buSzPct val="95000"/>
              <a:buFont typeface="Wingdings"/>
              <a:buChar char=""/>
              <a:defRPr/>
            </a:pPr>
            <a:r>
              <a:rPr kumimoji="0" lang="en-US" sz="3000" b="0" i="0" u="none" strike="noStrike" kern="1200" cap="none" spc="0" normalizeH="0" baseline="0" noProof="0" dirty="0" smtClean="0">
                <a:ln>
                  <a:noFill/>
                </a:ln>
                <a:solidFill>
                  <a:schemeClr val="tx1"/>
                </a:solidFill>
                <a:effectLst/>
                <a:uLnTx/>
                <a:uFillTx/>
                <a:latin typeface="+mn-lt"/>
                <a:ea typeface="+mn-ea"/>
                <a:cs typeface="+mn-cs"/>
              </a:rPr>
              <a:t>Home</a:t>
            </a:r>
            <a:r>
              <a:rPr kumimoji="0" lang="en-US" sz="3000" b="0" i="0" u="none" strike="noStrike" kern="1200" cap="none" spc="0" normalizeH="0" noProof="0" dirty="0" smtClean="0">
                <a:ln>
                  <a:noFill/>
                </a:ln>
                <a:solidFill>
                  <a:schemeClr val="tx1"/>
                </a:solidFill>
                <a:effectLst/>
                <a:uLnTx/>
                <a:uFillTx/>
                <a:latin typeface="+mn-lt"/>
                <a:ea typeface="+mn-ea"/>
                <a:cs typeface="+mn-cs"/>
              </a:rPr>
              <a:t> departure + work departure</a:t>
            </a:r>
            <a:endParaRPr kumimoji="0" lang="en-US" sz="3000" b="0" i="0" u="none" strike="noStrike" kern="1200" cap="none" spc="0" normalizeH="0" baseline="0" noProof="0" dirty="0">
              <a:ln>
                <a:noFill/>
              </a:ln>
              <a:solidFill>
                <a:schemeClr val="tx1"/>
              </a:solidFill>
              <a:effectLst/>
              <a:uLnTx/>
              <a:uFillTx/>
              <a:latin typeface="+mn-lt"/>
              <a:ea typeface="+mn-ea"/>
              <a:cs typeface="+mn-cs"/>
            </a:endParaRPr>
          </a:p>
        </p:txBody>
      </p:sp>
      <p:graphicFrame>
        <p:nvGraphicFramePr>
          <p:cNvPr id="6" name="Table 5"/>
          <p:cNvGraphicFramePr>
            <a:graphicFrameLocks noGrp="1"/>
          </p:cNvGraphicFramePr>
          <p:nvPr/>
        </p:nvGraphicFramePr>
        <p:xfrm>
          <a:off x="1371600" y="2819400"/>
          <a:ext cx="5693642" cy="2743200"/>
        </p:xfrm>
        <a:graphic>
          <a:graphicData uri="http://schemas.openxmlformats.org/drawingml/2006/table">
            <a:tbl>
              <a:tblPr firstRow="1" bandRow="1">
                <a:tableStyleId>{5C22544A-7EE6-4342-B048-85BDC9FD1C3A}</a:tableStyleId>
              </a:tblPr>
              <a:tblGrid>
                <a:gridCol w="754120"/>
                <a:gridCol w="754120"/>
                <a:gridCol w="1029374"/>
                <a:gridCol w="1097280"/>
                <a:gridCol w="1029374"/>
                <a:gridCol w="1029374"/>
              </a:tblGrid>
              <a:tr h="457200">
                <a:tc>
                  <a:txBody>
                    <a:bodyPr/>
                    <a:lstStyle/>
                    <a:p>
                      <a:pPr algn="ctr"/>
                      <a:r>
                        <a:rPr lang="en-US" dirty="0" err="1" smtClean="0"/>
                        <a:t>perId</a:t>
                      </a:r>
                      <a:endParaRPr lang="en-US" dirty="0"/>
                    </a:p>
                  </a:txBody>
                  <a:tcPr anchor="ctr">
                    <a:solidFill>
                      <a:srgbClr val="17375D"/>
                    </a:solidFill>
                  </a:tcPr>
                </a:tc>
                <a:tc>
                  <a:txBody>
                    <a:bodyPr/>
                    <a:lstStyle/>
                    <a:p>
                      <a:pPr algn="ctr"/>
                      <a:r>
                        <a:rPr lang="en-US" dirty="0" err="1" smtClean="0"/>
                        <a:t>tripId</a:t>
                      </a:r>
                      <a:endParaRPr lang="en-US" dirty="0"/>
                    </a:p>
                  </a:txBody>
                  <a:tcPr anchor="ctr">
                    <a:solidFill>
                      <a:srgbClr val="17375D"/>
                    </a:solidFill>
                  </a:tcPr>
                </a:tc>
                <a:tc>
                  <a:txBody>
                    <a:bodyPr/>
                    <a:lstStyle/>
                    <a:p>
                      <a:pPr algn="ctr"/>
                      <a:r>
                        <a:rPr lang="en-US" dirty="0" err="1" smtClean="0"/>
                        <a:t>depLoc</a:t>
                      </a:r>
                      <a:endParaRPr lang="en-US" dirty="0"/>
                    </a:p>
                  </a:txBody>
                  <a:tcPr anchor="ctr">
                    <a:solidFill>
                      <a:srgbClr val="17375D"/>
                    </a:solidFill>
                  </a:tcPr>
                </a:tc>
                <a:tc>
                  <a:txBody>
                    <a:bodyPr/>
                    <a:lstStyle/>
                    <a:p>
                      <a:pPr algn="ctr"/>
                      <a:r>
                        <a:rPr lang="en-US" dirty="0" err="1" smtClean="0"/>
                        <a:t>depTime</a:t>
                      </a:r>
                      <a:endParaRPr lang="en-US" dirty="0"/>
                    </a:p>
                  </a:txBody>
                  <a:tcPr anchor="ctr">
                    <a:solidFill>
                      <a:srgbClr val="17375D"/>
                    </a:solidFill>
                  </a:tcPr>
                </a:tc>
                <a:tc>
                  <a:txBody>
                    <a:bodyPr/>
                    <a:lstStyle/>
                    <a:p>
                      <a:pPr algn="ctr"/>
                      <a:r>
                        <a:rPr lang="en-US" dirty="0" err="1" smtClean="0"/>
                        <a:t>arrLoc</a:t>
                      </a:r>
                      <a:endParaRPr lang="en-US" dirty="0"/>
                    </a:p>
                  </a:txBody>
                  <a:tcPr anchor="ctr">
                    <a:solidFill>
                      <a:srgbClr val="17375D"/>
                    </a:solidFill>
                  </a:tcPr>
                </a:tc>
                <a:tc>
                  <a:txBody>
                    <a:bodyPr/>
                    <a:lstStyle/>
                    <a:p>
                      <a:pPr algn="ctr"/>
                      <a:r>
                        <a:rPr lang="en-US" dirty="0" err="1" smtClean="0"/>
                        <a:t>arrTime</a:t>
                      </a:r>
                      <a:endParaRPr lang="en-US" dirty="0"/>
                    </a:p>
                  </a:txBody>
                  <a:tcPr anchor="ctr">
                    <a:solidFill>
                      <a:srgbClr val="17375D"/>
                    </a:solidFill>
                  </a:tcPr>
                </a:tc>
              </a:tr>
              <a:tr h="457200">
                <a:tc>
                  <a:txBody>
                    <a:bodyPr/>
                    <a:lstStyle/>
                    <a:p>
                      <a:pPr algn="ctr"/>
                      <a:r>
                        <a:rPr lang="en-US" dirty="0" smtClean="0"/>
                        <a:t>1</a:t>
                      </a:r>
                      <a:endParaRPr lang="en-US" dirty="0"/>
                    </a:p>
                  </a:txBody>
                  <a:tcPr anchor="ctr"/>
                </a:tc>
                <a:tc>
                  <a:txBody>
                    <a:bodyPr/>
                    <a:lstStyle/>
                    <a:p>
                      <a:pPr algn="ctr"/>
                      <a:r>
                        <a:rPr lang="en-US" dirty="0" smtClean="0"/>
                        <a:t>1</a:t>
                      </a:r>
                      <a:endParaRPr lang="en-US" dirty="0"/>
                    </a:p>
                  </a:txBody>
                  <a:tcPr anchor="ctr"/>
                </a:tc>
                <a:tc>
                  <a:txBody>
                    <a:bodyPr/>
                    <a:lstStyle/>
                    <a:p>
                      <a:pPr algn="ctr"/>
                      <a:r>
                        <a:rPr lang="en-US" dirty="0" smtClean="0"/>
                        <a:t>home</a:t>
                      </a:r>
                      <a:endParaRPr lang="en-US" dirty="0"/>
                    </a:p>
                  </a:txBody>
                  <a:tcPr anchor="ctr"/>
                </a:tc>
                <a:tc>
                  <a:txBody>
                    <a:bodyPr/>
                    <a:lstStyle/>
                    <a:p>
                      <a:pPr algn="ctr"/>
                      <a:r>
                        <a:rPr lang="en-US" b="1" dirty="0" smtClean="0">
                          <a:solidFill>
                            <a:srgbClr val="FF0000"/>
                          </a:solidFill>
                        </a:rPr>
                        <a:t>8:15 am</a:t>
                      </a:r>
                      <a:endParaRPr lang="en-US" b="1" dirty="0">
                        <a:solidFill>
                          <a:srgbClr val="FF0000"/>
                        </a:solidFill>
                      </a:endParaRPr>
                    </a:p>
                  </a:txBody>
                  <a:tcPr anchor="ctr"/>
                </a:tc>
                <a:tc>
                  <a:txBody>
                    <a:bodyPr/>
                    <a:lstStyle/>
                    <a:p>
                      <a:pPr algn="ctr"/>
                      <a:r>
                        <a:rPr lang="en-US" dirty="0" smtClean="0"/>
                        <a:t>work</a:t>
                      </a:r>
                      <a:endParaRPr lang="en-US" dirty="0"/>
                    </a:p>
                  </a:txBody>
                  <a:tcPr anchor="ctr"/>
                </a:tc>
                <a:tc>
                  <a:txBody>
                    <a:bodyPr/>
                    <a:lstStyle/>
                    <a:p>
                      <a:pPr algn="ctr"/>
                      <a:r>
                        <a:rPr lang="en-US" dirty="0" smtClean="0"/>
                        <a:t>8:50 am</a:t>
                      </a:r>
                      <a:endParaRPr lang="en-US" dirty="0"/>
                    </a:p>
                  </a:txBody>
                  <a:tcPr anchor="ctr"/>
                </a:tc>
              </a:tr>
              <a:tr h="457200">
                <a:tc>
                  <a:txBody>
                    <a:bodyPr/>
                    <a:lstStyle/>
                    <a:p>
                      <a:pPr algn="ctr"/>
                      <a:r>
                        <a:rPr lang="en-US" dirty="0" smtClean="0"/>
                        <a:t>1</a:t>
                      </a:r>
                      <a:endParaRPr lang="en-US" dirty="0"/>
                    </a:p>
                  </a:txBody>
                  <a:tcPr anchor="ctr"/>
                </a:tc>
                <a:tc>
                  <a:txBody>
                    <a:bodyPr/>
                    <a:lstStyle/>
                    <a:p>
                      <a:pPr algn="ctr"/>
                      <a:r>
                        <a:rPr lang="en-US" dirty="0" smtClean="0"/>
                        <a:t>2</a:t>
                      </a:r>
                      <a:endParaRPr lang="en-US" dirty="0"/>
                    </a:p>
                  </a:txBody>
                  <a:tcPr anchor="ctr"/>
                </a:tc>
                <a:tc>
                  <a:txBody>
                    <a:bodyPr/>
                    <a:lstStyle/>
                    <a:p>
                      <a:pPr algn="ctr"/>
                      <a:r>
                        <a:rPr lang="en-US" dirty="0" smtClean="0"/>
                        <a:t>work</a:t>
                      </a:r>
                      <a:endParaRPr lang="en-US" dirty="0"/>
                    </a:p>
                  </a:txBody>
                  <a:tcPr anchor="ctr"/>
                </a:tc>
                <a:tc>
                  <a:txBody>
                    <a:bodyPr/>
                    <a:lstStyle/>
                    <a:p>
                      <a:pPr algn="ctr"/>
                      <a:r>
                        <a:rPr lang="en-US" b="1" dirty="0" smtClean="0">
                          <a:solidFill>
                            <a:srgbClr val="FF0000"/>
                          </a:solidFill>
                        </a:rPr>
                        <a:t>6:25 pm</a:t>
                      </a:r>
                      <a:endParaRPr lang="en-US" b="1" dirty="0">
                        <a:solidFill>
                          <a:srgbClr val="FF0000"/>
                        </a:solidFill>
                      </a:endParaRPr>
                    </a:p>
                  </a:txBody>
                  <a:tcPr anchor="ctr"/>
                </a:tc>
                <a:tc>
                  <a:txBody>
                    <a:bodyPr/>
                    <a:lstStyle/>
                    <a:p>
                      <a:pPr algn="ctr"/>
                      <a:r>
                        <a:rPr lang="en-US" dirty="0" smtClean="0"/>
                        <a:t>home</a:t>
                      </a:r>
                      <a:endParaRPr lang="en-US" dirty="0"/>
                    </a:p>
                  </a:txBody>
                  <a:tcPr anchor="ctr"/>
                </a:tc>
                <a:tc>
                  <a:txBody>
                    <a:bodyPr/>
                    <a:lstStyle/>
                    <a:p>
                      <a:pPr algn="ctr"/>
                      <a:r>
                        <a:rPr lang="en-US" b="0" dirty="0" smtClean="0">
                          <a:solidFill>
                            <a:schemeClr val="bg1"/>
                          </a:solidFill>
                        </a:rPr>
                        <a:t>7:05</a:t>
                      </a:r>
                      <a:r>
                        <a:rPr lang="en-US" b="0" baseline="0" dirty="0" smtClean="0">
                          <a:solidFill>
                            <a:schemeClr val="bg1"/>
                          </a:solidFill>
                        </a:rPr>
                        <a:t> pm</a:t>
                      </a:r>
                      <a:endParaRPr lang="en-US" b="0" dirty="0">
                        <a:solidFill>
                          <a:schemeClr val="bg1"/>
                        </a:solidFill>
                      </a:endParaRPr>
                    </a:p>
                  </a:txBody>
                  <a:tcPr anchor="ctr"/>
                </a:tc>
              </a:tr>
              <a:tr h="457200">
                <a:tc>
                  <a:txBody>
                    <a:bodyPr/>
                    <a:lstStyle/>
                    <a:p>
                      <a:pPr algn="ctr"/>
                      <a:r>
                        <a:rPr lang="en-US" dirty="0" smtClean="0"/>
                        <a:t>2</a:t>
                      </a:r>
                      <a:endParaRPr lang="en-US" dirty="0"/>
                    </a:p>
                  </a:txBody>
                  <a:tcPr anchor="ctr"/>
                </a:tc>
                <a:tc>
                  <a:txBody>
                    <a:bodyPr/>
                    <a:lstStyle/>
                    <a:p>
                      <a:pPr algn="ctr"/>
                      <a:r>
                        <a:rPr lang="en-US" dirty="0" smtClean="0"/>
                        <a:t>1</a:t>
                      </a:r>
                      <a:endParaRPr lang="en-US" dirty="0"/>
                    </a:p>
                  </a:txBody>
                  <a:tcPr anchor="ctr"/>
                </a:tc>
                <a:tc>
                  <a:txBody>
                    <a:bodyPr/>
                    <a:lstStyle/>
                    <a:p>
                      <a:pPr algn="ctr"/>
                      <a:r>
                        <a:rPr lang="en-US" dirty="0" smtClean="0"/>
                        <a:t>home</a:t>
                      </a:r>
                      <a:endParaRPr lang="en-US" dirty="0"/>
                    </a:p>
                  </a:txBody>
                  <a:tcPr anchor="ctr"/>
                </a:tc>
                <a:tc>
                  <a:txBody>
                    <a:bodyPr/>
                    <a:lstStyle/>
                    <a:p>
                      <a:pPr algn="ctr"/>
                      <a:r>
                        <a:rPr lang="en-US" dirty="0" smtClean="0"/>
                        <a:t>7:30 am</a:t>
                      </a:r>
                      <a:endParaRPr lang="en-US" dirty="0"/>
                    </a:p>
                  </a:txBody>
                  <a:tcPr anchor="ctr"/>
                </a:tc>
                <a:tc>
                  <a:txBody>
                    <a:bodyPr/>
                    <a:lstStyle/>
                    <a:p>
                      <a:pPr algn="ctr"/>
                      <a:r>
                        <a:rPr lang="en-US" dirty="0" smtClean="0"/>
                        <a:t>work</a:t>
                      </a:r>
                      <a:endParaRPr lang="en-US" dirty="0"/>
                    </a:p>
                  </a:txBody>
                  <a:tcPr anchor="ctr"/>
                </a:tc>
                <a:tc>
                  <a:txBody>
                    <a:bodyPr/>
                    <a:lstStyle/>
                    <a:p>
                      <a:pPr algn="ctr"/>
                      <a:r>
                        <a:rPr lang="en-US" dirty="0" smtClean="0"/>
                        <a:t>8:10</a:t>
                      </a:r>
                      <a:r>
                        <a:rPr lang="en-US" baseline="0" dirty="0" smtClean="0"/>
                        <a:t> am</a:t>
                      </a:r>
                      <a:endParaRPr lang="en-US" dirty="0"/>
                    </a:p>
                  </a:txBody>
                  <a:tcPr anchor="ctr"/>
                </a:tc>
              </a:tr>
              <a:tr h="457200">
                <a:tc>
                  <a:txBody>
                    <a:bodyPr/>
                    <a:lstStyle/>
                    <a:p>
                      <a:pPr algn="ctr"/>
                      <a:r>
                        <a:rPr lang="en-US" dirty="0" smtClean="0"/>
                        <a:t>2</a:t>
                      </a:r>
                      <a:endParaRPr lang="en-US" dirty="0"/>
                    </a:p>
                  </a:txBody>
                  <a:tcPr anchor="ctr"/>
                </a:tc>
                <a:tc>
                  <a:txBody>
                    <a:bodyPr/>
                    <a:lstStyle/>
                    <a:p>
                      <a:pPr algn="ctr"/>
                      <a:r>
                        <a:rPr lang="en-US" dirty="0" smtClean="0"/>
                        <a:t>2</a:t>
                      </a:r>
                      <a:endParaRPr lang="en-US" dirty="0"/>
                    </a:p>
                  </a:txBody>
                  <a:tcPr anchor="ctr"/>
                </a:tc>
                <a:tc>
                  <a:txBody>
                    <a:bodyPr/>
                    <a:lstStyle/>
                    <a:p>
                      <a:pPr algn="ctr"/>
                      <a:r>
                        <a:rPr lang="en-US" dirty="0" smtClean="0"/>
                        <a:t>work</a:t>
                      </a:r>
                      <a:endParaRPr lang="en-US" dirty="0"/>
                    </a:p>
                  </a:txBody>
                  <a:tcPr anchor="ctr"/>
                </a:tc>
                <a:tc>
                  <a:txBody>
                    <a:bodyPr/>
                    <a:lstStyle/>
                    <a:p>
                      <a:pPr algn="ctr"/>
                      <a:r>
                        <a:rPr lang="en-US" dirty="0" smtClean="0"/>
                        <a:t>5:00 pm</a:t>
                      </a:r>
                      <a:endParaRPr lang="en-US" dirty="0"/>
                    </a:p>
                  </a:txBody>
                  <a:tcPr anchor="ctr"/>
                </a:tc>
                <a:tc>
                  <a:txBody>
                    <a:bodyPr/>
                    <a:lstStyle/>
                    <a:p>
                      <a:pPr algn="ctr"/>
                      <a:r>
                        <a:rPr lang="en-US" dirty="0" smtClean="0"/>
                        <a:t>gas</a:t>
                      </a:r>
                      <a:endParaRPr lang="en-US" dirty="0"/>
                    </a:p>
                  </a:txBody>
                  <a:tcPr anchor="ctr"/>
                </a:tc>
                <a:tc>
                  <a:txBody>
                    <a:bodyPr/>
                    <a:lstStyle/>
                    <a:p>
                      <a:pPr algn="ctr"/>
                      <a:r>
                        <a:rPr lang="en-US" dirty="0" smtClean="0"/>
                        <a:t>5:35 pm</a:t>
                      </a:r>
                      <a:endParaRPr lang="en-US" dirty="0"/>
                    </a:p>
                  </a:txBody>
                  <a:tcPr anchor="ctr"/>
                </a:tc>
              </a:tr>
              <a:tr h="457200">
                <a:tc>
                  <a:txBody>
                    <a:bodyPr/>
                    <a:lstStyle/>
                    <a:p>
                      <a:pPr algn="ctr"/>
                      <a:r>
                        <a:rPr lang="en-US" dirty="0" smtClean="0"/>
                        <a:t>2</a:t>
                      </a:r>
                      <a:endParaRPr lang="en-US" dirty="0"/>
                    </a:p>
                  </a:txBody>
                  <a:tcPr anchor="ctr"/>
                </a:tc>
                <a:tc>
                  <a:txBody>
                    <a:bodyPr/>
                    <a:lstStyle/>
                    <a:p>
                      <a:pPr algn="ctr"/>
                      <a:r>
                        <a:rPr lang="en-US" dirty="0" smtClean="0"/>
                        <a:t>3</a:t>
                      </a:r>
                      <a:endParaRPr lang="en-US" dirty="0"/>
                    </a:p>
                  </a:txBody>
                  <a:tcPr anchor="ctr"/>
                </a:tc>
                <a:tc>
                  <a:txBody>
                    <a:bodyPr/>
                    <a:lstStyle/>
                    <a:p>
                      <a:pPr algn="ctr"/>
                      <a:r>
                        <a:rPr lang="en-US" dirty="0" smtClean="0"/>
                        <a:t>gas</a:t>
                      </a:r>
                      <a:endParaRPr lang="en-US" dirty="0"/>
                    </a:p>
                  </a:txBody>
                  <a:tcPr anchor="ctr"/>
                </a:tc>
                <a:tc>
                  <a:txBody>
                    <a:bodyPr/>
                    <a:lstStyle/>
                    <a:p>
                      <a:pPr algn="ctr"/>
                      <a:r>
                        <a:rPr lang="en-US" dirty="0" smtClean="0"/>
                        <a:t>5:45</a:t>
                      </a:r>
                      <a:endParaRPr lang="en-US" dirty="0"/>
                    </a:p>
                  </a:txBody>
                  <a:tcPr anchor="ctr"/>
                </a:tc>
                <a:tc>
                  <a:txBody>
                    <a:bodyPr/>
                    <a:lstStyle/>
                    <a:p>
                      <a:pPr algn="ctr"/>
                      <a:r>
                        <a:rPr lang="en-US" dirty="0" smtClean="0"/>
                        <a:t>home</a:t>
                      </a:r>
                      <a:endParaRPr lang="en-US" dirty="0"/>
                    </a:p>
                  </a:txBody>
                  <a:tcPr anchor="ctr"/>
                </a:tc>
                <a:tc>
                  <a:txBody>
                    <a:bodyPr/>
                    <a:lstStyle/>
                    <a:p>
                      <a:pPr algn="ctr"/>
                      <a:r>
                        <a:rPr lang="en-US" dirty="0" smtClean="0"/>
                        <a:t>5:55 pm</a:t>
                      </a:r>
                      <a:endParaRPr lang="en-US" dirty="0"/>
                    </a:p>
                  </a:txBody>
                  <a:tcPr anchor="ctr"/>
                </a:tc>
              </a:tr>
            </a:tbl>
          </a:graphicData>
        </a:graphic>
      </p:graphicFrame>
      <p:sp>
        <p:nvSpPr>
          <p:cNvPr id="7" name="Rectangle 6"/>
          <p:cNvSpPr/>
          <p:nvPr/>
        </p:nvSpPr>
        <p:spPr>
          <a:xfrm>
            <a:off x="1143000" y="3352800"/>
            <a:ext cx="6096000" cy="914400"/>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Approach</a:t>
            </a:r>
            <a:endParaRPr lang="en-US" sz="4000" dirty="0"/>
          </a:p>
        </p:txBody>
      </p:sp>
      <p:sp>
        <p:nvSpPr>
          <p:cNvPr id="5" name="Content Placeholder 2"/>
          <p:cNvSpPr txBox="1">
            <a:spLocks/>
          </p:cNvSpPr>
          <p:nvPr/>
        </p:nvSpPr>
        <p:spPr>
          <a:xfrm>
            <a:off x="914400" y="990600"/>
            <a:ext cx="7772400" cy="1676400"/>
          </a:xfrm>
          <a:prstGeom prst="rect">
            <a:avLst/>
          </a:prstGeom>
        </p:spPr>
        <p:txBody>
          <a:bodyPr vert="horz">
            <a:normAutofit/>
          </a:bodyPr>
          <a:lstStyle/>
          <a:p>
            <a:pPr marL="411480" marR="0" lvl="0" indent="-342900" algn="l" defTabSz="914400" rtl="0" eaLnBrk="1" fontAlgn="auto" latinLnBrk="0" hangingPunct="1">
              <a:lnSpc>
                <a:spcPct val="100000"/>
              </a:lnSpc>
              <a:spcBef>
                <a:spcPts val="700"/>
              </a:spcBef>
              <a:spcAft>
                <a:spcPts val="0"/>
              </a:spcAft>
              <a:buClr>
                <a:schemeClr val="tx2"/>
              </a:buClr>
              <a:buSzPct val="95000"/>
              <a:buFont typeface="Wingdings"/>
              <a:buChar char=""/>
              <a:tabLst/>
              <a:defRPr/>
            </a:pPr>
            <a:r>
              <a:rPr kumimoji="0" lang="en-US" sz="2800" b="0" i="0" u="none" strike="noStrike" kern="1200" cap="none" spc="0" normalizeH="0" baseline="0" noProof="0" dirty="0" smtClean="0">
                <a:ln>
                  <a:noFill/>
                </a:ln>
                <a:solidFill>
                  <a:schemeClr val="tx1"/>
                </a:solidFill>
                <a:effectLst/>
                <a:uLnTx/>
                <a:uFillTx/>
                <a:latin typeface="+mn-lt"/>
                <a:ea typeface="+mn-ea"/>
                <a:cs typeface="+mn-cs"/>
              </a:rPr>
              <a:t>Simple tour:</a:t>
            </a:r>
          </a:p>
          <a:p>
            <a:pPr marL="868680" lvl="1" indent="-342900">
              <a:spcBef>
                <a:spcPts val="700"/>
              </a:spcBef>
              <a:buClr>
                <a:schemeClr val="tx2"/>
              </a:buClr>
              <a:buSzPct val="95000"/>
              <a:buFont typeface="Wingdings"/>
              <a:buChar char=""/>
              <a:defRPr/>
            </a:pPr>
            <a:r>
              <a:rPr lang="en-US" sz="2800" dirty="0" smtClean="0"/>
              <a:t>Home departure + work departure</a:t>
            </a:r>
          </a:p>
          <a:p>
            <a:pPr marL="868680" lvl="1" indent="-342900">
              <a:spcBef>
                <a:spcPts val="700"/>
              </a:spcBef>
              <a:buClr>
                <a:schemeClr val="tx2"/>
              </a:buClr>
              <a:buSzPct val="95000"/>
              <a:buFont typeface="Wingdings"/>
              <a:buChar char=""/>
              <a:defRPr/>
            </a:pPr>
            <a:r>
              <a:rPr lang="en-US" sz="2800" dirty="0" smtClean="0"/>
              <a:t>Stop time becomes part of trip duration</a:t>
            </a:r>
            <a:endParaRPr kumimoji="0" lang="en-US" sz="2800" b="0" i="0" u="none" strike="noStrike" kern="1200" cap="none" spc="0" normalizeH="0" baseline="0" noProof="0" dirty="0">
              <a:ln>
                <a:noFill/>
              </a:ln>
              <a:solidFill>
                <a:schemeClr val="tx1"/>
              </a:solidFill>
              <a:effectLst/>
              <a:uLnTx/>
              <a:uFillTx/>
              <a:latin typeface="+mn-lt"/>
              <a:ea typeface="+mn-ea"/>
              <a:cs typeface="+mn-cs"/>
            </a:endParaRPr>
          </a:p>
        </p:txBody>
      </p:sp>
      <p:graphicFrame>
        <p:nvGraphicFramePr>
          <p:cNvPr id="6" name="Table 5"/>
          <p:cNvGraphicFramePr>
            <a:graphicFrameLocks noGrp="1"/>
          </p:cNvGraphicFramePr>
          <p:nvPr/>
        </p:nvGraphicFramePr>
        <p:xfrm>
          <a:off x="1371600" y="2819400"/>
          <a:ext cx="5693642" cy="2743200"/>
        </p:xfrm>
        <a:graphic>
          <a:graphicData uri="http://schemas.openxmlformats.org/drawingml/2006/table">
            <a:tbl>
              <a:tblPr firstRow="1" bandRow="1">
                <a:tableStyleId>{5C22544A-7EE6-4342-B048-85BDC9FD1C3A}</a:tableStyleId>
              </a:tblPr>
              <a:tblGrid>
                <a:gridCol w="754120"/>
                <a:gridCol w="754120"/>
                <a:gridCol w="1029374"/>
                <a:gridCol w="1097280"/>
                <a:gridCol w="1029374"/>
                <a:gridCol w="1029374"/>
              </a:tblGrid>
              <a:tr h="457200">
                <a:tc>
                  <a:txBody>
                    <a:bodyPr/>
                    <a:lstStyle/>
                    <a:p>
                      <a:pPr algn="ctr"/>
                      <a:r>
                        <a:rPr lang="en-US" dirty="0" err="1" smtClean="0"/>
                        <a:t>perId</a:t>
                      </a:r>
                      <a:endParaRPr lang="en-US" dirty="0"/>
                    </a:p>
                  </a:txBody>
                  <a:tcPr anchor="ctr">
                    <a:solidFill>
                      <a:srgbClr val="17375D"/>
                    </a:solidFill>
                  </a:tcPr>
                </a:tc>
                <a:tc>
                  <a:txBody>
                    <a:bodyPr/>
                    <a:lstStyle/>
                    <a:p>
                      <a:pPr algn="ctr"/>
                      <a:r>
                        <a:rPr lang="en-US" dirty="0" err="1" smtClean="0"/>
                        <a:t>tripId</a:t>
                      </a:r>
                      <a:endParaRPr lang="en-US" dirty="0"/>
                    </a:p>
                  </a:txBody>
                  <a:tcPr anchor="ctr">
                    <a:solidFill>
                      <a:srgbClr val="17375D"/>
                    </a:solidFill>
                  </a:tcPr>
                </a:tc>
                <a:tc>
                  <a:txBody>
                    <a:bodyPr/>
                    <a:lstStyle/>
                    <a:p>
                      <a:pPr algn="ctr"/>
                      <a:r>
                        <a:rPr lang="en-US" dirty="0" err="1" smtClean="0"/>
                        <a:t>depLoc</a:t>
                      </a:r>
                      <a:endParaRPr lang="en-US" dirty="0"/>
                    </a:p>
                  </a:txBody>
                  <a:tcPr anchor="ctr">
                    <a:solidFill>
                      <a:srgbClr val="17375D"/>
                    </a:solidFill>
                  </a:tcPr>
                </a:tc>
                <a:tc>
                  <a:txBody>
                    <a:bodyPr/>
                    <a:lstStyle/>
                    <a:p>
                      <a:pPr algn="ctr"/>
                      <a:r>
                        <a:rPr lang="en-US" dirty="0" err="1" smtClean="0"/>
                        <a:t>depTime</a:t>
                      </a:r>
                      <a:endParaRPr lang="en-US" dirty="0"/>
                    </a:p>
                  </a:txBody>
                  <a:tcPr anchor="ctr">
                    <a:solidFill>
                      <a:srgbClr val="17375D"/>
                    </a:solidFill>
                  </a:tcPr>
                </a:tc>
                <a:tc>
                  <a:txBody>
                    <a:bodyPr/>
                    <a:lstStyle/>
                    <a:p>
                      <a:pPr algn="ctr"/>
                      <a:r>
                        <a:rPr lang="en-US" dirty="0" err="1" smtClean="0"/>
                        <a:t>arrLoc</a:t>
                      </a:r>
                      <a:endParaRPr lang="en-US" dirty="0"/>
                    </a:p>
                  </a:txBody>
                  <a:tcPr anchor="ctr">
                    <a:solidFill>
                      <a:srgbClr val="17375D"/>
                    </a:solidFill>
                  </a:tcPr>
                </a:tc>
                <a:tc>
                  <a:txBody>
                    <a:bodyPr/>
                    <a:lstStyle/>
                    <a:p>
                      <a:pPr algn="ctr"/>
                      <a:r>
                        <a:rPr lang="en-US" dirty="0" err="1" smtClean="0"/>
                        <a:t>arrTime</a:t>
                      </a:r>
                      <a:endParaRPr lang="en-US" dirty="0"/>
                    </a:p>
                  </a:txBody>
                  <a:tcPr anchor="ctr">
                    <a:solidFill>
                      <a:srgbClr val="17375D"/>
                    </a:solidFill>
                  </a:tcPr>
                </a:tc>
              </a:tr>
              <a:tr h="457200">
                <a:tc>
                  <a:txBody>
                    <a:bodyPr/>
                    <a:lstStyle/>
                    <a:p>
                      <a:pPr algn="ctr"/>
                      <a:r>
                        <a:rPr lang="en-US" dirty="0" smtClean="0"/>
                        <a:t>1</a:t>
                      </a:r>
                      <a:endParaRPr lang="en-US" dirty="0"/>
                    </a:p>
                  </a:txBody>
                  <a:tcPr anchor="ctr"/>
                </a:tc>
                <a:tc>
                  <a:txBody>
                    <a:bodyPr/>
                    <a:lstStyle/>
                    <a:p>
                      <a:pPr algn="ctr"/>
                      <a:r>
                        <a:rPr lang="en-US" dirty="0" smtClean="0"/>
                        <a:t>1</a:t>
                      </a:r>
                      <a:endParaRPr lang="en-US" dirty="0"/>
                    </a:p>
                  </a:txBody>
                  <a:tcPr anchor="ctr"/>
                </a:tc>
                <a:tc>
                  <a:txBody>
                    <a:bodyPr/>
                    <a:lstStyle/>
                    <a:p>
                      <a:pPr algn="ctr"/>
                      <a:r>
                        <a:rPr lang="en-US" dirty="0" smtClean="0"/>
                        <a:t>home</a:t>
                      </a:r>
                      <a:endParaRPr lang="en-US" dirty="0"/>
                    </a:p>
                  </a:txBody>
                  <a:tcPr anchor="ctr"/>
                </a:tc>
                <a:tc>
                  <a:txBody>
                    <a:bodyPr/>
                    <a:lstStyle/>
                    <a:p>
                      <a:pPr algn="ctr"/>
                      <a:r>
                        <a:rPr lang="en-US" dirty="0" smtClean="0"/>
                        <a:t>8:15 am</a:t>
                      </a:r>
                      <a:endParaRPr lang="en-US" dirty="0"/>
                    </a:p>
                  </a:txBody>
                  <a:tcPr anchor="ctr"/>
                </a:tc>
                <a:tc>
                  <a:txBody>
                    <a:bodyPr/>
                    <a:lstStyle/>
                    <a:p>
                      <a:pPr algn="ctr"/>
                      <a:r>
                        <a:rPr lang="en-US" dirty="0" smtClean="0"/>
                        <a:t>work</a:t>
                      </a:r>
                      <a:endParaRPr lang="en-US" dirty="0"/>
                    </a:p>
                  </a:txBody>
                  <a:tcPr anchor="ctr"/>
                </a:tc>
                <a:tc>
                  <a:txBody>
                    <a:bodyPr/>
                    <a:lstStyle/>
                    <a:p>
                      <a:pPr algn="ctr"/>
                      <a:r>
                        <a:rPr lang="en-US" dirty="0" smtClean="0"/>
                        <a:t>8:50 am</a:t>
                      </a:r>
                      <a:endParaRPr lang="en-US" dirty="0"/>
                    </a:p>
                  </a:txBody>
                  <a:tcPr anchor="ctr"/>
                </a:tc>
              </a:tr>
              <a:tr h="457200">
                <a:tc>
                  <a:txBody>
                    <a:bodyPr/>
                    <a:lstStyle/>
                    <a:p>
                      <a:pPr algn="ctr"/>
                      <a:r>
                        <a:rPr lang="en-US" dirty="0" smtClean="0"/>
                        <a:t>1</a:t>
                      </a:r>
                      <a:endParaRPr lang="en-US" dirty="0"/>
                    </a:p>
                  </a:txBody>
                  <a:tcPr anchor="ctr"/>
                </a:tc>
                <a:tc>
                  <a:txBody>
                    <a:bodyPr/>
                    <a:lstStyle/>
                    <a:p>
                      <a:pPr algn="ctr"/>
                      <a:r>
                        <a:rPr lang="en-US" dirty="0" smtClean="0"/>
                        <a:t>2</a:t>
                      </a:r>
                      <a:endParaRPr lang="en-US" dirty="0"/>
                    </a:p>
                  </a:txBody>
                  <a:tcPr anchor="ctr"/>
                </a:tc>
                <a:tc>
                  <a:txBody>
                    <a:bodyPr/>
                    <a:lstStyle/>
                    <a:p>
                      <a:pPr algn="ctr"/>
                      <a:r>
                        <a:rPr lang="en-US" dirty="0" smtClean="0"/>
                        <a:t>work</a:t>
                      </a:r>
                      <a:endParaRPr lang="en-US" dirty="0"/>
                    </a:p>
                  </a:txBody>
                  <a:tcPr anchor="ctr"/>
                </a:tc>
                <a:tc>
                  <a:txBody>
                    <a:bodyPr/>
                    <a:lstStyle/>
                    <a:p>
                      <a:pPr algn="ctr"/>
                      <a:r>
                        <a:rPr lang="en-US" dirty="0" smtClean="0"/>
                        <a:t>6:25 pm</a:t>
                      </a:r>
                      <a:endParaRPr lang="en-US" dirty="0"/>
                    </a:p>
                  </a:txBody>
                  <a:tcPr anchor="ctr"/>
                </a:tc>
                <a:tc>
                  <a:txBody>
                    <a:bodyPr/>
                    <a:lstStyle/>
                    <a:p>
                      <a:pPr algn="ctr"/>
                      <a:r>
                        <a:rPr lang="en-US" dirty="0" smtClean="0"/>
                        <a:t>home</a:t>
                      </a:r>
                      <a:endParaRPr lang="en-US" dirty="0"/>
                    </a:p>
                  </a:txBody>
                  <a:tcPr anchor="ctr"/>
                </a:tc>
                <a:tc>
                  <a:txBody>
                    <a:bodyPr/>
                    <a:lstStyle/>
                    <a:p>
                      <a:pPr algn="ctr"/>
                      <a:r>
                        <a:rPr lang="en-US" dirty="0" smtClean="0"/>
                        <a:t>7:05</a:t>
                      </a:r>
                      <a:r>
                        <a:rPr lang="en-US" baseline="0" dirty="0" smtClean="0"/>
                        <a:t> pm</a:t>
                      </a:r>
                      <a:endParaRPr lang="en-US" dirty="0"/>
                    </a:p>
                  </a:txBody>
                  <a:tcPr anchor="ctr"/>
                </a:tc>
              </a:tr>
              <a:tr h="457200">
                <a:tc>
                  <a:txBody>
                    <a:bodyPr/>
                    <a:lstStyle/>
                    <a:p>
                      <a:pPr algn="ctr"/>
                      <a:r>
                        <a:rPr lang="en-US" dirty="0" smtClean="0"/>
                        <a:t>2</a:t>
                      </a:r>
                      <a:endParaRPr lang="en-US" dirty="0"/>
                    </a:p>
                  </a:txBody>
                  <a:tcPr anchor="ctr"/>
                </a:tc>
                <a:tc>
                  <a:txBody>
                    <a:bodyPr/>
                    <a:lstStyle/>
                    <a:p>
                      <a:pPr algn="ctr"/>
                      <a:r>
                        <a:rPr lang="en-US" dirty="0" smtClean="0"/>
                        <a:t>1</a:t>
                      </a:r>
                      <a:endParaRPr lang="en-US" dirty="0"/>
                    </a:p>
                  </a:txBody>
                  <a:tcPr anchor="ctr"/>
                </a:tc>
                <a:tc>
                  <a:txBody>
                    <a:bodyPr/>
                    <a:lstStyle/>
                    <a:p>
                      <a:pPr algn="ctr"/>
                      <a:r>
                        <a:rPr lang="en-US" dirty="0" smtClean="0"/>
                        <a:t>home</a:t>
                      </a:r>
                      <a:endParaRPr lang="en-US" dirty="0"/>
                    </a:p>
                  </a:txBody>
                  <a:tcPr anchor="ctr"/>
                </a:tc>
                <a:tc>
                  <a:txBody>
                    <a:bodyPr/>
                    <a:lstStyle/>
                    <a:p>
                      <a:pPr algn="ctr"/>
                      <a:r>
                        <a:rPr lang="en-US" b="1" dirty="0" smtClean="0">
                          <a:solidFill>
                            <a:srgbClr val="FF0000"/>
                          </a:solidFill>
                        </a:rPr>
                        <a:t>7:30 am</a:t>
                      </a:r>
                      <a:endParaRPr lang="en-US" b="1" dirty="0">
                        <a:solidFill>
                          <a:srgbClr val="FF0000"/>
                        </a:solidFill>
                      </a:endParaRPr>
                    </a:p>
                  </a:txBody>
                  <a:tcPr anchor="ctr"/>
                </a:tc>
                <a:tc>
                  <a:txBody>
                    <a:bodyPr/>
                    <a:lstStyle/>
                    <a:p>
                      <a:pPr algn="ctr"/>
                      <a:r>
                        <a:rPr lang="en-US" dirty="0" smtClean="0"/>
                        <a:t>work</a:t>
                      </a:r>
                      <a:endParaRPr lang="en-US" dirty="0"/>
                    </a:p>
                  </a:txBody>
                  <a:tcPr anchor="ctr"/>
                </a:tc>
                <a:tc>
                  <a:txBody>
                    <a:bodyPr/>
                    <a:lstStyle/>
                    <a:p>
                      <a:pPr algn="ctr"/>
                      <a:r>
                        <a:rPr lang="en-US" dirty="0" smtClean="0"/>
                        <a:t>8:10</a:t>
                      </a:r>
                      <a:r>
                        <a:rPr lang="en-US" baseline="0" dirty="0" smtClean="0"/>
                        <a:t> am</a:t>
                      </a:r>
                      <a:endParaRPr lang="en-US" dirty="0"/>
                    </a:p>
                  </a:txBody>
                  <a:tcPr anchor="ctr"/>
                </a:tc>
              </a:tr>
              <a:tr h="457200">
                <a:tc>
                  <a:txBody>
                    <a:bodyPr/>
                    <a:lstStyle/>
                    <a:p>
                      <a:pPr algn="ctr"/>
                      <a:r>
                        <a:rPr lang="en-US" dirty="0" smtClean="0"/>
                        <a:t>2</a:t>
                      </a:r>
                      <a:endParaRPr lang="en-US" dirty="0"/>
                    </a:p>
                  </a:txBody>
                  <a:tcPr anchor="ctr"/>
                </a:tc>
                <a:tc>
                  <a:txBody>
                    <a:bodyPr/>
                    <a:lstStyle/>
                    <a:p>
                      <a:pPr algn="ctr"/>
                      <a:r>
                        <a:rPr lang="en-US" dirty="0" smtClean="0"/>
                        <a:t>2</a:t>
                      </a:r>
                      <a:endParaRPr lang="en-US" dirty="0"/>
                    </a:p>
                  </a:txBody>
                  <a:tcPr anchor="ctr"/>
                </a:tc>
                <a:tc>
                  <a:txBody>
                    <a:bodyPr/>
                    <a:lstStyle/>
                    <a:p>
                      <a:pPr algn="ctr"/>
                      <a:r>
                        <a:rPr lang="en-US" dirty="0" smtClean="0"/>
                        <a:t>work</a:t>
                      </a:r>
                      <a:endParaRPr lang="en-US" dirty="0"/>
                    </a:p>
                  </a:txBody>
                  <a:tcPr anchor="ctr"/>
                </a:tc>
                <a:tc>
                  <a:txBody>
                    <a:bodyPr/>
                    <a:lstStyle/>
                    <a:p>
                      <a:pPr algn="ctr"/>
                      <a:r>
                        <a:rPr lang="en-US" b="1" dirty="0" smtClean="0">
                          <a:solidFill>
                            <a:srgbClr val="FF0000"/>
                          </a:solidFill>
                        </a:rPr>
                        <a:t>5:00 pm</a:t>
                      </a:r>
                      <a:endParaRPr lang="en-US" b="1" dirty="0">
                        <a:solidFill>
                          <a:srgbClr val="FF0000"/>
                        </a:solidFill>
                      </a:endParaRPr>
                    </a:p>
                  </a:txBody>
                  <a:tcPr anchor="ctr"/>
                </a:tc>
                <a:tc>
                  <a:txBody>
                    <a:bodyPr/>
                    <a:lstStyle/>
                    <a:p>
                      <a:pPr algn="ctr"/>
                      <a:r>
                        <a:rPr lang="en-US" dirty="0" smtClean="0"/>
                        <a:t>gas</a:t>
                      </a:r>
                      <a:endParaRPr lang="en-US" dirty="0"/>
                    </a:p>
                  </a:txBody>
                  <a:tcPr anchor="ctr"/>
                </a:tc>
                <a:tc>
                  <a:txBody>
                    <a:bodyPr/>
                    <a:lstStyle/>
                    <a:p>
                      <a:pPr algn="ctr"/>
                      <a:r>
                        <a:rPr lang="en-US" dirty="0" smtClean="0"/>
                        <a:t>5:35 pm</a:t>
                      </a:r>
                      <a:endParaRPr lang="en-US" dirty="0"/>
                    </a:p>
                  </a:txBody>
                  <a:tcPr anchor="ctr"/>
                </a:tc>
              </a:tr>
              <a:tr h="457200">
                <a:tc>
                  <a:txBody>
                    <a:bodyPr/>
                    <a:lstStyle/>
                    <a:p>
                      <a:pPr algn="ctr"/>
                      <a:r>
                        <a:rPr lang="en-US" dirty="0" smtClean="0"/>
                        <a:t>2</a:t>
                      </a:r>
                      <a:endParaRPr lang="en-US" dirty="0"/>
                    </a:p>
                  </a:txBody>
                  <a:tcPr anchor="ctr"/>
                </a:tc>
                <a:tc>
                  <a:txBody>
                    <a:bodyPr/>
                    <a:lstStyle/>
                    <a:p>
                      <a:pPr algn="ctr"/>
                      <a:r>
                        <a:rPr lang="en-US" dirty="0" smtClean="0"/>
                        <a:t>3</a:t>
                      </a:r>
                      <a:endParaRPr lang="en-US" dirty="0"/>
                    </a:p>
                  </a:txBody>
                  <a:tcPr anchor="ctr"/>
                </a:tc>
                <a:tc>
                  <a:txBody>
                    <a:bodyPr/>
                    <a:lstStyle/>
                    <a:p>
                      <a:pPr algn="ctr"/>
                      <a:r>
                        <a:rPr lang="en-US" dirty="0" smtClean="0"/>
                        <a:t>gas</a:t>
                      </a:r>
                      <a:endParaRPr lang="en-US" dirty="0"/>
                    </a:p>
                  </a:txBody>
                  <a:tcPr anchor="ctr"/>
                </a:tc>
                <a:tc>
                  <a:txBody>
                    <a:bodyPr/>
                    <a:lstStyle/>
                    <a:p>
                      <a:pPr algn="ctr"/>
                      <a:r>
                        <a:rPr lang="en-US" dirty="0" smtClean="0"/>
                        <a:t>5:45</a:t>
                      </a:r>
                      <a:endParaRPr lang="en-US" dirty="0"/>
                    </a:p>
                  </a:txBody>
                  <a:tcPr anchor="ctr"/>
                </a:tc>
                <a:tc>
                  <a:txBody>
                    <a:bodyPr/>
                    <a:lstStyle/>
                    <a:p>
                      <a:pPr algn="ctr"/>
                      <a:r>
                        <a:rPr lang="en-US" dirty="0" smtClean="0"/>
                        <a:t>home</a:t>
                      </a:r>
                      <a:endParaRPr lang="en-US" dirty="0"/>
                    </a:p>
                  </a:txBody>
                  <a:tcPr anchor="ctr"/>
                </a:tc>
                <a:tc>
                  <a:txBody>
                    <a:bodyPr/>
                    <a:lstStyle/>
                    <a:p>
                      <a:pPr algn="ctr"/>
                      <a:r>
                        <a:rPr lang="en-US" b="0" dirty="0" smtClean="0">
                          <a:solidFill>
                            <a:schemeClr val="bg1"/>
                          </a:solidFill>
                        </a:rPr>
                        <a:t>5:55 pm</a:t>
                      </a:r>
                      <a:endParaRPr lang="en-US" b="0" dirty="0">
                        <a:solidFill>
                          <a:schemeClr val="bg1"/>
                        </a:solidFill>
                      </a:endParaRPr>
                    </a:p>
                  </a:txBody>
                  <a:tcPr anchor="ctr"/>
                </a:tc>
              </a:tr>
            </a:tbl>
          </a:graphicData>
        </a:graphic>
      </p:graphicFrame>
      <p:sp>
        <p:nvSpPr>
          <p:cNvPr id="8" name="Rectangle 7"/>
          <p:cNvSpPr/>
          <p:nvPr/>
        </p:nvSpPr>
        <p:spPr>
          <a:xfrm>
            <a:off x="1143000" y="4267200"/>
            <a:ext cx="6096000" cy="1447800"/>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Data Prep Assumptions</a:t>
            </a:r>
            <a:endParaRPr lang="en-US" sz="4000" dirty="0"/>
          </a:p>
        </p:txBody>
      </p:sp>
      <p:sp>
        <p:nvSpPr>
          <p:cNvPr id="3" name="Content Placeholder 2"/>
          <p:cNvSpPr>
            <a:spLocks noGrp="1"/>
          </p:cNvSpPr>
          <p:nvPr>
            <p:ph idx="1"/>
          </p:nvPr>
        </p:nvSpPr>
        <p:spPr/>
        <p:txBody>
          <a:bodyPr/>
          <a:lstStyle/>
          <a:p>
            <a:r>
              <a:rPr lang="en-US" dirty="0" smtClean="0"/>
              <a:t>Use “aggressive” trip linking criteria</a:t>
            </a:r>
          </a:p>
          <a:p>
            <a:pPr lvl="1"/>
            <a:r>
              <a:rPr lang="en-US" dirty="0" smtClean="0"/>
              <a:t>Reduces the number of intermediate stops</a:t>
            </a:r>
          </a:p>
          <a:p>
            <a:pPr lvl="1"/>
            <a:r>
              <a:rPr lang="en-US" dirty="0" smtClean="0"/>
              <a:t>Increases the number of paired departure/arrival time alternatives in the estimation sample</a:t>
            </a:r>
          </a:p>
          <a:p>
            <a:pPr lvl="1"/>
            <a:r>
              <a:rPr lang="en-US" dirty="0" smtClean="0"/>
              <a:t>Increases consistency of mode used on  both legs of the trip</a:t>
            </a:r>
          </a:p>
          <a:p>
            <a:r>
              <a:rPr lang="en-US" dirty="0" smtClean="0"/>
              <a:t>Exclude un-paired trips from model estimation</a:t>
            </a:r>
          </a:p>
          <a:p>
            <a:r>
              <a:rPr lang="en-US" dirty="0" smtClean="0"/>
              <a:t>Exclude trips with different outbound and inbound modes</a:t>
            </a:r>
          </a:p>
          <a:p>
            <a:r>
              <a:rPr lang="en-US" dirty="0" smtClean="0"/>
              <a:t>Use transposed AM skims to represent PM travel times (later relaxed)</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04800"/>
            <a:ext cx="7772400" cy="914400"/>
          </a:xfrm>
        </p:spPr>
        <p:txBody>
          <a:bodyPr/>
          <a:lstStyle/>
          <a:p>
            <a:r>
              <a:rPr lang="en-US" dirty="0" smtClean="0"/>
              <a:t>Diurnal Pattern - HBW</a:t>
            </a:r>
            <a:endParaRPr lang="en-US" dirty="0"/>
          </a:p>
        </p:txBody>
      </p:sp>
      <p:graphicFrame>
        <p:nvGraphicFramePr>
          <p:cNvPr id="3" name="Chart 2"/>
          <p:cNvGraphicFramePr>
            <a:graphicFrameLocks/>
          </p:cNvGraphicFramePr>
          <p:nvPr/>
        </p:nvGraphicFramePr>
        <p:xfrm>
          <a:off x="1066800" y="1418772"/>
          <a:ext cx="6781800" cy="42672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1788</TotalTime>
  <Words>1140</Words>
  <Application>Microsoft Office PowerPoint</Application>
  <PresentationFormat>On-screen Show (4:3)</PresentationFormat>
  <Paragraphs>414</Paragraphs>
  <Slides>20</Slides>
  <Notes>7</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Metro</vt:lpstr>
      <vt:lpstr>Joint Trip Departure and Arrival Time Choice Model</vt:lpstr>
      <vt:lpstr>Motivation</vt:lpstr>
      <vt:lpstr>Model design</vt:lpstr>
      <vt:lpstr>Model design</vt:lpstr>
      <vt:lpstr>Approach</vt:lpstr>
      <vt:lpstr>Slide 6</vt:lpstr>
      <vt:lpstr>Approach</vt:lpstr>
      <vt:lpstr>Data Prep Assumptions</vt:lpstr>
      <vt:lpstr>Diurnal Pattern - HBW</vt:lpstr>
      <vt:lpstr>Diurnal Pattern – HBO From Home</vt:lpstr>
      <vt:lpstr>Diurnal Pattern – HBO To Home</vt:lpstr>
      <vt:lpstr>Time of Day Choices (HBW sample size)</vt:lpstr>
      <vt:lpstr>Model Specification</vt:lpstr>
      <vt:lpstr>HBW Estimation</vt:lpstr>
      <vt:lpstr>HBW Estimation</vt:lpstr>
      <vt:lpstr>HBW Estimation</vt:lpstr>
      <vt:lpstr>HBO Estimation</vt:lpstr>
      <vt:lpstr>Slide 18</vt:lpstr>
      <vt:lpstr>Model Calibration &amp; Validation</vt:lpstr>
      <vt:lpstr>Thank you, Peter!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FDOT Systems Planning Practice</dc:title>
  <dc:creator>Ruegg</dc:creator>
  <cp:lastModifiedBy>Rosella Picado</cp:lastModifiedBy>
  <cp:revision>176</cp:revision>
  <dcterms:created xsi:type="dcterms:W3CDTF">2010-10-26T20:08:24Z</dcterms:created>
  <dcterms:modified xsi:type="dcterms:W3CDTF">2011-05-10T18:22:35Z</dcterms:modified>
</cp:coreProperties>
</file>