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xls" ContentType="application/vnd.ms-exce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 id="2147483822" r:id="rId2"/>
  </p:sldMasterIdLst>
  <p:notesMasterIdLst>
    <p:notesMasterId r:id="rId29"/>
  </p:notesMasterIdLst>
  <p:sldIdLst>
    <p:sldId id="260" r:id="rId3"/>
    <p:sldId id="291" r:id="rId4"/>
    <p:sldId id="262" r:id="rId5"/>
    <p:sldId id="281" r:id="rId6"/>
    <p:sldId id="283" r:id="rId7"/>
    <p:sldId id="299" r:id="rId8"/>
    <p:sldId id="300" r:id="rId9"/>
    <p:sldId id="301" r:id="rId10"/>
    <p:sldId id="305" r:id="rId11"/>
    <p:sldId id="308" r:id="rId12"/>
    <p:sldId id="280" r:id="rId13"/>
    <p:sldId id="263" r:id="rId14"/>
    <p:sldId id="273" r:id="rId15"/>
    <p:sldId id="275" r:id="rId16"/>
    <p:sldId id="274" r:id="rId17"/>
    <p:sldId id="292" r:id="rId18"/>
    <p:sldId id="271" r:id="rId19"/>
    <p:sldId id="288" r:id="rId20"/>
    <p:sldId id="306" r:id="rId21"/>
    <p:sldId id="287" r:id="rId22"/>
    <p:sldId id="290" r:id="rId23"/>
    <p:sldId id="307" r:id="rId24"/>
    <p:sldId id="284" r:id="rId25"/>
    <p:sldId id="309" r:id="rId26"/>
    <p:sldId id="304"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66"/>
  </p:clrMru>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3623" autoAdjust="0"/>
  </p:normalViewPr>
  <p:slideViewPr>
    <p:cSldViewPr showGuides="1">
      <p:cViewPr varScale="1">
        <p:scale>
          <a:sx n="57" d="100"/>
          <a:sy n="57" d="100"/>
        </p:scale>
        <p:origin x="-1524" y="24"/>
      </p:cViewPr>
      <p:guideLst>
        <p:guide orient="horz" pos="2160"/>
        <p:guide pos="2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ESabina\Local%20Settings\Temporary%20Internet%20Files\Content.Outlook\QX4DHCJW\CongestionForecastSummaries_C1_2011_2010_2035_UPDAT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TRB\2011\2011PlanningApps\CongestionPaper\CongestionForecastSummaries_C1_2011_2010_2035_UPDA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TRB\2011\2011PlanningApps\CongestionPaper\TBIandFRTCTripsByTimeOfDa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TRB\2011\2011PlanningApps\CongestionPaper\VariousModelStatsForThePaper%20(Autosaved)%20(Autosav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TRB\2011\2011PlanningApps\CongestionPaper\VariousModelStatsForThePaper%20(Autosaved)%20(Autosav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TRB\2011\2011PlanningApps\CongestionPaper\VariousModelStatsForThePaper%20(Autosaved)%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VehicleTripsbyTimeofDay!$D$2</c:f>
              <c:strCache>
                <c:ptCount val="1"/>
                <c:pt idx="0">
                  <c:v>2010 % Vehicle Trips By Time of Day</c:v>
                </c:pt>
              </c:strCache>
            </c:strRef>
          </c:tx>
          <c:cat>
            <c:numRef>
              <c:f>VehicleTripsbyTimeofDay!$B$3:$B$26</c:f>
              <c:numCache>
                <c:formatCode>h:mm\ AM/PM</c:formatCode>
                <c:ptCount val="24"/>
                <c:pt idx="0">
                  <c:v>0.16666666666666671</c:v>
                </c:pt>
                <c:pt idx="1">
                  <c:v>0.20833333333333356</c:v>
                </c:pt>
                <c:pt idx="2">
                  <c:v>0.25</c:v>
                </c:pt>
                <c:pt idx="3">
                  <c:v>0.29166666666666752</c:v>
                </c:pt>
                <c:pt idx="4">
                  <c:v>0.33333333333333398</c:v>
                </c:pt>
                <c:pt idx="5">
                  <c:v>0.37500000000000039</c:v>
                </c:pt>
                <c:pt idx="6">
                  <c:v>0.41666666666666752</c:v>
                </c:pt>
                <c:pt idx="7">
                  <c:v>0.45833333333333393</c:v>
                </c:pt>
                <c:pt idx="8">
                  <c:v>0.5</c:v>
                </c:pt>
                <c:pt idx="9">
                  <c:v>0.54166666666666696</c:v>
                </c:pt>
                <c:pt idx="10">
                  <c:v>0.5833333333333337</c:v>
                </c:pt>
                <c:pt idx="11">
                  <c:v>0.62500000000000178</c:v>
                </c:pt>
                <c:pt idx="12">
                  <c:v>0.66666666666666763</c:v>
                </c:pt>
                <c:pt idx="13">
                  <c:v>0.70833333333333404</c:v>
                </c:pt>
                <c:pt idx="14">
                  <c:v>0.75000000000000178</c:v>
                </c:pt>
                <c:pt idx="15">
                  <c:v>0.79166666666666696</c:v>
                </c:pt>
                <c:pt idx="16">
                  <c:v>0.83333333333333404</c:v>
                </c:pt>
                <c:pt idx="17">
                  <c:v>0.87500000000000178</c:v>
                </c:pt>
                <c:pt idx="18">
                  <c:v>0.91666666666666696</c:v>
                </c:pt>
                <c:pt idx="19">
                  <c:v>0.95833333333333404</c:v>
                </c:pt>
                <c:pt idx="20">
                  <c:v>1</c:v>
                </c:pt>
                <c:pt idx="21">
                  <c:v>1.0416666666666698</c:v>
                </c:pt>
                <c:pt idx="22">
                  <c:v>1.0833333333333299</c:v>
                </c:pt>
                <c:pt idx="23">
                  <c:v>1.125</c:v>
                </c:pt>
              </c:numCache>
            </c:numRef>
          </c:cat>
          <c:val>
            <c:numRef>
              <c:f>VehicleTripsbyTimeofDay!$D$3:$D$26</c:f>
              <c:numCache>
                <c:formatCode>0.0%</c:formatCode>
                <c:ptCount val="24"/>
                <c:pt idx="0">
                  <c:v>3.3519606248730073E-3</c:v>
                </c:pt>
                <c:pt idx="1">
                  <c:v>2.5658181189538349E-2</c:v>
                </c:pt>
                <c:pt idx="2">
                  <c:v>3.3684199513895056E-2</c:v>
                </c:pt>
                <c:pt idx="3">
                  <c:v>8.9995402382040693E-2</c:v>
                </c:pt>
                <c:pt idx="4">
                  <c:v>9.6449072237740782E-2</c:v>
                </c:pt>
                <c:pt idx="5">
                  <c:v>5.8025360174252347E-2</c:v>
                </c:pt>
                <c:pt idx="6">
                  <c:v>4.8164316456235187E-2</c:v>
                </c:pt>
                <c:pt idx="7">
                  <c:v>5.0611502911703299E-2</c:v>
                </c:pt>
                <c:pt idx="8">
                  <c:v>6.3499599771847021E-2</c:v>
                </c:pt>
                <c:pt idx="9">
                  <c:v>5.0039122414504478E-2</c:v>
                </c:pt>
                <c:pt idx="10">
                  <c:v>5.6110687898917884E-2</c:v>
                </c:pt>
                <c:pt idx="11">
                  <c:v>8.315986826193128E-2</c:v>
                </c:pt>
                <c:pt idx="12">
                  <c:v>7.2111513180559889E-2</c:v>
                </c:pt>
                <c:pt idx="13">
                  <c:v>8.5444167926120168E-2</c:v>
                </c:pt>
                <c:pt idx="14">
                  <c:v>6.8517945009264905E-2</c:v>
                </c:pt>
                <c:pt idx="15">
                  <c:v>4.0407715199970232E-2</c:v>
                </c:pt>
                <c:pt idx="16">
                  <c:v>2.8391334937218668E-2</c:v>
                </c:pt>
                <c:pt idx="17">
                  <c:v>1.9185954502233361E-2</c:v>
                </c:pt>
                <c:pt idx="18">
                  <c:v>1.4549456378732934E-2</c:v>
                </c:pt>
                <c:pt idx="19">
                  <c:v>5.2633142801379283E-3</c:v>
                </c:pt>
                <c:pt idx="20">
                  <c:v>1.7399430698016032E-3</c:v>
                </c:pt>
                <c:pt idx="21">
                  <c:v>1.5448648063214325E-3</c:v>
                </c:pt>
                <c:pt idx="22">
                  <c:v>1.7486812451273845E-3</c:v>
                </c:pt>
                <c:pt idx="23">
                  <c:v>2.3458356270328971E-3</c:v>
                </c:pt>
              </c:numCache>
            </c:numRef>
          </c:val>
        </c:ser>
        <c:ser>
          <c:idx val="1"/>
          <c:order val="1"/>
          <c:tx>
            <c:strRef>
              <c:f>VehicleTripsbyTimeofDay!$F$2</c:f>
              <c:strCache>
                <c:ptCount val="1"/>
                <c:pt idx="0">
                  <c:v>2035 % Vehicle Trips By Time of Day</c:v>
                </c:pt>
              </c:strCache>
            </c:strRef>
          </c:tx>
          <c:cat>
            <c:numRef>
              <c:f>VehicleTripsbyTimeofDay!$B$3:$B$26</c:f>
              <c:numCache>
                <c:formatCode>h:mm\ AM/PM</c:formatCode>
                <c:ptCount val="24"/>
                <c:pt idx="0">
                  <c:v>0.16666666666666671</c:v>
                </c:pt>
                <c:pt idx="1">
                  <c:v>0.20833333333333356</c:v>
                </c:pt>
                <c:pt idx="2">
                  <c:v>0.25</c:v>
                </c:pt>
                <c:pt idx="3">
                  <c:v>0.29166666666666752</c:v>
                </c:pt>
                <c:pt idx="4">
                  <c:v>0.33333333333333398</c:v>
                </c:pt>
                <c:pt idx="5">
                  <c:v>0.37500000000000039</c:v>
                </c:pt>
                <c:pt idx="6">
                  <c:v>0.41666666666666752</c:v>
                </c:pt>
                <c:pt idx="7">
                  <c:v>0.45833333333333393</c:v>
                </c:pt>
                <c:pt idx="8">
                  <c:v>0.5</c:v>
                </c:pt>
                <c:pt idx="9">
                  <c:v>0.54166666666666696</c:v>
                </c:pt>
                <c:pt idx="10">
                  <c:v>0.5833333333333337</c:v>
                </c:pt>
                <c:pt idx="11">
                  <c:v>0.62500000000000178</c:v>
                </c:pt>
                <c:pt idx="12">
                  <c:v>0.66666666666666763</c:v>
                </c:pt>
                <c:pt idx="13">
                  <c:v>0.70833333333333404</c:v>
                </c:pt>
                <c:pt idx="14">
                  <c:v>0.75000000000000178</c:v>
                </c:pt>
                <c:pt idx="15">
                  <c:v>0.79166666666666696</c:v>
                </c:pt>
                <c:pt idx="16">
                  <c:v>0.83333333333333404</c:v>
                </c:pt>
                <c:pt idx="17">
                  <c:v>0.87500000000000178</c:v>
                </c:pt>
                <c:pt idx="18">
                  <c:v>0.91666666666666696</c:v>
                </c:pt>
                <c:pt idx="19">
                  <c:v>0.95833333333333404</c:v>
                </c:pt>
                <c:pt idx="20">
                  <c:v>1</c:v>
                </c:pt>
                <c:pt idx="21">
                  <c:v>1.0416666666666698</c:v>
                </c:pt>
                <c:pt idx="22">
                  <c:v>1.0833333333333299</c:v>
                </c:pt>
                <c:pt idx="23">
                  <c:v>1.125</c:v>
                </c:pt>
              </c:numCache>
            </c:numRef>
          </c:cat>
          <c:val>
            <c:numRef>
              <c:f>VehicleTripsbyTimeofDay!$F$3:$F$26</c:f>
              <c:numCache>
                <c:formatCode>0.0%</c:formatCode>
                <c:ptCount val="24"/>
                <c:pt idx="0">
                  <c:v>3.199870354694101E-3</c:v>
                </c:pt>
                <c:pt idx="1">
                  <c:v>2.5491881499581672E-2</c:v>
                </c:pt>
                <c:pt idx="2">
                  <c:v>3.1703422890721811E-2</c:v>
                </c:pt>
                <c:pt idx="3">
                  <c:v>8.5527088552343894E-2</c:v>
                </c:pt>
                <c:pt idx="4">
                  <c:v>9.2419757589549539E-2</c:v>
                </c:pt>
                <c:pt idx="5">
                  <c:v>5.9239404641210545E-2</c:v>
                </c:pt>
                <c:pt idx="6">
                  <c:v>5.0993553196852032E-2</c:v>
                </c:pt>
                <c:pt idx="7">
                  <c:v>5.3956183580765864E-2</c:v>
                </c:pt>
                <c:pt idx="8">
                  <c:v>6.5962821502919072E-2</c:v>
                </c:pt>
                <c:pt idx="9">
                  <c:v>5.2795829400442335E-2</c:v>
                </c:pt>
                <c:pt idx="10">
                  <c:v>5.8507571952965534E-2</c:v>
                </c:pt>
                <c:pt idx="11">
                  <c:v>8.2101864322632362E-2</c:v>
                </c:pt>
                <c:pt idx="12">
                  <c:v>7.0538206226866157E-2</c:v>
                </c:pt>
                <c:pt idx="13">
                  <c:v>8.2884357221012228E-2</c:v>
                </c:pt>
                <c:pt idx="14">
                  <c:v>6.6750245926179383E-2</c:v>
                </c:pt>
                <c:pt idx="15">
                  <c:v>4.2110246121647134E-2</c:v>
                </c:pt>
                <c:pt idx="16">
                  <c:v>2.9129990691970975E-2</c:v>
                </c:pt>
                <c:pt idx="17">
                  <c:v>1.9813488384062185E-2</c:v>
                </c:pt>
                <c:pt idx="18">
                  <c:v>1.4631828716125938E-2</c:v>
                </c:pt>
                <c:pt idx="19">
                  <c:v>5.1423643810483534E-3</c:v>
                </c:pt>
                <c:pt idx="20">
                  <c:v>1.7044022467310078E-3</c:v>
                </c:pt>
                <c:pt idx="21">
                  <c:v>1.475041507748279E-3</c:v>
                </c:pt>
                <c:pt idx="22">
                  <c:v>1.6979408283365827E-3</c:v>
                </c:pt>
                <c:pt idx="23">
                  <c:v>2.2226382635939525E-3</c:v>
                </c:pt>
              </c:numCache>
            </c:numRef>
          </c:val>
        </c:ser>
        <c:axId val="52204672"/>
        <c:axId val="52206208"/>
      </c:barChart>
      <c:catAx>
        <c:axId val="52204672"/>
        <c:scaling>
          <c:orientation val="minMax"/>
        </c:scaling>
        <c:axPos val="b"/>
        <c:numFmt formatCode="h:mm\ AM/PM" sourceLinked="1"/>
        <c:tickLblPos val="nextTo"/>
        <c:txPr>
          <a:bodyPr/>
          <a:lstStyle/>
          <a:p>
            <a:pPr>
              <a:defRPr sz="1200"/>
            </a:pPr>
            <a:endParaRPr lang="en-US"/>
          </a:p>
        </c:txPr>
        <c:crossAx val="52206208"/>
        <c:crosses val="autoZero"/>
        <c:auto val="1"/>
        <c:lblAlgn val="ctr"/>
        <c:lblOffset val="100"/>
      </c:catAx>
      <c:valAx>
        <c:axId val="52206208"/>
        <c:scaling>
          <c:orientation val="minMax"/>
          <c:max val="0.1"/>
        </c:scaling>
        <c:axPos val="l"/>
        <c:majorGridlines/>
        <c:numFmt formatCode="0.0%" sourceLinked="1"/>
        <c:tickLblPos val="nextTo"/>
        <c:txPr>
          <a:bodyPr/>
          <a:lstStyle/>
          <a:p>
            <a:pPr>
              <a:defRPr sz="1600" baseline="0"/>
            </a:pPr>
            <a:endParaRPr lang="en-US"/>
          </a:p>
        </c:txPr>
        <c:crossAx val="52204672"/>
        <c:crosses val="autoZero"/>
        <c:crossBetween val="between"/>
      </c:valAx>
      <c:spPr>
        <a:solidFill>
          <a:schemeClr val="accent5">
            <a:lumMod val="20000"/>
            <a:lumOff val="80000"/>
          </a:schemeClr>
        </a:solidFill>
      </c:spPr>
    </c:plotArea>
    <c:legend>
      <c:legendPos val="r"/>
      <c:layout>
        <c:manualLayout>
          <c:xMode val="edge"/>
          <c:yMode val="edge"/>
          <c:x val="0.68541419822522154"/>
          <c:y val="0.56899465691788609"/>
          <c:w val="0.30506199225096897"/>
          <c:h val="0.27272497187851547"/>
        </c:manualLayout>
      </c:layout>
      <c:txPr>
        <a:bodyPr/>
        <a:lstStyle/>
        <a:p>
          <a:pPr>
            <a:defRPr sz="1800"/>
          </a:pPr>
          <a:endParaRPr lang="en-US"/>
        </a:p>
      </c:txPr>
    </c:legend>
    <c:plotVisOnly val="1"/>
  </c:chart>
  <c:spPr>
    <a:solidFill>
      <a:schemeClr val="accent5">
        <a:lumMod val="20000"/>
        <a:lumOff val="80000"/>
      </a:schemeClr>
    </a:solidFill>
  </c:spPr>
  <c:txPr>
    <a:bodyPr/>
    <a:lstStyle/>
    <a:p>
      <a:pPr>
        <a:defRPr>
          <a:latin typeface="Arial" pitchFamily="34" charset="0"/>
          <a:cs typeface="Arial"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TripsByModeByDistrict!$D$3</c:f>
              <c:strCache>
                <c:ptCount val="1"/>
                <c:pt idx="0">
                  <c:v>Denver CBD_2010</c:v>
                </c:pt>
              </c:strCache>
            </c:strRef>
          </c:tx>
          <c:cat>
            <c:strRef>
              <c:f>TripsByModeByDistrict!$B$4:$B$11</c:f>
              <c:strCache>
                <c:ptCount val="8"/>
                <c:pt idx="0">
                  <c:v>Bike</c:v>
                </c:pt>
                <c:pt idx="1">
                  <c:v>Drive Alone</c:v>
                </c:pt>
                <c:pt idx="2">
                  <c:v>Drive to Transit</c:v>
                </c:pt>
                <c:pt idx="3">
                  <c:v>SchoolBus</c:v>
                </c:pt>
                <c:pt idx="4">
                  <c:v>Shared Ride 2</c:v>
                </c:pt>
                <c:pt idx="5">
                  <c:v>Shared Ride 3+</c:v>
                </c:pt>
                <c:pt idx="6">
                  <c:v>Walk</c:v>
                </c:pt>
                <c:pt idx="7">
                  <c:v>Walk to Transit</c:v>
                </c:pt>
              </c:strCache>
            </c:strRef>
          </c:cat>
          <c:val>
            <c:numRef>
              <c:f>TripsByModeByDistrict!$D$4:$D$11</c:f>
              <c:numCache>
                <c:formatCode>0%</c:formatCode>
                <c:ptCount val="8"/>
                <c:pt idx="0">
                  <c:v>1.519605800149396E-2</c:v>
                </c:pt>
                <c:pt idx="1">
                  <c:v>0.30583509391740993</c:v>
                </c:pt>
                <c:pt idx="2">
                  <c:v>9.3279431141660027E-2</c:v>
                </c:pt>
                <c:pt idx="3">
                  <c:v>5.6905069520362395E-3</c:v>
                </c:pt>
                <c:pt idx="4">
                  <c:v>0.10035168935923289</c:v>
                </c:pt>
                <c:pt idx="5">
                  <c:v>6.4028622448488934E-2</c:v>
                </c:pt>
                <c:pt idx="6">
                  <c:v>0.26053865857920061</c:v>
                </c:pt>
                <c:pt idx="7">
                  <c:v>0.15507993960047844</c:v>
                </c:pt>
              </c:numCache>
            </c:numRef>
          </c:val>
        </c:ser>
        <c:ser>
          <c:idx val="1"/>
          <c:order val="1"/>
          <c:tx>
            <c:strRef>
              <c:f>TripsByModeByDistrict!$D$14</c:f>
              <c:strCache>
                <c:ptCount val="1"/>
                <c:pt idx="0">
                  <c:v>Denver CBD_2035</c:v>
                </c:pt>
              </c:strCache>
            </c:strRef>
          </c:tx>
          <c:cat>
            <c:strRef>
              <c:f>TripsByModeByDistrict!$B$4:$B$11</c:f>
              <c:strCache>
                <c:ptCount val="8"/>
                <c:pt idx="0">
                  <c:v>Bike</c:v>
                </c:pt>
                <c:pt idx="1">
                  <c:v>Drive Alone</c:v>
                </c:pt>
                <c:pt idx="2">
                  <c:v>Drive to Transit</c:v>
                </c:pt>
                <c:pt idx="3">
                  <c:v>SchoolBus</c:v>
                </c:pt>
                <c:pt idx="4">
                  <c:v>Shared Ride 2</c:v>
                </c:pt>
                <c:pt idx="5">
                  <c:v>Shared Ride 3+</c:v>
                </c:pt>
                <c:pt idx="6">
                  <c:v>Walk</c:v>
                </c:pt>
                <c:pt idx="7">
                  <c:v>Walk to Transit</c:v>
                </c:pt>
              </c:strCache>
            </c:strRef>
          </c:cat>
          <c:val>
            <c:numRef>
              <c:f>TripsByModeByDistrict!$D$15:$D$22</c:f>
              <c:numCache>
                <c:formatCode>0%</c:formatCode>
                <c:ptCount val="8"/>
                <c:pt idx="0">
                  <c:v>2.9542967250960912E-2</c:v>
                </c:pt>
                <c:pt idx="1">
                  <c:v>0.17388523521684141</c:v>
                </c:pt>
                <c:pt idx="2">
                  <c:v>0.13518090245135564</c:v>
                </c:pt>
                <c:pt idx="3">
                  <c:v>5.8842281163769584E-3</c:v>
                </c:pt>
                <c:pt idx="4">
                  <c:v>6.4395546829156505E-2</c:v>
                </c:pt>
                <c:pt idx="5">
                  <c:v>5.5215907314270174E-2</c:v>
                </c:pt>
                <c:pt idx="6">
                  <c:v>0.33732992489385993</c:v>
                </c:pt>
                <c:pt idx="7">
                  <c:v>0.19856528792718045</c:v>
                </c:pt>
              </c:numCache>
            </c:numRef>
          </c:val>
        </c:ser>
        <c:axId val="51938432"/>
        <c:axId val="51939968"/>
      </c:barChart>
      <c:catAx>
        <c:axId val="51938432"/>
        <c:scaling>
          <c:orientation val="minMax"/>
        </c:scaling>
        <c:axPos val="b"/>
        <c:tickLblPos val="nextTo"/>
        <c:crossAx val="51939968"/>
        <c:crosses val="autoZero"/>
        <c:auto val="1"/>
        <c:lblAlgn val="ctr"/>
        <c:lblOffset val="100"/>
      </c:catAx>
      <c:valAx>
        <c:axId val="51939968"/>
        <c:scaling>
          <c:orientation val="minMax"/>
        </c:scaling>
        <c:axPos val="l"/>
        <c:majorGridlines/>
        <c:numFmt formatCode="0%" sourceLinked="1"/>
        <c:tickLblPos val="nextTo"/>
        <c:crossAx val="51938432"/>
        <c:crosses val="autoZero"/>
        <c:crossBetween val="between"/>
      </c:valAx>
    </c:plotArea>
    <c:legend>
      <c:legendPos val="r"/>
      <c:layout/>
    </c:legend>
    <c:plotVisOnly val="1"/>
  </c:chart>
  <c:spPr>
    <a:solidFill>
      <a:schemeClr val="accent5">
        <a:lumMod val="20000"/>
        <a:lumOff val="80000"/>
      </a:schemeClr>
    </a:solidFill>
  </c:spPr>
  <c:txPr>
    <a:bodyPr/>
    <a:lstStyle/>
    <a:p>
      <a:pPr>
        <a:defRPr sz="2000">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269833605704953"/>
          <c:y val="3.0897435897435897E-2"/>
          <c:w val="0.65778487594711066"/>
          <c:h val="0.65504228638086925"/>
        </c:manualLayout>
      </c:layout>
      <c:barChart>
        <c:barDir val="col"/>
        <c:grouping val="clustered"/>
        <c:ser>
          <c:idx val="2"/>
          <c:order val="0"/>
          <c:tx>
            <c:v>TBI Auto Trips</c:v>
          </c:tx>
          <c:cat>
            <c:numRef>
              <c:f>CompareAutoOnly!$M$2:$M$25</c:f>
              <c:numCache>
                <c:formatCode>h:mm\ AM/PM</c:formatCode>
                <c:ptCount val="24"/>
                <c:pt idx="0">
                  <c:v>0.16666666666666666</c:v>
                </c:pt>
                <c:pt idx="1">
                  <c:v>0.20833333333333354</c:v>
                </c:pt>
                <c:pt idx="2">
                  <c:v>0.25</c:v>
                </c:pt>
                <c:pt idx="3">
                  <c:v>0.29166666666666707</c:v>
                </c:pt>
                <c:pt idx="4">
                  <c:v>0.33333333333333331</c:v>
                </c:pt>
                <c:pt idx="5">
                  <c:v>0.37500000000000033</c:v>
                </c:pt>
                <c:pt idx="6">
                  <c:v>0.41666666666666707</c:v>
                </c:pt>
                <c:pt idx="7">
                  <c:v>0.45833333333333326</c:v>
                </c:pt>
                <c:pt idx="8">
                  <c:v>0.5</c:v>
                </c:pt>
                <c:pt idx="9">
                  <c:v>0.54166666666666652</c:v>
                </c:pt>
                <c:pt idx="10">
                  <c:v>0.58333333333333337</c:v>
                </c:pt>
                <c:pt idx="11">
                  <c:v>0.62500000000000078</c:v>
                </c:pt>
                <c:pt idx="12">
                  <c:v>0.66666666666666663</c:v>
                </c:pt>
                <c:pt idx="13">
                  <c:v>0.7083333333333337</c:v>
                </c:pt>
                <c:pt idx="14">
                  <c:v>0.75000000000000078</c:v>
                </c:pt>
                <c:pt idx="15">
                  <c:v>0.79166666666666652</c:v>
                </c:pt>
                <c:pt idx="16">
                  <c:v>0.8333333333333337</c:v>
                </c:pt>
                <c:pt idx="17">
                  <c:v>0.87500000000000078</c:v>
                </c:pt>
                <c:pt idx="18">
                  <c:v>0.91666666666666652</c:v>
                </c:pt>
                <c:pt idx="19">
                  <c:v>0.9583333333333337</c:v>
                </c:pt>
                <c:pt idx="20">
                  <c:v>0</c:v>
                </c:pt>
                <c:pt idx="21">
                  <c:v>4.1666666666666664E-2</c:v>
                </c:pt>
                <c:pt idx="22">
                  <c:v>8.3333333333333343E-2</c:v>
                </c:pt>
                <c:pt idx="23">
                  <c:v>0.125</c:v>
                </c:pt>
              </c:numCache>
            </c:numRef>
          </c:cat>
          <c:val>
            <c:numRef>
              <c:f>CompareAutoOnly!$P$2:$P$25</c:f>
              <c:numCache>
                <c:formatCode>0.000000</c:formatCode>
                <c:ptCount val="24"/>
                <c:pt idx="0">
                  <c:v>2.276942001222975E-3</c:v>
                </c:pt>
                <c:pt idx="1">
                  <c:v>8.1826987567831071E-3</c:v>
                </c:pt>
                <c:pt idx="2">
                  <c:v>3.0596875692333231E-2</c:v>
                </c:pt>
                <c:pt idx="3">
                  <c:v>7.4177850869390397E-2</c:v>
                </c:pt>
                <c:pt idx="4">
                  <c:v>8.7352580033984079E-2</c:v>
                </c:pt>
                <c:pt idx="5">
                  <c:v>4.6981342173534058E-2</c:v>
                </c:pt>
                <c:pt idx="6">
                  <c:v>4.4401920488890315E-2</c:v>
                </c:pt>
                <c:pt idx="7">
                  <c:v>5.5962270465724724E-2</c:v>
                </c:pt>
                <c:pt idx="8">
                  <c:v>7.001800431764453E-2</c:v>
                </c:pt>
                <c:pt idx="9">
                  <c:v>6.2970783663963859E-2</c:v>
                </c:pt>
                <c:pt idx="10">
                  <c:v>6.2259108615062148E-2</c:v>
                </c:pt>
                <c:pt idx="11">
                  <c:v>8.1450223267039948E-2</c:v>
                </c:pt>
                <c:pt idx="12">
                  <c:v>7.1632925092558364E-2</c:v>
                </c:pt>
                <c:pt idx="13">
                  <c:v>8.8132332306686392E-2</c:v>
                </c:pt>
                <c:pt idx="14">
                  <c:v>7.8557567102085321E-2</c:v>
                </c:pt>
                <c:pt idx="15">
                  <c:v>5.0756734856949065E-2</c:v>
                </c:pt>
                <c:pt idx="16">
                  <c:v>3.1791638751583202E-2</c:v>
                </c:pt>
                <c:pt idx="17">
                  <c:v>2.1985678235608062E-2</c:v>
                </c:pt>
                <c:pt idx="18">
                  <c:v>1.5469850242897555E-2</c:v>
                </c:pt>
                <c:pt idx="19">
                  <c:v>7.0448098445800803E-3</c:v>
                </c:pt>
                <c:pt idx="20">
                  <c:v>3.9472460139495591E-3</c:v>
                </c:pt>
                <c:pt idx="21">
                  <c:v>1.5894320514572707E-3</c:v>
                </c:pt>
                <c:pt idx="22">
                  <c:v>5.5422164528662733E-4</c:v>
                </c:pt>
                <c:pt idx="23">
                  <c:v>1.9069635107855675E-3</c:v>
                </c:pt>
              </c:numCache>
            </c:numRef>
          </c:val>
        </c:ser>
        <c:ser>
          <c:idx val="3"/>
          <c:order val="1"/>
          <c:tx>
            <c:v>FRTC Auto Trips</c:v>
          </c:tx>
          <c:cat>
            <c:numRef>
              <c:f>CompareAutoOnly!$M$2:$M$25</c:f>
              <c:numCache>
                <c:formatCode>h:mm\ AM/PM</c:formatCode>
                <c:ptCount val="24"/>
                <c:pt idx="0">
                  <c:v>0.16666666666666666</c:v>
                </c:pt>
                <c:pt idx="1">
                  <c:v>0.20833333333333354</c:v>
                </c:pt>
                <c:pt idx="2">
                  <c:v>0.25</c:v>
                </c:pt>
                <c:pt idx="3">
                  <c:v>0.29166666666666707</c:v>
                </c:pt>
                <c:pt idx="4">
                  <c:v>0.33333333333333331</c:v>
                </c:pt>
                <c:pt idx="5">
                  <c:v>0.37500000000000033</c:v>
                </c:pt>
                <c:pt idx="6">
                  <c:v>0.41666666666666707</c:v>
                </c:pt>
                <c:pt idx="7">
                  <c:v>0.45833333333333326</c:v>
                </c:pt>
                <c:pt idx="8">
                  <c:v>0.5</c:v>
                </c:pt>
                <c:pt idx="9">
                  <c:v>0.54166666666666652</c:v>
                </c:pt>
                <c:pt idx="10">
                  <c:v>0.58333333333333337</c:v>
                </c:pt>
                <c:pt idx="11">
                  <c:v>0.62500000000000078</c:v>
                </c:pt>
                <c:pt idx="12">
                  <c:v>0.66666666666666663</c:v>
                </c:pt>
                <c:pt idx="13">
                  <c:v>0.7083333333333337</c:v>
                </c:pt>
                <c:pt idx="14">
                  <c:v>0.75000000000000078</c:v>
                </c:pt>
                <c:pt idx="15">
                  <c:v>0.79166666666666652</c:v>
                </c:pt>
                <c:pt idx="16">
                  <c:v>0.8333333333333337</c:v>
                </c:pt>
                <c:pt idx="17">
                  <c:v>0.87500000000000078</c:v>
                </c:pt>
                <c:pt idx="18">
                  <c:v>0.91666666666666652</c:v>
                </c:pt>
                <c:pt idx="19">
                  <c:v>0.9583333333333337</c:v>
                </c:pt>
                <c:pt idx="20">
                  <c:v>0</c:v>
                </c:pt>
                <c:pt idx="21">
                  <c:v>4.1666666666666664E-2</c:v>
                </c:pt>
                <c:pt idx="22">
                  <c:v>8.3333333333333343E-2</c:v>
                </c:pt>
                <c:pt idx="23">
                  <c:v>0.125</c:v>
                </c:pt>
              </c:numCache>
            </c:numRef>
          </c:cat>
          <c:val>
            <c:numRef>
              <c:f>CompareAutoOnly!$Q$2:$Q$25</c:f>
              <c:numCache>
                <c:formatCode>0.000000</c:formatCode>
                <c:ptCount val="24"/>
                <c:pt idx="0">
                  <c:v>2.3877726679109898E-3</c:v>
                </c:pt>
                <c:pt idx="1">
                  <c:v>8.7974003704872263E-3</c:v>
                </c:pt>
                <c:pt idx="2">
                  <c:v>2.6972640346387966E-2</c:v>
                </c:pt>
                <c:pt idx="3">
                  <c:v>8.3763233433074E-2</c:v>
                </c:pt>
                <c:pt idx="4">
                  <c:v>8.5868980654736277E-2</c:v>
                </c:pt>
                <c:pt idx="5">
                  <c:v>5.5056829175246604E-2</c:v>
                </c:pt>
                <c:pt idx="6">
                  <c:v>4.8863697554756197E-2</c:v>
                </c:pt>
                <c:pt idx="7">
                  <c:v>5.7379155682213745E-2</c:v>
                </c:pt>
                <c:pt idx="8">
                  <c:v>6.3017912109765178E-2</c:v>
                </c:pt>
                <c:pt idx="9">
                  <c:v>5.9056416267987424E-2</c:v>
                </c:pt>
                <c:pt idx="10">
                  <c:v>6.3066866239182506E-2</c:v>
                </c:pt>
                <c:pt idx="11">
                  <c:v>8.6051820731357045E-2</c:v>
                </c:pt>
                <c:pt idx="12">
                  <c:v>8.5624207228634702E-2</c:v>
                </c:pt>
                <c:pt idx="13">
                  <c:v>9.2531492059595086E-2</c:v>
                </c:pt>
                <c:pt idx="14">
                  <c:v>7.0777798472884609E-2</c:v>
                </c:pt>
                <c:pt idx="15">
                  <c:v>4.1642943837048328E-2</c:v>
                </c:pt>
                <c:pt idx="16">
                  <c:v>2.6345188922549202E-2</c:v>
                </c:pt>
                <c:pt idx="17">
                  <c:v>2.0453098865105691E-2</c:v>
                </c:pt>
                <c:pt idx="18">
                  <c:v>1.1005231375372265E-2</c:v>
                </c:pt>
                <c:pt idx="19">
                  <c:v>5.3801844281018054E-3</c:v>
                </c:pt>
                <c:pt idx="20">
                  <c:v>2.5156947463788452E-3</c:v>
                </c:pt>
                <c:pt idx="21">
                  <c:v>8.0566062628501813E-4</c:v>
                </c:pt>
                <c:pt idx="22">
                  <c:v>1.0855398962120312E-3</c:v>
                </c:pt>
                <c:pt idx="23">
                  <c:v>1.5502343087279761E-3</c:v>
                </c:pt>
              </c:numCache>
            </c:numRef>
          </c:val>
        </c:ser>
        <c:axId val="52630656"/>
        <c:axId val="52632192"/>
      </c:barChart>
      <c:catAx>
        <c:axId val="52630656"/>
        <c:scaling>
          <c:orientation val="minMax"/>
        </c:scaling>
        <c:axPos val="b"/>
        <c:numFmt formatCode="h:mm\ AM/PM" sourceLinked="1"/>
        <c:tickLblPos val="nextTo"/>
        <c:crossAx val="52632192"/>
        <c:crosses val="autoZero"/>
        <c:auto val="1"/>
        <c:lblAlgn val="ctr"/>
        <c:lblOffset val="100"/>
      </c:catAx>
      <c:valAx>
        <c:axId val="52632192"/>
        <c:scaling>
          <c:orientation val="minMax"/>
        </c:scaling>
        <c:axPos val="l"/>
        <c:majorGridlines/>
        <c:numFmt formatCode="0.000000" sourceLinked="1"/>
        <c:tickLblPos val="nextTo"/>
        <c:crossAx val="52630656"/>
        <c:crosses val="autoZero"/>
        <c:crossBetween val="between"/>
      </c:valAx>
    </c:plotArea>
    <c:legend>
      <c:legendPos val="r"/>
      <c:layout>
        <c:manualLayout>
          <c:xMode val="edge"/>
          <c:yMode val="edge"/>
          <c:x val="0.79201084534244537"/>
          <c:y val="0.59109993195295008"/>
          <c:w val="0.19383821126132825"/>
          <c:h val="0.13261495090891418"/>
        </c:manualLayout>
      </c:layout>
      <c:txPr>
        <a:bodyPr/>
        <a:lstStyle/>
        <a:p>
          <a:pPr>
            <a:defRPr sz="1400"/>
          </a:pPr>
          <a:endParaRPr lang="en-US"/>
        </a:p>
      </c:txPr>
    </c:legend>
    <c:plotVisOnly val="1"/>
  </c:chart>
  <c:spPr>
    <a:solidFill>
      <a:schemeClr val="accent5">
        <a:lumMod val="20000"/>
        <a:lumOff val="80000"/>
      </a:schemeClr>
    </a:solidFill>
  </c:spPr>
  <c:txPr>
    <a:bodyPr/>
    <a:lstStyle/>
    <a:p>
      <a:pPr>
        <a:defRPr sz="1400">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v>2010 Model</c:v>
          </c:tx>
          <c:spPr>
            <a:solidFill>
              <a:schemeClr val="accent1"/>
            </a:solidFill>
            <a:ln w="12700" cap="rnd" cmpd="sng" algn="ctr">
              <a:solidFill>
                <a:schemeClr val="accent1">
                  <a:shade val="50000"/>
                </a:schemeClr>
              </a:solidFill>
              <a:prstDash val="solid"/>
            </a:ln>
            <a:effectLst/>
          </c:spPr>
          <c:cat>
            <c:numRef>
              <c:f>Cycle1_2011_2010!$A$2:$A$25</c:f>
              <c:numCache>
                <c:formatCode>h:mm\ AM/PM</c:formatCode>
                <c:ptCount val="24"/>
                <c:pt idx="0">
                  <c:v>0.16666666666666666</c:v>
                </c:pt>
                <c:pt idx="1">
                  <c:v>0.20833333333333359</c:v>
                </c:pt>
                <c:pt idx="2">
                  <c:v>0.25</c:v>
                </c:pt>
                <c:pt idx="3">
                  <c:v>0.29166666666666757</c:v>
                </c:pt>
                <c:pt idx="4">
                  <c:v>0.33333333333333398</c:v>
                </c:pt>
                <c:pt idx="5">
                  <c:v>0.37500000000000044</c:v>
                </c:pt>
                <c:pt idx="6">
                  <c:v>0.41666666666666757</c:v>
                </c:pt>
                <c:pt idx="7">
                  <c:v>0.45833333333333393</c:v>
                </c:pt>
                <c:pt idx="8">
                  <c:v>0.5</c:v>
                </c:pt>
                <c:pt idx="9">
                  <c:v>0.54166666666666696</c:v>
                </c:pt>
                <c:pt idx="10">
                  <c:v>0.58333333333333359</c:v>
                </c:pt>
                <c:pt idx="11">
                  <c:v>0.62500000000000189</c:v>
                </c:pt>
                <c:pt idx="12">
                  <c:v>0.66666666666666763</c:v>
                </c:pt>
                <c:pt idx="13">
                  <c:v>0.70833333333333404</c:v>
                </c:pt>
                <c:pt idx="14">
                  <c:v>0.75000000000000189</c:v>
                </c:pt>
                <c:pt idx="15">
                  <c:v>0.79166666666666696</c:v>
                </c:pt>
                <c:pt idx="16">
                  <c:v>0.83333333333333404</c:v>
                </c:pt>
                <c:pt idx="17">
                  <c:v>0.87500000000000189</c:v>
                </c:pt>
                <c:pt idx="18">
                  <c:v>0.91666666666666696</c:v>
                </c:pt>
                <c:pt idx="19">
                  <c:v>0.95833333333333404</c:v>
                </c:pt>
                <c:pt idx="20">
                  <c:v>1</c:v>
                </c:pt>
                <c:pt idx="21">
                  <c:v>1.0416666666666698</c:v>
                </c:pt>
                <c:pt idx="22">
                  <c:v>1.0833333333333299</c:v>
                </c:pt>
                <c:pt idx="23">
                  <c:v>1.125</c:v>
                </c:pt>
              </c:numCache>
            </c:numRef>
          </c:cat>
          <c:val>
            <c:numRef>
              <c:f>Cycle1_2011_2010!$C$2:$C$25</c:f>
              <c:numCache>
                <c:formatCode>General</c:formatCode>
                <c:ptCount val="24"/>
                <c:pt idx="0">
                  <c:v>2.6528429359249177E-3</c:v>
                </c:pt>
                <c:pt idx="1">
                  <c:v>2.2885911837413019E-2</c:v>
                </c:pt>
                <c:pt idx="2">
                  <c:v>2.9599836329927551E-2</c:v>
                </c:pt>
                <c:pt idx="3">
                  <c:v>9.1386272279973105E-2</c:v>
                </c:pt>
                <c:pt idx="4">
                  <c:v>0.10219239567240018</c:v>
                </c:pt>
                <c:pt idx="5">
                  <c:v>5.7705682509746191E-2</c:v>
                </c:pt>
                <c:pt idx="6">
                  <c:v>4.5367208793975829E-2</c:v>
                </c:pt>
                <c:pt idx="7">
                  <c:v>4.8524993217671002E-2</c:v>
                </c:pt>
                <c:pt idx="8">
                  <c:v>6.0753483219972725E-2</c:v>
                </c:pt>
                <c:pt idx="9">
                  <c:v>4.7227364234047491E-2</c:v>
                </c:pt>
                <c:pt idx="10">
                  <c:v>6.0504007967470574E-2</c:v>
                </c:pt>
                <c:pt idx="11">
                  <c:v>9.1934760164864876E-2</c:v>
                </c:pt>
                <c:pt idx="12">
                  <c:v>6.945006533747923E-2</c:v>
                </c:pt>
                <c:pt idx="13">
                  <c:v>8.1502313145271482E-2</c:v>
                </c:pt>
                <c:pt idx="14">
                  <c:v>6.9052156780621127E-2</c:v>
                </c:pt>
                <c:pt idx="15">
                  <c:v>4.2150319301497895E-2</c:v>
                </c:pt>
                <c:pt idx="16">
                  <c:v>3.0068474250487767E-2</c:v>
                </c:pt>
                <c:pt idx="17">
                  <c:v>2.0325169084311381E-2</c:v>
                </c:pt>
                <c:pt idx="18">
                  <c:v>1.5123207690204313E-2</c:v>
                </c:pt>
                <c:pt idx="19">
                  <c:v>4.738867368046823E-3</c:v>
                </c:pt>
                <c:pt idx="20">
                  <c:v>1.6414398602795537E-3</c:v>
                </c:pt>
                <c:pt idx="21">
                  <c:v>1.4489236528828142E-3</c:v>
                </c:pt>
                <c:pt idx="22">
                  <c:v>1.6003971574485743E-3</c:v>
                </c:pt>
                <c:pt idx="23">
                  <c:v>2.1639072080822221E-3</c:v>
                </c:pt>
              </c:numCache>
            </c:numRef>
          </c:val>
        </c:ser>
        <c:ser>
          <c:idx val="2"/>
          <c:order val="1"/>
          <c:tx>
            <c:v>1997 Survey</c:v>
          </c:tx>
          <c:cat>
            <c:numRef>
              <c:f>Cycle1_2011_2010!$A$2:$A$25</c:f>
              <c:numCache>
                <c:formatCode>h:mm\ AM/PM</c:formatCode>
                <c:ptCount val="24"/>
                <c:pt idx="0">
                  <c:v>0.16666666666666666</c:v>
                </c:pt>
                <c:pt idx="1">
                  <c:v>0.20833333333333359</c:v>
                </c:pt>
                <c:pt idx="2">
                  <c:v>0.25</c:v>
                </c:pt>
                <c:pt idx="3">
                  <c:v>0.29166666666666757</c:v>
                </c:pt>
                <c:pt idx="4">
                  <c:v>0.33333333333333398</c:v>
                </c:pt>
                <c:pt idx="5">
                  <c:v>0.37500000000000044</c:v>
                </c:pt>
                <c:pt idx="6">
                  <c:v>0.41666666666666757</c:v>
                </c:pt>
                <c:pt idx="7">
                  <c:v>0.45833333333333393</c:v>
                </c:pt>
                <c:pt idx="8">
                  <c:v>0.5</c:v>
                </c:pt>
                <c:pt idx="9">
                  <c:v>0.54166666666666696</c:v>
                </c:pt>
                <c:pt idx="10">
                  <c:v>0.58333333333333359</c:v>
                </c:pt>
                <c:pt idx="11">
                  <c:v>0.62500000000000189</c:v>
                </c:pt>
                <c:pt idx="12">
                  <c:v>0.66666666666666763</c:v>
                </c:pt>
                <c:pt idx="13">
                  <c:v>0.70833333333333404</c:v>
                </c:pt>
                <c:pt idx="14">
                  <c:v>0.75000000000000189</c:v>
                </c:pt>
                <c:pt idx="15">
                  <c:v>0.79166666666666696</c:v>
                </c:pt>
                <c:pt idx="16">
                  <c:v>0.83333333333333404</c:v>
                </c:pt>
                <c:pt idx="17">
                  <c:v>0.87500000000000189</c:v>
                </c:pt>
                <c:pt idx="18">
                  <c:v>0.91666666666666696</c:v>
                </c:pt>
                <c:pt idx="19">
                  <c:v>0.95833333333333404</c:v>
                </c:pt>
                <c:pt idx="20">
                  <c:v>1</c:v>
                </c:pt>
                <c:pt idx="21">
                  <c:v>1.0416666666666698</c:v>
                </c:pt>
                <c:pt idx="22">
                  <c:v>1.0833333333333299</c:v>
                </c:pt>
                <c:pt idx="23">
                  <c:v>1.125</c:v>
                </c:pt>
              </c:numCache>
            </c:numRef>
          </c:cat>
          <c:val>
            <c:numRef>
              <c:f>Cycle1_2011_2010!$D$2:$D$25</c:f>
              <c:numCache>
                <c:formatCode>General</c:formatCode>
                <c:ptCount val="24"/>
                <c:pt idx="0">
                  <c:v>7.6434969114562814E-4</c:v>
                </c:pt>
                <c:pt idx="1">
                  <c:v>6.7865838372699744E-3</c:v>
                </c:pt>
                <c:pt idx="2">
                  <c:v>2.7257932954476014E-2</c:v>
                </c:pt>
                <c:pt idx="3">
                  <c:v>8.4036433548126205E-2</c:v>
                </c:pt>
                <c:pt idx="4">
                  <c:v>9.7133163440373732E-2</c:v>
                </c:pt>
                <c:pt idx="5">
                  <c:v>4.3395482257816365E-2</c:v>
                </c:pt>
                <c:pt idx="6">
                  <c:v>3.9414356146637936E-2</c:v>
                </c:pt>
                <c:pt idx="7">
                  <c:v>5.5508037997276501E-2</c:v>
                </c:pt>
                <c:pt idx="8">
                  <c:v>7.1786536492540756E-2</c:v>
                </c:pt>
                <c:pt idx="9">
                  <c:v>5.985623834363242E-2</c:v>
                </c:pt>
                <c:pt idx="10">
                  <c:v>7.3630068940532409E-2</c:v>
                </c:pt>
                <c:pt idx="11">
                  <c:v>9.5351851190969561E-2</c:v>
                </c:pt>
                <c:pt idx="12">
                  <c:v>7.6579299368182779E-2</c:v>
                </c:pt>
                <c:pt idx="13">
                  <c:v>8.2513502737989228E-2</c:v>
                </c:pt>
                <c:pt idx="14">
                  <c:v>6.4547598148511534E-2</c:v>
                </c:pt>
                <c:pt idx="15">
                  <c:v>4.4143407877427467E-2</c:v>
                </c:pt>
                <c:pt idx="16">
                  <c:v>3.2057643456184483E-2</c:v>
                </c:pt>
                <c:pt idx="17">
                  <c:v>2.0508258204575736E-2</c:v>
                </c:pt>
                <c:pt idx="18">
                  <c:v>1.3706393303969021E-2</c:v>
                </c:pt>
                <c:pt idx="19">
                  <c:v>4.8788038846554523E-3</c:v>
                </c:pt>
                <c:pt idx="20">
                  <c:v>2.5631879742464654E-3</c:v>
                </c:pt>
                <c:pt idx="21">
                  <c:v>8.2024530104731744E-4</c:v>
                </c:pt>
                <c:pt idx="22">
                  <c:v>6.6791754947144824E-4</c:v>
                </c:pt>
                <c:pt idx="23">
                  <c:v>2.0927073529425845E-3</c:v>
                </c:pt>
              </c:numCache>
            </c:numRef>
          </c:val>
        </c:ser>
        <c:axId val="52826880"/>
        <c:axId val="52828416"/>
      </c:barChart>
      <c:catAx>
        <c:axId val="52826880"/>
        <c:scaling>
          <c:orientation val="minMax"/>
        </c:scaling>
        <c:axPos val="b"/>
        <c:numFmt formatCode="h:mm\ AM/PM" sourceLinked="1"/>
        <c:tickLblPos val="nextTo"/>
        <c:crossAx val="52828416"/>
        <c:crosses val="autoZero"/>
        <c:auto val="1"/>
        <c:lblAlgn val="ctr"/>
        <c:lblOffset val="100"/>
      </c:catAx>
      <c:valAx>
        <c:axId val="52828416"/>
        <c:scaling>
          <c:orientation val="minMax"/>
        </c:scaling>
        <c:axPos val="l"/>
        <c:majorGridlines/>
        <c:numFmt formatCode="General" sourceLinked="1"/>
        <c:tickLblPos val="nextTo"/>
        <c:crossAx val="52826880"/>
        <c:crosses val="autoZero"/>
        <c:crossBetween val="between"/>
      </c:valAx>
    </c:plotArea>
    <c:legend>
      <c:legendPos val="r"/>
      <c:layout/>
    </c:legend>
    <c:plotVisOnly val="1"/>
  </c:chart>
  <c:spPr>
    <a:no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1"/>
          <c:order val="0"/>
          <c:tx>
            <c:v>2010 Model</c:v>
          </c:tx>
          <c:spPr>
            <a:solidFill>
              <a:schemeClr val="accent1"/>
            </a:solidFill>
            <a:ln w="12700" cap="rnd" cmpd="sng" algn="ctr">
              <a:solidFill>
                <a:schemeClr val="accent1">
                  <a:shade val="50000"/>
                </a:schemeClr>
              </a:solidFill>
              <a:prstDash val="solid"/>
            </a:ln>
            <a:effectLst/>
          </c:spPr>
          <c:cat>
            <c:numRef>
              <c:f>Cycle1_2011_2010!$A$2:$A$25</c:f>
              <c:numCache>
                <c:formatCode>h:mm\ AM/PM</c:formatCode>
                <c:ptCount val="24"/>
                <c:pt idx="0">
                  <c:v>0.16666666666666666</c:v>
                </c:pt>
                <c:pt idx="1">
                  <c:v>0.20833333333333354</c:v>
                </c:pt>
                <c:pt idx="2">
                  <c:v>0.25</c:v>
                </c:pt>
                <c:pt idx="3">
                  <c:v>0.29166666666666746</c:v>
                </c:pt>
                <c:pt idx="4">
                  <c:v>0.33333333333333398</c:v>
                </c:pt>
                <c:pt idx="5">
                  <c:v>0.37500000000000033</c:v>
                </c:pt>
                <c:pt idx="6">
                  <c:v>0.41666666666666746</c:v>
                </c:pt>
                <c:pt idx="7">
                  <c:v>0.45833333333333393</c:v>
                </c:pt>
                <c:pt idx="8">
                  <c:v>0.5</c:v>
                </c:pt>
                <c:pt idx="9">
                  <c:v>0.54166666666666696</c:v>
                </c:pt>
                <c:pt idx="10">
                  <c:v>0.58333333333333359</c:v>
                </c:pt>
                <c:pt idx="11">
                  <c:v>0.62500000000000167</c:v>
                </c:pt>
                <c:pt idx="12">
                  <c:v>0.66666666666666763</c:v>
                </c:pt>
                <c:pt idx="13">
                  <c:v>0.70833333333333404</c:v>
                </c:pt>
                <c:pt idx="14">
                  <c:v>0.75000000000000167</c:v>
                </c:pt>
                <c:pt idx="15">
                  <c:v>0.79166666666666696</c:v>
                </c:pt>
                <c:pt idx="16">
                  <c:v>0.83333333333333404</c:v>
                </c:pt>
                <c:pt idx="17">
                  <c:v>0.87500000000000167</c:v>
                </c:pt>
                <c:pt idx="18">
                  <c:v>0.91666666666666696</c:v>
                </c:pt>
                <c:pt idx="19">
                  <c:v>0.95833333333333404</c:v>
                </c:pt>
                <c:pt idx="20">
                  <c:v>1</c:v>
                </c:pt>
                <c:pt idx="21">
                  <c:v>1.0416666666666698</c:v>
                </c:pt>
                <c:pt idx="22">
                  <c:v>1.0833333333333299</c:v>
                </c:pt>
                <c:pt idx="23">
                  <c:v>1.125</c:v>
                </c:pt>
              </c:numCache>
            </c:numRef>
          </c:cat>
          <c:val>
            <c:numRef>
              <c:f>Cycle1_2011_2010!$C$2:$C$25</c:f>
              <c:numCache>
                <c:formatCode>General</c:formatCode>
                <c:ptCount val="24"/>
                <c:pt idx="0">
                  <c:v>2.6528429359249177E-3</c:v>
                </c:pt>
                <c:pt idx="1">
                  <c:v>2.2885911837413002E-2</c:v>
                </c:pt>
                <c:pt idx="2">
                  <c:v>2.9599836329927551E-2</c:v>
                </c:pt>
                <c:pt idx="3">
                  <c:v>9.1386272279973105E-2</c:v>
                </c:pt>
                <c:pt idx="4">
                  <c:v>0.10219239567240018</c:v>
                </c:pt>
                <c:pt idx="5">
                  <c:v>5.770568250974617E-2</c:v>
                </c:pt>
                <c:pt idx="6">
                  <c:v>4.5367208793975829E-2</c:v>
                </c:pt>
                <c:pt idx="7">
                  <c:v>4.8524993217671002E-2</c:v>
                </c:pt>
                <c:pt idx="8">
                  <c:v>6.0753483219972697E-2</c:v>
                </c:pt>
                <c:pt idx="9">
                  <c:v>4.7227364234047491E-2</c:v>
                </c:pt>
                <c:pt idx="10">
                  <c:v>6.0504007967470574E-2</c:v>
                </c:pt>
                <c:pt idx="11">
                  <c:v>9.1934760164864834E-2</c:v>
                </c:pt>
                <c:pt idx="12">
                  <c:v>6.945006533747923E-2</c:v>
                </c:pt>
                <c:pt idx="13">
                  <c:v>8.1502313145271441E-2</c:v>
                </c:pt>
                <c:pt idx="14">
                  <c:v>6.9052156780621127E-2</c:v>
                </c:pt>
                <c:pt idx="15">
                  <c:v>4.2150319301497895E-2</c:v>
                </c:pt>
                <c:pt idx="16">
                  <c:v>3.0068474250487774E-2</c:v>
                </c:pt>
                <c:pt idx="17">
                  <c:v>2.0325169084311381E-2</c:v>
                </c:pt>
                <c:pt idx="18">
                  <c:v>1.5123207690204313E-2</c:v>
                </c:pt>
                <c:pt idx="19">
                  <c:v>4.7388673680468212E-3</c:v>
                </c:pt>
                <c:pt idx="20">
                  <c:v>1.6414398602795533E-3</c:v>
                </c:pt>
                <c:pt idx="21">
                  <c:v>1.4489236528828146E-3</c:v>
                </c:pt>
                <c:pt idx="22">
                  <c:v>1.6003971574485734E-3</c:v>
                </c:pt>
                <c:pt idx="23">
                  <c:v>2.1639072080822199E-3</c:v>
                </c:pt>
              </c:numCache>
            </c:numRef>
          </c:val>
        </c:ser>
        <c:ser>
          <c:idx val="2"/>
          <c:order val="1"/>
          <c:tx>
            <c:v>1997 Survey</c:v>
          </c:tx>
          <c:cat>
            <c:numRef>
              <c:f>Cycle1_2011_2010!$A$2:$A$25</c:f>
              <c:numCache>
                <c:formatCode>h:mm\ AM/PM</c:formatCode>
                <c:ptCount val="24"/>
                <c:pt idx="0">
                  <c:v>0.16666666666666666</c:v>
                </c:pt>
                <c:pt idx="1">
                  <c:v>0.20833333333333354</c:v>
                </c:pt>
                <c:pt idx="2">
                  <c:v>0.25</c:v>
                </c:pt>
                <c:pt idx="3">
                  <c:v>0.29166666666666746</c:v>
                </c:pt>
                <c:pt idx="4">
                  <c:v>0.33333333333333398</c:v>
                </c:pt>
                <c:pt idx="5">
                  <c:v>0.37500000000000033</c:v>
                </c:pt>
                <c:pt idx="6">
                  <c:v>0.41666666666666746</c:v>
                </c:pt>
                <c:pt idx="7">
                  <c:v>0.45833333333333393</c:v>
                </c:pt>
                <c:pt idx="8">
                  <c:v>0.5</c:v>
                </c:pt>
                <c:pt idx="9">
                  <c:v>0.54166666666666696</c:v>
                </c:pt>
                <c:pt idx="10">
                  <c:v>0.58333333333333359</c:v>
                </c:pt>
                <c:pt idx="11">
                  <c:v>0.62500000000000167</c:v>
                </c:pt>
                <c:pt idx="12">
                  <c:v>0.66666666666666763</c:v>
                </c:pt>
                <c:pt idx="13">
                  <c:v>0.70833333333333404</c:v>
                </c:pt>
                <c:pt idx="14">
                  <c:v>0.75000000000000167</c:v>
                </c:pt>
                <c:pt idx="15">
                  <c:v>0.79166666666666696</c:v>
                </c:pt>
                <c:pt idx="16">
                  <c:v>0.83333333333333404</c:v>
                </c:pt>
                <c:pt idx="17">
                  <c:v>0.87500000000000167</c:v>
                </c:pt>
                <c:pt idx="18">
                  <c:v>0.91666666666666696</c:v>
                </c:pt>
                <c:pt idx="19">
                  <c:v>0.95833333333333404</c:v>
                </c:pt>
                <c:pt idx="20">
                  <c:v>1</c:v>
                </c:pt>
                <c:pt idx="21">
                  <c:v>1.0416666666666698</c:v>
                </c:pt>
                <c:pt idx="22">
                  <c:v>1.0833333333333299</c:v>
                </c:pt>
                <c:pt idx="23">
                  <c:v>1.125</c:v>
                </c:pt>
              </c:numCache>
            </c:numRef>
          </c:cat>
          <c:val>
            <c:numRef>
              <c:f>Cycle1_2011_2010!$D$2:$D$25</c:f>
              <c:numCache>
                <c:formatCode>General</c:formatCode>
                <c:ptCount val="24"/>
                <c:pt idx="0">
                  <c:v>7.6434969114562814E-4</c:v>
                </c:pt>
                <c:pt idx="1">
                  <c:v>6.7865838372699744E-3</c:v>
                </c:pt>
                <c:pt idx="2">
                  <c:v>2.7257932954475993E-2</c:v>
                </c:pt>
                <c:pt idx="3">
                  <c:v>8.4036433548126163E-2</c:v>
                </c:pt>
                <c:pt idx="4">
                  <c:v>9.7133163440373732E-2</c:v>
                </c:pt>
                <c:pt idx="5">
                  <c:v>4.339548225781633E-2</c:v>
                </c:pt>
                <c:pt idx="6">
                  <c:v>3.9414356146637936E-2</c:v>
                </c:pt>
                <c:pt idx="7">
                  <c:v>5.5508037997276466E-2</c:v>
                </c:pt>
                <c:pt idx="8">
                  <c:v>7.1786536492540728E-2</c:v>
                </c:pt>
                <c:pt idx="9">
                  <c:v>5.9856238343632379E-2</c:v>
                </c:pt>
                <c:pt idx="10">
                  <c:v>7.3630068940532409E-2</c:v>
                </c:pt>
                <c:pt idx="11">
                  <c:v>9.5351851190969492E-2</c:v>
                </c:pt>
                <c:pt idx="12">
                  <c:v>7.6579299368182779E-2</c:v>
                </c:pt>
                <c:pt idx="13">
                  <c:v>8.2513502737989228E-2</c:v>
                </c:pt>
                <c:pt idx="14">
                  <c:v>6.4547598148511534E-2</c:v>
                </c:pt>
                <c:pt idx="15">
                  <c:v>4.4143407877427439E-2</c:v>
                </c:pt>
                <c:pt idx="16">
                  <c:v>3.2057643456184469E-2</c:v>
                </c:pt>
                <c:pt idx="17">
                  <c:v>2.0508258204575736E-2</c:v>
                </c:pt>
                <c:pt idx="18">
                  <c:v>1.3706393303969021E-2</c:v>
                </c:pt>
                <c:pt idx="19">
                  <c:v>4.8788038846554523E-3</c:v>
                </c:pt>
                <c:pt idx="20">
                  <c:v>2.5631879742464636E-3</c:v>
                </c:pt>
                <c:pt idx="21">
                  <c:v>8.2024530104731744E-4</c:v>
                </c:pt>
                <c:pt idx="22">
                  <c:v>6.679175494714478E-4</c:v>
                </c:pt>
                <c:pt idx="23">
                  <c:v>2.0927073529425832E-3</c:v>
                </c:pt>
              </c:numCache>
            </c:numRef>
          </c:val>
        </c:ser>
        <c:axId val="53071232"/>
        <c:axId val="53081216"/>
      </c:barChart>
      <c:catAx>
        <c:axId val="53071232"/>
        <c:scaling>
          <c:orientation val="minMax"/>
        </c:scaling>
        <c:axPos val="b"/>
        <c:numFmt formatCode="h:mm\ AM/PM" sourceLinked="1"/>
        <c:tickLblPos val="nextTo"/>
        <c:crossAx val="53081216"/>
        <c:crosses val="autoZero"/>
        <c:auto val="1"/>
        <c:lblAlgn val="ctr"/>
        <c:lblOffset val="100"/>
      </c:catAx>
      <c:valAx>
        <c:axId val="53081216"/>
        <c:scaling>
          <c:orientation val="minMax"/>
        </c:scaling>
        <c:axPos val="l"/>
        <c:majorGridlines/>
        <c:numFmt formatCode="General" sourceLinked="1"/>
        <c:tickLblPos val="nextTo"/>
        <c:crossAx val="53071232"/>
        <c:crosses val="autoZero"/>
        <c:crossBetween val="between"/>
      </c:valAx>
    </c:plotArea>
    <c:legend>
      <c:legendPos val="r"/>
      <c:layout/>
    </c:legend>
    <c:plotVisOnly val="1"/>
  </c:chart>
  <c:spPr>
    <a:noFill/>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1"/>
          <c:order val="0"/>
          <c:tx>
            <c:v>2010 Model</c:v>
          </c:tx>
          <c:spPr>
            <a:solidFill>
              <a:schemeClr val="accent1"/>
            </a:solidFill>
            <a:ln w="12700" cap="rnd" cmpd="sng" algn="ctr">
              <a:solidFill>
                <a:schemeClr val="accent1">
                  <a:shade val="50000"/>
                </a:schemeClr>
              </a:solidFill>
              <a:prstDash val="solid"/>
            </a:ln>
            <a:effectLst/>
          </c:spPr>
          <c:cat>
            <c:numRef>
              <c:f>Cycle1_2011_2010!$A$2:$A$25</c:f>
              <c:numCache>
                <c:formatCode>h:mm\ AM/PM</c:formatCode>
                <c:ptCount val="24"/>
                <c:pt idx="0">
                  <c:v>0.16666666666666666</c:v>
                </c:pt>
                <c:pt idx="1">
                  <c:v>0.20833333333333354</c:v>
                </c:pt>
                <c:pt idx="2">
                  <c:v>0.25</c:v>
                </c:pt>
                <c:pt idx="3">
                  <c:v>0.29166666666666746</c:v>
                </c:pt>
                <c:pt idx="4">
                  <c:v>0.33333333333333398</c:v>
                </c:pt>
                <c:pt idx="5">
                  <c:v>0.37500000000000033</c:v>
                </c:pt>
                <c:pt idx="6">
                  <c:v>0.41666666666666746</c:v>
                </c:pt>
                <c:pt idx="7">
                  <c:v>0.45833333333333393</c:v>
                </c:pt>
                <c:pt idx="8">
                  <c:v>0.5</c:v>
                </c:pt>
                <c:pt idx="9">
                  <c:v>0.54166666666666696</c:v>
                </c:pt>
                <c:pt idx="10">
                  <c:v>0.58333333333333359</c:v>
                </c:pt>
                <c:pt idx="11">
                  <c:v>0.62500000000000167</c:v>
                </c:pt>
                <c:pt idx="12">
                  <c:v>0.66666666666666763</c:v>
                </c:pt>
                <c:pt idx="13">
                  <c:v>0.70833333333333404</c:v>
                </c:pt>
                <c:pt idx="14">
                  <c:v>0.75000000000000167</c:v>
                </c:pt>
                <c:pt idx="15">
                  <c:v>0.79166666666666696</c:v>
                </c:pt>
                <c:pt idx="16">
                  <c:v>0.83333333333333404</c:v>
                </c:pt>
                <c:pt idx="17">
                  <c:v>0.87500000000000167</c:v>
                </c:pt>
                <c:pt idx="18">
                  <c:v>0.91666666666666696</c:v>
                </c:pt>
                <c:pt idx="19">
                  <c:v>0.95833333333333404</c:v>
                </c:pt>
                <c:pt idx="20">
                  <c:v>1</c:v>
                </c:pt>
                <c:pt idx="21">
                  <c:v>1.0416666666666698</c:v>
                </c:pt>
                <c:pt idx="22">
                  <c:v>1.0833333333333299</c:v>
                </c:pt>
                <c:pt idx="23">
                  <c:v>1.125</c:v>
                </c:pt>
              </c:numCache>
            </c:numRef>
          </c:cat>
          <c:val>
            <c:numRef>
              <c:f>Cycle1_2011_2010!$C$2:$C$25</c:f>
              <c:numCache>
                <c:formatCode>General</c:formatCode>
                <c:ptCount val="24"/>
                <c:pt idx="0">
                  <c:v>2.6528429359249177E-3</c:v>
                </c:pt>
                <c:pt idx="1">
                  <c:v>2.2885911837413002E-2</c:v>
                </c:pt>
                <c:pt idx="2">
                  <c:v>2.9599836329927551E-2</c:v>
                </c:pt>
                <c:pt idx="3">
                  <c:v>9.1386272279973105E-2</c:v>
                </c:pt>
                <c:pt idx="4">
                  <c:v>0.10219239567240018</c:v>
                </c:pt>
                <c:pt idx="5">
                  <c:v>5.770568250974617E-2</c:v>
                </c:pt>
                <c:pt idx="6">
                  <c:v>4.5367208793975829E-2</c:v>
                </c:pt>
                <c:pt idx="7">
                  <c:v>4.8524993217671002E-2</c:v>
                </c:pt>
                <c:pt idx="8">
                  <c:v>6.0753483219972697E-2</c:v>
                </c:pt>
                <c:pt idx="9">
                  <c:v>4.7227364234047491E-2</c:v>
                </c:pt>
                <c:pt idx="10">
                  <c:v>6.0504007967470574E-2</c:v>
                </c:pt>
                <c:pt idx="11">
                  <c:v>9.1934760164864834E-2</c:v>
                </c:pt>
                <c:pt idx="12">
                  <c:v>6.945006533747923E-2</c:v>
                </c:pt>
                <c:pt idx="13">
                  <c:v>8.1502313145271441E-2</c:v>
                </c:pt>
                <c:pt idx="14">
                  <c:v>6.9052156780621127E-2</c:v>
                </c:pt>
                <c:pt idx="15">
                  <c:v>4.2150319301497895E-2</c:v>
                </c:pt>
                <c:pt idx="16">
                  <c:v>3.0068474250487774E-2</c:v>
                </c:pt>
                <c:pt idx="17">
                  <c:v>2.0325169084311381E-2</c:v>
                </c:pt>
                <c:pt idx="18">
                  <c:v>1.5123207690204313E-2</c:v>
                </c:pt>
                <c:pt idx="19">
                  <c:v>4.7388673680468212E-3</c:v>
                </c:pt>
                <c:pt idx="20">
                  <c:v>1.6414398602795533E-3</c:v>
                </c:pt>
                <c:pt idx="21">
                  <c:v>1.4489236528828146E-3</c:v>
                </c:pt>
                <c:pt idx="22">
                  <c:v>1.6003971574485734E-3</c:v>
                </c:pt>
                <c:pt idx="23">
                  <c:v>2.1639072080822199E-3</c:v>
                </c:pt>
              </c:numCache>
            </c:numRef>
          </c:val>
        </c:ser>
        <c:ser>
          <c:idx val="2"/>
          <c:order val="1"/>
          <c:tx>
            <c:v>1997 Survey</c:v>
          </c:tx>
          <c:cat>
            <c:numRef>
              <c:f>Cycle1_2011_2010!$A$2:$A$25</c:f>
              <c:numCache>
                <c:formatCode>h:mm\ AM/PM</c:formatCode>
                <c:ptCount val="24"/>
                <c:pt idx="0">
                  <c:v>0.16666666666666666</c:v>
                </c:pt>
                <c:pt idx="1">
                  <c:v>0.20833333333333354</c:v>
                </c:pt>
                <c:pt idx="2">
                  <c:v>0.25</c:v>
                </c:pt>
                <c:pt idx="3">
                  <c:v>0.29166666666666746</c:v>
                </c:pt>
                <c:pt idx="4">
                  <c:v>0.33333333333333398</c:v>
                </c:pt>
                <c:pt idx="5">
                  <c:v>0.37500000000000033</c:v>
                </c:pt>
                <c:pt idx="6">
                  <c:v>0.41666666666666746</c:v>
                </c:pt>
                <c:pt idx="7">
                  <c:v>0.45833333333333393</c:v>
                </c:pt>
                <c:pt idx="8">
                  <c:v>0.5</c:v>
                </c:pt>
                <c:pt idx="9">
                  <c:v>0.54166666666666696</c:v>
                </c:pt>
                <c:pt idx="10">
                  <c:v>0.58333333333333359</c:v>
                </c:pt>
                <c:pt idx="11">
                  <c:v>0.62500000000000167</c:v>
                </c:pt>
                <c:pt idx="12">
                  <c:v>0.66666666666666763</c:v>
                </c:pt>
                <c:pt idx="13">
                  <c:v>0.70833333333333404</c:v>
                </c:pt>
                <c:pt idx="14">
                  <c:v>0.75000000000000167</c:v>
                </c:pt>
                <c:pt idx="15">
                  <c:v>0.79166666666666696</c:v>
                </c:pt>
                <c:pt idx="16">
                  <c:v>0.83333333333333404</c:v>
                </c:pt>
                <c:pt idx="17">
                  <c:v>0.87500000000000167</c:v>
                </c:pt>
                <c:pt idx="18">
                  <c:v>0.91666666666666696</c:v>
                </c:pt>
                <c:pt idx="19">
                  <c:v>0.95833333333333404</c:v>
                </c:pt>
                <c:pt idx="20">
                  <c:v>1</c:v>
                </c:pt>
                <c:pt idx="21">
                  <c:v>1.0416666666666698</c:v>
                </c:pt>
                <c:pt idx="22">
                  <c:v>1.0833333333333299</c:v>
                </c:pt>
                <c:pt idx="23">
                  <c:v>1.125</c:v>
                </c:pt>
              </c:numCache>
            </c:numRef>
          </c:cat>
          <c:val>
            <c:numRef>
              <c:f>Cycle1_2011_2010!$D$2:$D$25</c:f>
              <c:numCache>
                <c:formatCode>General</c:formatCode>
                <c:ptCount val="24"/>
                <c:pt idx="0">
                  <c:v>7.6434969114562814E-4</c:v>
                </c:pt>
                <c:pt idx="1">
                  <c:v>6.7865838372699744E-3</c:v>
                </c:pt>
                <c:pt idx="2">
                  <c:v>2.7257932954475993E-2</c:v>
                </c:pt>
                <c:pt idx="3">
                  <c:v>8.4036433548126163E-2</c:v>
                </c:pt>
                <c:pt idx="4">
                  <c:v>9.7133163440373732E-2</c:v>
                </c:pt>
                <c:pt idx="5">
                  <c:v>4.339548225781633E-2</c:v>
                </c:pt>
                <c:pt idx="6">
                  <c:v>3.9414356146637936E-2</c:v>
                </c:pt>
                <c:pt idx="7">
                  <c:v>5.5508037997276466E-2</c:v>
                </c:pt>
                <c:pt idx="8">
                  <c:v>7.1786536492540728E-2</c:v>
                </c:pt>
                <c:pt idx="9">
                  <c:v>5.9856238343632379E-2</c:v>
                </c:pt>
                <c:pt idx="10">
                  <c:v>7.3630068940532409E-2</c:v>
                </c:pt>
                <c:pt idx="11">
                  <c:v>9.5351851190969492E-2</c:v>
                </c:pt>
                <c:pt idx="12">
                  <c:v>7.6579299368182779E-2</c:v>
                </c:pt>
                <c:pt idx="13">
                  <c:v>8.2513502737989228E-2</c:v>
                </c:pt>
                <c:pt idx="14">
                  <c:v>6.4547598148511534E-2</c:v>
                </c:pt>
                <c:pt idx="15">
                  <c:v>4.4143407877427439E-2</c:v>
                </c:pt>
                <c:pt idx="16">
                  <c:v>3.2057643456184469E-2</c:v>
                </c:pt>
                <c:pt idx="17">
                  <c:v>2.0508258204575736E-2</c:v>
                </c:pt>
                <c:pt idx="18">
                  <c:v>1.3706393303969021E-2</c:v>
                </c:pt>
                <c:pt idx="19">
                  <c:v>4.8788038846554523E-3</c:v>
                </c:pt>
                <c:pt idx="20">
                  <c:v>2.5631879742464636E-3</c:v>
                </c:pt>
                <c:pt idx="21">
                  <c:v>8.2024530104731744E-4</c:v>
                </c:pt>
                <c:pt idx="22">
                  <c:v>6.679175494714478E-4</c:v>
                </c:pt>
                <c:pt idx="23">
                  <c:v>2.0927073529425832E-3</c:v>
                </c:pt>
              </c:numCache>
            </c:numRef>
          </c:val>
        </c:ser>
        <c:axId val="52710400"/>
        <c:axId val="52724480"/>
      </c:barChart>
      <c:catAx>
        <c:axId val="52710400"/>
        <c:scaling>
          <c:orientation val="minMax"/>
        </c:scaling>
        <c:axPos val="b"/>
        <c:numFmt formatCode="h:mm\ AM/PM" sourceLinked="1"/>
        <c:tickLblPos val="nextTo"/>
        <c:crossAx val="52724480"/>
        <c:crosses val="autoZero"/>
        <c:auto val="1"/>
        <c:lblAlgn val="ctr"/>
        <c:lblOffset val="100"/>
      </c:catAx>
      <c:valAx>
        <c:axId val="52724480"/>
        <c:scaling>
          <c:orientation val="minMax"/>
        </c:scaling>
        <c:axPos val="l"/>
        <c:majorGridlines/>
        <c:numFmt formatCode="General" sourceLinked="1"/>
        <c:tickLblPos val="nextTo"/>
        <c:crossAx val="52710400"/>
        <c:crosses val="autoZero"/>
        <c:crossBetween val="between"/>
      </c:valAx>
    </c:plotArea>
    <c:legend>
      <c:legendPos val="r"/>
      <c:layout>
        <c:manualLayout>
          <c:xMode val="edge"/>
          <c:yMode val="edge"/>
          <c:x val="0.83056755281827399"/>
          <c:y val="0.57258141343443203"/>
          <c:w val="0.16283178711571938"/>
          <c:h val="0.13261495090891418"/>
        </c:manualLayout>
      </c:layout>
    </c:legend>
    <c:plotVisOnly val="1"/>
  </c:chart>
  <c:spPr>
    <a:solidFill>
      <a:schemeClr val="accent5">
        <a:lumMod val="20000"/>
        <a:lumOff val="80000"/>
      </a:schemeClr>
    </a:solidFill>
  </c:spPr>
  <c:txPr>
    <a:bodyPr/>
    <a:lstStyle/>
    <a:p>
      <a:pPr>
        <a:defRPr sz="1400">
          <a:latin typeface="Arial" pitchFamily="34" charset="0"/>
          <a:cs typeface="Arial" pitchFamily="34" charset="0"/>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C1DC5-F3C8-4384-8D8B-412D2188CE3D}" type="datetimeFigureOut">
              <a:rPr lang="en-US" smtClean="0"/>
              <a:pPr/>
              <a:t>5/10/2011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7CBC41-4DE2-4143-9B63-0002E06E5D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Observations:</a:t>
            </a:r>
          </a:p>
          <a:p>
            <a:pPr>
              <a:buFontTx/>
              <a:buChar char="-"/>
            </a:pPr>
            <a:r>
              <a:rPr lang="en-US" dirty="0" smtClean="0"/>
              <a:t>Congested lane-miles is lower and speed is higher for both years</a:t>
            </a:r>
            <a:r>
              <a:rPr lang="en-US" baseline="0" dirty="0" smtClean="0"/>
              <a:t> in Compass.</a:t>
            </a:r>
          </a:p>
          <a:p>
            <a:pPr>
              <a:buFontTx/>
              <a:buChar char="-"/>
            </a:pPr>
            <a:r>
              <a:rPr lang="en-US" baseline="0" dirty="0" smtClean="0"/>
              <a:t>% growth in lane-miles of congestion is higher in FOCUS (but not total number of </a:t>
            </a:r>
            <a:r>
              <a:rPr lang="en-US" baseline="0" dirty="0" err="1" smtClean="0"/>
              <a:t>add’l</a:t>
            </a:r>
            <a:r>
              <a:rPr lang="en-US" baseline="0" dirty="0" smtClean="0"/>
              <a:t> congested lane-miles.)  this is probably due to arbitrary nature of “congested” (.95 v/c.)</a:t>
            </a:r>
          </a:p>
          <a:p>
            <a:pPr>
              <a:buFontTx/>
              <a:buChar char="-"/>
            </a:pPr>
            <a:r>
              <a:rPr lang="en-US" baseline="0" dirty="0" smtClean="0"/>
              <a:t>VMT differences are modest.</a:t>
            </a:r>
          </a:p>
          <a:p>
            <a:pPr>
              <a:buFontTx/>
              <a:buChar char="-"/>
            </a:pPr>
            <a:r>
              <a:rPr lang="en-US" baseline="0" dirty="0" smtClean="0"/>
              <a:t>In any case, I told my transportation planning folks not to go around telling people that the congestion apocalypse isn’t coming after all.</a:t>
            </a:r>
            <a:endParaRPr lang="en-US" dirty="0" smtClean="0"/>
          </a:p>
          <a:p>
            <a:endParaRPr lang="en-US" dirty="0" smtClean="0"/>
          </a:p>
          <a:p>
            <a:r>
              <a:rPr lang="en-US" dirty="0" smtClean="0"/>
              <a:t>I’M GOING TO HAVE TO ADDRESS</a:t>
            </a:r>
            <a:r>
              <a:rPr lang="en-US" baseline="0" dirty="0" smtClean="0"/>
              <a:t> SHORTLY AFTER THIS HOW WELL THE FOCUS model matches FRTC and TBI, since these figure raise that question:  is FOCUS doing better in 2010 or is COMPASS?</a:t>
            </a:r>
          </a:p>
          <a:p>
            <a:r>
              <a:rPr lang="en-US" baseline="0" dirty="0" smtClean="0"/>
              <a:t>This is something we were focusing on before:  how well we did in calibration.  I should have that data available somewhere.  See if I can find it, and if not, ask </a:t>
            </a:r>
            <a:r>
              <a:rPr lang="en-US" baseline="0" dirty="0" err="1" smtClean="0"/>
              <a:t>suzanne</a:t>
            </a:r>
            <a:r>
              <a:rPr lang="en-US" baseline="0" dirty="0" smtClean="0"/>
              <a:t>.</a:t>
            </a:r>
          </a:p>
          <a:p>
            <a:r>
              <a:rPr lang="en-US" baseline="0" dirty="0" smtClean="0"/>
              <a:t>Why focus growth  in congested lane miles greater?  Probably because this is just a threshold stat, and when you’re approaching the steep part of the curve, but start at a lower level, more links cross the threshold.</a:t>
            </a:r>
          </a:p>
          <a:p>
            <a:r>
              <a:rPr lang="en-US" baseline="0" dirty="0" smtClean="0"/>
              <a:t>ANOTHER NOTE TO SAY:  I told my </a:t>
            </a:r>
            <a:r>
              <a:rPr lang="en-US" baseline="0" dirty="0" err="1" smtClean="0"/>
              <a:t>transp</a:t>
            </a:r>
            <a:r>
              <a:rPr lang="en-US" baseline="0" dirty="0" smtClean="0"/>
              <a:t> planners that they shouldn’t assume the congestion apocalypse isn’t coming after all!  Still digging into this, and it is quite subtle.</a:t>
            </a:r>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 need to explain the AM higher than the PM.  VMT versus our weird trip times (arrival</a:t>
            </a:r>
            <a:r>
              <a:rPr lang="en-US" baseline="0" dirty="0" smtClean="0"/>
              <a:t> time on the outbound half tour and departure time on the return.)</a:t>
            </a:r>
          </a:p>
          <a:p>
            <a:endParaRPr lang="en-US" baseline="0" dirty="0" smtClean="0"/>
          </a:p>
          <a:p>
            <a:r>
              <a:rPr lang="en-US" baseline="0" dirty="0" smtClean="0"/>
              <a:t>I FORGET:  DID WE DO ARRIVAL TIME OR DEPARTURE TIME FOR THIS GRAPH?</a:t>
            </a:r>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I think we can say with confidence that a closed-form calculation of any useful </a:t>
            </a:r>
            <a:r>
              <a:rPr lang="en-US" sz="1200" dirty="0" err="1" smtClean="0"/>
              <a:t>elasticities</a:t>
            </a:r>
            <a:r>
              <a:rPr lang="en-US" sz="1200" dirty="0" smtClean="0"/>
              <a:t> (that is, the ones we want!) is impossible (mainly because the models are estimated sequentially).  Ask Cathy!</a:t>
            </a:r>
          </a:p>
          <a:p>
            <a:r>
              <a:rPr lang="en-US" sz="1200" dirty="0" smtClean="0"/>
              <a:t>Also useful to note that, for example, we have quite a few different types of accessibility variables.  This might start a discussion over greater consistency in the variables used throughout the model system (I’d be in favor of that!)</a:t>
            </a:r>
          </a:p>
          <a:p>
            <a:r>
              <a:rPr lang="en-US" sz="1200" dirty="0" smtClean="0"/>
              <a:t>We think this indicates that we need to do arc-</a:t>
            </a:r>
            <a:r>
              <a:rPr lang="en-US" sz="1200" dirty="0" err="1" smtClean="0"/>
              <a:t>elasticities</a:t>
            </a:r>
            <a:r>
              <a:rPr lang="en-US" sz="1200" dirty="0" smtClean="0"/>
              <a:t> through sensitivity runs.</a:t>
            </a:r>
          </a:p>
          <a:p>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there</a:t>
            </a:r>
            <a:r>
              <a:rPr lang="en-US" baseline="0" dirty="0" smtClean="0"/>
              <a:t> some other cities that really increased in congestion between surveys (and that data could be used for validation of such models?)</a:t>
            </a:r>
          </a:p>
          <a:p>
            <a:r>
              <a:rPr lang="en-US" baseline="0" dirty="0" smtClean="0"/>
              <a:t>2010 survey timing obviously a bit unfortunate for this issue, of course (2010 congestion dropped considerably compared to about 2007.)</a:t>
            </a:r>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However, all that fun ABM stuff doesn’t seem to answer the question </a:t>
            </a:r>
            <a:r>
              <a:rPr lang="en-US" baseline="0" dirty="0" smtClean="0"/>
              <a:t>“why is base year FOCUS congestion lower than COMPASS?”</a:t>
            </a:r>
          </a:p>
          <a:p>
            <a:pPr>
              <a:buFont typeface="Arial" pitchFamily="34" charset="0"/>
              <a:buChar char="•"/>
            </a:pPr>
            <a:r>
              <a:rPr lang="en-US" baseline="0" dirty="0" smtClean="0"/>
              <a:t>Modest difference in VMT may explain a bit of it, but not all, we believe.</a:t>
            </a:r>
          </a:p>
          <a:p>
            <a:pPr>
              <a:buFont typeface="Arial" pitchFamily="34" charset="0"/>
              <a:buChar char="•"/>
            </a:pPr>
            <a:r>
              <a:rPr lang="en-US" baseline="0" dirty="0" smtClean="0"/>
              <a:t>After all, we thought we’d calibrated FOCUS correctly, so base year should be good.</a:t>
            </a:r>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p>
          <a:p>
            <a:pPr>
              <a:buFont typeface="Arial" pitchFamily="34" charset="0"/>
              <a:buChar char="•"/>
            </a:pPr>
            <a:r>
              <a:rPr lang="en-US" dirty="0" smtClean="0"/>
              <a:t>When</a:t>
            </a:r>
            <a:r>
              <a:rPr lang="en-US" baseline="0" dirty="0" smtClean="0"/>
              <a:t> reviewing the calibration process, we realized that we calibrated our trip-based model against VHT distribution.</a:t>
            </a:r>
          </a:p>
          <a:p>
            <a:pPr>
              <a:buFont typeface="Arial" pitchFamily="34" charset="0"/>
              <a:buChar char="•"/>
            </a:pPr>
            <a:r>
              <a:rPr lang="en-US" baseline="0" dirty="0" smtClean="0"/>
              <a:t>Built that from survey, splitting each trip into the time of day slices that it covered, and summing.</a:t>
            </a:r>
          </a:p>
          <a:p>
            <a:pPr>
              <a:buFont typeface="Arial" pitchFamily="34" charset="0"/>
              <a:buChar char="•"/>
            </a:pPr>
            <a:r>
              <a:rPr lang="en-US" baseline="0" dirty="0" smtClean="0"/>
              <a:t>Daily trip table was subdivided SO AS TO give us this outcome OF VHT WHEN WE ASSIGNED (not on some other basis of, say, the time period when trips began, or ended.)</a:t>
            </a:r>
          </a:p>
          <a:p>
            <a:pPr>
              <a:buFont typeface="Arial" pitchFamily="34" charset="0"/>
              <a:buChar char="•"/>
            </a:pPr>
            <a:r>
              <a:rPr lang="en-US" baseline="0" dirty="0" smtClean="0"/>
              <a:t>VHT peak sharper because of longer trips during the peaks (which spill over more than one period.)</a:t>
            </a:r>
          </a:p>
          <a:p>
            <a:pPr>
              <a:buFont typeface="Arial" pitchFamily="34" charset="0"/>
              <a:buChar char="•"/>
            </a:pPr>
            <a:r>
              <a:rPr lang="en-US" baseline="0" dirty="0" smtClean="0"/>
              <a:t>So this is a whole issue of dealing with the approximations inherent in handing off to a static equilibrium assignment model.</a:t>
            </a:r>
          </a:p>
          <a:p>
            <a:pPr>
              <a:buFont typeface="Arial" pitchFamily="34" charset="0"/>
              <a:buChar char="•"/>
            </a:pPr>
            <a:r>
              <a:rPr lang="en-US" baseline="0" dirty="0" smtClean="0"/>
              <a:t>Note that we have issues with this, and we have 10 periods (more than maybe anyone!)</a:t>
            </a:r>
            <a:endParaRPr lang="en-US" dirty="0" smtClean="0"/>
          </a:p>
        </p:txBody>
      </p:sp>
      <p:sp>
        <p:nvSpPr>
          <p:cNvPr id="4" name="Slide Number Placeholder 3"/>
          <p:cNvSpPr>
            <a:spLocks noGrp="1"/>
          </p:cNvSpPr>
          <p:nvPr>
            <p:ph type="sldNum" sz="quarter" idx="10"/>
          </p:nvPr>
        </p:nvSpPr>
        <p:spPr/>
        <p:txBody>
          <a:bodyPr/>
          <a:lstStyle/>
          <a:p>
            <a:fld id="{767CBC41-4DE2-4143-9B63-0002E06E5D34}"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p>
          <a:p>
            <a:pPr>
              <a:buFont typeface="Arial" pitchFamily="34" charset="0"/>
              <a:buChar char="•"/>
            </a:pPr>
            <a:r>
              <a:rPr lang="en-US" dirty="0" smtClean="0"/>
              <a:t>When</a:t>
            </a:r>
            <a:r>
              <a:rPr lang="en-US" baseline="0" dirty="0" smtClean="0"/>
              <a:t> reviewing the calibration process, we realized that we calibrated our trip-based model against VHT distribution.</a:t>
            </a:r>
          </a:p>
          <a:p>
            <a:pPr>
              <a:buFont typeface="Arial" pitchFamily="34" charset="0"/>
              <a:buChar char="•"/>
            </a:pPr>
            <a:r>
              <a:rPr lang="en-US" baseline="0" dirty="0" smtClean="0"/>
              <a:t>Built that from survey, splitting each trip into the time of day slices that it covered, and summing.</a:t>
            </a:r>
          </a:p>
          <a:p>
            <a:pPr>
              <a:buFont typeface="Arial" pitchFamily="34" charset="0"/>
              <a:buChar char="•"/>
            </a:pPr>
            <a:r>
              <a:rPr lang="en-US" baseline="0" dirty="0" smtClean="0"/>
              <a:t>Daily trip table was subdivided SO AS TO give us this outcome OF VHT WHEN WE ASSIGNED (not on some other basis of, say, the time period when trips began, or ended.)</a:t>
            </a:r>
          </a:p>
          <a:p>
            <a:pPr>
              <a:buFont typeface="Arial" pitchFamily="34" charset="0"/>
              <a:buChar char="•"/>
            </a:pPr>
            <a:r>
              <a:rPr lang="en-US" baseline="0" dirty="0" smtClean="0"/>
              <a:t>VHT peak sharper because of longer trips during the peaks (which spill over more than one period.)</a:t>
            </a:r>
          </a:p>
          <a:p>
            <a:pPr>
              <a:buFont typeface="Arial" pitchFamily="34" charset="0"/>
              <a:buChar char="•"/>
            </a:pPr>
            <a:r>
              <a:rPr lang="en-US" baseline="0" dirty="0" smtClean="0"/>
              <a:t>So this is a whole issue of dealing with the approximations inherent in handing off to a static equilibrium assignment model.</a:t>
            </a:r>
          </a:p>
          <a:p>
            <a:pPr>
              <a:buFont typeface="Arial" pitchFamily="34" charset="0"/>
              <a:buChar char="•"/>
            </a:pPr>
            <a:r>
              <a:rPr lang="en-US" baseline="0" dirty="0" smtClean="0"/>
              <a:t>Note that we have issues with this, and we have 10 periods (more than maybe anyone!)</a:t>
            </a:r>
            <a:endParaRPr lang="en-US" dirty="0" smtClean="0"/>
          </a:p>
        </p:txBody>
      </p:sp>
      <p:sp>
        <p:nvSpPr>
          <p:cNvPr id="4" name="Slide Number Placeholder 3"/>
          <p:cNvSpPr>
            <a:spLocks noGrp="1"/>
          </p:cNvSpPr>
          <p:nvPr>
            <p:ph type="sldNum" sz="quarter" idx="10"/>
          </p:nvPr>
        </p:nvSpPr>
        <p:spPr/>
        <p:txBody>
          <a:bodyPr/>
          <a:lstStyle/>
          <a:p>
            <a:fld id="{767CBC41-4DE2-4143-9B63-0002E06E5D34}"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That is, bias time of day choice models to produce</a:t>
            </a:r>
            <a:r>
              <a:rPr lang="en-US" baseline="0" dirty="0" smtClean="0"/>
              <a:t> the VHT distribution we want.</a:t>
            </a:r>
          </a:p>
          <a:p>
            <a:pPr>
              <a:buFont typeface="Arial" pitchFamily="34" charset="0"/>
              <a:buChar char="•"/>
            </a:pPr>
            <a:r>
              <a:rPr lang="en-US" baseline="0" dirty="0" smtClean="0"/>
              <a:t>Bad idea because it causes all sorts of pathologies to models downstream (tour time of day), and produces a deliberately wrong outcome that then lives in our database.  Example:  wrong tour time of day equals wrong mode choice, so then we have to fiddle that!</a:t>
            </a:r>
          </a:p>
          <a:p>
            <a:pPr>
              <a:buFont typeface="Arial" pitchFamily="34" charset="0"/>
              <a:buChar char="•"/>
            </a:pPr>
            <a:r>
              <a:rPr lang="en-US" baseline="0" dirty="0" smtClean="0"/>
              <a:t>Don’t forget:  even what we’ll do will be approximate, and have known errors in it (we can’t REALLY make the trips spill over from one period to a another, so we’re just fiddling with the trip tables to get the right base year outcomes.)  Future year “fiddle” should be different, but we don’t know how.</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we sharpen this pencil</a:t>
            </a:r>
            <a:r>
              <a:rPr lang="en-US" baseline="0" dirty="0" smtClean="0"/>
              <a:t> as described here, I think I’ll be feeling comfortable enough to tell my </a:t>
            </a:r>
            <a:r>
              <a:rPr lang="en-US" baseline="0" dirty="0" err="1" smtClean="0"/>
              <a:t>tranp</a:t>
            </a:r>
            <a:r>
              <a:rPr lang="en-US" baseline="0" dirty="0" smtClean="0"/>
              <a:t> planning folks that these congestion outcomes (and the differences between them and the old trip-based model) are meaningful.</a:t>
            </a:r>
          </a:p>
          <a:p>
            <a:r>
              <a:rPr lang="en-US" baseline="0" dirty="0" smtClean="0"/>
              <a:t>Need more data for validation.</a:t>
            </a:r>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JUST FOR THE NOTES SECTION BELOW.  Time of day effects from the interaction of many of these.  Maybe show a specific example of that (some </a:t>
            </a:r>
            <a:r>
              <a:rPr lang="en-US" sz="1200" dirty="0" err="1" smtClean="0"/>
              <a:t>vars</a:t>
            </a:r>
            <a:r>
              <a:rPr lang="en-US" sz="1200" dirty="0" smtClean="0"/>
              <a:t> from some model upstream that affect the outcome of the time of day model.  Example: worker status affects DAP outcome, which then passes a different set of tours to the time of day model.  Different purposes have different outcomes, so the overall outcome will change.)</a:t>
            </a:r>
          </a:p>
          <a:p>
            <a:endParaRPr lang="en-US" dirty="0" smtClean="0"/>
          </a:p>
          <a:p>
            <a:r>
              <a:rPr lang="en-US" dirty="0" smtClean="0"/>
              <a:t>HOW are they important:</a:t>
            </a:r>
          </a:p>
          <a:p>
            <a:pPr>
              <a:buFont typeface="Arial" pitchFamily="34" charset="0"/>
              <a:buChar char="•"/>
            </a:pPr>
            <a:r>
              <a:rPr lang="en-US" dirty="0" err="1" smtClean="0"/>
              <a:t>Popsyn</a:t>
            </a:r>
            <a:r>
              <a:rPr lang="en-US" baseline="0" dirty="0" smtClean="0"/>
              <a:t> – changes in age and worker strongly influence </a:t>
            </a:r>
            <a:r>
              <a:rPr lang="en-US" baseline="0" dirty="0" err="1" smtClean="0"/>
              <a:t>tod</a:t>
            </a:r>
            <a:r>
              <a:rPr lang="en-US" baseline="0" dirty="0" smtClean="0"/>
              <a:t> (</a:t>
            </a:r>
            <a:r>
              <a:rPr lang="en-US" baseline="0" dirty="0" err="1" smtClean="0"/>
              <a:t>hh</a:t>
            </a:r>
            <a:r>
              <a:rPr lang="en-US" baseline="0" dirty="0" smtClean="0"/>
              <a:t> size too?)</a:t>
            </a:r>
          </a:p>
          <a:p>
            <a:pPr>
              <a:buFont typeface="Arial" pitchFamily="34" charset="0"/>
              <a:buChar char="•"/>
            </a:pPr>
            <a:r>
              <a:rPr lang="en-US" baseline="0" dirty="0" smtClean="0"/>
              <a:t>Workplace location – home work, but it isn’t d</a:t>
            </a:r>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one model only</a:t>
            </a:r>
            <a:r>
              <a:rPr lang="en-US" baseline="0" dirty="0" smtClean="0"/>
              <a:t> here (in the interest of time):</a:t>
            </a:r>
          </a:p>
          <a:p>
            <a:pPr>
              <a:buFont typeface="Arial" pitchFamily="34" charset="0"/>
              <a:buChar char="•"/>
            </a:pPr>
            <a:r>
              <a:rPr lang="en-US" baseline="0" dirty="0" smtClean="0"/>
              <a:t>A few little issues here</a:t>
            </a:r>
          </a:p>
          <a:p>
            <a:pPr>
              <a:buFont typeface="Arial" pitchFamily="34" charset="0"/>
              <a:buChar char="•"/>
            </a:pPr>
            <a:r>
              <a:rPr lang="en-US" baseline="0" dirty="0" smtClean="0"/>
              <a:t>But overall, time day </a:t>
            </a:r>
            <a:r>
              <a:rPr lang="en-US" baseline="0" dirty="0" err="1" smtClean="0"/>
              <a:t>calib</a:t>
            </a:r>
            <a:r>
              <a:rPr lang="en-US" baseline="0" dirty="0" smtClean="0"/>
              <a:t> looks good.</a:t>
            </a:r>
          </a:p>
          <a:p>
            <a:pPr>
              <a:buFont typeface="Arial" pitchFamily="34" charset="0"/>
              <a:buChar char="•"/>
            </a:pPr>
            <a:r>
              <a:rPr lang="en-US" baseline="0" dirty="0" smtClean="0"/>
              <a:t>So it doesn’t seem we can attribute the effects we’re seeing (differences in base year especially) to choice model calibration problems</a:t>
            </a:r>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This</a:t>
            </a:r>
            <a:r>
              <a:rPr lang="en-US" baseline="0" dirty="0" smtClean="0"/>
              <a:t> paper started out as a fun ABM analysis.  But the dirty old aggregate model isn’t entirely dead yet, and it came back from the grave (sort of the living dead, really, like a zombie or something) to bite us and eat our brains.</a:t>
            </a:r>
            <a:endParaRPr lang="en-US" dirty="0" smtClean="0"/>
          </a:p>
          <a:p>
            <a:pPr>
              <a:buFontTx/>
              <a:buChar char="-"/>
            </a:pPr>
            <a:r>
              <a:rPr lang="en-US" dirty="0" smtClean="0"/>
              <a:t>Calibration of choice models</a:t>
            </a:r>
            <a:r>
              <a:rPr lang="en-US" baseline="0" dirty="0" smtClean="0"/>
              <a:t> looks fine (not a source of error.)  we’ll show some of that in a minute.</a:t>
            </a:r>
          </a:p>
          <a:p>
            <a:pPr>
              <a:buFontTx/>
              <a:buChar char="-"/>
            </a:pPr>
            <a:r>
              <a:rPr lang="en-US" baseline="0" dirty="0" smtClean="0"/>
              <a:t>So the effects are being produced by something else.</a:t>
            </a:r>
            <a:endParaRPr lang="en-US" dirty="0" smtClean="0"/>
          </a:p>
          <a:p>
            <a:r>
              <a:rPr lang="en-US" dirty="0" smtClean="0"/>
              <a:t>At</a:t>
            </a:r>
            <a:r>
              <a:rPr lang="en-US" baseline="0" dirty="0" smtClean="0"/>
              <a:t> this point, a digression into model structure seems in order.</a:t>
            </a:r>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JUST FOR THE NOTES SECTION BELOW.</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a:t>
            </a:r>
            <a:r>
              <a:rPr lang="en-US" sz="1200" baseline="0" dirty="0" smtClean="0"/>
              <a:t> thinking through the “peak spreading” effects of this model, one can trace chains of causation.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Example (next slide.)</a:t>
            </a:r>
            <a:endParaRPr lang="en-US" sz="1200" dirty="0" smtClean="0"/>
          </a:p>
          <a:p>
            <a:endParaRPr lang="en-US" dirty="0" smtClean="0"/>
          </a:p>
        </p:txBody>
      </p:sp>
      <p:sp>
        <p:nvSpPr>
          <p:cNvPr id="4" name="Slide Number Placeholder 3"/>
          <p:cNvSpPr>
            <a:spLocks noGrp="1"/>
          </p:cNvSpPr>
          <p:nvPr>
            <p:ph type="sldNum" sz="quarter" idx="10"/>
          </p:nvPr>
        </p:nvSpPr>
        <p:spPr/>
        <p:txBody>
          <a:bodyPr/>
          <a:lstStyle/>
          <a:p>
            <a:fld id="{767CBC41-4DE2-4143-9B63-0002E06E5D3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Popsyn</a:t>
            </a:r>
            <a:r>
              <a:rPr lang="en-US" sz="1200" dirty="0" smtClean="0"/>
              <a:t> produces</a:t>
            </a:r>
            <a:r>
              <a:rPr lang="en-US" sz="1200" baseline="0" dirty="0" smtClean="0"/>
              <a:t> workers (and if we control the number of them, we affect that outcome overall.)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Worker status is a strong variable in dap:  if a worker, then likely to have a work tour (and this affects likelihood of other tours)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DAP for a person generates a set of tours by purpose, and these will have different tour </a:t>
            </a:r>
            <a:r>
              <a:rPr lang="en-US" sz="1200" baseline="0" dirty="0" err="1" smtClean="0"/>
              <a:t>tod</a:t>
            </a:r>
            <a:r>
              <a:rPr lang="en-US" sz="1200" baseline="0" dirty="0" smtClean="0"/>
              <a:t> outcomes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Tour </a:t>
            </a:r>
            <a:r>
              <a:rPr lang="en-US" sz="1200" baseline="0" dirty="0" err="1" smtClean="0"/>
              <a:t>tod</a:t>
            </a:r>
            <a:r>
              <a:rPr lang="en-US" sz="1200" baseline="0" dirty="0" smtClean="0"/>
              <a:t> outcomes have strong effect on intermediate stop </a:t>
            </a:r>
            <a:r>
              <a:rPr lang="en-US" sz="1200" baseline="0" dirty="0" err="1" smtClean="0"/>
              <a:t>tod</a:t>
            </a:r>
            <a:r>
              <a:rPr lang="en-US" sz="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Also important to note that worker variables occur in many other components.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defTabSz="931042">
              <a:defRPr/>
            </a:pPr>
            <a:r>
              <a:rPr lang="en-US" dirty="0" smtClean="0"/>
              <a:t>Note no control on workers in </a:t>
            </a:r>
            <a:r>
              <a:rPr lang="en-US" dirty="0" err="1" smtClean="0"/>
              <a:t>popsyn</a:t>
            </a:r>
            <a:r>
              <a:rPr lang="en-US" dirty="0" smtClean="0"/>
              <a:t> right now, which produces too many workers right now as a result.  Pretty sure this isn’t the right place to fix it, though.  Just intervene after it is run, make some people unemployed.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Previous</a:t>
            </a:r>
            <a:r>
              <a:rPr lang="en-US" sz="1200" baseline="0" dirty="0" smtClean="0"/>
              <a:t> slide was just the main causative chain, but we’re really still evaluating where the main chains of effect are.</a:t>
            </a: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THIS IS JUST FOR THE NOTES SECTION BELOW.  Time of day effects from the interaction of many of these.  Maybe show a specific example of that (some </a:t>
            </a:r>
            <a:r>
              <a:rPr lang="en-US" sz="1200" dirty="0" err="1" smtClean="0"/>
              <a:t>vars</a:t>
            </a:r>
            <a:r>
              <a:rPr lang="en-US" sz="1200" dirty="0" smtClean="0"/>
              <a:t> from some model upstream that affect the outcome of the time of day model.  Example: worker status affects DAP outcome, which then passes a different set of tours to the time of day model.  Different purposes have different outcomes, so the overall outcome will change.)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Pop </a:t>
            </a:r>
            <a:r>
              <a:rPr lang="en-US" sz="1200" dirty="0" err="1" smtClean="0"/>
              <a:t>syn</a:t>
            </a:r>
            <a:r>
              <a:rPr lang="en-US" sz="1200" dirty="0" smtClean="0"/>
              <a:t> really does, when you have</a:t>
            </a:r>
            <a:r>
              <a:rPr lang="en-US" sz="1200" baseline="0" dirty="0" smtClean="0"/>
              <a:t> an integrated </a:t>
            </a:r>
            <a:r>
              <a:rPr lang="en-US" sz="1200" baseline="0" dirty="0" err="1" smtClean="0"/>
              <a:t>lu</a:t>
            </a:r>
            <a:r>
              <a:rPr lang="en-US" sz="1200" baseline="0" dirty="0" smtClean="0"/>
              <a:t>/</a:t>
            </a:r>
            <a:r>
              <a:rPr lang="en-US" sz="1200" baseline="0" dirty="0" err="1" smtClean="0"/>
              <a:t>transp</a:t>
            </a:r>
            <a:r>
              <a:rPr lang="en-US" sz="1200" baseline="0" dirty="0" smtClean="0"/>
              <a:t> model, use accessibility!  And we do it now for the scores for the parcels!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 Sensitivity notes:</a:t>
            </a:r>
          </a:p>
          <a:p>
            <a:pPr>
              <a:buFontTx/>
              <a:buChar char="-"/>
            </a:pPr>
            <a:r>
              <a:rPr lang="en-US" dirty="0" smtClean="0"/>
              <a:t>One of the</a:t>
            </a:r>
            <a:r>
              <a:rPr lang="en-US" baseline="0" dirty="0" smtClean="0"/>
              <a:t> things we’re going to address is the complexity of evaluating the ABM’s sensitivities/</a:t>
            </a:r>
            <a:r>
              <a:rPr lang="en-US" baseline="0" dirty="0" err="1" smtClean="0"/>
              <a:t>elasticities</a:t>
            </a:r>
            <a:r>
              <a:rPr lang="en-US" baseline="0" dirty="0" smtClean="0"/>
              <a:t>.</a:t>
            </a:r>
          </a:p>
          <a:p>
            <a:pPr>
              <a:buFontTx/>
              <a:buChar char="-"/>
            </a:pPr>
            <a:r>
              <a:rPr lang="en-US" baseline="0" dirty="0" smtClean="0"/>
              <a:t> want to emphasize that such calculations (especially end to end, such as demographic data to congestion outcomes) are far from easy for trip-based models too.</a:t>
            </a:r>
          </a:p>
          <a:p>
            <a:pPr>
              <a:buFontTx/>
              <a:buChar char="-"/>
            </a:pPr>
            <a:r>
              <a:rPr lang="en-US" baseline="0" dirty="0" smtClean="0"/>
              <a:t> also want to note that our old trip-based model (with its rather common structure) has </a:t>
            </a:r>
            <a:r>
              <a:rPr lang="en-US" baseline="0" dirty="0" err="1" smtClean="0"/>
              <a:t>tod</a:t>
            </a:r>
            <a:r>
              <a:rPr lang="en-US" baseline="0" dirty="0" smtClean="0"/>
              <a:t> sensitivity to demographic inputs.  I don’t know about you, but I never even thought to examine them before I started this analysis for our </a:t>
            </a:r>
            <a:r>
              <a:rPr lang="en-US" baseline="0" dirty="0" err="1" smtClean="0"/>
              <a:t>abm</a:t>
            </a:r>
            <a:r>
              <a:rPr lang="en-US" baseline="0" dirty="0" smtClean="0"/>
              <a:t>, and have concluded that there’s no reason to believe that those sensitivities are correct either in direction or magnitude.</a:t>
            </a:r>
          </a:p>
          <a:p>
            <a:pPr>
              <a:buFontTx/>
              <a:buChar char="-"/>
            </a:pPr>
            <a:r>
              <a:rPr lang="en-US" baseline="0" dirty="0" smtClean="0"/>
              <a:t>Explain:</a:t>
            </a:r>
            <a:endParaRPr lang="en-US" dirty="0" smtClean="0"/>
          </a:p>
          <a:p>
            <a:pPr>
              <a:buFont typeface="Arial" pitchFamily="34" charset="0"/>
              <a:buNone/>
            </a:pPr>
            <a:r>
              <a:rPr lang="en-US" baseline="0" dirty="0" smtClean="0"/>
              <a:t>are the trip gen variables the right ones to use (production rates as a fn of income and </a:t>
            </a:r>
            <a:r>
              <a:rPr lang="en-US" baseline="0" dirty="0" err="1" smtClean="0"/>
              <a:t>hh</a:t>
            </a:r>
            <a:r>
              <a:rPr lang="en-US" baseline="0" dirty="0" smtClean="0"/>
              <a:t> size, and attraction rates as a fn of </a:t>
            </a:r>
            <a:r>
              <a:rPr lang="en-US" baseline="0" dirty="0" err="1" smtClean="0"/>
              <a:t>emp</a:t>
            </a:r>
            <a:r>
              <a:rPr lang="en-US" baseline="0" dirty="0" smtClean="0"/>
              <a:t> type and area type), to influence </a:t>
            </a:r>
            <a:r>
              <a:rPr lang="en-US" baseline="0" dirty="0" err="1" smtClean="0"/>
              <a:t>tod</a:t>
            </a:r>
            <a:r>
              <a:rPr lang="en-US" baseline="0" dirty="0" smtClean="0"/>
              <a:t> dist?</a:t>
            </a:r>
          </a:p>
          <a:p>
            <a:pPr>
              <a:buFontTx/>
              <a:buChar char="-"/>
            </a:pPr>
            <a:r>
              <a:rPr lang="en-US" baseline="0" dirty="0" smtClean="0"/>
              <a:t>Income – probably not (except very low, where unemployment is high)</a:t>
            </a:r>
          </a:p>
          <a:p>
            <a:pPr>
              <a:buFontTx/>
              <a:buChar char="-"/>
            </a:pPr>
            <a:r>
              <a:rPr lang="en-US" baseline="0" dirty="0" err="1" smtClean="0"/>
              <a:t>Hh</a:t>
            </a:r>
            <a:r>
              <a:rPr lang="en-US" baseline="0" dirty="0" smtClean="0"/>
              <a:t> size.  Very weak correlation, it seems to me.</a:t>
            </a:r>
          </a:p>
          <a:p>
            <a:pPr>
              <a:buFontTx/>
              <a:buChar char="-"/>
            </a:pPr>
            <a:r>
              <a:rPr lang="en-US" baseline="0" dirty="0" err="1" smtClean="0"/>
              <a:t>Emp</a:t>
            </a:r>
            <a:r>
              <a:rPr lang="en-US" baseline="0" dirty="0" smtClean="0"/>
              <a:t> type (somewhat better, with retail being a decent variable, but only at a sub-regional level)</a:t>
            </a:r>
          </a:p>
          <a:p>
            <a:pPr>
              <a:buFontTx/>
              <a:buChar char="-"/>
            </a:pPr>
            <a:r>
              <a:rPr lang="en-US" baseline="0" dirty="0" smtClean="0"/>
              <a:t>Area type – perhaps CBD as a rough proxy for peak spreading, but this has not been examined and validated, to my knowledge.</a:t>
            </a:r>
          </a:p>
          <a:p>
            <a:pPr>
              <a:buFontTx/>
              <a:buChar char="-"/>
            </a:pPr>
            <a:r>
              <a:rPr lang="en-US" baseline="0" dirty="0" smtClean="0"/>
              <a:t>Did anyone intend to build trip gen models so as to appropriately affect </a:t>
            </a:r>
            <a:r>
              <a:rPr lang="en-US" baseline="0" dirty="0" err="1" smtClean="0"/>
              <a:t>tod</a:t>
            </a:r>
            <a:r>
              <a:rPr lang="en-US" baseline="0" dirty="0" smtClean="0"/>
              <a:t>?  I sure don’t think so!</a:t>
            </a:r>
          </a:p>
          <a:p>
            <a:pPr>
              <a:buFontTx/>
              <a:buChar char="-"/>
            </a:pPr>
            <a:r>
              <a:rPr lang="en-US" baseline="0" dirty="0" smtClean="0"/>
              <a:t>What are the chances that these sensitivities are appropriate?  Not too good.</a:t>
            </a:r>
            <a:endParaRPr lang="en-US" dirty="0" smtClean="0"/>
          </a:p>
          <a:p>
            <a:pPr>
              <a:buFont typeface="Arial" pitchFamily="34" charset="0"/>
              <a:buChar char="•"/>
            </a:pPr>
            <a:r>
              <a:rPr lang="en-US" dirty="0" smtClean="0"/>
              <a:t>Some difference in trip</a:t>
            </a:r>
            <a:r>
              <a:rPr lang="en-US" baseline="0" dirty="0" smtClean="0"/>
              <a:t> production rate balance by income and </a:t>
            </a:r>
            <a:r>
              <a:rPr lang="en-US" baseline="0" dirty="0" err="1" smtClean="0"/>
              <a:t>hh</a:t>
            </a:r>
            <a:r>
              <a:rPr lang="en-US" baseline="0" dirty="0" smtClean="0"/>
              <a:t> size level (minimal sensitivity effect on TOD, since different trip purposes have different </a:t>
            </a:r>
            <a:r>
              <a:rPr lang="en-US" baseline="0" dirty="0" err="1" smtClean="0"/>
              <a:t>tod</a:t>
            </a:r>
            <a:r>
              <a:rPr lang="en-US" baseline="0" dirty="0" smtClean="0"/>
              <a:t> distributions.)</a:t>
            </a:r>
          </a:p>
          <a:p>
            <a:pPr>
              <a:buFont typeface="Arial" pitchFamily="34" charset="0"/>
              <a:buChar char="•"/>
            </a:pPr>
            <a:r>
              <a:rPr lang="en-US" baseline="0" dirty="0" smtClean="0"/>
              <a:t>Trip dist – no effect, because for any given balance of trip purposes, time of day is not affected by anything.</a:t>
            </a:r>
          </a:p>
          <a:p>
            <a:pPr>
              <a:buFont typeface="Arial" pitchFamily="34" charset="0"/>
              <a:buChar char="•"/>
            </a:pPr>
            <a:r>
              <a:rPr lang="en-US" baseline="0" dirty="0" smtClean="0"/>
              <a:t>Model choice – same basic comment.</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show</a:t>
            </a:r>
            <a:r>
              <a:rPr lang="en-US" baseline="0" dirty="0" smtClean="0"/>
              <a:t> very quickly</a:t>
            </a:r>
            <a:endParaRPr lang="en-US" dirty="0"/>
          </a:p>
        </p:txBody>
      </p:sp>
      <p:sp>
        <p:nvSpPr>
          <p:cNvPr id="4" name="Slide Number Placeholder 3"/>
          <p:cNvSpPr>
            <a:spLocks noGrp="1"/>
          </p:cNvSpPr>
          <p:nvPr>
            <p:ph type="sldNum" sz="quarter" idx="10"/>
          </p:nvPr>
        </p:nvSpPr>
        <p:spPr/>
        <p:txBody>
          <a:bodyPr/>
          <a:lstStyle/>
          <a:p>
            <a:fld id="{767CBC41-4DE2-4143-9B63-0002E06E5D34}"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descr="Mobility-header-background1.png"/>
          <p:cNvPicPr>
            <a:picLocks noChangeAspect="1"/>
          </p:cNvPicPr>
          <p:nvPr userDrawn="1"/>
        </p:nvPicPr>
        <p:blipFill>
          <a:blip r:embed="rId2" cstate="print"/>
          <a:stretch>
            <a:fillRect/>
          </a:stretch>
        </p:blipFill>
        <p:spPr>
          <a:xfrm>
            <a:off x="0" y="0"/>
            <a:ext cx="9144000" cy="6850856"/>
          </a:xfrm>
          <a:prstGeom prst="rect">
            <a:avLst/>
          </a:prstGeom>
        </p:spPr>
      </p:pic>
      <p:pic>
        <p:nvPicPr>
          <p:cNvPr id="23" name="Picture 22" descr="2010 DRCOG New Logo 1a.png"/>
          <p:cNvPicPr>
            <a:picLocks noChangeAspect="1"/>
          </p:cNvPicPr>
          <p:nvPr userDrawn="1"/>
        </p:nvPicPr>
        <p:blipFill>
          <a:blip r:embed="rId3" cstate="print">
            <a:lum bright="-16000"/>
          </a:blip>
          <a:srcRect l="14444" t="13333" r="7778" b="13333"/>
          <a:stretch>
            <a:fillRect/>
          </a:stretch>
        </p:blipFill>
        <p:spPr>
          <a:xfrm>
            <a:off x="1905000" y="4187428"/>
            <a:ext cx="5334000" cy="2514600"/>
          </a:xfrm>
          <a:prstGeom prst="rect">
            <a:avLst/>
          </a:prstGeom>
          <a:noFill/>
          <a:ln>
            <a:noFill/>
          </a:ln>
        </p:spPr>
      </p:pic>
      <p:pic>
        <p:nvPicPr>
          <p:cNvPr id="24" name="Picture 23" descr="Agency-header-v2.png"/>
          <p:cNvPicPr>
            <a:picLocks noChangeAspect="1"/>
          </p:cNvPicPr>
          <p:nvPr userDrawn="1"/>
        </p:nvPicPr>
        <p:blipFill>
          <a:blip r:embed="rId4" cstate="print"/>
          <a:stretch>
            <a:fillRect/>
          </a:stretch>
        </p:blipFill>
        <p:spPr>
          <a:xfrm>
            <a:off x="0" y="987028"/>
            <a:ext cx="9144000" cy="3429000"/>
          </a:xfrm>
          <a:prstGeom prst="rect">
            <a:avLst/>
          </a:prstGeom>
          <a:ln>
            <a:noFill/>
          </a:ln>
          <a:effectLst>
            <a:outerShdw blurRad="292100" dist="139700" dir="2700000" algn="tl" rotWithShape="0">
              <a:srgbClr val="333333">
                <a:alpha val="65000"/>
              </a:srgbClr>
            </a:outerShdw>
          </a:effectLst>
        </p:spPr>
      </p:pic>
      <p:sp>
        <p:nvSpPr>
          <p:cNvPr id="6" name="Rectangle 2"/>
          <p:cNvSpPr>
            <a:spLocks noGrp="1"/>
          </p:cNvSpPr>
          <p:nvPr>
            <p:ph type="title" hasCustomPrompt="1"/>
          </p:nvPr>
        </p:nvSpPr>
        <p:spPr>
          <a:xfrm>
            <a:off x="152400" y="0"/>
            <a:ext cx="8839200" cy="990600"/>
          </a:xfrm>
          <a:prstGeom prst="rect">
            <a:avLst/>
          </a:prstGeom>
        </p:spPr>
        <p:txBody>
          <a:bodyPr>
            <a:scene3d>
              <a:camera prst="orthographicFront"/>
              <a:lightRig rig="threePt" dir="t"/>
            </a:scene3d>
            <a:sp3d extrusionH="57150">
              <a:bevelT w="38100" h="38100"/>
            </a:sp3d>
          </a:bodyPr>
          <a:lstStyle>
            <a:lvl1pPr marL="0" marR="0" indent="0" algn="ctr" defTabSz="914400" eaLnBrk="1" fontAlgn="auto" latinLnBrk="0" hangingPunct="1">
              <a:lnSpc>
                <a:spcPct val="100000"/>
              </a:lnSpc>
              <a:spcBef>
                <a:spcPts val="0"/>
              </a:spcBef>
              <a:spcAft>
                <a:spcPts val="0"/>
              </a:spcAft>
              <a:buClrTx/>
              <a:buSzTx/>
              <a:buFontTx/>
              <a:buNone/>
              <a:tabLst/>
              <a:defRPr lang="en-US" sz="6000">
                <a:solidFill>
                  <a:schemeClr val="bg1"/>
                </a:solidFill>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tabLst/>
              <a:defRPr/>
            </a:pPr>
            <a:r>
              <a:rPr lang="en-US" dirty="0" smtClean="0"/>
              <a:t>Title Slide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a:xfrm>
            <a:off x="457200" y="304800"/>
            <a:ext cx="8229600" cy="1143000"/>
          </a:xfrm>
          <a:prstGeom prst="rect">
            <a:avLst/>
          </a:prstGeom>
        </p:spPr>
        <p:txBody>
          <a:bodyPr/>
          <a:lstStyle>
            <a:lvl1pPr>
              <a:defRPr>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Rectangle 3"/>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fld id="{1296E192-E686-4F26-907E-854D2C3260A7}" type="datetimeFigureOut">
              <a:rPr lang="en-US" smtClean="0"/>
              <a:pPr/>
              <a:t>5/10/2011</a:t>
            </a:fld>
            <a:endParaRPr lang="en-US" dirty="0"/>
          </a:p>
        </p:txBody>
      </p:sp>
      <p:sp>
        <p:nvSpPr>
          <p:cNvPr id="8" name="Rectangle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dirty="0"/>
          </a:p>
        </p:txBody>
      </p:sp>
      <p:sp>
        <p:nvSpPr>
          <p:cNvPr id="9" name="Rectangle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F1CECB65-4A4A-44EF-B40E-8DA7DEBBF91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a:prstGeom prst="rect">
            <a:avLst/>
          </a:prstGeom>
        </p:spPr>
        <p:txBody>
          <a:bodyPr anchor="t">
            <a:normAutofit/>
          </a:bodyPr>
          <a:lstStyle>
            <a:lvl1pPr algn="ctr">
              <a:buNone/>
              <a:defRPr lang="en-US" sz="6000" b="1" dirty="0">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Rectangle 3"/>
          <p:cNvSpPr>
            <a:spLocks noGrp="1"/>
          </p:cNvSpPr>
          <p:nvPr>
            <p:ph type="body" idx="1"/>
          </p:nvPr>
        </p:nvSpPr>
        <p:spPr>
          <a:xfrm>
            <a:off x="722313" y="1128932"/>
            <a:ext cx="7772400" cy="1509712"/>
          </a:xfrm>
          <a:prstGeom prst="rect">
            <a:avLst/>
          </a:prstGeom>
        </p:spPr>
        <p:txBody>
          <a:bodyPr anchor="b">
            <a:normAutofit/>
          </a:bodyPr>
          <a:lstStyle>
            <a:lvl1pPr algn="ctr">
              <a:buNone/>
              <a:defRPr lang="en-US" sz="2400" b="0" smtClean="0">
                <a:solidFill>
                  <a:srgbClr val="002060"/>
                </a:solidFill>
                <a:latin typeface="Arial" pitchFamily="34" charset="0"/>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7" name="Rectangle 3"/>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fld id="{1296E192-E686-4F26-907E-854D2C3260A7}" type="datetimeFigureOut">
              <a:rPr lang="en-US" smtClean="0"/>
              <a:pPr/>
              <a:t>5/10/2011</a:t>
            </a:fld>
            <a:endParaRPr lang="en-US" dirty="0"/>
          </a:p>
        </p:txBody>
      </p:sp>
      <p:sp>
        <p:nvSpPr>
          <p:cNvPr id="8" name="Rectangle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dirty="0"/>
          </a:p>
        </p:txBody>
      </p:sp>
      <p:sp>
        <p:nvSpPr>
          <p:cNvPr id="9" name="Rectangle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F1CECB65-4A4A-44EF-B40E-8DA7DEBBF911}"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3"/>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fld id="{1296E192-E686-4F26-907E-854D2C3260A7}" type="datetimeFigureOut">
              <a:rPr lang="en-US" smtClean="0"/>
              <a:pPr/>
              <a:t>5/10/2011</a:t>
            </a:fld>
            <a:endParaRPr lang="en-US" dirty="0"/>
          </a:p>
        </p:txBody>
      </p:sp>
      <p:sp>
        <p:nvSpPr>
          <p:cNvPr id="9" name="Rectangle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dirty="0"/>
          </a:p>
        </p:txBody>
      </p:sp>
      <p:sp>
        <p:nvSpPr>
          <p:cNvPr id="10" name="Rectangle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F1CECB65-4A4A-44EF-B40E-8DA7DEBBF911}"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lgn="l">
              <a:defRPr>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noAutofit/>
          </a:bodyPr>
          <a:lstStyle>
            <a:lvl1pPr marL="0" indent="0" algn="l">
              <a:buNone/>
              <a:defRPr sz="2200" b="1" cap="all" baseline="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Autofit/>
          </a:bodyPr>
          <a:lstStyle>
            <a:lvl1pPr marL="0" indent="0" algn="l">
              <a:buNone/>
              <a:defRPr sz="2200" b="1" cap="all" baseline="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3"/>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fld id="{1296E192-E686-4F26-907E-854D2C3260A7}" type="datetimeFigureOut">
              <a:rPr lang="en-US" smtClean="0"/>
              <a:pPr/>
              <a:t>5/10/2011</a:t>
            </a:fld>
            <a:endParaRPr lang="en-US" dirty="0"/>
          </a:p>
        </p:txBody>
      </p:sp>
      <p:sp>
        <p:nvSpPr>
          <p:cNvPr id="11" name="Rectangle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dirty="0"/>
          </a:p>
        </p:txBody>
      </p:sp>
      <p:sp>
        <p:nvSpPr>
          <p:cNvPr id="12" name="Rectangle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F1CECB65-4A4A-44EF-B40E-8DA7DEBBF911}"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a:xfrm>
            <a:off x="457200" y="304800"/>
            <a:ext cx="8229600" cy="1143000"/>
          </a:xfrm>
          <a:prstGeom prst="rect">
            <a:avLst/>
          </a:prstGeom>
        </p:spPr>
        <p:txBody>
          <a:bodyPr/>
          <a:lstStyle>
            <a:lvl1pPr>
              <a:defRPr lang="en-US">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Rectangle 3"/>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fld id="{1296E192-E686-4F26-907E-854D2C3260A7}" type="datetimeFigureOut">
              <a:rPr lang="en-US" smtClean="0"/>
              <a:pPr/>
              <a:t>5/10/2011</a:t>
            </a:fld>
            <a:endParaRPr lang="en-US" dirty="0"/>
          </a:p>
        </p:txBody>
      </p:sp>
      <p:sp>
        <p:nvSpPr>
          <p:cNvPr id="4" name="Rectangle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dirty="0"/>
          </a:p>
        </p:txBody>
      </p:sp>
      <p:sp>
        <p:nvSpPr>
          <p:cNvPr id="5" name="Rectangle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F1CECB65-4A4A-44EF-B40E-8DA7DEBBF911}"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9" name="Picture 18" descr="Mobility-header-background.png"/>
          <p:cNvPicPr>
            <a:picLocks noChangeAspect="1"/>
          </p:cNvPicPr>
          <p:nvPr userDrawn="1"/>
        </p:nvPicPr>
        <p:blipFill>
          <a:blip r:embed="rId2" cstate="print"/>
          <a:srcRect l="50000"/>
          <a:stretch>
            <a:fillRect/>
          </a:stretch>
        </p:blipFill>
        <p:spPr>
          <a:xfrm>
            <a:off x="0" y="0"/>
            <a:ext cx="9144000" cy="6858000"/>
          </a:xfrm>
          <a:prstGeom prst="rect">
            <a:avLst/>
          </a:prstGeom>
        </p:spPr>
      </p:pic>
      <p:pic>
        <p:nvPicPr>
          <p:cNvPr id="20" name="Picture 19" descr="Mobility-header-Bar.png"/>
          <p:cNvPicPr>
            <a:picLocks noChangeAspect="1"/>
          </p:cNvPicPr>
          <p:nvPr userDrawn="1"/>
        </p:nvPicPr>
        <p:blipFill>
          <a:blip r:embed="rId3" cstate="print"/>
          <a:srcRect l="58251"/>
          <a:stretch>
            <a:fillRect/>
          </a:stretch>
        </p:blipFill>
        <p:spPr>
          <a:xfrm>
            <a:off x="-3200400" y="609600"/>
            <a:ext cx="11741727" cy="4640580"/>
          </a:xfrm>
          <a:prstGeom prst="rect">
            <a:avLst/>
          </a:prstGeom>
        </p:spPr>
      </p:pic>
      <p:pic>
        <p:nvPicPr>
          <p:cNvPr id="18" name="Picture 17" descr="2010 DRCOG New Logo 1a.png"/>
          <p:cNvPicPr>
            <a:picLocks noChangeAspect="1"/>
          </p:cNvPicPr>
          <p:nvPr userDrawn="1"/>
        </p:nvPicPr>
        <p:blipFill>
          <a:blip r:embed="rId4" cstate="print"/>
          <a:stretch>
            <a:fillRect/>
          </a:stretch>
        </p:blipFill>
        <p:spPr>
          <a:xfrm>
            <a:off x="-183386" y="5908430"/>
            <a:ext cx="1899137" cy="949569"/>
          </a:xfrm>
          <a:prstGeom prst="rect">
            <a:avLst/>
          </a:prstGeom>
          <a:effectLst>
            <a:outerShdw blurRad="50800" dist="38100" dir="2700000" algn="tl" rotWithShape="0">
              <a:prstClr val="black">
                <a:alpha val="40000"/>
              </a:prstClr>
            </a:outerShdw>
          </a:effectLst>
        </p:spPr>
      </p:pic>
      <p:sp>
        <p:nvSpPr>
          <p:cNvPr id="6" name="Rectangle 2"/>
          <p:cNvSpPr>
            <a:spLocks noGrp="1"/>
          </p:cNvSpPr>
          <p:nvPr>
            <p:ph type="title" hasCustomPrompt="1"/>
          </p:nvPr>
        </p:nvSpPr>
        <p:spPr>
          <a:xfrm>
            <a:off x="2057400" y="2362200"/>
            <a:ext cx="5334000" cy="1143000"/>
          </a:xfrm>
          <a:prstGeom prst="rect">
            <a:avLst/>
          </a:prstGeom>
        </p:spPr>
        <p:txBody>
          <a:bodyPr>
            <a:scene3d>
              <a:camera prst="orthographicFront"/>
              <a:lightRig rig="threePt" dir="t"/>
            </a:scene3d>
            <a:sp3d extrusionH="57150">
              <a:bevelT w="38100" h="38100"/>
            </a:sp3d>
          </a:bodyPr>
          <a:lstStyle>
            <a:lvl1pPr marL="0" marR="0" indent="0" algn="l" defTabSz="914400" eaLnBrk="1" fontAlgn="auto" latinLnBrk="0" hangingPunct="1">
              <a:lnSpc>
                <a:spcPct val="100000"/>
              </a:lnSpc>
              <a:spcBef>
                <a:spcPts val="0"/>
              </a:spcBef>
              <a:spcAft>
                <a:spcPts val="0"/>
              </a:spcAft>
              <a:buClrTx/>
              <a:buSzTx/>
              <a:buFontTx/>
              <a:buNone/>
              <a:tabLst/>
              <a:defRPr lang="en-US" sz="6000">
                <a:solidFill>
                  <a:schemeClr val="bg1"/>
                </a:solidFill>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tabLst/>
              <a:defRPr/>
            </a:pPr>
            <a:r>
              <a:rPr lang="en-US" dirty="0" smtClean="0"/>
              <a:t>Section Slide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533400" y="6248400"/>
            <a:ext cx="2133600" cy="476250"/>
          </a:xfrm>
          <a:prstGeom prst="rect">
            <a:avLst/>
          </a:prstGeom>
        </p:spPr>
        <p:txBody>
          <a:bodyPr/>
          <a:lstStyle>
            <a:lvl1pPr>
              <a:defRPr>
                <a:latin typeface="Arial" pitchFamily="34" charset="0"/>
                <a:cs typeface="Arial" pitchFamily="34" charset="0"/>
              </a:defRPr>
            </a:lvl1pPr>
          </a:lstStyle>
          <a:p>
            <a:fld id="{1296E192-E686-4F26-907E-854D2C3260A7}" type="datetimeFigureOut">
              <a:rPr lang="en-US" smtClean="0"/>
              <a:pPr/>
              <a:t>5/10/2011</a:t>
            </a:fld>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F1CECB65-4A4A-44EF-B40E-8DA7DEBBF911}" type="slidenum">
              <a:rPr lang="en-US" smtClean="0"/>
              <a:pPr/>
              <a:t>‹#›</a:t>
            </a:fld>
            <a:endParaRPr lang="en-US" dirty="0"/>
          </a:p>
        </p:txBody>
      </p:sp>
      <p:pic>
        <p:nvPicPr>
          <p:cNvPr id="10" name="Picture 9" descr="Mobility-header-Bar.png"/>
          <p:cNvPicPr>
            <a:picLocks noChangeAspect="1"/>
          </p:cNvPicPr>
          <p:nvPr userDrawn="1"/>
        </p:nvPicPr>
        <p:blipFill>
          <a:blip r:embed="rId2" cstate="print"/>
          <a:stretch>
            <a:fillRect/>
          </a:stretch>
        </p:blipFill>
        <p:spPr>
          <a:xfrm>
            <a:off x="-4089400" y="-228600"/>
            <a:ext cx="12007273" cy="1981200"/>
          </a:xfrm>
          <a:prstGeom prst="rect">
            <a:avLst/>
          </a:prstGeom>
        </p:spPr>
      </p:pic>
      <p:sp>
        <p:nvSpPr>
          <p:cNvPr id="11" name="Title 15"/>
          <p:cNvSpPr>
            <a:spLocks noGrp="1"/>
          </p:cNvSpPr>
          <p:nvPr userDrawn="1">
            <p:ph type="title"/>
          </p:nvPr>
        </p:nvSpPr>
        <p:spPr>
          <a:xfrm>
            <a:off x="381000" y="381000"/>
            <a:ext cx="8229600" cy="1143000"/>
          </a:xfrm>
          <a:prstGeom prst="rect">
            <a:avLst/>
          </a:prstGeom>
        </p:spPr>
        <p:txBody>
          <a:bodyPr>
            <a:scene3d>
              <a:camera prst="orthographicFront"/>
              <a:lightRig rig="threePt" dir="t"/>
            </a:scene3d>
            <a:sp3d extrusionH="57150">
              <a:bevelT w="38100" h="38100"/>
            </a:sp3d>
          </a:bodyPr>
          <a:lstStyle>
            <a:lvl1pPr>
              <a:defRPr>
                <a:latin typeface="Arial" pitchFamily="34" charset="0"/>
                <a:cs typeface="Arial" pitchFamily="34" charset="0"/>
              </a:defRPr>
            </a:lvl1pPr>
          </a:lstStyle>
          <a:p>
            <a:pPr algn="l"/>
            <a:r>
              <a:rPr lang="en-US"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Member Services</a:t>
            </a:r>
            <a:endParaRPr lang="en-US"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a:xfrm>
            <a:off x="457200" y="304800"/>
            <a:ext cx="8229600" cy="1143000"/>
          </a:xfrm>
          <a:prstGeom prst="rect">
            <a:avLst/>
          </a:prstGeom>
        </p:spPr>
        <p:txBody>
          <a:bodyPr/>
          <a:lstStyle>
            <a:lvl1pPr>
              <a:defRPr>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Rectangle 3"/>
          <p:cNvSpPr>
            <a:spLocks noGrp="1"/>
          </p:cNvSpPr>
          <p:nvPr>
            <p:ph idx="1"/>
          </p:nvPr>
        </p:nvSpPr>
        <p:spPr>
          <a:xfrm>
            <a:off x="457200" y="1600200"/>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3"/>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fld id="{1296E192-E686-4F26-907E-854D2C3260A7}" type="datetimeFigureOut">
              <a:rPr lang="en-US" smtClean="0"/>
              <a:pPr/>
              <a:t>5/10/2011</a:t>
            </a:fld>
            <a:endParaRPr lang="en-US" dirty="0"/>
          </a:p>
        </p:txBody>
      </p:sp>
      <p:sp>
        <p:nvSpPr>
          <p:cNvPr id="8" name="Rectangle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dirty="0"/>
          </a:p>
        </p:txBody>
      </p:sp>
      <p:sp>
        <p:nvSpPr>
          <p:cNvPr id="9" name="Rectangle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F1CECB65-4A4A-44EF-B40E-8DA7DEBBF91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a:prstGeom prst="rect">
            <a:avLst/>
          </a:prstGeom>
        </p:spPr>
        <p:txBody>
          <a:bodyPr anchor="t">
            <a:normAutofit/>
          </a:bodyPr>
          <a:lstStyle>
            <a:lvl1pPr algn="ctr">
              <a:buNone/>
              <a:defRPr lang="en-US" sz="6000" b="1" dirty="0">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Rectangle 3"/>
          <p:cNvSpPr>
            <a:spLocks noGrp="1"/>
          </p:cNvSpPr>
          <p:nvPr>
            <p:ph type="body" idx="1"/>
          </p:nvPr>
        </p:nvSpPr>
        <p:spPr>
          <a:xfrm>
            <a:off x="722313" y="1128932"/>
            <a:ext cx="7772400" cy="1509712"/>
          </a:xfrm>
          <a:prstGeom prst="rect">
            <a:avLst/>
          </a:prstGeom>
        </p:spPr>
        <p:txBody>
          <a:bodyPr anchor="b">
            <a:normAutofit/>
          </a:bodyPr>
          <a:lstStyle>
            <a:lvl1pPr algn="ctr">
              <a:buNone/>
              <a:defRPr lang="en-US" sz="2400" b="0" smtClean="0">
                <a:solidFill>
                  <a:srgbClr val="002060"/>
                </a:solidFill>
                <a:latin typeface="Arial" pitchFamily="34" charset="0"/>
                <a:cs typeface="Arial"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
        <p:nvSpPr>
          <p:cNvPr id="7" name="Rectangle 3"/>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fld id="{1296E192-E686-4F26-907E-854D2C3260A7}" type="datetimeFigureOut">
              <a:rPr lang="en-US" smtClean="0"/>
              <a:pPr/>
              <a:t>5/10/2011</a:t>
            </a:fld>
            <a:endParaRPr lang="en-US" dirty="0"/>
          </a:p>
        </p:txBody>
      </p:sp>
      <p:sp>
        <p:nvSpPr>
          <p:cNvPr id="8" name="Rectangle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dirty="0"/>
          </a:p>
        </p:txBody>
      </p:sp>
      <p:sp>
        <p:nvSpPr>
          <p:cNvPr id="9" name="Rectangle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F1CECB65-4A4A-44EF-B40E-8DA7DEBBF91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3"/>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fld id="{1296E192-E686-4F26-907E-854D2C3260A7}" type="datetimeFigureOut">
              <a:rPr lang="en-US" smtClean="0"/>
              <a:pPr/>
              <a:t>5/10/2011</a:t>
            </a:fld>
            <a:endParaRPr lang="en-US" dirty="0"/>
          </a:p>
        </p:txBody>
      </p:sp>
      <p:sp>
        <p:nvSpPr>
          <p:cNvPr id="9" name="Rectangle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dirty="0"/>
          </a:p>
        </p:txBody>
      </p:sp>
      <p:sp>
        <p:nvSpPr>
          <p:cNvPr id="10" name="Rectangle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F1CECB65-4A4A-44EF-B40E-8DA7DEBBF91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lgn="l">
              <a:defRPr>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noAutofit/>
          </a:bodyPr>
          <a:lstStyle>
            <a:lvl1pPr marL="0" indent="0" algn="l">
              <a:buNone/>
              <a:defRPr sz="2200" b="1" cap="all" baseline="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noAutofit/>
          </a:bodyPr>
          <a:lstStyle>
            <a:lvl1pPr marL="0" indent="0" algn="l">
              <a:buNone/>
              <a:defRPr sz="2200" b="1" cap="all" baseline="0">
                <a:solidFill>
                  <a:schemeClr val="tx1"/>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3"/>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fld id="{1296E192-E686-4F26-907E-854D2C3260A7}" type="datetimeFigureOut">
              <a:rPr lang="en-US" smtClean="0"/>
              <a:pPr/>
              <a:t>5/10/2011</a:t>
            </a:fld>
            <a:endParaRPr lang="en-US" dirty="0"/>
          </a:p>
        </p:txBody>
      </p:sp>
      <p:sp>
        <p:nvSpPr>
          <p:cNvPr id="11" name="Rectangle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dirty="0"/>
          </a:p>
        </p:txBody>
      </p:sp>
      <p:sp>
        <p:nvSpPr>
          <p:cNvPr id="12" name="Rectangle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F1CECB65-4A4A-44EF-B40E-8DA7DEBBF91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a:xfrm>
            <a:off x="457200" y="304800"/>
            <a:ext cx="8229600" cy="1143000"/>
          </a:xfrm>
          <a:prstGeom prst="rect">
            <a:avLst/>
          </a:prstGeom>
        </p:spPr>
        <p:txBody>
          <a:bodyPr/>
          <a:lstStyle>
            <a:lvl1pPr>
              <a:defRPr lang="en-US">
                <a:solidFill>
                  <a:srgbClr val="002060"/>
                </a:solidFill>
                <a:latin typeface="Arial" pitchFamily="34" charset="0"/>
                <a:cs typeface="Arial" pitchFamily="34" charset="0"/>
              </a:defRPr>
            </a:lvl1pPr>
          </a:lstStyle>
          <a:p>
            <a:r>
              <a:rPr lang="en-US" dirty="0" smtClean="0"/>
              <a:t>Click to edit Master title style</a:t>
            </a:r>
            <a:endParaRPr lang="en-US" dirty="0"/>
          </a:p>
        </p:txBody>
      </p:sp>
      <p:sp>
        <p:nvSpPr>
          <p:cNvPr id="3" name="Rectangle 3"/>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fld id="{1296E192-E686-4F26-907E-854D2C3260A7}" type="datetimeFigureOut">
              <a:rPr lang="en-US" smtClean="0"/>
              <a:pPr/>
              <a:t>5/10/2011</a:t>
            </a:fld>
            <a:endParaRPr lang="en-US" dirty="0"/>
          </a:p>
        </p:txBody>
      </p:sp>
      <p:sp>
        <p:nvSpPr>
          <p:cNvPr id="4" name="Rectangle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dirty="0"/>
          </a:p>
        </p:txBody>
      </p:sp>
      <p:sp>
        <p:nvSpPr>
          <p:cNvPr id="5" name="Rectangle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F1CECB65-4A4A-44EF-B40E-8DA7DEBBF91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1" name="Picture 20" descr="Mobility-header-background.png"/>
          <p:cNvPicPr>
            <a:picLocks noChangeAspect="1"/>
          </p:cNvPicPr>
          <p:nvPr userDrawn="1"/>
        </p:nvPicPr>
        <p:blipFill>
          <a:blip r:embed="rId2" cstate="print"/>
          <a:srcRect l="50000"/>
          <a:stretch>
            <a:fillRect/>
          </a:stretch>
        </p:blipFill>
        <p:spPr>
          <a:xfrm>
            <a:off x="0" y="0"/>
            <a:ext cx="9144000" cy="6858000"/>
          </a:xfrm>
          <a:prstGeom prst="rect">
            <a:avLst/>
          </a:prstGeom>
        </p:spPr>
      </p:pic>
      <p:pic>
        <p:nvPicPr>
          <p:cNvPr id="19" name="Picture 18" descr="Mobility-header-Bar.png"/>
          <p:cNvPicPr>
            <a:picLocks noChangeAspect="1"/>
          </p:cNvPicPr>
          <p:nvPr userDrawn="1"/>
        </p:nvPicPr>
        <p:blipFill>
          <a:blip r:embed="rId3" cstate="print"/>
          <a:srcRect l="58251"/>
          <a:stretch>
            <a:fillRect/>
          </a:stretch>
        </p:blipFill>
        <p:spPr>
          <a:xfrm>
            <a:off x="-3200400" y="609600"/>
            <a:ext cx="11741727" cy="4640580"/>
          </a:xfrm>
          <a:prstGeom prst="rect">
            <a:avLst/>
          </a:prstGeom>
        </p:spPr>
      </p:pic>
      <p:sp>
        <p:nvSpPr>
          <p:cNvPr id="14" name="TextBox 13"/>
          <p:cNvSpPr txBox="1"/>
          <p:nvPr userDrawn="1"/>
        </p:nvSpPr>
        <p:spPr>
          <a:xfrm rot="16200000">
            <a:off x="6172563" y="1971907"/>
            <a:ext cx="5324343"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ln w="18415" cmpd="sng">
                  <a:noFill/>
                  <a:prstDash val="solid"/>
                </a:ln>
                <a:solidFill>
                  <a:schemeClr val="bg2">
                    <a:lumMod val="90000"/>
                    <a:alpha val="19000"/>
                  </a:schemeClr>
                </a:solidFill>
                <a:effectLst>
                  <a:outerShdw blurRad="63500" dir="3600000" algn="tl" rotWithShape="0">
                    <a:srgbClr val="000000">
                      <a:alpha val="70000"/>
                    </a:srgbClr>
                  </a:outerShdw>
                </a:effectLst>
                <a:latin typeface="Grange" pitchFamily="2" charset="0"/>
              </a:rPr>
              <a:t>www.drcog.org</a:t>
            </a:r>
            <a:endParaRPr lang="en-US" sz="5400" dirty="0">
              <a:ln w="18415" cmpd="sng">
                <a:noFill/>
                <a:prstDash val="solid"/>
              </a:ln>
              <a:solidFill>
                <a:schemeClr val="bg2">
                  <a:lumMod val="90000"/>
                  <a:alpha val="19000"/>
                </a:schemeClr>
              </a:solidFill>
              <a:effectLst>
                <a:outerShdw blurRad="63500" dir="3600000" algn="tl" rotWithShape="0">
                  <a:srgbClr val="000000">
                    <a:alpha val="70000"/>
                  </a:srgbClr>
                </a:outerShdw>
              </a:effectLst>
              <a:latin typeface="Grange" pitchFamily="2" charset="0"/>
            </a:endParaRPr>
          </a:p>
        </p:txBody>
      </p:sp>
      <p:pic>
        <p:nvPicPr>
          <p:cNvPr id="15" name="Picture 14" descr="2010 DRCOG New Logo 1a.png"/>
          <p:cNvPicPr>
            <a:picLocks noChangeAspect="1"/>
          </p:cNvPicPr>
          <p:nvPr userDrawn="1"/>
        </p:nvPicPr>
        <p:blipFill>
          <a:blip r:embed="rId4" cstate="print"/>
          <a:stretch>
            <a:fillRect/>
          </a:stretch>
        </p:blipFill>
        <p:spPr>
          <a:xfrm rot="16200000">
            <a:off x="7543795" y="5486402"/>
            <a:ext cx="2133607" cy="1066804"/>
          </a:xfrm>
          <a:prstGeom prst="rect">
            <a:avLst/>
          </a:prstGeom>
          <a:effectLst>
            <a:outerShdw blurRad="50800" dist="38100" dir="2700000" algn="tl" rotWithShape="0">
              <a:prstClr val="black">
                <a:alpha val="40000"/>
              </a:prstClr>
            </a:outerShdw>
          </a:effectLst>
        </p:spPr>
      </p:pic>
      <p:sp>
        <p:nvSpPr>
          <p:cNvPr id="7" name="Rectangle 2"/>
          <p:cNvSpPr>
            <a:spLocks noGrp="1"/>
          </p:cNvSpPr>
          <p:nvPr>
            <p:ph type="title" hasCustomPrompt="1"/>
          </p:nvPr>
        </p:nvSpPr>
        <p:spPr>
          <a:xfrm>
            <a:off x="2057400" y="2362200"/>
            <a:ext cx="5334000" cy="1143000"/>
          </a:xfrm>
          <a:prstGeom prst="rect">
            <a:avLst/>
          </a:prstGeom>
        </p:spPr>
        <p:txBody>
          <a:bodyPr>
            <a:scene3d>
              <a:camera prst="orthographicFront"/>
              <a:lightRig rig="threePt" dir="t"/>
            </a:scene3d>
            <a:sp3d extrusionH="57150">
              <a:bevelT w="38100" h="38100"/>
            </a:sp3d>
          </a:bodyPr>
          <a:lstStyle>
            <a:lvl1pPr marL="0" marR="0" indent="0" algn="l" defTabSz="914400" eaLnBrk="1" fontAlgn="auto" latinLnBrk="0" hangingPunct="1">
              <a:lnSpc>
                <a:spcPct val="100000"/>
              </a:lnSpc>
              <a:spcBef>
                <a:spcPts val="0"/>
              </a:spcBef>
              <a:spcAft>
                <a:spcPts val="0"/>
              </a:spcAft>
              <a:buClrTx/>
              <a:buSzTx/>
              <a:buFontTx/>
              <a:buNone/>
              <a:tabLst/>
              <a:defRPr lang="en-US" sz="6000">
                <a:solidFill>
                  <a:schemeClr val="bg1"/>
                </a:solidFill>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tabLst/>
              <a:defRPr/>
            </a:pPr>
            <a:r>
              <a:rPr lang="en-US" dirty="0" smtClean="0"/>
              <a:t>Section Slide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3" name="Picture 12" descr="Mobility-header-Bar.png"/>
          <p:cNvPicPr>
            <a:picLocks noChangeAspect="1"/>
          </p:cNvPicPr>
          <p:nvPr userDrawn="1"/>
        </p:nvPicPr>
        <p:blipFill>
          <a:blip r:embed="rId2" cstate="print"/>
          <a:stretch>
            <a:fillRect/>
          </a:stretch>
        </p:blipFill>
        <p:spPr>
          <a:xfrm>
            <a:off x="-4089400" y="-228600"/>
            <a:ext cx="12007273" cy="1981200"/>
          </a:xfrm>
          <a:prstGeom prst="rect">
            <a:avLst/>
          </a:prstGeom>
        </p:spPr>
      </p:pic>
      <p:sp>
        <p:nvSpPr>
          <p:cNvPr id="3" name="Date Placeholder 2"/>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Arial" pitchFamily="34" charset="0"/>
              </a:defRPr>
            </a:lvl1pPr>
          </a:lstStyle>
          <a:p>
            <a:fld id="{1296E192-E686-4F26-907E-854D2C3260A7}" type="datetimeFigureOut">
              <a:rPr lang="en-US" smtClean="0"/>
              <a:pPr/>
              <a:t>5/10/2011</a:t>
            </a:fld>
            <a:endParaRPr lang="en-US"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Arial" pitchFamily="34" charset="0"/>
              </a:defRPr>
            </a:lvl1pPr>
          </a:lstStyle>
          <a:p>
            <a:endParaRPr lang="en-US"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Arial" pitchFamily="34" charset="0"/>
              </a:defRPr>
            </a:lvl1pPr>
          </a:lstStyle>
          <a:p>
            <a:fld id="{F1CECB65-4A4A-44EF-B40E-8DA7DEBBF911}" type="slidenum">
              <a:rPr lang="en-US" smtClean="0"/>
              <a:pPr/>
              <a:t>‹#›</a:t>
            </a:fld>
            <a:endParaRPr lang="en-US" dirty="0"/>
          </a:p>
        </p:txBody>
      </p:sp>
      <p:sp>
        <p:nvSpPr>
          <p:cNvPr id="10" name="Title 15"/>
          <p:cNvSpPr>
            <a:spLocks noGrp="1"/>
          </p:cNvSpPr>
          <p:nvPr userDrawn="1">
            <p:ph type="title"/>
          </p:nvPr>
        </p:nvSpPr>
        <p:spPr>
          <a:xfrm>
            <a:off x="381000" y="381000"/>
            <a:ext cx="8229600" cy="1143000"/>
          </a:xfrm>
          <a:prstGeom prst="rect">
            <a:avLst/>
          </a:prstGeom>
        </p:spPr>
        <p:txBody>
          <a:bodyPr>
            <a:scene3d>
              <a:camera prst="orthographicFront"/>
              <a:lightRig rig="threePt" dir="t"/>
            </a:scene3d>
            <a:sp3d extrusionH="57150">
              <a:bevelT w="38100" h="38100"/>
            </a:sp3d>
          </a:bodyPr>
          <a:lstStyle>
            <a:lvl1pPr>
              <a:defRPr>
                <a:latin typeface="Arial" pitchFamily="34" charset="0"/>
                <a:cs typeface="Arial" pitchFamily="34" charset="0"/>
              </a:defRPr>
            </a:lvl1pPr>
          </a:lstStyle>
          <a:p>
            <a:pPr algn="l"/>
            <a:r>
              <a:rPr lang="en-US"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Member Services</a:t>
            </a:r>
            <a:endParaRPr lang="en-US"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0" name="Picture 19" descr="Mobility-header-background1.png"/>
          <p:cNvPicPr>
            <a:picLocks noChangeAspect="1"/>
          </p:cNvPicPr>
          <p:nvPr userDrawn="1"/>
        </p:nvPicPr>
        <p:blipFill>
          <a:blip r:embed="rId2" cstate="print"/>
          <a:stretch>
            <a:fillRect/>
          </a:stretch>
        </p:blipFill>
        <p:spPr>
          <a:xfrm>
            <a:off x="0" y="0"/>
            <a:ext cx="9144000" cy="6850856"/>
          </a:xfrm>
          <a:prstGeom prst="rect">
            <a:avLst/>
          </a:prstGeom>
        </p:spPr>
      </p:pic>
      <p:pic>
        <p:nvPicPr>
          <p:cNvPr id="14" name="Picture 13" descr="2010 DRCOG New Logo 1a.png"/>
          <p:cNvPicPr>
            <a:picLocks noChangeAspect="1"/>
          </p:cNvPicPr>
          <p:nvPr userDrawn="1"/>
        </p:nvPicPr>
        <p:blipFill>
          <a:blip r:embed="rId3" cstate="print">
            <a:duotone>
              <a:schemeClr val="accent3">
                <a:shade val="45000"/>
                <a:satMod val="135000"/>
              </a:schemeClr>
              <a:prstClr val="white"/>
            </a:duotone>
            <a:lum bright="-26000" contrast="48000"/>
          </a:blip>
          <a:srcRect l="14444" t="13333" r="7778" b="13333"/>
          <a:stretch>
            <a:fillRect/>
          </a:stretch>
        </p:blipFill>
        <p:spPr>
          <a:xfrm>
            <a:off x="1905000" y="4191000"/>
            <a:ext cx="5334000" cy="2514600"/>
          </a:xfrm>
          <a:prstGeom prst="rect">
            <a:avLst/>
          </a:prstGeom>
          <a:noFill/>
          <a:ln>
            <a:noFill/>
          </a:ln>
        </p:spPr>
      </p:pic>
      <p:pic>
        <p:nvPicPr>
          <p:cNvPr id="17" name="Picture 16" descr="2010 DRCOG New Logo 1a.png"/>
          <p:cNvPicPr>
            <a:picLocks noChangeAspect="1"/>
          </p:cNvPicPr>
          <p:nvPr userDrawn="1"/>
        </p:nvPicPr>
        <p:blipFill>
          <a:blip r:embed="rId3" cstate="print">
            <a:lum bright="-16000"/>
          </a:blip>
          <a:srcRect l="14444" t="13333" r="7778" b="13333"/>
          <a:stretch>
            <a:fillRect/>
          </a:stretch>
        </p:blipFill>
        <p:spPr>
          <a:xfrm>
            <a:off x="1905000" y="4187428"/>
            <a:ext cx="5334000" cy="2514600"/>
          </a:xfrm>
          <a:prstGeom prst="rect">
            <a:avLst/>
          </a:prstGeom>
          <a:noFill/>
          <a:ln>
            <a:noFill/>
          </a:ln>
        </p:spPr>
      </p:pic>
      <p:pic>
        <p:nvPicPr>
          <p:cNvPr id="19" name="Picture 18" descr="Agency-header-v2.png"/>
          <p:cNvPicPr>
            <a:picLocks noChangeAspect="1"/>
          </p:cNvPicPr>
          <p:nvPr userDrawn="1"/>
        </p:nvPicPr>
        <p:blipFill>
          <a:blip r:embed="rId4" cstate="print"/>
          <a:stretch>
            <a:fillRect/>
          </a:stretch>
        </p:blipFill>
        <p:spPr>
          <a:xfrm>
            <a:off x="0" y="987028"/>
            <a:ext cx="9144000" cy="3429000"/>
          </a:xfrm>
          <a:prstGeom prst="rect">
            <a:avLst/>
          </a:prstGeom>
          <a:ln>
            <a:noFill/>
          </a:ln>
          <a:effectLst>
            <a:outerShdw blurRad="292100" dist="139700" dir="2700000" algn="tl" rotWithShape="0">
              <a:srgbClr val="333333">
                <a:alpha val="65000"/>
              </a:srgbClr>
            </a:outerShdw>
          </a:effectLst>
        </p:spPr>
      </p:pic>
      <p:sp>
        <p:nvSpPr>
          <p:cNvPr id="7" name="Rectangle 2"/>
          <p:cNvSpPr>
            <a:spLocks noGrp="1"/>
          </p:cNvSpPr>
          <p:nvPr>
            <p:ph type="title" hasCustomPrompt="1"/>
          </p:nvPr>
        </p:nvSpPr>
        <p:spPr>
          <a:xfrm>
            <a:off x="5715000" y="1447800"/>
            <a:ext cx="3276600" cy="2057400"/>
          </a:xfrm>
          <a:prstGeom prst="rect">
            <a:avLst/>
          </a:prstGeom>
        </p:spPr>
        <p:txBody>
          <a:bodyPr>
            <a:scene3d>
              <a:camera prst="orthographicFront"/>
              <a:lightRig rig="threePt" dir="t"/>
            </a:scene3d>
            <a:sp3d extrusionH="57150">
              <a:bevelT w="38100" h="38100"/>
            </a:sp3d>
          </a:bodyPr>
          <a:lstStyle>
            <a:lvl1pPr marL="0" marR="0" indent="0" algn="l" defTabSz="914400" eaLnBrk="1" fontAlgn="auto" latinLnBrk="0" hangingPunct="1">
              <a:lnSpc>
                <a:spcPct val="100000"/>
              </a:lnSpc>
              <a:spcBef>
                <a:spcPts val="0"/>
              </a:spcBef>
              <a:spcAft>
                <a:spcPts val="0"/>
              </a:spcAft>
              <a:buClrTx/>
              <a:buSzTx/>
              <a:buFontTx/>
              <a:buNone/>
              <a:tabLst/>
              <a:defRPr lang="en-US" sz="6000">
                <a:solidFill>
                  <a:schemeClr val="bg1"/>
                </a:solidFill>
                <a:latin typeface="Arial" pitchFamily="34" charset="0"/>
                <a:cs typeface="Arial" pitchFamily="34" charset="0"/>
              </a:defRPr>
            </a:lvl1pPr>
          </a:lstStyle>
          <a:p>
            <a:pPr marL="0" marR="0" lvl="0" indent="0" defTabSz="914400" eaLnBrk="1" fontAlgn="auto" latinLnBrk="0" hangingPunct="1">
              <a:lnSpc>
                <a:spcPct val="100000"/>
              </a:lnSpc>
              <a:spcBef>
                <a:spcPts val="0"/>
              </a:spcBef>
              <a:spcAft>
                <a:spcPts val="0"/>
              </a:spcAft>
              <a:tabLst/>
              <a:defRPr/>
            </a:pPr>
            <a:r>
              <a:rPr lang="en-US" dirty="0" smtClean="0"/>
              <a:t>Title Slide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png"/><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26" name="Picture 25" descr="Member-Services-header-background.png"/>
          <p:cNvPicPr>
            <a:picLocks noChangeAspect="1"/>
          </p:cNvPicPr>
          <p:nvPr userDrawn="1"/>
        </p:nvPicPr>
        <p:blipFill>
          <a:blip r:embed="rId10" cstate="print"/>
          <a:stretch>
            <a:fillRect/>
          </a:stretch>
        </p:blipFill>
        <p:spPr>
          <a:xfrm>
            <a:off x="0" y="3572"/>
            <a:ext cx="9144000" cy="6850856"/>
          </a:xfrm>
          <a:prstGeom prst="rect">
            <a:avLst/>
          </a:prstGeom>
        </p:spPr>
      </p:pic>
      <p:pic>
        <p:nvPicPr>
          <p:cNvPr id="33" name="Picture 32" descr="Mobility-header-background1.png"/>
          <p:cNvPicPr>
            <a:picLocks noChangeAspect="1"/>
          </p:cNvPicPr>
          <p:nvPr userDrawn="1"/>
        </p:nvPicPr>
        <p:blipFill>
          <a:blip r:embed="rId11" cstate="print"/>
          <a:stretch>
            <a:fillRect/>
          </a:stretch>
        </p:blipFill>
        <p:spPr>
          <a:xfrm>
            <a:off x="0" y="3572"/>
            <a:ext cx="9144000" cy="6850856"/>
          </a:xfrm>
          <a:prstGeom prst="rect">
            <a:avLst/>
          </a:prstGeom>
        </p:spPr>
      </p:pic>
      <p:pic>
        <p:nvPicPr>
          <p:cNvPr id="5" name="Picture 4" descr="2010 DRCOG New Logo 1a.png"/>
          <p:cNvPicPr>
            <a:picLocks noChangeAspect="1"/>
          </p:cNvPicPr>
          <p:nvPr userDrawn="1"/>
        </p:nvPicPr>
        <p:blipFill>
          <a:blip r:embed="rId12" cstate="print"/>
          <a:stretch>
            <a:fillRect/>
          </a:stretch>
        </p:blipFill>
        <p:spPr>
          <a:xfrm rot="16200000">
            <a:off x="7086594" y="5486401"/>
            <a:ext cx="2133607" cy="1066804"/>
          </a:xfrm>
          <a:prstGeom prst="rect">
            <a:avLst/>
          </a:prstGeom>
          <a:effectLst>
            <a:outerShdw blurRad="50800" dist="38100" dir="2700000" algn="tl" rotWithShape="0">
              <a:prstClr val="black">
                <a:alpha val="40000"/>
              </a:prstClr>
            </a:outerShdw>
          </a:effectLst>
        </p:spPr>
      </p:pic>
      <p:sp>
        <p:nvSpPr>
          <p:cNvPr id="6" name="TextBox 5"/>
          <p:cNvSpPr txBox="1"/>
          <p:nvPr userDrawn="1"/>
        </p:nvSpPr>
        <p:spPr>
          <a:xfrm rot="16200000">
            <a:off x="6020163" y="3609788"/>
            <a:ext cx="5324343"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ln w="18415" cmpd="sng">
                  <a:noFill/>
                  <a:prstDash val="solid"/>
                </a:ln>
                <a:solidFill>
                  <a:schemeClr val="bg2">
                    <a:lumMod val="90000"/>
                    <a:alpha val="19000"/>
                  </a:schemeClr>
                </a:solidFill>
                <a:effectLst>
                  <a:outerShdw blurRad="63500" dir="3600000" algn="tl" rotWithShape="0">
                    <a:srgbClr val="000000">
                      <a:alpha val="70000"/>
                    </a:srgbClr>
                  </a:outerShdw>
                </a:effectLst>
                <a:latin typeface="Grange" pitchFamily="2" charset="0"/>
              </a:rPr>
              <a:t>www.drcog.org</a:t>
            </a:r>
            <a:endParaRPr lang="en-US" sz="5400" dirty="0">
              <a:ln w="18415" cmpd="sng">
                <a:noFill/>
                <a:prstDash val="solid"/>
              </a:ln>
              <a:solidFill>
                <a:schemeClr val="bg2">
                  <a:lumMod val="90000"/>
                  <a:alpha val="19000"/>
                </a:schemeClr>
              </a:solidFill>
              <a:effectLst>
                <a:outerShdw blurRad="63500" dir="3600000" algn="tl" rotWithShape="0">
                  <a:srgbClr val="000000">
                    <a:alpha val="70000"/>
                  </a:srgbClr>
                </a:outerShdw>
              </a:effectLst>
              <a:latin typeface="Grange" pitchFamily="2" charset="0"/>
            </a:endParaRP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12" name="Picture 11" descr="Mobility-header-background1.png"/>
          <p:cNvPicPr>
            <a:picLocks noChangeAspect="1"/>
          </p:cNvPicPr>
          <p:nvPr userDrawn="1"/>
        </p:nvPicPr>
        <p:blipFill>
          <a:blip r:embed="rId10" cstate="print"/>
          <a:stretch>
            <a:fillRect/>
          </a:stretch>
        </p:blipFill>
        <p:spPr>
          <a:xfrm>
            <a:off x="0" y="0"/>
            <a:ext cx="9144000" cy="6850856"/>
          </a:xfrm>
          <a:prstGeom prst="rect">
            <a:avLst/>
          </a:prstGeom>
        </p:spPr>
      </p:pic>
      <p:pic>
        <p:nvPicPr>
          <p:cNvPr id="9" name="Picture 8" descr="2010 DRCOG New Logo 1a.png"/>
          <p:cNvPicPr>
            <a:picLocks noChangeAspect="1"/>
          </p:cNvPicPr>
          <p:nvPr userDrawn="1"/>
        </p:nvPicPr>
        <p:blipFill>
          <a:blip r:embed="rId11" cstate="print"/>
          <a:stretch>
            <a:fillRect/>
          </a:stretch>
        </p:blipFill>
        <p:spPr>
          <a:xfrm>
            <a:off x="0" y="5908431"/>
            <a:ext cx="1899137" cy="949569"/>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rot="16200000">
            <a:off x="6020163" y="3609788"/>
            <a:ext cx="5324343" cy="923330"/>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5400" dirty="0" smtClean="0">
                <a:ln w="18415" cmpd="sng">
                  <a:noFill/>
                  <a:prstDash val="solid"/>
                </a:ln>
                <a:solidFill>
                  <a:schemeClr val="bg2">
                    <a:lumMod val="90000"/>
                    <a:alpha val="19000"/>
                  </a:schemeClr>
                </a:solidFill>
                <a:effectLst>
                  <a:outerShdw blurRad="63500" dir="3600000" algn="tl" rotWithShape="0">
                    <a:srgbClr val="000000">
                      <a:alpha val="70000"/>
                    </a:srgbClr>
                  </a:outerShdw>
                </a:effectLst>
                <a:latin typeface="Grange" pitchFamily="2" charset="0"/>
              </a:rPr>
              <a:t>www.drcog.org</a:t>
            </a:r>
            <a:endParaRPr lang="en-US" sz="5400" dirty="0">
              <a:ln w="18415" cmpd="sng">
                <a:noFill/>
                <a:prstDash val="solid"/>
              </a:ln>
              <a:solidFill>
                <a:schemeClr val="bg2">
                  <a:lumMod val="90000"/>
                  <a:alpha val="19000"/>
                </a:schemeClr>
              </a:solidFill>
              <a:effectLst>
                <a:outerShdw blurRad="63500" dir="3600000" algn="tl" rotWithShape="0">
                  <a:srgbClr val="000000">
                    <a:alpha val="70000"/>
                  </a:srgbClr>
                </a:outerShdw>
              </a:effectLst>
              <a:latin typeface="Grange" pitchFamily="2" charset="0"/>
            </a:endParaRP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oleObject" Target="../embeddings/Microsoft_Office_Excel_97-2003_Worksheet2.xls"/><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mailto:esabina@drcog.org" TargetMode="External"/><Relationship Id="rId2" Type="http://schemas.openxmlformats.org/officeDocument/2006/relationships/hyperlink" Target="mailto:schildress@drcog.org"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Congestion and Time-Of-Day Forecast Outcomes of an Activity-Based Model </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Key variables: age</a:t>
            </a:r>
            <a:endParaRPr lang="en-US" dirty="0"/>
          </a:p>
        </p:txBody>
      </p:sp>
      <p:sp>
        <p:nvSpPr>
          <p:cNvPr id="3" name="TextBox 2"/>
          <p:cNvSpPr txBox="1"/>
          <p:nvPr/>
        </p:nvSpPr>
        <p:spPr>
          <a:xfrm>
            <a:off x="533400" y="2362200"/>
            <a:ext cx="2133600" cy="369332"/>
          </a:xfrm>
          <a:prstGeom prst="rect">
            <a:avLst/>
          </a:prstGeom>
          <a:solidFill>
            <a:srgbClr val="FF0000"/>
          </a:solidFill>
        </p:spPr>
        <p:txBody>
          <a:bodyPr wrap="square" rtlCol="0">
            <a:spAutoFit/>
          </a:bodyPr>
          <a:lstStyle/>
          <a:p>
            <a:r>
              <a:rPr lang="en-US" dirty="0" smtClean="0"/>
              <a:t>Workplace Location</a:t>
            </a:r>
            <a:endParaRPr lang="en-US" dirty="0"/>
          </a:p>
        </p:txBody>
      </p:sp>
      <p:sp>
        <p:nvSpPr>
          <p:cNvPr id="4" name="TextBox 3"/>
          <p:cNvSpPr txBox="1"/>
          <p:nvPr/>
        </p:nvSpPr>
        <p:spPr>
          <a:xfrm>
            <a:off x="533400" y="2983468"/>
            <a:ext cx="2133600" cy="369332"/>
          </a:xfrm>
          <a:prstGeom prst="rect">
            <a:avLst/>
          </a:prstGeom>
          <a:solidFill>
            <a:srgbClr val="FF0000"/>
          </a:solidFill>
        </p:spPr>
        <p:txBody>
          <a:bodyPr wrap="square" rtlCol="0">
            <a:spAutoFit/>
          </a:bodyPr>
          <a:lstStyle/>
          <a:p>
            <a:r>
              <a:rPr lang="en-US" dirty="0" smtClean="0"/>
              <a:t>School Location</a:t>
            </a:r>
            <a:endParaRPr lang="en-US" dirty="0"/>
          </a:p>
        </p:txBody>
      </p:sp>
      <p:sp>
        <p:nvSpPr>
          <p:cNvPr id="5" name="TextBox 4"/>
          <p:cNvSpPr txBox="1"/>
          <p:nvPr/>
        </p:nvSpPr>
        <p:spPr>
          <a:xfrm>
            <a:off x="533400" y="3657600"/>
            <a:ext cx="2133600" cy="369332"/>
          </a:xfrm>
          <a:prstGeom prst="rect">
            <a:avLst/>
          </a:prstGeom>
          <a:solidFill>
            <a:srgbClr val="FF0000"/>
          </a:solidFill>
        </p:spPr>
        <p:txBody>
          <a:bodyPr wrap="square" rtlCol="0">
            <a:spAutoFit/>
          </a:bodyPr>
          <a:lstStyle/>
          <a:p>
            <a:r>
              <a:rPr lang="en-US" dirty="0" smtClean="0"/>
              <a:t>Auto Availability</a:t>
            </a:r>
            <a:endParaRPr lang="en-US" dirty="0"/>
          </a:p>
        </p:txBody>
      </p:sp>
      <p:sp>
        <p:nvSpPr>
          <p:cNvPr id="6" name="TextBox 5"/>
          <p:cNvSpPr txBox="1"/>
          <p:nvPr/>
        </p:nvSpPr>
        <p:spPr>
          <a:xfrm>
            <a:off x="533400" y="4267200"/>
            <a:ext cx="2286000" cy="369332"/>
          </a:xfrm>
          <a:prstGeom prst="rect">
            <a:avLst/>
          </a:prstGeom>
          <a:solidFill>
            <a:srgbClr val="FF0000"/>
          </a:solidFill>
        </p:spPr>
        <p:txBody>
          <a:bodyPr wrap="square" rtlCol="0">
            <a:spAutoFit/>
          </a:bodyPr>
          <a:lstStyle/>
          <a:p>
            <a:r>
              <a:rPr lang="en-US" dirty="0" smtClean="0"/>
              <a:t>Daily Activity Pattern</a:t>
            </a:r>
            <a:endParaRPr lang="en-US" dirty="0"/>
          </a:p>
        </p:txBody>
      </p:sp>
      <p:sp>
        <p:nvSpPr>
          <p:cNvPr id="7" name="TextBox 6"/>
          <p:cNvSpPr txBox="1"/>
          <p:nvPr/>
        </p:nvSpPr>
        <p:spPr>
          <a:xfrm>
            <a:off x="533400" y="4876800"/>
            <a:ext cx="2438400" cy="369332"/>
          </a:xfrm>
          <a:prstGeom prst="rect">
            <a:avLst/>
          </a:prstGeom>
          <a:solidFill>
            <a:srgbClr val="FF0000"/>
          </a:solidFill>
        </p:spPr>
        <p:txBody>
          <a:bodyPr wrap="square" rtlCol="0">
            <a:spAutoFit/>
          </a:bodyPr>
          <a:lstStyle/>
          <a:p>
            <a:r>
              <a:rPr lang="en-US" dirty="0" smtClean="0"/>
              <a:t>Exact Number of Tours</a:t>
            </a:r>
            <a:endParaRPr lang="en-US" dirty="0"/>
          </a:p>
        </p:txBody>
      </p:sp>
      <p:sp>
        <p:nvSpPr>
          <p:cNvPr id="8" name="TextBox 7"/>
          <p:cNvSpPr txBox="1"/>
          <p:nvPr/>
        </p:nvSpPr>
        <p:spPr>
          <a:xfrm>
            <a:off x="533400" y="5486400"/>
            <a:ext cx="2895600" cy="369332"/>
          </a:xfrm>
          <a:prstGeom prst="rect">
            <a:avLst/>
          </a:prstGeom>
          <a:solidFill>
            <a:srgbClr val="0070C0"/>
          </a:solidFill>
        </p:spPr>
        <p:txBody>
          <a:bodyPr wrap="square" rtlCol="0">
            <a:spAutoFit/>
          </a:bodyPr>
          <a:lstStyle/>
          <a:p>
            <a:r>
              <a:rPr lang="en-US" dirty="0" smtClean="0"/>
              <a:t>Work Tour Destination Type</a:t>
            </a:r>
            <a:endParaRPr lang="en-US" dirty="0"/>
          </a:p>
        </p:txBody>
      </p:sp>
      <p:sp>
        <p:nvSpPr>
          <p:cNvPr id="9" name="TextBox 8"/>
          <p:cNvSpPr txBox="1"/>
          <p:nvPr/>
        </p:nvSpPr>
        <p:spPr>
          <a:xfrm>
            <a:off x="4724400" y="1752600"/>
            <a:ext cx="3429000" cy="369332"/>
          </a:xfrm>
          <a:prstGeom prst="rect">
            <a:avLst/>
          </a:prstGeom>
          <a:solidFill>
            <a:srgbClr val="0070C0"/>
          </a:solidFill>
        </p:spPr>
        <p:txBody>
          <a:bodyPr wrap="square" rtlCol="0">
            <a:spAutoFit/>
          </a:bodyPr>
          <a:lstStyle/>
          <a:p>
            <a:r>
              <a:rPr lang="en-US" dirty="0" smtClean="0"/>
              <a:t>Work-based Sub-tour Generation</a:t>
            </a:r>
            <a:endParaRPr lang="en-US" dirty="0"/>
          </a:p>
        </p:txBody>
      </p:sp>
      <p:sp>
        <p:nvSpPr>
          <p:cNvPr id="10" name="TextBox 9"/>
          <p:cNvSpPr txBox="1"/>
          <p:nvPr/>
        </p:nvSpPr>
        <p:spPr>
          <a:xfrm>
            <a:off x="4724400" y="2362200"/>
            <a:ext cx="1828800" cy="369332"/>
          </a:xfrm>
          <a:prstGeom prst="rect">
            <a:avLst/>
          </a:prstGeom>
          <a:solidFill>
            <a:srgbClr val="FF0000"/>
          </a:solidFill>
        </p:spPr>
        <p:txBody>
          <a:bodyPr wrap="square" rtlCol="0">
            <a:spAutoFit/>
          </a:bodyPr>
          <a:lstStyle/>
          <a:p>
            <a:r>
              <a:rPr lang="en-US" dirty="0" smtClean="0"/>
              <a:t>Tour Destination</a:t>
            </a:r>
            <a:endParaRPr lang="en-US" dirty="0"/>
          </a:p>
        </p:txBody>
      </p:sp>
      <p:sp>
        <p:nvSpPr>
          <p:cNvPr id="11" name="TextBox 10"/>
          <p:cNvSpPr txBox="1"/>
          <p:nvPr/>
        </p:nvSpPr>
        <p:spPr>
          <a:xfrm>
            <a:off x="4724400" y="2983468"/>
            <a:ext cx="1295400" cy="369332"/>
          </a:xfrm>
          <a:prstGeom prst="rect">
            <a:avLst/>
          </a:prstGeom>
          <a:solidFill>
            <a:srgbClr val="FF0000"/>
          </a:solidFill>
        </p:spPr>
        <p:txBody>
          <a:bodyPr wrap="square" rtlCol="0">
            <a:spAutoFit/>
          </a:bodyPr>
          <a:lstStyle/>
          <a:p>
            <a:r>
              <a:rPr lang="en-US" dirty="0" smtClean="0"/>
              <a:t>Tour Mode</a:t>
            </a:r>
            <a:endParaRPr lang="en-US" dirty="0"/>
          </a:p>
        </p:txBody>
      </p:sp>
      <p:sp>
        <p:nvSpPr>
          <p:cNvPr id="12" name="TextBox 11"/>
          <p:cNvSpPr txBox="1"/>
          <p:nvPr/>
        </p:nvSpPr>
        <p:spPr>
          <a:xfrm>
            <a:off x="4724400" y="3657600"/>
            <a:ext cx="1905000" cy="369332"/>
          </a:xfrm>
          <a:prstGeom prst="rect">
            <a:avLst/>
          </a:prstGeom>
          <a:solidFill>
            <a:srgbClr val="FF0000"/>
          </a:solidFill>
        </p:spPr>
        <p:txBody>
          <a:bodyPr wrap="square" rtlCol="0">
            <a:spAutoFit/>
          </a:bodyPr>
          <a:lstStyle/>
          <a:p>
            <a:r>
              <a:rPr lang="en-US" dirty="0" smtClean="0"/>
              <a:t>Tour Time of Day</a:t>
            </a:r>
            <a:endParaRPr lang="en-US" dirty="0"/>
          </a:p>
        </p:txBody>
      </p:sp>
      <p:sp>
        <p:nvSpPr>
          <p:cNvPr id="13" name="TextBox 12"/>
          <p:cNvSpPr txBox="1"/>
          <p:nvPr/>
        </p:nvSpPr>
        <p:spPr>
          <a:xfrm>
            <a:off x="4724400" y="4267200"/>
            <a:ext cx="3200400" cy="369332"/>
          </a:xfrm>
          <a:prstGeom prst="rect">
            <a:avLst/>
          </a:prstGeom>
          <a:solidFill>
            <a:srgbClr val="FF0000"/>
          </a:solidFill>
        </p:spPr>
        <p:txBody>
          <a:bodyPr wrap="square" rtlCol="0">
            <a:spAutoFit/>
          </a:bodyPr>
          <a:lstStyle/>
          <a:p>
            <a:r>
              <a:rPr lang="en-US" dirty="0" smtClean="0"/>
              <a:t>Intermediate Stop Generation</a:t>
            </a:r>
            <a:endParaRPr lang="en-US" dirty="0"/>
          </a:p>
        </p:txBody>
      </p:sp>
      <p:sp>
        <p:nvSpPr>
          <p:cNvPr id="14" name="TextBox 13"/>
          <p:cNvSpPr txBox="1"/>
          <p:nvPr/>
        </p:nvSpPr>
        <p:spPr>
          <a:xfrm>
            <a:off x="4724400" y="5486400"/>
            <a:ext cx="1295400" cy="369332"/>
          </a:xfrm>
          <a:prstGeom prst="rect">
            <a:avLst/>
          </a:prstGeom>
          <a:solidFill>
            <a:srgbClr val="FF0000"/>
          </a:solidFill>
        </p:spPr>
        <p:txBody>
          <a:bodyPr wrap="square" rtlCol="0">
            <a:spAutoFit/>
          </a:bodyPr>
          <a:lstStyle/>
          <a:p>
            <a:r>
              <a:rPr lang="en-US" dirty="0" smtClean="0"/>
              <a:t>Trip Mode</a:t>
            </a:r>
            <a:endParaRPr lang="en-US" dirty="0"/>
          </a:p>
        </p:txBody>
      </p:sp>
      <p:sp>
        <p:nvSpPr>
          <p:cNvPr id="15" name="TextBox 14"/>
          <p:cNvSpPr txBox="1"/>
          <p:nvPr/>
        </p:nvSpPr>
        <p:spPr>
          <a:xfrm>
            <a:off x="4724400" y="6096000"/>
            <a:ext cx="3505200" cy="369332"/>
          </a:xfrm>
          <a:prstGeom prst="rect">
            <a:avLst/>
          </a:prstGeom>
          <a:solidFill>
            <a:srgbClr val="FF0000"/>
          </a:solidFill>
        </p:spPr>
        <p:txBody>
          <a:bodyPr wrap="square" rtlCol="0">
            <a:spAutoFit/>
          </a:bodyPr>
          <a:lstStyle/>
          <a:p>
            <a:r>
              <a:rPr lang="en-US" dirty="0" smtClean="0"/>
              <a:t>Intermediate Stop Departure Time</a:t>
            </a:r>
            <a:endParaRPr lang="en-US" dirty="0"/>
          </a:p>
        </p:txBody>
      </p:sp>
      <p:cxnSp>
        <p:nvCxnSpPr>
          <p:cNvPr id="17" name="Straight Arrow Connector 16"/>
          <p:cNvCxnSpPr>
            <a:stCxn id="3" idx="2"/>
          </p:cNvCxnSpPr>
          <p:nvPr/>
        </p:nvCxnSpPr>
        <p:spPr>
          <a:xfrm rot="5400000">
            <a:off x="1480066" y="2851666"/>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5" idx="0"/>
          </p:cNvCxnSpPr>
          <p:nvPr/>
        </p:nvCxnSpPr>
        <p:spPr>
          <a:xfrm rot="5400000">
            <a:off x="1448594" y="3504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480860" y="4157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480860" y="4767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480860" y="53771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8" idx="3"/>
            <a:endCxn id="9" idx="1"/>
          </p:cNvCxnSpPr>
          <p:nvPr/>
        </p:nvCxnSpPr>
        <p:spPr>
          <a:xfrm flipV="1">
            <a:off x="3429000" y="1937266"/>
            <a:ext cx="1295400" cy="37338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 y="1752600"/>
            <a:ext cx="2209800" cy="369332"/>
          </a:xfrm>
          <a:prstGeom prst="rect">
            <a:avLst/>
          </a:prstGeom>
          <a:solidFill>
            <a:srgbClr val="FF0000"/>
          </a:solidFill>
        </p:spPr>
        <p:txBody>
          <a:bodyPr wrap="square" rtlCol="0">
            <a:spAutoFit/>
          </a:bodyPr>
          <a:lstStyle/>
          <a:p>
            <a:r>
              <a:rPr lang="en-US" dirty="0" smtClean="0"/>
              <a:t>Population Synthesis</a:t>
            </a:r>
            <a:endParaRPr lang="en-US" dirty="0"/>
          </a:p>
        </p:txBody>
      </p:sp>
      <p:cxnSp>
        <p:nvCxnSpPr>
          <p:cNvPr id="28" name="Straight Arrow Connector 27"/>
          <p:cNvCxnSpPr/>
          <p:nvPr/>
        </p:nvCxnSpPr>
        <p:spPr>
          <a:xfrm rot="5400000">
            <a:off x="1475026" y="2258774"/>
            <a:ext cx="25193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5290860" y="2252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290860" y="2862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258594" y="3504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5290860" y="4157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5290860" y="4767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5290860" y="59867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24400" y="4876800"/>
            <a:ext cx="3200400" cy="369332"/>
          </a:xfrm>
          <a:prstGeom prst="rect">
            <a:avLst/>
          </a:prstGeom>
          <a:solidFill>
            <a:srgbClr val="0070C0"/>
          </a:solidFill>
        </p:spPr>
        <p:txBody>
          <a:bodyPr wrap="square" rtlCol="0">
            <a:spAutoFit/>
          </a:bodyPr>
          <a:lstStyle/>
          <a:p>
            <a:r>
              <a:rPr lang="en-US" dirty="0" smtClean="0"/>
              <a:t>Intermediate Stop Location</a:t>
            </a:r>
            <a:endParaRPr lang="en-US" dirty="0"/>
          </a:p>
        </p:txBody>
      </p:sp>
      <p:cxnSp>
        <p:nvCxnSpPr>
          <p:cNvPr id="38" name="Straight Arrow Connector 37"/>
          <p:cNvCxnSpPr/>
          <p:nvPr/>
        </p:nvCxnSpPr>
        <p:spPr>
          <a:xfrm rot="5400000">
            <a:off x="5290860" y="53771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Trip-Based Model</a:t>
            </a:r>
            <a:endParaRPr lang="en-US" dirty="0"/>
          </a:p>
        </p:txBody>
      </p:sp>
      <p:sp>
        <p:nvSpPr>
          <p:cNvPr id="3" name="Text Box 64"/>
          <p:cNvSpPr txBox="1">
            <a:spLocks noChangeArrowheads="1"/>
          </p:cNvSpPr>
          <p:nvPr/>
        </p:nvSpPr>
        <p:spPr bwMode="auto">
          <a:xfrm>
            <a:off x="1676400" y="1295400"/>
            <a:ext cx="6172200" cy="4924425"/>
          </a:xfrm>
          <a:prstGeom prst="rect">
            <a:avLst/>
          </a:prstGeom>
          <a:solidFill>
            <a:schemeClr val="accent1"/>
          </a:solidFill>
          <a:ln w="63500" cmpd="dbl">
            <a:solidFill>
              <a:schemeClr val="tx1"/>
            </a:solidFill>
            <a:miter lim="800000"/>
            <a:headEnd/>
            <a:tailEnd/>
          </a:ln>
          <a:effectLst/>
        </p:spPr>
        <p:txBody>
          <a:bodyPr wrap="square">
            <a:spAutoFit/>
          </a:bodyPr>
          <a:lstStyle/>
          <a:p>
            <a:pPr>
              <a:spcBef>
                <a:spcPct val="50000"/>
              </a:spcBef>
            </a:pPr>
            <a:r>
              <a:rPr lang="en-US" sz="1400" b="0" dirty="0"/>
              <a:t>	</a:t>
            </a:r>
            <a:r>
              <a:rPr lang="en-US" sz="1400" b="0" dirty="0" err="1"/>
              <a:t>i</a:t>
            </a:r>
            <a:r>
              <a:rPr lang="en-US" sz="1400" b="0" dirty="0"/>
              <a:t>. Network Processing</a:t>
            </a:r>
          </a:p>
          <a:p>
            <a:pPr>
              <a:spcBef>
                <a:spcPct val="50000"/>
              </a:spcBef>
            </a:pPr>
            <a:r>
              <a:rPr lang="en-US" sz="1400" b="0" dirty="0"/>
              <a:t>	ii. Area Type</a:t>
            </a:r>
          </a:p>
          <a:p>
            <a:pPr>
              <a:spcBef>
                <a:spcPct val="50000"/>
              </a:spcBef>
            </a:pPr>
            <a:r>
              <a:rPr lang="en-US" sz="3600" dirty="0"/>
              <a:t>1. Trip Generation</a:t>
            </a:r>
          </a:p>
          <a:p>
            <a:pPr>
              <a:spcBef>
                <a:spcPct val="50000"/>
              </a:spcBef>
            </a:pPr>
            <a:r>
              <a:rPr lang="en-US" sz="1400" b="0" dirty="0"/>
              <a:t>	</a:t>
            </a:r>
            <a:r>
              <a:rPr lang="en-US" sz="1400" b="0" dirty="0" err="1"/>
              <a:t>i</a:t>
            </a:r>
            <a:r>
              <a:rPr lang="en-US" sz="1400" b="0" dirty="0"/>
              <a:t>. Highway/Transit Skims</a:t>
            </a:r>
          </a:p>
          <a:p>
            <a:pPr>
              <a:spcBef>
                <a:spcPct val="50000"/>
              </a:spcBef>
            </a:pPr>
            <a:r>
              <a:rPr lang="en-US" sz="3600" dirty="0"/>
              <a:t>2. Trip Distribution</a:t>
            </a:r>
          </a:p>
          <a:p>
            <a:pPr>
              <a:spcBef>
                <a:spcPct val="50000"/>
              </a:spcBef>
            </a:pPr>
            <a:r>
              <a:rPr lang="en-US" sz="3600" dirty="0"/>
              <a:t>3. Mode Choice </a:t>
            </a:r>
          </a:p>
          <a:p>
            <a:pPr>
              <a:spcBef>
                <a:spcPct val="50000"/>
              </a:spcBef>
            </a:pPr>
            <a:r>
              <a:rPr lang="en-US" sz="1400" b="0" dirty="0"/>
              <a:t>	</a:t>
            </a:r>
            <a:r>
              <a:rPr lang="en-US" sz="1400" b="0" dirty="0" err="1"/>
              <a:t>i</a:t>
            </a:r>
            <a:r>
              <a:rPr lang="en-US" sz="1400" b="0" dirty="0"/>
              <a:t>. Parking Cost</a:t>
            </a:r>
          </a:p>
          <a:p>
            <a:pPr>
              <a:spcBef>
                <a:spcPct val="50000"/>
              </a:spcBef>
            </a:pPr>
            <a:r>
              <a:rPr lang="en-US" sz="1400" b="0" dirty="0"/>
              <a:t>	ii. Time-of-Day</a:t>
            </a:r>
          </a:p>
          <a:p>
            <a:pPr>
              <a:spcBef>
                <a:spcPct val="50000"/>
              </a:spcBef>
            </a:pPr>
            <a:r>
              <a:rPr lang="en-US" sz="3600" dirty="0"/>
              <a:t>4. Highway/Transit Assignment</a:t>
            </a:r>
          </a:p>
        </p:txBody>
      </p:sp>
      <p:pic>
        <p:nvPicPr>
          <p:cNvPr id="4" name="Picture 76" descr="MPj04384230000[1]"/>
          <p:cNvPicPr>
            <a:picLocks noChangeAspect="1" noChangeArrowheads="1"/>
          </p:cNvPicPr>
          <p:nvPr/>
        </p:nvPicPr>
        <p:blipFill>
          <a:blip r:embed="rId3" cstate="print"/>
          <a:srcRect/>
          <a:stretch>
            <a:fillRect/>
          </a:stretch>
        </p:blipFill>
        <p:spPr bwMode="auto">
          <a:xfrm>
            <a:off x="5486400" y="2667000"/>
            <a:ext cx="1770514" cy="17525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old time of day “model”</a:t>
            </a:r>
            <a:endParaRPr lang="en-US" dirty="0"/>
          </a:p>
        </p:txBody>
      </p:sp>
      <p:sp>
        <p:nvSpPr>
          <p:cNvPr id="3" name="Content Placeholder 2"/>
          <p:cNvSpPr>
            <a:spLocks noGrp="1"/>
          </p:cNvSpPr>
          <p:nvPr>
            <p:ph idx="1"/>
          </p:nvPr>
        </p:nvSpPr>
        <p:spPr>
          <a:xfrm>
            <a:off x="457200" y="1828800"/>
            <a:ext cx="8229600" cy="4297363"/>
          </a:xfrm>
        </p:spPr>
        <p:txBody>
          <a:bodyPr/>
          <a:lstStyle/>
          <a:p>
            <a:pPr>
              <a:buNone/>
            </a:pPr>
            <a:endParaRPr lang="en-US" dirty="0"/>
          </a:p>
        </p:txBody>
      </p:sp>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016625" algn="r"/>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3073" name="Object 1"/>
          <p:cNvGraphicFramePr>
            <a:graphicFrameLocks noChangeAspect="1"/>
          </p:cNvGraphicFramePr>
          <p:nvPr/>
        </p:nvGraphicFramePr>
        <p:xfrm>
          <a:off x="304800" y="2438400"/>
          <a:ext cx="8499987" cy="2533650"/>
        </p:xfrm>
        <a:graphic>
          <a:graphicData uri="http://schemas.openxmlformats.org/presentationml/2006/ole">
            <p:oleObj spid="_x0000_s3073" name="Worksheet" r:id="rId4" imgW="4876852" imgH="1456914" progId="Excel.Shee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Basic Results: 2010 and 2035 trips by time of day</a:t>
            </a:r>
            <a:endParaRPr lang="en-US" sz="4000" dirty="0"/>
          </a:p>
        </p:txBody>
      </p:sp>
      <p:graphicFrame>
        <p:nvGraphicFramePr>
          <p:cNvPr id="3" name="Chart 2"/>
          <p:cNvGraphicFramePr/>
          <p:nvPr/>
        </p:nvGraphicFramePr>
        <p:xfrm>
          <a:off x="381000" y="1676400"/>
          <a:ext cx="8001000" cy="42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nvGraphicFramePr>
        <p:xfrm>
          <a:off x="5410200" y="1828800"/>
          <a:ext cx="2895599" cy="1523999"/>
        </p:xfrm>
        <a:graphic>
          <a:graphicData uri="http://schemas.openxmlformats.org/drawingml/2006/table">
            <a:tbl>
              <a:tblPr/>
              <a:tblGrid>
                <a:gridCol w="1169031"/>
                <a:gridCol w="863284"/>
                <a:gridCol w="863284"/>
              </a:tblGrid>
              <a:tr h="537481">
                <a:tc>
                  <a:txBody>
                    <a:bodyPr/>
                    <a:lstStyle/>
                    <a:p>
                      <a:pPr algn="l" fontAlgn="b"/>
                      <a:r>
                        <a:rPr lang="en-US" sz="24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1" i="0" u="none" strike="noStrike">
                          <a:solidFill>
                            <a:srgbClr val="000000"/>
                          </a:solidFill>
                          <a:latin typeface="Calibri"/>
                        </a:rPr>
                        <a:t>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1" i="0" u="none" strike="noStrike">
                          <a:solidFill>
                            <a:srgbClr val="000000"/>
                          </a:solidFill>
                          <a:latin typeface="Calibri"/>
                        </a:rPr>
                        <a:t>2035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93259">
                <a:tc>
                  <a:txBody>
                    <a:bodyPr/>
                    <a:lstStyle/>
                    <a:p>
                      <a:pPr algn="l" fontAlgn="b"/>
                      <a:r>
                        <a:rPr lang="en-US" sz="2400" b="1" i="0" u="none" strike="noStrike" dirty="0">
                          <a:solidFill>
                            <a:srgbClr val="000000"/>
                          </a:solidFill>
                          <a:latin typeface="Calibri"/>
                        </a:rPr>
                        <a:t>Peak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a:solidFill>
                            <a:srgbClr val="000000"/>
                          </a:solidFill>
                          <a:latin typeface="Calibri"/>
                        </a:rPr>
                        <a:t>49.6%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a:solidFill>
                            <a:srgbClr val="000000"/>
                          </a:solidFill>
                          <a:latin typeface="Calibri"/>
                        </a:rPr>
                        <a:t>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93259">
                <a:tc>
                  <a:txBody>
                    <a:bodyPr/>
                    <a:lstStyle/>
                    <a:p>
                      <a:pPr algn="l" fontAlgn="b"/>
                      <a:r>
                        <a:rPr lang="en-US" sz="2400" b="1" i="0" u="none" strike="noStrike">
                          <a:solidFill>
                            <a:srgbClr val="000000"/>
                          </a:solidFill>
                          <a:latin typeface="Calibri"/>
                        </a:rPr>
                        <a:t>Off-Peak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a:solidFill>
                            <a:srgbClr val="000000"/>
                          </a:solidFill>
                          <a:latin typeface="Calibri"/>
                        </a:rPr>
                        <a:t>50.4%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400" b="0" i="0" u="none" strike="noStrike" dirty="0">
                          <a:solidFill>
                            <a:srgbClr val="000000"/>
                          </a:solidFill>
                          <a:latin typeface="Calibri"/>
                        </a:rPr>
                        <a:t>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Basic Results: 2035 – 2010</a:t>
            </a:r>
            <a:br>
              <a:rPr lang="en-US" sz="4000" dirty="0" smtClean="0"/>
            </a:br>
            <a:r>
              <a:rPr lang="en-US" sz="4000" dirty="0" smtClean="0"/>
              <a:t>time of day by purpose</a:t>
            </a:r>
            <a:endParaRPr lang="en-US" sz="4000" dirty="0"/>
          </a:p>
        </p:txBody>
      </p:sp>
      <p:graphicFrame>
        <p:nvGraphicFramePr>
          <p:cNvPr id="3" name="Table 2"/>
          <p:cNvGraphicFramePr>
            <a:graphicFrameLocks noGrp="1"/>
          </p:cNvGraphicFramePr>
          <p:nvPr/>
        </p:nvGraphicFramePr>
        <p:xfrm>
          <a:off x="1752600" y="1600200"/>
          <a:ext cx="5943600" cy="4615532"/>
        </p:xfrm>
        <a:graphic>
          <a:graphicData uri="http://schemas.openxmlformats.org/drawingml/2006/table">
            <a:tbl>
              <a:tblPr/>
              <a:tblGrid>
                <a:gridCol w="860432"/>
                <a:gridCol w="635396"/>
                <a:gridCol w="635396"/>
                <a:gridCol w="635396"/>
                <a:gridCol w="635396"/>
                <a:gridCol w="635396"/>
                <a:gridCol w="635396"/>
                <a:gridCol w="635396"/>
                <a:gridCol w="635396"/>
              </a:tblGrid>
              <a:tr h="312373">
                <a:tc>
                  <a:txBody>
                    <a:bodyPr/>
                    <a:lstStyle/>
                    <a:p>
                      <a:pPr algn="l" fontAlgn="b"/>
                      <a:r>
                        <a:rPr lang="en-US" sz="900" b="1" i="0" u="none" strike="noStrike" dirty="0">
                          <a:solidFill>
                            <a:srgbClr val="000000"/>
                          </a:solidFill>
                          <a:latin typeface="Calibri"/>
                        </a:rPr>
                        <a:t>Period Start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latin typeface="Calibri"/>
                        </a:rPr>
                        <a:t>Work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a:solidFill>
                            <a:srgbClr val="000000"/>
                          </a:solidFill>
                          <a:latin typeface="Calibri"/>
                        </a:rPr>
                        <a:t>School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latin typeface="Calibri"/>
                        </a:rPr>
                        <a:t>Escort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a:solidFill>
                            <a:srgbClr val="000000"/>
                          </a:solidFill>
                          <a:latin typeface="Calibri"/>
                        </a:rPr>
                        <a:t>PerBus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latin typeface="Calibri"/>
                        </a:rPr>
                        <a:t>Shop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latin typeface="Calibri"/>
                        </a:rPr>
                        <a:t>Meal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latin typeface="Calibri"/>
                        </a:rPr>
                        <a:t>Soc/</a:t>
                      </a:r>
                      <a:r>
                        <a:rPr lang="en-US" sz="900" b="1" i="0" u="none" strike="noStrike" dirty="0" err="1">
                          <a:solidFill>
                            <a:srgbClr val="000000"/>
                          </a:solidFill>
                          <a:latin typeface="Calibri"/>
                        </a:rPr>
                        <a:t>Rec</a:t>
                      </a:r>
                      <a:endParaRPr lang="en-US" sz="9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900" b="1" i="0" u="none" strike="noStrike" dirty="0">
                          <a:solidFill>
                            <a:srgbClr val="000000"/>
                          </a:solidFill>
                          <a:latin typeface="Calibri"/>
                        </a:rPr>
                        <a:t>Modeled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21027">
                <a:tc>
                  <a:txBody>
                    <a:bodyPr/>
                    <a:lstStyle/>
                    <a:p>
                      <a:pPr algn="r" fontAlgn="b"/>
                      <a:r>
                        <a:rPr lang="en-US" sz="900" b="1" i="0" u="none" strike="noStrike">
                          <a:solidFill>
                            <a:srgbClr val="000000"/>
                          </a:solidFill>
                          <a:latin typeface="Calibri"/>
                        </a:rPr>
                        <a:t>4:00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-0.001%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EEB84"/>
                    </a:solidFill>
                  </a:tcPr>
                </a:tc>
                <a:tc>
                  <a:txBody>
                    <a:bodyPr/>
                    <a:lstStyle/>
                    <a:p>
                      <a:pPr algn="r" fontAlgn="b"/>
                      <a:r>
                        <a:rPr lang="en-US" sz="900" b="0" i="0" u="none" strike="noStrike">
                          <a:solidFill>
                            <a:srgbClr val="000000"/>
                          </a:solidFill>
                          <a:latin typeface="Calibri"/>
                        </a:rPr>
                        <a:t>0.000%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EEB84"/>
                    </a:solidFill>
                  </a:tcPr>
                </a:tc>
                <a:tc>
                  <a:txBody>
                    <a:bodyPr/>
                    <a:lstStyle/>
                    <a:p>
                      <a:pPr algn="r" fontAlgn="b"/>
                      <a:r>
                        <a:rPr lang="en-US" sz="900" b="0" i="0" u="none" strike="noStrike">
                          <a:solidFill>
                            <a:srgbClr val="000000"/>
                          </a:solidFill>
                          <a:latin typeface="Calibri"/>
                        </a:rPr>
                        <a:t>0.004%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DEB84"/>
                    </a:solidFill>
                  </a:tcPr>
                </a:tc>
                <a:tc>
                  <a:txBody>
                    <a:bodyPr/>
                    <a:lstStyle/>
                    <a:p>
                      <a:pPr algn="r" fontAlgn="b"/>
                      <a:r>
                        <a:rPr lang="en-US" sz="900" b="0" i="0" u="none" strike="noStrike">
                          <a:solidFill>
                            <a:srgbClr val="000000"/>
                          </a:solidFill>
                          <a:latin typeface="Calibri"/>
                        </a:rPr>
                        <a:t>-0.008%</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EEA83"/>
                    </a:solidFill>
                  </a:tcPr>
                </a:tc>
                <a:tc>
                  <a:txBody>
                    <a:bodyPr/>
                    <a:lstStyle/>
                    <a:p>
                      <a:pPr algn="r" fontAlgn="b"/>
                      <a:r>
                        <a:rPr lang="en-US" sz="900" b="0" i="0" u="none" strike="noStrike">
                          <a:solidFill>
                            <a:srgbClr val="000000"/>
                          </a:solidFill>
                          <a:latin typeface="Calibri"/>
                        </a:rPr>
                        <a:t>-0.005%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EEA83"/>
                    </a:solidFill>
                  </a:tcPr>
                </a:tc>
                <a:tc>
                  <a:txBody>
                    <a:bodyPr/>
                    <a:lstStyle/>
                    <a:p>
                      <a:pPr algn="r" fontAlgn="b"/>
                      <a:r>
                        <a:rPr lang="en-US" sz="900" b="0" i="0" u="none" strike="noStrike">
                          <a:solidFill>
                            <a:srgbClr val="000000"/>
                          </a:solidFill>
                          <a:latin typeface="Calibri"/>
                        </a:rPr>
                        <a:t>-0.009%</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EEA83"/>
                    </a:solidFill>
                  </a:tcPr>
                </a:tc>
                <a:tc>
                  <a:txBody>
                    <a:bodyPr/>
                    <a:lstStyle/>
                    <a:p>
                      <a:pPr algn="r" fontAlgn="b"/>
                      <a:r>
                        <a:rPr lang="en-US" sz="900" b="0" i="0" u="none" strike="noStrike" dirty="0">
                          <a:solidFill>
                            <a:srgbClr val="000000"/>
                          </a:solidFill>
                          <a:latin typeface="Calibri"/>
                        </a:rPr>
                        <a:t>-0.006%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EEA83"/>
                    </a:solidFill>
                  </a:tcPr>
                </a:tc>
                <a:tc>
                  <a:txBody>
                    <a:bodyPr/>
                    <a:lstStyle/>
                    <a:p>
                      <a:pPr algn="r" fontAlgn="b"/>
                      <a:r>
                        <a:rPr lang="en-US" sz="900" b="0" i="0" u="none" strike="noStrike">
                          <a:solidFill>
                            <a:srgbClr val="000000"/>
                          </a:solidFill>
                          <a:latin typeface="Calibri"/>
                        </a:rPr>
                        <a:t>-0.015%</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EE883"/>
                    </a:solidFill>
                  </a:tcPr>
                </a:tc>
              </a:tr>
              <a:tr h="177484">
                <a:tc>
                  <a:txBody>
                    <a:bodyPr/>
                    <a:lstStyle/>
                    <a:p>
                      <a:pPr algn="r" fontAlgn="b"/>
                      <a:r>
                        <a:rPr lang="en-US" sz="900" b="1" i="0" u="none" strike="noStrike">
                          <a:solidFill>
                            <a:srgbClr val="000000"/>
                          </a:solidFill>
                          <a:latin typeface="Calibri"/>
                        </a:rPr>
                        <a:t>5:00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0.104%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0E383"/>
                    </a:solidFill>
                  </a:tcPr>
                </a:tc>
                <a:tc>
                  <a:txBody>
                    <a:bodyPr/>
                    <a:lstStyle/>
                    <a:p>
                      <a:pPr algn="r" fontAlgn="b"/>
                      <a:r>
                        <a:rPr lang="en-US" sz="900" b="0" i="0" u="none" strike="noStrike">
                          <a:solidFill>
                            <a:srgbClr val="000000"/>
                          </a:solidFill>
                          <a:latin typeface="Calibri"/>
                        </a:rPr>
                        <a:t>0.034%</a:t>
                      </a:r>
                    </a:p>
                  </a:txBody>
                  <a:tcPr marL="0" marR="0" marT="0" marB="0" anchor="b">
                    <a:lnL>
                      <a:noFill/>
                    </a:lnL>
                    <a:lnR>
                      <a:noFill/>
                    </a:lnR>
                    <a:lnT>
                      <a:noFill/>
                    </a:lnT>
                    <a:lnB>
                      <a:noFill/>
                    </a:lnB>
                    <a:solidFill>
                      <a:srgbClr val="F4E884"/>
                    </a:solidFill>
                  </a:tcPr>
                </a:tc>
                <a:tc>
                  <a:txBody>
                    <a:bodyPr/>
                    <a:lstStyle/>
                    <a:p>
                      <a:pPr algn="r" fontAlgn="b"/>
                      <a:r>
                        <a:rPr lang="en-US" sz="900" b="0" i="0" u="none" strike="noStrike">
                          <a:solidFill>
                            <a:srgbClr val="000000"/>
                          </a:solidFill>
                          <a:latin typeface="Calibri"/>
                        </a:rPr>
                        <a:t>-0.005%</a:t>
                      </a:r>
                    </a:p>
                  </a:txBody>
                  <a:tcPr marL="0" marR="0" marT="0" marB="0" anchor="b">
                    <a:lnL>
                      <a:noFill/>
                    </a:lnL>
                    <a:lnR>
                      <a:noFill/>
                    </a:lnR>
                    <a:lnT>
                      <a:noFill/>
                    </a:lnT>
                    <a:lnB>
                      <a:noFill/>
                    </a:lnB>
                    <a:solidFill>
                      <a:srgbClr val="FFEB84"/>
                    </a:solidFill>
                  </a:tcPr>
                </a:tc>
                <a:tc>
                  <a:txBody>
                    <a:bodyPr/>
                    <a:lstStyle/>
                    <a:p>
                      <a:pPr algn="r" fontAlgn="b"/>
                      <a:r>
                        <a:rPr lang="en-US" sz="900" b="0" i="0" u="none" strike="noStrike">
                          <a:solidFill>
                            <a:srgbClr val="000000"/>
                          </a:solidFill>
                          <a:latin typeface="Calibri"/>
                        </a:rPr>
                        <a:t>-0.120%</a:t>
                      </a:r>
                    </a:p>
                  </a:txBody>
                  <a:tcPr marL="0" marR="0" marT="0" marB="0" anchor="b">
                    <a:lnL>
                      <a:noFill/>
                    </a:lnL>
                    <a:lnR>
                      <a:noFill/>
                    </a:lnR>
                    <a:lnT>
                      <a:noFill/>
                    </a:lnT>
                    <a:lnB>
                      <a:noFill/>
                    </a:lnB>
                    <a:solidFill>
                      <a:srgbClr val="FDD37F"/>
                    </a:solidFill>
                  </a:tcPr>
                </a:tc>
                <a:tc>
                  <a:txBody>
                    <a:bodyPr/>
                    <a:lstStyle/>
                    <a:p>
                      <a:pPr algn="r" fontAlgn="b"/>
                      <a:r>
                        <a:rPr lang="en-US" sz="900" b="0" i="0" u="none" strike="noStrike">
                          <a:solidFill>
                            <a:srgbClr val="000000"/>
                          </a:solidFill>
                          <a:latin typeface="Calibri"/>
                        </a:rPr>
                        <a:t>-0.091%</a:t>
                      </a:r>
                    </a:p>
                  </a:txBody>
                  <a:tcPr marL="0" marR="0" marT="0" marB="0" anchor="b">
                    <a:lnL>
                      <a:noFill/>
                    </a:lnL>
                    <a:lnR>
                      <a:noFill/>
                    </a:lnR>
                    <a:lnT>
                      <a:noFill/>
                    </a:lnT>
                    <a:lnB>
                      <a:noFill/>
                    </a:lnB>
                    <a:solidFill>
                      <a:srgbClr val="FED980"/>
                    </a:solidFill>
                  </a:tcPr>
                </a:tc>
                <a:tc>
                  <a:txBody>
                    <a:bodyPr/>
                    <a:lstStyle/>
                    <a:p>
                      <a:pPr algn="r" fontAlgn="b"/>
                      <a:r>
                        <a:rPr lang="en-US" sz="900" b="0" i="0" u="none" strike="noStrike">
                          <a:solidFill>
                            <a:srgbClr val="000000"/>
                          </a:solidFill>
                          <a:latin typeface="Calibri"/>
                        </a:rPr>
                        <a:t>-0.025%</a:t>
                      </a:r>
                    </a:p>
                  </a:txBody>
                  <a:tcPr marL="0" marR="0" marT="0" marB="0" anchor="b">
                    <a:lnL>
                      <a:noFill/>
                    </a:lnL>
                    <a:lnR>
                      <a:noFill/>
                    </a:lnR>
                    <a:lnT>
                      <a:noFill/>
                    </a:lnT>
                    <a:lnB>
                      <a:noFill/>
                    </a:lnB>
                    <a:solidFill>
                      <a:srgbClr val="FEE683"/>
                    </a:solidFill>
                  </a:tcPr>
                </a:tc>
                <a:tc>
                  <a:txBody>
                    <a:bodyPr/>
                    <a:lstStyle/>
                    <a:p>
                      <a:pPr algn="r" fontAlgn="b"/>
                      <a:r>
                        <a:rPr lang="en-US" sz="900" b="0" i="0" u="none" strike="noStrike">
                          <a:solidFill>
                            <a:srgbClr val="000000"/>
                          </a:solidFill>
                          <a:latin typeface="Calibri"/>
                        </a:rPr>
                        <a:t>-0.117%</a:t>
                      </a:r>
                    </a:p>
                  </a:txBody>
                  <a:tcPr marL="0" marR="0" marT="0" marB="0" anchor="b">
                    <a:lnL>
                      <a:noFill/>
                    </a:lnL>
                    <a:lnR>
                      <a:noFill/>
                    </a:lnR>
                    <a:lnT>
                      <a:noFill/>
                    </a:lnT>
                    <a:lnB>
                      <a:noFill/>
                    </a:lnB>
                    <a:solidFill>
                      <a:srgbClr val="FDD47F"/>
                    </a:solidFill>
                  </a:tcPr>
                </a:tc>
                <a:tc>
                  <a:txBody>
                    <a:bodyPr/>
                    <a:lstStyle/>
                    <a:p>
                      <a:pPr algn="r" fontAlgn="b"/>
                      <a:r>
                        <a:rPr lang="en-US" sz="900" b="0" i="0" u="none" strike="noStrike">
                          <a:solidFill>
                            <a:srgbClr val="000000"/>
                          </a:solidFill>
                          <a:latin typeface="Calibri"/>
                        </a:rPr>
                        <a:t>-0.017%</a:t>
                      </a:r>
                    </a:p>
                  </a:txBody>
                  <a:tcPr marL="0" marR="0" marT="0" marB="0" anchor="b">
                    <a:lnL>
                      <a:noFill/>
                    </a:lnL>
                    <a:lnR>
                      <a:noFill/>
                    </a:lnR>
                    <a:lnT>
                      <a:noFill/>
                    </a:lnT>
                    <a:lnB>
                      <a:noFill/>
                    </a:lnB>
                    <a:solidFill>
                      <a:srgbClr val="FEE883"/>
                    </a:solidFill>
                  </a:tcPr>
                </a:tc>
              </a:tr>
              <a:tr h="177484">
                <a:tc>
                  <a:txBody>
                    <a:bodyPr/>
                    <a:lstStyle/>
                    <a:p>
                      <a:pPr algn="r" fontAlgn="b"/>
                      <a:r>
                        <a:rPr lang="en-US" sz="900" b="1" i="0" u="none" strike="noStrike">
                          <a:solidFill>
                            <a:srgbClr val="000000"/>
                          </a:solidFill>
                          <a:latin typeface="Calibri"/>
                        </a:rPr>
                        <a:t>6:00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-0.109%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DD57F"/>
                    </a:solidFill>
                  </a:tcPr>
                </a:tc>
                <a:tc>
                  <a:txBody>
                    <a:bodyPr/>
                    <a:lstStyle/>
                    <a:p>
                      <a:pPr algn="r" fontAlgn="b"/>
                      <a:r>
                        <a:rPr lang="en-US" sz="900" b="0" i="0" u="none" strike="noStrike">
                          <a:solidFill>
                            <a:srgbClr val="000000"/>
                          </a:solidFill>
                          <a:latin typeface="Calibri"/>
                        </a:rPr>
                        <a:t>0.024%</a:t>
                      </a:r>
                    </a:p>
                  </a:txBody>
                  <a:tcPr marL="0" marR="0" marT="0" marB="0" anchor="b">
                    <a:lnL>
                      <a:noFill/>
                    </a:lnL>
                    <a:lnR>
                      <a:noFill/>
                    </a:lnR>
                    <a:lnT>
                      <a:noFill/>
                    </a:lnT>
                    <a:lnB>
                      <a:noFill/>
                    </a:lnB>
                    <a:solidFill>
                      <a:srgbClr val="F7E984"/>
                    </a:solidFill>
                  </a:tcPr>
                </a:tc>
                <a:tc>
                  <a:txBody>
                    <a:bodyPr/>
                    <a:lstStyle/>
                    <a:p>
                      <a:pPr algn="r" fontAlgn="b"/>
                      <a:r>
                        <a:rPr lang="en-US" sz="900" b="0" i="0" u="none" strike="noStrike">
                          <a:solidFill>
                            <a:srgbClr val="000000"/>
                          </a:solidFill>
                          <a:latin typeface="Calibri"/>
                        </a:rPr>
                        <a:t>-0.164%</a:t>
                      </a:r>
                    </a:p>
                  </a:txBody>
                  <a:tcPr marL="0" marR="0" marT="0" marB="0" anchor="b">
                    <a:lnL>
                      <a:noFill/>
                    </a:lnL>
                    <a:lnR>
                      <a:noFill/>
                    </a:lnR>
                    <a:lnT>
                      <a:noFill/>
                    </a:lnT>
                    <a:lnB>
                      <a:noFill/>
                    </a:lnB>
                    <a:solidFill>
                      <a:srgbClr val="FDCA7D"/>
                    </a:solidFill>
                  </a:tcPr>
                </a:tc>
                <a:tc>
                  <a:txBody>
                    <a:bodyPr/>
                    <a:lstStyle/>
                    <a:p>
                      <a:pPr algn="r" fontAlgn="b"/>
                      <a:r>
                        <a:rPr lang="en-US" sz="900" b="0" i="0" u="none" strike="noStrike">
                          <a:solidFill>
                            <a:srgbClr val="000000"/>
                          </a:solidFill>
                          <a:latin typeface="Calibri"/>
                        </a:rPr>
                        <a:t>-0.127%</a:t>
                      </a:r>
                    </a:p>
                  </a:txBody>
                  <a:tcPr marL="0" marR="0" marT="0" marB="0" anchor="b">
                    <a:lnL>
                      <a:noFill/>
                    </a:lnL>
                    <a:lnR>
                      <a:noFill/>
                    </a:lnR>
                    <a:lnT>
                      <a:noFill/>
                    </a:lnT>
                    <a:lnB>
                      <a:noFill/>
                    </a:lnB>
                    <a:solidFill>
                      <a:srgbClr val="FDD27F"/>
                    </a:solidFill>
                  </a:tcPr>
                </a:tc>
                <a:tc>
                  <a:txBody>
                    <a:bodyPr/>
                    <a:lstStyle/>
                    <a:p>
                      <a:pPr algn="r" fontAlgn="b"/>
                      <a:r>
                        <a:rPr lang="en-US" sz="900" b="0" i="0" u="none" strike="noStrike">
                          <a:solidFill>
                            <a:srgbClr val="000000"/>
                          </a:solidFill>
                          <a:latin typeface="Calibri"/>
                        </a:rPr>
                        <a:t>-0.147%</a:t>
                      </a:r>
                    </a:p>
                  </a:txBody>
                  <a:tcPr marL="0" marR="0" marT="0" marB="0" anchor="b">
                    <a:lnL>
                      <a:noFill/>
                    </a:lnL>
                    <a:lnR>
                      <a:noFill/>
                    </a:lnR>
                    <a:lnT>
                      <a:noFill/>
                    </a:lnT>
                    <a:lnB>
                      <a:noFill/>
                    </a:lnB>
                    <a:solidFill>
                      <a:srgbClr val="FDCE7E"/>
                    </a:solidFill>
                  </a:tcPr>
                </a:tc>
                <a:tc>
                  <a:txBody>
                    <a:bodyPr/>
                    <a:lstStyle/>
                    <a:p>
                      <a:pPr algn="r" fontAlgn="b"/>
                      <a:r>
                        <a:rPr lang="en-US" sz="900" b="0" i="0" u="none" strike="noStrike">
                          <a:solidFill>
                            <a:srgbClr val="000000"/>
                          </a:solidFill>
                          <a:latin typeface="Calibri"/>
                        </a:rPr>
                        <a:t>-0.091%</a:t>
                      </a:r>
                    </a:p>
                  </a:txBody>
                  <a:tcPr marL="0" marR="0" marT="0" marB="0" anchor="b">
                    <a:lnL>
                      <a:noFill/>
                    </a:lnL>
                    <a:lnR>
                      <a:noFill/>
                    </a:lnR>
                    <a:lnT>
                      <a:noFill/>
                    </a:lnT>
                    <a:lnB>
                      <a:noFill/>
                    </a:lnB>
                    <a:solidFill>
                      <a:srgbClr val="FED980"/>
                    </a:solidFill>
                  </a:tcPr>
                </a:tc>
                <a:tc>
                  <a:txBody>
                    <a:bodyPr/>
                    <a:lstStyle/>
                    <a:p>
                      <a:pPr algn="r" fontAlgn="b"/>
                      <a:r>
                        <a:rPr lang="en-US" sz="900" b="0" i="0" u="none" strike="noStrike">
                          <a:solidFill>
                            <a:srgbClr val="000000"/>
                          </a:solidFill>
                          <a:latin typeface="Calibri"/>
                        </a:rPr>
                        <a:t>-0.179%</a:t>
                      </a:r>
                    </a:p>
                  </a:txBody>
                  <a:tcPr marL="0" marR="0" marT="0" marB="0" anchor="b">
                    <a:lnL>
                      <a:noFill/>
                    </a:lnL>
                    <a:lnR>
                      <a:noFill/>
                    </a:lnR>
                    <a:lnT>
                      <a:noFill/>
                    </a:lnT>
                    <a:lnB>
                      <a:noFill/>
                    </a:lnB>
                    <a:solidFill>
                      <a:srgbClr val="FDC77D"/>
                    </a:solidFill>
                  </a:tcPr>
                </a:tc>
                <a:tc>
                  <a:txBody>
                    <a:bodyPr/>
                    <a:lstStyle/>
                    <a:p>
                      <a:pPr algn="r" fontAlgn="b"/>
                      <a:r>
                        <a:rPr lang="en-US" sz="900" b="0" i="0" u="none" strike="noStrike">
                          <a:solidFill>
                            <a:srgbClr val="000000"/>
                          </a:solidFill>
                          <a:latin typeface="Calibri"/>
                        </a:rPr>
                        <a:t>-0.198%</a:t>
                      </a:r>
                    </a:p>
                  </a:txBody>
                  <a:tcPr marL="0" marR="0" marT="0" marB="0" anchor="b">
                    <a:lnL>
                      <a:noFill/>
                    </a:lnL>
                    <a:lnR>
                      <a:noFill/>
                    </a:lnR>
                    <a:lnT>
                      <a:noFill/>
                    </a:lnT>
                    <a:lnB>
                      <a:noFill/>
                    </a:lnB>
                    <a:solidFill>
                      <a:srgbClr val="FCC37C"/>
                    </a:solidFill>
                  </a:tcPr>
                </a:tc>
              </a:tr>
              <a:tr h="177484">
                <a:tc>
                  <a:txBody>
                    <a:bodyPr/>
                    <a:lstStyle/>
                    <a:p>
                      <a:pPr algn="r" fontAlgn="b"/>
                      <a:r>
                        <a:rPr lang="en-US" sz="900" b="1" i="0" u="none" strike="noStrike">
                          <a:solidFill>
                            <a:srgbClr val="000000"/>
                          </a:solidFill>
                          <a:latin typeface="Calibri"/>
                        </a:rPr>
                        <a:t>7:00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-0.170%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DC97D"/>
                    </a:solidFill>
                  </a:tcPr>
                </a:tc>
                <a:tc>
                  <a:txBody>
                    <a:bodyPr/>
                    <a:lstStyle/>
                    <a:p>
                      <a:pPr algn="r" fontAlgn="b"/>
                      <a:r>
                        <a:rPr lang="en-US" sz="900" b="0" i="0" u="none" strike="noStrike">
                          <a:solidFill>
                            <a:srgbClr val="000000"/>
                          </a:solidFill>
                          <a:latin typeface="Calibri"/>
                        </a:rPr>
                        <a:t>-0.013%</a:t>
                      </a:r>
                    </a:p>
                  </a:txBody>
                  <a:tcPr marL="0" marR="0" marT="0" marB="0" anchor="b">
                    <a:lnL>
                      <a:noFill/>
                    </a:lnL>
                    <a:lnR>
                      <a:noFill/>
                    </a:lnR>
                    <a:lnT>
                      <a:noFill/>
                    </a:lnT>
                    <a:lnB>
                      <a:noFill/>
                    </a:lnB>
                    <a:solidFill>
                      <a:srgbClr val="FEE983"/>
                    </a:solidFill>
                  </a:tcPr>
                </a:tc>
                <a:tc>
                  <a:txBody>
                    <a:bodyPr/>
                    <a:lstStyle/>
                    <a:p>
                      <a:pPr algn="r" fontAlgn="b"/>
                      <a:r>
                        <a:rPr lang="en-US" sz="900" b="0" i="0" u="none" strike="noStrike">
                          <a:solidFill>
                            <a:srgbClr val="000000"/>
                          </a:solidFill>
                          <a:latin typeface="Calibri"/>
                        </a:rPr>
                        <a:t>-0.319%</a:t>
                      </a:r>
                    </a:p>
                  </a:txBody>
                  <a:tcPr marL="0" marR="0" marT="0" marB="0" anchor="b">
                    <a:lnL>
                      <a:noFill/>
                    </a:lnL>
                    <a:lnR>
                      <a:noFill/>
                    </a:lnR>
                    <a:lnT>
                      <a:noFill/>
                    </a:lnT>
                    <a:lnB>
                      <a:noFill/>
                    </a:lnB>
                    <a:solidFill>
                      <a:srgbClr val="FBAB77"/>
                    </a:solidFill>
                  </a:tcPr>
                </a:tc>
                <a:tc>
                  <a:txBody>
                    <a:bodyPr/>
                    <a:lstStyle/>
                    <a:p>
                      <a:pPr algn="r" fontAlgn="b"/>
                      <a:r>
                        <a:rPr lang="en-US" sz="900" b="0" i="0" u="none" strike="noStrike">
                          <a:solidFill>
                            <a:srgbClr val="000000"/>
                          </a:solidFill>
                          <a:latin typeface="Calibri"/>
                        </a:rPr>
                        <a:t>-0.270%</a:t>
                      </a:r>
                    </a:p>
                  </a:txBody>
                  <a:tcPr marL="0" marR="0" marT="0" marB="0" anchor="b">
                    <a:lnL>
                      <a:noFill/>
                    </a:lnL>
                    <a:lnR>
                      <a:noFill/>
                    </a:lnR>
                    <a:lnT>
                      <a:noFill/>
                    </a:lnT>
                    <a:lnB>
                      <a:noFill/>
                    </a:lnB>
                    <a:solidFill>
                      <a:srgbClr val="FCB579"/>
                    </a:solidFill>
                  </a:tcPr>
                </a:tc>
                <a:tc>
                  <a:txBody>
                    <a:bodyPr/>
                    <a:lstStyle/>
                    <a:p>
                      <a:pPr algn="r" fontAlgn="b"/>
                      <a:r>
                        <a:rPr lang="en-US" sz="900" b="0" i="0" u="none" strike="noStrike">
                          <a:solidFill>
                            <a:srgbClr val="000000"/>
                          </a:solidFill>
                          <a:latin typeface="Calibri"/>
                        </a:rPr>
                        <a:t>-0.336%</a:t>
                      </a:r>
                    </a:p>
                  </a:txBody>
                  <a:tcPr marL="0" marR="0" marT="0" marB="0" anchor="b">
                    <a:lnL>
                      <a:noFill/>
                    </a:lnL>
                    <a:lnR>
                      <a:noFill/>
                    </a:lnR>
                    <a:lnT>
                      <a:noFill/>
                    </a:lnT>
                    <a:lnB>
                      <a:noFill/>
                    </a:lnB>
                    <a:solidFill>
                      <a:srgbClr val="FBA877"/>
                    </a:solidFill>
                  </a:tcPr>
                </a:tc>
                <a:tc>
                  <a:txBody>
                    <a:bodyPr/>
                    <a:lstStyle/>
                    <a:p>
                      <a:pPr algn="r" fontAlgn="b"/>
                      <a:r>
                        <a:rPr lang="en-US" sz="900" b="0" i="0" u="none" strike="noStrike">
                          <a:solidFill>
                            <a:srgbClr val="000000"/>
                          </a:solidFill>
                          <a:latin typeface="Calibri"/>
                        </a:rPr>
                        <a:t>-0.198%</a:t>
                      </a:r>
                    </a:p>
                  </a:txBody>
                  <a:tcPr marL="0" marR="0" marT="0" marB="0" anchor="b">
                    <a:lnL>
                      <a:noFill/>
                    </a:lnL>
                    <a:lnR>
                      <a:noFill/>
                    </a:lnR>
                    <a:lnT>
                      <a:noFill/>
                    </a:lnT>
                    <a:lnB>
                      <a:noFill/>
                    </a:lnB>
                    <a:solidFill>
                      <a:srgbClr val="FCC37C"/>
                    </a:solidFill>
                  </a:tcPr>
                </a:tc>
                <a:tc>
                  <a:txBody>
                    <a:bodyPr/>
                    <a:lstStyle/>
                    <a:p>
                      <a:pPr algn="r" fontAlgn="b"/>
                      <a:r>
                        <a:rPr lang="en-US" sz="900" b="0" i="0" u="none" strike="noStrike">
                          <a:solidFill>
                            <a:srgbClr val="000000"/>
                          </a:solidFill>
                          <a:latin typeface="Calibri"/>
                        </a:rPr>
                        <a:t>-0.193%</a:t>
                      </a:r>
                    </a:p>
                  </a:txBody>
                  <a:tcPr marL="0" marR="0" marT="0" marB="0" anchor="b">
                    <a:lnL>
                      <a:noFill/>
                    </a:lnL>
                    <a:lnR>
                      <a:noFill/>
                    </a:lnR>
                    <a:lnT>
                      <a:noFill/>
                    </a:lnT>
                    <a:lnB>
                      <a:noFill/>
                    </a:lnB>
                    <a:solidFill>
                      <a:srgbClr val="FCC57C"/>
                    </a:solidFill>
                  </a:tcPr>
                </a:tc>
                <a:tc>
                  <a:txBody>
                    <a:bodyPr/>
                    <a:lstStyle/>
                    <a:p>
                      <a:pPr algn="r" fontAlgn="b"/>
                      <a:r>
                        <a:rPr lang="en-US" sz="900" b="0" i="0" u="none" strike="noStrike">
                          <a:solidFill>
                            <a:srgbClr val="000000"/>
                          </a:solidFill>
                          <a:latin typeface="Calibri"/>
                        </a:rPr>
                        <a:t>-0.447%</a:t>
                      </a:r>
                    </a:p>
                  </a:txBody>
                  <a:tcPr marL="0" marR="0" marT="0" marB="0" anchor="b">
                    <a:lnL>
                      <a:noFill/>
                    </a:lnL>
                    <a:lnR>
                      <a:noFill/>
                    </a:lnR>
                    <a:lnT>
                      <a:noFill/>
                    </a:lnT>
                    <a:lnB>
                      <a:noFill/>
                    </a:lnB>
                    <a:solidFill>
                      <a:srgbClr val="FA9172"/>
                    </a:solidFill>
                  </a:tcPr>
                </a:tc>
              </a:tr>
              <a:tr h="177484">
                <a:tc>
                  <a:txBody>
                    <a:bodyPr/>
                    <a:lstStyle/>
                    <a:p>
                      <a:pPr algn="r" fontAlgn="b"/>
                      <a:r>
                        <a:rPr lang="en-US" sz="900" b="1" i="0" u="none" strike="noStrike">
                          <a:solidFill>
                            <a:srgbClr val="000000"/>
                          </a:solidFill>
                          <a:latin typeface="Calibri"/>
                        </a:rPr>
                        <a:t>8:00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-0.207%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CC27C"/>
                    </a:solidFill>
                  </a:tcPr>
                </a:tc>
                <a:tc>
                  <a:txBody>
                    <a:bodyPr/>
                    <a:lstStyle/>
                    <a:p>
                      <a:pPr algn="r" fontAlgn="b"/>
                      <a:r>
                        <a:rPr lang="en-US" sz="900" b="0" i="0" u="none" strike="noStrike">
                          <a:solidFill>
                            <a:srgbClr val="000000"/>
                          </a:solidFill>
                          <a:latin typeface="Calibri"/>
                        </a:rPr>
                        <a:t>-0.123%</a:t>
                      </a:r>
                    </a:p>
                  </a:txBody>
                  <a:tcPr marL="0" marR="0" marT="0" marB="0" anchor="b">
                    <a:lnL>
                      <a:noFill/>
                    </a:lnL>
                    <a:lnR>
                      <a:noFill/>
                    </a:lnR>
                    <a:lnT>
                      <a:noFill/>
                    </a:lnT>
                    <a:lnB>
                      <a:noFill/>
                    </a:lnB>
                    <a:solidFill>
                      <a:srgbClr val="FDD37F"/>
                    </a:solidFill>
                  </a:tcPr>
                </a:tc>
                <a:tc>
                  <a:txBody>
                    <a:bodyPr/>
                    <a:lstStyle/>
                    <a:p>
                      <a:pPr algn="r" fontAlgn="b"/>
                      <a:r>
                        <a:rPr lang="en-US" sz="900" b="0" i="0" u="none" strike="noStrike">
                          <a:solidFill>
                            <a:srgbClr val="000000"/>
                          </a:solidFill>
                          <a:latin typeface="Calibri"/>
                        </a:rPr>
                        <a:t>0.122%</a:t>
                      </a:r>
                    </a:p>
                  </a:txBody>
                  <a:tcPr marL="0" marR="0" marT="0" marB="0" anchor="b">
                    <a:lnL>
                      <a:noFill/>
                    </a:lnL>
                    <a:lnR>
                      <a:noFill/>
                    </a:lnR>
                    <a:lnT>
                      <a:noFill/>
                    </a:lnT>
                    <a:lnB>
                      <a:noFill/>
                    </a:lnB>
                    <a:solidFill>
                      <a:srgbClr val="DBE182"/>
                    </a:solidFill>
                  </a:tcPr>
                </a:tc>
                <a:tc>
                  <a:txBody>
                    <a:bodyPr/>
                    <a:lstStyle/>
                    <a:p>
                      <a:pPr algn="r" fontAlgn="b"/>
                      <a:r>
                        <a:rPr lang="en-US" sz="900" b="0" i="0" u="none" strike="noStrike">
                          <a:solidFill>
                            <a:srgbClr val="000000"/>
                          </a:solidFill>
                          <a:latin typeface="Calibri"/>
                        </a:rPr>
                        <a:t>-0.257%</a:t>
                      </a:r>
                    </a:p>
                  </a:txBody>
                  <a:tcPr marL="0" marR="0" marT="0" marB="0" anchor="b">
                    <a:lnL>
                      <a:noFill/>
                    </a:lnL>
                    <a:lnR>
                      <a:noFill/>
                    </a:lnR>
                    <a:lnT>
                      <a:noFill/>
                    </a:lnT>
                    <a:lnB>
                      <a:noFill/>
                    </a:lnB>
                    <a:solidFill>
                      <a:srgbClr val="FCB87A"/>
                    </a:solidFill>
                  </a:tcPr>
                </a:tc>
                <a:tc>
                  <a:txBody>
                    <a:bodyPr/>
                    <a:lstStyle/>
                    <a:p>
                      <a:pPr algn="r" fontAlgn="b"/>
                      <a:r>
                        <a:rPr lang="en-US" sz="900" b="0" i="0" u="none" strike="noStrike">
                          <a:solidFill>
                            <a:srgbClr val="000000"/>
                          </a:solidFill>
                          <a:latin typeface="Calibri"/>
                        </a:rPr>
                        <a:t>-0.252%</a:t>
                      </a:r>
                    </a:p>
                  </a:txBody>
                  <a:tcPr marL="0" marR="0" marT="0" marB="0" anchor="b">
                    <a:lnL>
                      <a:noFill/>
                    </a:lnL>
                    <a:lnR>
                      <a:noFill/>
                    </a:lnR>
                    <a:lnT>
                      <a:noFill/>
                    </a:lnT>
                    <a:lnB>
                      <a:noFill/>
                    </a:lnB>
                    <a:solidFill>
                      <a:srgbClr val="FCB97A"/>
                    </a:solidFill>
                  </a:tcPr>
                </a:tc>
                <a:tc>
                  <a:txBody>
                    <a:bodyPr/>
                    <a:lstStyle/>
                    <a:p>
                      <a:pPr algn="r" fontAlgn="b"/>
                      <a:r>
                        <a:rPr lang="en-US" sz="900" b="0" i="0" u="none" strike="noStrike">
                          <a:solidFill>
                            <a:srgbClr val="000000"/>
                          </a:solidFill>
                          <a:latin typeface="Calibri"/>
                        </a:rPr>
                        <a:t>-0.203%</a:t>
                      </a:r>
                    </a:p>
                  </a:txBody>
                  <a:tcPr marL="0" marR="0" marT="0" marB="0" anchor="b">
                    <a:lnL>
                      <a:noFill/>
                    </a:lnL>
                    <a:lnR>
                      <a:noFill/>
                    </a:lnR>
                    <a:lnT>
                      <a:noFill/>
                    </a:lnT>
                    <a:lnB>
                      <a:noFill/>
                    </a:lnB>
                    <a:solidFill>
                      <a:srgbClr val="FCC27C"/>
                    </a:solidFill>
                  </a:tcPr>
                </a:tc>
                <a:tc>
                  <a:txBody>
                    <a:bodyPr/>
                    <a:lstStyle/>
                    <a:p>
                      <a:pPr algn="r" fontAlgn="b"/>
                      <a:r>
                        <a:rPr lang="en-US" sz="900" b="0" i="0" u="none" strike="noStrike">
                          <a:solidFill>
                            <a:srgbClr val="000000"/>
                          </a:solidFill>
                          <a:latin typeface="Calibri"/>
                        </a:rPr>
                        <a:t>-0.100%</a:t>
                      </a:r>
                    </a:p>
                  </a:txBody>
                  <a:tcPr marL="0" marR="0" marT="0" marB="0" anchor="b">
                    <a:lnL>
                      <a:noFill/>
                    </a:lnL>
                    <a:lnR>
                      <a:noFill/>
                    </a:lnR>
                    <a:lnT>
                      <a:noFill/>
                    </a:lnT>
                    <a:lnB>
                      <a:noFill/>
                    </a:lnB>
                    <a:solidFill>
                      <a:srgbClr val="FDD780"/>
                    </a:solidFill>
                  </a:tcPr>
                </a:tc>
                <a:tc>
                  <a:txBody>
                    <a:bodyPr/>
                    <a:lstStyle/>
                    <a:p>
                      <a:pPr algn="r" fontAlgn="b"/>
                      <a:r>
                        <a:rPr lang="en-US" sz="900" b="0" i="0" u="none" strike="noStrike">
                          <a:solidFill>
                            <a:srgbClr val="000000"/>
                          </a:solidFill>
                          <a:latin typeface="Calibri"/>
                        </a:rPr>
                        <a:t>-0.403%</a:t>
                      </a:r>
                    </a:p>
                  </a:txBody>
                  <a:tcPr marL="0" marR="0" marT="0" marB="0" anchor="b">
                    <a:lnL>
                      <a:noFill/>
                    </a:lnL>
                    <a:lnR>
                      <a:noFill/>
                    </a:lnR>
                    <a:lnT>
                      <a:noFill/>
                    </a:lnT>
                    <a:lnB>
                      <a:noFill/>
                    </a:lnB>
                    <a:solidFill>
                      <a:srgbClr val="FA9A74"/>
                    </a:solidFill>
                  </a:tcPr>
                </a:tc>
              </a:tr>
              <a:tr h="177484">
                <a:tc>
                  <a:txBody>
                    <a:bodyPr/>
                    <a:lstStyle/>
                    <a:p>
                      <a:pPr algn="r" fontAlgn="b"/>
                      <a:r>
                        <a:rPr lang="en-US" sz="900" b="1" i="0" u="none" strike="noStrike">
                          <a:solidFill>
                            <a:srgbClr val="000000"/>
                          </a:solidFill>
                          <a:latin typeface="Calibri"/>
                        </a:rPr>
                        <a:t>9:00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0.180%</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CBDC81"/>
                    </a:solidFill>
                  </a:tcPr>
                </a:tc>
                <a:tc>
                  <a:txBody>
                    <a:bodyPr/>
                    <a:lstStyle/>
                    <a:p>
                      <a:pPr algn="r" fontAlgn="b"/>
                      <a:r>
                        <a:rPr lang="en-US" sz="900" b="0" i="0" u="none" strike="noStrike">
                          <a:solidFill>
                            <a:srgbClr val="000000"/>
                          </a:solidFill>
                          <a:latin typeface="Calibri"/>
                        </a:rPr>
                        <a:t>0.161%</a:t>
                      </a:r>
                    </a:p>
                  </a:txBody>
                  <a:tcPr marL="0" marR="0" marT="0" marB="0" anchor="b">
                    <a:lnL>
                      <a:noFill/>
                    </a:lnL>
                    <a:lnR>
                      <a:noFill/>
                    </a:lnR>
                    <a:lnT>
                      <a:noFill/>
                    </a:lnT>
                    <a:lnB>
                      <a:noFill/>
                    </a:lnB>
                    <a:solidFill>
                      <a:srgbClr val="D0DE82"/>
                    </a:solidFill>
                  </a:tcPr>
                </a:tc>
                <a:tc>
                  <a:txBody>
                    <a:bodyPr/>
                    <a:lstStyle/>
                    <a:p>
                      <a:pPr algn="r" fontAlgn="b"/>
                      <a:r>
                        <a:rPr lang="en-US" sz="900" b="0" i="0" u="none" strike="noStrike">
                          <a:solidFill>
                            <a:srgbClr val="000000"/>
                          </a:solidFill>
                          <a:latin typeface="Calibri"/>
                        </a:rPr>
                        <a:t>0.124%</a:t>
                      </a:r>
                    </a:p>
                  </a:txBody>
                  <a:tcPr marL="0" marR="0" marT="0" marB="0" anchor="b">
                    <a:lnL>
                      <a:noFill/>
                    </a:lnL>
                    <a:lnR>
                      <a:noFill/>
                    </a:lnR>
                    <a:lnT>
                      <a:noFill/>
                    </a:lnT>
                    <a:lnB>
                      <a:noFill/>
                    </a:lnB>
                    <a:solidFill>
                      <a:srgbClr val="DBE182"/>
                    </a:solidFill>
                  </a:tcPr>
                </a:tc>
                <a:tc>
                  <a:txBody>
                    <a:bodyPr/>
                    <a:lstStyle/>
                    <a:p>
                      <a:pPr algn="r" fontAlgn="b"/>
                      <a:r>
                        <a:rPr lang="en-US" sz="900" b="0" i="0" u="none" strike="noStrike">
                          <a:solidFill>
                            <a:srgbClr val="000000"/>
                          </a:solidFill>
                          <a:latin typeface="Calibri"/>
                        </a:rPr>
                        <a:t>0.091%</a:t>
                      </a:r>
                    </a:p>
                  </a:txBody>
                  <a:tcPr marL="0" marR="0" marT="0" marB="0" anchor="b">
                    <a:lnL>
                      <a:noFill/>
                    </a:lnL>
                    <a:lnR>
                      <a:noFill/>
                    </a:lnR>
                    <a:lnT>
                      <a:noFill/>
                    </a:lnT>
                    <a:lnB>
                      <a:noFill/>
                    </a:lnB>
                    <a:solidFill>
                      <a:srgbClr val="E4E483"/>
                    </a:solidFill>
                  </a:tcPr>
                </a:tc>
                <a:tc>
                  <a:txBody>
                    <a:bodyPr/>
                    <a:lstStyle/>
                    <a:p>
                      <a:pPr algn="r" fontAlgn="b"/>
                      <a:r>
                        <a:rPr lang="en-US" sz="900" b="0" i="0" u="none" strike="noStrike">
                          <a:solidFill>
                            <a:srgbClr val="000000"/>
                          </a:solidFill>
                          <a:latin typeface="Calibri"/>
                        </a:rPr>
                        <a:t>-0.049%</a:t>
                      </a:r>
                    </a:p>
                  </a:txBody>
                  <a:tcPr marL="0" marR="0" marT="0" marB="0" anchor="b">
                    <a:lnL>
                      <a:noFill/>
                    </a:lnL>
                    <a:lnR>
                      <a:noFill/>
                    </a:lnR>
                    <a:lnT>
                      <a:noFill/>
                    </a:lnT>
                    <a:lnB>
                      <a:noFill/>
                    </a:lnB>
                    <a:solidFill>
                      <a:srgbClr val="FEE282"/>
                    </a:solidFill>
                  </a:tcPr>
                </a:tc>
                <a:tc>
                  <a:txBody>
                    <a:bodyPr/>
                    <a:lstStyle/>
                    <a:p>
                      <a:pPr algn="r" fontAlgn="b"/>
                      <a:r>
                        <a:rPr lang="en-US" sz="900" b="0" i="0" u="none" strike="noStrike">
                          <a:solidFill>
                            <a:srgbClr val="000000"/>
                          </a:solidFill>
                          <a:latin typeface="Calibri"/>
                        </a:rPr>
                        <a:t>0.138%</a:t>
                      </a:r>
                    </a:p>
                  </a:txBody>
                  <a:tcPr marL="0" marR="0" marT="0" marB="0" anchor="b">
                    <a:lnL>
                      <a:noFill/>
                    </a:lnL>
                    <a:lnR>
                      <a:noFill/>
                    </a:lnR>
                    <a:lnT>
                      <a:noFill/>
                    </a:lnT>
                    <a:lnB>
                      <a:noFill/>
                    </a:lnB>
                    <a:solidFill>
                      <a:srgbClr val="D7E082"/>
                    </a:solidFill>
                  </a:tcPr>
                </a:tc>
                <a:tc>
                  <a:txBody>
                    <a:bodyPr/>
                    <a:lstStyle/>
                    <a:p>
                      <a:pPr algn="r" fontAlgn="b"/>
                      <a:r>
                        <a:rPr lang="en-US" sz="900" b="0" i="0" u="none" strike="noStrike">
                          <a:solidFill>
                            <a:srgbClr val="000000"/>
                          </a:solidFill>
                          <a:latin typeface="Calibri"/>
                        </a:rPr>
                        <a:t>0.167%</a:t>
                      </a:r>
                    </a:p>
                  </a:txBody>
                  <a:tcPr marL="0" marR="0" marT="0" marB="0" anchor="b">
                    <a:lnL>
                      <a:noFill/>
                    </a:lnL>
                    <a:lnR>
                      <a:noFill/>
                    </a:lnR>
                    <a:lnT>
                      <a:noFill/>
                    </a:lnT>
                    <a:lnB>
                      <a:noFill/>
                    </a:lnB>
                    <a:solidFill>
                      <a:srgbClr val="CEDD82"/>
                    </a:solidFill>
                  </a:tcPr>
                </a:tc>
                <a:tc>
                  <a:txBody>
                    <a:bodyPr/>
                    <a:lstStyle/>
                    <a:p>
                      <a:pPr algn="r" fontAlgn="b"/>
                      <a:r>
                        <a:rPr lang="en-US" sz="900" b="0" i="0" u="none" strike="noStrike">
                          <a:solidFill>
                            <a:srgbClr val="000000"/>
                          </a:solidFill>
                          <a:latin typeface="Calibri"/>
                        </a:rPr>
                        <a:t>0.121%</a:t>
                      </a:r>
                    </a:p>
                  </a:txBody>
                  <a:tcPr marL="0" marR="0" marT="0" marB="0" anchor="b">
                    <a:lnL>
                      <a:noFill/>
                    </a:lnL>
                    <a:lnR>
                      <a:noFill/>
                    </a:lnR>
                    <a:lnT>
                      <a:noFill/>
                    </a:lnT>
                    <a:lnB>
                      <a:noFill/>
                    </a:lnB>
                    <a:solidFill>
                      <a:srgbClr val="DBE182"/>
                    </a:solidFill>
                  </a:tcPr>
                </a:tc>
              </a:tr>
              <a:tr h="177484">
                <a:tc>
                  <a:txBody>
                    <a:bodyPr/>
                    <a:lstStyle/>
                    <a:p>
                      <a:pPr algn="r" fontAlgn="b"/>
                      <a:r>
                        <a:rPr lang="en-US" sz="900" b="1" i="0" u="none" strike="noStrike">
                          <a:solidFill>
                            <a:srgbClr val="000000"/>
                          </a:solidFill>
                          <a:latin typeface="Calibri"/>
                        </a:rPr>
                        <a:t>10:00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0.075%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9E583"/>
                    </a:solidFill>
                  </a:tcPr>
                </a:tc>
                <a:tc>
                  <a:txBody>
                    <a:bodyPr/>
                    <a:lstStyle/>
                    <a:p>
                      <a:pPr algn="r" fontAlgn="b"/>
                      <a:r>
                        <a:rPr lang="en-US" sz="900" b="0" i="0" u="none" strike="noStrike">
                          <a:solidFill>
                            <a:srgbClr val="000000"/>
                          </a:solidFill>
                          <a:latin typeface="Calibri"/>
                        </a:rPr>
                        <a:t>0.066%</a:t>
                      </a:r>
                    </a:p>
                  </a:txBody>
                  <a:tcPr marL="0" marR="0" marT="0" marB="0" anchor="b">
                    <a:lnL>
                      <a:noFill/>
                    </a:lnL>
                    <a:lnR>
                      <a:noFill/>
                    </a:lnR>
                    <a:lnT>
                      <a:noFill/>
                    </a:lnT>
                    <a:lnB>
                      <a:noFill/>
                    </a:lnB>
                    <a:solidFill>
                      <a:srgbClr val="EBE683"/>
                    </a:solidFill>
                  </a:tcPr>
                </a:tc>
                <a:tc>
                  <a:txBody>
                    <a:bodyPr/>
                    <a:lstStyle/>
                    <a:p>
                      <a:pPr algn="r" fontAlgn="b"/>
                      <a:r>
                        <a:rPr lang="en-US" sz="900" b="0" i="0" u="none" strike="noStrike">
                          <a:solidFill>
                            <a:srgbClr val="000000"/>
                          </a:solidFill>
                          <a:latin typeface="Calibri"/>
                        </a:rPr>
                        <a:t>0.149%</a:t>
                      </a:r>
                    </a:p>
                  </a:txBody>
                  <a:tcPr marL="0" marR="0" marT="0" marB="0" anchor="b">
                    <a:lnL>
                      <a:noFill/>
                    </a:lnL>
                    <a:lnR>
                      <a:noFill/>
                    </a:lnR>
                    <a:lnT>
                      <a:noFill/>
                    </a:lnT>
                    <a:lnB>
                      <a:noFill/>
                    </a:lnB>
                    <a:solidFill>
                      <a:srgbClr val="D3DF82"/>
                    </a:solidFill>
                  </a:tcPr>
                </a:tc>
                <a:tc>
                  <a:txBody>
                    <a:bodyPr/>
                    <a:lstStyle/>
                    <a:p>
                      <a:pPr algn="r" fontAlgn="b"/>
                      <a:r>
                        <a:rPr lang="en-US" sz="900" b="0" i="0" u="none" strike="noStrike">
                          <a:solidFill>
                            <a:srgbClr val="000000"/>
                          </a:solidFill>
                          <a:latin typeface="Calibri"/>
                        </a:rPr>
                        <a:t>0.220%</a:t>
                      </a:r>
                    </a:p>
                  </a:txBody>
                  <a:tcPr marL="0" marR="0" marT="0" marB="0" anchor="b">
                    <a:lnL>
                      <a:noFill/>
                    </a:lnL>
                    <a:lnR>
                      <a:noFill/>
                    </a:lnR>
                    <a:lnT>
                      <a:noFill/>
                    </a:lnT>
                    <a:lnB>
                      <a:noFill/>
                    </a:lnB>
                    <a:solidFill>
                      <a:srgbClr val="BFD981"/>
                    </a:solidFill>
                  </a:tcPr>
                </a:tc>
                <a:tc>
                  <a:txBody>
                    <a:bodyPr/>
                    <a:lstStyle/>
                    <a:p>
                      <a:pPr algn="r" fontAlgn="b"/>
                      <a:r>
                        <a:rPr lang="en-US" sz="900" b="0" i="0" u="none" strike="noStrike">
                          <a:solidFill>
                            <a:srgbClr val="000000"/>
                          </a:solidFill>
                          <a:latin typeface="Calibri"/>
                        </a:rPr>
                        <a:t>0.354%</a:t>
                      </a:r>
                    </a:p>
                  </a:txBody>
                  <a:tcPr marL="0" marR="0" marT="0" marB="0" anchor="b">
                    <a:lnL>
                      <a:noFill/>
                    </a:lnL>
                    <a:lnR>
                      <a:noFill/>
                    </a:lnR>
                    <a:lnT>
                      <a:noFill/>
                    </a:lnT>
                    <a:lnB>
                      <a:noFill/>
                    </a:lnB>
                    <a:solidFill>
                      <a:srgbClr val="99CE7F"/>
                    </a:solidFill>
                  </a:tcPr>
                </a:tc>
                <a:tc>
                  <a:txBody>
                    <a:bodyPr/>
                    <a:lstStyle/>
                    <a:p>
                      <a:pPr algn="r" fontAlgn="b"/>
                      <a:r>
                        <a:rPr lang="en-US" sz="900" b="0" i="0" u="none" strike="noStrike">
                          <a:solidFill>
                            <a:srgbClr val="000000"/>
                          </a:solidFill>
                          <a:latin typeface="Calibri"/>
                        </a:rPr>
                        <a:t>0.147%</a:t>
                      </a:r>
                    </a:p>
                  </a:txBody>
                  <a:tcPr marL="0" marR="0" marT="0" marB="0" anchor="b">
                    <a:lnL>
                      <a:noFill/>
                    </a:lnL>
                    <a:lnR>
                      <a:noFill/>
                    </a:lnR>
                    <a:lnT>
                      <a:noFill/>
                    </a:lnT>
                    <a:lnB>
                      <a:noFill/>
                    </a:lnB>
                    <a:solidFill>
                      <a:srgbClr val="D4DF82"/>
                    </a:solidFill>
                  </a:tcPr>
                </a:tc>
                <a:tc>
                  <a:txBody>
                    <a:bodyPr/>
                    <a:lstStyle/>
                    <a:p>
                      <a:pPr algn="r" fontAlgn="b"/>
                      <a:r>
                        <a:rPr lang="en-US" sz="900" b="0" i="0" u="none" strike="noStrike" dirty="0">
                          <a:solidFill>
                            <a:srgbClr val="000000"/>
                          </a:solidFill>
                          <a:latin typeface="Calibri"/>
                        </a:rPr>
                        <a:t>0.270%</a:t>
                      </a:r>
                    </a:p>
                  </a:txBody>
                  <a:tcPr marL="0" marR="0" marT="0" marB="0" anchor="b">
                    <a:lnL>
                      <a:noFill/>
                    </a:lnL>
                    <a:lnR>
                      <a:noFill/>
                    </a:lnR>
                    <a:lnT>
                      <a:noFill/>
                    </a:lnT>
                    <a:lnB>
                      <a:noFill/>
                    </a:lnB>
                    <a:solidFill>
                      <a:srgbClr val="B1D580"/>
                    </a:solidFill>
                  </a:tcPr>
                </a:tc>
                <a:tc>
                  <a:txBody>
                    <a:bodyPr/>
                    <a:lstStyle/>
                    <a:p>
                      <a:pPr algn="r" fontAlgn="b"/>
                      <a:r>
                        <a:rPr lang="en-US" sz="900" b="0" i="0" u="none" strike="noStrike">
                          <a:solidFill>
                            <a:srgbClr val="000000"/>
                          </a:solidFill>
                          <a:latin typeface="Calibri"/>
                        </a:rPr>
                        <a:t>0.283%</a:t>
                      </a:r>
                    </a:p>
                  </a:txBody>
                  <a:tcPr marL="0" marR="0" marT="0" marB="0" anchor="b">
                    <a:lnL>
                      <a:noFill/>
                    </a:lnL>
                    <a:lnR>
                      <a:noFill/>
                    </a:lnR>
                    <a:lnT>
                      <a:noFill/>
                    </a:lnT>
                    <a:lnB>
                      <a:noFill/>
                    </a:lnB>
                    <a:solidFill>
                      <a:srgbClr val="ADD480"/>
                    </a:solidFill>
                  </a:tcPr>
                </a:tc>
              </a:tr>
              <a:tr h="177484">
                <a:tc>
                  <a:txBody>
                    <a:bodyPr/>
                    <a:lstStyle/>
                    <a:p>
                      <a:pPr algn="r" fontAlgn="b"/>
                      <a:r>
                        <a:rPr lang="en-US" sz="900" b="1" i="0" u="none" strike="noStrike">
                          <a:solidFill>
                            <a:srgbClr val="000000"/>
                          </a:solidFill>
                          <a:latin typeface="Calibri"/>
                        </a:rPr>
                        <a:t>11:00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0.099%</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2E383"/>
                    </a:solidFill>
                  </a:tcPr>
                </a:tc>
                <a:tc>
                  <a:txBody>
                    <a:bodyPr/>
                    <a:lstStyle/>
                    <a:p>
                      <a:pPr algn="r" fontAlgn="b"/>
                      <a:r>
                        <a:rPr lang="en-US" sz="900" b="0" i="0" u="none" strike="noStrike">
                          <a:solidFill>
                            <a:srgbClr val="000000"/>
                          </a:solidFill>
                          <a:latin typeface="Calibri"/>
                        </a:rPr>
                        <a:t>0.000%</a:t>
                      </a:r>
                    </a:p>
                  </a:txBody>
                  <a:tcPr marL="0" marR="0" marT="0" marB="0" anchor="b">
                    <a:lnL>
                      <a:noFill/>
                    </a:lnL>
                    <a:lnR>
                      <a:noFill/>
                    </a:lnR>
                    <a:lnT>
                      <a:noFill/>
                    </a:lnT>
                    <a:lnB>
                      <a:noFill/>
                    </a:lnB>
                    <a:solidFill>
                      <a:srgbClr val="FEEB84"/>
                    </a:solidFill>
                  </a:tcPr>
                </a:tc>
                <a:tc>
                  <a:txBody>
                    <a:bodyPr/>
                    <a:lstStyle/>
                    <a:p>
                      <a:pPr algn="r" fontAlgn="b"/>
                      <a:r>
                        <a:rPr lang="en-US" sz="900" b="0" i="0" u="none" strike="noStrike">
                          <a:solidFill>
                            <a:srgbClr val="000000"/>
                          </a:solidFill>
                          <a:latin typeface="Calibri"/>
                        </a:rPr>
                        <a:t>0.112%</a:t>
                      </a:r>
                    </a:p>
                  </a:txBody>
                  <a:tcPr marL="0" marR="0" marT="0" marB="0" anchor="b">
                    <a:lnL>
                      <a:noFill/>
                    </a:lnL>
                    <a:lnR>
                      <a:noFill/>
                    </a:lnR>
                    <a:lnT>
                      <a:noFill/>
                    </a:lnT>
                    <a:lnB>
                      <a:noFill/>
                    </a:lnB>
                    <a:solidFill>
                      <a:srgbClr val="DEE283"/>
                    </a:solidFill>
                  </a:tcPr>
                </a:tc>
                <a:tc>
                  <a:txBody>
                    <a:bodyPr/>
                    <a:lstStyle/>
                    <a:p>
                      <a:pPr algn="r" fontAlgn="b"/>
                      <a:r>
                        <a:rPr lang="en-US" sz="900" b="0" i="0" u="none" strike="noStrike">
                          <a:solidFill>
                            <a:srgbClr val="000000"/>
                          </a:solidFill>
                          <a:latin typeface="Calibri"/>
                        </a:rPr>
                        <a:t>0.256%</a:t>
                      </a:r>
                    </a:p>
                  </a:txBody>
                  <a:tcPr marL="0" marR="0" marT="0" marB="0" anchor="b">
                    <a:lnL>
                      <a:noFill/>
                    </a:lnL>
                    <a:lnR>
                      <a:noFill/>
                    </a:lnR>
                    <a:lnT>
                      <a:noFill/>
                    </a:lnT>
                    <a:lnB>
                      <a:noFill/>
                    </a:lnB>
                    <a:solidFill>
                      <a:srgbClr val="B5D680"/>
                    </a:solidFill>
                  </a:tcPr>
                </a:tc>
                <a:tc>
                  <a:txBody>
                    <a:bodyPr/>
                    <a:lstStyle/>
                    <a:p>
                      <a:pPr algn="r" fontAlgn="b"/>
                      <a:r>
                        <a:rPr lang="en-US" sz="900" b="0" i="0" u="none" strike="noStrike">
                          <a:solidFill>
                            <a:srgbClr val="000000"/>
                          </a:solidFill>
                          <a:latin typeface="Calibri"/>
                        </a:rPr>
                        <a:t>0.436%</a:t>
                      </a:r>
                    </a:p>
                  </a:txBody>
                  <a:tcPr marL="0" marR="0" marT="0" marB="0" anchor="b">
                    <a:lnL>
                      <a:noFill/>
                    </a:lnL>
                    <a:lnR>
                      <a:noFill/>
                    </a:lnR>
                    <a:lnT>
                      <a:noFill/>
                    </a:lnT>
                    <a:lnB>
                      <a:noFill/>
                    </a:lnB>
                    <a:solidFill>
                      <a:srgbClr val="81C77D"/>
                    </a:solidFill>
                  </a:tcPr>
                </a:tc>
                <a:tc>
                  <a:txBody>
                    <a:bodyPr/>
                    <a:lstStyle/>
                    <a:p>
                      <a:pPr algn="r" fontAlgn="b"/>
                      <a:r>
                        <a:rPr lang="en-US" sz="900" b="0" i="0" u="none" strike="noStrike">
                          <a:solidFill>
                            <a:srgbClr val="000000"/>
                          </a:solidFill>
                          <a:latin typeface="Calibri"/>
                        </a:rPr>
                        <a:t>0.409%</a:t>
                      </a:r>
                    </a:p>
                  </a:txBody>
                  <a:tcPr marL="0" marR="0" marT="0" marB="0" anchor="b">
                    <a:lnL>
                      <a:noFill/>
                    </a:lnL>
                    <a:lnR>
                      <a:noFill/>
                    </a:lnR>
                    <a:lnT>
                      <a:noFill/>
                    </a:lnT>
                    <a:lnB>
                      <a:noFill/>
                    </a:lnB>
                    <a:solidFill>
                      <a:srgbClr val="89C97E"/>
                    </a:solidFill>
                  </a:tcPr>
                </a:tc>
                <a:tc>
                  <a:txBody>
                    <a:bodyPr/>
                    <a:lstStyle/>
                    <a:p>
                      <a:pPr algn="r" fontAlgn="b"/>
                      <a:r>
                        <a:rPr lang="en-US" sz="900" b="0" i="0" u="none" strike="noStrike" dirty="0">
                          <a:solidFill>
                            <a:srgbClr val="000000"/>
                          </a:solidFill>
                          <a:latin typeface="Calibri"/>
                        </a:rPr>
                        <a:t>0.314%</a:t>
                      </a:r>
                    </a:p>
                  </a:txBody>
                  <a:tcPr marL="0" marR="0" marT="0" marB="0" anchor="b">
                    <a:lnL>
                      <a:noFill/>
                    </a:lnL>
                    <a:lnR>
                      <a:noFill/>
                    </a:lnR>
                    <a:lnT>
                      <a:noFill/>
                    </a:lnT>
                    <a:lnB>
                      <a:noFill/>
                    </a:lnB>
                    <a:solidFill>
                      <a:srgbClr val="A4D17F"/>
                    </a:solidFill>
                  </a:tcPr>
                </a:tc>
                <a:tc>
                  <a:txBody>
                    <a:bodyPr/>
                    <a:lstStyle/>
                    <a:p>
                      <a:pPr algn="r" fontAlgn="b"/>
                      <a:r>
                        <a:rPr lang="en-US" sz="900" b="0" i="0" u="none" strike="noStrike">
                          <a:solidFill>
                            <a:srgbClr val="000000"/>
                          </a:solidFill>
                          <a:latin typeface="Calibri"/>
                        </a:rPr>
                        <a:t>0.334%</a:t>
                      </a:r>
                    </a:p>
                  </a:txBody>
                  <a:tcPr marL="0" marR="0" marT="0" marB="0" anchor="b">
                    <a:lnL>
                      <a:noFill/>
                    </a:lnL>
                    <a:lnR>
                      <a:noFill/>
                    </a:lnR>
                    <a:lnT>
                      <a:noFill/>
                    </a:lnT>
                    <a:lnB>
                      <a:noFill/>
                    </a:lnB>
                    <a:solidFill>
                      <a:srgbClr val="9ECF7F"/>
                    </a:solidFill>
                  </a:tcPr>
                </a:tc>
              </a:tr>
              <a:tr h="177484">
                <a:tc>
                  <a:txBody>
                    <a:bodyPr/>
                    <a:lstStyle/>
                    <a:p>
                      <a:pPr algn="r" fontAlgn="b"/>
                      <a:r>
                        <a:rPr lang="en-US" sz="900" b="1" i="0" u="none" strike="noStrike">
                          <a:solidFill>
                            <a:srgbClr val="000000"/>
                          </a:solidFill>
                          <a:latin typeface="Calibri"/>
                        </a:rPr>
                        <a:t>12:00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0.126%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AE182"/>
                    </a:solidFill>
                  </a:tcPr>
                </a:tc>
                <a:tc>
                  <a:txBody>
                    <a:bodyPr/>
                    <a:lstStyle/>
                    <a:p>
                      <a:pPr algn="r" fontAlgn="b"/>
                      <a:r>
                        <a:rPr lang="en-US" sz="900" b="0" i="0" u="none" strike="noStrike">
                          <a:solidFill>
                            <a:srgbClr val="000000"/>
                          </a:solidFill>
                          <a:latin typeface="Calibri"/>
                        </a:rPr>
                        <a:t>0.025%</a:t>
                      </a:r>
                    </a:p>
                  </a:txBody>
                  <a:tcPr marL="0" marR="0" marT="0" marB="0" anchor="b">
                    <a:lnL>
                      <a:noFill/>
                    </a:lnL>
                    <a:lnR>
                      <a:noFill/>
                    </a:lnR>
                    <a:lnT>
                      <a:noFill/>
                    </a:lnT>
                    <a:lnB>
                      <a:noFill/>
                    </a:lnB>
                    <a:solidFill>
                      <a:srgbClr val="F7E984"/>
                    </a:solidFill>
                  </a:tcPr>
                </a:tc>
                <a:tc>
                  <a:txBody>
                    <a:bodyPr/>
                    <a:lstStyle/>
                    <a:p>
                      <a:pPr algn="r" fontAlgn="b"/>
                      <a:r>
                        <a:rPr lang="en-US" sz="900" b="0" i="0" u="none" strike="noStrike">
                          <a:solidFill>
                            <a:srgbClr val="000000"/>
                          </a:solidFill>
                          <a:latin typeface="Calibri"/>
                        </a:rPr>
                        <a:t>0.095%</a:t>
                      </a:r>
                    </a:p>
                  </a:txBody>
                  <a:tcPr marL="0" marR="0" marT="0" marB="0" anchor="b">
                    <a:lnL>
                      <a:noFill/>
                    </a:lnL>
                    <a:lnR>
                      <a:noFill/>
                    </a:lnR>
                    <a:lnT>
                      <a:noFill/>
                    </a:lnT>
                    <a:lnB>
                      <a:noFill/>
                    </a:lnB>
                    <a:solidFill>
                      <a:srgbClr val="E3E383"/>
                    </a:solidFill>
                  </a:tcPr>
                </a:tc>
                <a:tc>
                  <a:txBody>
                    <a:bodyPr/>
                    <a:lstStyle/>
                    <a:p>
                      <a:pPr algn="r" fontAlgn="b"/>
                      <a:r>
                        <a:rPr lang="en-US" sz="900" b="0" i="0" u="none" strike="noStrike">
                          <a:solidFill>
                            <a:srgbClr val="000000"/>
                          </a:solidFill>
                          <a:latin typeface="Calibri"/>
                        </a:rPr>
                        <a:t>0.004%</a:t>
                      </a:r>
                    </a:p>
                  </a:txBody>
                  <a:tcPr marL="0" marR="0" marT="0" marB="0" anchor="b">
                    <a:lnL>
                      <a:noFill/>
                    </a:lnL>
                    <a:lnR>
                      <a:noFill/>
                    </a:lnR>
                    <a:lnT>
                      <a:noFill/>
                    </a:lnT>
                    <a:lnB>
                      <a:noFill/>
                    </a:lnB>
                    <a:solidFill>
                      <a:srgbClr val="FDEB84"/>
                    </a:solidFill>
                  </a:tcPr>
                </a:tc>
                <a:tc>
                  <a:txBody>
                    <a:bodyPr/>
                    <a:lstStyle/>
                    <a:p>
                      <a:pPr algn="r" fontAlgn="b"/>
                      <a:r>
                        <a:rPr lang="en-US" sz="900" b="0" i="0" u="none" strike="noStrike">
                          <a:solidFill>
                            <a:srgbClr val="000000"/>
                          </a:solidFill>
                          <a:latin typeface="Calibri"/>
                        </a:rPr>
                        <a:t>0.238%</a:t>
                      </a:r>
                    </a:p>
                  </a:txBody>
                  <a:tcPr marL="0" marR="0" marT="0" marB="0" anchor="b">
                    <a:lnL>
                      <a:noFill/>
                    </a:lnL>
                    <a:lnR>
                      <a:noFill/>
                    </a:lnR>
                    <a:lnT>
                      <a:noFill/>
                    </a:lnT>
                    <a:lnB>
                      <a:noFill/>
                    </a:lnB>
                    <a:solidFill>
                      <a:srgbClr val="BAD780"/>
                    </a:solidFill>
                  </a:tcPr>
                </a:tc>
                <a:tc>
                  <a:txBody>
                    <a:bodyPr/>
                    <a:lstStyle/>
                    <a:p>
                      <a:pPr algn="r" fontAlgn="b"/>
                      <a:r>
                        <a:rPr lang="en-US" sz="900" b="0" i="0" u="none" strike="noStrike">
                          <a:solidFill>
                            <a:srgbClr val="000000"/>
                          </a:solidFill>
                          <a:latin typeface="Calibri"/>
                        </a:rPr>
                        <a:t>0.029%</a:t>
                      </a:r>
                    </a:p>
                  </a:txBody>
                  <a:tcPr marL="0" marR="0" marT="0" marB="0" anchor="b">
                    <a:lnL>
                      <a:noFill/>
                    </a:lnL>
                    <a:lnR>
                      <a:noFill/>
                    </a:lnR>
                    <a:lnT>
                      <a:noFill/>
                    </a:lnT>
                    <a:lnB>
                      <a:noFill/>
                    </a:lnB>
                    <a:solidFill>
                      <a:srgbClr val="F6E984"/>
                    </a:solidFill>
                  </a:tcPr>
                </a:tc>
                <a:tc>
                  <a:txBody>
                    <a:bodyPr/>
                    <a:lstStyle/>
                    <a:p>
                      <a:pPr algn="r" fontAlgn="b"/>
                      <a:r>
                        <a:rPr lang="en-US" sz="900" b="0" i="0" u="none" strike="noStrike" dirty="0">
                          <a:solidFill>
                            <a:srgbClr val="000000"/>
                          </a:solidFill>
                          <a:latin typeface="Calibri"/>
                        </a:rPr>
                        <a:t>0.236%</a:t>
                      </a:r>
                    </a:p>
                  </a:txBody>
                  <a:tcPr marL="0" marR="0" marT="0" marB="0" anchor="b">
                    <a:lnL>
                      <a:noFill/>
                    </a:lnL>
                    <a:lnR>
                      <a:noFill/>
                    </a:lnR>
                    <a:lnT>
                      <a:noFill/>
                    </a:lnT>
                    <a:lnB>
                      <a:noFill/>
                    </a:lnB>
                    <a:solidFill>
                      <a:srgbClr val="BAD881"/>
                    </a:solidFill>
                  </a:tcPr>
                </a:tc>
                <a:tc>
                  <a:txBody>
                    <a:bodyPr/>
                    <a:lstStyle/>
                    <a:p>
                      <a:pPr algn="r" fontAlgn="b"/>
                      <a:r>
                        <a:rPr lang="en-US" sz="900" b="0" i="0" u="none" strike="noStrike">
                          <a:solidFill>
                            <a:srgbClr val="000000"/>
                          </a:solidFill>
                          <a:latin typeface="Calibri"/>
                        </a:rPr>
                        <a:t>0.246%</a:t>
                      </a:r>
                    </a:p>
                  </a:txBody>
                  <a:tcPr marL="0" marR="0" marT="0" marB="0" anchor="b">
                    <a:lnL>
                      <a:noFill/>
                    </a:lnL>
                    <a:lnR>
                      <a:noFill/>
                    </a:lnR>
                    <a:lnT>
                      <a:noFill/>
                    </a:lnT>
                    <a:lnB>
                      <a:noFill/>
                    </a:lnB>
                    <a:solidFill>
                      <a:srgbClr val="B8D780"/>
                    </a:solidFill>
                  </a:tcPr>
                </a:tc>
              </a:tr>
              <a:tr h="177484">
                <a:tc>
                  <a:txBody>
                    <a:bodyPr/>
                    <a:lstStyle/>
                    <a:p>
                      <a:pPr algn="r" fontAlgn="b"/>
                      <a:r>
                        <a:rPr lang="en-US" sz="900" b="1" i="0" u="none" strike="noStrike">
                          <a:solidFill>
                            <a:srgbClr val="000000"/>
                          </a:solidFill>
                          <a:latin typeface="Calibri"/>
                        </a:rPr>
                        <a:t>1:00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0.105%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0E283"/>
                    </a:solidFill>
                  </a:tcPr>
                </a:tc>
                <a:tc>
                  <a:txBody>
                    <a:bodyPr/>
                    <a:lstStyle/>
                    <a:p>
                      <a:pPr algn="r" fontAlgn="b"/>
                      <a:r>
                        <a:rPr lang="en-US" sz="900" b="0" i="0" u="none" strike="noStrike">
                          <a:solidFill>
                            <a:srgbClr val="000000"/>
                          </a:solidFill>
                          <a:latin typeface="Calibri"/>
                        </a:rPr>
                        <a:t>0.020%</a:t>
                      </a:r>
                    </a:p>
                  </a:txBody>
                  <a:tcPr marL="0" marR="0" marT="0" marB="0" anchor="b">
                    <a:lnL>
                      <a:noFill/>
                    </a:lnL>
                    <a:lnR>
                      <a:noFill/>
                    </a:lnR>
                    <a:lnT>
                      <a:noFill/>
                    </a:lnT>
                    <a:lnB>
                      <a:noFill/>
                    </a:lnB>
                    <a:solidFill>
                      <a:srgbClr val="F8E984"/>
                    </a:solidFill>
                  </a:tcPr>
                </a:tc>
                <a:tc>
                  <a:txBody>
                    <a:bodyPr/>
                    <a:lstStyle/>
                    <a:p>
                      <a:pPr algn="r" fontAlgn="b"/>
                      <a:r>
                        <a:rPr lang="en-US" sz="900" b="0" i="0" u="none" strike="noStrike">
                          <a:solidFill>
                            <a:srgbClr val="000000"/>
                          </a:solidFill>
                          <a:latin typeface="Calibri"/>
                        </a:rPr>
                        <a:t>0.115%</a:t>
                      </a:r>
                    </a:p>
                  </a:txBody>
                  <a:tcPr marL="0" marR="0" marT="0" marB="0" anchor="b">
                    <a:lnL>
                      <a:noFill/>
                    </a:lnL>
                    <a:lnR>
                      <a:noFill/>
                    </a:lnR>
                    <a:lnT>
                      <a:noFill/>
                    </a:lnT>
                    <a:lnB>
                      <a:noFill/>
                    </a:lnB>
                    <a:solidFill>
                      <a:srgbClr val="DDE283"/>
                    </a:solidFill>
                  </a:tcPr>
                </a:tc>
                <a:tc>
                  <a:txBody>
                    <a:bodyPr/>
                    <a:lstStyle/>
                    <a:p>
                      <a:pPr algn="r" fontAlgn="b"/>
                      <a:r>
                        <a:rPr lang="en-US" sz="900" b="0" i="0" u="none" strike="noStrike">
                          <a:solidFill>
                            <a:srgbClr val="000000"/>
                          </a:solidFill>
                          <a:latin typeface="Calibri"/>
                        </a:rPr>
                        <a:t>0.193%</a:t>
                      </a:r>
                    </a:p>
                  </a:txBody>
                  <a:tcPr marL="0" marR="0" marT="0" marB="0" anchor="b">
                    <a:lnL>
                      <a:noFill/>
                    </a:lnL>
                    <a:lnR>
                      <a:noFill/>
                    </a:lnR>
                    <a:lnT>
                      <a:noFill/>
                    </a:lnT>
                    <a:lnB>
                      <a:noFill/>
                    </a:lnB>
                    <a:solidFill>
                      <a:srgbClr val="C7DB81"/>
                    </a:solidFill>
                  </a:tcPr>
                </a:tc>
                <a:tc>
                  <a:txBody>
                    <a:bodyPr/>
                    <a:lstStyle/>
                    <a:p>
                      <a:pPr algn="r" fontAlgn="b"/>
                      <a:r>
                        <a:rPr lang="en-US" sz="900" b="0" i="0" u="none" strike="noStrike">
                          <a:solidFill>
                            <a:srgbClr val="000000"/>
                          </a:solidFill>
                          <a:latin typeface="Calibri"/>
                        </a:rPr>
                        <a:t>0.540%</a:t>
                      </a:r>
                    </a:p>
                  </a:txBody>
                  <a:tcPr marL="0" marR="0" marT="0" marB="0" anchor="b">
                    <a:lnL>
                      <a:noFill/>
                    </a:lnL>
                    <a:lnR>
                      <a:noFill/>
                    </a:lnR>
                    <a:lnT>
                      <a:noFill/>
                    </a:lnT>
                    <a:lnB>
                      <a:noFill/>
                    </a:lnB>
                    <a:solidFill>
                      <a:srgbClr val="63BE7B"/>
                    </a:solidFill>
                  </a:tcPr>
                </a:tc>
                <a:tc>
                  <a:txBody>
                    <a:bodyPr/>
                    <a:lstStyle/>
                    <a:p>
                      <a:pPr algn="r" fontAlgn="b"/>
                      <a:r>
                        <a:rPr lang="en-US" sz="900" b="0" i="0" u="none" strike="noStrike">
                          <a:solidFill>
                            <a:srgbClr val="000000"/>
                          </a:solidFill>
                          <a:latin typeface="Calibri"/>
                        </a:rPr>
                        <a:t>0.117%</a:t>
                      </a:r>
                    </a:p>
                  </a:txBody>
                  <a:tcPr marL="0" marR="0" marT="0" marB="0" anchor="b">
                    <a:lnL>
                      <a:noFill/>
                    </a:lnL>
                    <a:lnR>
                      <a:noFill/>
                    </a:lnR>
                    <a:lnT>
                      <a:noFill/>
                    </a:lnT>
                    <a:lnB>
                      <a:noFill/>
                    </a:lnB>
                    <a:solidFill>
                      <a:srgbClr val="DDE182"/>
                    </a:solidFill>
                  </a:tcPr>
                </a:tc>
                <a:tc>
                  <a:txBody>
                    <a:bodyPr/>
                    <a:lstStyle/>
                    <a:p>
                      <a:pPr algn="r" fontAlgn="b"/>
                      <a:r>
                        <a:rPr lang="en-US" sz="900" b="0" i="0" u="none" strike="noStrike" dirty="0">
                          <a:solidFill>
                            <a:srgbClr val="000000"/>
                          </a:solidFill>
                          <a:latin typeface="Calibri"/>
                        </a:rPr>
                        <a:t>0.247%</a:t>
                      </a:r>
                    </a:p>
                  </a:txBody>
                  <a:tcPr marL="0" marR="0" marT="0" marB="0" anchor="b">
                    <a:lnL>
                      <a:noFill/>
                    </a:lnL>
                    <a:lnR>
                      <a:noFill/>
                    </a:lnR>
                    <a:lnT>
                      <a:noFill/>
                    </a:lnT>
                    <a:lnB>
                      <a:noFill/>
                    </a:lnB>
                    <a:solidFill>
                      <a:srgbClr val="B7D780"/>
                    </a:solidFill>
                  </a:tcPr>
                </a:tc>
                <a:tc>
                  <a:txBody>
                    <a:bodyPr/>
                    <a:lstStyle/>
                    <a:p>
                      <a:pPr algn="r" fontAlgn="b"/>
                      <a:r>
                        <a:rPr lang="en-US" sz="900" b="0" i="0" u="none" strike="noStrike">
                          <a:solidFill>
                            <a:srgbClr val="000000"/>
                          </a:solidFill>
                          <a:latin typeface="Calibri"/>
                        </a:rPr>
                        <a:t>0.276%</a:t>
                      </a:r>
                    </a:p>
                  </a:txBody>
                  <a:tcPr marL="0" marR="0" marT="0" marB="0" anchor="b">
                    <a:lnL>
                      <a:noFill/>
                    </a:lnL>
                    <a:lnR>
                      <a:noFill/>
                    </a:lnR>
                    <a:lnT>
                      <a:noFill/>
                    </a:lnT>
                    <a:lnB>
                      <a:noFill/>
                    </a:lnB>
                    <a:solidFill>
                      <a:srgbClr val="AFD480"/>
                    </a:solidFill>
                  </a:tcPr>
                </a:tc>
              </a:tr>
              <a:tr h="177484">
                <a:tc>
                  <a:txBody>
                    <a:bodyPr/>
                    <a:lstStyle/>
                    <a:p>
                      <a:pPr algn="r" fontAlgn="b"/>
                      <a:r>
                        <a:rPr lang="en-US" sz="900" b="1" i="0" u="none" strike="noStrike">
                          <a:solidFill>
                            <a:srgbClr val="000000"/>
                          </a:solidFill>
                          <a:latin typeface="Calibri"/>
                        </a:rPr>
                        <a:t>2:00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0.075%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9E583"/>
                    </a:solidFill>
                  </a:tcPr>
                </a:tc>
                <a:tc>
                  <a:txBody>
                    <a:bodyPr/>
                    <a:lstStyle/>
                    <a:p>
                      <a:pPr algn="r" fontAlgn="b"/>
                      <a:r>
                        <a:rPr lang="en-US" sz="900" b="0" i="0" u="none" strike="noStrike">
                          <a:solidFill>
                            <a:srgbClr val="000000"/>
                          </a:solidFill>
                          <a:latin typeface="Calibri"/>
                        </a:rPr>
                        <a:t>0.012%</a:t>
                      </a:r>
                    </a:p>
                  </a:txBody>
                  <a:tcPr marL="0" marR="0" marT="0" marB="0" anchor="b">
                    <a:lnL>
                      <a:noFill/>
                    </a:lnL>
                    <a:lnR>
                      <a:noFill/>
                    </a:lnR>
                    <a:lnT>
                      <a:noFill/>
                    </a:lnT>
                    <a:lnB>
                      <a:noFill/>
                    </a:lnB>
                    <a:solidFill>
                      <a:srgbClr val="FBEA84"/>
                    </a:solidFill>
                  </a:tcPr>
                </a:tc>
                <a:tc>
                  <a:txBody>
                    <a:bodyPr/>
                    <a:lstStyle/>
                    <a:p>
                      <a:pPr algn="r" fontAlgn="b"/>
                      <a:r>
                        <a:rPr lang="en-US" sz="900" b="0" i="0" u="none" strike="noStrike">
                          <a:solidFill>
                            <a:srgbClr val="000000"/>
                          </a:solidFill>
                          <a:latin typeface="Calibri"/>
                        </a:rPr>
                        <a:t>0.262%</a:t>
                      </a:r>
                    </a:p>
                  </a:txBody>
                  <a:tcPr marL="0" marR="0" marT="0" marB="0" anchor="b">
                    <a:lnL>
                      <a:noFill/>
                    </a:lnL>
                    <a:lnR>
                      <a:noFill/>
                    </a:lnR>
                    <a:lnT>
                      <a:noFill/>
                    </a:lnT>
                    <a:lnB>
                      <a:noFill/>
                    </a:lnB>
                    <a:solidFill>
                      <a:srgbClr val="B3D580"/>
                    </a:solidFill>
                  </a:tcPr>
                </a:tc>
                <a:tc>
                  <a:txBody>
                    <a:bodyPr/>
                    <a:lstStyle/>
                    <a:p>
                      <a:pPr algn="r" fontAlgn="b"/>
                      <a:r>
                        <a:rPr lang="en-US" sz="900" b="0" i="0" u="none" strike="noStrike">
                          <a:solidFill>
                            <a:srgbClr val="000000"/>
                          </a:solidFill>
                          <a:latin typeface="Calibri"/>
                        </a:rPr>
                        <a:t>0.318%</a:t>
                      </a:r>
                    </a:p>
                  </a:txBody>
                  <a:tcPr marL="0" marR="0" marT="0" marB="0" anchor="b">
                    <a:lnL>
                      <a:noFill/>
                    </a:lnL>
                    <a:lnR>
                      <a:noFill/>
                    </a:lnR>
                    <a:lnT>
                      <a:noFill/>
                    </a:lnT>
                    <a:lnB>
                      <a:noFill/>
                    </a:lnB>
                    <a:solidFill>
                      <a:srgbClr val="A3D17F"/>
                    </a:solidFill>
                  </a:tcPr>
                </a:tc>
                <a:tc>
                  <a:txBody>
                    <a:bodyPr/>
                    <a:lstStyle/>
                    <a:p>
                      <a:pPr algn="r" fontAlgn="b"/>
                      <a:r>
                        <a:rPr lang="en-US" sz="900" b="0" i="0" u="none" strike="noStrike">
                          <a:solidFill>
                            <a:srgbClr val="000000"/>
                          </a:solidFill>
                          <a:latin typeface="Calibri"/>
                        </a:rPr>
                        <a:t>0.481%</a:t>
                      </a:r>
                    </a:p>
                  </a:txBody>
                  <a:tcPr marL="0" marR="0" marT="0" marB="0" anchor="b">
                    <a:lnL>
                      <a:noFill/>
                    </a:lnL>
                    <a:lnR>
                      <a:noFill/>
                    </a:lnR>
                    <a:lnT>
                      <a:noFill/>
                    </a:lnT>
                    <a:lnB>
                      <a:noFill/>
                    </a:lnB>
                    <a:solidFill>
                      <a:srgbClr val="74C37C"/>
                    </a:solidFill>
                  </a:tcPr>
                </a:tc>
                <a:tc>
                  <a:txBody>
                    <a:bodyPr/>
                    <a:lstStyle/>
                    <a:p>
                      <a:pPr algn="r" fontAlgn="b"/>
                      <a:r>
                        <a:rPr lang="en-US" sz="900" b="0" i="0" u="none" strike="noStrike">
                          <a:solidFill>
                            <a:srgbClr val="000000"/>
                          </a:solidFill>
                          <a:latin typeface="Calibri"/>
                        </a:rPr>
                        <a:t>0.068%</a:t>
                      </a:r>
                    </a:p>
                  </a:txBody>
                  <a:tcPr marL="0" marR="0" marT="0" marB="0" anchor="b">
                    <a:lnL>
                      <a:noFill/>
                    </a:lnL>
                    <a:lnR>
                      <a:noFill/>
                    </a:lnR>
                    <a:lnT>
                      <a:noFill/>
                    </a:lnT>
                    <a:lnB>
                      <a:noFill/>
                    </a:lnB>
                    <a:solidFill>
                      <a:srgbClr val="EBE683"/>
                    </a:solidFill>
                  </a:tcPr>
                </a:tc>
                <a:tc>
                  <a:txBody>
                    <a:bodyPr/>
                    <a:lstStyle/>
                    <a:p>
                      <a:pPr algn="r" fontAlgn="b"/>
                      <a:r>
                        <a:rPr lang="en-US" sz="900" b="0" i="0" u="none" strike="noStrike" dirty="0">
                          <a:solidFill>
                            <a:srgbClr val="000000"/>
                          </a:solidFill>
                          <a:latin typeface="Calibri"/>
                        </a:rPr>
                        <a:t>0.322%</a:t>
                      </a:r>
                    </a:p>
                  </a:txBody>
                  <a:tcPr marL="0" marR="0" marT="0" marB="0" anchor="b">
                    <a:lnL>
                      <a:noFill/>
                    </a:lnL>
                    <a:lnR>
                      <a:noFill/>
                    </a:lnR>
                    <a:lnT>
                      <a:noFill/>
                    </a:lnT>
                    <a:lnB>
                      <a:noFill/>
                    </a:lnB>
                    <a:solidFill>
                      <a:srgbClr val="A2D17F"/>
                    </a:solidFill>
                  </a:tcPr>
                </a:tc>
                <a:tc>
                  <a:txBody>
                    <a:bodyPr/>
                    <a:lstStyle/>
                    <a:p>
                      <a:pPr algn="r" fontAlgn="b"/>
                      <a:r>
                        <a:rPr lang="en-US" sz="900" b="0" i="0" u="none" strike="noStrike">
                          <a:solidFill>
                            <a:srgbClr val="000000"/>
                          </a:solidFill>
                          <a:latin typeface="Calibri"/>
                        </a:rPr>
                        <a:t>0.240%</a:t>
                      </a:r>
                    </a:p>
                  </a:txBody>
                  <a:tcPr marL="0" marR="0" marT="0" marB="0" anchor="b">
                    <a:lnL>
                      <a:noFill/>
                    </a:lnL>
                    <a:lnR>
                      <a:noFill/>
                    </a:lnR>
                    <a:lnT>
                      <a:noFill/>
                    </a:lnT>
                    <a:lnB>
                      <a:noFill/>
                    </a:lnB>
                    <a:solidFill>
                      <a:srgbClr val="B9D780"/>
                    </a:solidFill>
                  </a:tcPr>
                </a:tc>
              </a:tr>
              <a:tr h="177484">
                <a:tc>
                  <a:txBody>
                    <a:bodyPr/>
                    <a:lstStyle/>
                    <a:p>
                      <a:pPr algn="r" fontAlgn="b"/>
                      <a:r>
                        <a:rPr lang="en-US" sz="900" b="1" i="0" u="none" strike="noStrike">
                          <a:solidFill>
                            <a:srgbClr val="000000"/>
                          </a:solidFill>
                          <a:latin typeface="Calibri"/>
                        </a:rPr>
                        <a:t>3:00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-0.066%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EDE81"/>
                    </a:solidFill>
                  </a:tcPr>
                </a:tc>
                <a:tc>
                  <a:txBody>
                    <a:bodyPr/>
                    <a:lstStyle/>
                    <a:p>
                      <a:pPr algn="r" fontAlgn="b"/>
                      <a:r>
                        <a:rPr lang="en-US" sz="900" b="0" i="0" u="none" strike="noStrike">
                          <a:solidFill>
                            <a:srgbClr val="000000"/>
                          </a:solidFill>
                          <a:latin typeface="Calibri"/>
                        </a:rPr>
                        <a:t>0.049%</a:t>
                      </a:r>
                    </a:p>
                  </a:txBody>
                  <a:tcPr marL="0" marR="0" marT="0" marB="0" anchor="b">
                    <a:lnL>
                      <a:noFill/>
                    </a:lnL>
                    <a:lnR>
                      <a:noFill/>
                    </a:lnR>
                    <a:lnT>
                      <a:noFill/>
                    </a:lnT>
                    <a:lnB>
                      <a:noFill/>
                    </a:lnB>
                    <a:solidFill>
                      <a:srgbClr val="F0E784"/>
                    </a:solidFill>
                  </a:tcPr>
                </a:tc>
                <a:tc>
                  <a:txBody>
                    <a:bodyPr/>
                    <a:lstStyle/>
                    <a:p>
                      <a:pPr algn="r" fontAlgn="b"/>
                      <a:r>
                        <a:rPr lang="en-US" sz="900" b="0" i="0" u="none" strike="noStrike">
                          <a:solidFill>
                            <a:srgbClr val="000000"/>
                          </a:solidFill>
                          <a:latin typeface="Calibri"/>
                        </a:rPr>
                        <a:t>0.229%</a:t>
                      </a:r>
                    </a:p>
                  </a:txBody>
                  <a:tcPr marL="0" marR="0" marT="0" marB="0" anchor="b">
                    <a:lnL>
                      <a:noFill/>
                    </a:lnL>
                    <a:lnR>
                      <a:noFill/>
                    </a:lnR>
                    <a:lnT>
                      <a:noFill/>
                    </a:lnT>
                    <a:lnB>
                      <a:noFill/>
                    </a:lnB>
                    <a:solidFill>
                      <a:srgbClr val="BDD881"/>
                    </a:solidFill>
                  </a:tcPr>
                </a:tc>
                <a:tc>
                  <a:txBody>
                    <a:bodyPr/>
                    <a:lstStyle/>
                    <a:p>
                      <a:pPr algn="r" fontAlgn="b"/>
                      <a:r>
                        <a:rPr lang="en-US" sz="900" b="0" i="0" u="none" strike="noStrike">
                          <a:solidFill>
                            <a:srgbClr val="000000"/>
                          </a:solidFill>
                          <a:latin typeface="Calibri"/>
                        </a:rPr>
                        <a:t>0.062%</a:t>
                      </a:r>
                    </a:p>
                  </a:txBody>
                  <a:tcPr marL="0" marR="0" marT="0" marB="0" anchor="b">
                    <a:lnL>
                      <a:noFill/>
                    </a:lnL>
                    <a:lnR>
                      <a:noFill/>
                    </a:lnR>
                    <a:lnT>
                      <a:noFill/>
                    </a:lnT>
                    <a:lnB>
                      <a:noFill/>
                    </a:lnB>
                    <a:solidFill>
                      <a:srgbClr val="ECE683"/>
                    </a:solidFill>
                  </a:tcPr>
                </a:tc>
                <a:tc>
                  <a:txBody>
                    <a:bodyPr/>
                    <a:lstStyle/>
                    <a:p>
                      <a:pPr algn="r" fontAlgn="b"/>
                      <a:r>
                        <a:rPr lang="en-US" sz="900" b="0" i="0" u="none" strike="noStrike">
                          <a:solidFill>
                            <a:srgbClr val="000000"/>
                          </a:solidFill>
                          <a:latin typeface="Calibri"/>
                        </a:rPr>
                        <a:t>-0.174%</a:t>
                      </a:r>
                    </a:p>
                  </a:txBody>
                  <a:tcPr marL="0" marR="0" marT="0" marB="0" anchor="b">
                    <a:lnL>
                      <a:noFill/>
                    </a:lnL>
                    <a:lnR>
                      <a:noFill/>
                    </a:lnR>
                    <a:lnT>
                      <a:noFill/>
                    </a:lnT>
                    <a:lnB>
                      <a:noFill/>
                    </a:lnB>
                    <a:solidFill>
                      <a:srgbClr val="FDC87D"/>
                    </a:solidFill>
                  </a:tcPr>
                </a:tc>
                <a:tc>
                  <a:txBody>
                    <a:bodyPr/>
                    <a:lstStyle/>
                    <a:p>
                      <a:pPr algn="r" fontAlgn="b"/>
                      <a:r>
                        <a:rPr lang="en-US" sz="900" b="0" i="0" u="none" strike="noStrike">
                          <a:solidFill>
                            <a:srgbClr val="000000"/>
                          </a:solidFill>
                          <a:latin typeface="Calibri"/>
                        </a:rPr>
                        <a:t>-0.245%</a:t>
                      </a:r>
                    </a:p>
                  </a:txBody>
                  <a:tcPr marL="0" marR="0" marT="0" marB="0" anchor="b">
                    <a:lnL>
                      <a:noFill/>
                    </a:lnL>
                    <a:lnR>
                      <a:noFill/>
                    </a:lnR>
                    <a:lnT>
                      <a:noFill/>
                    </a:lnT>
                    <a:lnB>
                      <a:noFill/>
                    </a:lnB>
                    <a:solidFill>
                      <a:srgbClr val="FCBA7A"/>
                    </a:solidFill>
                  </a:tcPr>
                </a:tc>
                <a:tc>
                  <a:txBody>
                    <a:bodyPr/>
                    <a:lstStyle/>
                    <a:p>
                      <a:pPr algn="r" fontAlgn="b"/>
                      <a:r>
                        <a:rPr lang="en-US" sz="900" b="0" i="0" u="none" strike="noStrike">
                          <a:solidFill>
                            <a:srgbClr val="000000"/>
                          </a:solidFill>
                          <a:latin typeface="Calibri"/>
                        </a:rPr>
                        <a:t>-0.099%</a:t>
                      </a:r>
                    </a:p>
                  </a:txBody>
                  <a:tcPr marL="0" marR="0" marT="0" marB="0" anchor="b">
                    <a:lnL>
                      <a:noFill/>
                    </a:lnL>
                    <a:lnR>
                      <a:noFill/>
                    </a:lnR>
                    <a:lnT>
                      <a:noFill/>
                    </a:lnT>
                    <a:lnB>
                      <a:noFill/>
                    </a:lnB>
                    <a:solidFill>
                      <a:srgbClr val="FDD780"/>
                    </a:solidFill>
                  </a:tcPr>
                </a:tc>
                <a:tc>
                  <a:txBody>
                    <a:bodyPr/>
                    <a:lstStyle/>
                    <a:p>
                      <a:pPr algn="r" fontAlgn="b"/>
                      <a:r>
                        <a:rPr lang="en-US" sz="900" b="0" i="0" u="none" strike="noStrike">
                          <a:solidFill>
                            <a:srgbClr val="000000"/>
                          </a:solidFill>
                          <a:latin typeface="Calibri"/>
                        </a:rPr>
                        <a:t>-0.106%</a:t>
                      </a:r>
                    </a:p>
                  </a:txBody>
                  <a:tcPr marL="0" marR="0" marT="0" marB="0" anchor="b">
                    <a:lnL>
                      <a:noFill/>
                    </a:lnL>
                    <a:lnR>
                      <a:noFill/>
                    </a:lnR>
                    <a:lnT>
                      <a:noFill/>
                    </a:lnT>
                    <a:lnB>
                      <a:noFill/>
                    </a:lnB>
                    <a:solidFill>
                      <a:srgbClr val="FDD680"/>
                    </a:solidFill>
                  </a:tcPr>
                </a:tc>
              </a:tr>
              <a:tr h="177484">
                <a:tc>
                  <a:txBody>
                    <a:bodyPr/>
                    <a:lstStyle/>
                    <a:p>
                      <a:pPr algn="r" fontAlgn="b"/>
                      <a:r>
                        <a:rPr lang="en-US" sz="900" b="1" i="0" u="none" strike="noStrike">
                          <a:solidFill>
                            <a:srgbClr val="000000"/>
                          </a:solidFill>
                          <a:latin typeface="Calibri"/>
                        </a:rPr>
                        <a:t>4:00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-0.061%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EDF81"/>
                    </a:solidFill>
                  </a:tcPr>
                </a:tc>
                <a:tc>
                  <a:txBody>
                    <a:bodyPr/>
                    <a:lstStyle/>
                    <a:p>
                      <a:pPr algn="r" fontAlgn="b"/>
                      <a:r>
                        <a:rPr lang="en-US" sz="900" b="0" i="0" u="none" strike="noStrike">
                          <a:solidFill>
                            <a:srgbClr val="000000"/>
                          </a:solidFill>
                          <a:latin typeface="Calibri"/>
                        </a:rPr>
                        <a:t>0.025%</a:t>
                      </a:r>
                    </a:p>
                  </a:txBody>
                  <a:tcPr marL="0" marR="0" marT="0" marB="0" anchor="b">
                    <a:lnL>
                      <a:noFill/>
                    </a:lnL>
                    <a:lnR>
                      <a:noFill/>
                    </a:lnR>
                    <a:lnT>
                      <a:noFill/>
                    </a:lnT>
                    <a:lnB>
                      <a:noFill/>
                    </a:lnB>
                    <a:solidFill>
                      <a:srgbClr val="F7E984"/>
                    </a:solidFill>
                  </a:tcPr>
                </a:tc>
                <a:tc>
                  <a:txBody>
                    <a:bodyPr/>
                    <a:lstStyle/>
                    <a:p>
                      <a:pPr algn="r" fontAlgn="b"/>
                      <a:r>
                        <a:rPr lang="en-US" sz="900" b="0" i="0" u="none" strike="noStrike">
                          <a:solidFill>
                            <a:srgbClr val="000000"/>
                          </a:solidFill>
                          <a:latin typeface="Calibri"/>
                        </a:rPr>
                        <a:t>-0.081%</a:t>
                      </a:r>
                    </a:p>
                  </a:txBody>
                  <a:tcPr marL="0" marR="0" marT="0" marB="0" anchor="b">
                    <a:lnL>
                      <a:noFill/>
                    </a:lnL>
                    <a:lnR>
                      <a:noFill/>
                    </a:lnR>
                    <a:lnT>
                      <a:noFill/>
                    </a:lnT>
                    <a:lnB>
                      <a:noFill/>
                    </a:lnB>
                    <a:solidFill>
                      <a:srgbClr val="FEDB81"/>
                    </a:solidFill>
                  </a:tcPr>
                </a:tc>
                <a:tc>
                  <a:txBody>
                    <a:bodyPr/>
                    <a:lstStyle/>
                    <a:p>
                      <a:pPr algn="r" fontAlgn="b"/>
                      <a:r>
                        <a:rPr lang="en-US" sz="900" b="0" i="0" u="none" strike="noStrike">
                          <a:solidFill>
                            <a:srgbClr val="000000"/>
                          </a:solidFill>
                          <a:latin typeface="Calibri"/>
                        </a:rPr>
                        <a:t>-0.012%</a:t>
                      </a:r>
                    </a:p>
                  </a:txBody>
                  <a:tcPr marL="0" marR="0" marT="0" marB="0" anchor="b">
                    <a:lnL>
                      <a:noFill/>
                    </a:lnL>
                    <a:lnR>
                      <a:noFill/>
                    </a:lnR>
                    <a:lnT>
                      <a:noFill/>
                    </a:lnT>
                    <a:lnB>
                      <a:noFill/>
                    </a:lnB>
                    <a:solidFill>
                      <a:srgbClr val="FEE983"/>
                    </a:solidFill>
                  </a:tcPr>
                </a:tc>
                <a:tc>
                  <a:txBody>
                    <a:bodyPr/>
                    <a:lstStyle/>
                    <a:p>
                      <a:pPr algn="r" fontAlgn="b"/>
                      <a:r>
                        <a:rPr lang="en-US" sz="900" b="0" i="0" u="none" strike="noStrike">
                          <a:solidFill>
                            <a:srgbClr val="000000"/>
                          </a:solidFill>
                          <a:latin typeface="Calibri"/>
                        </a:rPr>
                        <a:t>-0.220%</a:t>
                      </a:r>
                    </a:p>
                  </a:txBody>
                  <a:tcPr marL="0" marR="0" marT="0" marB="0" anchor="b">
                    <a:lnL>
                      <a:noFill/>
                    </a:lnL>
                    <a:lnR>
                      <a:noFill/>
                    </a:lnR>
                    <a:lnT>
                      <a:noFill/>
                    </a:lnT>
                    <a:lnB>
                      <a:noFill/>
                    </a:lnB>
                    <a:solidFill>
                      <a:srgbClr val="FCBF7B"/>
                    </a:solidFill>
                  </a:tcPr>
                </a:tc>
                <a:tc>
                  <a:txBody>
                    <a:bodyPr/>
                    <a:lstStyle/>
                    <a:p>
                      <a:pPr algn="r" fontAlgn="b"/>
                      <a:r>
                        <a:rPr lang="en-US" sz="900" b="0" i="0" u="none" strike="noStrike">
                          <a:solidFill>
                            <a:srgbClr val="000000"/>
                          </a:solidFill>
                          <a:latin typeface="Calibri"/>
                        </a:rPr>
                        <a:t>-0.113%</a:t>
                      </a:r>
                    </a:p>
                  </a:txBody>
                  <a:tcPr marL="0" marR="0" marT="0" marB="0" anchor="b">
                    <a:lnL>
                      <a:noFill/>
                    </a:lnL>
                    <a:lnR>
                      <a:noFill/>
                    </a:lnR>
                    <a:lnT>
                      <a:noFill/>
                    </a:lnT>
                    <a:lnB>
                      <a:noFill/>
                    </a:lnB>
                    <a:solidFill>
                      <a:srgbClr val="FDD57F"/>
                    </a:solidFill>
                  </a:tcPr>
                </a:tc>
                <a:tc>
                  <a:txBody>
                    <a:bodyPr/>
                    <a:lstStyle/>
                    <a:p>
                      <a:pPr algn="r" fontAlgn="b"/>
                      <a:r>
                        <a:rPr lang="en-US" sz="900" b="0" i="0" u="none" strike="noStrike">
                          <a:solidFill>
                            <a:srgbClr val="000000"/>
                          </a:solidFill>
                          <a:latin typeface="Calibri"/>
                        </a:rPr>
                        <a:t>-0.033%</a:t>
                      </a:r>
                    </a:p>
                  </a:txBody>
                  <a:tcPr marL="0" marR="0" marT="0" marB="0" anchor="b">
                    <a:lnL>
                      <a:noFill/>
                    </a:lnL>
                    <a:lnR>
                      <a:noFill/>
                    </a:lnR>
                    <a:lnT>
                      <a:noFill/>
                    </a:lnT>
                    <a:lnB>
                      <a:noFill/>
                    </a:lnB>
                    <a:solidFill>
                      <a:srgbClr val="FEE582"/>
                    </a:solidFill>
                  </a:tcPr>
                </a:tc>
                <a:tc>
                  <a:txBody>
                    <a:bodyPr/>
                    <a:lstStyle/>
                    <a:p>
                      <a:pPr algn="r" fontAlgn="b"/>
                      <a:r>
                        <a:rPr lang="en-US" sz="900" b="0" i="0" u="none" strike="noStrike">
                          <a:solidFill>
                            <a:srgbClr val="000000"/>
                          </a:solidFill>
                          <a:latin typeface="Calibri"/>
                        </a:rPr>
                        <a:t>-0.157%</a:t>
                      </a:r>
                    </a:p>
                  </a:txBody>
                  <a:tcPr marL="0" marR="0" marT="0" marB="0" anchor="b">
                    <a:lnL>
                      <a:noFill/>
                    </a:lnL>
                    <a:lnR>
                      <a:noFill/>
                    </a:lnR>
                    <a:lnT>
                      <a:noFill/>
                    </a:lnT>
                    <a:lnB>
                      <a:noFill/>
                    </a:lnB>
                    <a:solidFill>
                      <a:srgbClr val="FDCC7E"/>
                    </a:solidFill>
                  </a:tcPr>
                </a:tc>
              </a:tr>
              <a:tr h="177484">
                <a:tc>
                  <a:txBody>
                    <a:bodyPr/>
                    <a:lstStyle/>
                    <a:p>
                      <a:pPr algn="r" fontAlgn="b"/>
                      <a:r>
                        <a:rPr lang="en-US" sz="900" b="1" i="0" u="none" strike="noStrike">
                          <a:solidFill>
                            <a:srgbClr val="000000"/>
                          </a:solidFill>
                          <a:latin typeface="Calibri"/>
                        </a:rPr>
                        <a:t>5:00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-0.107%</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DD680"/>
                    </a:solidFill>
                  </a:tcPr>
                </a:tc>
                <a:tc>
                  <a:txBody>
                    <a:bodyPr/>
                    <a:lstStyle/>
                    <a:p>
                      <a:pPr algn="r" fontAlgn="b"/>
                      <a:r>
                        <a:rPr lang="en-US" sz="900" b="0" i="0" u="none" strike="noStrike">
                          <a:solidFill>
                            <a:srgbClr val="000000"/>
                          </a:solidFill>
                          <a:latin typeface="Calibri"/>
                        </a:rPr>
                        <a:t>-0.047%</a:t>
                      </a:r>
                    </a:p>
                  </a:txBody>
                  <a:tcPr marL="0" marR="0" marT="0" marB="0" anchor="b">
                    <a:lnL>
                      <a:noFill/>
                    </a:lnL>
                    <a:lnR>
                      <a:noFill/>
                    </a:lnR>
                    <a:lnT>
                      <a:noFill/>
                    </a:lnT>
                    <a:lnB>
                      <a:noFill/>
                    </a:lnB>
                    <a:solidFill>
                      <a:srgbClr val="FEE282"/>
                    </a:solidFill>
                  </a:tcPr>
                </a:tc>
                <a:tc>
                  <a:txBody>
                    <a:bodyPr/>
                    <a:lstStyle/>
                    <a:p>
                      <a:pPr algn="r" fontAlgn="b"/>
                      <a:r>
                        <a:rPr lang="en-US" sz="900" b="0" i="0" u="none" strike="noStrike">
                          <a:solidFill>
                            <a:srgbClr val="000000"/>
                          </a:solidFill>
                          <a:latin typeface="Calibri"/>
                        </a:rPr>
                        <a:t>-0.249%</a:t>
                      </a:r>
                    </a:p>
                  </a:txBody>
                  <a:tcPr marL="0" marR="0" marT="0" marB="0" anchor="b">
                    <a:lnL>
                      <a:noFill/>
                    </a:lnL>
                    <a:lnR>
                      <a:noFill/>
                    </a:lnR>
                    <a:lnT>
                      <a:noFill/>
                    </a:lnT>
                    <a:lnB>
                      <a:noFill/>
                    </a:lnB>
                    <a:solidFill>
                      <a:srgbClr val="FCB97A"/>
                    </a:solidFill>
                  </a:tcPr>
                </a:tc>
                <a:tc>
                  <a:txBody>
                    <a:bodyPr/>
                    <a:lstStyle/>
                    <a:p>
                      <a:pPr algn="r" fontAlgn="b"/>
                      <a:r>
                        <a:rPr lang="en-US" sz="900" b="0" i="0" u="none" strike="noStrike">
                          <a:solidFill>
                            <a:srgbClr val="000000"/>
                          </a:solidFill>
                          <a:latin typeface="Calibri"/>
                        </a:rPr>
                        <a:t>-0.168%</a:t>
                      </a:r>
                    </a:p>
                  </a:txBody>
                  <a:tcPr marL="0" marR="0" marT="0" marB="0" anchor="b">
                    <a:lnL>
                      <a:noFill/>
                    </a:lnL>
                    <a:lnR>
                      <a:noFill/>
                    </a:lnR>
                    <a:lnT>
                      <a:noFill/>
                    </a:lnT>
                    <a:lnB>
                      <a:noFill/>
                    </a:lnB>
                    <a:solidFill>
                      <a:srgbClr val="FDC97D"/>
                    </a:solidFill>
                  </a:tcPr>
                </a:tc>
                <a:tc>
                  <a:txBody>
                    <a:bodyPr/>
                    <a:lstStyle/>
                    <a:p>
                      <a:pPr algn="r" fontAlgn="b"/>
                      <a:r>
                        <a:rPr lang="en-US" sz="900" b="0" i="0" u="none" strike="noStrike">
                          <a:solidFill>
                            <a:srgbClr val="000000"/>
                          </a:solidFill>
                          <a:latin typeface="Calibri"/>
                        </a:rPr>
                        <a:t>-0.378%</a:t>
                      </a:r>
                    </a:p>
                  </a:txBody>
                  <a:tcPr marL="0" marR="0" marT="0" marB="0" anchor="b">
                    <a:lnL>
                      <a:noFill/>
                    </a:lnL>
                    <a:lnR>
                      <a:noFill/>
                    </a:lnR>
                    <a:lnT>
                      <a:noFill/>
                    </a:lnT>
                    <a:lnB>
                      <a:noFill/>
                    </a:lnB>
                    <a:solidFill>
                      <a:srgbClr val="FA9F75"/>
                    </a:solidFill>
                  </a:tcPr>
                </a:tc>
                <a:tc>
                  <a:txBody>
                    <a:bodyPr/>
                    <a:lstStyle/>
                    <a:p>
                      <a:pPr algn="r" fontAlgn="b"/>
                      <a:r>
                        <a:rPr lang="en-US" sz="900" b="0" i="0" u="none" strike="noStrike">
                          <a:solidFill>
                            <a:srgbClr val="000000"/>
                          </a:solidFill>
                          <a:latin typeface="Calibri"/>
                        </a:rPr>
                        <a:t>-0.143%</a:t>
                      </a:r>
                    </a:p>
                  </a:txBody>
                  <a:tcPr marL="0" marR="0" marT="0" marB="0" anchor="b">
                    <a:lnL>
                      <a:noFill/>
                    </a:lnL>
                    <a:lnR>
                      <a:noFill/>
                    </a:lnR>
                    <a:lnT>
                      <a:noFill/>
                    </a:lnT>
                    <a:lnB>
                      <a:noFill/>
                    </a:lnB>
                    <a:solidFill>
                      <a:srgbClr val="FDCF7E"/>
                    </a:solidFill>
                  </a:tcPr>
                </a:tc>
                <a:tc>
                  <a:txBody>
                    <a:bodyPr/>
                    <a:lstStyle/>
                    <a:p>
                      <a:pPr algn="r" fontAlgn="b"/>
                      <a:r>
                        <a:rPr lang="en-US" sz="900" b="0" i="0" u="none" strike="noStrike">
                          <a:solidFill>
                            <a:srgbClr val="000000"/>
                          </a:solidFill>
                          <a:latin typeface="Calibri"/>
                        </a:rPr>
                        <a:t>-0.334%</a:t>
                      </a:r>
                    </a:p>
                  </a:txBody>
                  <a:tcPr marL="0" marR="0" marT="0" marB="0" anchor="b">
                    <a:lnL>
                      <a:noFill/>
                    </a:lnL>
                    <a:lnR>
                      <a:noFill/>
                    </a:lnR>
                    <a:lnT>
                      <a:noFill/>
                    </a:lnT>
                    <a:lnB>
                      <a:noFill/>
                    </a:lnB>
                    <a:solidFill>
                      <a:srgbClr val="FBA877"/>
                    </a:solidFill>
                  </a:tcPr>
                </a:tc>
                <a:tc>
                  <a:txBody>
                    <a:bodyPr/>
                    <a:lstStyle/>
                    <a:p>
                      <a:pPr algn="r" fontAlgn="b"/>
                      <a:r>
                        <a:rPr lang="en-US" sz="900" b="0" i="0" u="none" strike="noStrike">
                          <a:solidFill>
                            <a:srgbClr val="000000"/>
                          </a:solidFill>
                          <a:latin typeface="Calibri"/>
                        </a:rPr>
                        <a:t>-0.256%</a:t>
                      </a:r>
                    </a:p>
                  </a:txBody>
                  <a:tcPr marL="0" marR="0" marT="0" marB="0" anchor="b">
                    <a:lnL>
                      <a:noFill/>
                    </a:lnL>
                    <a:lnR>
                      <a:noFill/>
                    </a:lnR>
                    <a:lnT>
                      <a:noFill/>
                    </a:lnT>
                    <a:lnB>
                      <a:noFill/>
                    </a:lnB>
                    <a:solidFill>
                      <a:srgbClr val="FCB87A"/>
                    </a:solidFill>
                  </a:tcPr>
                </a:tc>
              </a:tr>
              <a:tr h="177484">
                <a:tc>
                  <a:txBody>
                    <a:bodyPr/>
                    <a:lstStyle/>
                    <a:p>
                      <a:pPr algn="r" fontAlgn="b"/>
                      <a:r>
                        <a:rPr lang="en-US" sz="900" b="1" i="0" u="none" strike="noStrike">
                          <a:solidFill>
                            <a:srgbClr val="000000"/>
                          </a:solidFill>
                          <a:latin typeface="Calibri"/>
                        </a:rPr>
                        <a:t>6:00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-0.071%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EDD81"/>
                    </a:solidFill>
                  </a:tcPr>
                </a:tc>
                <a:tc>
                  <a:txBody>
                    <a:bodyPr/>
                    <a:lstStyle/>
                    <a:p>
                      <a:pPr algn="r" fontAlgn="b"/>
                      <a:r>
                        <a:rPr lang="en-US" sz="900" b="0" i="0" u="none" strike="noStrike">
                          <a:solidFill>
                            <a:srgbClr val="000000"/>
                          </a:solidFill>
                          <a:latin typeface="Calibri"/>
                        </a:rPr>
                        <a:t>-0.081%</a:t>
                      </a:r>
                    </a:p>
                  </a:txBody>
                  <a:tcPr marL="0" marR="0" marT="0" marB="0" anchor="b">
                    <a:lnL>
                      <a:noFill/>
                    </a:lnL>
                    <a:lnR>
                      <a:noFill/>
                    </a:lnR>
                    <a:lnT>
                      <a:noFill/>
                    </a:lnT>
                    <a:lnB>
                      <a:noFill/>
                    </a:lnB>
                    <a:solidFill>
                      <a:srgbClr val="FEDB81"/>
                    </a:solidFill>
                  </a:tcPr>
                </a:tc>
                <a:tc>
                  <a:txBody>
                    <a:bodyPr/>
                    <a:lstStyle/>
                    <a:p>
                      <a:pPr algn="r" fontAlgn="b"/>
                      <a:r>
                        <a:rPr lang="en-US" sz="900" b="0" i="0" u="none" strike="noStrike">
                          <a:solidFill>
                            <a:srgbClr val="000000"/>
                          </a:solidFill>
                          <a:latin typeface="Calibri"/>
                        </a:rPr>
                        <a:t>-0.184%</a:t>
                      </a:r>
                    </a:p>
                  </a:txBody>
                  <a:tcPr marL="0" marR="0" marT="0" marB="0" anchor="b">
                    <a:lnL>
                      <a:noFill/>
                    </a:lnL>
                    <a:lnR>
                      <a:noFill/>
                    </a:lnR>
                    <a:lnT>
                      <a:noFill/>
                    </a:lnT>
                    <a:lnB>
                      <a:noFill/>
                    </a:lnB>
                    <a:solidFill>
                      <a:srgbClr val="FDC67D"/>
                    </a:solidFill>
                  </a:tcPr>
                </a:tc>
                <a:tc>
                  <a:txBody>
                    <a:bodyPr/>
                    <a:lstStyle/>
                    <a:p>
                      <a:pPr algn="r" fontAlgn="b"/>
                      <a:r>
                        <a:rPr lang="en-US" sz="900" b="0" i="0" u="none" strike="noStrike">
                          <a:solidFill>
                            <a:srgbClr val="000000"/>
                          </a:solidFill>
                          <a:latin typeface="Calibri"/>
                        </a:rPr>
                        <a:t>-0.124%</a:t>
                      </a:r>
                    </a:p>
                  </a:txBody>
                  <a:tcPr marL="0" marR="0" marT="0" marB="0" anchor="b">
                    <a:lnL>
                      <a:noFill/>
                    </a:lnL>
                    <a:lnR>
                      <a:noFill/>
                    </a:lnR>
                    <a:lnT>
                      <a:noFill/>
                    </a:lnT>
                    <a:lnB>
                      <a:noFill/>
                    </a:lnB>
                    <a:solidFill>
                      <a:srgbClr val="FDD27F"/>
                    </a:solidFill>
                  </a:tcPr>
                </a:tc>
                <a:tc>
                  <a:txBody>
                    <a:bodyPr/>
                    <a:lstStyle/>
                    <a:p>
                      <a:pPr algn="r" fontAlgn="b"/>
                      <a:r>
                        <a:rPr lang="en-US" sz="900" b="0" i="0" u="none" strike="noStrike">
                          <a:solidFill>
                            <a:srgbClr val="000000"/>
                          </a:solidFill>
                          <a:latin typeface="Calibri"/>
                        </a:rPr>
                        <a:t>-0.377%</a:t>
                      </a:r>
                    </a:p>
                  </a:txBody>
                  <a:tcPr marL="0" marR="0" marT="0" marB="0" anchor="b">
                    <a:lnL>
                      <a:noFill/>
                    </a:lnL>
                    <a:lnR>
                      <a:noFill/>
                    </a:lnR>
                    <a:lnT>
                      <a:noFill/>
                    </a:lnT>
                    <a:lnB>
                      <a:noFill/>
                    </a:lnB>
                    <a:solidFill>
                      <a:srgbClr val="FA9F75"/>
                    </a:solidFill>
                  </a:tcPr>
                </a:tc>
                <a:tc>
                  <a:txBody>
                    <a:bodyPr/>
                    <a:lstStyle/>
                    <a:p>
                      <a:pPr algn="r" fontAlgn="b"/>
                      <a:r>
                        <a:rPr lang="en-US" sz="900" b="0" i="0" u="none" strike="noStrike" dirty="0">
                          <a:solidFill>
                            <a:srgbClr val="000000"/>
                          </a:solidFill>
                          <a:latin typeface="Calibri"/>
                        </a:rPr>
                        <a:t>-0.649%</a:t>
                      </a:r>
                    </a:p>
                  </a:txBody>
                  <a:tcPr marL="0" marR="0" marT="0" marB="0" anchor="b">
                    <a:lnL>
                      <a:noFill/>
                    </a:lnL>
                    <a:lnR>
                      <a:noFill/>
                    </a:lnR>
                    <a:lnT>
                      <a:noFill/>
                    </a:lnT>
                    <a:lnB>
                      <a:noFill/>
                    </a:lnB>
                    <a:solidFill>
                      <a:srgbClr val="F8696B"/>
                    </a:solidFill>
                  </a:tcPr>
                </a:tc>
                <a:tc>
                  <a:txBody>
                    <a:bodyPr/>
                    <a:lstStyle/>
                    <a:p>
                      <a:pPr algn="r" fontAlgn="b"/>
                      <a:r>
                        <a:rPr lang="en-US" sz="900" b="0" i="0" u="none" strike="noStrike">
                          <a:solidFill>
                            <a:srgbClr val="000000"/>
                          </a:solidFill>
                          <a:latin typeface="Calibri"/>
                        </a:rPr>
                        <a:t>-0.506%</a:t>
                      </a:r>
                    </a:p>
                  </a:txBody>
                  <a:tcPr marL="0" marR="0" marT="0" marB="0" anchor="b">
                    <a:lnL>
                      <a:noFill/>
                    </a:lnL>
                    <a:lnR>
                      <a:noFill/>
                    </a:lnR>
                    <a:lnT>
                      <a:noFill/>
                    </a:lnT>
                    <a:lnB>
                      <a:noFill/>
                    </a:lnB>
                    <a:solidFill>
                      <a:srgbClr val="F98570"/>
                    </a:solidFill>
                  </a:tcPr>
                </a:tc>
                <a:tc>
                  <a:txBody>
                    <a:bodyPr/>
                    <a:lstStyle/>
                    <a:p>
                      <a:pPr algn="r" fontAlgn="b"/>
                      <a:r>
                        <a:rPr lang="en-US" sz="900" b="0" i="0" u="none" strike="noStrike">
                          <a:solidFill>
                            <a:srgbClr val="000000"/>
                          </a:solidFill>
                          <a:latin typeface="Calibri"/>
                        </a:rPr>
                        <a:t>-0.177%</a:t>
                      </a:r>
                    </a:p>
                  </a:txBody>
                  <a:tcPr marL="0" marR="0" marT="0" marB="0" anchor="b">
                    <a:lnL>
                      <a:noFill/>
                    </a:lnL>
                    <a:lnR>
                      <a:noFill/>
                    </a:lnR>
                    <a:lnT>
                      <a:noFill/>
                    </a:lnT>
                    <a:lnB>
                      <a:noFill/>
                    </a:lnB>
                    <a:solidFill>
                      <a:srgbClr val="FDC87D"/>
                    </a:solidFill>
                  </a:tcPr>
                </a:tc>
              </a:tr>
              <a:tr h="177484">
                <a:tc>
                  <a:txBody>
                    <a:bodyPr/>
                    <a:lstStyle/>
                    <a:p>
                      <a:pPr algn="r" fontAlgn="b"/>
                      <a:r>
                        <a:rPr lang="en-US" sz="900" b="1" i="0" u="none" strike="noStrike">
                          <a:solidFill>
                            <a:srgbClr val="000000"/>
                          </a:solidFill>
                          <a:latin typeface="Calibri"/>
                        </a:rPr>
                        <a:t>7:00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0.028%</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6E984"/>
                    </a:solidFill>
                  </a:tcPr>
                </a:tc>
                <a:tc>
                  <a:txBody>
                    <a:bodyPr/>
                    <a:lstStyle/>
                    <a:p>
                      <a:pPr algn="r" fontAlgn="b"/>
                      <a:r>
                        <a:rPr lang="en-US" sz="900" b="0" i="0" u="none" strike="noStrike">
                          <a:solidFill>
                            <a:srgbClr val="000000"/>
                          </a:solidFill>
                          <a:latin typeface="Calibri"/>
                        </a:rPr>
                        <a:t>-0.018%</a:t>
                      </a:r>
                    </a:p>
                  </a:txBody>
                  <a:tcPr marL="0" marR="0" marT="0" marB="0" anchor="b">
                    <a:lnL>
                      <a:noFill/>
                    </a:lnL>
                    <a:lnR>
                      <a:noFill/>
                    </a:lnR>
                    <a:lnT>
                      <a:noFill/>
                    </a:lnT>
                    <a:lnB>
                      <a:noFill/>
                    </a:lnB>
                    <a:solidFill>
                      <a:srgbClr val="FEE883"/>
                    </a:solidFill>
                  </a:tcPr>
                </a:tc>
                <a:tc>
                  <a:txBody>
                    <a:bodyPr/>
                    <a:lstStyle/>
                    <a:p>
                      <a:pPr algn="r" fontAlgn="b"/>
                      <a:r>
                        <a:rPr lang="en-US" sz="900" b="0" i="0" u="none" strike="noStrike">
                          <a:solidFill>
                            <a:srgbClr val="000000"/>
                          </a:solidFill>
                          <a:latin typeface="Calibri"/>
                        </a:rPr>
                        <a:t>-0.058%</a:t>
                      </a:r>
                    </a:p>
                  </a:txBody>
                  <a:tcPr marL="0" marR="0" marT="0" marB="0" anchor="b">
                    <a:lnL>
                      <a:noFill/>
                    </a:lnL>
                    <a:lnR>
                      <a:noFill/>
                    </a:lnR>
                    <a:lnT>
                      <a:noFill/>
                    </a:lnT>
                    <a:lnB>
                      <a:noFill/>
                    </a:lnB>
                    <a:solidFill>
                      <a:srgbClr val="FEE081"/>
                    </a:solidFill>
                  </a:tcPr>
                </a:tc>
                <a:tc>
                  <a:txBody>
                    <a:bodyPr/>
                    <a:lstStyle/>
                    <a:p>
                      <a:pPr algn="r" fontAlgn="b"/>
                      <a:r>
                        <a:rPr lang="en-US" sz="900" b="0" i="0" u="none" strike="noStrike">
                          <a:solidFill>
                            <a:srgbClr val="000000"/>
                          </a:solidFill>
                          <a:latin typeface="Calibri"/>
                        </a:rPr>
                        <a:t>0.010%</a:t>
                      </a:r>
                    </a:p>
                  </a:txBody>
                  <a:tcPr marL="0" marR="0" marT="0" marB="0" anchor="b">
                    <a:lnL>
                      <a:noFill/>
                    </a:lnL>
                    <a:lnR>
                      <a:noFill/>
                    </a:lnR>
                    <a:lnT>
                      <a:noFill/>
                    </a:lnT>
                    <a:lnB>
                      <a:noFill/>
                    </a:lnB>
                    <a:solidFill>
                      <a:srgbClr val="FBEA84"/>
                    </a:solidFill>
                  </a:tcPr>
                </a:tc>
                <a:tc>
                  <a:txBody>
                    <a:bodyPr/>
                    <a:lstStyle/>
                    <a:p>
                      <a:pPr algn="r" fontAlgn="b"/>
                      <a:r>
                        <a:rPr lang="en-US" sz="900" b="0" i="0" u="none" strike="noStrike">
                          <a:solidFill>
                            <a:srgbClr val="000000"/>
                          </a:solidFill>
                          <a:latin typeface="Calibri"/>
                        </a:rPr>
                        <a:t>0.065%</a:t>
                      </a:r>
                    </a:p>
                  </a:txBody>
                  <a:tcPr marL="0" marR="0" marT="0" marB="0" anchor="b">
                    <a:lnL>
                      <a:noFill/>
                    </a:lnL>
                    <a:lnR>
                      <a:noFill/>
                    </a:lnR>
                    <a:lnT>
                      <a:noFill/>
                    </a:lnT>
                    <a:lnB>
                      <a:noFill/>
                    </a:lnB>
                    <a:solidFill>
                      <a:srgbClr val="ECE683"/>
                    </a:solidFill>
                  </a:tcPr>
                </a:tc>
                <a:tc>
                  <a:txBody>
                    <a:bodyPr/>
                    <a:lstStyle/>
                    <a:p>
                      <a:pPr algn="r" fontAlgn="b"/>
                      <a:r>
                        <a:rPr lang="en-US" sz="900" b="0" i="0" u="none" strike="noStrike" dirty="0">
                          <a:solidFill>
                            <a:srgbClr val="000000"/>
                          </a:solidFill>
                          <a:latin typeface="Calibri"/>
                        </a:rPr>
                        <a:t>0.421%</a:t>
                      </a:r>
                    </a:p>
                  </a:txBody>
                  <a:tcPr marL="0" marR="0" marT="0" marB="0" anchor="b">
                    <a:lnL>
                      <a:noFill/>
                    </a:lnL>
                    <a:lnR>
                      <a:noFill/>
                    </a:lnR>
                    <a:lnT>
                      <a:noFill/>
                    </a:lnT>
                    <a:lnB>
                      <a:noFill/>
                    </a:lnB>
                    <a:solidFill>
                      <a:srgbClr val="86C87D"/>
                    </a:solidFill>
                  </a:tcPr>
                </a:tc>
                <a:tc>
                  <a:txBody>
                    <a:bodyPr/>
                    <a:lstStyle/>
                    <a:p>
                      <a:pPr algn="r" fontAlgn="b"/>
                      <a:r>
                        <a:rPr lang="en-US" sz="900" b="0" i="0" u="none" strike="noStrike">
                          <a:solidFill>
                            <a:srgbClr val="000000"/>
                          </a:solidFill>
                          <a:latin typeface="Calibri"/>
                        </a:rPr>
                        <a:t>0.103%</a:t>
                      </a:r>
                    </a:p>
                  </a:txBody>
                  <a:tcPr marL="0" marR="0" marT="0" marB="0" anchor="b">
                    <a:lnL>
                      <a:noFill/>
                    </a:lnL>
                    <a:lnR>
                      <a:noFill/>
                    </a:lnR>
                    <a:lnT>
                      <a:noFill/>
                    </a:lnT>
                    <a:lnB>
                      <a:noFill/>
                    </a:lnB>
                    <a:solidFill>
                      <a:srgbClr val="E1E383"/>
                    </a:solidFill>
                  </a:tcPr>
                </a:tc>
                <a:tc>
                  <a:txBody>
                    <a:bodyPr/>
                    <a:lstStyle/>
                    <a:p>
                      <a:pPr algn="r" fontAlgn="b"/>
                      <a:r>
                        <a:rPr lang="en-US" sz="900" b="0" i="0" u="none" strike="noStrike">
                          <a:solidFill>
                            <a:srgbClr val="000000"/>
                          </a:solidFill>
                          <a:latin typeface="Calibri"/>
                        </a:rPr>
                        <a:t>0.170%</a:t>
                      </a:r>
                    </a:p>
                  </a:txBody>
                  <a:tcPr marL="0" marR="0" marT="0" marB="0" anchor="b">
                    <a:lnL>
                      <a:noFill/>
                    </a:lnL>
                    <a:lnR>
                      <a:noFill/>
                    </a:lnR>
                    <a:lnT>
                      <a:noFill/>
                    </a:lnT>
                    <a:lnB>
                      <a:noFill/>
                    </a:lnB>
                    <a:solidFill>
                      <a:srgbClr val="CDDD82"/>
                    </a:solidFill>
                  </a:tcPr>
                </a:tc>
              </a:tr>
              <a:tr h="177484">
                <a:tc>
                  <a:txBody>
                    <a:bodyPr/>
                    <a:lstStyle/>
                    <a:p>
                      <a:pPr algn="r" fontAlgn="b"/>
                      <a:r>
                        <a:rPr lang="en-US" sz="900" b="1" i="0" u="none" strike="noStrike">
                          <a:solidFill>
                            <a:srgbClr val="000000"/>
                          </a:solidFill>
                          <a:latin typeface="Calibri"/>
                        </a:rPr>
                        <a:t>8:00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-0.001%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EEB84"/>
                    </a:solidFill>
                  </a:tcPr>
                </a:tc>
                <a:tc>
                  <a:txBody>
                    <a:bodyPr/>
                    <a:lstStyle/>
                    <a:p>
                      <a:pPr algn="r" fontAlgn="b"/>
                      <a:r>
                        <a:rPr lang="en-US" sz="900" b="0" i="0" u="none" strike="noStrike">
                          <a:solidFill>
                            <a:srgbClr val="000000"/>
                          </a:solidFill>
                          <a:latin typeface="Calibri"/>
                        </a:rPr>
                        <a:t>-0.042%</a:t>
                      </a:r>
                    </a:p>
                  </a:txBody>
                  <a:tcPr marL="0" marR="0" marT="0" marB="0" anchor="b">
                    <a:lnL>
                      <a:noFill/>
                    </a:lnL>
                    <a:lnR>
                      <a:noFill/>
                    </a:lnR>
                    <a:lnT>
                      <a:noFill/>
                    </a:lnT>
                    <a:lnB>
                      <a:noFill/>
                    </a:lnB>
                    <a:solidFill>
                      <a:srgbClr val="FEE382"/>
                    </a:solidFill>
                  </a:tcPr>
                </a:tc>
                <a:tc>
                  <a:txBody>
                    <a:bodyPr/>
                    <a:lstStyle/>
                    <a:p>
                      <a:pPr algn="r" fontAlgn="b"/>
                      <a:r>
                        <a:rPr lang="en-US" sz="900" b="0" i="0" u="none" strike="noStrike">
                          <a:solidFill>
                            <a:srgbClr val="000000"/>
                          </a:solidFill>
                          <a:latin typeface="Calibri"/>
                        </a:rPr>
                        <a:t>-0.045%</a:t>
                      </a:r>
                    </a:p>
                  </a:txBody>
                  <a:tcPr marL="0" marR="0" marT="0" marB="0" anchor="b">
                    <a:lnL>
                      <a:noFill/>
                    </a:lnL>
                    <a:lnR>
                      <a:noFill/>
                    </a:lnR>
                    <a:lnT>
                      <a:noFill/>
                    </a:lnT>
                    <a:lnB>
                      <a:noFill/>
                    </a:lnB>
                    <a:solidFill>
                      <a:srgbClr val="FEE282"/>
                    </a:solidFill>
                  </a:tcPr>
                </a:tc>
                <a:tc>
                  <a:txBody>
                    <a:bodyPr/>
                    <a:lstStyle/>
                    <a:p>
                      <a:pPr algn="r" fontAlgn="b"/>
                      <a:r>
                        <a:rPr lang="en-US" sz="900" b="0" i="0" u="none" strike="noStrike">
                          <a:solidFill>
                            <a:srgbClr val="000000"/>
                          </a:solidFill>
                          <a:latin typeface="Calibri"/>
                        </a:rPr>
                        <a:t>-0.017%</a:t>
                      </a:r>
                    </a:p>
                  </a:txBody>
                  <a:tcPr marL="0" marR="0" marT="0" marB="0" anchor="b">
                    <a:lnL>
                      <a:noFill/>
                    </a:lnL>
                    <a:lnR>
                      <a:noFill/>
                    </a:lnR>
                    <a:lnT>
                      <a:noFill/>
                    </a:lnT>
                    <a:lnB>
                      <a:noFill/>
                    </a:lnB>
                    <a:solidFill>
                      <a:srgbClr val="FEE883"/>
                    </a:solidFill>
                  </a:tcPr>
                </a:tc>
                <a:tc>
                  <a:txBody>
                    <a:bodyPr/>
                    <a:lstStyle/>
                    <a:p>
                      <a:pPr algn="r" fontAlgn="b"/>
                      <a:r>
                        <a:rPr lang="en-US" sz="900" b="0" i="0" u="none" strike="noStrike">
                          <a:solidFill>
                            <a:srgbClr val="000000"/>
                          </a:solidFill>
                          <a:latin typeface="Calibri"/>
                        </a:rPr>
                        <a:t>-0.004%</a:t>
                      </a:r>
                    </a:p>
                  </a:txBody>
                  <a:tcPr marL="0" marR="0" marT="0" marB="0" anchor="b">
                    <a:lnL>
                      <a:noFill/>
                    </a:lnL>
                    <a:lnR>
                      <a:noFill/>
                    </a:lnR>
                    <a:lnT>
                      <a:noFill/>
                    </a:lnT>
                    <a:lnB>
                      <a:noFill/>
                    </a:lnB>
                    <a:solidFill>
                      <a:srgbClr val="FFEB84"/>
                    </a:solidFill>
                  </a:tcPr>
                </a:tc>
                <a:tc>
                  <a:txBody>
                    <a:bodyPr/>
                    <a:lstStyle/>
                    <a:p>
                      <a:pPr algn="r" fontAlgn="b"/>
                      <a:r>
                        <a:rPr lang="en-US" sz="900" b="0" i="0" u="none" strike="noStrike">
                          <a:solidFill>
                            <a:srgbClr val="000000"/>
                          </a:solidFill>
                          <a:latin typeface="Calibri"/>
                        </a:rPr>
                        <a:t>0.110%</a:t>
                      </a:r>
                    </a:p>
                  </a:txBody>
                  <a:tcPr marL="0" marR="0" marT="0" marB="0" anchor="b">
                    <a:lnL>
                      <a:noFill/>
                    </a:lnL>
                    <a:lnR>
                      <a:noFill/>
                    </a:lnR>
                    <a:lnT>
                      <a:noFill/>
                    </a:lnT>
                    <a:lnB>
                      <a:noFill/>
                    </a:lnB>
                    <a:solidFill>
                      <a:srgbClr val="DFE283"/>
                    </a:solidFill>
                  </a:tcPr>
                </a:tc>
                <a:tc>
                  <a:txBody>
                    <a:bodyPr/>
                    <a:lstStyle/>
                    <a:p>
                      <a:pPr algn="r" fontAlgn="b"/>
                      <a:r>
                        <a:rPr lang="en-US" sz="900" b="0" i="0" u="none" strike="noStrike">
                          <a:solidFill>
                            <a:srgbClr val="000000"/>
                          </a:solidFill>
                          <a:latin typeface="Calibri"/>
                        </a:rPr>
                        <a:t>-0.062%</a:t>
                      </a:r>
                    </a:p>
                  </a:txBody>
                  <a:tcPr marL="0" marR="0" marT="0" marB="0" anchor="b">
                    <a:lnL>
                      <a:noFill/>
                    </a:lnL>
                    <a:lnR>
                      <a:noFill/>
                    </a:lnR>
                    <a:lnT>
                      <a:noFill/>
                    </a:lnT>
                    <a:lnB>
                      <a:noFill/>
                    </a:lnB>
                    <a:solidFill>
                      <a:srgbClr val="FEDF81"/>
                    </a:solidFill>
                  </a:tcPr>
                </a:tc>
                <a:tc>
                  <a:txBody>
                    <a:bodyPr/>
                    <a:lstStyle/>
                    <a:p>
                      <a:pPr algn="r" fontAlgn="b"/>
                      <a:r>
                        <a:rPr lang="en-US" sz="900" b="0" i="0" u="none" strike="noStrike">
                          <a:solidFill>
                            <a:srgbClr val="000000"/>
                          </a:solidFill>
                          <a:latin typeface="Calibri"/>
                        </a:rPr>
                        <a:t>0.074%</a:t>
                      </a:r>
                    </a:p>
                  </a:txBody>
                  <a:tcPr marL="0" marR="0" marT="0" marB="0" anchor="b">
                    <a:lnL>
                      <a:noFill/>
                    </a:lnL>
                    <a:lnR>
                      <a:noFill/>
                    </a:lnR>
                    <a:lnT>
                      <a:noFill/>
                    </a:lnT>
                    <a:lnB>
                      <a:noFill/>
                    </a:lnB>
                    <a:solidFill>
                      <a:srgbClr val="E9E583"/>
                    </a:solidFill>
                  </a:tcPr>
                </a:tc>
              </a:tr>
              <a:tr h="177484">
                <a:tc>
                  <a:txBody>
                    <a:bodyPr/>
                    <a:lstStyle/>
                    <a:p>
                      <a:pPr algn="r" fontAlgn="b"/>
                      <a:r>
                        <a:rPr lang="en-US" sz="900" b="1" i="0" u="none" strike="noStrike">
                          <a:solidFill>
                            <a:srgbClr val="000000"/>
                          </a:solidFill>
                          <a:latin typeface="Calibri"/>
                        </a:rPr>
                        <a:t>9:00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0.002%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DEB84"/>
                    </a:solidFill>
                  </a:tcPr>
                </a:tc>
                <a:tc>
                  <a:txBody>
                    <a:bodyPr/>
                    <a:lstStyle/>
                    <a:p>
                      <a:pPr algn="r" fontAlgn="b"/>
                      <a:r>
                        <a:rPr lang="en-US" sz="900" b="0" i="0" u="none" strike="noStrike">
                          <a:solidFill>
                            <a:srgbClr val="000000"/>
                          </a:solidFill>
                          <a:latin typeface="Calibri"/>
                        </a:rPr>
                        <a:t>-0.029%</a:t>
                      </a:r>
                    </a:p>
                  </a:txBody>
                  <a:tcPr marL="0" marR="0" marT="0" marB="0" anchor="b">
                    <a:lnL>
                      <a:noFill/>
                    </a:lnL>
                    <a:lnR>
                      <a:noFill/>
                    </a:lnR>
                    <a:lnT>
                      <a:noFill/>
                    </a:lnT>
                    <a:lnB>
                      <a:noFill/>
                    </a:lnB>
                    <a:solidFill>
                      <a:srgbClr val="FEE683"/>
                    </a:solidFill>
                  </a:tcPr>
                </a:tc>
                <a:tc>
                  <a:txBody>
                    <a:bodyPr/>
                    <a:lstStyle/>
                    <a:p>
                      <a:pPr algn="r" fontAlgn="b"/>
                      <a:r>
                        <a:rPr lang="en-US" sz="900" b="0" i="0" u="none" strike="noStrike">
                          <a:solidFill>
                            <a:srgbClr val="000000"/>
                          </a:solidFill>
                          <a:latin typeface="Calibri"/>
                        </a:rPr>
                        <a:t>-0.029%</a:t>
                      </a:r>
                    </a:p>
                  </a:txBody>
                  <a:tcPr marL="0" marR="0" marT="0" marB="0" anchor="b">
                    <a:lnL>
                      <a:noFill/>
                    </a:lnL>
                    <a:lnR>
                      <a:noFill/>
                    </a:lnR>
                    <a:lnT>
                      <a:noFill/>
                    </a:lnT>
                    <a:lnB>
                      <a:noFill/>
                    </a:lnB>
                    <a:solidFill>
                      <a:srgbClr val="FEE683"/>
                    </a:solidFill>
                  </a:tcPr>
                </a:tc>
                <a:tc>
                  <a:txBody>
                    <a:bodyPr/>
                    <a:lstStyle/>
                    <a:p>
                      <a:pPr algn="r" fontAlgn="b"/>
                      <a:r>
                        <a:rPr lang="en-US" sz="900" b="0" i="0" u="none" strike="noStrike">
                          <a:solidFill>
                            <a:srgbClr val="000000"/>
                          </a:solidFill>
                          <a:latin typeface="Calibri"/>
                        </a:rPr>
                        <a:t>-0.014%</a:t>
                      </a:r>
                    </a:p>
                  </a:txBody>
                  <a:tcPr marL="0" marR="0" marT="0" marB="0" anchor="b">
                    <a:lnL>
                      <a:noFill/>
                    </a:lnL>
                    <a:lnR>
                      <a:noFill/>
                    </a:lnR>
                    <a:lnT>
                      <a:noFill/>
                    </a:lnT>
                    <a:lnB>
                      <a:noFill/>
                    </a:lnB>
                    <a:solidFill>
                      <a:srgbClr val="FEE983"/>
                    </a:solidFill>
                  </a:tcPr>
                </a:tc>
                <a:tc>
                  <a:txBody>
                    <a:bodyPr/>
                    <a:lstStyle/>
                    <a:p>
                      <a:pPr algn="r" fontAlgn="b"/>
                      <a:r>
                        <a:rPr lang="en-US" sz="900" b="0" i="0" u="none" strike="noStrike">
                          <a:solidFill>
                            <a:srgbClr val="000000"/>
                          </a:solidFill>
                          <a:latin typeface="Calibri"/>
                        </a:rPr>
                        <a:t>0.019%</a:t>
                      </a:r>
                    </a:p>
                  </a:txBody>
                  <a:tcPr marL="0" marR="0" marT="0" marB="0" anchor="b">
                    <a:lnL>
                      <a:noFill/>
                    </a:lnL>
                    <a:lnR>
                      <a:noFill/>
                    </a:lnR>
                    <a:lnT>
                      <a:noFill/>
                    </a:lnT>
                    <a:lnB>
                      <a:noFill/>
                    </a:lnB>
                    <a:solidFill>
                      <a:srgbClr val="F9EA84"/>
                    </a:solidFill>
                  </a:tcPr>
                </a:tc>
                <a:tc>
                  <a:txBody>
                    <a:bodyPr/>
                    <a:lstStyle/>
                    <a:p>
                      <a:pPr algn="r" fontAlgn="b"/>
                      <a:r>
                        <a:rPr lang="en-US" sz="900" b="0" i="0" u="none" strike="noStrike">
                          <a:solidFill>
                            <a:srgbClr val="000000"/>
                          </a:solidFill>
                          <a:latin typeface="Calibri"/>
                        </a:rPr>
                        <a:t>0.138%</a:t>
                      </a:r>
                    </a:p>
                  </a:txBody>
                  <a:tcPr marL="0" marR="0" marT="0" marB="0" anchor="b">
                    <a:lnL>
                      <a:noFill/>
                    </a:lnL>
                    <a:lnR>
                      <a:noFill/>
                    </a:lnR>
                    <a:lnT>
                      <a:noFill/>
                    </a:lnT>
                    <a:lnB>
                      <a:noFill/>
                    </a:lnB>
                    <a:solidFill>
                      <a:srgbClr val="D7E082"/>
                    </a:solidFill>
                  </a:tcPr>
                </a:tc>
                <a:tc>
                  <a:txBody>
                    <a:bodyPr/>
                    <a:lstStyle/>
                    <a:p>
                      <a:pPr algn="r" fontAlgn="b"/>
                      <a:r>
                        <a:rPr lang="en-US" sz="900" b="0" i="0" u="none" strike="noStrike">
                          <a:solidFill>
                            <a:srgbClr val="000000"/>
                          </a:solidFill>
                          <a:latin typeface="Calibri"/>
                        </a:rPr>
                        <a:t>0.023%</a:t>
                      </a:r>
                    </a:p>
                  </a:txBody>
                  <a:tcPr marL="0" marR="0" marT="0" marB="0" anchor="b">
                    <a:lnL>
                      <a:noFill/>
                    </a:lnL>
                    <a:lnR>
                      <a:noFill/>
                    </a:lnR>
                    <a:lnT>
                      <a:noFill/>
                    </a:lnT>
                    <a:lnB>
                      <a:noFill/>
                    </a:lnB>
                    <a:solidFill>
                      <a:srgbClr val="F8E984"/>
                    </a:solidFill>
                  </a:tcPr>
                </a:tc>
                <a:tc>
                  <a:txBody>
                    <a:bodyPr/>
                    <a:lstStyle/>
                    <a:p>
                      <a:pPr algn="r" fontAlgn="b"/>
                      <a:r>
                        <a:rPr lang="en-US" sz="900" b="0" i="0" u="none" strike="noStrike">
                          <a:solidFill>
                            <a:srgbClr val="000000"/>
                          </a:solidFill>
                          <a:latin typeface="Calibri"/>
                        </a:rPr>
                        <a:t>0.063%</a:t>
                      </a:r>
                    </a:p>
                  </a:txBody>
                  <a:tcPr marL="0" marR="0" marT="0" marB="0" anchor="b">
                    <a:lnL>
                      <a:noFill/>
                    </a:lnL>
                    <a:lnR>
                      <a:noFill/>
                    </a:lnR>
                    <a:lnT>
                      <a:noFill/>
                    </a:lnT>
                    <a:lnB>
                      <a:noFill/>
                    </a:lnB>
                    <a:solidFill>
                      <a:srgbClr val="ECE683"/>
                    </a:solidFill>
                  </a:tcPr>
                </a:tc>
              </a:tr>
              <a:tr h="177484">
                <a:tc>
                  <a:txBody>
                    <a:bodyPr/>
                    <a:lstStyle/>
                    <a:p>
                      <a:pPr algn="r" fontAlgn="b"/>
                      <a:r>
                        <a:rPr lang="en-US" sz="900" b="1" i="0" u="none" strike="noStrike">
                          <a:solidFill>
                            <a:srgbClr val="000000"/>
                          </a:solidFill>
                          <a:latin typeface="Calibri"/>
                        </a:rPr>
                        <a:t>10:00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-0.001%</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EEB84"/>
                    </a:solidFill>
                  </a:tcPr>
                </a:tc>
                <a:tc>
                  <a:txBody>
                    <a:bodyPr/>
                    <a:lstStyle/>
                    <a:p>
                      <a:pPr algn="r" fontAlgn="b"/>
                      <a:r>
                        <a:rPr lang="en-US" sz="900" b="0" i="0" u="none" strike="noStrike">
                          <a:solidFill>
                            <a:srgbClr val="000000"/>
                          </a:solidFill>
                          <a:latin typeface="Calibri"/>
                        </a:rPr>
                        <a:t>-0.013%</a:t>
                      </a:r>
                    </a:p>
                  </a:txBody>
                  <a:tcPr marL="0" marR="0" marT="0" marB="0" anchor="b">
                    <a:lnL>
                      <a:noFill/>
                    </a:lnL>
                    <a:lnR>
                      <a:noFill/>
                    </a:lnR>
                    <a:lnT>
                      <a:noFill/>
                    </a:lnT>
                    <a:lnB>
                      <a:noFill/>
                    </a:lnB>
                    <a:solidFill>
                      <a:srgbClr val="FEE983"/>
                    </a:solidFill>
                  </a:tcPr>
                </a:tc>
                <a:tc>
                  <a:txBody>
                    <a:bodyPr/>
                    <a:lstStyle/>
                    <a:p>
                      <a:pPr algn="r" fontAlgn="b"/>
                      <a:r>
                        <a:rPr lang="en-US" sz="900" b="0" i="0" u="none" strike="noStrike">
                          <a:solidFill>
                            <a:srgbClr val="000000"/>
                          </a:solidFill>
                          <a:latin typeface="Calibri"/>
                        </a:rPr>
                        <a:t>-0.032%</a:t>
                      </a:r>
                    </a:p>
                  </a:txBody>
                  <a:tcPr marL="0" marR="0" marT="0" marB="0" anchor="b">
                    <a:lnL>
                      <a:noFill/>
                    </a:lnL>
                    <a:lnR>
                      <a:noFill/>
                    </a:lnR>
                    <a:lnT>
                      <a:noFill/>
                    </a:lnT>
                    <a:lnB>
                      <a:noFill/>
                    </a:lnB>
                    <a:solidFill>
                      <a:srgbClr val="FEE582"/>
                    </a:solidFill>
                  </a:tcPr>
                </a:tc>
                <a:tc>
                  <a:txBody>
                    <a:bodyPr/>
                    <a:lstStyle/>
                    <a:p>
                      <a:pPr algn="r" fontAlgn="b"/>
                      <a:r>
                        <a:rPr lang="en-US" sz="900" b="0" i="0" u="none" strike="noStrike">
                          <a:solidFill>
                            <a:srgbClr val="000000"/>
                          </a:solidFill>
                          <a:latin typeface="Calibri"/>
                        </a:rPr>
                        <a:t>-0.034%</a:t>
                      </a:r>
                    </a:p>
                  </a:txBody>
                  <a:tcPr marL="0" marR="0" marT="0" marB="0" anchor="b">
                    <a:lnL>
                      <a:noFill/>
                    </a:lnL>
                    <a:lnR>
                      <a:noFill/>
                    </a:lnR>
                    <a:lnT>
                      <a:noFill/>
                    </a:lnT>
                    <a:lnB>
                      <a:noFill/>
                    </a:lnB>
                    <a:solidFill>
                      <a:srgbClr val="FEE582"/>
                    </a:solidFill>
                  </a:tcPr>
                </a:tc>
                <a:tc>
                  <a:txBody>
                    <a:bodyPr/>
                    <a:lstStyle/>
                    <a:p>
                      <a:pPr algn="r" fontAlgn="b"/>
                      <a:r>
                        <a:rPr lang="en-US" sz="900" b="0" i="0" u="none" strike="noStrike">
                          <a:solidFill>
                            <a:srgbClr val="000000"/>
                          </a:solidFill>
                          <a:latin typeface="Calibri"/>
                        </a:rPr>
                        <a:t>-0.037%</a:t>
                      </a:r>
                    </a:p>
                  </a:txBody>
                  <a:tcPr marL="0" marR="0" marT="0" marB="0" anchor="b">
                    <a:lnL>
                      <a:noFill/>
                    </a:lnL>
                    <a:lnR>
                      <a:noFill/>
                    </a:lnR>
                    <a:lnT>
                      <a:noFill/>
                    </a:lnT>
                    <a:lnB>
                      <a:noFill/>
                    </a:lnB>
                    <a:solidFill>
                      <a:srgbClr val="FEE482"/>
                    </a:solidFill>
                  </a:tcPr>
                </a:tc>
                <a:tc>
                  <a:txBody>
                    <a:bodyPr/>
                    <a:lstStyle/>
                    <a:p>
                      <a:pPr algn="r" fontAlgn="b"/>
                      <a:r>
                        <a:rPr lang="en-US" sz="900" b="0" i="0" u="none" strike="noStrike">
                          <a:solidFill>
                            <a:srgbClr val="000000"/>
                          </a:solidFill>
                          <a:latin typeface="Calibri"/>
                        </a:rPr>
                        <a:t>0.091%</a:t>
                      </a:r>
                    </a:p>
                  </a:txBody>
                  <a:tcPr marL="0" marR="0" marT="0" marB="0" anchor="b">
                    <a:lnL>
                      <a:noFill/>
                    </a:lnL>
                    <a:lnR>
                      <a:noFill/>
                    </a:lnR>
                    <a:lnT>
                      <a:noFill/>
                    </a:lnT>
                    <a:lnB>
                      <a:noFill/>
                    </a:lnB>
                    <a:solidFill>
                      <a:srgbClr val="E4E483"/>
                    </a:solidFill>
                  </a:tcPr>
                </a:tc>
                <a:tc>
                  <a:txBody>
                    <a:bodyPr/>
                    <a:lstStyle/>
                    <a:p>
                      <a:pPr algn="r" fontAlgn="b"/>
                      <a:r>
                        <a:rPr lang="en-US" sz="900" b="0" i="0" u="none" strike="noStrike">
                          <a:solidFill>
                            <a:srgbClr val="000000"/>
                          </a:solidFill>
                          <a:latin typeface="Calibri"/>
                        </a:rPr>
                        <a:t>-0.020%</a:t>
                      </a:r>
                    </a:p>
                  </a:txBody>
                  <a:tcPr marL="0" marR="0" marT="0" marB="0" anchor="b">
                    <a:lnL>
                      <a:noFill/>
                    </a:lnL>
                    <a:lnR>
                      <a:noFill/>
                    </a:lnR>
                    <a:lnT>
                      <a:noFill/>
                    </a:lnT>
                    <a:lnB>
                      <a:noFill/>
                    </a:lnB>
                    <a:solidFill>
                      <a:srgbClr val="FEE783"/>
                    </a:solidFill>
                  </a:tcPr>
                </a:tc>
                <a:tc>
                  <a:txBody>
                    <a:bodyPr/>
                    <a:lstStyle/>
                    <a:p>
                      <a:pPr algn="r" fontAlgn="b"/>
                      <a:r>
                        <a:rPr lang="en-US" sz="900" b="0" i="0" u="none" strike="noStrike">
                          <a:solidFill>
                            <a:srgbClr val="000000"/>
                          </a:solidFill>
                          <a:latin typeface="Calibri"/>
                        </a:rPr>
                        <a:t>0.008%</a:t>
                      </a:r>
                    </a:p>
                  </a:txBody>
                  <a:tcPr marL="0" marR="0" marT="0" marB="0" anchor="b">
                    <a:lnL>
                      <a:noFill/>
                    </a:lnL>
                    <a:lnR>
                      <a:noFill/>
                    </a:lnR>
                    <a:lnT>
                      <a:noFill/>
                    </a:lnT>
                    <a:lnB>
                      <a:noFill/>
                    </a:lnB>
                    <a:solidFill>
                      <a:srgbClr val="FCEA84"/>
                    </a:solidFill>
                  </a:tcPr>
                </a:tc>
              </a:tr>
              <a:tr h="177484">
                <a:tc>
                  <a:txBody>
                    <a:bodyPr/>
                    <a:lstStyle/>
                    <a:p>
                      <a:pPr algn="r" fontAlgn="b"/>
                      <a:r>
                        <a:rPr lang="en-US" sz="900" b="1" i="0" u="none" strike="noStrike">
                          <a:solidFill>
                            <a:srgbClr val="000000"/>
                          </a:solidFill>
                          <a:latin typeface="Calibri"/>
                        </a:rPr>
                        <a:t>11:00 PM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-0.005%</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84"/>
                    </a:solidFill>
                  </a:tcPr>
                </a:tc>
                <a:tc>
                  <a:txBody>
                    <a:bodyPr/>
                    <a:lstStyle/>
                    <a:p>
                      <a:pPr algn="r" fontAlgn="b"/>
                      <a:r>
                        <a:rPr lang="en-US" sz="900" b="0" i="0" u="none" strike="noStrike">
                          <a:solidFill>
                            <a:srgbClr val="000000"/>
                          </a:solidFill>
                          <a:latin typeface="Calibri"/>
                        </a:rPr>
                        <a:t>0.010%</a:t>
                      </a:r>
                    </a:p>
                  </a:txBody>
                  <a:tcPr marL="0" marR="0" marT="0" marB="0" anchor="b">
                    <a:lnL>
                      <a:noFill/>
                    </a:lnL>
                    <a:lnR>
                      <a:noFill/>
                    </a:lnR>
                    <a:lnT>
                      <a:noFill/>
                    </a:lnT>
                    <a:lnB>
                      <a:noFill/>
                    </a:lnB>
                    <a:solidFill>
                      <a:srgbClr val="FBEA84"/>
                    </a:solidFill>
                  </a:tcPr>
                </a:tc>
                <a:tc>
                  <a:txBody>
                    <a:bodyPr/>
                    <a:lstStyle/>
                    <a:p>
                      <a:pPr algn="r" fontAlgn="b"/>
                      <a:r>
                        <a:rPr lang="en-US" sz="900" b="0" i="0" u="none" strike="noStrike">
                          <a:solidFill>
                            <a:srgbClr val="000000"/>
                          </a:solidFill>
                          <a:latin typeface="Calibri"/>
                        </a:rPr>
                        <a:t>-0.020%</a:t>
                      </a:r>
                    </a:p>
                  </a:txBody>
                  <a:tcPr marL="0" marR="0" marT="0" marB="0" anchor="b">
                    <a:lnL>
                      <a:noFill/>
                    </a:lnL>
                    <a:lnR>
                      <a:noFill/>
                    </a:lnR>
                    <a:lnT>
                      <a:noFill/>
                    </a:lnT>
                    <a:lnB>
                      <a:noFill/>
                    </a:lnB>
                    <a:solidFill>
                      <a:srgbClr val="FEE783"/>
                    </a:solidFill>
                  </a:tcPr>
                </a:tc>
                <a:tc>
                  <a:txBody>
                    <a:bodyPr/>
                    <a:lstStyle/>
                    <a:p>
                      <a:pPr algn="r" fontAlgn="b"/>
                      <a:r>
                        <a:rPr lang="en-US" sz="900" b="0" i="0" u="none" strike="noStrike">
                          <a:solidFill>
                            <a:srgbClr val="000000"/>
                          </a:solidFill>
                          <a:latin typeface="Calibri"/>
                        </a:rPr>
                        <a:t>-0.009%</a:t>
                      </a:r>
                    </a:p>
                  </a:txBody>
                  <a:tcPr marL="0" marR="0" marT="0" marB="0" anchor="b">
                    <a:lnL>
                      <a:noFill/>
                    </a:lnL>
                    <a:lnR>
                      <a:noFill/>
                    </a:lnR>
                    <a:lnT>
                      <a:noFill/>
                    </a:lnT>
                    <a:lnB>
                      <a:noFill/>
                    </a:lnB>
                    <a:solidFill>
                      <a:srgbClr val="FEEA83"/>
                    </a:solidFill>
                  </a:tcPr>
                </a:tc>
                <a:tc>
                  <a:txBody>
                    <a:bodyPr/>
                    <a:lstStyle/>
                    <a:p>
                      <a:pPr algn="r" fontAlgn="b"/>
                      <a:r>
                        <a:rPr lang="en-US" sz="900" b="0" i="0" u="none" strike="noStrike">
                          <a:solidFill>
                            <a:srgbClr val="000000"/>
                          </a:solidFill>
                          <a:latin typeface="Calibri"/>
                        </a:rPr>
                        <a:t>-0.031%</a:t>
                      </a:r>
                    </a:p>
                  </a:txBody>
                  <a:tcPr marL="0" marR="0" marT="0" marB="0" anchor="b">
                    <a:lnL>
                      <a:noFill/>
                    </a:lnL>
                    <a:lnR>
                      <a:noFill/>
                    </a:lnR>
                    <a:lnT>
                      <a:noFill/>
                    </a:lnT>
                    <a:lnB>
                      <a:noFill/>
                    </a:lnB>
                    <a:solidFill>
                      <a:srgbClr val="FEE582"/>
                    </a:solidFill>
                  </a:tcPr>
                </a:tc>
                <a:tc>
                  <a:txBody>
                    <a:bodyPr/>
                    <a:lstStyle/>
                    <a:p>
                      <a:pPr algn="r" fontAlgn="b"/>
                      <a:r>
                        <a:rPr lang="en-US" sz="900" b="0" i="0" u="none" strike="noStrike">
                          <a:solidFill>
                            <a:srgbClr val="000000"/>
                          </a:solidFill>
                          <a:latin typeface="Calibri"/>
                        </a:rPr>
                        <a:t>0.015%</a:t>
                      </a:r>
                    </a:p>
                  </a:txBody>
                  <a:tcPr marL="0" marR="0" marT="0" marB="0" anchor="b">
                    <a:lnL>
                      <a:noFill/>
                    </a:lnL>
                    <a:lnR>
                      <a:noFill/>
                    </a:lnR>
                    <a:lnT>
                      <a:noFill/>
                    </a:lnT>
                    <a:lnB>
                      <a:noFill/>
                    </a:lnB>
                    <a:solidFill>
                      <a:srgbClr val="FAEA84"/>
                    </a:solidFill>
                  </a:tcPr>
                </a:tc>
                <a:tc>
                  <a:txBody>
                    <a:bodyPr/>
                    <a:lstStyle/>
                    <a:p>
                      <a:pPr algn="r" fontAlgn="b"/>
                      <a:r>
                        <a:rPr lang="en-US" sz="900" b="0" i="0" u="none" strike="noStrike">
                          <a:solidFill>
                            <a:srgbClr val="000000"/>
                          </a:solidFill>
                          <a:latin typeface="Calibri"/>
                        </a:rPr>
                        <a:t>-0.012%</a:t>
                      </a:r>
                    </a:p>
                  </a:txBody>
                  <a:tcPr marL="0" marR="0" marT="0" marB="0" anchor="b">
                    <a:lnL>
                      <a:noFill/>
                    </a:lnL>
                    <a:lnR>
                      <a:noFill/>
                    </a:lnR>
                    <a:lnT>
                      <a:noFill/>
                    </a:lnT>
                    <a:lnB>
                      <a:noFill/>
                    </a:lnB>
                    <a:solidFill>
                      <a:srgbClr val="FEE983"/>
                    </a:solidFill>
                  </a:tcPr>
                </a:tc>
                <a:tc>
                  <a:txBody>
                    <a:bodyPr/>
                    <a:lstStyle/>
                    <a:p>
                      <a:pPr algn="r" fontAlgn="b"/>
                      <a:r>
                        <a:rPr lang="en-US" sz="900" b="0" i="0" u="none" strike="noStrike">
                          <a:solidFill>
                            <a:srgbClr val="000000"/>
                          </a:solidFill>
                          <a:latin typeface="Calibri"/>
                        </a:rPr>
                        <a:t>-0.012%</a:t>
                      </a:r>
                    </a:p>
                  </a:txBody>
                  <a:tcPr marL="0" marR="0" marT="0" marB="0" anchor="b">
                    <a:lnL>
                      <a:noFill/>
                    </a:lnL>
                    <a:lnR>
                      <a:noFill/>
                    </a:lnR>
                    <a:lnT>
                      <a:noFill/>
                    </a:lnT>
                    <a:lnB>
                      <a:noFill/>
                    </a:lnB>
                    <a:solidFill>
                      <a:srgbClr val="FEE983"/>
                    </a:solidFill>
                  </a:tcPr>
                </a:tc>
              </a:tr>
              <a:tr h="177484">
                <a:tc>
                  <a:txBody>
                    <a:bodyPr/>
                    <a:lstStyle/>
                    <a:p>
                      <a:pPr algn="r" fontAlgn="b"/>
                      <a:r>
                        <a:rPr lang="en-US" sz="900" b="1" i="0" u="none" strike="noStrike">
                          <a:solidFill>
                            <a:srgbClr val="000000"/>
                          </a:solidFill>
                          <a:latin typeface="Calibri"/>
                        </a:rPr>
                        <a:t>12:00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-0.002%</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84"/>
                    </a:solidFill>
                  </a:tcPr>
                </a:tc>
                <a:tc>
                  <a:txBody>
                    <a:bodyPr/>
                    <a:lstStyle/>
                    <a:p>
                      <a:pPr algn="r" fontAlgn="b"/>
                      <a:r>
                        <a:rPr lang="en-US" sz="900" b="0" i="0" u="none" strike="noStrike">
                          <a:solidFill>
                            <a:srgbClr val="000000"/>
                          </a:solidFill>
                          <a:latin typeface="Calibri"/>
                        </a:rPr>
                        <a:t>-0.008%</a:t>
                      </a:r>
                    </a:p>
                  </a:txBody>
                  <a:tcPr marL="0" marR="0" marT="0" marB="0" anchor="b">
                    <a:lnL>
                      <a:noFill/>
                    </a:lnL>
                    <a:lnR>
                      <a:noFill/>
                    </a:lnR>
                    <a:lnT>
                      <a:noFill/>
                    </a:lnT>
                    <a:lnB>
                      <a:noFill/>
                    </a:lnB>
                    <a:solidFill>
                      <a:srgbClr val="FEEA83"/>
                    </a:solidFill>
                  </a:tcPr>
                </a:tc>
                <a:tc>
                  <a:txBody>
                    <a:bodyPr/>
                    <a:lstStyle/>
                    <a:p>
                      <a:pPr algn="r" fontAlgn="b"/>
                      <a:r>
                        <a:rPr lang="en-US" sz="900" b="0" i="0" u="none" strike="noStrike">
                          <a:solidFill>
                            <a:srgbClr val="000000"/>
                          </a:solidFill>
                          <a:latin typeface="Calibri"/>
                        </a:rPr>
                        <a:t>-0.005%</a:t>
                      </a:r>
                    </a:p>
                  </a:txBody>
                  <a:tcPr marL="0" marR="0" marT="0" marB="0" anchor="b">
                    <a:lnL>
                      <a:noFill/>
                    </a:lnL>
                    <a:lnR>
                      <a:noFill/>
                    </a:lnR>
                    <a:lnT>
                      <a:noFill/>
                    </a:lnT>
                    <a:lnB>
                      <a:noFill/>
                    </a:lnB>
                    <a:solidFill>
                      <a:srgbClr val="FEEA83"/>
                    </a:solidFill>
                  </a:tcPr>
                </a:tc>
                <a:tc>
                  <a:txBody>
                    <a:bodyPr/>
                    <a:lstStyle/>
                    <a:p>
                      <a:pPr algn="r" fontAlgn="b"/>
                      <a:r>
                        <a:rPr lang="en-US" sz="900" b="0" i="0" u="none" strike="noStrike">
                          <a:solidFill>
                            <a:srgbClr val="000000"/>
                          </a:solidFill>
                          <a:latin typeface="Calibri"/>
                        </a:rPr>
                        <a:t>0.005%</a:t>
                      </a:r>
                    </a:p>
                  </a:txBody>
                  <a:tcPr marL="0" marR="0" marT="0" marB="0" anchor="b">
                    <a:lnL>
                      <a:noFill/>
                    </a:lnL>
                    <a:lnR>
                      <a:noFill/>
                    </a:lnR>
                    <a:lnT>
                      <a:noFill/>
                    </a:lnT>
                    <a:lnB>
                      <a:noFill/>
                    </a:lnB>
                    <a:solidFill>
                      <a:srgbClr val="FDEB84"/>
                    </a:solidFill>
                  </a:tcPr>
                </a:tc>
                <a:tc>
                  <a:txBody>
                    <a:bodyPr/>
                    <a:lstStyle/>
                    <a:p>
                      <a:pPr algn="r" fontAlgn="b"/>
                      <a:r>
                        <a:rPr lang="en-US" sz="900" b="0" i="0" u="none" strike="noStrike">
                          <a:solidFill>
                            <a:srgbClr val="000000"/>
                          </a:solidFill>
                          <a:latin typeface="Calibri"/>
                        </a:rPr>
                        <a:t>-0.013%</a:t>
                      </a:r>
                    </a:p>
                  </a:txBody>
                  <a:tcPr marL="0" marR="0" marT="0" marB="0" anchor="b">
                    <a:lnL>
                      <a:noFill/>
                    </a:lnL>
                    <a:lnR>
                      <a:noFill/>
                    </a:lnR>
                    <a:lnT>
                      <a:noFill/>
                    </a:lnT>
                    <a:lnB>
                      <a:noFill/>
                    </a:lnB>
                    <a:solidFill>
                      <a:srgbClr val="FEE983"/>
                    </a:solidFill>
                  </a:tcPr>
                </a:tc>
                <a:tc>
                  <a:txBody>
                    <a:bodyPr/>
                    <a:lstStyle/>
                    <a:p>
                      <a:pPr algn="r" fontAlgn="b"/>
                      <a:r>
                        <a:rPr lang="en-US" sz="900" b="0" i="0" u="none" strike="noStrike">
                          <a:solidFill>
                            <a:srgbClr val="000000"/>
                          </a:solidFill>
                          <a:latin typeface="Calibri"/>
                        </a:rPr>
                        <a:t>0.005%</a:t>
                      </a:r>
                    </a:p>
                  </a:txBody>
                  <a:tcPr marL="0" marR="0" marT="0" marB="0" anchor="b">
                    <a:lnL>
                      <a:noFill/>
                    </a:lnL>
                    <a:lnR>
                      <a:noFill/>
                    </a:lnR>
                    <a:lnT>
                      <a:noFill/>
                    </a:lnT>
                    <a:lnB>
                      <a:noFill/>
                    </a:lnB>
                    <a:solidFill>
                      <a:srgbClr val="FDEB84"/>
                    </a:solidFill>
                  </a:tcPr>
                </a:tc>
                <a:tc>
                  <a:txBody>
                    <a:bodyPr/>
                    <a:lstStyle/>
                    <a:p>
                      <a:pPr algn="r" fontAlgn="b"/>
                      <a:r>
                        <a:rPr lang="en-US" sz="900" b="0" i="0" u="none" strike="noStrike">
                          <a:solidFill>
                            <a:srgbClr val="000000"/>
                          </a:solidFill>
                          <a:latin typeface="Calibri"/>
                        </a:rPr>
                        <a:t>-0.003%</a:t>
                      </a:r>
                    </a:p>
                  </a:txBody>
                  <a:tcPr marL="0" marR="0" marT="0" marB="0" anchor="b">
                    <a:lnL>
                      <a:noFill/>
                    </a:lnL>
                    <a:lnR>
                      <a:noFill/>
                    </a:lnR>
                    <a:lnT>
                      <a:noFill/>
                    </a:lnT>
                    <a:lnB>
                      <a:noFill/>
                    </a:lnB>
                    <a:solidFill>
                      <a:srgbClr val="FFEB84"/>
                    </a:solidFill>
                  </a:tcPr>
                </a:tc>
                <a:tc>
                  <a:txBody>
                    <a:bodyPr/>
                    <a:lstStyle/>
                    <a:p>
                      <a:pPr algn="r" fontAlgn="b"/>
                      <a:r>
                        <a:rPr lang="en-US" sz="900" b="0" i="0" u="none" strike="noStrike">
                          <a:solidFill>
                            <a:srgbClr val="000000"/>
                          </a:solidFill>
                          <a:latin typeface="Calibri"/>
                        </a:rPr>
                        <a:t>-0.004%</a:t>
                      </a:r>
                    </a:p>
                  </a:txBody>
                  <a:tcPr marL="0" marR="0" marT="0" marB="0" anchor="b">
                    <a:lnL>
                      <a:noFill/>
                    </a:lnL>
                    <a:lnR>
                      <a:noFill/>
                    </a:lnR>
                    <a:lnT>
                      <a:noFill/>
                    </a:lnT>
                    <a:lnB>
                      <a:noFill/>
                    </a:lnB>
                    <a:solidFill>
                      <a:srgbClr val="FFEB84"/>
                    </a:solidFill>
                  </a:tcPr>
                </a:tc>
              </a:tr>
              <a:tr h="177484">
                <a:tc>
                  <a:txBody>
                    <a:bodyPr/>
                    <a:lstStyle/>
                    <a:p>
                      <a:pPr algn="r" fontAlgn="b"/>
                      <a:r>
                        <a:rPr lang="en-US" sz="900" b="1" i="0" u="none" strike="noStrike">
                          <a:solidFill>
                            <a:srgbClr val="000000"/>
                          </a:solidFill>
                          <a:latin typeface="Calibri"/>
                        </a:rPr>
                        <a:t>1:00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0.004%</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DEB84"/>
                    </a:solidFill>
                  </a:tcPr>
                </a:tc>
                <a:tc>
                  <a:txBody>
                    <a:bodyPr/>
                    <a:lstStyle/>
                    <a:p>
                      <a:pPr algn="r" fontAlgn="b"/>
                      <a:r>
                        <a:rPr lang="en-US" sz="900" b="0" i="0" u="none" strike="noStrike">
                          <a:solidFill>
                            <a:srgbClr val="000000"/>
                          </a:solidFill>
                          <a:latin typeface="Calibri"/>
                        </a:rPr>
                        <a:t>-0.014%</a:t>
                      </a:r>
                    </a:p>
                  </a:txBody>
                  <a:tcPr marL="0" marR="0" marT="0" marB="0" anchor="b">
                    <a:lnL>
                      <a:noFill/>
                    </a:lnL>
                    <a:lnR>
                      <a:noFill/>
                    </a:lnR>
                    <a:lnT>
                      <a:noFill/>
                    </a:lnT>
                    <a:lnB>
                      <a:noFill/>
                    </a:lnB>
                    <a:solidFill>
                      <a:srgbClr val="FEE983"/>
                    </a:solidFill>
                  </a:tcPr>
                </a:tc>
                <a:tc>
                  <a:txBody>
                    <a:bodyPr/>
                    <a:lstStyle/>
                    <a:p>
                      <a:pPr algn="r" fontAlgn="b"/>
                      <a:r>
                        <a:rPr lang="en-US" sz="900" b="0" i="0" u="none" strike="noStrike">
                          <a:solidFill>
                            <a:srgbClr val="000000"/>
                          </a:solidFill>
                          <a:latin typeface="Calibri"/>
                        </a:rPr>
                        <a:t>-0.005%</a:t>
                      </a:r>
                    </a:p>
                  </a:txBody>
                  <a:tcPr marL="0" marR="0" marT="0" marB="0" anchor="b">
                    <a:lnL>
                      <a:noFill/>
                    </a:lnL>
                    <a:lnR>
                      <a:noFill/>
                    </a:lnR>
                    <a:lnT>
                      <a:noFill/>
                    </a:lnT>
                    <a:lnB>
                      <a:noFill/>
                    </a:lnB>
                    <a:solidFill>
                      <a:srgbClr val="FEEA83"/>
                    </a:solidFill>
                  </a:tcPr>
                </a:tc>
                <a:tc>
                  <a:txBody>
                    <a:bodyPr/>
                    <a:lstStyle/>
                    <a:p>
                      <a:pPr algn="r" fontAlgn="b"/>
                      <a:r>
                        <a:rPr lang="en-US" sz="900" b="0" i="0" u="none" strike="noStrike">
                          <a:solidFill>
                            <a:srgbClr val="000000"/>
                          </a:solidFill>
                          <a:latin typeface="Calibri"/>
                        </a:rPr>
                        <a:t>-0.001%</a:t>
                      </a:r>
                    </a:p>
                  </a:txBody>
                  <a:tcPr marL="0" marR="0" marT="0" marB="0" anchor="b">
                    <a:lnL>
                      <a:noFill/>
                    </a:lnL>
                    <a:lnR>
                      <a:noFill/>
                    </a:lnR>
                    <a:lnT>
                      <a:noFill/>
                    </a:lnT>
                    <a:lnB>
                      <a:noFill/>
                    </a:lnB>
                    <a:solidFill>
                      <a:srgbClr val="FEEB84"/>
                    </a:solidFill>
                  </a:tcPr>
                </a:tc>
                <a:tc>
                  <a:txBody>
                    <a:bodyPr/>
                    <a:lstStyle/>
                    <a:p>
                      <a:pPr algn="r" fontAlgn="b"/>
                      <a:r>
                        <a:rPr lang="en-US" sz="900" b="0" i="0" u="none" strike="noStrike">
                          <a:solidFill>
                            <a:srgbClr val="000000"/>
                          </a:solidFill>
                          <a:latin typeface="Calibri"/>
                        </a:rPr>
                        <a:t>-0.012%</a:t>
                      </a:r>
                    </a:p>
                  </a:txBody>
                  <a:tcPr marL="0" marR="0" marT="0" marB="0" anchor="b">
                    <a:lnL>
                      <a:noFill/>
                    </a:lnL>
                    <a:lnR>
                      <a:noFill/>
                    </a:lnR>
                    <a:lnT>
                      <a:noFill/>
                    </a:lnT>
                    <a:lnB>
                      <a:noFill/>
                    </a:lnB>
                    <a:solidFill>
                      <a:srgbClr val="FEE983"/>
                    </a:solidFill>
                  </a:tcPr>
                </a:tc>
                <a:tc>
                  <a:txBody>
                    <a:bodyPr/>
                    <a:lstStyle/>
                    <a:p>
                      <a:pPr algn="r" fontAlgn="b"/>
                      <a:r>
                        <a:rPr lang="en-US" sz="900" b="0" i="0" u="none" strike="noStrike">
                          <a:solidFill>
                            <a:srgbClr val="000000"/>
                          </a:solidFill>
                          <a:latin typeface="Calibri"/>
                        </a:rPr>
                        <a:t>0.000%</a:t>
                      </a:r>
                    </a:p>
                  </a:txBody>
                  <a:tcPr marL="0" marR="0" marT="0" marB="0" anchor="b">
                    <a:lnL>
                      <a:noFill/>
                    </a:lnL>
                    <a:lnR>
                      <a:noFill/>
                    </a:lnR>
                    <a:lnT>
                      <a:noFill/>
                    </a:lnT>
                    <a:lnB>
                      <a:noFill/>
                    </a:lnB>
                    <a:solidFill>
                      <a:srgbClr val="FEEB84"/>
                    </a:solidFill>
                  </a:tcPr>
                </a:tc>
                <a:tc>
                  <a:txBody>
                    <a:bodyPr/>
                    <a:lstStyle/>
                    <a:p>
                      <a:pPr algn="r" fontAlgn="b"/>
                      <a:r>
                        <a:rPr lang="en-US" sz="900" b="0" i="0" u="none" strike="noStrike">
                          <a:solidFill>
                            <a:srgbClr val="000000"/>
                          </a:solidFill>
                          <a:latin typeface="Calibri"/>
                        </a:rPr>
                        <a:t>-0.025%</a:t>
                      </a:r>
                    </a:p>
                  </a:txBody>
                  <a:tcPr marL="0" marR="0" marT="0" marB="0" anchor="b">
                    <a:lnL>
                      <a:noFill/>
                    </a:lnL>
                    <a:lnR>
                      <a:noFill/>
                    </a:lnR>
                    <a:lnT>
                      <a:noFill/>
                    </a:lnT>
                    <a:lnB>
                      <a:noFill/>
                    </a:lnB>
                    <a:solidFill>
                      <a:srgbClr val="FEE783"/>
                    </a:solidFill>
                  </a:tcPr>
                </a:tc>
                <a:tc>
                  <a:txBody>
                    <a:bodyPr/>
                    <a:lstStyle/>
                    <a:p>
                      <a:pPr algn="r" fontAlgn="b"/>
                      <a:r>
                        <a:rPr lang="en-US" sz="900" b="0" i="0" u="none" strike="noStrike">
                          <a:solidFill>
                            <a:srgbClr val="000000"/>
                          </a:solidFill>
                          <a:latin typeface="Calibri"/>
                        </a:rPr>
                        <a:t>-0.007%</a:t>
                      </a:r>
                    </a:p>
                  </a:txBody>
                  <a:tcPr marL="0" marR="0" marT="0" marB="0" anchor="b">
                    <a:lnL>
                      <a:noFill/>
                    </a:lnL>
                    <a:lnR>
                      <a:noFill/>
                    </a:lnR>
                    <a:lnT>
                      <a:noFill/>
                    </a:lnT>
                    <a:lnB>
                      <a:noFill/>
                    </a:lnB>
                    <a:solidFill>
                      <a:srgbClr val="FEEA83"/>
                    </a:solidFill>
                  </a:tcPr>
                </a:tc>
              </a:tr>
              <a:tr h="177484">
                <a:tc>
                  <a:txBody>
                    <a:bodyPr/>
                    <a:lstStyle/>
                    <a:p>
                      <a:pPr algn="r" fontAlgn="b"/>
                      <a:r>
                        <a:rPr lang="en-US" sz="900" b="1" i="0" u="none" strike="noStrike">
                          <a:solidFill>
                            <a:srgbClr val="000000"/>
                          </a:solidFill>
                          <a:latin typeface="Calibri"/>
                        </a:rPr>
                        <a:t>2:00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0.006%</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CEB84"/>
                    </a:solidFill>
                  </a:tcPr>
                </a:tc>
                <a:tc>
                  <a:txBody>
                    <a:bodyPr/>
                    <a:lstStyle/>
                    <a:p>
                      <a:pPr algn="r" fontAlgn="b"/>
                      <a:r>
                        <a:rPr lang="en-US" sz="900" b="0" i="0" u="none" strike="noStrike">
                          <a:solidFill>
                            <a:srgbClr val="000000"/>
                          </a:solidFill>
                          <a:latin typeface="Calibri"/>
                        </a:rPr>
                        <a:t>-0.007%</a:t>
                      </a:r>
                    </a:p>
                  </a:txBody>
                  <a:tcPr marL="0" marR="0" marT="0" marB="0" anchor="b">
                    <a:lnL>
                      <a:noFill/>
                    </a:lnL>
                    <a:lnR>
                      <a:noFill/>
                    </a:lnR>
                    <a:lnT>
                      <a:noFill/>
                    </a:lnT>
                    <a:lnB>
                      <a:noFill/>
                    </a:lnB>
                    <a:solidFill>
                      <a:srgbClr val="FEEA83"/>
                    </a:solidFill>
                  </a:tcPr>
                </a:tc>
                <a:tc>
                  <a:txBody>
                    <a:bodyPr/>
                    <a:lstStyle/>
                    <a:p>
                      <a:pPr algn="r" fontAlgn="b"/>
                      <a:r>
                        <a:rPr lang="en-US" sz="900" b="0" i="0" u="none" strike="noStrike">
                          <a:solidFill>
                            <a:srgbClr val="000000"/>
                          </a:solidFill>
                          <a:latin typeface="Calibri"/>
                        </a:rPr>
                        <a:t>-0.013%</a:t>
                      </a:r>
                    </a:p>
                  </a:txBody>
                  <a:tcPr marL="0" marR="0" marT="0" marB="0" anchor="b">
                    <a:lnL>
                      <a:noFill/>
                    </a:lnL>
                    <a:lnR>
                      <a:noFill/>
                    </a:lnR>
                    <a:lnT>
                      <a:noFill/>
                    </a:lnT>
                    <a:lnB>
                      <a:noFill/>
                    </a:lnB>
                    <a:solidFill>
                      <a:srgbClr val="FEE983"/>
                    </a:solidFill>
                  </a:tcPr>
                </a:tc>
                <a:tc>
                  <a:txBody>
                    <a:bodyPr/>
                    <a:lstStyle/>
                    <a:p>
                      <a:pPr algn="r" fontAlgn="b"/>
                      <a:r>
                        <a:rPr lang="en-US" sz="900" b="0" i="0" u="none" strike="noStrike">
                          <a:solidFill>
                            <a:srgbClr val="000000"/>
                          </a:solidFill>
                          <a:latin typeface="Calibri"/>
                        </a:rPr>
                        <a:t>-0.001%</a:t>
                      </a:r>
                    </a:p>
                  </a:txBody>
                  <a:tcPr marL="0" marR="0" marT="0" marB="0" anchor="b">
                    <a:lnL>
                      <a:noFill/>
                    </a:lnL>
                    <a:lnR>
                      <a:noFill/>
                    </a:lnR>
                    <a:lnT>
                      <a:noFill/>
                    </a:lnT>
                    <a:lnB>
                      <a:noFill/>
                    </a:lnB>
                    <a:solidFill>
                      <a:srgbClr val="FEEB84"/>
                    </a:solidFill>
                  </a:tcPr>
                </a:tc>
                <a:tc>
                  <a:txBody>
                    <a:bodyPr/>
                    <a:lstStyle/>
                    <a:p>
                      <a:pPr algn="r" fontAlgn="b"/>
                      <a:r>
                        <a:rPr lang="en-US" sz="900" b="0" i="0" u="none" strike="noStrike">
                          <a:solidFill>
                            <a:srgbClr val="000000"/>
                          </a:solidFill>
                          <a:latin typeface="Calibri"/>
                        </a:rPr>
                        <a:t>-0.005%</a:t>
                      </a:r>
                    </a:p>
                  </a:txBody>
                  <a:tcPr marL="0" marR="0" marT="0" marB="0" anchor="b">
                    <a:lnL>
                      <a:noFill/>
                    </a:lnL>
                    <a:lnR>
                      <a:noFill/>
                    </a:lnR>
                    <a:lnT>
                      <a:noFill/>
                    </a:lnT>
                    <a:lnB>
                      <a:noFill/>
                    </a:lnB>
                    <a:solidFill>
                      <a:srgbClr val="FEEA83"/>
                    </a:solidFill>
                  </a:tcPr>
                </a:tc>
                <a:tc>
                  <a:txBody>
                    <a:bodyPr/>
                    <a:lstStyle/>
                    <a:p>
                      <a:pPr algn="r" fontAlgn="b"/>
                      <a:r>
                        <a:rPr lang="en-US" sz="900" b="0" i="0" u="none" strike="noStrike">
                          <a:solidFill>
                            <a:srgbClr val="000000"/>
                          </a:solidFill>
                          <a:latin typeface="Calibri"/>
                        </a:rPr>
                        <a:t>-0.010%</a:t>
                      </a:r>
                    </a:p>
                  </a:txBody>
                  <a:tcPr marL="0" marR="0" marT="0" marB="0" anchor="b">
                    <a:lnL>
                      <a:noFill/>
                    </a:lnL>
                    <a:lnR>
                      <a:noFill/>
                    </a:lnR>
                    <a:lnT>
                      <a:noFill/>
                    </a:lnT>
                    <a:lnB>
                      <a:noFill/>
                    </a:lnB>
                    <a:solidFill>
                      <a:srgbClr val="FEE983"/>
                    </a:solidFill>
                  </a:tcPr>
                </a:tc>
                <a:tc>
                  <a:txBody>
                    <a:bodyPr/>
                    <a:lstStyle/>
                    <a:p>
                      <a:pPr algn="r" fontAlgn="b"/>
                      <a:r>
                        <a:rPr lang="en-US" sz="900" b="0" i="0" u="none" strike="noStrike">
                          <a:solidFill>
                            <a:srgbClr val="000000"/>
                          </a:solidFill>
                          <a:latin typeface="Calibri"/>
                        </a:rPr>
                        <a:t>0.002%</a:t>
                      </a:r>
                    </a:p>
                  </a:txBody>
                  <a:tcPr marL="0" marR="0" marT="0" marB="0" anchor="b">
                    <a:lnL>
                      <a:noFill/>
                    </a:lnL>
                    <a:lnR>
                      <a:noFill/>
                    </a:lnR>
                    <a:lnT>
                      <a:noFill/>
                    </a:lnT>
                    <a:lnB>
                      <a:noFill/>
                    </a:lnB>
                    <a:solidFill>
                      <a:srgbClr val="FEEB84"/>
                    </a:solidFill>
                  </a:tcPr>
                </a:tc>
                <a:tc>
                  <a:txBody>
                    <a:bodyPr/>
                    <a:lstStyle/>
                    <a:p>
                      <a:pPr algn="r" fontAlgn="b"/>
                      <a:r>
                        <a:rPr lang="en-US" sz="900" b="0" i="0" u="none" strike="noStrike">
                          <a:solidFill>
                            <a:srgbClr val="000000"/>
                          </a:solidFill>
                          <a:latin typeface="Calibri"/>
                        </a:rPr>
                        <a:t>-0.005%</a:t>
                      </a:r>
                    </a:p>
                  </a:txBody>
                  <a:tcPr marL="0" marR="0" marT="0" marB="0" anchor="b">
                    <a:lnL>
                      <a:noFill/>
                    </a:lnL>
                    <a:lnR>
                      <a:noFill/>
                    </a:lnR>
                    <a:lnT>
                      <a:noFill/>
                    </a:lnT>
                    <a:lnB>
                      <a:noFill/>
                    </a:lnB>
                    <a:solidFill>
                      <a:srgbClr val="FEEA83"/>
                    </a:solidFill>
                  </a:tcPr>
                </a:tc>
              </a:tr>
              <a:tr h="177484">
                <a:tc>
                  <a:txBody>
                    <a:bodyPr/>
                    <a:lstStyle/>
                    <a:p>
                      <a:pPr algn="r" fontAlgn="b"/>
                      <a:r>
                        <a:rPr lang="en-US" sz="900" b="1" i="0" u="none" strike="noStrike" dirty="0">
                          <a:solidFill>
                            <a:srgbClr val="000000"/>
                          </a:solidFill>
                          <a:latin typeface="Calibri"/>
                        </a:rPr>
                        <a:t>3:00 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900" b="0" i="0" u="none" strike="noStrike">
                          <a:solidFill>
                            <a:srgbClr val="000000"/>
                          </a:solidFill>
                          <a:latin typeface="Calibri"/>
                        </a:rPr>
                        <a:t>-0.003%</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EB84"/>
                    </a:solidFill>
                  </a:tcPr>
                </a:tc>
                <a:tc>
                  <a:txBody>
                    <a:bodyPr/>
                    <a:lstStyle/>
                    <a:p>
                      <a:pPr algn="r" fontAlgn="b"/>
                      <a:r>
                        <a:rPr lang="en-US" sz="900" b="0" i="0" u="none" strike="noStrike">
                          <a:solidFill>
                            <a:srgbClr val="000000"/>
                          </a:solidFill>
                          <a:latin typeface="Calibri"/>
                        </a:rPr>
                        <a:t>-0.029%</a:t>
                      </a:r>
                    </a:p>
                  </a:txBody>
                  <a:tcPr marL="0" marR="0" marT="0" marB="0" anchor="b">
                    <a:lnL>
                      <a:noFill/>
                    </a:lnL>
                    <a:lnR>
                      <a:noFill/>
                    </a:lnR>
                    <a:lnT>
                      <a:noFill/>
                    </a:lnT>
                    <a:lnB>
                      <a:noFill/>
                    </a:lnB>
                    <a:solidFill>
                      <a:srgbClr val="FEE683"/>
                    </a:solidFill>
                  </a:tcPr>
                </a:tc>
                <a:tc>
                  <a:txBody>
                    <a:bodyPr/>
                    <a:lstStyle/>
                    <a:p>
                      <a:pPr algn="r" fontAlgn="b"/>
                      <a:r>
                        <a:rPr lang="en-US" sz="900" b="0" i="0" u="none" strike="noStrike">
                          <a:solidFill>
                            <a:srgbClr val="000000"/>
                          </a:solidFill>
                          <a:latin typeface="Calibri"/>
                        </a:rPr>
                        <a:t>-0.006%</a:t>
                      </a:r>
                    </a:p>
                  </a:txBody>
                  <a:tcPr marL="0" marR="0" marT="0" marB="0" anchor="b">
                    <a:lnL>
                      <a:noFill/>
                    </a:lnL>
                    <a:lnR>
                      <a:noFill/>
                    </a:lnR>
                    <a:lnT>
                      <a:noFill/>
                    </a:lnT>
                    <a:lnB>
                      <a:noFill/>
                    </a:lnB>
                    <a:solidFill>
                      <a:srgbClr val="FEEA83"/>
                    </a:solidFill>
                  </a:tcPr>
                </a:tc>
                <a:tc>
                  <a:txBody>
                    <a:bodyPr/>
                    <a:lstStyle/>
                    <a:p>
                      <a:pPr algn="r" fontAlgn="b"/>
                      <a:r>
                        <a:rPr lang="en-US" sz="900" b="0" i="0" u="none" strike="noStrike">
                          <a:solidFill>
                            <a:srgbClr val="000000"/>
                          </a:solidFill>
                          <a:latin typeface="Calibri"/>
                        </a:rPr>
                        <a:t>0.004%</a:t>
                      </a:r>
                    </a:p>
                  </a:txBody>
                  <a:tcPr marL="0" marR="0" marT="0" marB="0" anchor="b">
                    <a:lnL>
                      <a:noFill/>
                    </a:lnL>
                    <a:lnR>
                      <a:noFill/>
                    </a:lnR>
                    <a:lnT>
                      <a:noFill/>
                    </a:lnT>
                    <a:lnB>
                      <a:noFill/>
                    </a:lnB>
                    <a:solidFill>
                      <a:srgbClr val="FDEB84"/>
                    </a:solidFill>
                  </a:tcPr>
                </a:tc>
                <a:tc>
                  <a:txBody>
                    <a:bodyPr/>
                    <a:lstStyle/>
                    <a:p>
                      <a:pPr algn="r" fontAlgn="b"/>
                      <a:r>
                        <a:rPr lang="en-US" sz="900" b="0" i="0" u="none" strike="noStrike">
                          <a:solidFill>
                            <a:srgbClr val="000000"/>
                          </a:solidFill>
                          <a:latin typeface="Calibri"/>
                        </a:rPr>
                        <a:t>-0.002%</a:t>
                      </a:r>
                    </a:p>
                  </a:txBody>
                  <a:tcPr marL="0" marR="0" marT="0" marB="0" anchor="b">
                    <a:lnL>
                      <a:noFill/>
                    </a:lnL>
                    <a:lnR>
                      <a:noFill/>
                    </a:lnR>
                    <a:lnT>
                      <a:noFill/>
                    </a:lnT>
                    <a:lnB>
                      <a:noFill/>
                    </a:lnB>
                    <a:solidFill>
                      <a:srgbClr val="FFEB84"/>
                    </a:solidFill>
                  </a:tcPr>
                </a:tc>
                <a:tc>
                  <a:txBody>
                    <a:bodyPr/>
                    <a:lstStyle/>
                    <a:p>
                      <a:pPr algn="r" fontAlgn="b"/>
                      <a:r>
                        <a:rPr lang="en-US" sz="900" b="0" i="0" u="none" strike="noStrike">
                          <a:solidFill>
                            <a:srgbClr val="000000"/>
                          </a:solidFill>
                          <a:latin typeface="Calibri"/>
                        </a:rPr>
                        <a:t>-0.001%</a:t>
                      </a:r>
                    </a:p>
                  </a:txBody>
                  <a:tcPr marL="0" marR="0" marT="0" marB="0" anchor="b">
                    <a:lnL>
                      <a:noFill/>
                    </a:lnL>
                    <a:lnR>
                      <a:noFill/>
                    </a:lnR>
                    <a:lnT>
                      <a:noFill/>
                    </a:lnT>
                    <a:lnB>
                      <a:noFill/>
                    </a:lnB>
                    <a:solidFill>
                      <a:srgbClr val="FEEB84"/>
                    </a:solidFill>
                  </a:tcPr>
                </a:tc>
                <a:tc>
                  <a:txBody>
                    <a:bodyPr/>
                    <a:lstStyle/>
                    <a:p>
                      <a:pPr algn="r" fontAlgn="b"/>
                      <a:r>
                        <a:rPr lang="en-US" sz="900" b="0" i="0" u="none" strike="noStrike">
                          <a:solidFill>
                            <a:srgbClr val="000000"/>
                          </a:solidFill>
                          <a:latin typeface="Calibri"/>
                        </a:rPr>
                        <a:t>0.004%</a:t>
                      </a:r>
                    </a:p>
                  </a:txBody>
                  <a:tcPr marL="0" marR="0" marT="0" marB="0" anchor="b">
                    <a:lnL>
                      <a:noFill/>
                    </a:lnL>
                    <a:lnR>
                      <a:noFill/>
                    </a:lnR>
                    <a:lnT>
                      <a:noFill/>
                    </a:lnT>
                    <a:lnB>
                      <a:noFill/>
                    </a:lnB>
                    <a:solidFill>
                      <a:srgbClr val="FDEB84"/>
                    </a:solidFill>
                  </a:tcPr>
                </a:tc>
                <a:tc>
                  <a:txBody>
                    <a:bodyPr/>
                    <a:lstStyle/>
                    <a:p>
                      <a:pPr algn="r" fontAlgn="b"/>
                      <a:r>
                        <a:rPr lang="en-US" sz="900" b="0" i="0" u="none" strike="noStrike" dirty="0">
                          <a:solidFill>
                            <a:srgbClr val="000000"/>
                          </a:solidFill>
                          <a:latin typeface="Calibri"/>
                        </a:rPr>
                        <a:t>-0.012%</a:t>
                      </a:r>
                    </a:p>
                  </a:txBody>
                  <a:tcPr marL="0" marR="0" marT="0" marB="0" anchor="b">
                    <a:lnL>
                      <a:noFill/>
                    </a:lnL>
                    <a:lnR>
                      <a:noFill/>
                    </a:lnR>
                    <a:lnT>
                      <a:noFill/>
                    </a:lnT>
                    <a:lnB>
                      <a:noFill/>
                    </a:lnB>
                    <a:solidFill>
                      <a:srgbClr val="FEE983"/>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of those results 1</a:t>
            </a:r>
            <a:endParaRPr lang="en-US" dirty="0"/>
          </a:p>
        </p:txBody>
      </p:sp>
      <p:graphicFrame>
        <p:nvGraphicFramePr>
          <p:cNvPr id="4" name="Table 3"/>
          <p:cNvGraphicFramePr>
            <a:graphicFrameLocks noGrp="1"/>
          </p:cNvGraphicFramePr>
          <p:nvPr/>
        </p:nvGraphicFramePr>
        <p:xfrm>
          <a:off x="1066800" y="1676401"/>
          <a:ext cx="3429000" cy="3867008"/>
        </p:xfrm>
        <a:graphic>
          <a:graphicData uri="http://schemas.openxmlformats.org/drawingml/2006/table">
            <a:tbl>
              <a:tblPr/>
              <a:tblGrid>
                <a:gridCol w="1193800"/>
                <a:gridCol w="1117600"/>
                <a:gridCol w="1117600"/>
              </a:tblGrid>
              <a:tr h="508897">
                <a:tc>
                  <a:txBody>
                    <a:bodyPr/>
                    <a:lstStyle/>
                    <a:p>
                      <a:pPr algn="l" fontAlgn="b"/>
                      <a:r>
                        <a:rPr lang="en-US" sz="2000" b="1" i="0" u="none" strike="noStrike" dirty="0">
                          <a:solidFill>
                            <a:srgbClr val="000000"/>
                          </a:solidFill>
                          <a:latin typeface="Arial" pitchFamily="34" charset="0"/>
                          <a:cs typeface="Arial" pitchFamily="34" charset="0"/>
                        </a:rPr>
                        <a:t>Trips</a:t>
                      </a:r>
                      <a:r>
                        <a:rPr lang="en-US" sz="2000" b="1" i="0" u="none" strike="noStrike" dirty="0">
                          <a:solidFill>
                            <a:srgbClr val="000000"/>
                          </a:solidFill>
                          <a:latin typeface="Calibri"/>
                        </a:rPr>
                        <a:t> Per Person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1" i="0" u="none" strike="noStrike" dirty="0">
                          <a:solidFill>
                            <a:srgbClr val="000000"/>
                          </a:solidFill>
                          <a:latin typeface="Calibri"/>
                        </a:rPr>
                        <a:t>2010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1" i="0" u="none" strike="noStrike">
                          <a:solidFill>
                            <a:srgbClr val="000000"/>
                          </a:solidFill>
                          <a:latin typeface="Calibri"/>
                        </a:rPr>
                        <a:t>2035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323">
                <a:tc>
                  <a:txBody>
                    <a:bodyPr/>
                    <a:lstStyle/>
                    <a:p>
                      <a:pPr algn="l" fontAlgn="b"/>
                      <a:r>
                        <a:rPr lang="en-US" sz="2000" b="1" i="0" u="none" strike="noStrike" dirty="0">
                          <a:solidFill>
                            <a:srgbClr val="000000"/>
                          </a:solidFill>
                          <a:latin typeface="Calibri"/>
                        </a:rPr>
                        <a:t>Work</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0.95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0.91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323">
                <a:tc>
                  <a:txBody>
                    <a:bodyPr/>
                    <a:lstStyle/>
                    <a:p>
                      <a:pPr algn="l" fontAlgn="b"/>
                      <a:r>
                        <a:rPr lang="en-US" sz="2000" b="1" i="0" u="none" strike="noStrike" dirty="0">
                          <a:solidFill>
                            <a:srgbClr val="000000"/>
                          </a:solidFill>
                          <a:latin typeface="Calibri"/>
                        </a:rPr>
                        <a:t>School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0.51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0.49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323">
                <a:tc>
                  <a:txBody>
                    <a:bodyPr/>
                    <a:lstStyle/>
                    <a:p>
                      <a:pPr algn="l" fontAlgn="b"/>
                      <a:r>
                        <a:rPr lang="en-US" sz="2000" b="1" i="0" u="none" strike="noStrike" dirty="0">
                          <a:solidFill>
                            <a:srgbClr val="000000"/>
                          </a:solidFill>
                          <a:latin typeface="Calibri"/>
                        </a:rPr>
                        <a:t>Escort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0.58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0.57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8897">
                <a:tc>
                  <a:txBody>
                    <a:bodyPr/>
                    <a:lstStyle/>
                    <a:p>
                      <a:pPr algn="l" fontAlgn="b"/>
                      <a:r>
                        <a:rPr lang="en-US" sz="2000" b="1" i="0" u="none" strike="noStrike" dirty="0">
                          <a:solidFill>
                            <a:srgbClr val="000000"/>
                          </a:solidFill>
                          <a:latin typeface="Calibri"/>
                        </a:rPr>
                        <a:t>Personal Business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0.58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0.61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323">
                <a:tc>
                  <a:txBody>
                    <a:bodyPr/>
                    <a:lstStyle/>
                    <a:p>
                      <a:pPr algn="l" fontAlgn="b"/>
                      <a:r>
                        <a:rPr lang="en-US" sz="2000" b="1" i="0" u="none" strike="noStrike" dirty="0">
                          <a:solidFill>
                            <a:srgbClr val="000000"/>
                          </a:solidFill>
                          <a:latin typeface="Calibri"/>
                        </a:rPr>
                        <a:t>Shop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Calibri"/>
                        </a:rPr>
                        <a:t>0.51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0.54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323">
                <a:tc>
                  <a:txBody>
                    <a:bodyPr/>
                    <a:lstStyle/>
                    <a:p>
                      <a:pPr algn="l" fontAlgn="b"/>
                      <a:r>
                        <a:rPr lang="en-US" sz="2000" b="1" i="0" u="none" strike="noStrike" dirty="0">
                          <a:solidFill>
                            <a:srgbClr val="000000"/>
                          </a:solidFill>
                          <a:latin typeface="Calibri"/>
                        </a:rPr>
                        <a:t>Meal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0.25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0.26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42808">
                <a:tc>
                  <a:txBody>
                    <a:bodyPr/>
                    <a:lstStyle/>
                    <a:p>
                      <a:pPr algn="l" fontAlgn="b"/>
                      <a:r>
                        <a:rPr lang="en-US" sz="2000" b="1" i="0" u="none" strike="noStrike">
                          <a:solidFill>
                            <a:srgbClr val="000000"/>
                          </a:solidFill>
                          <a:latin typeface="Calibri"/>
                        </a:rPr>
                        <a:t>Social Recreation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0.47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0.48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9323">
                <a:tc>
                  <a:txBody>
                    <a:bodyPr/>
                    <a:lstStyle/>
                    <a:p>
                      <a:pPr algn="l" fontAlgn="b"/>
                      <a:r>
                        <a:rPr lang="en-US" sz="2000" b="1" i="0" u="none" strike="noStrike">
                          <a:solidFill>
                            <a:srgbClr val="000000"/>
                          </a:solidFill>
                          <a:latin typeface="Calibri"/>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1" i="0" u="none" strike="noStrike" dirty="0">
                          <a:solidFill>
                            <a:srgbClr val="000000"/>
                          </a:solidFill>
                          <a:latin typeface="Calibri"/>
                        </a:rPr>
                        <a:t>3.85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1" i="0" u="none" strike="noStrike" dirty="0">
                          <a:solidFill>
                            <a:srgbClr val="000000"/>
                          </a:solidFill>
                          <a:latin typeface="Calibri"/>
                        </a:rPr>
                        <a:t>3.85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5" name="Table 4"/>
          <p:cNvGraphicFramePr>
            <a:graphicFrameLocks noGrp="1"/>
          </p:cNvGraphicFramePr>
          <p:nvPr/>
        </p:nvGraphicFramePr>
        <p:xfrm>
          <a:off x="4724400" y="2438400"/>
          <a:ext cx="3733800" cy="2078022"/>
        </p:xfrm>
        <a:graphic>
          <a:graphicData uri="http://schemas.openxmlformats.org/drawingml/2006/table">
            <a:tbl>
              <a:tblPr/>
              <a:tblGrid>
                <a:gridCol w="1143000"/>
                <a:gridCol w="1143000"/>
                <a:gridCol w="1447800"/>
              </a:tblGrid>
              <a:tr h="542925">
                <a:tc gridSpan="3">
                  <a:txBody>
                    <a:bodyPr/>
                    <a:lstStyle/>
                    <a:p>
                      <a:pPr algn="ctr" fontAlgn="b"/>
                      <a:r>
                        <a:rPr lang="en-US" sz="2000" b="1" i="0" u="none" strike="noStrike" dirty="0">
                          <a:solidFill>
                            <a:srgbClr val="000000"/>
                          </a:solidFill>
                          <a:latin typeface="Arial" pitchFamily="34" charset="0"/>
                          <a:cs typeface="Arial" pitchFamily="34" charset="0"/>
                        </a:rPr>
                        <a:t>Percent of people who 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388398">
                <a:tc>
                  <a:txBody>
                    <a:bodyPr/>
                    <a:lstStyle/>
                    <a:p>
                      <a:pPr algn="ctr" fontAlgn="b"/>
                      <a:r>
                        <a:rPr lang="en-US" sz="2000" b="1" i="0" u="none" strike="noStrike" dirty="0">
                          <a:solidFill>
                            <a:srgbClr val="000000"/>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latin typeface="Arial" pitchFamily="34" charset="0"/>
                          <a:cs typeface="Arial" pitchFamily="34" charset="0"/>
                        </a:rPr>
                        <a:t>2010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latin typeface="Arial" pitchFamily="34" charset="0"/>
                          <a:cs typeface="Arial" pitchFamily="34" charset="0"/>
                        </a:rPr>
                        <a:t>2035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758301">
                <a:tc>
                  <a:txBody>
                    <a:bodyPr/>
                    <a:lstStyle/>
                    <a:p>
                      <a:pPr algn="r" fontAlgn="b"/>
                      <a:r>
                        <a:rPr lang="en-US" sz="2000" b="1" i="0" u="none" strike="noStrike" dirty="0">
                          <a:solidFill>
                            <a:srgbClr val="000000"/>
                          </a:solidFill>
                          <a:latin typeface="Arial" pitchFamily="34" charset="0"/>
                          <a:cs typeface="Arial" pitchFamily="34" charset="0"/>
                        </a:rPr>
                        <a:t>Workers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Arial" pitchFamily="34" charset="0"/>
                          <a:cs typeface="Arial"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Arial" pitchFamily="34" charset="0"/>
                          <a:cs typeface="Arial"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88398">
                <a:tc>
                  <a:txBody>
                    <a:bodyPr/>
                    <a:lstStyle/>
                    <a:p>
                      <a:pPr algn="r" fontAlgn="b"/>
                      <a:r>
                        <a:rPr lang="en-US" sz="2000" b="1" i="0" u="none" strike="noStrike">
                          <a:solidFill>
                            <a:srgbClr val="000000"/>
                          </a:solidFill>
                          <a:latin typeface="Arial" pitchFamily="34" charset="0"/>
                          <a:cs typeface="Arial" pitchFamily="34" charset="0"/>
                        </a:rPr>
                        <a:t>Students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Arial" pitchFamily="34" charset="0"/>
                          <a:cs typeface="Arial"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Arial" pitchFamily="34" charset="0"/>
                          <a:cs typeface="Arial"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of Results 2</a:t>
            </a:r>
            <a:endParaRPr lang="en-US" dirty="0"/>
          </a:p>
        </p:txBody>
      </p:sp>
      <p:graphicFrame>
        <p:nvGraphicFramePr>
          <p:cNvPr id="3" name="Chart 2"/>
          <p:cNvGraphicFramePr/>
          <p:nvPr/>
        </p:nvGraphicFramePr>
        <p:xfrm>
          <a:off x="990600" y="1524000"/>
          <a:ext cx="72390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Challenges:</a:t>
            </a:r>
            <a:br>
              <a:rPr lang="en-US" dirty="0" smtClean="0"/>
            </a:br>
            <a:r>
              <a:rPr lang="en-US" dirty="0" smtClean="0"/>
              <a:t>peak spreading?</a:t>
            </a:r>
            <a:endParaRPr lang="en-US" dirty="0"/>
          </a:p>
        </p:txBody>
      </p:sp>
      <p:graphicFrame>
        <p:nvGraphicFramePr>
          <p:cNvPr id="7" name="Chart 6"/>
          <p:cNvGraphicFramePr/>
          <p:nvPr/>
        </p:nvGraphicFramePr>
        <p:xfrm>
          <a:off x="609600" y="1905000"/>
          <a:ext cx="80772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nvGraphicFramePr>
        <p:xfrm>
          <a:off x="5638800" y="1981200"/>
          <a:ext cx="2667000" cy="1897626"/>
        </p:xfrm>
        <a:graphic>
          <a:graphicData uri="http://schemas.openxmlformats.org/drawingml/2006/table">
            <a:tbl>
              <a:tblPr/>
              <a:tblGrid>
                <a:gridCol w="889000"/>
                <a:gridCol w="889000"/>
                <a:gridCol w="889000"/>
              </a:tblGrid>
              <a:tr h="983226">
                <a:tc>
                  <a:txBody>
                    <a:bodyPr/>
                    <a:lstStyle/>
                    <a:p>
                      <a:pPr algn="l" fontAlgn="b"/>
                      <a:r>
                        <a:rPr lang="en-US" sz="2000" b="1"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1" i="0" u="none" strike="noStrike" dirty="0" smtClean="0">
                          <a:solidFill>
                            <a:srgbClr val="000000"/>
                          </a:solidFill>
                          <a:latin typeface="Arial" pitchFamily="34" charset="0"/>
                          <a:cs typeface="Arial" pitchFamily="34" charset="0"/>
                        </a:rPr>
                        <a:t>1997</a:t>
                      </a:r>
                    </a:p>
                    <a:p>
                      <a:pPr algn="r" fontAlgn="b"/>
                      <a:r>
                        <a:rPr lang="en-US" sz="2000" b="1" i="0" u="none" strike="noStrike" dirty="0" smtClean="0">
                          <a:solidFill>
                            <a:srgbClr val="000000"/>
                          </a:solidFill>
                          <a:latin typeface="Arial" pitchFamily="34" charset="0"/>
                          <a:cs typeface="Arial" pitchFamily="34" charset="0"/>
                        </a:rPr>
                        <a:t>TBI</a:t>
                      </a:r>
                      <a:endParaRPr lang="en-US" sz="2000" b="1"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1" i="0" u="none" strike="noStrike" dirty="0" smtClean="0">
                          <a:solidFill>
                            <a:srgbClr val="000000"/>
                          </a:solidFill>
                          <a:latin typeface="Arial" pitchFamily="34" charset="0"/>
                          <a:cs typeface="Arial" pitchFamily="34" charset="0"/>
                        </a:rPr>
                        <a:t>2010</a:t>
                      </a:r>
                    </a:p>
                    <a:p>
                      <a:pPr algn="r" fontAlgn="b"/>
                      <a:r>
                        <a:rPr lang="en-US" sz="2000" b="1" i="0" u="none" strike="noStrike" dirty="0" smtClean="0">
                          <a:solidFill>
                            <a:srgbClr val="000000"/>
                          </a:solidFill>
                          <a:latin typeface="Arial" pitchFamily="34" charset="0"/>
                          <a:cs typeface="Arial" pitchFamily="34" charset="0"/>
                        </a:rPr>
                        <a:t>FRTC</a:t>
                      </a:r>
                      <a:endParaRPr lang="en-US" sz="2000" b="1"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0387">
                <a:tc>
                  <a:txBody>
                    <a:bodyPr/>
                    <a:lstStyle/>
                    <a:p>
                      <a:pPr algn="l" fontAlgn="b"/>
                      <a:r>
                        <a:rPr lang="en-US" sz="2000" b="1" i="0" u="none" strike="noStrike">
                          <a:solidFill>
                            <a:srgbClr val="000000"/>
                          </a:solidFill>
                          <a:latin typeface="Arial" pitchFamily="34" charset="0"/>
                          <a:cs typeface="Arial" pitchFamily="34" charset="0"/>
                        </a:rPr>
                        <a:t>Peak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Arial" pitchFamily="34" charset="0"/>
                          <a:cs typeface="Arial" pitchFamily="34" charset="0"/>
                        </a:rPr>
                        <a:t>48.1%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Arial" pitchFamily="34" charset="0"/>
                          <a:cs typeface="Arial" pitchFamily="34" charset="0"/>
                        </a:rPr>
                        <a:t>50.5%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70387">
                <a:tc>
                  <a:txBody>
                    <a:bodyPr/>
                    <a:lstStyle/>
                    <a:p>
                      <a:pPr algn="l" fontAlgn="b"/>
                      <a:r>
                        <a:rPr lang="en-US" sz="2000" b="1" i="0" u="none" strike="noStrike" dirty="0">
                          <a:solidFill>
                            <a:srgbClr val="000000"/>
                          </a:solidFill>
                          <a:latin typeface="Arial" pitchFamily="34" charset="0"/>
                          <a:cs typeface="Arial" pitchFamily="34" charset="0"/>
                        </a:rPr>
                        <a:t>Off-Peak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latin typeface="Arial" pitchFamily="34" charset="0"/>
                          <a:cs typeface="Arial" pitchFamily="34" charset="0"/>
                        </a:rPr>
                        <a:t>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Arial" pitchFamily="34" charset="0"/>
                          <a:cs typeface="Arial" pitchFamily="34" charset="0"/>
                        </a:rPr>
                        <a:t>49.5%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the question: why this outcome?</a:t>
            </a:r>
            <a:endParaRPr lang="en-US" dirty="0"/>
          </a:p>
        </p:txBody>
      </p:sp>
      <p:graphicFrame>
        <p:nvGraphicFramePr>
          <p:cNvPr id="5" name="Table 4"/>
          <p:cNvGraphicFramePr>
            <a:graphicFrameLocks noGrp="1"/>
          </p:cNvGraphicFramePr>
          <p:nvPr/>
        </p:nvGraphicFramePr>
        <p:xfrm>
          <a:off x="914400" y="4267200"/>
          <a:ext cx="7391399" cy="1676400"/>
        </p:xfrm>
        <a:graphic>
          <a:graphicData uri="http://schemas.openxmlformats.org/drawingml/2006/table">
            <a:tbl>
              <a:tblPr>
                <a:solidFill>
                  <a:schemeClr val="bg1">
                    <a:lumMod val="95000"/>
                  </a:schemeClr>
                </a:solidFill>
                <a:tableStyleId>{5940675A-B579-460E-94D1-54222C63F5DA}</a:tableStyleId>
              </a:tblPr>
              <a:tblGrid>
                <a:gridCol w="2895600"/>
                <a:gridCol w="1393860"/>
                <a:gridCol w="1489907"/>
                <a:gridCol w="1612032"/>
              </a:tblGrid>
              <a:tr h="419100">
                <a:tc>
                  <a:txBody>
                    <a:bodyPr/>
                    <a:lstStyle/>
                    <a:p>
                      <a:pPr algn="l" fontAlgn="b"/>
                      <a:r>
                        <a:rPr lang="en-US" sz="2000" b="1" u="none" strike="noStrike" dirty="0">
                          <a:latin typeface="Arial" pitchFamily="34" charset="0"/>
                          <a:cs typeface="Arial" pitchFamily="34" charset="0"/>
                        </a:rPr>
                        <a:t>FOCUS</a:t>
                      </a:r>
                      <a:endParaRPr lang="en-US" sz="2000" b="1" i="0" u="none" strike="noStrike" dirty="0">
                        <a:solidFill>
                          <a:srgbClr val="FF0000"/>
                        </a:solidFill>
                        <a:latin typeface="Arial" pitchFamily="34" charset="0"/>
                        <a:cs typeface="Arial" pitchFamily="34" charset="0"/>
                      </a:endParaRPr>
                    </a:p>
                  </a:txBody>
                  <a:tcPr marL="9525" marR="9525" marT="9525" marB="0" anchor="b"/>
                </a:tc>
                <a:tc>
                  <a:txBody>
                    <a:bodyPr/>
                    <a:lstStyle/>
                    <a:p>
                      <a:pPr algn="r" fontAlgn="b"/>
                      <a:r>
                        <a:rPr lang="en-US" sz="2000" b="1" u="none" strike="noStrike" dirty="0">
                          <a:latin typeface="Arial" pitchFamily="34" charset="0"/>
                          <a:cs typeface="Arial" pitchFamily="34" charset="0"/>
                        </a:rPr>
                        <a:t>2010</a:t>
                      </a:r>
                      <a:endParaRPr lang="en-US" sz="2000" b="1"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b="1" u="none" strike="noStrike" dirty="0">
                          <a:latin typeface="Arial" pitchFamily="34" charset="0"/>
                          <a:cs typeface="Arial" pitchFamily="34" charset="0"/>
                        </a:rPr>
                        <a:t>2035</a:t>
                      </a:r>
                      <a:endParaRPr lang="en-US" sz="2000" b="1"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b="1" u="none" strike="noStrike" dirty="0">
                          <a:latin typeface="Arial" pitchFamily="34" charset="0"/>
                          <a:cs typeface="Arial" pitchFamily="34" charset="0"/>
                        </a:rPr>
                        <a:t>Difference</a:t>
                      </a:r>
                      <a:endParaRPr lang="en-US" sz="2000" b="1" i="0" u="none" strike="noStrike" dirty="0">
                        <a:solidFill>
                          <a:srgbClr val="000000"/>
                        </a:solidFill>
                        <a:latin typeface="Arial" pitchFamily="34" charset="0"/>
                        <a:cs typeface="Arial" pitchFamily="34" charset="0"/>
                      </a:endParaRPr>
                    </a:p>
                  </a:txBody>
                  <a:tcPr marL="9525" marR="9525" marT="9525" marB="0" anchor="b"/>
                </a:tc>
              </a:tr>
              <a:tr h="419100">
                <a:tc>
                  <a:txBody>
                    <a:bodyPr/>
                    <a:lstStyle/>
                    <a:p>
                      <a:pPr algn="l" fontAlgn="b"/>
                      <a:r>
                        <a:rPr lang="en-US" sz="2000" b="1" u="none" strike="noStrike" dirty="0">
                          <a:latin typeface="Arial" pitchFamily="34" charset="0"/>
                          <a:cs typeface="Arial" pitchFamily="34" charset="0"/>
                        </a:rPr>
                        <a:t>Average Speed</a:t>
                      </a:r>
                      <a:endParaRPr lang="en-US" sz="2000" b="1"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37.4</a:t>
                      </a:r>
                      <a:endParaRPr lang="en-US" sz="2000" b="0"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32</a:t>
                      </a:r>
                      <a:endParaRPr lang="en-US" sz="2000" b="0"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-14%</a:t>
                      </a:r>
                      <a:endParaRPr lang="en-US" sz="2000" b="0" i="0" u="none" strike="noStrike" dirty="0">
                        <a:solidFill>
                          <a:srgbClr val="000000"/>
                        </a:solidFill>
                        <a:latin typeface="Arial" pitchFamily="34" charset="0"/>
                        <a:cs typeface="Arial" pitchFamily="34" charset="0"/>
                      </a:endParaRPr>
                    </a:p>
                  </a:txBody>
                  <a:tcPr marL="9525" marR="9525" marT="9525" marB="0" anchor="b"/>
                </a:tc>
              </a:tr>
              <a:tr h="419100">
                <a:tc>
                  <a:txBody>
                    <a:bodyPr/>
                    <a:lstStyle/>
                    <a:p>
                      <a:pPr algn="l" fontAlgn="b"/>
                      <a:r>
                        <a:rPr lang="en-US" sz="2000" b="1" u="none" strike="noStrike">
                          <a:latin typeface="Arial" pitchFamily="34" charset="0"/>
                          <a:cs typeface="Arial" pitchFamily="34" charset="0"/>
                        </a:rPr>
                        <a:t>Congested Lane Miles</a:t>
                      </a:r>
                      <a:endParaRPr lang="en-US" sz="2000" b="1" i="0" u="none" strike="noStrike">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solidFill>
                            <a:srgbClr val="FF0000"/>
                          </a:solidFill>
                          <a:latin typeface="Arial" pitchFamily="34" charset="0"/>
                          <a:cs typeface="Arial" pitchFamily="34" charset="0"/>
                        </a:rPr>
                        <a:t>7817</a:t>
                      </a:r>
                      <a:endParaRPr lang="en-US" sz="2000" b="0" i="0" u="none" strike="noStrike" dirty="0">
                        <a:solidFill>
                          <a:srgbClr val="FF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22131</a:t>
                      </a:r>
                      <a:endParaRPr lang="en-US" sz="2000" b="0"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183%</a:t>
                      </a:r>
                      <a:endParaRPr lang="en-US" sz="2000" b="0" i="0" u="none" strike="noStrike" dirty="0">
                        <a:solidFill>
                          <a:srgbClr val="000000"/>
                        </a:solidFill>
                        <a:latin typeface="Arial" pitchFamily="34" charset="0"/>
                        <a:cs typeface="Arial" pitchFamily="34" charset="0"/>
                      </a:endParaRPr>
                    </a:p>
                  </a:txBody>
                  <a:tcPr marL="9525" marR="9525" marT="9525" marB="0" anchor="b"/>
                </a:tc>
              </a:tr>
              <a:tr h="419100">
                <a:tc>
                  <a:txBody>
                    <a:bodyPr/>
                    <a:lstStyle/>
                    <a:p>
                      <a:pPr algn="l" fontAlgn="b"/>
                      <a:r>
                        <a:rPr lang="en-US" sz="2000" b="1" u="none" strike="noStrike" dirty="0">
                          <a:latin typeface="Arial" pitchFamily="34" charset="0"/>
                          <a:cs typeface="Arial" pitchFamily="34" charset="0"/>
                        </a:rPr>
                        <a:t>VMT</a:t>
                      </a:r>
                      <a:endParaRPr lang="en-US" sz="2000" b="1"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73,879,832</a:t>
                      </a:r>
                      <a:endParaRPr lang="en-US" sz="2000" b="0"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113,387,559</a:t>
                      </a:r>
                      <a:endParaRPr lang="en-US" sz="2000" b="0"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53%</a:t>
                      </a:r>
                      <a:endParaRPr lang="en-US" sz="2000" b="0" i="0" u="none" strike="noStrike" dirty="0">
                        <a:solidFill>
                          <a:srgbClr val="000000"/>
                        </a:solidFill>
                        <a:latin typeface="Arial" pitchFamily="34" charset="0"/>
                        <a:cs typeface="Arial" pitchFamily="34" charset="0"/>
                      </a:endParaRPr>
                    </a:p>
                  </a:txBody>
                  <a:tcPr marL="9525" marR="9525" marT="9525" marB="0" anchor="b"/>
                </a:tc>
              </a:tr>
            </a:tbl>
          </a:graphicData>
        </a:graphic>
      </p:graphicFrame>
      <p:graphicFrame>
        <p:nvGraphicFramePr>
          <p:cNvPr id="6" name="Table 5"/>
          <p:cNvGraphicFramePr>
            <a:graphicFrameLocks noGrp="1"/>
          </p:cNvGraphicFramePr>
          <p:nvPr/>
        </p:nvGraphicFramePr>
        <p:xfrm>
          <a:off x="914400" y="2133600"/>
          <a:ext cx="7391400" cy="2027979"/>
        </p:xfrm>
        <a:graphic>
          <a:graphicData uri="http://schemas.openxmlformats.org/drawingml/2006/table">
            <a:tbl>
              <a:tblPr>
                <a:tableStyleId>{5940675A-B579-460E-94D1-54222C63F5DA}</a:tableStyleId>
              </a:tblPr>
              <a:tblGrid>
                <a:gridCol w="2895600"/>
                <a:gridCol w="1295400"/>
                <a:gridCol w="1524000"/>
                <a:gridCol w="1676400"/>
              </a:tblGrid>
              <a:tr h="387435">
                <a:tc>
                  <a:txBody>
                    <a:bodyPr/>
                    <a:lstStyle/>
                    <a:p>
                      <a:pPr algn="l" fontAlgn="b"/>
                      <a:r>
                        <a:rPr lang="en-US" sz="2000" b="1" u="none" strike="noStrike" dirty="0">
                          <a:latin typeface="Arial" pitchFamily="34" charset="0"/>
                          <a:cs typeface="Arial" pitchFamily="34" charset="0"/>
                        </a:rPr>
                        <a:t>COMPASS</a:t>
                      </a:r>
                      <a:endParaRPr lang="en-US" sz="2000" b="1" i="0" u="none" strike="noStrike" dirty="0">
                        <a:solidFill>
                          <a:srgbClr val="FF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b="1" u="none" strike="noStrike" dirty="0">
                          <a:latin typeface="Arial" pitchFamily="34" charset="0"/>
                          <a:cs typeface="Arial" pitchFamily="34" charset="0"/>
                        </a:rPr>
                        <a:t>2010</a:t>
                      </a:r>
                      <a:endParaRPr lang="en-US" sz="2000" b="1"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b="1" u="none" strike="noStrike">
                          <a:latin typeface="Arial" pitchFamily="34" charset="0"/>
                          <a:cs typeface="Arial" pitchFamily="34" charset="0"/>
                        </a:rPr>
                        <a:t>2035</a:t>
                      </a:r>
                      <a:endParaRPr lang="en-US" sz="2000" b="1" i="0" u="none" strike="noStrike">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b="1" u="none" strike="noStrike" dirty="0">
                          <a:latin typeface="Arial" pitchFamily="34" charset="0"/>
                          <a:cs typeface="Arial" pitchFamily="34" charset="0"/>
                        </a:rPr>
                        <a:t>Difference</a:t>
                      </a:r>
                      <a:endParaRPr lang="en-US" sz="2000" b="1"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r>
              <a:tr h="387435">
                <a:tc>
                  <a:txBody>
                    <a:bodyPr/>
                    <a:lstStyle/>
                    <a:p>
                      <a:pPr algn="l" fontAlgn="b"/>
                      <a:r>
                        <a:rPr lang="en-US" sz="2000" b="1" u="none" strike="noStrike" dirty="0">
                          <a:latin typeface="Arial" pitchFamily="34" charset="0"/>
                          <a:cs typeface="Arial" pitchFamily="34" charset="0"/>
                        </a:rPr>
                        <a:t>Average Speed</a:t>
                      </a:r>
                      <a:endParaRPr lang="en-US" sz="2000" b="1"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36</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28.8</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-20%</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r>
              <a:tr h="633984">
                <a:tc>
                  <a:txBody>
                    <a:bodyPr/>
                    <a:lstStyle/>
                    <a:p>
                      <a:pPr algn="l" fontAlgn="b"/>
                      <a:r>
                        <a:rPr lang="en-US" sz="2000" b="1" u="none" strike="noStrike" dirty="0">
                          <a:latin typeface="Arial" pitchFamily="34" charset="0"/>
                          <a:cs typeface="Arial" pitchFamily="34" charset="0"/>
                        </a:rPr>
                        <a:t>Congested Lane Miles</a:t>
                      </a:r>
                      <a:endParaRPr lang="en-US" sz="2000" b="1"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              </a:t>
                      </a:r>
                      <a:r>
                        <a:rPr lang="en-US" sz="2000" u="none" strike="noStrike" dirty="0">
                          <a:solidFill>
                            <a:srgbClr val="FF0000"/>
                          </a:solidFill>
                          <a:latin typeface="Arial" pitchFamily="34" charset="0"/>
                          <a:cs typeface="Arial" pitchFamily="34" charset="0"/>
                        </a:rPr>
                        <a:t>9,828</a:t>
                      </a:r>
                      <a:r>
                        <a:rPr lang="en-US" sz="2000" u="none" strike="noStrike" dirty="0">
                          <a:latin typeface="Arial" pitchFamily="34" charset="0"/>
                          <a:cs typeface="Arial" pitchFamily="34" charset="0"/>
                        </a:rPr>
                        <a:t> </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             25,147 </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156%</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r>
              <a:tr h="572347">
                <a:tc>
                  <a:txBody>
                    <a:bodyPr/>
                    <a:lstStyle/>
                    <a:p>
                      <a:pPr algn="l" fontAlgn="b"/>
                      <a:r>
                        <a:rPr lang="en-US" sz="2000" b="1" u="none" strike="noStrike" dirty="0">
                          <a:latin typeface="Arial" pitchFamily="34" charset="0"/>
                          <a:cs typeface="Arial" pitchFamily="34" charset="0"/>
                        </a:rPr>
                        <a:t>VMT</a:t>
                      </a:r>
                      <a:endParaRPr lang="en-US" sz="2000" b="1"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   74,704,607 </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  114,873,487 </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54%</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Calibration Outcome: trip time of </a:t>
            </a:r>
            <a:r>
              <a:rPr lang="en-US" dirty="0" smtClean="0"/>
              <a:t>day</a:t>
            </a:r>
            <a:br>
              <a:rPr lang="en-US" dirty="0" smtClean="0"/>
            </a:br>
            <a:endParaRPr lang="en-US" dirty="0"/>
          </a:p>
        </p:txBody>
      </p:sp>
      <p:graphicFrame>
        <p:nvGraphicFramePr>
          <p:cNvPr id="4" name="Table 3"/>
          <p:cNvGraphicFramePr>
            <a:graphicFrameLocks noGrp="1"/>
          </p:cNvGraphicFramePr>
          <p:nvPr/>
        </p:nvGraphicFramePr>
        <p:xfrm>
          <a:off x="1524000" y="5105400"/>
          <a:ext cx="2895598" cy="1524000"/>
        </p:xfrm>
        <a:graphic>
          <a:graphicData uri="http://schemas.openxmlformats.org/drawingml/2006/table">
            <a:tbl>
              <a:tblPr/>
              <a:tblGrid>
                <a:gridCol w="848206"/>
                <a:gridCol w="1142518"/>
                <a:gridCol w="904874"/>
              </a:tblGrid>
              <a:tr h="418961">
                <a:tc>
                  <a:txBody>
                    <a:bodyPr/>
                    <a:lstStyle/>
                    <a:p>
                      <a:pPr algn="l" fontAlgn="b"/>
                      <a:r>
                        <a:rPr lang="en-US" sz="2000" b="1" i="0" u="none" strike="noStrike" dirty="0">
                          <a:solidFill>
                            <a:srgbClr val="000000"/>
                          </a:solidFill>
                          <a:latin typeface="Calibri"/>
                        </a:rPr>
                        <a:t>Period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1" i="0" u="none" strike="noStrike" dirty="0">
                          <a:solidFill>
                            <a:srgbClr val="000000"/>
                          </a:solidFill>
                          <a:latin typeface="Calibri"/>
                        </a:rPr>
                        <a:t>2010 </a:t>
                      </a:r>
                      <a:r>
                        <a:rPr lang="en-US" sz="2000" b="1" i="0" u="none" strike="noStrike" dirty="0" smtClean="0">
                          <a:solidFill>
                            <a:srgbClr val="000000"/>
                          </a:solidFill>
                          <a:latin typeface="Calibri"/>
                        </a:rPr>
                        <a:t>model</a:t>
                      </a:r>
                      <a:endParaRPr lang="en-US" sz="2000" b="1"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1" i="0" u="none" strike="noStrike" dirty="0">
                          <a:solidFill>
                            <a:srgbClr val="000000"/>
                          </a:solidFill>
                          <a:latin typeface="Calibri"/>
                        </a:rPr>
                        <a:t>1997 TBI</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239">
                <a:tc>
                  <a:txBody>
                    <a:bodyPr/>
                    <a:lstStyle/>
                    <a:p>
                      <a:pPr algn="l" fontAlgn="b"/>
                      <a:r>
                        <a:rPr lang="en-US" sz="2000" b="1" i="0" u="none" strike="noStrike">
                          <a:solidFill>
                            <a:srgbClr val="000000"/>
                          </a:solidFill>
                          <a:latin typeface="Calibri"/>
                        </a:rPr>
                        <a:t>peak</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50.55%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50.02%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239">
                <a:tc>
                  <a:txBody>
                    <a:bodyPr/>
                    <a:lstStyle/>
                    <a:p>
                      <a:pPr algn="l" fontAlgn="b"/>
                      <a:r>
                        <a:rPr lang="en-US" sz="2000" b="1" i="0" u="none" strike="noStrike">
                          <a:solidFill>
                            <a:srgbClr val="000000"/>
                          </a:solidFill>
                          <a:latin typeface="Calibri"/>
                        </a:rPr>
                        <a:t>off-peak</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49.45%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49.98%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Chart 4"/>
          <p:cNvGraphicFramePr/>
          <p:nvPr/>
        </p:nvGraphicFramePr>
        <p:xfrm>
          <a:off x="1524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1524000" y="4572000"/>
            <a:ext cx="3124200" cy="523220"/>
          </a:xfrm>
          <a:prstGeom prst="rect">
            <a:avLst/>
          </a:prstGeom>
          <a:noFill/>
        </p:spPr>
        <p:txBody>
          <a:bodyPr wrap="square" rtlCol="0">
            <a:spAutoFit/>
          </a:bodyPr>
          <a:lstStyle/>
          <a:p>
            <a:r>
              <a:rPr lang="en-US" sz="2800" b="1" dirty="0" smtClean="0">
                <a:latin typeface="Arial" pitchFamily="34" charset="0"/>
                <a:cs typeface="Arial" pitchFamily="34" charset="0"/>
              </a:rPr>
              <a:t>Trip time-of-day</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bg1"/>
                </a:solidFill>
              </a:rPr>
              <a:t>Congestion and Time-Of-Day Forecast Outcomes of an Activity-Based Model</a:t>
            </a:r>
            <a:endParaRPr lang="en-US" sz="3200" dirty="0"/>
          </a:p>
        </p:txBody>
      </p:sp>
      <p:sp>
        <p:nvSpPr>
          <p:cNvPr id="3" name="Content Placeholder 2"/>
          <p:cNvSpPr>
            <a:spLocks noGrp="1"/>
          </p:cNvSpPr>
          <p:nvPr>
            <p:ph idx="1"/>
          </p:nvPr>
        </p:nvSpPr>
        <p:spPr>
          <a:xfrm>
            <a:off x="457200" y="2286000"/>
            <a:ext cx="8229600" cy="3840163"/>
          </a:xfrm>
        </p:spPr>
        <p:txBody>
          <a:bodyPr/>
          <a:lstStyle/>
          <a:p>
            <a:pPr algn="ctr">
              <a:buNone/>
            </a:pPr>
            <a:r>
              <a:rPr lang="en-US" dirty="0" smtClean="0"/>
              <a:t>Erik Sabina – Regional Modeling Manager</a:t>
            </a:r>
          </a:p>
          <a:p>
            <a:pPr algn="ctr">
              <a:buNone/>
            </a:pPr>
            <a:r>
              <a:rPr lang="en-US" dirty="0" smtClean="0"/>
              <a:t>Suzanne Childress – Senior Modeler</a:t>
            </a:r>
          </a:p>
          <a:p>
            <a:pPr algn="ctr">
              <a:buNone/>
            </a:pPr>
            <a:endParaRPr lang="en-US" dirty="0" smtClean="0"/>
          </a:p>
          <a:p>
            <a:pPr algn="ctr">
              <a:buNone/>
            </a:pPr>
            <a:endParaRPr lang="en-US" dirty="0" smtClean="0"/>
          </a:p>
          <a:p>
            <a:pPr algn="ctr">
              <a:buNone/>
            </a:pPr>
            <a:r>
              <a:rPr lang="en-US" dirty="0" smtClean="0"/>
              <a:t>Transportation Research Board</a:t>
            </a:r>
          </a:p>
          <a:p>
            <a:pPr algn="ctr">
              <a:buNone/>
            </a:pPr>
            <a:r>
              <a:rPr lang="en-US" dirty="0" smtClean="0"/>
              <a:t>Planning Applications Conference</a:t>
            </a:r>
          </a:p>
          <a:p>
            <a:pPr algn="ctr">
              <a:buNone/>
            </a:pPr>
            <a:r>
              <a:rPr lang="en-US" dirty="0" smtClean="0"/>
              <a:t>Reno, Nevada, May 10</a:t>
            </a:r>
            <a:r>
              <a:rPr lang="en-US" baseline="30000" dirty="0" smtClean="0"/>
              <a:t>th</a:t>
            </a:r>
            <a:r>
              <a:rPr lang="en-US" dirty="0" smtClean="0"/>
              <a:t>, 2011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Calibration Outcome: trip time of day versus VHT</a:t>
            </a:r>
            <a:endParaRPr lang="en-US" dirty="0"/>
          </a:p>
        </p:txBody>
      </p:sp>
      <p:graphicFrame>
        <p:nvGraphicFramePr>
          <p:cNvPr id="4" name="Table 3"/>
          <p:cNvGraphicFramePr>
            <a:graphicFrameLocks noGrp="1"/>
          </p:cNvGraphicFramePr>
          <p:nvPr/>
        </p:nvGraphicFramePr>
        <p:xfrm>
          <a:off x="1524000" y="5105400"/>
          <a:ext cx="2895598" cy="1524000"/>
        </p:xfrm>
        <a:graphic>
          <a:graphicData uri="http://schemas.openxmlformats.org/drawingml/2006/table">
            <a:tbl>
              <a:tblPr/>
              <a:tblGrid>
                <a:gridCol w="848206"/>
                <a:gridCol w="1142518"/>
                <a:gridCol w="904874"/>
              </a:tblGrid>
              <a:tr h="418961">
                <a:tc>
                  <a:txBody>
                    <a:bodyPr/>
                    <a:lstStyle/>
                    <a:p>
                      <a:pPr algn="l" fontAlgn="b"/>
                      <a:r>
                        <a:rPr lang="en-US" sz="2000" b="1" i="0" u="none" strike="noStrike" dirty="0">
                          <a:solidFill>
                            <a:srgbClr val="000000"/>
                          </a:solidFill>
                          <a:latin typeface="Calibri"/>
                        </a:rPr>
                        <a:t>Period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1" i="0" u="none" strike="noStrike" dirty="0">
                          <a:solidFill>
                            <a:srgbClr val="000000"/>
                          </a:solidFill>
                          <a:latin typeface="Calibri"/>
                        </a:rPr>
                        <a:t>2010 </a:t>
                      </a:r>
                      <a:r>
                        <a:rPr lang="en-US" sz="2000" b="1" i="0" u="none" strike="noStrike" dirty="0" smtClean="0">
                          <a:solidFill>
                            <a:srgbClr val="000000"/>
                          </a:solidFill>
                          <a:latin typeface="Calibri"/>
                        </a:rPr>
                        <a:t>model</a:t>
                      </a:r>
                      <a:endParaRPr lang="en-US" sz="2000" b="1"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1" i="0" u="none" strike="noStrike" dirty="0">
                          <a:solidFill>
                            <a:srgbClr val="000000"/>
                          </a:solidFill>
                          <a:latin typeface="Calibri"/>
                        </a:rPr>
                        <a:t>1997 TBI</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239">
                <a:tc>
                  <a:txBody>
                    <a:bodyPr/>
                    <a:lstStyle/>
                    <a:p>
                      <a:pPr algn="l" fontAlgn="b"/>
                      <a:r>
                        <a:rPr lang="en-US" sz="2000" b="1" i="0" u="none" strike="noStrike">
                          <a:solidFill>
                            <a:srgbClr val="000000"/>
                          </a:solidFill>
                          <a:latin typeface="Calibri"/>
                        </a:rPr>
                        <a:t>peak</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50.55%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50.02%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239">
                <a:tc>
                  <a:txBody>
                    <a:bodyPr/>
                    <a:lstStyle/>
                    <a:p>
                      <a:pPr algn="l" fontAlgn="b"/>
                      <a:r>
                        <a:rPr lang="en-US" sz="2000" b="1" i="0" u="none" strike="noStrike">
                          <a:solidFill>
                            <a:srgbClr val="000000"/>
                          </a:solidFill>
                          <a:latin typeface="Calibri"/>
                        </a:rPr>
                        <a:t>off-peak</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49.45%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a:solidFill>
                            <a:srgbClr val="000000"/>
                          </a:solidFill>
                          <a:latin typeface="Calibri"/>
                        </a:rPr>
                        <a:t>49.98%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Chart 4"/>
          <p:cNvGraphicFramePr/>
          <p:nvPr/>
        </p:nvGraphicFramePr>
        <p:xfrm>
          <a:off x="152400" y="20574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4273" name="Object 1"/>
          <p:cNvGraphicFramePr>
            <a:graphicFrameLocks noChangeAspect="1"/>
          </p:cNvGraphicFramePr>
          <p:nvPr/>
        </p:nvGraphicFramePr>
        <p:xfrm>
          <a:off x="4613987" y="2209800"/>
          <a:ext cx="4530013" cy="2514600"/>
        </p:xfrm>
        <a:graphic>
          <a:graphicData uri="http://schemas.openxmlformats.org/presentationml/2006/ole">
            <p:oleObj spid="_x0000_s58370" name="Chart" r:id="rId5" imgW="9248640" imgH="5133973" progId="Excel.Sheet.8">
              <p:embed/>
            </p:oleObj>
          </a:graphicData>
        </a:graphic>
      </p:graphicFrame>
      <p:sp>
        <p:nvSpPr>
          <p:cNvPr id="8" name="TextBox 7"/>
          <p:cNvSpPr txBox="1"/>
          <p:nvPr/>
        </p:nvSpPr>
        <p:spPr>
          <a:xfrm>
            <a:off x="5867400" y="4572000"/>
            <a:ext cx="838200" cy="523220"/>
          </a:xfrm>
          <a:prstGeom prst="rect">
            <a:avLst/>
          </a:prstGeom>
          <a:noFill/>
        </p:spPr>
        <p:txBody>
          <a:bodyPr wrap="square" rtlCol="0">
            <a:spAutoFit/>
          </a:bodyPr>
          <a:lstStyle/>
          <a:p>
            <a:r>
              <a:rPr lang="en-US" sz="2800" b="1" dirty="0" smtClean="0"/>
              <a:t>VHT</a:t>
            </a:r>
          </a:p>
        </p:txBody>
      </p:sp>
      <p:sp>
        <p:nvSpPr>
          <p:cNvPr id="9" name="TextBox 8"/>
          <p:cNvSpPr txBox="1"/>
          <p:nvPr/>
        </p:nvSpPr>
        <p:spPr>
          <a:xfrm>
            <a:off x="1524000" y="4572000"/>
            <a:ext cx="3124200" cy="523220"/>
          </a:xfrm>
          <a:prstGeom prst="rect">
            <a:avLst/>
          </a:prstGeom>
          <a:noFill/>
        </p:spPr>
        <p:txBody>
          <a:bodyPr wrap="square" rtlCol="0">
            <a:spAutoFit/>
          </a:bodyPr>
          <a:lstStyle/>
          <a:p>
            <a:r>
              <a:rPr lang="en-US" sz="2800" b="1" dirty="0" smtClean="0">
                <a:latin typeface="Arial" pitchFamily="34" charset="0"/>
                <a:cs typeface="Arial" pitchFamily="34" charset="0"/>
              </a:rPr>
              <a:t>Trip time-of-day</a:t>
            </a:r>
            <a:endParaRPr lang="en-US" sz="2800" b="1" dirty="0">
              <a:latin typeface="Arial" pitchFamily="34" charset="0"/>
              <a:cs typeface="Arial" pitchFamily="34" charset="0"/>
            </a:endParaRPr>
          </a:p>
        </p:txBody>
      </p:sp>
      <p:graphicFrame>
        <p:nvGraphicFramePr>
          <p:cNvPr id="10" name="Table 9"/>
          <p:cNvGraphicFramePr>
            <a:graphicFrameLocks noGrp="1"/>
          </p:cNvGraphicFramePr>
          <p:nvPr/>
        </p:nvGraphicFramePr>
        <p:xfrm>
          <a:off x="5105400" y="5638800"/>
          <a:ext cx="2819400" cy="965200"/>
        </p:xfrm>
        <a:graphic>
          <a:graphicData uri="http://schemas.openxmlformats.org/drawingml/2006/table">
            <a:tbl>
              <a:tblPr/>
              <a:tblGrid>
                <a:gridCol w="1409700"/>
                <a:gridCol w="1409700"/>
              </a:tblGrid>
              <a:tr h="330200">
                <a:tc>
                  <a:txBody>
                    <a:bodyPr/>
                    <a:lstStyle/>
                    <a:p>
                      <a:pPr algn="l" fontAlgn="b"/>
                      <a:r>
                        <a:rPr lang="en-US" sz="2000" b="1" i="0" u="none" strike="noStrike" dirty="0">
                          <a:solidFill>
                            <a:srgbClr val="000000"/>
                          </a:solidFill>
                          <a:latin typeface="Calibri"/>
                        </a:rPr>
                        <a:t>Period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1" i="0" u="none" strike="noStrike" dirty="0">
                          <a:solidFill>
                            <a:srgbClr val="000000"/>
                          </a:solidFill>
                          <a:latin typeface="Calibri"/>
                        </a:rPr>
                        <a:t>% VHT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800">
                <a:tc>
                  <a:txBody>
                    <a:bodyPr/>
                    <a:lstStyle/>
                    <a:p>
                      <a:pPr algn="l" fontAlgn="b"/>
                      <a:r>
                        <a:rPr lang="en-US" sz="2000" b="1" i="0" u="none" strike="noStrike" dirty="0">
                          <a:solidFill>
                            <a:srgbClr val="000000"/>
                          </a:solidFill>
                          <a:latin typeface="Calibri"/>
                        </a:rPr>
                        <a:t>Peak</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smtClean="0">
                          <a:solidFill>
                            <a:srgbClr val="000000"/>
                          </a:solidFill>
                          <a:latin typeface="Calibri"/>
                        </a:rPr>
                        <a:t>52.1%</a:t>
                      </a:r>
                      <a:endParaRPr lang="en-US" sz="2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0200">
                <a:tc>
                  <a:txBody>
                    <a:bodyPr/>
                    <a:lstStyle/>
                    <a:p>
                      <a:pPr algn="l" fontAlgn="b"/>
                      <a:r>
                        <a:rPr lang="en-US" sz="2000" b="1" i="0" u="none" strike="noStrike" dirty="0">
                          <a:solidFill>
                            <a:srgbClr val="000000"/>
                          </a:solidFill>
                          <a:latin typeface="Calibri"/>
                        </a:rPr>
                        <a:t>Off-peak</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2000" b="0" i="0" u="none" strike="noStrike" dirty="0" smtClean="0">
                          <a:solidFill>
                            <a:srgbClr val="000000"/>
                          </a:solidFill>
                          <a:latin typeface="Calibri"/>
                        </a:rPr>
                        <a:t>47.9%</a:t>
                      </a:r>
                      <a:endParaRPr lang="en-US" sz="2000" b="0"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Remedies</a:t>
            </a:r>
            <a:endParaRPr lang="en-US" dirty="0"/>
          </a:p>
        </p:txBody>
      </p:sp>
      <p:sp>
        <p:nvSpPr>
          <p:cNvPr id="3" name="Content Placeholder 2"/>
          <p:cNvSpPr>
            <a:spLocks noGrp="1"/>
          </p:cNvSpPr>
          <p:nvPr>
            <p:ph idx="1"/>
          </p:nvPr>
        </p:nvSpPr>
        <p:spPr/>
        <p:txBody>
          <a:bodyPr/>
          <a:lstStyle/>
          <a:p>
            <a:r>
              <a:rPr lang="en-US" dirty="0" smtClean="0"/>
              <a:t>Interfere with the calibration outcomes of the time-of-day choice models – REALLY BAD IDEA!</a:t>
            </a:r>
          </a:p>
          <a:p>
            <a:r>
              <a:rPr lang="en-US" dirty="0" smtClean="0"/>
              <a:t>Adjust “</a:t>
            </a:r>
            <a:r>
              <a:rPr lang="en-US" dirty="0" err="1" smtClean="0"/>
              <a:t>WriteTripsToTransCAD</a:t>
            </a:r>
            <a:r>
              <a:rPr lang="en-US" dirty="0" smtClean="0"/>
              <a:t>” module</a:t>
            </a:r>
          </a:p>
          <a:p>
            <a:pPr lvl="1"/>
            <a:r>
              <a:rPr lang="en-US" dirty="0" smtClean="0"/>
              <a:t>Module that writes from database into </a:t>
            </a:r>
            <a:r>
              <a:rPr lang="en-US" dirty="0" err="1" smtClean="0"/>
              <a:t>TransCAD</a:t>
            </a:r>
            <a:r>
              <a:rPr lang="en-US" dirty="0" smtClean="0"/>
              <a:t> matrices for assignment</a:t>
            </a:r>
          </a:p>
          <a:p>
            <a:pPr lvl="1"/>
            <a:r>
              <a:rPr lang="en-US" dirty="0" smtClean="0"/>
              <a:t>Outbound half-tour trip times are arrival times – bias backward in time.</a:t>
            </a:r>
          </a:p>
          <a:p>
            <a:pPr lvl="1"/>
            <a:r>
              <a:rPr lang="en-US" dirty="0" smtClean="0"/>
              <a:t>Return-bound half-tour trip times are departure times – bias forward in time.</a:t>
            </a:r>
          </a:p>
          <a:p>
            <a:r>
              <a:rPr lang="en-US" dirty="0" smtClean="0"/>
              <a:t>Key point – distribution INSIDE each hour.</a:t>
            </a:r>
          </a:p>
          <a:p>
            <a:r>
              <a:rPr lang="en-US" dirty="0" smtClean="0"/>
              <a:t>Proper remedy – DTA?</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Modify </a:t>
            </a:r>
            <a:r>
              <a:rPr lang="en-US" sz="4000" dirty="0" err="1" smtClean="0"/>
              <a:t>WriteTripsToTransCAD</a:t>
            </a:r>
            <a:endParaRPr lang="en-US" sz="4000" dirty="0"/>
          </a:p>
        </p:txBody>
      </p:sp>
      <p:pic>
        <p:nvPicPr>
          <p:cNvPr id="99350" name="Picture 2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90600" y="1905000"/>
            <a:ext cx="5895975" cy="800100"/>
          </a:xfrm>
          <a:prstGeom prst="rect">
            <a:avLst/>
          </a:prstGeom>
          <a:solidFill>
            <a:schemeClr val="bg1"/>
          </a:solidFill>
        </p:spPr>
      </p:pic>
      <p:pic>
        <p:nvPicPr>
          <p:cNvPr id="99349" name="Picture 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6800" y="2819400"/>
            <a:ext cx="3629025" cy="342900"/>
          </a:xfrm>
          <a:prstGeom prst="rect">
            <a:avLst/>
          </a:prstGeom>
          <a:solidFill>
            <a:schemeClr val="bg1"/>
          </a:solidFill>
        </p:spPr>
      </p:pic>
      <p:pic>
        <p:nvPicPr>
          <p:cNvPr id="99348" name="Picture 2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66800" y="3276600"/>
            <a:ext cx="5038725" cy="371475"/>
          </a:xfrm>
          <a:prstGeom prst="rect">
            <a:avLst/>
          </a:prstGeom>
          <a:solidFill>
            <a:schemeClr val="bg1"/>
          </a:solidFill>
        </p:spPr>
      </p:pic>
      <p:pic>
        <p:nvPicPr>
          <p:cNvPr id="99347" name="Picture 1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066800" y="3733800"/>
            <a:ext cx="5019675" cy="371475"/>
          </a:xfrm>
          <a:prstGeom prst="rect">
            <a:avLst/>
          </a:prstGeom>
          <a:solidFill>
            <a:schemeClr val="bg1"/>
          </a:solidFill>
        </p:spPr>
      </p:pic>
      <p:pic>
        <p:nvPicPr>
          <p:cNvPr id="99346"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066800" y="4191000"/>
            <a:ext cx="3695700" cy="342900"/>
          </a:xfrm>
          <a:prstGeom prst="rect">
            <a:avLst/>
          </a:prstGeom>
          <a:solidFill>
            <a:schemeClr val="bg1"/>
          </a:solidFill>
        </p:spPr>
      </p:pic>
      <p:pic>
        <p:nvPicPr>
          <p:cNvPr id="99345"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066800" y="4648200"/>
            <a:ext cx="3314700" cy="342900"/>
          </a:xfrm>
          <a:prstGeom prst="rect">
            <a:avLst/>
          </a:prstGeom>
          <a:solidFill>
            <a:schemeClr val="bg1"/>
          </a:solidFill>
        </p:spPr>
      </p:pic>
      <p:pic>
        <p:nvPicPr>
          <p:cNvPr id="99344" name="Picture 1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066800" y="5105400"/>
            <a:ext cx="6019800" cy="723534"/>
          </a:xfrm>
          <a:prstGeom prst="rect">
            <a:avLst/>
          </a:prstGeom>
          <a:solidFill>
            <a:schemeClr val="bg1"/>
          </a:solidFill>
        </p:spPr>
      </p:pic>
      <p:sp>
        <p:nvSpPr>
          <p:cNvPr id="99351"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9352" name="Rectangle 24"/>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9353" name="Rectangle 25"/>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9354" name="Rectangle 26"/>
          <p:cNvSpPr>
            <a:spLocks noChangeArrowheads="1"/>
          </p:cNvSpPr>
          <p:nvPr/>
        </p:nvSpPr>
        <p:spPr bwMode="auto">
          <a:xfrm>
            <a:off x="0" y="1971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9355" name="Rectangle 27"/>
          <p:cNvSpPr>
            <a:spLocks noChangeArrowheads="1"/>
          </p:cNvSpPr>
          <p:nvPr/>
        </p:nvSpPr>
        <p:spPr bwMode="auto">
          <a:xfrm>
            <a:off x="0" y="2343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9356" name="Rectangle 28"/>
          <p:cNvSpPr>
            <a:spLocks noChangeArrowheads="1"/>
          </p:cNvSpPr>
          <p:nvPr/>
        </p:nvSpPr>
        <p:spPr bwMode="auto">
          <a:xfrm>
            <a:off x="0" y="2686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9357" name="Rectangle 29"/>
          <p:cNvSpPr>
            <a:spLocks noChangeArrowheads="1"/>
          </p:cNvSpPr>
          <p:nvPr/>
        </p:nvSpPr>
        <p:spPr bwMode="auto">
          <a:xfrm>
            <a:off x="0" y="3028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99358" name="Rectangle 30"/>
          <p:cNvSpPr>
            <a:spLocks noChangeArrowheads="1"/>
          </p:cNvSpPr>
          <p:nvPr/>
        </p:nvSpPr>
        <p:spPr bwMode="auto">
          <a:xfrm>
            <a:off x="0" y="3743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Interaction issues between static assignment and ABMs can significantly affect congestion outcomes.</a:t>
            </a:r>
          </a:p>
          <a:p>
            <a:r>
              <a:rPr lang="en-US" dirty="0" smtClean="0"/>
              <a:t>ABMs do show “peak spreading” in forecast years (at this point, not appearing to be huge.)</a:t>
            </a:r>
          </a:p>
          <a:p>
            <a:r>
              <a:rPr lang="en-US" dirty="0" smtClean="0"/>
              <a:t>Demographic and accessibility variables appear key.</a:t>
            </a:r>
          </a:p>
          <a:p>
            <a:r>
              <a:rPr lang="en-US" dirty="0" smtClean="0"/>
              <a:t>Calculate arc </a:t>
            </a:r>
            <a:r>
              <a:rPr lang="en-US" dirty="0" err="1" smtClean="0"/>
              <a:t>elasticities</a:t>
            </a:r>
            <a:r>
              <a:rPr lang="en-US" dirty="0" smtClean="0"/>
              <a:t> via scenario runs to better evaluate sensitivities.</a:t>
            </a:r>
          </a:p>
          <a:p>
            <a:r>
              <a:rPr lang="en-US" dirty="0" smtClean="0"/>
              <a:t>Validation will be a challenge in any case.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Suzanne Childress – </a:t>
            </a:r>
            <a:r>
              <a:rPr lang="en-US" dirty="0" smtClean="0">
                <a:hlinkClick r:id="rId2"/>
              </a:rPr>
              <a:t>schildress@drcog.org</a:t>
            </a:r>
            <a:endParaRPr lang="en-US" dirty="0" smtClean="0"/>
          </a:p>
          <a:p>
            <a:r>
              <a:rPr lang="en-US" dirty="0" smtClean="0"/>
              <a:t>Erik Sabina – </a:t>
            </a:r>
            <a:r>
              <a:rPr lang="en-US" dirty="0" smtClean="0">
                <a:hlinkClick r:id="rId3"/>
              </a:rPr>
              <a:t>esabina@drcog.org</a:t>
            </a:r>
            <a:endParaRPr lang="en-US" dirty="0" smtClean="0"/>
          </a:p>
          <a:p>
            <a:r>
              <a:rPr lang="en-US" dirty="0" smtClean="0"/>
              <a:t>303-455-1000</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Influence of components</a:t>
            </a:r>
            <a:br>
              <a:rPr lang="en-US" dirty="0" smtClean="0"/>
            </a:br>
            <a:endParaRPr lang="en-US" dirty="0"/>
          </a:p>
        </p:txBody>
      </p:sp>
      <p:sp>
        <p:nvSpPr>
          <p:cNvPr id="3" name="TextBox 2"/>
          <p:cNvSpPr txBox="1"/>
          <p:nvPr/>
        </p:nvSpPr>
        <p:spPr>
          <a:xfrm>
            <a:off x="533400" y="2362200"/>
            <a:ext cx="2133600" cy="369332"/>
          </a:xfrm>
          <a:prstGeom prst="rect">
            <a:avLst/>
          </a:prstGeom>
          <a:solidFill>
            <a:srgbClr val="FFC000"/>
          </a:solidFill>
        </p:spPr>
        <p:txBody>
          <a:bodyPr wrap="square" rtlCol="0">
            <a:spAutoFit/>
          </a:bodyPr>
          <a:lstStyle/>
          <a:p>
            <a:r>
              <a:rPr lang="en-US" dirty="0" smtClean="0"/>
              <a:t>Workplace Location</a:t>
            </a:r>
            <a:endParaRPr lang="en-US" dirty="0"/>
          </a:p>
        </p:txBody>
      </p:sp>
      <p:sp>
        <p:nvSpPr>
          <p:cNvPr id="4" name="TextBox 3"/>
          <p:cNvSpPr txBox="1"/>
          <p:nvPr/>
        </p:nvSpPr>
        <p:spPr>
          <a:xfrm>
            <a:off x="533400" y="2983468"/>
            <a:ext cx="2133600" cy="369332"/>
          </a:xfrm>
          <a:prstGeom prst="rect">
            <a:avLst/>
          </a:prstGeom>
          <a:solidFill>
            <a:srgbClr val="00B050"/>
          </a:solidFill>
        </p:spPr>
        <p:txBody>
          <a:bodyPr wrap="square" rtlCol="0">
            <a:spAutoFit/>
          </a:bodyPr>
          <a:lstStyle/>
          <a:p>
            <a:r>
              <a:rPr lang="en-US" dirty="0" smtClean="0"/>
              <a:t>School Location</a:t>
            </a:r>
            <a:endParaRPr lang="en-US" dirty="0"/>
          </a:p>
        </p:txBody>
      </p:sp>
      <p:sp>
        <p:nvSpPr>
          <p:cNvPr id="5" name="TextBox 4"/>
          <p:cNvSpPr txBox="1"/>
          <p:nvPr/>
        </p:nvSpPr>
        <p:spPr>
          <a:xfrm>
            <a:off x="533400" y="3657600"/>
            <a:ext cx="2133600" cy="369332"/>
          </a:xfrm>
          <a:prstGeom prst="rect">
            <a:avLst/>
          </a:prstGeom>
          <a:solidFill>
            <a:srgbClr val="00B050"/>
          </a:solidFill>
        </p:spPr>
        <p:txBody>
          <a:bodyPr wrap="square" rtlCol="0">
            <a:spAutoFit/>
          </a:bodyPr>
          <a:lstStyle/>
          <a:p>
            <a:r>
              <a:rPr lang="en-US" dirty="0" smtClean="0"/>
              <a:t>Auto Availability</a:t>
            </a:r>
            <a:endParaRPr lang="en-US" dirty="0"/>
          </a:p>
        </p:txBody>
      </p:sp>
      <p:sp>
        <p:nvSpPr>
          <p:cNvPr id="6" name="TextBox 5"/>
          <p:cNvSpPr txBox="1"/>
          <p:nvPr/>
        </p:nvSpPr>
        <p:spPr>
          <a:xfrm>
            <a:off x="533400" y="4267200"/>
            <a:ext cx="2286000" cy="369332"/>
          </a:xfrm>
          <a:prstGeom prst="rect">
            <a:avLst/>
          </a:prstGeom>
          <a:solidFill>
            <a:srgbClr val="FFC000"/>
          </a:solidFill>
        </p:spPr>
        <p:txBody>
          <a:bodyPr wrap="square" rtlCol="0">
            <a:spAutoFit/>
          </a:bodyPr>
          <a:lstStyle/>
          <a:p>
            <a:r>
              <a:rPr lang="en-US" dirty="0" smtClean="0"/>
              <a:t>Daily Activity Pattern</a:t>
            </a:r>
            <a:endParaRPr lang="en-US" dirty="0"/>
          </a:p>
        </p:txBody>
      </p:sp>
      <p:sp>
        <p:nvSpPr>
          <p:cNvPr id="7" name="TextBox 6"/>
          <p:cNvSpPr txBox="1"/>
          <p:nvPr/>
        </p:nvSpPr>
        <p:spPr>
          <a:xfrm>
            <a:off x="533400" y="4876800"/>
            <a:ext cx="2438400" cy="369332"/>
          </a:xfrm>
          <a:prstGeom prst="rect">
            <a:avLst/>
          </a:prstGeom>
          <a:solidFill>
            <a:srgbClr val="FFC000"/>
          </a:solidFill>
        </p:spPr>
        <p:txBody>
          <a:bodyPr wrap="square" rtlCol="0">
            <a:spAutoFit/>
          </a:bodyPr>
          <a:lstStyle/>
          <a:p>
            <a:r>
              <a:rPr lang="en-US" dirty="0" smtClean="0"/>
              <a:t>Exact Number of Tours</a:t>
            </a:r>
            <a:endParaRPr lang="en-US" dirty="0"/>
          </a:p>
        </p:txBody>
      </p:sp>
      <p:sp>
        <p:nvSpPr>
          <p:cNvPr id="8" name="TextBox 7"/>
          <p:cNvSpPr txBox="1"/>
          <p:nvPr/>
        </p:nvSpPr>
        <p:spPr>
          <a:xfrm>
            <a:off x="533400" y="5486400"/>
            <a:ext cx="2895600" cy="369332"/>
          </a:xfrm>
          <a:prstGeom prst="rect">
            <a:avLst/>
          </a:prstGeom>
          <a:solidFill>
            <a:srgbClr val="00B050"/>
          </a:solidFill>
        </p:spPr>
        <p:txBody>
          <a:bodyPr wrap="square" rtlCol="0">
            <a:spAutoFit/>
          </a:bodyPr>
          <a:lstStyle/>
          <a:p>
            <a:r>
              <a:rPr lang="en-US" dirty="0" smtClean="0"/>
              <a:t>Work Tour Destination Type</a:t>
            </a:r>
            <a:endParaRPr lang="en-US" dirty="0"/>
          </a:p>
        </p:txBody>
      </p:sp>
      <p:sp>
        <p:nvSpPr>
          <p:cNvPr id="9" name="TextBox 8"/>
          <p:cNvSpPr txBox="1"/>
          <p:nvPr/>
        </p:nvSpPr>
        <p:spPr>
          <a:xfrm>
            <a:off x="4724400" y="1752600"/>
            <a:ext cx="3429000" cy="369332"/>
          </a:xfrm>
          <a:prstGeom prst="rect">
            <a:avLst/>
          </a:prstGeom>
          <a:solidFill>
            <a:srgbClr val="00B050"/>
          </a:solidFill>
        </p:spPr>
        <p:txBody>
          <a:bodyPr wrap="square" rtlCol="0">
            <a:spAutoFit/>
          </a:bodyPr>
          <a:lstStyle/>
          <a:p>
            <a:r>
              <a:rPr lang="en-US" dirty="0" smtClean="0"/>
              <a:t>Work-based Sub-tour Generation</a:t>
            </a:r>
            <a:endParaRPr lang="en-US" dirty="0"/>
          </a:p>
        </p:txBody>
      </p:sp>
      <p:sp>
        <p:nvSpPr>
          <p:cNvPr id="10" name="TextBox 9"/>
          <p:cNvSpPr txBox="1"/>
          <p:nvPr/>
        </p:nvSpPr>
        <p:spPr>
          <a:xfrm>
            <a:off x="4724400" y="2362200"/>
            <a:ext cx="1828800" cy="369332"/>
          </a:xfrm>
          <a:prstGeom prst="rect">
            <a:avLst/>
          </a:prstGeom>
          <a:solidFill>
            <a:srgbClr val="00B050"/>
          </a:solidFill>
        </p:spPr>
        <p:txBody>
          <a:bodyPr wrap="square" rtlCol="0">
            <a:spAutoFit/>
          </a:bodyPr>
          <a:lstStyle/>
          <a:p>
            <a:r>
              <a:rPr lang="en-US" dirty="0" smtClean="0"/>
              <a:t>Tour Destination</a:t>
            </a:r>
            <a:endParaRPr lang="en-US" dirty="0"/>
          </a:p>
        </p:txBody>
      </p:sp>
      <p:sp>
        <p:nvSpPr>
          <p:cNvPr id="11" name="TextBox 10"/>
          <p:cNvSpPr txBox="1"/>
          <p:nvPr/>
        </p:nvSpPr>
        <p:spPr>
          <a:xfrm>
            <a:off x="4724400" y="2983468"/>
            <a:ext cx="1295400" cy="369332"/>
          </a:xfrm>
          <a:prstGeom prst="rect">
            <a:avLst/>
          </a:prstGeom>
          <a:solidFill>
            <a:srgbClr val="FFC000"/>
          </a:solidFill>
        </p:spPr>
        <p:txBody>
          <a:bodyPr wrap="square" rtlCol="0">
            <a:spAutoFit/>
          </a:bodyPr>
          <a:lstStyle/>
          <a:p>
            <a:r>
              <a:rPr lang="en-US" dirty="0" smtClean="0"/>
              <a:t>Tour Mode</a:t>
            </a:r>
            <a:endParaRPr lang="en-US" dirty="0"/>
          </a:p>
        </p:txBody>
      </p:sp>
      <p:sp>
        <p:nvSpPr>
          <p:cNvPr id="12" name="TextBox 11"/>
          <p:cNvSpPr txBox="1"/>
          <p:nvPr/>
        </p:nvSpPr>
        <p:spPr>
          <a:xfrm>
            <a:off x="4724400" y="3657600"/>
            <a:ext cx="1905000" cy="369332"/>
          </a:xfrm>
          <a:prstGeom prst="rect">
            <a:avLst/>
          </a:prstGeom>
          <a:solidFill>
            <a:srgbClr val="FF0000"/>
          </a:solidFill>
        </p:spPr>
        <p:txBody>
          <a:bodyPr wrap="square" rtlCol="0">
            <a:spAutoFit/>
          </a:bodyPr>
          <a:lstStyle/>
          <a:p>
            <a:r>
              <a:rPr lang="en-US" dirty="0" smtClean="0"/>
              <a:t>Tour Time of Day</a:t>
            </a:r>
            <a:endParaRPr lang="en-US" dirty="0"/>
          </a:p>
        </p:txBody>
      </p:sp>
      <p:sp>
        <p:nvSpPr>
          <p:cNvPr id="13" name="TextBox 12"/>
          <p:cNvSpPr txBox="1"/>
          <p:nvPr/>
        </p:nvSpPr>
        <p:spPr>
          <a:xfrm>
            <a:off x="4724400" y="4267200"/>
            <a:ext cx="3200400" cy="369332"/>
          </a:xfrm>
          <a:prstGeom prst="rect">
            <a:avLst/>
          </a:prstGeom>
          <a:solidFill>
            <a:srgbClr val="00B050"/>
          </a:solidFill>
        </p:spPr>
        <p:txBody>
          <a:bodyPr wrap="square" rtlCol="0">
            <a:spAutoFit/>
          </a:bodyPr>
          <a:lstStyle/>
          <a:p>
            <a:r>
              <a:rPr lang="en-US" dirty="0" smtClean="0"/>
              <a:t>Intermediate Stop Generation</a:t>
            </a:r>
            <a:endParaRPr lang="en-US" dirty="0"/>
          </a:p>
        </p:txBody>
      </p:sp>
      <p:sp>
        <p:nvSpPr>
          <p:cNvPr id="14" name="TextBox 13"/>
          <p:cNvSpPr txBox="1"/>
          <p:nvPr/>
        </p:nvSpPr>
        <p:spPr>
          <a:xfrm>
            <a:off x="4724400" y="5486400"/>
            <a:ext cx="1295400" cy="369332"/>
          </a:xfrm>
          <a:prstGeom prst="rect">
            <a:avLst/>
          </a:prstGeom>
          <a:solidFill>
            <a:srgbClr val="FFC000"/>
          </a:solidFill>
        </p:spPr>
        <p:txBody>
          <a:bodyPr wrap="square" rtlCol="0">
            <a:spAutoFit/>
          </a:bodyPr>
          <a:lstStyle/>
          <a:p>
            <a:r>
              <a:rPr lang="en-US" dirty="0" smtClean="0"/>
              <a:t>Trip Mode</a:t>
            </a:r>
            <a:endParaRPr lang="en-US" dirty="0"/>
          </a:p>
        </p:txBody>
      </p:sp>
      <p:sp>
        <p:nvSpPr>
          <p:cNvPr id="15" name="TextBox 14"/>
          <p:cNvSpPr txBox="1"/>
          <p:nvPr/>
        </p:nvSpPr>
        <p:spPr>
          <a:xfrm>
            <a:off x="4724400" y="6096000"/>
            <a:ext cx="3505200" cy="369332"/>
          </a:xfrm>
          <a:prstGeom prst="rect">
            <a:avLst/>
          </a:prstGeom>
          <a:solidFill>
            <a:srgbClr val="FF0000"/>
          </a:solidFill>
        </p:spPr>
        <p:txBody>
          <a:bodyPr wrap="square" rtlCol="0">
            <a:spAutoFit/>
          </a:bodyPr>
          <a:lstStyle/>
          <a:p>
            <a:r>
              <a:rPr lang="en-US" dirty="0" smtClean="0"/>
              <a:t>Intermediate Stop Departure Time</a:t>
            </a:r>
            <a:endParaRPr lang="en-US" dirty="0"/>
          </a:p>
        </p:txBody>
      </p:sp>
      <p:cxnSp>
        <p:nvCxnSpPr>
          <p:cNvPr id="17" name="Straight Arrow Connector 16"/>
          <p:cNvCxnSpPr>
            <a:stCxn id="3" idx="2"/>
            <a:endCxn id="4" idx="0"/>
          </p:cNvCxnSpPr>
          <p:nvPr/>
        </p:nvCxnSpPr>
        <p:spPr>
          <a:xfrm rot="5400000">
            <a:off x="1474232" y="2857500"/>
            <a:ext cx="25193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5" idx="0"/>
          </p:cNvCxnSpPr>
          <p:nvPr/>
        </p:nvCxnSpPr>
        <p:spPr>
          <a:xfrm rot="5400000">
            <a:off x="1448594" y="3504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480860" y="4157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480860" y="4767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480860" y="53771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8" idx="3"/>
            <a:endCxn id="9" idx="1"/>
          </p:cNvCxnSpPr>
          <p:nvPr/>
        </p:nvCxnSpPr>
        <p:spPr>
          <a:xfrm flipV="1">
            <a:off x="3429000" y="1937266"/>
            <a:ext cx="1295400" cy="37338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 y="1752600"/>
            <a:ext cx="2209800" cy="369332"/>
          </a:xfrm>
          <a:prstGeom prst="rect">
            <a:avLst/>
          </a:prstGeom>
          <a:solidFill>
            <a:srgbClr val="FFC000"/>
          </a:solidFill>
        </p:spPr>
        <p:txBody>
          <a:bodyPr wrap="square" rtlCol="0">
            <a:spAutoFit/>
          </a:bodyPr>
          <a:lstStyle/>
          <a:p>
            <a:r>
              <a:rPr lang="en-US" dirty="0" smtClean="0"/>
              <a:t>Population Synthesis</a:t>
            </a:r>
            <a:endParaRPr lang="en-US" dirty="0"/>
          </a:p>
        </p:txBody>
      </p:sp>
      <p:cxnSp>
        <p:nvCxnSpPr>
          <p:cNvPr id="28" name="Straight Arrow Connector 27"/>
          <p:cNvCxnSpPr/>
          <p:nvPr/>
        </p:nvCxnSpPr>
        <p:spPr>
          <a:xfrm rot="5400000">
            <a:off x="1475026" y="2258774"/>
            <a:ext cx="25193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5290860" y="2252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290860" y="2862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258594" y="3504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5290860" y="4157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5290860" y="4767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5290860" y="59867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24400" y="4876800"/>
            <a:ext cx="3200400" cy="369332"/>
          </a:xfrm>
          <a:prstGeom prst="rect">
            <a:avLst/>
          </a:prstGeom>
          <a:solidFill>
            <a:srgbClr val="00B050"/>
          </a:solidFill>
        </p:spPr>
        <p:txBody>
          <a:bodyPr wrap="square" rtlCol="0">
            <a:spAutoFit/>
          </a:bodyPr>
          <a:lstStyle/>
          <a:p>
            <a:r>
              <a:rPr lang="en-US" dirty="0" smtClean="0"/>
              <a:t>Intermediate Stop Location</a:t>
            </a:r>
            <a:endParaRPr lang="en-US" dirty="0"/>
          </a:p>
        </p:txBody>
      </p:sp>
      <p:cxnSp>
        <p:nvCxnSpPr>
          <p:cNvPr id="38" name="Straight Arrow Connector 37"/>
          <p:cNvCxnSpPr/>
          <p:nvPr/>
        </p:nvCxnSpPr>
        <p:spPr>
          <a:xfrm rot="5400000">
            <a:off x="5290860" y="53771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Calibration Outcome: trip time of day versus VHT</a:t>
            </a:r>
            <a:endParaRPr lang="en-US" dirty="0"/>
          </a:p>
        </p:txBody>
      </p:sp>
      <p:graphicFrame>
        <p:nvGraphicFramePr>
          <p:cNvPr id="5" name="Chart 4"/>
          <p:cNvGraphicFramePr/>
          <p:nvPr/>
        </p:nvGraphicFramePr>
        <p:xfrm>
          <a:off x="533400" y="1981200"/>
          <a:ext cx="7696200"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542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 name="TextBox 8"/>
          <p:cNvSpPr txBox="1"/>
          <p:nvPr/>
        </p:nvSpPr>
        <p:spPr>
          <a:xfrm>
            <a:off x="6324600" y="1905000"/>
            <a:ext cx="1828800" cy="369332"/>
          </a:xfrm>
          <a:prstGeom prst="rect">
            <a:avLst/>
          </a:prstGeom>
          <a:noFill/>
        </p:spPr>
        <p:txBody>
          <a:bodyPr wrap="square" rtlCol="0">
            <a:spAutoFit/>
          </a:bodyPr>
          <a:lstStyle/>
          <a:p>
            <a:r>
              <a:rPr lang="en-US" dirty="0" smtClean="0"/>
              <a:t>Trip time-of-day</a:t>
            </a:r>
            <a:endParaRPr lang="en-US" dirty="0"/>
          </a:p>
        </p:txBody>
      </p:sp>
      <p:graphicFrame>
        <p:nvGraphicFramePr>
          <p:cNvPr id="4" name="Table 3"/>
          <p:cNvGraphicFramePr>
            <a:graphicFrameLocks noGrp="1"/>
          </p:cNvGraphicFramePr>
          <p:nvPr/>
        </p:nvGraphicFramePr>
        <p:xfrm>
          <a:off x="5029200" y="2057400"/>
          <a:ext cx="2971799" cy="1581150"/>
        </p:xfrm>
        <a:graphic>
          <a:graphicData uri="http://schemas.openxmlformats.org/drawingml/2006/table">
            <a:tbl>
              <a:tblPr>
                <a:tableStyleId>{5940675A-B579-460E-94D1-54222C63F5DA}</a:tableStyleId>
              </a:tblPr>
              <a:tblGrid>
                <a:gridCol w="870528"/>
                <a:gridCol w="1172585"/>
                <a:gridCol w="928686"/>
              </a:tblGrid>
              <a:tr h="647700">
                <a:tc>
                  <a:txBody>
                    <a:bodyPr/>
                    <a:lstStyle/>
                    <a:p>
                      <a:pPr algn="l" fontAlgn="b"/>
                      <a:r>
                        <a:rPr lang="en-US" sz="2000" b="1" u="none" strike="noStrike" dirty="0">
                          <a:latin typeface="Arial" pitchFamily="34" charset="0"/>
                          <a:cs typeface="Arial" pitchFamily="34" charset="0"/>
                        </a:rPr>
                        <a:t>Period</a:t>
                      </a:r>
                      <a:endParaRPr lang="en-US" sz="2000" b="1" i="0" u="none" strike="noStrike" dirty="0">
                        <a:solidFill>
                          <a:srgbClr val="000000"/>
                        </a:solidFill>
                        <a:latin typeface="Arial" pitchFamily="34" charset="0"/>
                        <a:cs typeface="Arial" pitchFamily="34" charset="0"/>
                      </a:endParaRPr>
                    </a:p>
                  </a:txBody>
                  <a:tcPr marL="0" marR="0" marT="0" marB="0" anchor="b">
                    <a:solidFill>
                      <a:schemeClr val="bg1"/>
                    </a:solidFill>
                  </a:tcPr>
                </a:tc>
                <a:tc>
                  <a:txBody>
                    <a:bodyPr/>
                    <a:lstStyle/>
                    <a:p>
                      <a:pPr algn="r" fontAlgn="b"/>
                      <a:r>
                        <a:rPr lang="en-US" sz="2000" b="1" u="none" strike="noStrike" dirty="0">
                          <a:latin typeface="Arial" pitchFamily="34" charset="0"/>
                          <a:cs typeface="Arial" pitchFamily="34" charset="0"/>
                        </a:rPr>
                        <a:t>2010 </a:t>
                      </a:r>
                      <a:r>
                        <a:rPr lang="en-US" sz="2000" b="1" u="none" strike="noStrike" dirty="0" smtClean="0">
                          <a:latin typeface="Arial" pitchFamily="34" charset="0"/>
                          <a:cs typeface="Arial" pitchFamily="34" charset="0"/>
                        </a:rPr>
                        <a:t>model</a:t>
                      </a:r>
                      <a:endParaRPr lang="en-US" sz="2000" b="1" i="0" u="none" strike="noStrike" dirty="0">
                        <a:solidFill>
                          <a:srgbClr val="000000"/>
                        </a:solidFill>
                        <a:latin typeface="Arial" pitchFamily="34" charset="0"/>
                        <a:cs typeface="Arial" pitchFamily="34" charset="0"/>
                      </a:endParaRPr>
                    </a:p>
                  </a:txBody>
                  <a:tcPr marL="0" marR="0" marT="0" marB="0" anchor="b">
                    <a:solidFill>
                      <a:schemeClr val="bg1"/>
                    </a:solidFill>
                  </a:tcPr>
                </a:tc>
                <a:tc>
                  <a:txBody>
                    <a:bodyPr/>
                    <a:lstStyle/>
                    <a:p>
                      <a:pPr algn="r" fontAlgn="b"/>
                      <a:r>
                        <a:rPr lang="en-US" sz="2000" b="1" u="none" strike="noStrike" dirty="0">
                          <a:latin typeface="Arial" pitchFamily="34" charset="0"/>
                          <a:cs typeface="Arial" pitchFamily="34" charset="0"/>
                        </a:rPr>
                        <a:t>1997 TBI</a:t>
                      </a:r>
                      <a:endParaRPr lang="en-US" sz="2000" b="1" i="0" u="none" strike="noStrike" dirty="0">
                        <a:solidFill>
                          <a:srgbClr val="000000"/>
                        </a:solidFill>
                        <a:latin typeface="Arial" pitchFamily="34" charset="0"/>
                        <a:cs typeface="Arial" pitchFamily="34" charset="0"/>
                      </a:endParaRPr>
                    </a:p>
                  </a:txBody>
                  <a:tcPr marL="0" marR="0" marT="0" marB="0" anchor="b">
                    <a:solidFill>
                      <a:schemeClr val="bg1"/>
                    </a:solidFill>
                  </a:tcPr>
                </a:tc>
              </a:tr>
              <a:tr h="323850">
                <a:tc>
                  <a:txBody>
                    <a:bodyPr/>
                    <a:lstStyle/>
                    <a:p>
                      <a:pPr algn="l" fontAlgn="b"/>
                      <a:r>
                        <a:rPr lang="en-US" sz="2000" b="1" u="none" strike="noStrike">
                          <a:latin typeface="Arial" pitchFamily="34" charset="0"/>
                          <a:cs typeface="Arial" pitchFamily="34" charset="0"/>
                        </a:rPr>
                        <a:t>peak</a:t>
                      </a:r>
                      <a:endParaRPr lang="en-US" sz="2000" b="1" i="0" u="none" strike="noStrike">
                        <a:solidFill>
                          <a:srgbClr val="000000"/>
                        </a:solidFill>
                        <a:latin typeface="Arial" pitchFamily="34" charset="0"/>
                        <a:cs typeface="Arial" pitchFamily="34" charset="0"/>
                      </a:endParaRPr>
                    </a:p>
                  </a:txBody>
                  <a:tcPr marL="0" marR="0" marT="0" marB="0" anchor="b">
                    <a:solidFill>
                      <a:schemeClr val="bg1"/>
                    </a:solidFill>
                  </a:tcPr>
                </a:tc>
                <a:tc>
                  <a:txBody>
                    <a:bodyPr/>
                    <a:lstStyle/>
                    <a:p>
                      <a:pPr algn="r" fontAlgn="b"/>
                      <a:r>
                        <a:rPr lang="en-US" sz="2000" u="none" strike="noStrike" dirty="0">
                          <a:latin typeface="Arial" pitchFamily="34" charset="0"/>
                          <a:cs typeface="Arial" pitchFamily="34" charset="0"/>
                        </a:rPr>
                        <a:t>50.55%</a:t>
                      </a:r>
                      <a:endParaRPr lang="en-US" sz="2000" b="0" i="0" u="none" strike="noStrike" dirty="0">
                        <a:solidFill>
                          <a:srgbClr val="000000"/>
                        </a:solidFill>
                        <a:latin typeface="Arial" pitchFamily="34" charset="0"/>
                        <a:cs typeface="Arial" pitchFamily="34" charset="0"/>
                      </a:endParaRPr>
                    </a:p>
                  </a:txBody>
                  <a:tcPr marL="0" marR="0" marT="0" marB="0" anchor="b">
                    <a:solidFill>
                      <a:schemeClr val="bg1"/>
                    </a:solidFill>
                  </a:tcPr>
                </a:tc>
                <a:tc>
                  <a:txBody>
                    <a:bodyPr/>
                    <a:lstStyle/>
                    <a:p>
                      <a:pPr algn="r" fontAlgn="b"/>
                      <a:r>
                        <a:rPr lang="en-US" sz="2000" u="none" strike="noStrike" dirty="0">
                          <a:latin typeface="Arial" pitchFamily="34" charset="0"/>
                          <a:cs typeface="Arial" pitchFamily="34" charset="0"/>
                        </a:rPr>
                        <a:t>50.02%</a:t>
                      </a:r>
                      <a:endParaRPr lang="en-US" sz="2000" b="0" i="0" u="none" strike="noStrike" dirty="0">
                        <a:solidFill>
                          <a:srgbClr val="000000"/>
                        </a:solidFill>
                        <a:latin typeface="Arial" pitchFamily="34" charset="0"/>
                        <a:cs typeface="Arial" pitchFamily="34" charset="0"/>
                      </a:endParaRPr>
                    </a:p>
                  </a:txBody>
                  <a:tcPr marL="0" marR="0" marT="0" marB="0" anchor="b">
                    <a:solidFill>
                      <a:schemeClr val="bg1"/>
                    </a:solidFill>
                  </a:tcPr>
                </a:tc>
              </a:tr>
              <a:tr h="323850">
                <a:tc>
                  <a:txBody>
                    <a:bodyPr/>
                    <a:lstStyle/>
                    <a:p>
                      <a:pPr algn="l" fontAlgn="b"/>
                      <a:r>
                        <a:rPr lang="en-US" sz="2000" b="1" u="none" strike="noStrike" dirty="0">
                          <a:latin typeface="Arial" pitchFamily="34" charset="0"/>
                          <a:cs typeface="Arial" pitchFamily="34" charset="0"/>
                        </a:rPr>
                        <a:t>off-peak</a:t>
                      </a:r>
                      <a:endParaRPr lang="en-US" sz="2000" b="1" i="0" u="none" strike="noStrike" dirty="0">
                        <a:solidFill>
                          <a:srgbClr val="000000"/>
                        </a:solidFill>
                        <a:latin typeface="Arial" pitchFamily="34" charset="0"/>
                        <a:cs typeface="Arial" pitchFamily="34" charset="0"/>
                      </a:endParaRPr>
                    </a:p>
                  </a:txBody>
                  <a:tcPr marL="0" marR="0" marT="0" marB="0" anchor="b">
                    <a:solidFill>
                      <a:schemeClr val="bg1"/>
                    </a:solidFill>
                  </a:tcPr>
                </a:tc>
                <a:tc>
                  <a:txBody>
                    <a:bodyPr/>
                    <a:lstStyle/>
                    <a:p>
                      <a:pPr algn="r" fontAlgn="b"/>
                      <a:r>
                        <a:rPr lang="en-US" sz="2000" u="none" strike="noStrike" dirty="0">
                          <a:latin typeface="Arial" pitchFamily="34" charset="0"/>
                          <a:cs typeface="Arial" pitchFamily="34" charset="0"/>
                        </a:rPr>
                        <a:t>49.45%</a:t>
                      </a:r>
                      <a:endParaRPr lang="en-US" sz="2000" b="0" i="0" u="none" strike="noStrike" dirty="0">
                        <a:solidFill>
                          <a:srgbClr val="000000"/>
                        </a:solidFill>
                        <a:latin typeface="Arial" pitchFamily="34" charset="0"/>
                        <a:cs typeface="Arial" pitchFamily="34" charset="0"/>
                      </a:endParaRPr>
                    </a:p>
                  </a:txBody>
                  <a:tcPr marL="0" marR="0" marT="0" marB="0" anchor="b">
                    <a:solidFill>
                      <a:schemeClr val="bg1"/>
                    </a:solidFill>
                  </a:tcPr>
                </a:tc>
                <a:tc>
                  <a:txBody>
                    <a:bodyPr/>
                    <a:lstStyle/>
                    <a:p>
                      <a:pPr algn="r" fontAlgn="b"/>
                      <a:r>
                        <a:rPr lang="en-US" sz="2000" u="none" strike="noStrike" dirty="0">
                          <a:latin typeface="Arial" pitchFamily="34" charset="0"/>
                          <a:cs typeface="Arial" pitchFamily="34" charset="0"/>
                        </a:rPr>
                        <a:t>49.98%</a:t>
                      </a:r>
                      <a:endParaRPr lang="en-US" sz="2000" b="0" i="0" u="none" strike="noStrike" dirty="0">
                        <a:solidFill>
                          <a:srgbClr val="000000"/>
                        </a:solidFill>
                        <a:latin typeface="Arial" pitchFamily="34" charset="0"/>
                        <a:cs typeface="Arial" pitchFamily="34" charset="0"/>
                      </a:endParaRPr>
                    </a:p>
                  </a:txBody>
                  <a:tcPr marL="0" marR="0" marT="0" marB="0" anchor="b">
                    <a:solidFill>
                      <a:schemeClr val="bg1"/>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About Denver</a:t>
            </a:r>
            <a:endParaRPr lang="en-US" dirty="0"/>
          </a:p>
        </p:txBody>
      </p:sp>
      <p:sp>
        <p:nvSpPr>
          <p:cNvPr id="4" name="Content Placeholder 3"/>
          <p:cNvSpPr>
            <a:spLocks noGrp="1"/>
          </p:cNvSpPr>
          <p:nvPr>
            <p:ph sz="half" idx="2"/>
          </p:nvPr>
        </p:nvSpPr>
        <p:spPr/>
        <p:txBody>
          <a:bodyPr/>
          <a:lstStyle/>
          <a:p>
            <a:r>
              <a:rPr lang="en-US" sz="2400" b="1" dirty="0" smtClean="0">
                <a:latin typeface="Calibri" pitchFamily="34" charset="0"/>
              </a:rPr>
              <a:t>2010</a:t>
            </a:r>
          </a:p>
          <a:p>
            <a:pPr lvl="1"/>
            <a:r>
              <a:rPr lang="en-US" dirty="0" smtClean="0">
                <a:latin typeface="Calibri" pitchFamily="34" charset="0"/>
              </a:rPr>
              <a:t>Population 2.9m</a:t>
            </a:r>
          </a:p>
          <a:p>
            <a:pPr lvl="1"/>
            <a:r>
              <a:rPr lang="en-US" dirty="0" smtClean="0">
                <a:latin typeface="Calibri" pitchFamily="34" charset="0"/>
              </a:rPr>
              <a:t>Employment 1.6m</a:t>
            </a:r>
          </a:p>
          <a:p>
            <a:r>
              <a:rPr lang="en-US" sz="2400" b="1" dirty="0" smtClean="0">
                <a:latin typeface="Calibri" pitchFamily="34" charset="0"/>
              </a:rPr>
              <a:t>2035</a:t>
            </a:r>
          </a:p>
          <a:p>
            <a:pPr lvl="1"/>
            <a:r>
              <a:rPr lang="en-US" dirty="0" smtClean="0">
                <a:latin typeface="Calibri" pitchFamily="34" charset="0"/>
              </a:rPr>
              <a:t>Population 4.5m</a:t>
            </a:r>
          </a:p>
          <a:p>
            <a:pPr lvl="1"/>
            <a:r>
              <a:rPr lang="en-US" dirty="0" smtClean="0">
                <a:latin typeface="Calibri" pitchFamily="34" charset="0"/>
              </a:rPr>
              <a:t>Employment 2.6m</a:t>
            </a:r>
          </a:p>
          <a:p>
            <a:pPr lvl="1"/>
            <a:endParaRPr lang="en-US" dirty="0" smtClean="0">
              <a:latin typeface="Calibri" pitchFamily="34" charset="0"/>
            </a:endParaRPr>
          </a:p>
          <a:p>
            <a:r>
              <a:rPr lang="en-US" sz="2400" b="1" dirty="0" smtClean="0">
                <a:latin typeface="Calibri" pitchFamily="34" charset="0"/>
              </a:rPr>
              <a:t>Planning Goals</a:t>
            </a:r>
          </a:p>
          <a:p>
            <a:pPr lvl="1"/>
            <a:r>
              <a:rPr lang="en-US" dirty="0" smtClean="0">
                <a:latin typeface="Calibri" pitchFamily="34" charset="0"/>
              </a:rPr>
              <a:t>Urban Centers</a:t>
            </a:r>
          </a:p>
          <a:p>
            <a:pPr lvl="1"/>
            <a:r>
              <a:rPr lang="en-US" dirty="0" smtClean="0">
                <a:latin typeface="Calibri" pitchFamily="34" charset="0"/>
              </a:rPr>
              <a:t>Urban Growth Boundary</a:t>
            </a:r>
          </a:p>
          <a:p>
            <a:pPr lvl="1"/>
            <a:r>
              <a:rPr lang="en-US" dirty="0" smtClean="0">
                <a:latin typeface="Calibri" pitchFamily="34" charset="0"/>
              </a:rPr>
              <a:t>New regional light rail</a:t>
            </a:r>
          </a:p>
          <a:p>
            <a:pPr lvl="1"/>
            <a:r>
              <a:rPr lang="en-US" dirty="0" smtClean="0">
                <a:latin typeface="Calibri" pitchFamily="34" charset="0"/>
              </a:rPr>
              <a:t>TODs</a:t>
            </a:r>
          </a:p>
          <a:p>
            <a:endParaRPr lang="en-US" dirty="0"/>
          </a:p>
        </p:txBody>
      </p:sp>
      <p:pic>
        <p:nvPicPr>
          <p:cNvPr id="5" name="Picture 2" descr="E:\papers\SmallAreaForecast\fastracksSystemMap.jpg"/>
          <p:cNvPicPr>
            <a:picLocks noGrp="1" noChangeAspect="1" noChangeArrowheads="1"/>
          </p:cNvPicPr>
          <p:nvPr>
            <p:ph sz="half" idx="1"/>
          </p:nvPr>
        </p:nvPicPr>
        <p:blipFill>
          <a:blip r:embed="rId2" cstate="print"/>
          <a:stretch>
            <a:fillRect/>
          </a:stretch>
        </p:blipFill>
        <p:spPr bwMode="auto">
          <a:xfrm>
            <a:off x="592626" y="1600200"/>
            <a:ext cx="3767748" cy="452596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 why this outcome?</a:t>
            </a:r>
            <a:endParaRPr lang="en-US" dirty="0"/>
          </a:p>
        </p:txBody>
      </p:sp>
      <p:graphicFrame>
        <p:nvGraphicFramePr>
          <p:cNvPr id="3" name="Table 2"/>
          <p:cNvGraphicFramePr>
            <a:graphicFrameLocks noGrp="1"/>
          </p:cNvGraphicFramePr>
          <p:nvPr/>
        </p:nvGraphicFramePr>
        <p:xfrm>
          <a:off x="838201" y="4191000"/>
          <a:ext cx="7391399" cy="1676400"/>
        </p:xfrm>
        <a:graphic>
          <a:graphicData uri="http://schemas.openxmlformats.org/drawingml/2006/table">
            <a:tbl>
              <a:tblPr>
                <a:solidFill>
                  <a:schemeClr val="bg1">
                    <a:lumMod val="95000"/>
                  </a:schemeClr>
                </a:solidFill>
                <a:tableStyleId>{5940675A-B579-460E-94D1-54222C63F5DA}</a:tableStyleId>
              </a:tblPr>
              <a:tblGrid>
                <a:gridCol w="2895600"/>
                <a:gridCol w="1393860"/>
                <a:gridCol w="1489907"/>
                <a:gridCol w="1612032"/>
              </a:tblGrid>
              <a:tr h="419100">
                <a:tc>
                  <a:txBody>
                    <a:bodyPr/>
                    <a:lstStyle/>
                    <a:p>
                      <a:pPr algn="l" fontAlgn="b"/>
                      <a:r>
                        <a:rPr lang="en-US" sz="2000" b="1" u="none" strike="noStrike" dirty="0">
                          <a:latin typeface="Arial" pitchFamily="34" charset="0"/>
                          <a:cs typeface="Arial" pitchFamily="34" charset="0"/>
                        </a:rPr>
                        <a:t>FOCUS</a:t>
                      </a:r>
                      <a:endParaRPr lang="en-US" sz="2000" b="1" i="0" u="none" strike="noStrike" dirty="0">
                        <a:solidFill>
                          <a:srgbClr val="FF0000"/>
                        </a:solidFill>
                        <a:latin typeface="Arial" pitchFamily="34" charset="0"/>
                        <a:cs typeface="Arial" pitchFamily="34" charset="0"/>
                      </a:endParaRPr>
                    </a:p>
                  </a:txBody>
                  <a:tcPr marL="9525" marR="9525" marT="9525" marB="0" anchor="b"/>
                </a:tc>
                <a:tc>
                  <a:txBody>
                    <a:bodyPr/>
                    <a:lstStyle/>
                    <a:p>
                      <a:pPr algn="r" fontAlgn="b"/>
                      <a:r>
                        <a:rPr lang="en-US" sz="2000" b="1" u="none" strike="noStrike" dirty="0">
                          <a:latin typeface="Arial" pitchFamily="34" charset="0"/>
                          <a:cs typeface="Arial" pitchFamily="34" charset="0"/>
                        </a:rPr>
                        <a:t>2010</a:t>
                      </a:r>
                      <a:endParaRPr lang="en-US" sz="2000" b="1"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b="1" u="none" strike="noStrike" dirty="0">
                          <a:latin typeface="Arial" pitchFamily="34" charset="0"/>
                          <a:cs typeface="Arial" pitchFamily="34" charset="0"/>
                        </a:rPr>
                        <a:t>2035</a:t>
                      </a:r>
                      <a:endParaRPr lang="en-US" sz="2000" b="1"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b="1" u="none" strike="noStrike" dirty="0">
                          <a:latin typeface="Arial" pitchFamily="34" charset="0"/>
                          <a:cs typeface="Arial" pitchFamily="34" charset="0"/>
                        </a:rPr>
                        <a:t>Difference</a:t>
                      </a:r>
                      <a:endParaRPr lang="en-US" sz="2000" b="1" i="0" u="none" strike="noStrike" dirty="0">
                        <a:solidFill>
                          <a:srgbClr val="000000"/>
                        </a:solidFill>
                        <a:latin typeface="Arial" pitchFamily="34" charset="0"/>
                        <a:cs typeface="Arial" pitchFamily="34" charset="0"/>
                      </a:endParaRPr>
                    </a:p>
                  </a:txBody>
                  <a:tcPr marL="9525" marR="9525" marT="9525" marB="0" anchor="b"/>
                </a:tc>
              </a:tr>
              <a:tr h="419100">
                <a:tc>
                  <a:txBody>
                    <a:bodyPr/>
                    <a:lstStyle/>
                    <a:p>
                      <a:pPr algn="l" fontAlgn="b"/>
                      <a:r>
                        <a:rPr lang="en-US" sz="2000" b="1" u="none" strike="noStrike" dirty="0">
                          <a:latin typeface="Arial" pitchFamily="34" charset="0"/>
                          <a:cs typeface="Arial" pitchFamily="34" charset="0"/>
                        </a:rPr>
                        <a:t>Average Speed</a:t>
                      </a:r>
                      <a:endParaRPr lang="en-US" sz="2000" b="1"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37.4</a:t>
                      </a:r>
                      <a:endParaRPr lang="en-US" sz="2000" b="0"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32</a:t>
                      </a:r>
                      <a:endParaRPr lang="en-US" sz="2000" b="0"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-14%</a:t>
                      </a:r>
                      <a:endParaRPr lang="en-US" sz="2000" b="0" i="0" u="none" strike="noStrike" dirty="0">
                        <a:solidFill>
                          <a:srgbClr val="000000"/>
                        </a:solidFill>
                        <a:latin typeface="Arial" pitchFamily="34" charset="0"/>
                        <a:cs typeface="Arial" pitchFamily="34" charset="0"/>
                      </a:endParaRPr>
                    </a:p>
                  </a:txBody>
                  <a:tcPr marL="9525" marR="9525" marT="9525" marB="0" anchor="b"/>
                </a:tc>
              </a:tr>
              <a:tr h="419100">
                <a:tc>
                  <a:txBody>
                    <a:bodyPr/>
                    <a:lstStyle/>
                    <a:p>
                      <a:pPr algn="l" fontAlgn="b"/>
                      <a:r>
                        <a:rPr lang="en-US" sz="2000" b="1" u="none" strike="noStrike">
                          <a:latin typeface="Arial" pitchFamily="34" charset="0"/>
                          <a:cs typeface="Arial" pitchFamily="34" charset="0"/>
                        </a:rPr>
                        <a:t>Congested Lane Miles</a:t>
                      </a:r>
                      <a:endParaRPr lang="en-US" sz="2000" b="1" i="0" u="none" strike="noStrike">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7817</a:t>
                      </a:r>
                      <a:endParaRPr lang="en-US" sz="2000" b="0"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22131</a:t>
                      </a:r>
                      <a:endParaRPr lang="en-US" sz="2000" b="0"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183%</a:t>
                      </a:r>
                      <a:endParaRPr lang="en-US" sz="2000" b="0" i="0" u="none" strike="noStrike" dirty="0">
                        <a:solidFill>
                          <a:srgbClr val="000000"/>
                        </a:solidFill>
                        <a:latin typeface="Arial" pitchFamily="34" charset="0"/>
                        <a:cs typeface="Arial" pitchFamily="34" charset="0"/>
                      </a:endParaRPr>
                    </a:p>
                  </a:txBody>
                  <a:tcPr marL="9525" marR="9525" marT="9525" marB="0" anchor="b"/>
                </a:tc>
              </a:tr>
              <a:tr h="419100">
                <a:tc>
                  <a:txBody>
                    <a:bodyPr/>
                    <a:lstStyle/>
                    <a:p>
                      <a:pPr algn="l" fontAlgn="b"/>
                      <a:r>
                        <a:rPr lang="en-US" sz="2000" b="1" u="none" strike="noStrike" dirty="0">
                          <a:latin typeface="Arial" pitchFamily="34" charset="0"/>
                          <a:cs typeface="Arial" pitchFamily="34" charset="0"/>
                        </a:rPr>
                        <a:t>VMT</a:t>
                      </a:r>
                      <a:endParaRPr lang="en-US" sz="2000" b="1"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73,879,832</a:t>
                      </a:r>
                      <a:endParaRPr lang="en-US" sz="2000" b="0"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113,387,559</a:t>
                      </a:r>
                      <a:endParaRPr lang="en-US" sz="2000" b="0" i="0" u="none" strike="noStrike" dirty="0">
                        <a:solidFill>
                          <a:srgbClr val="000000"/>
                        </a:solidFill>
                        <a:latin typeface="Arial" pitchFamily="34" charset="0"/>
                        <a:cs typeface="Arial" pitchFamily="34" charset="0"/>
                      </a:endParaRPr>
                    </a:p>
                  </a:txBody>
                  <a:tcPr marL="9525" marR="9525" marT="9525" marB="0" anchor="b"/>
                </a:tc>
                <a:tc>
                  <a:txBody>
                    <a:bodyPr/>
                    <a:lstStyle/>
                    <a:p>
                      <a:pPr algn="r" fontAlgn="b"/>
                      <a:r>
                        <a:rPr lang="en-US" sz="2000" u="none" strike="noStrike" dirty="0">
                          <a:latin typeface="Arial" pitchFamily="34" charset="0"/>
                          <a:cs typeface="Arial" pitchFamily="34" charset="0"/>
                        </a:rPr>
                        <a:t>53%</a:t>
                      </a:r>
                      <a:endParaRPr lang="en-US" sz="2000" b="0" i="0" u="none" strike="noStrike" dirty="0">
                        <a:solidFill>
                          <a:srgbClr val="000000"/>
                        </a:solidFill>
                        <a:latin typeface="Arial" pitchFamily="34" charset="0"/>
                        <a:cs typeface="Arial" pitchFamily="34" charset="0"/>
                      </a:endParaRPr>
                    </a:p>
                  </a:txBody>
                  <a:tcPr marL="9525" marR="9525" marT="9525" marB="0" anchor="b"/>
                </a:tc>
              </a:tr>
            </a:tbl>
          </a:graphicData>
        </a:graphic>
      </p:graphicFrame>
      <p:graphicFrame>
        <p:nvGraphicFramePr>
          <p:cNvPr id="4" name="Table 3"/>
          <p:cNvGraphicFramePr>
            <a:graphicFrameLocks noGrp="1"/>
          </p:cNvGraphicFramePr>
          <p:nvPr/>
        </p:nvGraphicFramePr>
        <p:xfrm>
          <a:off x="838200" y="1905001"/>
          <a:ext cx="7391400" cy="2027979"/>
        </p:xfrm>
        <a:graphic>
          <a:graphicData uri="http://schemas.openxmlformats.org/drawingml/2006/table">
            <a:tbl>
              <a:tblPr>
                <a:tableStyleId>{5940675A-B579-460E-94D1-54222C63F5DA}</a:tableStyleId>
              </a:tblPr>
              <a:tblGrid>
                <a:gridCol w="2895600"/>
                <a:gridCol w="1295400"/>
                <a:gridCol w="1524000"/>
                <a:gridCol w="1676400"/>
              </a:tblGrid>
              <a:tr h="387435">
                <a:tc>
                  <a:txBody>
                    <a:bodyPr/>
                    <a:lstStyle/>
                    <a:p>
                      <a:pPr algn="l" fontAlgn="b"/>
                      <a:r>
                        <a:rPr lang="en-US" sz="2000" b="1" u="none" strike="noStrike" dirty="0">
                          <a:latin typeface="Arial" pitchFamily="34" charset="0"/>
                          <a:cs typeface="Arial" pitchFamily="34" charset="0"/>
                        </a:rPr>
                        <a:t>COMPASS</a:t>
                      </a:r>
                      <a:endParaRPr lang="en-US" sz="2000" b="1" i="0" u="none" strike="noStrike" dirty="0">
                        <a:solidFill>
                          <a:srgbClr val="FF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b="1" u="none" strike="noStrike" dirty="0">
                          <a:latin typeface="Arial" pitchFamily="34" charset="0"/>
                          <a:cs typeface="Arial" pitchFamily="34" charset="0"/>
                        </a:rPr>
                        <a:t>2010</a:t>
                      </a:r>
                      <a:endParaRPr lang="en-US" sz="2000" b="1"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b="1" u="none" strike="noStrike">
                          <a:latin typeface="Arial" pitchFamily="34" charset="0"/>
                          <a:cs typeface="Arial" pitchFamily="34" charset="0"/>
                        </a:rPr>
                        <a:t>2035</a:t>
                      </a:r>
                      <a:endParaRPr lang="en-US" sz="2000" b="1" i="0" u="none" strike="noStrike">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b="1" u="none" strike="noStrike" dirty="0">
                          <a:latin typeface="Arial" pitchFamily="34" charset="0"/>
                          <a:cs typeface="Arial" pitchFamily="34" charset="0"/>
                        </a:rPr>
                        <a:t>Difference</a:t>
                      </a:r>
                      <a:endParaRPr lang="en-US" sz="2000" b="1"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r>
              <a:tr h="387435">
                <a:tc>
                  <a:txBody>
                    <a:bodyPr/>
                    <a:lstStyle/>
                    <a:p>
                      <a:pPr algn="l" fontAlgn="b"/>
                      <a:r>
                        <a:rPr lang="en-US" sz="2000" b="1" u="none" strike="noStrike" dirty="0">
                          <a:latin typeface="Arial" pitchFamily="34" charset="0"/>
                          <a:cs typeface="Arial" pitchFamily="34" charset="0"/>
                        </a:rPr>
                        <a:t>Average Speed</a:t>
                      </a:r>
                      <a:endParaRPr lang="en-US" sz="2000" b="1"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36</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28.8</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-20%</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r>
              <a:tr h="633984">
                <a:tc>
                  <a:txBody>
                    <a:bodyPr/>
                    <a:lstStyle/>
                    <a:p>
                      <a:pPr algn="l" fontAlgn="b"/>
                      <a:r>
                        <a:rPr lang="en-US" sz="2000" b="1" u="none" strike="noStrike" dirty="0">
                          <a:latin typeface="Arial" pitchFamily="34" charset="0"/>
                          <a:cs typeface="Arial" pitchFamily="34" charset="0"/>
                        </a:rPr>
                        <a:t>Congested Lane Miles</a:t>
                      </a:r>
                      <a:endParaRPr lang="en-US" sz="2000" b="1"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              9,828 </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             25,147 </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156%</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r>
              <a:tr h="572347">
                <a:tc>
                  <a:txBody>
                    <a:bodyPr/>
                    <a:lstStyle/>
                    <a:p>
                      <a:pPr algn="l" fontAlgn="b"/>
                      <a:r>
                        <a:rPr lang="en-US" sz="2000" b="1" u="none" strike="noStrike" dirty="0">
                          <a:latin typeface="Arial" pitchFamily="34" charset="0"/>
                          <a:cs typeface="Arial" pitchFamily="34" charset="0"/>
                        </a:rPr>
                        <a:t>VMT</a:t>
                      </a:r>
                      <a:endParaRPr lang="en-US" sz="2000" b="1"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   74,704,607 </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  114,873,487 </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c>
                  <a:txBody>
                    <a:bodyPr/>
                    <a:lstStyle/>
                    <a:p>
                      <a:pPr algn="r" fontAlgn="b"/>
                      <a:r>
                        <a:rPr lang="en-US" sz="2000" u="none" strike="noStrike" dirty="0">
                          <a:latin typeface="Arial" pitchFamily="34" charset="0"/>
                          <a:cs typeface="Arial" pitchFamily="34" charset="0"/>
                        </a:rPr>
                        <a:t>54%</a:t>
                      </a:r>
                      <a:endParaRPr lang="en-US" sz="2000" b="0" i="0" u="none" strike="noStrike" dirty="0">
                        <a:solidFill>
                          <a:srgbClr val="000000"/>
                        </a:solidFill>
                        <a:latin typeface="Arial" pitchFamily="34" charset="0"/>
                        <a:cs typeface="Arial" pitchFamily="34" charset="0"/>
                      </a:endParaRPr>
                    </a:p>
                  </a:txBody>
                  <a:tcPr marL="9525" marR="9525" marT="9525" marB="0" anchor="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probably two threads</a:t>
            </a:r>
            <a:endParaRPr lang="en-US" dirty="0"/>
          </a:p>
        </p:txBody>
      </p:sp>
      <p:sp>
        <p:nvSpPr>
          <p:cNvPr id="3" name="Content Placeholder 2"/>
          <p:cNvSpPr>
            <a:spLocks noGrp="1"/>
          </p:cNvSpPr>
          <p:nvPr>
            <p:ph idx="1"/>
          </p:nvPr>
        </p:nvSpPr>
        <p:spPr>
          <a:xfrm>
            <a:off x="457200" y="2362200"/>
            <a:ext cx="8229600" cy="3763963"/>
          </a:xfrm>
        </p:spPr>
        <p:txBody>
          <a:bodyPr/>
          <a:lstStyle/>
          <a:p>
            <a:r>
              <a:rPr lang="en-US" dirty="0" smtClean="0"/>
              <a:t>Expected </a:t>
            </a:r>
            <a:r>
              <a:rPr lang="en-US" dirty="0" smtClean="0"/>
              <a:t>time of day effects of the activity-based model.</a:t>
            </a:r>
          </a:p>
          <a:p>
            <a:r>
              <a:rPr lang="en-US" dirty="0" smtClean="0"/>
              <a:t>Interaction </a:t>
            </a:r>
            <a:r>
              <a:rPr lang="en-US" dirty="0" smtClean="0"/>
              <a:t>effects between disaggregate demand-side model and aggregate supply side (static equilibrium</a:t>
            </a:r>
            <a:r>
              <a:rPr lang="en-US" dirty="0" smtClean="0"/>
              <a:t>)</a:t>
            </a:r>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The new FOCUS Model</a:t>
            </a:r>
            <a:endParaRPr lang="en-US" dirty="0"/>
          </a:p>
        </p:txBody>
      </p:sp>
      <p:sp>
        <p:nvSpPr>
          <p:cNvPr id="3" name="TextBox 2"/>
          <p:cNvSpPr txBox="1"/>
          <p:nvPr/>
        </p:nvSpPr>
        <p:spPr>
          <a:xfrm>
            <a:off x="533400" y="2362200"/>
            <a:ext cx="2133600" cy="369332"/>
          </a:xfrm>
          <a:prstGeom prst="rect">
            <a:avLst/>
          </a:prstGeom>
          <a:solidFill>
            <a:srgbClr val="0070C0"/>
          </a:solidFill>
        </p:spPr>
        <p:txBody>
          <a:bodyPr wrap="square" rtlCol="0">
            <a:spAutoFit/>
          </a:bodyPr>
          <a:lstStyle/>
          <a:p>
            <a:r>
              <a:rPr lang="en-US" dirty="0" smtClean="0"/>
              <a:t>Workplace Location</a:t>
            </a:r>
            <a:endParaRPr lang="en-US" dirty="0"/>
          </a:p>
        </p:txBody>
      </p:sp>
      <p:sp>
        <p:nvSpPr>
          <p:cNvPr id="4" name="TextBox 3"/>
          <p:cNvSpPr txBox="1"/>
          <p:nvPr/>
        </p:nvSpPr>
        <p:spPr>
          <a:xfrm>
            <a:off x="533400" y="2983468"/>
            <a:ext cx="2133600" cy="369332"/>
          </a:xfrm>
          <a:prstGeom prst="rect">
            <a:avLst/>
          </a:prstGeom>
          <a:solidFill>
            <a:srgbClr val="0070C0"/>
          </a:solidFill>
        </p:spPr>
        <p:txBody>
          <a:bodyPr wrap="square" rtlCol="0">
            <a:spAutoFit/>
          </a:bodyPr>
          <a:lstStyle/>
          <a:p>
            <a:r>
              <a:rPr lang="en-US" dirty="0" smtClean="0"/>
              <a:t>School Location</a:t>
            </a:r>
            <a:endParaRPr lang="en-US" dirty="0"/>
          </a:p>
        </p:txBody>
      </p:sp>
      <p:sp>
        <p:nvSpPr>
          <p:cNvPr id="5" name="TextBox 4"/>
          <p:cNvSpPr txBox="1"/>
          <p:nvPr/>
        </p:nvSpPr>
        <p:spPr>
          <a:xfrm>
            <a:off x="533400" y="3657600"/>
            <a:ext cx="2133600" cy="369332"/>
          </a:xfrm>
          <a:prstGeom prst="rect">
            <a:avLst/>
          </a:prstGeom>
          <a:solidFill>
            <a:srgbClr val="0070C0"/>
          </a:solidFill>
        </p:spPr>
        <p:txBody>
          <a:bodyPr wrap="square" rtlCol="0">
            <a:spAutoFit/>
          </a:bodyPr>
          <a:lstStyle/>
          <a:p>
            <a:r>
              <a:rPr lang="en-US" dirty="0" smtClean="0"/>
              <a:t>Auto Availability</a:t>
            </a:r>
            <a:endParaRPr lang="en-US" dirty="0"/>
          </a:p>
        </p:txBody>
      </p:sp>
      <p:sp>
        <p:nvSpPr>
          <p:cNvPr id="6" name="TextBox 5"/>
          <p:cNvSpPr txBox="1"/>
          <p:nvPr/>
        </p:nvSpPr>
        <p:spPr>
          <a:xfrm>
            <a:off x="533400" y="4267200"/>
            <a:ext cx="2286000" cy="369332"/>
          </a:xfrm>
          <a:prstGeom prst="rect">
            <a:avLst/>
          </a:prstGeom>
          <a:solidFill>
            <a:srgbClr val="0070C0"/>
          </a:solidFill>
        </p:spPr>
        <p:txBody>
          <a:bodyPr wrap="square" rtlCol="0">
            <a:spAutoFit/>
          </a:bodyPr>
          <a:lstStyle/>
          <a:p>
            <a:r>
              <a:rPr lang="en-US" dirty="0" smtClean="0"/>
              <a:t>Daily Activity Pattern</a:t>
            </a:r>
            <a:endParaRPr lang="en-US" dirty="0"/>
          </a:p>
        </p:txBody>
      </p:sp>
      <p:sp>
        <p:nvSpPr>
          <p:cNvPr id="7" name="TextBox 6"/>
          <p:cNvSpPr txBox="1"/>
          <p:nvPr/>
        </p:nvSpPr>
        <p:spPr>
          <a:xfrm>
            <a:off x="533400" y="4876800"/>
            <a:ext cx="2438400" cy="369332"/>
          </a:xfrm>
          <a:prstGeom prst="rect">
            <a:avLst/>
          </a:prstGeom>
          <a:solidFill>
            <a:srgbClr val="0070C0"/>
          </a:solidFill>
        </p:spPr>
        <p:txBody>
          <a:bodyPr wrap="square" rtlCol="0">
            <a:spAutoFit/>
          </a:bodyPr>
          <a:lstStyle/>
          <a:p>
            <a:r>
              <a:rPr lang="en-US" dirty="0" smtClean="0"/>
              <a:t>Exact Number of Tours</a:t>
            </a:r>
            <a:endParaRPr lang="en-US" dirty="0"/>
          </a:p>
        </p:txBody>
      </p:sp>
      <p:sp>
        <p:nvSpPr>
          <p:cNvPr id="8" name="TextBox 7"/>
          <p:cNvSpPr txBox="1"/>
          <p:nvPr/>
        </p:nvSpPr>
        <p:spPr>
          <a:xfrm>
            <a:off x="533400" y="5486400"/>
            <a:ext cx="2895600" cy="369332"/>
          </a:xfrm>
          <a:prstGeom prst="rect">
            <a:avLst/>
          </a:prstGeom>
          <a:solidFill>
            <a:srgbClr val="0070C0"/>
          </a:solidFill>
        </p:spPr>
        <p:txBody>
          <a:bodyPr wrap="square" rtlCol="0">
            <a:spAutoFit/>
          </a:bodyPr>
          <a:lstStyle/>
          <a:p>
            <a:r>
              <a:rPr lang="en-US" dirty="0" smtClean="0"/>
              <a:t>Work Tour Destination Type</a:t>
            </a:r>
            <a:endParaRPr lang="en-US" dirty="0"/>
          </a:p>
        </p:txBody>
      </p:sp>
      <p:sp>
        <p:nvSpPr>
          <p:cNvPr id="9" name="TextBox 8"/>
          <p:cNvSpPr txBox="1"/>
          <p:nvPr/>
        </p:nvSpPr>
        <p:spPr>
          <a:xfrm>
            <a:off x="4724400" y="1752600"/>
            <a:ext cx="3429000" cy="369332"/>
          </a:xfrm>
          <a:prstGeom prst="rect">
            <a:avLst/>
          </a:prstGeom>
          <a:solidFill>
            <a:srgbClr val="0070C0"/>
          </a:solidFill>
        </p:spPr>
        <p:txBody>
          <a:bodyPr wrap="square" rtlCol="0">
            <a:spAutoFit/>
          </a:bodyPr>
          <a:lstStyle/>
          <a:p>
            <a:r>
              <a:rPr lang="en-US" dirty="0" smtClean="0"/>
              <a:t>Work-based Sub-tour Generation</a:t>
            </a:r>
            <a:endParaRPr lang="en-US" dirty="0"/>
          </a:p>
        </p:txBody>
      </p:sp>
      <p:sp>
        <p:nvSpPr>
          <p:cNvPr id="10" name="TextBox 9"/>
          <p:cNvSpPr txBox="1"/>
          <p:nvPr/>
        </p:nvSpPr>
        <p:spPr>
          <a:xfrm>
            <a:off x="4724400" y="2362200"/>
            <a:ext cx="1828800" cy="369332"/>
          </a:xfrm>
          <a:prstGeom prst="rect">
            <a:avLst/>
          </a:prstGeom>
          <a:solidFill>
            <a:srgbClr val="0070C0"/>
          </a:solidFill>
        </p:spPr>
        <p:txBody>
          <a:bodyPr wrap="square" rtlCol="0">
            <a:spAutoFit/>
          </a:bodyPr>
          <a:lstStyle/>
          <a:p>
            <a:r>
              <a:rPr lang="en-US" dirty="0" smtClean="0"/>
              <a:t>Tour Destination</a:t>
            </a:r>
            <a:endParaRPr lang="en-US" dirty="0"/>
          </a:p>
        </p:txBody>
      </p:sp>
      <p:sp>
        <p:nvSpPr>
          <p:cNvPr id="11" name="TextBox 10"/>
          <p:cNvSpPr txBox="1"/>
          <p:nvPr/>
        </p:nvSpPr>
        <p:spPr>
          <a:xfrm>
            <a:off x="4724400" y="2983468"/>
            <a:ext cx="1295400" cy="369332"/>
          </a:xfrm>
          <a:prstGeom prst="rect">
            <a:avLst/>
          </a:prstGeom>
          <a:solidFill>
            <a:srgbClr val="0070C0"/>
          </a:solidFill>
        </p:spPr>
        <p:txBody>
          <a:bodyPr wrap="square" rtlCol="0">
            <a:spAutoFit/>
          </a:bodyPr>
          <a:lstStyle/>
          <a:p>
            <a:r>
              <a:rPr lang="en-US" dirty="0" smtClean="0"/>
              <a:t>Tour Mode</a:t>
            </a:r>
            <a:endParaRPr lang="en-US" dirty="0"/>
          </a:p>
        </p:txBody>
      </p:sp>
      <p:sp>
        <p:nvSpPr>
          <p:cNvPr id="12" name="TextBox 11"/>
          <p:cNvSpPr txBox="1"/>
          <p:nvPr/>
        </p:nvSpPr>
        <p:spPr>
          <a:xfrm>
            <a:off x="4724400" y="3657600"/>
            <a:ext cx="1905000" cy="369332"/>
          </a:xfrm>
          <a:prstGeom prst="rect">
            <a:avLst/>
          </a:prstGeom>
          <a:solidFill>
            <a:srgbClr val="0070C0"/>
          </a:solidFill>
        </p:spPr>
        <p:txBody>
          <a:bodyPr wrap="square" rtlCol="0">
            <a:spAutoFit/>
          </a:bodyPr>
          <a:lstStyle/>
          <a:p>
            <a:r>
              <a:rPr lang="en-US" dirty="0" smtClean="0"/>
              <a:t>Tour Time of Day</a:t>
            </a:r>
            <a:endParaRPr lang="en-US" dirty="0"/>
          </a:p>
        </p:txBody>
      </p:sp>
      <p:sp>
        <p:nvSpPr>
          <p:cNvPr id="13" name="TextBox 12"/>
          <p:cNvSpPr txBox="1"/>
          <p:nvPr/>
        </p:nvSpPr>
        <p:spPr>
          <a:xfrm>
            <a:off x="4724400" y="4267200"/>
            <a:ext cx="3200400" cy="369332"/>
          </a:xfrm>
          <a:prstGeom prst="rect">
            <a:avLst/>
          </a:prstGeom>
          <a:solidFill>
            <a:srgbClr val="0070C0"/>
          </a:solidFill>
        </p:spPr>
        <p:txBody>
          <a:bodyPr wrap="square" rtlCol="0">
            <a:spAutoFit/>
          </a:bodyPr>
          <a:lstStyle/>
          <a:p>
            <a:r>
              <a:rPr lang="en-US" dirty="0" smtClean="0"/>
              <a:t>Intermediate Stop Generation</a:t>
            </a:r>
            <a:endParaRPr lang="en-US" dirty="0"/>
          </a:p>
        </p:txBody>
      </p:sp>
      <p:sp>
        <p:nvSpPr>
          <p:cNvPr id="14" name="TextBox 13"/>
          <p:cNvSpPr txBox="1"/>
          <p:nvPr/>
        </p:nvSpPr>
        <p:spPr>
          <a:xfrm>
            <a:off x="4724400" y="5486400"/>
            <a:ext cx="1295400" cy="369332"/>
          </a:xfrm>
          <a:prstGeom prst="rect">
            <a:avLst/>
          </a:prstGeom>
          <a:solidFill>
            <a:srgbClr val="0070C0"/>
          </a:solidFill>
        </p:spPr>
        <p:txBody>
          <a:bodyPr wrap="square" rtlCol="0">
            <a:spAutoFit/>
          </a:bodyPr>
          <a:lstStyle/>
          <a:p>
            <a:r>
              <a:rPr lang="en-US" dirty="0" smtClean="0"/>
              <a:t>Trip Mode</a:t>
            </a:r>
            <a:endParaRPr lang="en-US" dirty="0"/>
          </a:p>
        </p:txBody>
      </p:sp>
      <p:sp>
        <p:nvSpPr>
          <p:cNvPr id="15" name="TextBox 14"/>
          <p:cNvSpPr txBox="1"/>
          <p:nvPr/>
        </p:nvSpPr>
        <p:spPr>
          <a:xfrm>
            <a:off x="4724400" y="6096000"/>
            <a:ext cx="3505200" cy="369332"/>
          </a:xfrm>
          <a:prstGeom prst="rect">
            <a:avLst/>
          </a:prstGeom>
          <a:solidFill>
            <a:srgbClr val="0070C0"/>
          </a:solidFill>
        </p:spPr>
        <p:txBody>
          <a:bodyPr wrap="square" rtlCol="0">
            <a:spAutoFit/>
          </a:bodyPr>
          <a:lstStyle/>
          <a:p>
            <a:r>
              <a:rPr lang="en-US" dirty="0" smtClean="0"/>
              <a:t>Intermediate Stop Departure Time</a:t>
            </a:r>
            <a:endParaRPr lang="en-US" dirty="0"/>
          </a:p>
        </p:txBody>
      </p:sp>
      <p:cxnSp>
        <p:nvCxnSpPr>
          <p:cNvPr id="17" name="Straight Arrow Connector 16"/>
          <p:cNvCxnSpPr>
            <a:stCxn id="3" idx="2"/>
            <a:endCxn id="4" idx="0"/>
          </p:cNvCxnSpPr>
          <p:nvPr/>
        </p:nvCxnSpPr>
        <p:spPr>
          <a:xfrm rot="5400000">
            <a:off x="1474232" y="2857500"/>
            <a:ext cx="25193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5" idx="0"/>
          </p:cNvCxnSpPr>
          <p:nvPr/>
        </p:nvCxnSpPr>
        <p:spPr>
          <a:xfrm rot="5400000">
            <a:off x="1448594" y="3504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480860" y="4157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480860" y="4767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480860" y="53771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8" idx="3"/>
            <a:endCxn id="9" idx="1"/>
          </p:cNvCxnSpPr>
          <p:nvPr/>
        </p:nvCxnSpPr>
        <p:spPr>
          <a:xfrm flipV="1">
            <a:off x="3429000" y="1937266"/>
            <a:ext cx="1295400" cy="37338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 y="1752600"/>
            <a:ext cx="2209800" cy="369332"/>
          </a:xfrm>
          <a:prstGeom prst="rect">
            <a:avLst/>
          </a:prstGeom>
          <a:solidFill>
            <a:srgbClr val="0070C0"/>
          </a:solidFill>
        </p:spPr>
        <p:txBody>
          <a:bodyPr wrap="square" rtlCol="0">
            <a:spAutoFit/>
          </a:bodyPr>
          <a:lstStyle/>
          <a:p>
            <a:r>
              <a:rPr lang="en-US" dirty="0" smtClean="0"/>
              <a:t>Population Synthesis</a:t>
            </a:r>
            <a:endParaRPr lang="en-US" dirty="0"/>
          </a:p>
        </p:txBody>
      </p:sp>
      <p:cxnSp>
        <p:nvCxnSpPr>
          <p:cNvPr id="28" name="Straight Arrow Connector 27"/>
          <p:cNvCxnSpPr/>
          <p:nvPr/>
        </p:nvCxnSpPr>
        <p:spPr>
          <a:xfrm rot="5400000">
            <a:off x="1475026" y="2258774"/>
            <a:ext cx="25193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5290860" y="2252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290860" y="2862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258594" y="3504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5290860" y="4157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5290860" y="4767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5290860" y="59867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24400" y="4876800"/>
            <a:ext cx="3200400" cy="369332"/>
          </a:xfrm>
          <a:prstGeom prst="rect">
            <a:avLst/>
          </a:prstGeom>
          <a:solidFill>
            <a:srgbClr val="0070C0"/>
          </a:solidFill>
        </p:spPr>
        <p:txBody>
          <a:bodyPr wrap="square" rtlCol="0">
            <a:spAutoFit/>
          </a:bodyPr>
          <a:lstStyle/>
          <a:p>
            <a:r>
              <a:rPr lang="en-US" dirty="0" smtClean="0"/>
              <a:t>Intermediate Stop Location</a:t>
            </a:r>
            <a:endParaRPr lang="en-US" dirty="0"/>
          </a:p>
        </p:txBody>
      </p:sp>
      <p:cxnSp>
        <p:nvCxnSpPr>
          <p:cNvPr id="38" name="Straight Arrow Connector 37"/>
          <p:cNvCxnSpPr/>
          <p:nvPr/>
        </p:nvCxnSpPr>
        <p:spPr>
          <a:xfrm rot="5400000">
            <a:off x="5290860" y="53771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rot="10800000">
            <a:off x="4419600" y="3962400"/>
            <a:ext cx="381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304800"/>
            <a:ext cx="8229600" cy="914400"/>
          </a:xfrm>
        </p:spPr>
        <p:txBody>
          <a:bodyPr/>
          <a:lstStyle/>
          <a:p>
            <a:r>
              <a:rPr lang="en-US" dirty="0" smtClean="0"/>
              <a:t>The new FOCUS Model</a:t>
            </a:r>
            <a:endParaRPr lang="en-US" dirty="0"/>
          </a:p>
        </p:txBody>
      </p:sp>
      <p:sp>
        <p:nvSpPr>
          <p:cNvPr id="3" name="TextBox 2"/>
          <p:cNvSpPr txBox="1"/>
          <p:nvPr/>
        </p:nvSpPr>
        <p:spPr>
          <a:xfrm>
            <a:off x="533400" y="2362200"/>
            <a:ext cx="2133600" cy="369332"/>
          </a:xfrm>
          <a:prstGeom prst="rect">
            <a:avLst/>
          </a:prstGeom>
          <a:solidFill>
            <a:srgbClr val="0070C0"/>
          </a:solidFill>
        </p:spPr>
        <p:txBody>
          <a:bodyPr wrap="square" rtlCol="0">
            <a:spAutoFit/>
          </a:bodyPr>
          <a:lstStyle/>
          <a:p>
            <a:r>
              <a:rPr lang="en-US" dirty="0" smtClean="0"/>
              <a:t>Workplace Location</a:t>
            </a:r>
            <a:endParaRPr lang="en-US" dirty="0"/>
          </a:p>
        </p:txBody>
      </p:sp>
      <p:sp>
        <p:nvSpPr>
          <p:cNvPr id="4" name="TextBox 3"/>
          <p:cNvSpPr txBox="1"/>
          <p:nvPr/>
        </p:nvSpPr>
        <p:spPr>
          <a:xfrm>
            <a:off x="533400" y="2983468"/>
            <a:ext cx="2133600" cy="369332"/>
          </a:xfrm>
          <a:prstGeom prst="rect">
            <a:avLst/>
          </a:prstGeom>
          <a:solidFill>
            <a:srgbClr val="0070C0"/>
          </a:solidFill>
        </p:spPr>
        <p:txBody>
          <a:bodyPr wrap="square" rtlCol="0">
            <a:spAutoFit/>
          </a:bodyPr>
          <a:lstStyle/>
          <a:p>
            <a:r>
              <a:rPr lang="en-US" dirty="0" smtClean="0"/>
              <a:t>School Location</a:t>
            </a:r>
            <a:endParaRPr lang="en-US" dirty="0"/>
          </a:p>
        </p:txBody>
      </p:sp>
      <p:sp>
        <p:nvSpPr>
          <p:cNvPr id="5" name="TextBox 4"/>
          <p:cNvSpPr txBox="1"/>
          <p:nvPr/>
        </p:nvSpPr>
        <p:spPr>
          <a:xfrm>
            <a:off x="533400" y="3657600"/>
            <a:ext cx="2133600" cy="369332"/>
          </a:xfrm>
          <a:prstGeom prst="rect">
            <a:avLst/>
          </a:prstGeom>
          <a:solidFill>
            <a:srgbClr val="0070C0"/>
          </a:solidFill>
        </p:spPr>
        <p:txBody>
          <a:bodyPr wrap="square" rtlCol="0">
            <a:spAutoFit/>
          </a:bodyPr>
          <a:lstStyle/>
          <a:p>
            <a:r>
              <a:rPr lang="en-US" dirty="0" smtClean="0"/>
              <a:t>Auto Availability</a:t>
            </a:r>
            <a:endParaRPr lang="en-US" dirty="0"/>
          </a:p>
        </p:txBody>
      </p:sp>
      <p:sp>
        <p:nvSpPr>
          <p:cNvPr id="6" name="TextBox 5"/>
          <p:cNvSpPr txBox="1"/>
          <p:nvPr/>
        </p:nvSpPr>
        <p:spPr>
          <a:xfrm>
            <a:off x="533400" y="4267200"/>
            <a:ext cx="2286000" cy="369332"/>
          </a:xfrm>
          <a:prstGeom prst="rect">
            <a:avLst/>
          </a:prstGeom>
          <a:solidFill>
            <a:srgbClr val="FFC000"/>
          </a:solidFill>
        </p:spPr>
        <p:txBody>
          <a:bodyPr wrap="square" rtlCol="0">
            <a:spAutoFit/>
          </a:bodyPr>
          <a:lstStyle/>
          <a:p>
            <a:r>
              <a:rPr lang="en-US" dirty="0" smtClean="0"/>
              <a:t>Daily Activity Pattern</a:t>
            </a:r>
            <a:endParaRPr lang="en-US" dirty="0"/>
          </a:p>
        </p:txBody>
      </p:sp>
      <p:sp>
        <p:nvSpPr>
          <p:cNvPr id="7" name="TextBox 6"/>
          <p:cNvSpPr txBox="1"/>
          <p:nvPr/>
        </p:nvSpPr>
        <p:spPr>
          <a:xfrm>
            <a:off x="533400" y="4876800"/>
            <a:ext cx="2438400" cy="369332"/>
          </a:xfrm>
          <a:prstGeom prst="rect">
            <a:avLst/>
          </a:prstGeom>
          <a:solidFill>
            <a:srgbClr val="0070C0"/>
          </a:solidFill>
        </p:spPr>
        <p:txBody>
          <a:bodyPr wrap="square" rtlCol="0">
            <a:spAutoFit/>
          </a:bodyPr>
          <a:lstStyle/>
          <a:p>
            <a:r>
              <a:rPr lang="en-US" dirty="0" smtClean="0"/>
              <a:t>Exact Number of Tours</a:t>
            </a:r>
            <a:endParaRPr lang="en-US" dirty="0"/>
          </a:p>
        </p:txBody>
      </p:sp>
      <p:sp>
        <p:nvSpPr>
          <p:cNvPr id="8" name="TextBox 7"/>
          <p:cNvSpPr txBox="1"/>
          <p:nvPr/>
        </p:nvSpPr>
        <p:spPr>
          <a:xfrm>
            <a:off x="533400" y="5486400"/>
            <a:ext cx="2895600" cy="369332"/>
          </a:xfrm>
          <a:prstGeom prst="rect">
            <a:avLst/>
          </a:prstGeom>
          <a:solidFill>
            <a:srgbClr val="0070C0"/>
          </a:solidFill>
        </p:spPr>
        <p:txBody>
          <a:bodyPr wrap="square" rtlCol="0">
            <a:spAutoFit/>
          </a:bodyPr>
          <a:lstStyle/>
          <a:p>
            <a:r>
              <a:rPr lang="en-US" dirty="0" smtClean="0"/>
              <a:t>Work Tour Destination Type</a:t>
            </a:r>
            <a:endParaRPr lang="en-US" dirty="0"/>
          </a:p>
        </p:txBody>
      </p:sp>
      <p:sp>
        <p:nvSpPr>
          <p:cNvPr id="9" name="TextBox 8"/>
          <p:cNvSpPr txBox="1"/>
          <p:nvPr/>
        </p:nvSpPr>
        <p:spPr>
          <a:xfrm>
            <a:off x="4724400" y="1752600"/>
            <a:ext cx="3429000" cy="369332"/>
          </a:xfrm>
          <a:prstGeom prst="rect">
            <a:avLst/>
          </a:prstGeom>
          <a:solidFill>
            <a:srgbClr val="0070C0"/>
          </a:solidFill>
        </p:spPr>
        <p:txBody>
          <a:bodyPr wrap="square" rtlCol="0">
            <a:spAutoFit/>
          </a:bodyPr>
          <a:lstStyle/>
          <a:p>
            <a:r>
              <a:rPr lang="en-US" dirty="0" smtClean="0"/>
              <a:t>Work-based Sub-tour Generation</a:t>
            </a:r>
            <a:endParaRPr lang="en-US" dirty="0"/>
          </a:p>
        </p:txBody>
      </p:sp>
      <p:sp>
        <p:nvSpPr>
          <p:cNvPr id="10" name="TextBox 9"/>
          <p:cNvSpPr txBox="1"/>
          <p:nvPr/>
        </p:nvSpPr>
        <p:spPr>
          <a:xfrm>
            <a:off x="4724400" y="2362200"/>
            <a:ext cx="1828800" cy="369332"/>
          </a:xfrm>
          <a:prstGeom prst="rect">
            <a:avLst/>
          </a:prstGeom>
          <a:solidFill>
            <a:srgbClr val="0070C0"/>
          </a:solidFill>
        </p:spPr>
        <p:txBody>
          <a:bodyPr wrap="square" rtlCol="0">
            <a:spAutoFit/>
          </a:bodyPr>
          <a:lstStyle/>
          <a:p>
            <a:r>
              <a:rPr lang="en-US" dirty="0" smtClean="0"/>
              <a:t>Tour Destination</a:t>
            </a:r>
            <a:endParaRPr lang="en-US" dirty="0"/>
          </a:p>
        </p:txBody>
      </p:sp>
      <p:sp>
        <p:nvSpPr>
          <p:cNvPr id="11" name="TextBox 10"/>
          <p:cNvSpPr txBox="1"/>
          <p:nvPr/>
        </p:nvSpPr>
        <p:spPr>
          <a:xfrm>
            <a:off x="4724400" y="2983468"/>
            <a:ext cx="1295400" cy="369332"/>
          </a:xfrm>
          <a:prstGeom prst="rect">
            <a:avLst/>
          </a:prstGeom>
          <a:solidFill>
            <a:srgbClr val="0070C0"/>
          </a:solidFill>
        </p:spPr>
        <p:txBody>
          <a:bodyPr wrap="square" rtlCol="0">
            <a:spAutoFit/>
          </a:bodyPr>
          <a:lstStyle/>
          <a:p>
            <a:r>
              <a:rPr lang="en-US" dirty="0" smtClean="0"/>
              <a:t>Tour Mode</a:t>
            </a:r>
            <a:endParaRPr lang="en-US" dirty="0"/>
          </a:p>
        </p:txBody>
      </p:sp>
      <p:sp>
        <p:nvSpPr>
          <p:cNvPr id="12" name="TextBox 11"/>
          <p:cNvSpPr txBox="1"/>
          <p:nvPr/>
        </p:nvSpPr>
        <p:spPr>
          <a:xfrm>
            <a:off x="4724400" y="3657600"/>
            <a:ext cx="1905000" cy="369332"/>
          </a:xfrm>
          <a:prstGeom prst="rect">
            <a:avLst/>
          </a:prstGeom>
          <a:solidFill>
            <a:srgbClr val="FFC000"/>
          </a:solidFill>
        </p:spPr>
        <p:txBody>
          <a:bodyPr wrap="square" rtlCol="0">
            <a:spAutoFit/>
          </a:bodyPr>
          <a:lstStyle/>
          <a:p>
            <a:r>
              <a:rPr lang="en-US" dirty="0" smtClean="0"/>
              <a:t>Tour Time of Day</a:t>
            </a:r>
            <a:endParaRPr lang="en-US" dirty="0"/>
          </a:p>
        </p:txBody>
      </p:sp>
      <p:sp>
        <p:nvSpPr>
          <p:cNvPr id="13" name="TextBox 12"/>
          <p:cNvSpPr txBox="1"/>
          <p:nvPr/>
        </p:nvSpPr>
        <p:spPr>
          <a:xfrm>
            <a:off x="4724400" y="4267200"/>
            <a:ext cx="3200400" cy="369332"/>
          </a:xfrm>
          <a:prstGeom prst="rect">
            <a:avLst/>
          </a:prstGeom>
          <a:solidFill>
            <a:srgbClr val="0070C0"/>
          </a:solidFill>
        </p:spPr>
        <p:txBody>
          <a:bodyPr wrap="square" rtlCol="0">
            <a:spAutoFit/>
          </a:bodyPr>
          <a:lstStyle/>
          <a:p>
            <a:r>
              <a:rPr lang="en-US" dirty="0" smtClean="0"/>
              <a:t>Intermediate Stop Generation</a:t>
            </a:r>
            <a:endParaRPr lang="en-US" dirty="0"/>
          </a:p>
        </p:txBody>
      </p:sp>
      <p:sp>
        <p:nvSpPr>
          <p:cNvPr id="14" name="TextBox 13"/>
          <p:cNvSpPr txBox="1"/>
          <p:nvPr/>
        </p:nvSpPr>
        <p:spPr>
          <a:xfrm>
            <a:off x="4724400" y="5486400"/>
            <a:ext cx="1295400" cy="369332"/>
          </a:xfrm>
          <a:prstGeom prst="rect">
            <a:avLst/>
          </a:prstGeom>
          <a:solidFill>
            <a:srgbClr val="0070C0"/>
          </a:solidFill>
        </p:spPr>
        <p:txBody>
          <a:bodyPr wrap="square" rtlCol="0">
            <a:spAutoFit/>
          </a:bodyPr>
          <a:lstStyle/>
          <a:p>
            <a:r>
              <a:rPr lang="en-US" dirty="0" smtClean="0"/>
              <a:t>Trip Mode</a:t>
            </a:r>
            <a:endParaRPr lang="en-US" dirty="0"/>
          </a:p>
        </p:txBody>
      </p:sp>
      <p:sp>
        <p:nvSpPr>
          <p:cNvPr id="15" name="TextBox 14"/>
          <p:cNvSpPr txBox="1"/>
          <p:nvPr/>
        </p:nvSpPr>
        <p:spPr>
          <a:xfrm>
            <a:off x="4724400" y="6096000"/>
            <a:ext cx="3505200" cy="369332"/>
          </a:xfrm>
          <a:prstGeom prst="rect">
            <a:avLst/>
          </a:prstGeom>
          <a:solidFill>
            <a:srgbClr val="FFC000"/>
          </a:solidFill>
        </p:spPr>
        <p:txBody>
          <a:bodyPr wrap="square" rtlCol="0">
            <a:spAutoFit/>
          </a:bodyPr>
          <a:lstStyle/>
          <a:p>
            <a:r>
              <a:rPr lang="en-US" dirty="0" smtClean="0"/>
              <a:t>Intermediate Stop Departure Time</a:t>
            </a:r>
            <a:endParaRPr lang="en-US" dirty="0"/>
          </a:p>
        </p:txBody>
      </p:sp>
      <p:cxnSp>
        <p:nvCxnSpPr>
          <p:cNvPr id="17" name="Straight Arrow Connector 16"/>
          <p:cNvCxnSpPr>
            <a:stCxn id="3" idx="2"/>
            <a:endCxn id="4" idx="0"/>
          </p:cNvCxnSpPr>
          <p:nvPr/>
        </p:nvCxnSpPr>
        <p:spPr>
          <a:xfrm rot="5400000">
            <a:off x="1474232" y="2857500"/>
            <a:ext cx="25193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5" idx="0"/>
          </p:cNvCxnSpPr>
          <p:nvPr/>
        </p:nvCxnSpPr>
        <p:spPr>
          <a:xfrm rot="5400000">
            <a:off x="1448594" y="3504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480860" y="4157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480860" y="4767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480860" y="53771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8" idx="3"/>
            <a:endCxn id="9" idx="1"/>
          </p:cNvCxnSpPr>
          <p:nvPr/>
        </p:nvCxnSpPr>
        <p:spPr>
          <a:xfrm flipV="1">
            <a:off x="3429000" y="1937266"/>
            <a:ext cx="1295400" cy="37338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 y="1752600"/>
            <a:ext cx="2209800" cy="369332"/>
          </a:xfrm>
          <a:prstGeom prst="rect">
            <a:avLst/>
          </a:prstGeom>
          <a:solidFill>
            <a:srgbClr val="FFC000"/>
          </a:solidFill>
        </p:spPr>
        <p:txBody>
          <a:bodyPr wrap="square" rtlCol="0">
            <a:spAutoFit/>
          </a:bodyPr>
          <a:lstStyle/>
          <a:p>
            <a:r>
              <a:rPr lang="en-US" dirty="0" smtClean="0"/>
              <a:t>Population Synthesis</a:t>
            </a:r>
            <a:endParaRPr lang="en-US" dirty="0"/>
          </a:p>
        </p:txBody>
      </p:sp>
      <p:cxnSp>
        <p:nvCxnSpPr>
          <p:cNvPr id="28" name="Straight Arrow Connector 27"/>
          <p:cNvCxnSpPr/>
          <p:nvPr/>
        </p:nvCxnSpPr>
        <p:spPr>
          <a:xfrm rot="5400000">
            <a:off x="1475026" y="2258774"/>
            <a:ext cx="25193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5290860" y="2252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290860" y="2862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258594" y="3504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5290860" y="4157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5290860" y="4767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5290860" y="59867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24400" y="4876800"/>
            <a:ext cx="3200400" cy="369332"/>
          </a:xfrm>
          <a:prstGeom prst="rect">
            <a:avLst/>
          </a:prstGeom>
          <a:solidFill>
            <a:srgbClr val="0070C0"/>
          </a:solidFill>
        </p:spPr>
        <p:txBody>
          <a:bodyPr wrap="square" rtlCol="0">
            <a:spAutoFit/>
          </a:bodyPr>
          <a:lstStyle/>
          <a:p>
            <a:r>
              <a:rPr lang="en-US" dirty="0" smtClean="0"/>
              <a:t>Intermediate Stop Location</a:t>
            </a:r>
            <a:endParaRPr lang="en-US" dirty="0"/>
          </a:p>
        </p:txBody>
      </p:sp>
      <p:cxnSp>
        <p:nvCxnSpPr>
          <p:cNvPr id="38" name="Straight Arrow Connector 37"/>
          <p:cNvCxnSpPr/>
          <p:nvPr/>
        </p:nvCxnSpPr>
        <p:spPr>
          <a:xfrm rot="5400000">
            <a:off x="5290860" y="53771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276600" y="1828800"/>
            <a:ext cx="304800" cy="2031325"/>
          </a:xfrm>
          <a:prstGeom prst="rect">
            <a:avLst/>
          </a:prstGeom>
          <a:solidFill>
            <a:srgbClr val="FFFF00"/>
          </a:solidFill>
        </p:spPr>
        <p:txBody>
          <a:bodyPr wrap="square" rtlCol="0">
            <a:spAutoFit/>
          </a:bodyPr>
          <a:lstStyle/>
          <a:p>
            <a:pPr algn="r"/>
            <a:r>
              <a:rPr lang="en-US" dirty="0" smtClean="0"/>
              <a:t>worker?</a:t>
            </a:r>
            <a:endParaRPr lang="en-US" dirty="0"/>
          </a:p>
        </p:txBody>
      </p:sp>
      <p:cxnSp>
        <p:nvCxnSpPr>
          <p:cNvPr id="40" name="Straight Arrow Connector 39"/>
          <p:cNvCxnSpPr>
            <a:stCxn id="27" idx="3"/>
          </p:cNvCxnSpPr>
          <p:nvPr/>
        </p:nvCxnSpPr>
        <p:spPr>
          <a:xfrm flipV="1">
            <a:off x="2743200" y="1872734"/>
            <a:ext cx="533400" cy="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1" name="Shape 50"/>
          <p:cNvCxnSpPr>
            <a:stCxn id="33" idx="2"/>
          </p:cNvCxnSpPr>
          <p:nvPr/>
        </p:nvCxnSpPr>
        <p:spPr>
          <a:xfrm rot="5400000">
            <a:off x="2891493" y="3788034"/>
            <a:ext cx="465416" cy="609599"/>
          </a:xfrm>
          <a:prstGeom prst="bentConnector2">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6" idx="3"/>
          </p:cNvCxnSpPr>
          <p:nvPr/>
        </p:nvCxnSpPr>
        <p:spPr>
          <a:xfrm flipV="1">
            <a:off x="2819400" y="3733800"/>
            <a:ext cx="1828800" cy="718066"/>
          </a:xfrm>
          <a:prstGeom prst="bentConnector3">
            <a:avLst>
              <a:gd name="adj1" fmla="val 50000"/>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endCxn id="15" idx="1"/>
          </p:cNvCxnSpPr>
          <p:nvPr/>
        </p:nvCxnSpPr>
        <p:spPr>
          <a:xfrm rot="16200000" flipH="1">
            <a:off x="3412867" y="4969133"/>
            <a:ext cx="2318266" cy="304800"/>
          </a:xfrm>
          <a:prstGeom prst="bentConnector2">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Straight Connector 62"/>
          <p:cNvCxnSpPr/>
          <p:nvPr/>
        </p:nvCxnSpPr>
        <p:spPr>
          <a:xfrm rot="10800000">
            <a:off x="4419600" y="3962400"/>
            <a:ext cx="381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304800"/>
            <a:ext cx="8229600" cy="914400"/>
          </a:xfrm>
        </p:spPr>
        <p:txBody>
          <a:bodyPr/>
          <a:lstStyle/>
          <a:p>
            <a:r>
              <a:rPr lang="en-US" dirty="0" smtClean="0"/>
              <a:t>The new FOCUS Model</a:t>
            </a:r>
            <a:endParaRPr lang="en-US" dirty="0"/>
          </a:p>
        </p:txBody>
      </p:sp>
      <p:sp>
        <p:nvSpPr>
          <p:cNvPr id="3" name="TextBox 2"/>
          <p:cNvSpPr txBox="1"/>
          <p:nvPr/>
        </p:nvSpPr>
        <p:spPr>
          <a:xfrm>
            <a:off x="533400" y="2362200"/>
            <a:ext cx="2133600" cy="369332"/>
          </a:xfrm>
          <a:prstGeom prst="rect">
            <a:avLst/>
          </a:prstGeom>
          <a:solidFill>
            <a:srgbClr val="FFC000"/>
          </a:solidFill>
        </p:spPr>
        <p:txBody>
          <a:bodyPr wrap="square" rtlCol="0">
            <a:spAutoFit/>
          </a:bodyPr>
          <a:lstStyle/>
          <a:p>
            <a:r>
              <a:rPr lang="en-US" dirty="0" smtClean="0"/>
              <a:t>Workplace Location</a:t>
            </a:r>
            <a:endParaRPr lang="en-US" dirty="0"/>
          </a:p>
        </p:txBody>
      </p:sp>
      <p:sp>
        <p:nvSpPr>
          <p:cNvPr id="4" name="TextBox 3"/>
          <p:cNvSpPr txBox="1"/>
          <p:nvPr/>
        </p:nvSpPr>
        <p:spPr>
          <a:xfrm>
            <a:off x="533400" y="2983468"/>
            <a:ext cx="2133600" cy="369332"/>
          </a:xfrm>
          <a:prstGeom prst="rect">
            <a:avLst/>
          </a:prstGeom>
          <a:solidFill>
            <a:srgbClr val="FFC000"/>
          </a:solidFill>
        </p:spPr>
        <p:txBody>
          <a:bodyPr wrap="square" rtlCol="0">
            <a:spAutoFit/>
          </a:bodyPr>
          <a:lstStyle/>
          <a:p>
            <a:r>
              <a:rPr lang="en-US" dirty="0" smtClean="0"/>
              <a:t>School Location</a:t>
            </a:r>
            <a:endParaRPr lang="en-US" dirty="0"/>
          </a:p>
        </p:txBody>
      </p:sp>
      <p:sp>
        <p:nvSpPr>
          <p:cNvPr id="5" name="TextBox 4"/>
          <p:cNvSpPr txBox="1"/>
          <p:nvPr/>
        </p:nvSpPr>
        <p:spPr>
          <a:xfrm>
            <a:off x="533400" y="3657600"/>
            <a:ext cx="2133600" cy="369332"/>
          </a:xfrm>
          <a:prstGeom prst="rect">
            <a:avLst/>
          </a:prstGeom>
          <a:solidFill>
            <a:srgbClr val="FFC000"/>
          </a:solidFill>
        </p:spPr>
        <p:txBody>
          <a:bodyPr wrap="square" rtlCol="0">
            <a:spAutoFit/>
          </a:bodyPr>
          <a:lstStyle/>
          <a:p>
            <a:r>
              <a:rPr lang="en-US" dirty="0" smtClean="0"/>
              <a:t>Auto Availability</a:t>
            </a:r>
            <a:endParaRPr lang="en-US" dirty="0"/>
          </a:p>
        </p:txBody>
      </p:sp>
      <p:sp>
        <p:nvSpPr>
          <p:cNvPr id="6" name="TextBox 5"/>
          <p:cNvSpPr txBox="1"/>
          <p:nvPr/>
        </p:nvSpPr>
        <p:spPr>
          <a:xfrm>
            <a:off x="533400" y="4267200"/>
            <a:ext cx="2286000" cy="369332"/>
          </a:xfrm>
          <a:prstGeom prst="rect">
            <a:avLst/>
          </a:prstGeom>
          <a:solidFill>
            <a:srgbClr val="FFC000"/>
          </a:solidFill>
        </p:spPr>
        <p:txBody>
          <a:bodyPr wrap="square" rtlCol="0">
            <a:spAutoFit/>
          </a:bodyPr>
          <a:lstStyle/>
          <a:p>
            <a:r>
              <a:rPr lang="en-US" dirty="0" smtClean="0"/>
              <a:t>Daily Activity Pattern</a:t>
            </a:r>
            <a:endParaRPr lang="en-US" dirty="0"/>
          </a:p>
        </p:txBody>
      </p:sp>
      <p:sp>
        <p:nvSpPr>
          <p:cNvPr id="7" name="TextBox 6"/>
          <p:cNvSpPr txBox="1"/>
          <p:nvPr/>
        </p:nvSpPr>
        <p:spPr>
          <a:xfrm>
            <a:off x="533400" y="4876800"/>
            <a:ext cx="2438400" cy="369332"/>
          </a:xfrm>
          <a:prstGeom prst="rect">
            <a:avLst/>
          </a:prstGeom>
          <a:solidFill>
            <a:srgbClr val="FFC000"/>
          </a:solidFill>
        </p:spPr>
        <p:txBody>
          <a:bodyPr wrap="square" rtlCol="0">
            <a:spAutoFit/>
          </a:bodyPr>
          <a:lstStyle/>
          <a:p>
            <a:r>
              <a:rPr lang="en-US" dirty="0" smtClean="0"/>
              <a:t>Exact Number of Tours</a:t>
            </a:r>
            <a:endParaRPr lang="en-US" dirty="0"/>
          </a:p>
        </p:txBody>
      </p:sp>
      <p:sp>
        <p:nvSpPr>
          <p:cNvPr id="8" name="TextBox 7"/>
          <p:cNvSpPr txBox="1"/>
          <p:nvPr/>
        </p:nvSpPr>
        <p:spPr>
          <a:xfrm>
            <a:off x="533400" y="5486400"/>
            <a:ext cx="2895600" cy="369332"/>
          </a:xfrm>
          <a:prstGeom prst="rect">
            <a:avLst/>
          </a:prstGeom>
          <a:solidFill>
            <a:srgbClr val="FFC000"/>
          </a:solidFill>
        </p:spPr>
        <p:txBody>
          <a:bodyPr wrap="square" rtlCol="0">
            <a:spAutoFit/>
          </a:bodyPr>
          <a:lstStyle/>
          <a:p>
            <a:r>
              <a:rPr lang="en-US" dirty="0" smtClean="0"/>
              <a:t>Work Tour Destination Type</a:t>
            </a:r>
            <a:endParaRPr lang="en-US" dirty="0"/>
          </a:p>
        </p:txBody>
      </p:sp>
      <p:sp>
        <p:nvSpPr>
          <p:cNvPr id="9" name="TextBox 8"/>
          <p:cNvSpPr txBox="1"/>
          <p:nvPr/>
        </p:nvSpPr>
        <p:spPr>
          <a:xfrm>
            <a:off x="4724400" y="1752600"/>
            <a:ext cx="3429000" cy="369332"/>
          </a:xfrm>
          <a:prstGeom prst="rect">
            <a:avLst/>
          </a:prstGeom>
          <a:solidFill>
            <a:srgbClr val="FFC000"/>
          </a:solidFill>
        </p:spPr>
        <p:txBody>
          <a:bodyPr wrap="square" rtlCol="0">
            <a:spAutoFit/>
          </a:bodyPr>
          <a:lstStyle/>
          <a:p>
            <a:r>
              <a:rPr lang="en-US" dirty="0" smtClean="0"/>
              <a:t>Work-based Sub-tour Generation</a:t>
            </a:r>
            <a:endParaRPr lang="en-US" dirty="0"/>
          </a:p>
        </p:txBody>
      </p:sp>
      <p:sp>
        <p:nvSpPr>
          <p:cNvPr id="10" name="TextBox 9"/>
          <p:cNvSpPr txBox="1"/>
          <p:nvPr/>
        </p:nvSpPr>
        <p:spPr>
          <a:xfrm>
            <a:off x="4724400" y="2362200"/>
            <a:ext cx="1828800" cy="369332"/>
          </a:xfrm>
          <a:prstGeom prst="rect">
            <a:avLst/>
          </a:prstGeom>
          <a:solidFill>
            <a:srgbClr val="FFC000"/>
          </a:solidFill>
        </p:spPr>
        <p:txBody>
          <a:bodyPr wrap="square" rtlCol="0">
            <a:spAutoFit/>
          </a:bodyPr>
          <a:lstStyle/>
          <a:p>
            <a:r>
              <a:rPr lang="en-US" dirty="0" smtClean="0"/>
              <a:t>Tour Destination</a:t>
            </a:r>
            <a:endParaRPr lang="en-US" dirty="0"/>
          </a:p>
        </p:txBody>
      </p:sp>
      <p:sp>
        <p:nvSpPr>
          <p:cNvPr id="11" name="TextBox 10"/>
          <p:cNvSpPr txBox="1"/>
          <p:nvPr/>
        </p:nvSpPr>
        <p:spPr>
          <a:xfrm>
            <a:off x="4724400" y="2983468"/>
            <a:ext cx="1295400" cy="369332"/>
          </a:xfrm>
          <a:prstGeom prst="rect">
            <a:avLst/>
          </a:prstGeom>
          <a:solidFill>
            <a:srgbClr val="FFC000"/>
          </a:solidFill>
        </p:spPr>
        <p:txBody>
          <a:bodyPr wrap="square" rtlCol="0">
            <a:spAutoFit/>
          </a:bodyPr>
          <a:lstStyle/>
          <a:p>
            <a:r>
              <a:rPr lang="en-US" dirty="0" smtClean="0"/>
              <a:t>Tour Mode</a:t>
            </a:r>
            <a:endParaRPr lang="en-US" dirty="0"/>
          </a:p>
        </p:txBody>
      </p:sp>
      <p:sp>
        <p:nvSpPr>
          <p:cNvPr id="12" name="TextBox 11"/>
          <p:cNvSpPr txBox="1"/>
          <p:nvPr/>
        </p:nvSpPr>
        <p:spPr>
          <a:xfrm>
            <a:off x="4724400" y="3657600"/>
            <a:ext cx="1905000" cy="369332"/>
          </a:xfrm>
          <a:prstGeom prst="rect">
            <a:avLst/>
          </a:prstGeom>
          <a:solidFill>
            <a:srgbClr val="FFC000"/>
          </a:solidFill>
        </p:spPr>
        <p:txBody>
          <a:bodyPr wrap="square" rtlCol="0">
            <a:spAutoFit/>
          </a:bodyPr>
          <a:lstStyle/>
          <a:p>
            <a:r>
              <a:rPr lang="en-US" dirty="0" smtClean="0"/>
              <a:t>Tour Time of Day</a:t>
            </a:r>
            <a:endParaRPr lang="en-US" dirty="0"/>
          </a:p>
        </p:txBody>
      </p:sp>
      <p:sp>
        <p:nvSpPr>
          <p:cNvPr id="13" name="TextBox 12"/>
          <p:cNvSpPr txBox="1"/>
          <p:nvPr/>
        </p:nvSpPr>
        <p:spPr>
          <a:xfrm>
            <a:off x="4724400" y="4267200"/>
            <a:ext cx="3200400" cy="369332"/>
          </a:xfrm>
          <a:prstGeom prst="rect">
            <a:avLst/>
          </a:prstGeom>
          <a:solidFill>
            <a:srgbClr val="FFC000"/>
          </a:solidFill>
        </p:spPr>
        <p:txBody>
          <a:bodyPr wrap="square" rtlCol="0">
            <a:spAutoFit/>
          </a:bodyPr>
          <a:lstStyle/>
          <a:p>
            <a:r>
              <a:rPr lang="en-US" dirty="0" smtClean="0"/>
              <a:t>Intermediate Stop Generation</a:t>
            </a:r>
            <a:endParaRPr lang="en-US" dirty="0"/>
          </a:p>
        </p:txBody>
      </p:sp>
      <p:sp>
        <p:nvSpPr>
          <p:cNvPr id="14" name="TextBox 13"/>
          <p:cNvSpPr txBox="1"/>
          <p:nvPr/>
        </p:nvSpPr>
        <p:spPr>
          <a:xfrm>
            <a:off x="4724400" y="5486400"/>
            <a:ext cx="1295400" cy="369332"/>
          </a:xfrm>
          <a:prstGeom prst="rect">
            <a:avLst/>
          </a:prstGeom>
          <a:solidFill>
            <a:srgbClr val="FFC000"/>
          </a:solidFill>
        </p:spPr>
        <p:txBody>
          <a:bodyPr wrap="square" rtlCol="0">
            <a:spAutoFit/>
          </a:bodyPr>
          <a:lstStyle/>
          <a:p>
            <a:r>
              <a:rPr lang="en-US" dirty="0" smtClean="0"/>
              <a:t>Trip Mode</a:t>
            </a:r>
            <a:endParaRPr lang="en-US" dirty="0"/>
          </a:p>
        </p:txBody>
      </p:sp>
      <p:sp>
        <p:nvSpPr>
          <p:cNvPr id="15" name="TextBox 14"/>
          <p:cNvSpPr txBox="1"/>
          <p:nvPr/>
        </p:nvSpPr>
        <p:spPr>
          <a:xfrm>
            <a:off x="4724400" y="6096000"/>
            <a:ext cx="3505200" cy="369332"/>
          </a:xfrm>
          <a:prstGeom prst="rect">
            <a:avLst/>
          </a:prstGeom>
          <a:solidFill>
            <a:srgbClr val="FFC000"/>
          </a:solidFill>
        </p:spPr>
        <p:txBody>
          <a:bodyPr wrap="square" rtlCol="0">
            <a:spAutoFit/>
          </a:bodyPr>
          <a:lstStyle/>
          <a:p>
            <a:r>
              <a:rPr lang="en-US" dirty="0" smtClean="0"/>
              <a:t>Intermediate Stop Departure Time</a:t>
            </a:r>
            <a:endParaRPr lang="en-US" dirty="0"/>
          </a:p>
        </p:txBody>
      </p:sp>
      <p:cxnSp>
        <p:nvCxnSpPr>
          <p:cNvPr id="17" name="Straight Arrow Connector 16"/>
          <p:cNvCxnSpPr>
            <a:stCxn id="3" idx="2"/>
            <a:endCxn id="4" idx="0"/>
          </p:cNvCxnSpPr>
          <p:nvPr/>
        </p:nvCxnSpPr>
        <p:spPr>
          <a:xfrm rot="5400000">
            <a:off x="1474232" y="2857500"/>
            <a:ext cx="25193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5" idx="0"/>
          </p:cNvCxnSpPr>
          <p:nvPr/>
        </p:nvCxnSpPr>
        <p:spPr>
          <a:xfrm rot="5400000">
            <a:off x="1448594" y="3504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480860" y="4157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480860" y="4767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480860" y="53771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8" idx="3"/>
            <a:endCxn id="9" idx="1"/>
          </p:cNvCxnSpPr>
          <p:nvPr/>
        </p:nvCxnSpPr>
        <p:spPr>
          <a:xfrm flipV="1">
            <a:off x="3429000" y="1937266"/>
            <a:ext cx="1295400" cy="37338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 y="1752600"/>
            <a:ext cx="2209800" cy="369332"/>
          </a:xfrm>
          <a:prstGeom prst="rect">
            <a:avLst/>
          </a:prstGeom>
          <a:solidFill>
            <a:srgbClr val="FFC000"/>
          </a:solidFill>
        </p:spPr>
        <p:txBody>
          <a:bodyPr wrap="square" rtlCol="0">
            <a:spAutoFit/>
          </a:bodyPr>
          <a:lstStyle/>
          <a:p>
            <a:r>
              <a:rPr lang="en-US" dirty="0" smtClean="0"/>
              <a:t>Population Synthesis</a:t>
            </a:r>
            <a:endParaRPr lang="en-US" dirty="0"/>
          </a:p>
        </p:txBody>
      </p:sp>
      <p:cxnSp>
        <p:nvCxnSpPr>
          <p:cNvPr id="28" name="Straight Arrow Connector 27"/>
          <p:cNvCxnSpPr/>
          <p:nvPr/>
        </p:nvCxnSpPr>
        <p:spPr>
          <a:xfrm rot="5400000">
            <a:off x="1475026" y="2258774"/>
            <a:ext cx="25193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5290860" y="2252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290860" y="2862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258594" y="3504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5290860" y="4157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5290860" y="4767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5290860" y="59867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24400" y="4876800"/>
            <a:ext cx="3200400" cy="369332"/>
          </a:xfrm>
          <a:prstGeom prst="rect">
            <a:avLst/>
          </a:prstGeom>
          <a:solidFill>
            <a:srgbClr val="0070C0"/>
          </a:solidFill>
        </p:spPr>
        <p:txBody>
          <a:bodyPr wrap="square" rtlCol="0">
            <a:spAutoFit/>
          </a:bodyPr>
          <a:lstStyle/>
          <a:p>
            <a:r>
              <a:rPr lang="en-US" dirty="0" smtClean="0"/>
              <a:t>Intermediate Stop Location</a:t>
            </a:r>
            <a:endParaRPr lang="en-US" dirty="0"/>
          </a:p>
        </p:txBody>
      </p:sp>
      <p:cxnSp>
        <p:nvCxnSpPr>
          <p:cNvPr id="38" name="Straight Arrow Connector 37"/>
          <p:cNvCxnSpPr/>
          <p:nvPr/>
        </p:nvCxnSpPr>
        <p:spPr>
          <a:xfrm rot="5400000">
            <a:off x="5290860" y="53771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276600" y="1828800"/>
            <a:ext cx="304800" cy="2031325"/>
          </a:xfrm>
          <a:prstGeom prst="rect">
            <a:avLst/>
          </a:prstGeom>
          <a:solidFill>
            <a:srgbClr val="FFFF00"/>
          </a:solidFill>
        </p:spPr>
        <p:txBody>
          <a:bodyPr wrap="square" rtlCol="0">
            <a:spAutoFit/>
          </a:bodyPr>
          <a:lstStyle/>
          <a:p>
            <a:pPr algn="r"/>
            <a:r>
              <a:rPr lang="en-US" dirty="0" smtClean="0"/>
              <a:t>worker?</a:t>
            </a:r>
            <a:endParaRPr lang="en-US" dirty="0"/>
          </a:p>
        </p:txBody>
      </p:sp>
      <p:cxnSp>
        <p:nvCxnSpPr>
          <p:cNvPr id="40" name="Straight Arrow Connector 39"/>
          <p:cNvCxnSpPr>
            <a:stCxn id="27" idx="3"/>
          </p:cNvCxnSpPr>
          <p:nvPr/>
        </p:nvCxnSpPr>
        <p:spPr>
          <a:xfrm flipV="1">
            <a:off x="2743200" y="1872734"/>
            <a:ext cx="533400" cy="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1" name="Shape 50"/>
          <p:cNvCxnSpPr>
            <a:stCxn id="33" idx="2"/>
          </p:cNvCxnSpPr>
          <p:nvPr/>
        </p:nvCxnSpPr>
        <p:spPr>
          <a:xfrm rot="5400000">
            <a:off x="2891493" y="3788034"/>
            <a:ext cx="465416" cy="609599"/>
          </a:xfrm>
          <a:prstGeom prst="bentConnector2">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6" idx="3"/>
          </p:cNvCxnSpPr>
          <p:nvPr/>
        </p:nvCxnSpPr>
        <p:spPr>
          <a:xfrm flipV="1">
            <a:off x="2819400" y="3733800"/>
            <a:ext cx="1828800" cy="718066"/>
          </a:xfrm>
          <a:prstGeom prst="bentConnector3">
            <a:avLst>
              <a:gd name="adj1" fmla="val 50000"/>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endCxn id="15" idx="1"/>
          </p:cNvCxnSpPr>
          <p:nvPr/>
        </p:nvCxnSpPr>
        <p:spPr>
          <a:xfrm rot="16200000" flipH="1">
            <a:off x="3412867" y="4969133"/>
            <a:ext cx="2318266" cy="304800"/>
          </a:xfrm>
          <a:prstGeom prst="bentConnector2">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Key variables: accessibility</a:t>
            </a:r>
            <a:endParaRPr lang="en-US" dirty="0"/>
          </a:p>
        </p:txBody>
      </p:sp>
      <p:sp>
        <p:nvSpPr>
          <p:cNvPr id="3" name="TextBox 2"/>
          <p:cNvSpPr txBox="1"/>
          <p:nvPr/>
        </p:nvSpPr>
        <p:spPr>
          <a:xfrm>
            <a:off x="533400" y="2362200"/>
            <a:ext cx="2133600" cy="369332"/>
          </a:xfrm>
          <a:prstGeom prst="rect">
            <a:avLst/>
          </a:prstGeom>
          <a:solidFill>
            <a:srgbClr val="FF0000"/>
          </a:solidFill>
        </p:spPr>
        <p:txBody>
          <a:bodyPr wrap="square" rtlCol="0">
            <a:spAutoFit/>
          </a:bodyPr>
          <a:lstStyle/>
          <a:p>
            <a:r>
              <a:rPr lang="en-US" dirty="0" smtClean="0"/>
              <a:t>Workplace Location</a:t>
            </a:r>
            <a:endParaRPr lang="en-US" dirty="0"/>
          </a:p>
        </p:txBody>
      </p:sp>
      <p:sp>
        <p:nvSpPr>
          <p:cNvPr id="4" name="TextBox 3"/>
          <p:cNvSpPr txBox="1"/>
          <p:nvPr/>
        </p:nvSpPr>
        <p:spPr>
          <a:xfrm>
            <a:off x="533400" y="2983468"/>
            <a:ext cx="2133600" cy="369332"/>
          </a:xfrm>
          <a:prstGeom prst="rect">
            <a:avLst/>
          </a:prstGeom>
          <a:solidFill>
            <a:srgbClr val="FF0000"/>
          </a:solidFill>
        </p:spPr>
        <p:txBody>
          <a:bodyPr wrap="square" rtlCol="0">
            <a:spAutoFit/>
          </a:bodyPr>
          <a:lstStyle/>
          <a:p>
            <a:r>
              <a:rPr lang="en-US" dirty="0" smtClean="0"/>
              <a:t>School Location</a:t>
            </a:r>
            <a:endParaRPr lang="en-US" dirty="0"/>
          </a:p>
        </p:txBody>
      </p:sp>
      <p:sp>
        <p:nvSpPr>
          <p:cNvPr id="5" name="TextBox 4"/>
          <p:cNvSpPr txBox="1"/>
          <p:nvPr/>
        </p:nvSpPr>
        <p:spPr>
          <a:xfrm>
            <a:off x="533400" y="3657600"/>
            <a:ext cx="2133600" cy="369332"/>
          </a:xfrm>
          <a:prstGeom prst="rect">
            <a:avLst/>
          </a:prstGeom>
          <a:solidFill>
            <a:srgbClr val="FF0000"/>
          </a:solidFill>
        </p:spPr>
        <p:txBody>
          <a:bodyPr wrap="square" rtlCol="0">
            <a:spAutoFit/>
          </a:bodyPr>
          <a:lstStyle/>
          <a:p>
            <a:r>
              <a:rPr lang="en-US" dirty="0" smtClean="0"/>
              <a:t>Auto Availability</a:t>
            </a:r>
            <a:endParaRPr lang="en-US" dirty="0"/>
          </a:p>
        </p:txBody>
      </p:sp>
      <p:sp>
        <p:nvSpPr>
          <p:cNvPr id="6" name="TextBox 5"/>
          <p:cNvSpPr txBox="1"/>
          <p:nvPr/>
        </p:nvSpPr>
        <p:spPr>
          <a:xfrm>
            <a:off x="533400" y="4267200"/>
            <a:ext cx="2286000" cy="369332"/>
          </a:xfrm>
          <a:prstGeom prst="rect">
            <a:avLst/>
          </a:prstGeom>
          <a:solidFill>
            <a:srgbClr val="FF0000"/>
          </a:solidFill>
        </p:spPr>
        <p:txBody>
          <a:bodyPr wrap="square" rtlCol="0">
            <a:spAutoFit/>
          </a:bodyPr>
          <a:lstStyle/>
          <a:p>
            <a:r>
              <a:rPr lang="en-US" dirty="0" smtClean="0"/>
              <a:t>Daily Activity Pattern</a:t>
            </a:r>
            <a:endParaRPr lang="en-US" dirty="0"/>
          </a:p>
        </p:txBody>
      </p:sp>
      <p:sp>
        <p:nvSpPr>
          <p:cNvPr id="7" name="TextBox 6"/>
          <p:cNvSpPr txBox="1"/>
          <p:nvPr/>
        </p:nvSpPr>
        <p:spPr>
          <a:xfrm>
            <a:off x="533400" y="4876800"/>
            <a:ext cx="2438400" cy="369332"/>
          </a:xfrm>
          <a:prstGeom prst="rect">
            <a:avLst/>
          </a:prstGeom>
          <a:solidFill>
            <a:srgbClr val="FF0000"/>
          </a:solidFill>
        </p:spPr>
        <p:txBody>
          <a:bodyPr wrap="square" rtlCol="0">
            <a:spAutoFit/>
          </a:bodyPr>
          <a:lstStyle/>
          <a:p>
            <a:r>
              <a:rPr lang="en-US" dirty="0" smtClean="0"/>
              <a:t>Exact Number of Tours</a:t>
            </a:r>
            <a:endParaRPr lang="en-US" dirty="0"/>
          </a:p>
        </p:txBody>
      </p:sp>
      <p:sp>
        <p:nvSpPr>
          <p:cNvPr id="8" name="TextBox 7"/>
          <p:cNvSpPr txBox="1"/>
          <p:nvPr/>
        </p:nvSpPr>
        <p:spPr>
          <a:xfrm>
            <a:off x="533400" y="5486400"/>
            <a:ext cx="2895600" cy="369332"/>
          </a:xfrm>
          <a:prstGeom prst="rect">
            <a:avLst/>
          </a:prstGeom>
          <a:solidFill>
            <a:srgbClr val="FF0000"/>
          </a:solidFill>
        </p:spPr>
        <p:txBody>
          <a:bodyPr wrap="square" rtlCol="0">
            <a:spAutoFit/>
          </a:bodyPr>
          <a:lstStyle/>
          <a:p>
            <a:r>
              <a:rPr lang="en-US" dirty="0" smtClean="0"/>
              <a:t>Work Tour Destination Type</a:t>
            </a:r>
            <a:endParaRPr lang="en-US" dirty="0"/>
          </a:p>
        </p:txBody>
      </p:sp>
      <p:sp>
        <p:nvSpPr>
          <p:cNvPr id="9" name="TextBox 8"/>
          <p:cNvSpPr txBox="1"/>
          <p:nvPr/>
        </p:nvSpPr>
        <p:spPr>
          <a:xfrm>
            <a:off x="4724400" y="1752600"/>
            <a:ext cx="3429000" cy="369332"/>
          </a:xfrm>
          <a:prstGeom prst="rect">
            <a:avLst/>
          </a:prstGeom>
          <a:solidFill>
            <a:srgbClr val="0070C0"/>
          </a:solidFill>
        </p:spPr>
        <p:txBody>
          <a:bodyPr wrap="square" rtlCol="0">
            <a:spAutoFit/>
          </a:bodyPr>
          <a:lstStyle/>
          <a:p>
            <a:r>
              <a:rPr lang="en-US" dirty="0" smtClean="0"/>
              <a:t>Work-based Sub-tour Generation</a:t>
            </a:r>
            <a:endParaRPr lang="en-US" dirty="0"/>
          </a:p>
        </p:txBody>
      </p:sp>
      <p:sp>
        <p:nvSpPr>
          <p:cNvPr id="10" name="TextBox 9"/>
          <p:cNvSpPr txBox="1"/>
          <p:nvPr/>
        </p:nvSpPr>
        <p:spPr>
          <a:xfrm>
            <a:off x="4724400" y="2362200"/>
            <a:ext cx="1828800" cy="369332"/>
          </a:xfrm>
          <a:prstGeom prst="rect">
            <a:avLst/>
          </a:prstGeom>
          <a:solidFill>
            <a:srgbClr val="FF0000"/>
          </a:solidFill>
        </p:spPr>
        <p:txBody>
          <a:bodyPr wrap="square" rtlCol="0">
            <a:spAutoFit/>
          </a:bodyPr>
          <a:lstStyle/>
          <a:p>
            <a:r>
              <a:rPr lang="en-US" dirty="0" smtClean="0"/>
              <a:t>Tour Destination</a:t>
            </a:r>
            <a:endParaRPr lang="en-US" dirty="0"/>
          </a:p>
        </p:txBody>
      </p:sp>
      <p:sp>
        <p:nvSpPr>
          <p:cNvPr id="11" name="TextBox 10"/>
          <p:cNvSpPr txBox="1"/>
          <p:nvPr/>
        </p:nvSpPr>
        <p:spPr>
          <a:xfrm>
            <a:off x="4724400" y="2983468"/>
            <a:ext cx="1295400" cy="369332"/>
          </a:xfrm>
          <a:prstGeom prst="rect">
            <a:avLst/>
          </a:prstGeom>
          <a:solidFill>
            <a:srgbClr val="FF0000"/>
          </a:solidFill>
        </p:spPr>
        <p:txBody>
          <a:bodyPr wrap="square" rtlCol="0">
            <a:spAutoFit/>
          </a:bodyPr>
          <a:lstStyle/>
          <a:p>
            <a:r>
              <a:rPr lang="en-US" dirty="0" smtClean="0"/>
              <a:t>Tour Mode</a:t>
            </a:r>
            <a:endParaRPr lang="en-US" dirty="0"/>
          </a:p>
        </p:txBody>
      </p:sp>
      <p:sp>
        <p:nvSpPr>
          <p:cNvPr id="12" name="TextBox 11"/>
          <p:cNvSpPr txBox="1"/>
          <p:nvPr/>
        </p:nvSpPr>
        <p:spPr>
          <a:xfrm>
            <a:off x="4724400" y="3657600"/>
            <a:ext cx="1905000" cy="369332"/>
          </a:xfrm>
          <a:prstGeom prst="rect">
            <a:avLst/>
          </a:prstGeom>
          <a:solidFill>
            <a:srgbClr val="FF0000"/>
          </a:solidFill>
        </p:spPr>
        <p:txBody>
          <a:bodyPr wrap="square" rtlCol="0">
            <a:spAutoFit/>
          </a:bodyPr>
          <a:lstStyle/>
          <a:p>
            <a:r>
              <a:rPr lang="en-US" dirty="0" smtClean="0"/>
              <a:t>Tour Time of Day</a:t>
            </a:r>
            <a:endParaRPr lang="en-US" dirty="0"/>
          </a:p>
        </p:txBody>
      </p:sp>
      <p:sp>
        <p:nvSpPr>
          <p:cNvPr id="13" name="TextBox 12"/>
          <p:cNvSpPr txBox="1"/>
          <p:nvPr/>
        </p:nvSpPr>
        <p:spPr>
          <a:xfrm>
            <a:off x="4724400" y="4267200"/>
            <a:ext cx="3200400" cy="369332"/>
          </a:xfrm>
          <a:prstGeom prst="rect">
            <a:avLst/>
          </a:prstGeom>
          <a:solidFill>
            <a:srgbClr val="0070C0"/>
          </a:solidFill>
        </p:spPr>
        <p:txBody>
          <a:bodyPr wrap="square" rtlCol="0">
            <a:spAutoFit/>
          </a:bodyPr>
          <a:lstStyle/>
          <a:p>
            <a:r>
              <a:rPr lang="en-US" dirty="0" smtClean="0"/>
              <a:t>Intermediate Stop Generation</a:t>
            </a:r>
            <a:endParaRPr lang="en-US" dirty="0"/>
          </a:p>
        </p:txBody>
      </p:sp>
      <p:sp>
        <p:nvSpPr>
          <p:cNvPr id="14" name="TextBox 13"/>
          <p:cNvSpPr txBox="1"/>
          <p:nvPr/>
        </p:nvSpPr>
        <p:spPr>
          <a:xfrm>
            <a:off x="4724400" y="5486400"/>
            <a:ext cx="1295400" cy="369332"/>
          </a:xfrm>
          <a:prstGeom prst="rect">
            <a:avLst/>
          </a:prstGeom>
          <a:solidFill>
            <a:srgbClr val="FF0000"/>
          </a:solidFill>
        </p:spPr>
        <p:txBody>
          <a:bodyPr wrap="square" rtlCol="0">
            <a:spAutoFit/>
          </a:bodyPr>
          <a:lstStyle/>
          <a:p>
            <a:r>
              <a:rPr lang="en-US" dirty="0" smtClean="0"/>
              <a:t>Trip Mode</a:t>
            </a:r>
            <a:endParaRPr lang="en-US" dirty="0"/>
          </a:p>
        </p:txBody>
      </p:sp>
      <p:sp>
        <p:nvSpPr>
          <p:cNvPr id="15" name="TextBox 14"/>
          <p:cNvSpPr txBox="1"/>
          <p:nvPr/>
        </p:nvSpPr>
        <p:spPr>
          <a:xfrm>
            <a:off x="4724400" y="6096000"/>
            <a:ext cx="3505200" cy="369332"/>
          </a:xfrm>
          <a:prstGeom prst="rect">
            <a:avLst/>
          </a:prstGeom>
          <a:solidFill>
            <a:srgbClr val="FF0000"/>
          </a:solidFill>
        </p:spPr>
        <p:txBody>
          <a:bodyPr wrap="square" rtlCol="0">
            <a:spAutoFit/>
          </a:bodyPr>
          <a:lstStyle/>
          <a:p>
            <a:r>
              <a:rPr lang="en-US" dirty="0" smtClean="0"/>
              <a:t>Intermediate Stop Departure Time</a:t>
            </a:r>
            <a:endParaRPr lang="en-US" dirty="0"/>
          </a:p>
        </p:txBody>
      </p:sp>
      <p:cxnSp>
        <p:nvCxnSpPr>
          <p:cNvPr id="17" name="Straight Arrow Connector 16"/>
          <p:cNvCxnSpPr>
            <a:stCxn id="3" idx="2"/>
          </p:cNvCxnSpPr>
          <p:nvPr/>
        </p:nvCxnSpPr>
        <p:spPr>
          <a:xfrm rot="5400000">
            <a:off x="1480066" y="2851666"/>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5" idx="0"/>
          </p:cNvCxnSpPr>
          <p:nvPr/>
        </p:nvCxnSpPr>
        <p:spPr>
          <a:xfrm rot="5400000">
            <a:off x="1448594" y="3504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480860" y="4157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1480860" y="4767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480860" y="53771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8" idx="3"/>
            <a:endCxn id="9" idx="1"/>
          </p:cNvCxnSpPr>
          <p:nvPr/>
        </p:nvCxnSpPr>
        <p:spPr>
          <a:xfrm flipV="1">
            <a:off x="3429000" y="1937266"/>
            <a:ext cx="1295400" cy="3733800"/>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 y="1752600"/>
            <a:ext cx="2209800" cy="369332"/>
          </a:xfrm>
          <a:prstGeom prst="rect">
            <a:avLst/>
          </a:prstGeom>
          <a:solidFill>
            <a:srgbClr val="FF0000"/>
          </a:solidFill>
        </p:spPr>
        <p:txBody>
          <a:bodyPr wrap="square" rtlCol="0">
            <a:spAutoFit/>
          </a:bodyPr>
          <a:lstStyle/>
          <a:p>
            <a:r>
              <a:rPr lang="en-US" dirty="0" smtClean="0"/>
              <a:t>Population Synthesis</a:t>
            </a:r>
            <a:endParaRPr lang="en-US" dirty="0"/>
          </a:p>
        </p:txBody>
      </p:sp>
      <p:cxnSp>
        <p:nvCxnSpPr>
          <p:cNvPr id="28" name="Straight Arrow Connector 27"/>
          <p:cNvCxnSpPr/>
          <p:nvPr/>
        </p:nvCxnSpPr>
        <p:spPr>
          <a:xfrm rot="5400000">
            <a:off x="1475026" y="2258774"/>
            <a:ext cx="25193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a:off x="5290860" y="2252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290860" y="2862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a:off x="5258594" y="3504406"/>
            <a:ext cx="304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5290860" y="41579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5290860" y="47675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5290860" y="59867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24400" y="4876800"/>
            <a:ext cx="3200400" cy="369332"/>
          </a:xfrm>
          <a:prstGeom prst="rect">
            <a:avLst/>
          </a:prstGeom>
          <a:solidFill>
            <a:srgbClr val="FF0000"/>
          </a:solidFill>
        </p:spPr>
        <p:txBody>
          <a:bodyPr wrap="square" rtlCol="0">
            <a:spAutoFit/>
          </a:bodyPr>
          <a:lstStyle/>
          <a:p>
            <a:r>
              <a:rPr lang="en-US" dirty="0" smtClean="0"/>
              <a:t>Intermediate Stop Location</a:t>
            </a:r>
            <a:endParaRPr lang="en-US" dirty="0"/>
          </a:p>
        </p:txBody>
      </p:sp>
      <p:cxnSp>
        <p:nvCxnSpPr>
          <p:cNvPr id="38" name="Straight Arrow Connector 37"/>
          <p:cNvCxnSpPr/>
          <p:nvPr/>
        </p:nvCxnSpPr>
        <p:spPr>
          <a:xfrm rot="5400000">
            <a:off x="5290860" y="5377140"/>
            <a:ext cx="24026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1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uman">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Human</Template>
  <TotalTime>7755</TotalTime>
  <Words>3242</Words>
  <Application>Microsoft Office PowerPoint</Application>
  <PresentationFormat>On-screen Show (4:3)</PresentationFormat>
  <Paragraphs>649</Paragraphs>
  <Slides>26</Slides>
  <Notes>19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26</vt:i4>
      </vt:variant>
    </vt:vector>
  </HeadingPairs>
  <TitlesOfParts>
    <vt:vector size="30" baseType="lpstr">
      <vt:lpstr>1_Human</vt:lpstr>
      <vt:lpstr>2_Human</vt:lpstr>
      <vt:lpstr>Chart</vt:lpstr>
      <vt:lpstr>Worksheet</vt:lpstr>
      <vt:lpstr>Congestion and Time-Of-Day Forecast Outcomes of an Activity-Based Model </vt:lpstr>
      <vt:lpstr>Congestion and Time-Of-Day Forecast Outcomes of an Activity-Based Model</vt:lpstr>
      <vt:lpstr>A Bit About Denver</vt:lpstr>
      <vt:lpstr>The Question: why this outcome?</vt:lpstr>
      <vt:lpstr>The answer:  probably two threads</vt:lpstr>
      <vt:lpstr>The new FOCUS Model</vt:lpstr>
      <vt:lpstr>The new FOCUS Model</vt:lpstr>
      <vt:lpstr>The new FOCUS Model</vt:lpstr>
      <vt:lpstr>Key variables: accessibility</vt:lpstr>
      <vt:lpstr>Key variables: age</vt:lpstr>
      <vt:lpstr>Our Trip-Based Model</vt:lpstr>
      <vt:lpstr>Our old time of day “model”</vt:lpstr>
      <vt:lpstr>Basic Results: 2010 and 2035 trips by time of day</vt:lpstr>
      <vt:lpstr>Basic Results: 2035 – 2010 time of day by purpose</vt:lpstr>
      <vt:lpstr>Drivers of those results 1</vt:lpstr>
      <vt:lpstr>Driver of Results 2</vt:lpstr>
      <vt:lpstr>Validation Challenges: peak spreading?</vt:lpstr>
      <vt:lpstr>Return to the question: why this outcome?</vt:lpstr>
      <vt:lpstr>Calibration Outcome: trip time of day </vt:lpstr>
      <vt:lpstr>Calibration Outcome: trip time of day versus VHT</vt:lpstr>
      <vt:lpstr>Possible Remedies</vt:lpstr>
      <vt:lpstr>Modify WriteTripsToTransCAD</vt:lpstr>
      <vt:lpstr>Conclusions</vt:lpstr>
      <vt:lpstr>Contact Information</vt:lpstr>
      <vt:lpstr>Influence of components </vt:lpstr>
      <vt:lpstr>Calibration Outcome: trip time of day versus VHT</vt:lpstr>
    </vt:vector>
  </TitlesOfParts>
  <Company>DRCOG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lap_top</cp:lastModifiedBy>
  <cp:revision>256</cp:revision>
  <dcterms:created xsi:type="dcterms:W3CDTF">2010-12-07T14:53:20Z</dcterms:created>
  <dcterms:modified xsi:type="dcterms:W3CDTF">2011-05-10T21:06:37Z</dcterms:modified>
</cp:coreProperties>
</file>