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9"/>
  </p:notesMasterIdLst>
  <p:handoutMasterIdLst>
    <p:handoutMasterId r:id="rId30"/>
  </p:handoutMasterIdLst>
  <p:sldIdLst>
    <p:sldId id="256" r:id="rId2"/>
    <p:sldId id="818" r:id="rId3"/>
    <p:sldId id="819" r:id="rId4"/>
    <p:sldId id="823" r:id="rId5"/>
    <p:sldId id="840" r:id="rId6"/>
    <p:sldId id="828" r:id="rId7"/>
    <p:sldId id="820" r:id="rId8"/>
    <p:sldId id="821" r:id="rId9"/>
    <p:sldId id="822" r:id="rId10"/>
    <p:sldId id="827" r:id="rId11"/>
    <p:sldId id="843" r:id="rId12"/>
    <p:sldId id="824" r:id="rId13"/>
    <p:sldId id="826" r:id="rId14"/>
    <p:sldId id="825" r:id="rId15"/>
    <p:sldId id="831" r:id="rId16"/>
    <p:sldId id="834" r:id="rId17"/>
    <p:sldId id="835" r:id="rId18"/>
    <p:sldId id="836" r:id="rId19"/>
    <p:sldId id="837" r:id="rId20"/>
    <p:sldId id="838" r:id="rId21"/>
    <p:sldId id="839" r:id="rId22"/>
    <p:sldId id="829" r:id="rId23"/>
    <p:sldId id="830" r:id="rId24"/>
    <p:sldId id="841" r:id="rId25"/>
    <p:sldId id="832" r:id="rId26"/>
    <p:sldId id="833" r:id="rId27"/>
    <p:sldId id="842" r:id="rId2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FF"/>
    <a:srgbClr val="FF9900"/>
    <a:srgbClr val="5F5F5F"/>
    <a:srgbClr val="969696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727" autoAdjust="0"/>
    <p:restoredTop sz="86386" autoAdjust="0"/>
  </p:normalViewPr>
  <p:slideViewPr>
    <p:cSldViewPr>
      <p:cViewPr>
        <p:scale>
          <a:sx n="110" d="100"/>
          <a:sy n="110" d="100"/>
        </p:scale>
        <p:origin x="-1644" y="-20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24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23.xml"/><Relationship Id="rId2" Type="http://schemas.openxmlformats.org/officeDocument/2006/relationships/slide" Target="slides/slide2.xml"/><Relationship Id="rId16" Type="http://schemas.openxmlformats.org/officeDocument/2006/relationships/slide" Target="slides/slide27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5.xml"/><Relationship Id="rId5" Type="http://schemas.openxmlformats.org/officeDocument/2006/relationships/slide" Target="slides/slide6.xml"/><Relationship Id="rId15" Type="http://schemas.openxmlformats.org/officeDocument/2006/relationships/slide" Target="slides/slide26.xml"/><Relationship Id="rId10" Type="http://schemas.openxmlformats.org/officeDocument/2006/relationships/slide" Target="slides/slide14.xml"/><Relationship Id="rId4" Type="http://schemas.openxmlformats.org/officeDocument/2006/relationships/slide" Target="slides/slide5.xml"/><Relationship Id="rId9" Type="http://schemas.openxmlformats.org/officeDocument/2006/relationships/slide" Target="slides/slide13.xml"/><Relationship Id="rId14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5F1CE11-653A-4F72-9A15-E4B3DE7DE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D2F857-622C-4AD5-9EAD-037892020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87557C-7A2F-4BEB-B819-797447DB0A8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992781-4EE7-401B-9EB1-475DEACD5D96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DCF219-74A7-40AF-B3C5-81E37A92B63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F967E-76CD-4131-B1C7-E146C295BD89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5B90B1-3EDE-40E9-97BF-C2E43B52F2DC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67CB11-ECD6-4C9B-BD11-A6F505083931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4F0301-B3F7-43C5-8A72-86E512F2A635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1A2AF1-8F61-435E-A5F0-97E900526A78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AB05D-01D6-48EE-8D36-36D22B646C20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E14A25-6113-48F7-BDB5-268CF598AE36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4F8E4-FDC2-4FF7-8639-15B5D6AE9BC0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232D3C-011A-458E-8346-FB99264A9A22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886A6C-89F2-4489-932B-62D368E79637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C46A4A-FEE4-4BA5-BCA3-E9770111C252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26739F-C3E5-4CB9-ABFE-9EE8B995253F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DA6DD4-A8F3-48B8-A34C-C65FB5D2F94C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DF4EB3-025B-4147-9E48-41955C42BBFC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CB6EC-3EBB-4D7C-96DE-665E3A37C727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7B870-5C11-46F7-ACA9-30744DEFA525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8D20A-2A5C-4117-954F-D74F39DE6AD8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32CF19-11EB-45E2-B91E-10515C4A5241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E8AB4C-D412-4C12-B544-5616895AD65B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23730-F2C2-4CC0-A3B1-1F575A78D15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2E298E-458E-4EF6-B6DB-7E7264AEB9F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63CA0-30C8-4C34-BDC8-1922C21407AB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FC4907-CF89-4BC8-BF3B-367E1E3B0DE2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Population #s - Census 2010 for Metro regions 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7BAB4-D732-421F-A58F-4F9032C9562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4" name="Picture 2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991225"/>
            <a:ext cx="9144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38400" y="6248400"/>
            <a:ext cx="4800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5B27A6D-D6A2-4E69-A4BF-5D5B9DF31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B20F9-FC4C-4270-930D-5D7D68EC2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6EF7-2C2A-4685-94BD-DD3F1919B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7B096-6C43-4BF8-ACD0-B3D6E10A9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427FD-EB90-4991-89F1-10B127A77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79FD8-6D06-4D5D-A4B5-EBAE35F2B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E4EFE-CC34-439A-8BAD-99F254075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72369-64CC-4087-8B37-90256EC64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0F11B-692F-4415-9B5B-979C15A9E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370B0-6E89-494F-BF07-51D7F9C29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3B0B3-7BA6-4FCF-AEE1-79EF8DA8E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A1AB4-8313-4369-B677-163EF4291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14266-2E89-4C2B-8B6B-F473EA2C3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3246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Planning Applications Conference, Reno, NV, 9-12 May 2011</a:t>
            </a:r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91EEE36-986C-4083-8D25-72CA4C5AC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8" name="Picture 16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152400" y="5991225"/>
            <a:ext cx="9144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14" r:id="rId1"/>
    <p:sldLayoutId id="2147484415" r:id="rId2"/>
    <p:sldLayoutId id="2147484416" r:id="rId3"/>
    <p:sldLayoutId id="2147484417" r:id="rId4"/>
    <p:sldLayoutId id="2147484418" r:id="rId5"/>
    <p:sldLayoutId id="2147484419" r:id="rId6"/>
    <p:sldLayoutId id="2147484420" r:id="rId7"/>
    <p:sldLayoutId id="2147484421" r:id="rId8"/>
    <p:sldLayoutId id="2147484422" r:id="rId9"/>
    <p:sldLayoutId id="2147484423" r:id="rId10"/>
    <p:sldLayoutId id="2147484424" r:id="rId11"/>
    <p:sldLayoutId id="2147484425" r:id="rId12"/>
    <p:sldLayoutId id="2147484426" r:id="rId13"/>
  </p:sldLayoutIdLst>
  <p:transition>
    <p:dissolve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May 2011</a:t>
            </a:r>
          </a:p>
        </p:txBody>
      </p:sp>
      <p:sp>
        <p:nvSpPr>
          <p:cNvPr id="15363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6D472B-A1F6-4B00-A6B6-64DBD9776E4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4" name="Rectangle 33"/>
          <p:cNvSpPr>
            <a:spLocks noChangeArrowheads="1"/>
          </p:cNvSpPr>
          <p:nvPr/>
        </p:nvSpPr>
        <p:spPr bwMode="auto">
          <a:xfrm>
            <a:off x="1647825" y="1112838"/>
            <a:ext cx="1395413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5304" name="Rectangle 72"/>
          <p:cNvSpPr>
            <a:spLocks noGrp="1" noChangeArrowheads="1"/>
          </p:cNvSpPr>
          <p:nvPr>
            <p:ph type="ctrTitle"/>
          </p:nvPr>
        </p:nvSpPr>
        <p:spPr>
          <a:xfrm>
            <a:off x="1143000" y="609600"/>
            <a:ext cx="7772400" cy="2514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Workplace Choice Model:</a:t>
            </a:r>
            <a:br>
              <a:rPr lang="en-GB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GB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Insights into Spatial Patterns of Commuting in 3 Metropolitan Regions</a:t>
            </a:r>
            <a:endParaRPr lang="en-US" sz="3600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36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505200"/>
            <a:ext cx="7772400" cy="2590800"/>
          </a:xfrm>
        </p:spPr>
        <p:txBody>
          <a:bodyPr/>
          <a:lstStyle/>
          <a:p>
            <a:pPr algn="l" eaLnBrk="1" hangingPunct="1"/>
            <a:r>
              <a:rPr lang="en-US" sz="2800" i="1" dirty="0" smtClean="0"/>
              <a:t>Peter Vovsha, Surabhi Gupta, Joel Freedman, Heather Fujioka (PB)</a:t>
            </a:r>
          </a:p>
          <a:p>
            <a:pPr algn="l" eaLnBrk="1" hangingPunct="1"/>
            <a:r>
              <a:rPr lang="en-US" sz="2800" i="1" dirty="0" smtClean="0"/>
              <a:t>Wu Sun (SANDAG)</a:t>
            </a:r>
          </a:p>
          <a:p>
            <a:pPr algn="l" eaLnBrk="1" hangingPunct="1"/>
            <a:r>
              <a:rPr lang="en-US" sz="2800" i="1" dirty="0" smtClean="0"/>
              <a:t>Vladimir Livshits (MAG)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33600"/>
            <a:ext cx="2819400" cy="365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Workplace Type Choice – Work from Home (MAG/PAG)</a:t>
            </a:r>
            <a:endParaRPr lang="en-US" dirty="0"/>
          </a:p>
        </p:txBody>
      </p:sp>
      <p:sp>
        <p:nvSpPr>
          <p:cNvPr id="245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91FA24-0438-4AFD-9298-813C11C1D170}" type="slidenum">
              <a:rPr lang="en-US" smtClean="0"/>
              <a:pPr/>
              <a:t>10</a:t>
            </a:fld>
            <a:endParaRPr lang="en-US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95600" y="0"/>
          <a:ext cx="6248542" cy="6859113"/>
        </p:xfrm>
        <a:graphic>
          <a:graphicData uri="http://schemas.openxmlformats.org/drawingml/2006/table">
            <a:tbl>
              <a:tblPr/>
              <a:tblGrid>
                <a:gridCol w="2188953"/>
                <a:gridCol w="2188953"/>
                <a:gridCol w="1069108"/>
                <a:gridCol w="801528"/>
              </a:tblGrid>
              <a:tr h="185043"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Variable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Coefficient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t-stat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rowSpan="2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Constants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General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-0.851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-2.46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Tucson 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-0.034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-0.33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Status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Full Time Worker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-1.178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-11.04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Gender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Female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-0.346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-3.43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3310">
                <a:tc rowSpan="2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Household composition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Female Worker with Preschool Child Child in the HH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0.382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1.68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Non-Working Adults in the HH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-0.192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-1.54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Occupation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Sales or marketing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0.765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5.89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rowSpan="5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Age Group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Age &lt;= 35 years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-0.230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-1.31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35 years to 44 years (reference)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45 years to 54 years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0.332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2.34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55 years to 64 years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0.348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2.37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Age 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65 years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or older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0.432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2.38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rowSpan="4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Household Income group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$49,999 or Less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-0.090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-0.63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$50,000 to $74,999 (reference)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$75,000 to $99,999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0.160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1.07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$100,000 or more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0.267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1.95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205">
                <a:tc rowSpan="4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Education Level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Less than High School Educated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-0.398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-0.95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High School completed (reference)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9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Bachelor's or Some College degree holder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0.295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2.28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Master's or higher degree holder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0.300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1.89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244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Accessibility 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Accessibility to Employment Locations by Job Category (Logged)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-0.069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-2.22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rowSpan="5"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Model stats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Number of Observations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Arial"/>
                        </a:rPr>
                        <a:t>4,324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2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Likelihood with Constants only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Arial"/>
                        </a:rPr>
                        <a:t>-1728.4776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Final likelihood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Arial"/>
                        </a:rPr>
                        <a:t>-1601.4239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84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Rho-Squared (0):	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Arial"/>
                        </a:rPr>
                        <a:t>0.4657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Times New Roman"/>
                        </a:rPr>
                        <a:t>Rho-Squared (constant): 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Batang"/>
                          <a:cs typeface="Arial"/>
                        </a:rPr>
                        <a:t>0.0735</a:t>
                      </a:r>
                      <a:endParaRPr lang="en-US" sz="110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latin typeface="Arial"/>
                        <a:ea typeface="Batang"/>
                        <a:cs typeface="Times New Roman"/>
                      </a:endParaRP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Freeform 5"/>
          <p:cNvSpPr/>
          <p:nvPr/>
        </p:nvSpPr>
        <p:spPr bwMode="auto">
          <a:xfrm>
            <a:off x="7812657" y="333555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7821284" y="533400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7829911" y="1700842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7821284" y="5282242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7848600" y="4876800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867289" y="2743200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7848600" y="1015042"/>
            <a:ext cx="560716" cy="280358"/>
          </a:xfrm>
          <a:custGeom>
            <a:avLst/>
            <a:gdLst>
              <a:gd name="connsiteX0" fmla="*/ 123645 w 560716"/>
              <a:gd name="connsiteY0" fmla="*/ 28754 h 280358"/>
              <a:gd name="connsiteX1" fmla="*/ 2875 w 560716"/>
              <a:gd name="connsiteY1" fmla="*/ 140898 h 280358"/>
              <a:gd name="connsiteX2" fmla="*/ 106392 w 560716"/>
              <a:gd name="connsiteY2" fmla="*/ 261668 h 280358"/>
              <a:gd name="connsiteX3" fmla="*/ 365185 w 560716"/>
              <a:gd name="connsiteY3" fmla="*/ 253041 h 280358"/>
              <a:gd name="connsiteX4" fmla="*/ 529086 w 560716"/>
              <a:gd name="connsiteY4" fmla="*/ 218536 h 280358"/>
              <a:gd name="connsiteX5" fmla="*/ 554966 w 560716"/>
              <a:gd name="connsiteY5" fmla="*/ 106392 h 280358"/>
              <a:gd name="connsiteX6" fmla="*/ 520460 w 560716"/>
              <a:gd name="connsiteY6" fmla="*/ 28754 h 280358"/>
              <a:gd name="connsiteX7" fmla="*/ 373811 w 560716"/>
              <a:gd name="connsiteY7" fmla="*/ 2875 h 280358"/>
              <a:gd name="connsiteX8" fmla="*/ 253041 w 560716"/>
              <a:gd name="connsiteY8" fmla="*/ 11502 h 280358"/>
              <a:gd name="connsiteX9" fmla="*/ 175403 w 560716"/>
              <a:gd name="connsiteY9" fmla="*/ 37381 h 280358"/>
              <a:gd name="connsiteX10" fmla="*/ 184030 w 560716"/>
              <a:gd name="connsiteY10" fmla="*/ 46007 h 28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60716" h="280358">
                <a:moveTo>
                  <a:pt x="123645" y="28754"/>
                </a:moveTo>
                <a:cubicBezTo>
                  <a:pt x="64697" y="65416"/>
                  <a:pt x="5750" y="102079"/>
                  <a:pt x="2875" y="140898"/>
                </a:cubicBezTo>
                <a:cubicBezTo>
                  <a:pt x="0" y="179717"/>
                  <a:pt x="46007" y="242978"/>
                  <a:pt x="106392" y="261668"/>
                </a:cubicBezTo>
                <a:cubicBezTo>
                  <a:pt x="166777" y="280358"/>
                  <a:pt x="294736" y="260230"/>
                  <a:pt x="365185" y="253041"/>
                </a:cubicBezTo>
                <a:cubicBezTo>
                  <a:pt x="435634" y="245852"/>
                  <a:pt x="497456" y="242978"/>
                  <a:pt x="529086" y="218536"/>
                </a:cubicBezTo>
                <a:cubicBezTo>
                  <a:pt x="560716" y="194095"/>
                  <a:pt x="556404" y="138022"/>
                  <a:pt x="554966" y="106392"/>
                </a:cubicBezTo>
                <a:cubicBezTo>
                  <a:pt x="553528" y="74762"/>
                  <a:pt x="550652" y="46007"/>
                  <a:pt x="520460" y="28754"/>
                </a:cubicBezTo>
                <a:cubicBezTo>
                  <a:pt x="490268" y="11501"/>
                  <a:pt x="418381" y="5750"/>
                  <a:pt x="373811" y="2875"/>
                </a:cubicBezTo>
                <a:cubicBezTo>
                  <a:pt x="329241" y="0"/>
                  <a:pt x="286109" y="5751"/>
                  <a:pt x="253041" y="11502"/>
                </a:cubicBezTo>
                <a:cubicBezTo>
                  <a:pt x="219973" y="17253"/>
                  <a:pt x="186905" y="31630"/>
                  <a:pt x="175403" y="37381"/>
                </a:cubicBezTo>
                <a:cubicBezTo>
                  <a:pt x="163901" y="43132"/>
                  <a:pt x="173965" y="44569"/>
                  <a:pt x="184030" y="46007"/>
                </a:cubicBezTo>
              </a:path>
            </a:pathLst>
          </a:cu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9" grpId="0" animBg="1"/>
      <p:bldP spid="10" grpId="0" animBg="1"/>
      <p:bldP spid="10" grpId="1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Predicting Future for Working from Home &amp;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n-US" dirty="0" smtClean="0"/>
              <a:t>Rapidly growing %:</a:t>
            </a:r>
          </a:p>
          <a:p>
            <a:pPr lvl="1">
              <a:defRPr/>
            </a:pPr>
            <a:r>
              <a:rPr lang="en-US" dirty="0" smtClean="0"/>
              <a:t>Work from home</a:t>
            </a:r>
          </a:p>
          <a:p>
            <a:pPr lvl="1">
              <a:defRPr/>
            </a:pPr>
            <a:r>
              <a:rPr lang="en-US" dirty="0" smtClean="0"/>
              <a:t>Full or partial telecommuting</a:t>
            </a:r>
          </a:p>
          <a:p>
            <a:pPr lvl="1">
              <a:defRPr/>
            </a:pPr>
            <a:r>
              <a:rPr lang="en-US" dirty="0" smtClean="0"/>
              <a:t>Compressed &amp; flexible work schedules</a:t>
            </a:r>
          </a:p>
          <a:p>
            <a:pPr>
              <a:defRPr/>
            </a:pPr>
            <a:r>
              <a:rPr lang="en-US" dirty="0" smtClean="0"/>
              <a:t>Result of:</a:t>
            </a:r>
          </a:p>
          <a:p>
            <a:pPr lvl="1">
              <a:defRPr/>
            </a:pPr>
            <a:r>
              <a:rPr lang="en-US" dirty="0" smtClean="0"/>
              <a:t>Communication technology</a:t>
            </a:r>
          </a:p>
          <a:p>
            <a:pPr lvl="1">
              <a:defRPr/>
            </a:pPr>
            <a:r>
              <a:rPr lang="en-US" dirty="0" smtClean="0"/>
              <a:t>Structural shifts in occupation and industries</a:t>
            </a:r>
          </a:p>
          <a:p>
            <a:pPr>
              <a:defRPr/>
            </a:pPr>
            <a:r>
              <a:rPr lang="en-US" dirty="0" smtClean="0"/>
              <a:t>One of the biggest unknowns:</a:t>
            </a:r>
          </a:p>
          <a:p>
            <a:pPr lvl="1">
              <a:defRPr/>
            </a:pPr>
            <a:r>
              <a:rPr lang="en-US" dirty="0" smtClean="0"/>
              <a:t>Saturation or trends will hold? </a:t>
            </a:r>
          </a:p>
          <a:p>
            <a:pPr>
              <a:defRPr/>
            </a:pPr>
            <a:r>
              <a:rPr lang="en-US" dirty="0" smtClean="0"/>
              <a:t>Significant impacts on congestion levels (reduction) and VMT (mixed):</a:t>
            </a:r>
          </a:p>
          <a:p>
            <a:pPr lvl="1">
              <a:defRPr/>
            </a:pPr>
            <a:r>
              <a:rPr lang="en-US" dirty="0" smtClean="0"/>
              <a:t>Effective policy variable</a:t>
            </a:r>
          </a:p>
          <a:p>
            <a:pPr lvl="1">
              <a:defRPr/>
            </a:pPr>
            <a:r>
              <a:rPr lang="en-US" dirty="0" smtClean="0"/>
              <a:t>Sensitivity tests possible with model that has this component as policy lever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6437B2-6ECF-4258-A3B5-54DB898223E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Observed Commuting TLD </a:t>
            </a:r>
            <a:endParaRPr lang="en-US" dirty="0"/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C96A76-3735-4AB8-927B-AEEF0DB00007}" type="slidenum">
              <a:rPr lang="en-US" smtClean="0"/>
              <a:pPr/>
              <a:t>12</a:t>
            </a:fld>
            <a:endParaRPr lang="en-US" smtClean="0"/>
          </a:p>
        </p:txBody>
      </p:sp>
      <p:pic>
        <p:nvPicPr>
          <p:cNvPr id="266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24038"/>
            <a:ext cx="6821488" cy="4957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Segmentation of Workers and Jobs by Occupation (MAG/PAG)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Workers in NHTS 2008 are classified by 5 occupation categories:</a:t>
            </a:r>
          </a:p>
          <a:p>
            <a:pPr lvl="1">
              <a:defRPr/>
            </a:pPr>
            <a:r>
              <a:rPr lang="en-US" dirty="0" smtClean="0"/>
              <a:t>Sales, marketing</a:t>
            </a:r>
          </a:p>
          <a:p>
            <a:pPr lvl="1">
              <a:defRPr/>
            </a:pPr>
            <a:r>
              <a:rPr lang="en-US" dirty="0" smtClean="0"/>
              <a:t>Clerical, administrative, retail,</a:t>
            </a:r>
          </a:p>
          <a:p>
            <a:pPr lvl="1">
              <a:defRPr/>
            </a:pPr>
            <a:r>
              <a:rPr lang="en-US" dirty="0" smtClean="0"/>
              <a:t>Production, construction, farming, transport</a:t>
            </a:r>
          </a:p>
          <a:p>
            <a:pPr lvl="1">
              <a:defRPr/>
            </a:pPr>
            <a:r>
              <a:rPr lang="en-US" dirty="0" smtClean="0"/>
              <a:t>Professional, managerial, technical</a:t>
            </a:r>
          </a:p>
          <a:p>
            <a:pPr lvl="1">
              <a:defRPr/>
            </a:pPr>
            <a:r>
              <a:rPr lang="en-US" dirty="0" smtClean="0"/>
              <a:t>Personal care or services</a:t>
            </a:r>
          </a:p>
          <a:p>
            <a:pPr>
              <a:defRPr/>
            </a:pPr>
            <a:r>
              <a:rPr lang="en-US" dirty="0" smtClean="0"/>
              <a:t>Jobs in each TAZ are classified by 2-digit NAICS codes (26 categories)</a:t>
            </a:r>
          </a:p>
          <a:p>
            <a:pPr>
              <a:defRPr/>
            </a:pPr>
            <a:r>
              <a:rPr lang="en-US" dirty="0" smtClean="0"/>
              <a:t>26 to 5 correspondence used to segment the size variables by 5 categories 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8B7816-E1D9-4E3A-90FF-733F1D68DD64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Segmentation of Distance Decay Functions</a:t>
            </a:r>
            <a:endParaRPr lang="en-US" dirty="0"/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0B5C86-CF63-44E6-8E83-E4E123F0FCC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2 worker status categories:</a:t>
            </a:r>
          </a:p>
          <a:p>
            <a:pPr lvl="1">
              <a:defRPr/>
            </a:pPr>
            <a:r>
              <a:rPr lang="en-US" dirty="0" smtClean="0"/>
              <a:t>Full-time (30+hours per week)</a:t>
            </a:r>
          </a:p>
          <a:p>
            <a:pPr lvl="1">
              <a:defRPr/>
            </a:pPr>
            <a:r>
              <a:rPr lang="en-US" dirty="0" smtClean="0"/>
              <a:t>Part-time (&lt;30 hours per week)</a:t>
            </a:r>
          </a:p>
          <a:p>
            <a:pPr>
              <a:defRPr/>
            </a:pPr>
            <a:r>
              <a:rPr lang="en-US" dirty="0" smtClean="0"/>
              <a:t>3 gender / household composition categories:</a:t>
            </a:r>
          </a:p>
          <a:p>
            <a:pPr lvl="1">
              <a:defRPr/>
            </a:pPr>
            <a:r>
              <a:rPr lang="en-US" dirty="0" smtClean="0"/>
              <a:t>Male</a:t>
            </a:r>
          </a:p>
          <a:p>
            <a:pPr lvl="1">
              <a:defRPr/>
            </a:pPr>
            <a:r>
              <a:rPr lang="en-US" dirty="0" smtClean="0"/>
              <a:t>Female w/child U6</a:t>
            </a:r>
          </a:p>
          <a:p>
            <a:pPr lvl="1">
              <a:defRPr/>
            </a:pPr>
            <a:r>
              <a:rPr lang="en-US" dirty="0" smtClean="0"/>
              <a:t>Female w/o child U6</a:t>
            </a:r>
          </a:p>
          <a:p>
            <a:pPr>
              <a:defRPr/>
            </a:pPr>
            <a:r>
              <a:rPr lang="en-US" dirty="0" smtClean="0"/>
              <a:t>3 household income groups:</a:t>
            </a:r>
          </a:p>
          <a:p>
            <a:pPr lvl="1">
              <a:defRPr/>
            </a:pPr>
            <a:r>
              <a:rPr lang="en-US" dirty="0" smtClean="0"/>
              <a:t>Low (&lt;$50K)</a:t>
            </a:r>
          </a:p>
          <a:p>
            <a:pPr lvl="1">
              <a:defRPr/>
            </a:pPr>
            <a:r>
              <a:rPr lang="en-US" dirty="0" smtClean="0"/>
              <a:t>Medium ($50K-$100K)</a:t>
            </a:r>
          </a:p>
          <a:p>
            <a:pPr lvl="1">
              <a:defRPr/>
            </a:pPr>
            <a:r>
              <a:rPr lang="en-US" dirty="0" smtClean="0"/>
              <a:t>High ($100K+)</a:t>
            </a:r>
          </a:p>
          <a:p>
            <a:pPr>
              <a:defRPr/>
            </a:pPr>
            <a:r>
              <a:rPr lang="en-US" dirty="0" smtClean="0"/>
              <a:t>Results in 2×3×3=18 segments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Estimation of Distance Decay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Baseline worker case:</a:t>
            </a:r>
          </a:p>
          <a:p>
            <a:pPr lvl="1">
              <a:defRPr/>
            </a:pPr>
            <a:r>
              <a:rPr lang="en-US" dirty="0" smtClean="0"/>
              <a:t>Male</a:t>
            </a:r>
          </a:p>
          <a:p>
            <a:pPr lvl="1">
              <a:defRPr/>
            </a:pPr>
            <a:r>
              <a:rPr lang="en-US" dirty="0" smtClean="0"/>
              <a:t>Full-time</a:t>
            </a:r>
          </a:p>
          <a:p>
            <a:pPr lvl="1">
              <a:defRPr/>
            </a:pPr>
            <a:r>
              <a:rPr lang="en-US" dirty="0" smtClean="0"/>
              <a:t>Medium HH income ($50K-$100K) </a:t>
            </a:r>
          </a:p>
          <a:p>
            <a:pPr>
              <a:defRPr/>
            </a:pPr>
            <a:r>
              <a:rPr lang="en-US" dirty="0" smtClean="0"/>
              <a:t>Main impacts </a:t>
            </a:r>
            <a:r>
              <a:rPr lang="en-US" dirty="0" smtClean="0"/>
              <a:t>on top of the baseline found </a:t>
            </a:r>
            <a:r>
              <a:rPr lang="en-US" dirty="0" smtClean="0"/>
              <a:t>in all 3 regions:</a:t>
            </a:r>
          </a:p>
          <a:p>
            <a:pPr lvl="1">
              <a:defRPr/>
            </a:pPr>
            <a:r>
              <a:rPr lang="en-US" dirty="0" smtClean="0"/>
              <a:t>Female gender:</a:t>
            </a:r>
          </a:p>
          <a:p>
            <a:pPr lvl="2">
              <a:defRPr/>
            </a:pPr>
            <a:r>
              <a:rPr lang="en-US" dirty="0" smtClean="0"/>
              <a:t>With preschool child U6</a:t>
            </a:r>
          </a:p>
          <a:p>
            <a:pPr lvl="2">
              <a:defRPr/>
            </a:pPr>
            <a:r>
              <a:rPr lang="en-US" dirty="0" smtClean="0"/>
              <a:t>W/o preschool child U6</a:t>
            </a:r>
          </a:p>
          <a:p>
            <a:pPr lvl="1">
              <a:defRPr/>
            </a:pPr>
            <a:r>
              <a:rPr lang="en-US" dirty="0" smtClean="0"/>
              <a:t>Part-time</a:t>
            </a:r>
          </a:p>
          <a:p>
            <a:pPr lvl="1">
              <a:defRPr/>
            </a:pPr>
            <a:r>
              <a:rPr lang="en-US" dirty="0" smtClean="0"/>
              <a:t>Low income (&lt;$50K)</a:t>
            </a:r>
          </a:p>
          <a:p>
            <a:pPr lvl="1">
              <a:defRPr/>
            </a:pPr>
            <a:r>
              <a:rPr lang="en-US" dirty="0" smtClean="0"/>
              <a:t>High income (&gt;=$100K)</a:t>
            </a:r>
          </a:p>
          <a:p>
            <a:pPr>
              <a:defRPr/>
            </a:pPr>
            <a:r>
              <a:rPr lang="en-US" dirty="0" smtClean="0"/>
              <a:t>Mode choice </a:t>
            </a:r>
            <a:r>
              <a:rPr lang="en-US" dirty="0" err="1" smtClean="0"/>
              <a:t>logsum</a:t>
            </a:r>
            <a:r>
              <a:rPr lang="en-US" dirty="0" smtClean="0"/>
              <a:t> coefficient kept 0.5 across all three regions that is close to the original estimated values</a:t>
            </a: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B9A538-CFDA-4B41-ADCE-B112CB67E28A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Baseline Distance Decay </a:t>
            </a:r>
            <a:endParaRPr lang="en-US" dirty="0"/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2303E6-AE60-4E91-816C-54828294DC4F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28800"/>
            <a:ext cx="6921500" cy="5029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5000" y="5229761"/>
            <a:ext cx="3048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SANDAG jobs are closer to population compared to MAG while PAG is a smaller compact region</a:t>
            </a:r>
            <a:endParaRPr lang="en-US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Impact of Part-Time Work</a:t>
            </a:r>
            <a:endParaRPr lang="en-US" dirty="0"/>
          </a:p>
        </p:txBody>
      </p:sp>
      <p:sp>
        <p:nvSpPr>
          <p:cNvPr id="317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1329CA-5E51-4200-8CE1-06689259196D}" type="slidenum">
              <a:rPr lang="en-US" smtClean="0"/>
              <a:pPr/>
              <a:t>17</a:t>
            </a:fld>
            <a:endParaRPr lang="en-US" smtClean="0"/>
          </a:p>
        </p:txBody>
      </p:sp>
      <p:pic>
        <p:nvPicPr>
          <p:cNvPr id="3174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19275"/>
            <a:ext cx="6934200" cy="5038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5000" y="5181600"/>
            <a:ext cx="38100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Part-time workers look for local jobs; the tendency is most prominent in small regions like PAG for short commuting under 10 miles (majority of cases)</a:t>
            </a:r>
            <a:endParaRPr lang="en-US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Impact of Low Income</a:t>
            </a:r>
            <a:endParaRPr lang="en-US" dirty="0"/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89744F-6344-4E17-8EB0-3AD04F009D72}" type="slidenum">
              <a:rPr lang="en-US" smtClean="0"/>
              <a:pPr/>
              <a:t>18</a:t>
            </a:fld>
            <a:endParaRPr lang="en-US" smtClean="0"/>
          </a:p>
        </p:txBody>
      </p:sp>
      <p:pic>
        <p:nvPicPr>
          <p:cNvPr id="3277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17688"/>
            <a:ext cx="6934200" cy="5040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0" y="5181600"/>
            <a:ext cx="46482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Low-income workers look for local jobs and are less specialized in occupation; the tendency is less prominent in small regions like PAG</a:t>
            </a:r>
            <a:endParaRPr lang="en-US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Impact of High Income</a:t>
            </a:r>
            <a:endParaRPr lang="en-US" dirty="0"/>
          </a:p>
        </p:txBody>
      </p:sp>
      <p:sp>
        <p:nvSpPr>
          <p:cNvPr id="337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5FAE39-ABE4-45B3-9496-B4EC84E850DF}" type="slidenum">
              <a:rPr lang="en-US" smtClean="0"/>
              <a:pPr/>
              <a:t>19</a:t>
            </a:fld>
            <a:endParaRPr lang="en-US" smtClean="0"/>
          </a:p>
        </p:txBody>
      </p:sp>
      <p:pic>
        <p:nvPicPr>
          <p:cNvPr id="3379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22450"/>
            <a:ext cx="6934200" cy="5040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05000" y="1950184"/>
            <a:ext cx="38100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High-income workers do not look for local jobs; for MAG high-income workers could not be distinguished from medium-income workers (</a:t>
            </a:r>
            <a:r>
              <a:rPr lang="en-US" sz="2000" dirty="0" smtClean="0"/>
              <a:t>baseline)</a:t>
            </a:r>
            <a:endParaRPr lang="en-US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Importance of Workplace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17713"/>
            <a:ext cx="7772400" cy="4114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Cornerstone of demand model: </a:t>
            </a:r>
          </a:p>
          <a:p>
            <a:pPr lvl="1">
              <a:defRPr/>
            </a:pPr>
            <a:r>
              <a:rPr lang="en-US" dirty="0" smtClean="0"/>
              <a:t>Usual workplace choice in ABM</a:t>
            </a:r>
          </a:p>
          <a:p>
            <a:pPr lvl="1">
              <a:defRPr/>
            </a:pPr>
            <a:r>
              <a:rPr lang="en-US" dirty="0" smtClean="0"/>
              <a:t>HBW trip distribution in 4-Step</a:t>
            </a:r>
          </a:p>
          <a:p>
            <a:pPr>
              <a:defRPr/>
            </a:pPr>
            <a:r>
              <a:rPr lang="en-US" dirty="0" smtClean="0"/>
              <a:t>New observed phenomena and tendencies:</a:t>
            </a:r>
          </a:p>
          <a:p>
            <a:pPr lvl="1">
              <a:defRPr/>
            </a:pPr>
            <a:r>
              <a:rPr lang="en-US" dirty="0" smtClean="0"/>
              <a:t>Growing share of work from home &amp; telecommuting</a:t>
            </a:r>
          </a:p>
          <a:p>
            <a:pPr lvl="1">
              <a:defRPr/>
            </a:pPr>
            <a:r>
              <a:rPr lang="en-US" dirty="0" smtClean="0"/>
              <a:t>More specialized occupations</a:t>
            </a:r>
          </a:p>
          <a:p>
            <a:pPr>
              <a:defRPr/>
            </a:pPr>
            <a:r>
              <a:rPr lang="en-US" dirty="0" smtClean="0"/>
              <a:t>Advantages of ABM framework:</a:t>
            </a:r>
          </a:p>
          <a:p>
            <a:pPr lvl="1">
              <a:defRPr/>
            </a:pPr>
            <a:r>
              <a:rPr lang="en-US" dirty="0" smtClean="0"/>
              <a:t>Directly comparable to Census/ACS</a:t>
            </a:r>
          </a:p>
          <a:p>
            <a:pPr lvl="1">
              <a:defRPr/>
            </a:pPr>
            <a:r>
              <a:rPr lang="en-US" dirty="0" smtClean="0"/>
              <a:t>Unlimited segmentation (occupation, income, gender) </a:t>
            </a:r>
          </a:p>
          <a:p>
            <a:pPr lvl="1">
              <a:defRPr/>
            </a:pPr>
            <a:r>
              <a:rPr lang="en-US" dirty="0" smtClean="0"/>
              <a:t>Disaggregate estimation &amp; application of utility functions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165E59-AA49-4679-BB3E-6C319A1F494D}" type="slidenum">
              <a:rPr lang="en-US" smtClean="0"/>
              <a:pPr/>
              <a:t>2</a:t>
            </a:fld>
            <a:endParaRPr lang="en-US" smtClean="0"/>
          </a:p>
        </p:txBody>
      </p:sp>
    </p:spTree>
    <p:custDataLst>
      <p:tags r:id="rId1"/>
    </p:custData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Impact of Female Gender</a:t>
            </a:r>
            <a:endParaRPr lang="en-US" dirty="0"/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1304DB-B1C8-4C9B-B9C6-33AA8D66FB80}" type="slidenum">
              <a:rPr lang="en-US" smtClean="0"/>
              <a:pPr/>
              <a:t>20</a:t>
            </a:fld>
            <a:endParaRPr lang="en-US" smtClean="0"/>
          </a:p>
        </p:txBody>
      </p:sp>
      <p:pic>
        <p:nvPicPr>
          <p:cNvPr id="3482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22450"/>
            <a:ext cx="6934200" cy="5040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828800" y="4921984"/>
            <a:ext cx="44196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There is still a gender bias; females, especially with small children tend to avoid long-distance commuting; w/o children the bias is less prominent, especially in a small region like PAG</a:t>
            </a:r>
            <a:endParaRPr lang="en-US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Composition of All Impacts (MAG)</a:t>
            </a:r>
            <a:endParaRPr lang="en-US" dirty="0"/>
          </a:p>
        </p:txBody>
      </p:sp>
      <p:sp>
        <p:nvSpPr>
          <p:cNvPr id="3584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58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ABDDBB-81E1-43D1-B68B-E7B63D5C123C}" type="slidenum">
              <a:rPr lang="en-US" smtClean="0"/>
              <a:pPr/>
              <a:t>21</a:t>
            </a:fld>
            <a:endParaRPr lang="en-US" smtClean="0"/>
          </a:p>
        </p:txBody>
      </p:sp>
      <p:pic>
        <p:nvPicPr>
          <p:cNvPr id="3584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795463"/>
            <a:ext cx="6929438" cy="5062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Validation, SANDAG, </a:t>
            </a:r>
            <a:br>
              <a:rPr lang="en-US" dirty="0" smtClean="0"/>
            </a:br>
            <a:r>
              <a:rPr lang="en-US" dirty="0" smtClean="0"/>
              <a:t>8×8 Major Statistical Areas</a:t>
            </a:r>
            <a:endParaRPr lang="en-US" dirty="0"/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02A03A-9D6E-4DF3-B176-27088FD8905C}" type="slidenum">
              <a:rPr lang="en-US" smtClean="0"/>
              <a:pPr/>
              <a:t>22</a:t>
            </a:fld>
            <a:endParaRPr lang="en-US" smtClean="0"/>
          </a:p>
        </p:txBody>
      </p:sp>
      <p:pic>
        <p:nvPicPr>
          <p:cNvPr id="36869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814513"/>
            <a:ext cx="5667375" cy="5053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086600" y="3817203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K-factors needed!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Conclusions / Main Factors 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Segmentation by occupation to connect right workers by place of residence to the right jobs</a:t>
            </a:r>
          </a:p>
          <a:p>
            <a:pPr>
              <a:defRPr/>
            </a:pPr>
            <a:r>
              <a:rPr lang="en-US" dirty="0" smtClean="0"/>
              <a:t>Commuting distance has a complex non-linear effect on workplace choice differentiated by person type:</a:t>
            </a:r>
          </a:p>
          <a:p>
            <a:pPr lvl="1">
              <a:defRPr/>
            </a:pPr>
            <a:r>
              <a:rPr lang="en-US" dirty="0" smtClean="0"/>
              <a:t>Constrained time budgets result in cut-off thresholds (40-60 min)</a:t>
            </a:r>
          </a:p>
          <a:p>
            <a:pPr lvl="1">
              <a:defRPr/>
            </a:pPr>
            <a:r>
              <a:rPr lang="en-US" dirty="0" smtClean="0"/>
              <a:t>Minimal commuting time is acceptable and usable resulting in a low-sensitivity region (0-30 min)</a:t>
            </a:r>
          </a:p>
          <a:p>
            <a:pPr>
              <a:defRPr/>
            </a:pPr>
            <a:r>
              <a:rPr lang="en-US" dirty="0" smtClean="0"/>
              <a:t>Incorporation of these non-linear effects in mode choice </a:t>
            </a:r>
            <a:r>
              <a:rPr lang="en-US" dirty="0" err="1" smtClean="0"/>
              <a:t>logsum</a:t>
            </a:r>
            <a:r>
              <a:rPr lang="en-US" dirty="0" smtClean="0"/>
              <a:t> instead of distance-based terms:</a:t>
            </a:r>
          </a:p>
          <a:p>
            <a:pPr lvl="1">
              <a:defRPr/>
            </a:pPr>
            <a:r>
              <a:rPr lang="en-US" dirty="0" smtClean="0"/>
              <a:t>Theoretically appealing</a:t>
            </a:r>
          </a:p>
          <a:p>
            <a:pPr lvl="1">
              <a:defRPr/>
            </a:pPr>
            <a:r>
              <a:rPr lang="en-US" dirty="0" smtClean="0"/>
              <a:t>Practically difficult to achieve: mode choice and destination choice are subject to different considerations, time scales, and constraints</a:t>
            </a:r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2975BB-C0D4-4984-BB17-200BFFB8F7A5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Conclusions / Transferability 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Main factors and effects generic across regions</a:t>
            </a:r>
          </a:p>
          <a:p>
            <a:pPr>
              <a:defRPr/>
            </a:pPr>
            <a:r>
              <a:rPr lang="en-US" dirty="0" smtClean="0"/>
              <a:t>Function forms and coefficients specific to each region (more rigorous stat tests needed)</a:t>
            </a:r>
          </a:p>
          <a:p>
            <a:pPr>
              <a:defRPr/>
            </a:pPr>
            <a:r>
              <a:rPr lang="en-US" dirty="0" smtClean="0"/>
              <a:t>Region size, transportation accessibility, and spatial structure of population &amp; jobs affect the results</a:t>
            </a:r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89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4C91FF-E0C0-4275-8D07-9F90434A224B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Conclusions / Differences 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Aggregate constraints shape spatial structure:</a:t>
            </a:r>
          </a:p>
          <a:p>
            <a:pPr lvl="1">
              <a:defRPr/>
            </a:pPr>
            <a:r>
              <a:rPr lang="en-US" dirty="0" smtClean="0"/>
              <a:t>SANDAG and MAG regions are bigger than PAG; most PAG specifics stem from the smaller size; however:</a:t>
            </a:r>
          </a:p>
          <a:p>
            <a:pPr lvl="1">
              <a:defRPr/>
            </a:pPr>
            <a:r>
              <a:rPr lang="en-US" dirty="0" smtClean="0"/>
              <a:t>SANDAG region has less separation between population and employment; SANDAG TLD is closer to PAG; SANDAG </a:t>
            </a:r>
            <a:r>
              <a:rPr lang="en-US" dirty="0" err="1" smtClean="0"/>
              <a:t>basline</a:t>
            </a:r>
            <a:r>
              <a:rPr lang="en-US" dirty="0" smtClean="0"/>
              <a:t> </a:t>
            </a:r>
            <a:r>
              <a:rPr lang="en-US" dirty="0" smtClean="0"/>
              <a:t>distance decay function is the strongest </a:t>
            </a:r>
          </a:p>
          <a:p>
            <a:pPr>
              <a:defRPr/>
            </a:pPr>
            <a:r>
              <a:rPr lang="en-US" dirty="0" smtClean="0"/>
              <a:t>Individual behavior adjusted to regional “norms”:</a:t>
            </a:r>
          </a:p>
          <a:p>
            <a:pPr lvl="1">
              <a:defRPr/>
            </a:pPr>
            <a:r>
              <a:rPr lang="en-US" dirty="0" smtClean="0"/>
              <a:t>In MAG region both medium and high income workers equally tolerant to longer commuting</a:t>
            </a:r>
          </a:p>
          <a:p>
            <a:pPr lvl="1">
              <a:defRPr/>
            </a:pPr>
            <a:r>
              <a:rPr lang="en-US" dirty="0" smtClean="0"/>
              <a:t>In small region like PAG gender differences not prominent w/o small children  </a:t>
            </a:r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1685EE-F45E-47D4-A4AE-AC8F9F43FBAE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Conclusions / Application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In principle, results applicable to all types of models (ABM and 4-Step):</a:t>
            </a:r>
          </a:p>
          <a:p>
            <a:pPr lvl="1">
              <a:defRPr/>
            </a:pPr>
            <a:r>
              <a:rPr lang="en-US" dirty="0" smtClean="0"/>
              <a:t>Segmentation of size variables (constraints) by occupation (5+ categories)</a:t>
            </a:r>
          </a:p>
          <a:p>
            <a:pPr lvl="1">
              <a:defRPr/>
            </a:pPr>
            <a:r>
              <a:rPr lang="en-US" dirty="0" smtClean="0"/>
              <a:t>Segmentation of impedance function by income, gender, and worker status (18 categories)</a:t>
            </a:r>
          </a:p>
          <a:p>
            <a:pPr>
              <a:defRPr/>
            </a:pPr>
            <a:r>
              <a:rPr lang="en-US" dirty="0" smtClean="0"/>
              <a:t>In practice: </a:t>
            </a:r>
          </a:p>
          <a:p>
            <a:pPr lvl="1">
              <a:defRPr/>
            </a:pPr>
            <a:r>
              <a:rPr lang="en-US" dirty="0" smtClean="0"/>
              <a:t>Difficult to apply with 4-Step because of the limited segmentation (60+ segments needed)</a:t>
            </a:r>
          </a:p>
          <a:p>
            <a:pPr lvl="1">
              <a:defRPr/>
            </a:pPr>
            <a:r>
              <a:rPr lang="en-US" dirty="0" smtClean="0"/>
              <a:t>Easy to incorporate in </a:t>
            </a:r>
            <a:r>
              <a:rPr lang="en-US" dirty="0" err="1" smtClean="0"/>
              <a:t>microsimulation</a:t>
            </a:r>
            <a:r>
              <a:rPr lang="en-US" dirty="0" smtClean="0"/>
              <a:t> ABM</a:t>
            </a:r>
          </a:p>
          <a:p>
            <a:pPr lvl="1">
              <a:defRPr/>
            </a:pPr>
            <a:r>
              <a:rPr lang="en-US" dirty="0" smtClean="0"/>
              <a:t>Segmentation of workers and jobs by occupation require LU model    </a:t>
            </a:r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F46D2B-EFA5-4F3E-9F62-F21C65F8BA0A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Thanks for Your Attention!</a:t>
            </a:r>
            <a:endParaRPr lang="en-US" dirty="0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Q?</a:t>
            </a:r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8DAEDE-F84F-4D38-9494-C5347F6D647E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Model Framework</a:t>
            </a:r>
            <a:endParaRPr lang="en-US" dirty="0"/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84BA3B-D6CD-4F4C-810D-DD7D87426EE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" name="Rectangle 5"/>
          <p:cNvSpPr/>
          <p:nvPr/>
        </p:nvSpPr>
        <p:spPr bwMode="auto">
          <a:xfrm>
            <a:off x="1295400" y="1905000"/>
            <a:ext cx="5943600" cy="144780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l">
              <a:defRPr/>
            </a:pPr>
            <a:r>
              <a:rPr lang="en-US" dirty="0">
                <a:solidFill>
                  <a:schemeClr val="tx1"/>
                </a:solidFill>
              </a:rPr>
              <a:t>Worker characteristics: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dirty="0"/>
              <a:t> </a:t>
            </a:r>
            <a:r>
              <a:rPr lang="en-US" sz="2000" dirty="0"/>
              <a:t>Person (age, occupation, gender, education, etc)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 HH (income, composition, age of children)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sz="2000" dirty="0"/>
              <a:t> Residential location (accessibility to relevant jobs)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algn="l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295400" y="3657600"/>
            <a:ext cx="2133600" cy="914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r>
              <a:rPr lang="en-US"/>
              <a:t>Work at home </a:t>
            </a:r>
          </a:p>
          <a:p>
            <a:r>
              <a:rPr lang="en-US"/>
              <a:t>permanently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876800" y="3657600"/>
            <a:ext cx="2362200" cy="914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r>
              <a:rPr lang="en-US"/>
              <a:t>Usual workplace </a:t>
            </a:r>
          </a:p>
          <a:p>
            <a:r>
              <a:rPr lang="en-US"/>
              <a:t>out of home</a:t>
            </a:r>
          </a:p>
        </p:txBody>
      </p:sp>
      <p:cxnSp>
        <p:nvCxnSpPr>
          <p:cNvPr id="17416" name="Straight Arrow Connector 9"/>
          <p:cNvCxnSpPr>
            <a:cxnSpLocks noChangeShapeType="1"/>
            <a:stCxn id="6" idx="2"/>
            <a:endCxn id="17414" idx="0"/>
          </p:cNvCxnSpPr>
          <p:nvPr/>
        </p:nvCxnSpPr>
        <p:spPr bwMode="auto">
          <a:xfrm rot="5400000">
            <a:off x="3162300" y="2552700"/>
            <a:ext cx="304800" cy="19050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17" name="Straight Arrow Connector 10"/>
          <p:cNvCxnSpPr>
            <a:cxnSpLocks noChangeShapeType="1"/>
            <a:stCxn id="6" idx="2"/>
            <a:endCxn id="17415" idx="0"/>
          </p:cNvCxnSpPr>
          <p:nvPr/>
        </p:nvCxnSpPr>
        <p:spPr bwMode="auto">
          <a:xfrm rot="16200000" flipH="1">
            <a:off x="5010150" y="2609850"/>
            <a:ext cx="304800" cy="17907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7418" name="Oval 14"/>
          <p:cNvSpPr>
            <a:spLocks noChangeArrowheads="1"/>
          </p:cNvSpPr>
          <p:nvPr/>
        </p:nvSpPr>
        <p:spPr bwMode="auto">
          <a:xfrm>
            <a:off x="4114800" y="5410200"/>
            <a:ext cx="990600" cy="9906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r>
              <a:rPr lang="en-US"/>
              <a:t>TAZ 1:</a:t>
            </a:r>
          </a:p>
          <a:p>
            <a:r>
              <a:rPr lang="en-US" sz="2000"/>
              <a:t>Jobs</a:t>
            </a:r>
          </a:p>
        </p:txBody>
      </p:sp>
      <p:sp>
        <p:nvSpPr>
          <p:cNvPr id="17419" name="Oval 15"/>
          <p:cNvSpPr>
            <a:spLocks noChangeArrowheads="1"/>
          </p:cNvSpPr>
          <p:nvPr/>
        </p:nvSpPr>
        <p:spPr bwMode="auto">
          <a:xfrm>
            <a:off x="5334000" y="5410200"/>
            <a:ext cx="990600" cy="9906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r>
              <a:rPr lang="en-US"/>
              <a:t>TAZ 2:</a:t>
            </a:r>
          </a:p>
          <a:p>
            <a:r>
              <a:rPr lang="en-US" sz="2000"/>
              <a:t>Jobs</a:t>
            </a:r>
          </a:p>
        </p:txBody>
      </p:sp>
      <p:cxnSp>
        <p:nvCxnSpPr>
          <p:cNvPr id="17420" name="Straight Arrow Connector 16"/>
          <p:cNvCxnSpPr>
            <a:cxnSpLocks noChangeShapeType="1"/>
            <a:stCxn id="17415" idx="2"/>
            <a:endCxn id="17418" idx="0"/>
          </p:cNvCxnSpPr>
          <p:nvPr/>
        </p:nvCxnSpPr>
        <p:spPr bwMode="auto">
          <a:xfrm rot="5400000">
            <a:off x="4914900" y="4267200"/>
            <a:ext cx="838200" cy="14478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21" name="Straight Arrow Connector 19"/>
          <p:cNvCxnSpPr>
            <a:cxnSpLocks noChangeShapeType="1"/>
            <a:stCxn id="17415" idx="2"/>
            <a:endCxn id="17419" idx="0"/>
          </p:cNvCxnSpPr>
          <p:nvPr/>
        </p:nvCxnSpPr>
        <p:spPr bwMode="auto">
          <a:xfrm rot="5400000">
            <a:off x="5524500" y="4876800"/>
            <a:ext cx="838200" cy="228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7422" name="Oval 22"/>
          <p:cNvSpPr>
            <a:spLocks noChangeArrowheads="1"/>
          </p:cNvSpPr>
          <p:nvPr/>
        </p:nvSpPr>
        <p:spPr bwMode="auto">
          <a:xfrm>
            <a:off x="7010400" y="5410200"/>
            <a:ext cx="990600" cy="9906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r>
              <a:rPr lang="en-US"/>
              <a:t>TAZ N:</a:t>
            </a:r>
          </a:p>
          <a:p>
            <a:r>
              <a:rPr lang="en-US" sz="2000"/>
              <a:t>Jobs</a:t>
            </a:r>
          </a:p>
        </p:txBody>
      </p:sp>
      <p:cxnSp>
        <p:nvCxnSpPr>
          <p:cNvPr id="17423" name="Straight Arrow Connector 23"/>
          <p:cNvCxnSpPr>
            <a:cxnSpLocks noChangeShapeType="1"/>
            <a:stCxn id="17415" idx="2"/>
            <a:endCxn id="17422" idx="0"/>
          </p:cNvCxnSpPr>
          <p:nvPr/>
        </p:nvCxnSpPr>
        <p:spPr bwMode="auto">
          <a:xfrm rot="16200000" flipH="1">
            <a:off x="6362700" y="4267200"/>
            <a:ext cx="838200" cy="14478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7424" name="TextBox 26"/>
          <p:cNvSpPr txBox="1">
            <a:spLocks noChangeArrowheads="1"/>
          </p:cNvSpPr>
          <p:nvPr/>
        </p:nvSpPr>
        <p:spPr bwMode="auto">
          <a:xfrm>
            <a:off x="6477000" y="5562600"/>
            <a:ext cx="436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24400" y="4781550"/>
            <a:ext cx="2692400" cy="40005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/>
              <a:t>Individual accessibility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Workplace Type Choice Utility</a:t>
            </a:r>
            <a:endParaRPr lang="en-US" dirty="0"/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82CE95-37AA-4904-9B75-B18A61A93C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4300" y="2324100"/>
            <a:ext cx="41529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3350" y="4762500"/>
            <a:ext cx="33718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TextBox 9"/>
          <p:cNvSpPr txBox="1">
            <a:spLocks noChangeArrowheads="1"/>
          </p:cNvSpPr>
          <p:nvPr/>
        </p:nvSpPr>
        <p:spPr bwMode="auto">
          <a:xfrm>
            <a:off x="762000" y="2624138"/>
            <a:ext cx="274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Work out of home:</a:t>
            </a:r>
          </a:p>
        </p:txBody>
      </p:sp>
      <p:sp>
        <p:nvSpPr>
          <p:cNvPr id="18442" name="TextBox 10"/>
          <p:cNvSpPr txBox="1">
            <a:spLocks noChangeArrowheads="1"/>
          </p:cNvSpPr>
          <p:nvPr/>
        </p:nvSpPr>
        <p:spPr bwMode="auto">
          <a:xfrm>
            <a:off x="841375" y="4838700"/>
            <a:ext cx="2206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Work at home: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38400" y="3495675"/>
            <a:ext cx="13208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Occupation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8400" y="3495675"/>
            <a:ext cx="109220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Person type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4400" y="3508375"/>
            <a:ext cx="130333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Residential zone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0" y="3495675"/>
            <a:ext cx="1303338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Workplace zone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3495675"/>
            <a:ext cx="1608138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Workplace zone choice utility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16663" y="1743075"/>
            <a:ext cx="214153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Accessibility to jobs</a:t>
            </a:r>
          </a:p>
        </p:txBody>
      </p:sp>
      <p:cxnSp>
        <p:nvCxnSpPr>
          <p:cNvPr id="18449" name="Straight Connector 19"/>
          <p:cNvCxnSpPr>
            <a:cxnSpLocks noChangeShapeType="1"/>
            <a:stCxn id="13" idx="0"/>
          </p:cNvCxnSpPr>
          <p:nvPr/>
        </p:nvCxnSpPr>
        <p:spPr bwMode="auto">
          <a:xfrm rot="5400000" flipH="1" flipV="1">
            <a:off x="3382962" y="2763838"/>
            <a:ext cx="447675" cy="1016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0" name="Straight Connector 20"/>
          <p:cNvCxnSpPr>
            <a:cxnSpLocks noChangeShapeType="1"/>
          </p:cNvCxnSpPr>
          <p:nvPr/>
        </p:nvCxnSpPr>
        <p:spPr bwMode="auto">
          <a:xfrm rot="5400000" flipH="1" flipV="1">
            <a:off x="4037012" y="3341688"/>
            <a:ext cx="447675" cy="127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1" name="Straight Connector 27"/>
          <p:cNvCxnSpPr>
            <a:cxnSpLocks noChangeShapeType="1"/>
            <a:stCxn id="15" idx="0"/>
          </p:cNvCxnSpPr>
          <p:nvPr/>
        </p:nvCxnSpPr>
        <p:spPr bwMode="auto">
          <a:xfrm rot="16200000" flipV="1">
            <a:off x="4667250" y="2800350"/>
            <a:ext cx="460375" cy="9556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2" name="Straight Connector 31"/>
          <p:cNvCxnSpPr>
            <a:cxnSpLocks noChangeShapeType="1"/>
            <a:stCxn id="16" idx="0"/>
          </p:cNvCxnSpPr>
          <p:nvPr/>
        </p:nvCxnSpPr>
        <p:spPr bwMode="auto">
          <a:xfrm rot="16200000" flipV="1">
            <a:off x="6502400" y="3251200"/>
            <a:ext cx="219075" cy="2698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3" name="Straight Connector 34"/>
          <p:cNvCxnSpPr>
            <a:cxnSpLocks noChangeShapeType="1"/>
            <a:stCxn id="17" idx="0"/>
          </p:cNvCxnSpPr>
          <p:nvPr/>
        </p:nvCxnSpPr>
        <p:spPr bwMode="auto">
          <a:xfrm rot="16200000" flipV="1">
            <a:off x="7416800" y="2794000"/>
            <a:ext cx="523875" cy="8794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4" name="Straight Connector 37"/>
          <p:cNvCxnSpPr>
            <a:cxnSpLocks noChangeShapeType="1"/>
            <a:stCxn id="18" idx="2"/>
          </p:cNvCxnSpPr>
          <p:nvPr/>
        </p:nvCxnSpPr>
        <p:spPr bwMode="auto">
          <a:xfrm rot="5400000">
            <a:off x="6731794" y="1781969"/>
            <a:ext cx="325437" cy="98742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5" name="Straight Connector 44"/>
          <p:cNvCxnSpPr>
            <a:cxnSpLocks noChangeShapeType="1"/>
          </p:cNvCxnSpPr>
          <p:nvPr/>
        </p:nvCxnSpPr>
        <p:spPr bwMode="auto">
          <a:xfrm rot="5400000" flipH="1" flipV="1">
            <a:off x="5676901" y="5676900"/>
            <a:ext cx="381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8" name="TextBox 47"/>
          <p:cNvSpPr txBox="1"/>
          <p:nvPr/>
        </p:nvSpPr>
        <p:spPr>
          <a:xfrm>
            <a:off x="4953000" y="5791200"/>
            <a:ext cx="1828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Person &amp; HH attributes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141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Workplace Location Choice Utility</a:t>
            </a:r>
            <a:endParaRPr lang="en-US" dirty="0"/>
          </a:p>
        </p:txBody>
      </p:sp>
      <p:sp>
        <p:nvSpPr>
          <p:cNvPr id="194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21F624-12BB-415D-8910-2D9D41D06B4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63" name="Rectangle 9"/>
          <p:cNvSpPr>
            <a:spLocks noChangeArrowheads="1"/>
          </p:cNvSpPr>
          <p:nvPr/>
        </p:nvSpPr>
        <p:spPr bwMode="auto">
          <a:xfrm>
            <a:off x="0" y="14192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64" name="Rectangle 10"/>
          <p:cNvSpPr>
            <a:spLocks noChangeArrowheads="1"/>
          </p:cNvSpPr>
          <p:nvPr/>
        </p:nvSpPr>
        <p:spPr bwMode="auto">
          <a:xfrm>
            <a:off x="0" y="16383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65" name="Rectangle 11"/>
          <p:cNvSpPr>
            <a:spLocks noChangeArrowheads="1"/>
          </p:cNvSpPr>
          <p:nvPr/>
        </p:nvSpPr>
        <p:spPr bwMode="auto">
          <a:xfrm>
            <a:off x="0" y="22002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66" name="Rectangle 12"/>
          <p:cNvSpPr>
            <a:spLocks noChangeArrowheads="1"/>
          </p:cNvSpPr>
          <p:nvPr/>
        </p:nvSpPr>
        <p:spPr bwMode="auto">
          <a:xfrm>
            <a:off x="0" y="26003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pic>
        <p:nvPicPr>
          <p:cNvPr id="19468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590800"/>
            <a:ext cx="23241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3143250"/>
            <a:ext cx="3276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0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4267200"/>
            <a:ext cx="2667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1" name="Picture 1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4972050"/>
            <a:ext cx="4953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3" name="Rectangle 19"/>
          <p:cNvSpPr>
            <a:spLocks noChangeArrowheads="1"/>
          </p:cNvSpPr>
          <p:nvPr/>
        </p:nvSpPr>
        <p:spPr bwMode="auto">
          <a:xfrm>
            <a:off x="0" y="6762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74" name="Rectangle 20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75" name="Rectangle 21"/>
          <p:cNvSpPr>
            <a:spLocks noChangeArrowheads="1"/>
          </p:cNvSpPr>
          <p:nvPr/>
        </p:nvSpPr>
        <p:spPr bwMode="auto">
          <a:xfrm>
            <a:off x="0" y="16383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9476" name="Rectangle 22"/>
          <p:cNvSpPr>
            <a:spLocks noChangeArrowheads="1"/>
          </p:cNvSpPr>
          <p:nvPr/>
        </p:nvSpPr>
        <p:spPr bwMode="auto">
          <a:xfrm>
            <a:off x="0" y="220027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219200" y="1828800"/>
            <a:ext cx="13208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Occupation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89200" y="1828800"/>
            <a:ext cx="1092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Person type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" y="2782888"/>
            <a:ext cx="130333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Residential zone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2400" y="3429000"/>
            <a:ext cx="130333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Workplace zone</a:t>
            </a:r>
          </a:p>
        </p:txBody>
      </p:sp>
      <p:sp>
        <p:nvSpPr>
          <p:cNvPr id="19481" name="TextBox 31"/>
          <p:cNvSpPr txBox="1">
            <a:spLocks noChangeArrowheads="1"/>
          </p:cNvSpPr>
          <p:nvPr/>
        </p:nvSpPr>
        <p:spPr bwMode="auto">
          <a:xfrm>
            <a:off x="7010400" y="2438400"/>
            <a:ext cx="190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/Zone size term (relevant jobs)</a:t>
            </a:r>
          </a:p>
        </p:txBody>
      </p:sp>
      <p:sp>
        <p:nvSpPr>
          <p:cNvPr id="19482" name="TextBox 32"/>
          <p:cNvSpPr txBox="1">
            <a:spLocks noChangeArrowheads="1"/>
          </p:cNvSpPr>
          <p:nvPr/>
        </p:nvSpPr>
        <p:spPr bwMode="auto">
          <a:xfrm>
            <a:off x="7010400" y="3287713"/>
            <a:ext cx="1600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/Mode choice logsum</a:t>
            </a:r>
          </a:p>
        </p:txBody>
      </p:sp>
      <p:sp>
        <p:nvSpPr>
          <p:cNvPr id="19483" name="TextBox 33"/>
          <p:cNvSpPr txBox="1">
            <a:spLocks noChangeArrowheads="1"/>
          </p:cNvSpPr>
          <p:nvPr/>
        </p:nvSpPr>
        <p:spPr bwMode="auto">
          <a:xfrm>
            <a:off x="7010400" y="4154488"/>
            <a:ext cx="1676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/Distance decay function</a:t>
            </a:r>
          </a:p>
        </p:txBody>
      </p:sp>
      <p:sp>
        <p:nvSpPr>
          <p:cNvPr id="19484" name="TextBox 34"/>
          <p:cNvSpPr txBox="1">
            <a:spLocks noChangeArrowheads="1"/>
          </p:cNvSpPr>
          <p:nvPr/>
        </p:nvSpPr>
        <p:spPr bwMode="auto">
          <a:xfrm>
            <a:off x="7002463" y="5029200"/>
            <a:ext cx="19129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/>
              <a:t>/Agglomeration &amp; competition effects</a:t>
            </a:r>
          </a:p>
        </p:txBody>
      </p:sp>
      <p:cxnSp>
        <p:nvCxnSpPr>
          <p:cNvPr id="19485" name="Straight Connector 37"/>
          <p:cNvCxnSpPr>
            <a:cxnSpLocks noChangeShapeType="1"/>
            <a:stCxn id="28" idx="2"/>
          </p:cNvCxnSpPr>
          <p:nvPr/>
        </p:nvCxnSpPr>
        <p:spPr bwMode="auto">
          <a:xfrm rot="5400000">
            <a:off x="1581944" y="2445544"/>
            <a:ext cx="544512" cy="508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86" name="Straight Connector 38"/>
          <p:cNvCxnSpPr>
            <a:cxnSpLocks noChangeShapeType="1"/>
          </p:cNvCxnSpPr>
          <p:nvPr/>
        </p:nvCxnSpPr>
        <p:spPr bwMode="auto">
          <a:xfrm rot="10800000" flipV="1">
            <a:off x="1981200" y="2209800"/>
            <a:ext cx="685800" cy="533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87" name="Straight Connector 43"/>
          <p:cNvCxnSpPr>
            <a:cxnSpLocks noChangeShapeType="1"/>
          </p:cNvCxnSpPr>
          <p:nvPr/>
        </p:nvCxnSpPr>
        <p:spPr bwMode="auto">
          <a:xfrm flipV="1">
            <a:off x="1371600" y="2971800"/>
            <a:ext cx="6858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88" name="Straight Connector 50"/>
          <p:cNvCxnSpPr>
            <a:cxnSpLocks noChangeShapeType="1"/>
          </p:cNvCxnSpPr>
          <p:nvPr/>
        </p:nvCxnSpPr>
        <p:spPr bwMode="auto">
          <a:xfrm flipV="1">
            <a:off x="1371600" y="2971800"/>
            <a:ext cx="762000" cy="6858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489" name="TextBox 55"/>
          <p:cNvSpPr txBox="1">
            <a:spLocks noChangeArrowheads="1"/>
          </p:cNvSpPr>
          <p:nvPr/>
        </p:nvSpPr>
        <p:spPr bwMode="auto">
          <a:xfrm>
            <a:off x="3352800" y="3048000"/>
            <a:ext cx="109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Mode</a:t>
            </a:r>
          </a:p>
        </p:txBody>
      </p:sp>
      <p:cxnSp>
        <p:nvCxnSpPr>
          <p:cNvPr id="19490" name="Straight Connector 56"/>
          <p:cNvCxnSpPr>
            <a:cxnSpLocks noChangeShapeType="1"/>
            <a:stCxn id="19489" idx="2"/>
          </p:cNvCxnSpPr>
          <p:nvPr/>
        </p:nvCxnSpPr>
        <p:spPr bwMode="auto">
          <a:xfrm rot="16200000" flipH="1">
            <a:off x="3816350" y="3500438"/>
            <a:ext cx="228600" cy="635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9" name="TextBox 58"/>
          <p:cNvSpPr txBox="1"/>
          <p:nvPr/>
        </p:nvSpPr>
        <p:spPr>
          <a:xfrm>
            <a:off x="228600" y="4687888"/>
            <a:ext cx="12192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Elemental functions</a:t>
            </a:r>
          </a:p>
        </p:txBody>
      </p:sp>
      <p:cxnSp>
        <p:nvCxnSpPr>
          <p:cNvPr id="19492" name="Straight Connector 59"/>
          <p:cNvCxnSpPr>
            <a:cxnSpLocks noChangeShapeType="1"/>
            <a:stCxn id="59" idx="3"/>
          </p:cNvCxnSpPr>
          <p:nvPr/>
        </p:nvCxnSpPr>
        <p:spPr bwMode="auto">
          <a:xfrm flipV="1">
            <a:off x="1447800" y="4953000"/>
            <a:ext cx="457200" cy="571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" name="TextBox 63"/>
          <p:cNvSpPr txBox="1"/>
          <p:nvPr/>
        </p:nvSpPr>
        <p:spPr>
          <a:xfrm>
            <a:off x="1295400" y="5867400"/>
            <a:ext cx="13716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Competing locations</a:t>
            </a:r>
          </a:p>
        </p:txBody>
      </p:sp>
      <p:cxnSp>
        <p:nvCxnSpPr>
          <p:cNvPr id="19494" name="Straight Connector 64"/>
          <p:cNvCxnSpPr>
            <a:cxnSpLocks noChangeShapeType="1"/>
            <a:stCxn id="64" idx="3"/>
          </p:cNvCxnSpPr>
          <p:nvPr/>
        </p:nvCxnSpPr>
        <p:spPr bwMode="auto">
          <a:xfrm flipV="1">
            <a:off x="2667000" y="6019800"/>
            <a:ext cx="381000" cy="1714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Distance Decay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Linear combination of elemental distance (D) functions:</a:t>
            </a:r>
          </a:p>
          <a:p>
            <a:pPr lvl="1">
              <a:defRPr/>
            </a:pPr>
            <a:r>
              <a:rPr lang="en-US" dirty="0" smtClean="0"/>
              <a:t>LN(D)</a:t>
            </a:r>
          </a:p>
          <a:p>
            <a:pPr lvl="1">
              <a:defRPr/>
            </a:pPr>
            <a:r>
              <a:rPr lang="en-US" dirty="0" smtClean="0"/>
              <a:t>D</a:t>
            </a:r>
            <a:r>
              <a:rPr lang="en-US" baseline="30000" dirty="0" smtClean="0"/>
              <a:t>0.5</a:t>
            </a:r>
          </a:p>
          <a:p>
            <a:pPr lvl="1">
              <a:defRPr/>
            </a:pPr>
            <a:r>
              <a:rPr lang="en-US" dirty="0" smtClean="0"/>
              <a:t>D</a:t>
            </a:r>
          </a:p>
          <a:p>
            <a:pPr lvl="1">
              <a:defRPr/>
            </a:pPr>
            <a:r>
              <a:rPr lang="en-US" dirty="0" smtClean="0"/>
              <a:t>D</a:t>
            </a:r>
            <a:r>
              <a:rPr lang="en-US" baseline="30000" dirty="0" smtClean="0"/>
              <a:t>2</a:t>
            </a:r>
          </a:p>
          <a:p>
            <a:pPr lvl="1">
              <a:defRPr/>
            </a:pPr>
            <a:r>
              <a:rPr lang="en-US" dirty="0" smtClean="0"/>
              <a:t>D</a:t>
            </a:r>
            <a:r>
              <a:rPr lang="en-US" baseline="30000" dirty="0" smtClean="0"/>
              <a:t>3</a:t>
            </a:r>
          </a:p>
          <a:p>
            <a:pPr>
              <a:defRPr/>
            </a:pPr>
            <a:r>
              <a:rPr lang="en-US" dirty="0" smtClean="0"/>
              <a:t>Great degree of flexibility in describing various non-linear effects</a:t>
            </a:r>
            <a:endParaRPr lang="en-US" dirty="0"/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1C2948-2E0B-4C7A-AEEC-6A8BBEC7E8A9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2049463"/>
            <a:ext cx="3533775" cy="21224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6825" y="4324350"/>
            <a:ext cx="3533775" cy="2122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Research Focus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Factors affecting work from home</a:t>
            </a:r>
          </a:p>
          <a:p>
            <a:r>
              <a:rPr lang="en-US" dirty="0" smtClean="0"/>
              <a:t>Factors affecting choice of out-of-home location:</a:t>
            </a:r>
          </a:p>
          <a:p>
            <a:pPr lvl="1"/>
            <a:r>
              <a:rPr lang="en-US" dirty="0" smtClean="0"/>
              <a:t>Level </a:t>
            </a:r>
            <a:r>
              <a:rPr lang="en-US" dirty="0" smtClean="0"/>
              <a:t>of segmentation of workers &amp; jobs in the size variable (income group, occupation)</a:t>
            </a:r>
          </a:p>
          <a:p>
            <a:pPr lvl="1"/>
            <a:r>
              <a:rPr lang="en-US" dirty="0" smtClean="0"/>
              <a:t>Individual perception of accessibility to job (willingness to spend time on commuting)   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C53E1F-6BB7-4F27-BAFC-16445099BA9C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Transferability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Workplace location choice model with a rich set of socio-economic and travel/accessibility variables transferable from region to region?</a:t>
            </a:r>
          </a:p>
          <a:p>
            <a:pPr>
              <a:defRPr/>
            </a:pPr>
            <a:r>
              <a:rPr lang="en-US" dirty="0" smtClean="0"/>
              <a:t>If not, what are the specific regional conditions that create uniqueness and are not incorporated in the model?</a:t>
            </a:r>
          </a:p>
          <a:p>
            <a:pPr>
              <a:defRPr/>
            </a:pPr>
            <a:r>
              <a:rPr lang="en-US" dirty="0" smtClean="0"/>
              <a:t>Same model structure estimated and validated for 3 different regions </a:t>
            </a:r>
            <a:endParaRPr lang="en-US" dirty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A640FD-0BE6-4CE6-869D-E31AE1E0942B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3 Metropolitan Regions</a:t>
            </a:r>
            <a:endParaRPr lang="en-US" dirty="0"/>
          </a:p>
        </p:txBody>
      </p:sp>
      <p:sp>
        <p:nvSpPr>
          <p:cNvPr id="235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Planning Applications Conference, Reno, NV, 9-12 May 2011</a:t>
            </a: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276325-C92A-4233-B30D-EA7BFFCB0898}" type="slidenum">
              <a:rPr lang="en-US" smtClean="0"/>
              <a:pPr/>
              <a:t>9</a:t>
            </a:fld>
            <a:endParaRPr lang="en-US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5400" y="2209800"/>
          <a:ext cx="7238999" cy="3587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804"/>
                <a:gridCol w="1888435"/>
                <a:gridCol w="1652380"/>
                <a:gridCol w="1652380"/>
              </a:tblGrid>
              <a:tr h="374385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 Diego, 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Phoenix, AZ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Tucson,</a:t>
                      </a:r>
                      <a:r>
                        <a:rPr lang="en-US" baseline="0" dirty="0" smtClean="0"/>
                        <a:t> AZ</a:t>
                      </a:r>
                      <a:endParaRPr lang="en-US" dirty="0"/>
                    </a:p>
                  </a:txBody>
                  <a:tcPr/>
                </a:tc>
              </a:tr>
              <a:tr h="1084212">
                <a:tc>
                  <a:txBody>
                    <a:bodyPr/>
                    <a:lstStyle/>
                    <a:p>
                      <a:r>
                        <a:rPr lang="en-US" dirty="0" smtClean="0"/>
                        <a:t>MPO for which</a:t>
                      </a:r>
                      <a:r>
                        <a:rPr lang="en-US" baseline="0" dirty="0" smtClean="0"/>
                        <a:t> the ABM is developed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 Diego Association of Governments (SANDAG)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Maricopa Association of Governments (MAG)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Pima Association of Governments (PAG)</a:t>
                      </a:r>
                      <a:endParaRPr lang="en-US" dirty="0"/>
                    </a:p>
                  </a:txBody>
                  <a:tcPr/>
                </a:tc>
              </a:tr>
              <a:tr h="333604">
                <a:tc>
                  <a:txBody>
                    <a:bodyPr/>
                    <a:lstStyle/>
                    <a:p>
                      <a:r>
                        <a:rPr lang="en-US" dirty="0" smtClean="0"/>
                        <a:t>Population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3,095,000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4,261,000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1,035,000</a:t>
                      </a:r>
                      <a:endParaRPr lang="en-US" dirty="0"/>
                    </a:p>
                  </a:txBody>
                  <a:tcPr/>
                </a:tc>
              </a:tr>
              <a:tr h="35713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HHs</a:t>
                      </a:r>
                      <a:r>
                        <a:rPr lang="en-US" dirty="0" smtClean="0"/>
                        <a:t> in the survey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3,651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3,357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1,710</a:t>
                      </a:r>
                      <a:endParaRPr lang="en-US" dirty="0"/>
                    </a:p>
                  </a:txBody>
                  <a:tcPr/>
                </a:tc>
              </a:tr>
              <a:tr h="646198">
                <a:tc>
                  <a:txBody>
                    <a:bodyPr/>
                    <a:lstStyle/>
                    <a:p>
                      <a:r>
                        <a:rPr lang="en-US" dirty="0" smtClean="0"/>
                        <a:t>Workers in the survey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1,323</a:t>
                      </a:r>
                      <a:endParaRPr lang="en-US" dirty="0"/>
                    </a:p>
                  </a:txBody>
                  <a:tcPr/>
                </a:tc>
              </a:tr>
              <a:tr h="646198">
                <a:tc>
                  <a:txBody>
                    <a:bodyPr/>
                    <a:lstStyle/>
                    <a:p>
                      <a:r>
                        <a:rPr lang="en-US" dirty="0" smtClean="0"/>
                        <a:t>Working</a:t>
                      </a:r>
                      <a:r>
                        <a:rPr lang="en-US" baseline="0" dirty="0" smtClean="0"/>
                        <a:t> from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11.2% (466)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13.5% (405)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14.2% (188)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|30.2|46.7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15558</TotalTime>
  <Words>1749</Words>
  <Application>Microsoft PowerPoint</Application>
  <PresentationFormat>On-screen Show (4:3)</PresentationFormat>
  <Paragraphs>350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Blends</vt:lpstr>
      <vt:lpstr>Workplace Choice Model: Insights into Spatial Patterns of Commuting in 3 Metropolitan Regions</vt:lpstr>
      <vt:lpstr>Importance of Workplace Choice</vt:lpstr>
      <vt:lpstr>General Model Framework</vt:lpstr>
      <vt:lpstr>Workplace Type Choice Utility</vt:lpstr>
      <vt:lpstr>Workplace Location Choice Utility</vt:lpstr>
      <vt:lpstr>Distance Decay Function</vt:lpstr>
      <vt:lpstr>Research Focus</vt:lpstr>
      <vt:lpstr>Transferability </vt:lpstr>
      <vt:lpstr>3 Metropolitan Regions</vt:lpstr>
      <vt:lpstr>Workplace Type Choice – Work from Home (MAG/PAG)</vt:lpstr>
      <vt:lpstr>Predicting Future for Working from Home &amp; Telecommuting</vt:lpstr>
      <vt:lpstr>Observed Commuting TLD </vt:lpstr>
      <vt:lpstr>Segmentation of Workers and Jobs by Occupation (MAG/PAG)</vt:lpstr>
      <vt:lpstr>Segmentation of Distance Decay Functions</vt:lpstr>
      <vt:lpstr>Estimation of Distance Decay Functions</vt:lpstr>
      <vt:lpstr>Baseline Distance Decay </vt:lpstr>
      <vt:lpstr>Impact of Part-Time Work</vt:lpstr>
      <vt:lpstr>Impact of Low Income</vt:lpstr>
      <vt:lpstr>Impact of High Income</vt:lpstr>
      <vt:lpstr>Impact of Female Gender</vt:lpstr>
      <vt:lpstr>Composition of All Impacts (MAG)</vt:lpstr>
      <vt:lpstr>Validation, SANDAG,  8×8 Major Statistical Areas</vt:lpstr>
      <vt:lpstr>Conclusions / Main Factors </vt:lpstr>
      <vt:lpstr>Conclusions / Transferability </vt:lpstr>
      <vt:lpstr>Conclusions / Differences </vt:lpstr>
      <vt:lpstr>Conclusions / Application</vt:lpstr>
      <vt:lpstr>Thanks for Your Attention!</vt:lpstr>
    </vt:vector>
  </TitlesOfParts>
  <Company>Parsons Brinckerhoff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generation </dc:title>
  <dc:creator>Peter Vovsha</dc:creator>
  <cp:lastModifiedBy>PB</cp:lastModifiedBy>
  <cp:revision>1165</cp:revision>
  <cp:lastPrinted>1601-01-01T00:00:00Z</cp:lastPrinted>
  <dcterms:created xsi:type="dcterms:W3CDTF">2002-11-17T02:35:07Z</dcterms:created>
  <dcterms:modified xsi:type="dcterms:W3CDTF">2011-05-10T18:53:19Z</dcterms:modified>
</cp:coreProperties>
</file>