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9" r:id="rId3"/>
    <p:sldId id="266" r:id="rId4"/>
    <p:sldId id="260" r:id="rId5"/>
    <p:sldId id="267" r:id="rId6"/>
    <p:sldId id="257" r:id="rId7"/>
    <p:sldId id="269" r:id="rId8"/>
    <p:sldId id="271" r:id="rId9"/>
    <p:sldId id="272" r:id="rId10"/>
    <p:sldId id="273" r:id="rId11"/>
    <p:sldId id="275" r:id="rId12"/>
    <p:sldId id="274" r:id="rId13"/>
    <p:sldId id="264" r:id="rId14"/>
    <p:sldId id="26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716" autoAdjust="0"/>
  </p:normalViewPr>
  <p:slideViewPr>
    <p:cSldViewPr>
      <p:cViewPr varScale="1">
        <p:scale>
          <a:sx n="64" d="100"/>
          <a:sy n="64" d="100"/>
        </p:scale>
        <p:origin x="-134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C:\Modelrun\AutoOwnership\New%20Calibration%20Stat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Modelrun\AutoOwnership\New%20Calibration%20Stat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Modelrun\AutoOwnership\New%20Calibration%20Stat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Modelrun\AutoOwnership\New%20Calibration%20Stat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Modelrun\AutoOwnership\New%20Calibration%20Stat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plotArea>
      <c:layout/>
      <c:barChart>
        <c:barDir val="bar"/>
        <c:grouping val="clustered"/>
        <c:ser>
          <c:idx val="2"/>
          <c:order val="0"/>
          <c:tx>
            <c:strRef>
              <c:f>Sheet1!$V$14</c:f>
              <c:strCache>
                <c:ptCount val="1"/>
                <c:pt idx="0">
                  <c:v>Calibrate Constants</c:v>
                </c:pt>
              </c:strCache>
            </c:strRef>
          </c:tx>
          <c:spPr>
            <a:solidFill>
              <a:srgbClr val="0070C0"/>
            </a:solidFill>
          </c:spPr>
          <c:cat>
            <c:strRef>
              <c:f>Sheet1!$S$15:$S$19</c:f>
              <c:strCache>
                <c:ptCount val="5"/>
                <c:pt idx="0">
                  <c:v>4+ Autos</c:v>
                </c:pt>
                <c:pt idx="1">
                  <c:v>3 Autos</c:v>
                </c:pt>
                <c:pt idx="2">
                  <c:v>2 Autos</c:v>
                </c:pt>
                <c:pt idx="3">
                  <c:v>1 Auto</c:v>
                </c:pt>
                <c:pt idx="4">
                  <c:v>0 Autos</c:v>
                </c:pt>
              </c:strCache>
            </c:strRef>
          </c:cat>
          <c:val>
            <c:numRef>
              <c:f>Sheet1!$V$15:$V$19</c:f>
              <c:numCache>
                <c:formatCode>General</c:formatCode>
                <c:ptCount val="5"/>
                <c:pt idx="0">
                  <c:v>49227</c:v>
                </c:pt>
                <c:pt idx="1">
                  <c:v>120075</c:v>
                </c:pt>
                <c:pt idx="2">
                  <c:v>289772</c:v>
                </c:pt>
                <c:pt idx="3">
                  <c:v>262147</c:v>
                </c:pt>
                <c:pt idx="4">
                  <c:v>99529</c:v>
                </c:pt>
              </c:numCache>
            </c:numRef>
          </c:val>
        </c:ser>
        <c:ser>
          <c:idx val="1"/>
          <c:order val="1"/>
          <c:tx>
            <c:strRef>
              <c:f>Sheet1!$U$14</c:f>
              <c:strCache>
                <c:ptCount val="1"/>
                <c:pt idx="0">
                  <c:v>As-Is</c:v>
                </c:pt>
              </c:strCache>
            </c:strRef>
          </c:tx>
          <c:spPr>
            <a:solidFill>
              <a:srgbClr val="FF0000"/>
            </a:solidFill>
          </c:spPr>
          <c:cat>
            <c:strRef>
              <c:f>Sheet1!$S$15:$S$19</c:f>
              <c:strCache>
                <c:ptCount val="5"/>
                <c:pt idx="0">
                  <c:v>4+ Autos</c:v>
                </c:pt>
                <c:pt idx="1">
                  <c:v>3 Autos</c:v>
                </c:pt>
                <c:pt idx="2">
                  <c:v>2 Autos</c:v>
                </c:pt>
                <c:pt idx="3">
                  <c:v>1 Auto</c:v>
                </c:pt>
                <c:pt idx="4">
                  <c:v>0 Autos</c:v>
                </c:pt>
              </c:strCache>
            </c:strRef>
          </c:cat>
          <c:val>
            <c:numRef>
              <c:f>Sheet1!$U$15:$U$19</c:f>
              <c:numCache>
                <c:formatCode>General</c:formatCode>
                <c:ptCount val="5"/>
                <c:pt idx="0">
                  <c:v>49757</c:v>
                </c:pt>
                <c:pt idx="1">
                  <c:v>96448</c:v>
                </c:pt>
                <c:pt idx="2">
                  <c:v>312195</c:v>
                </c:pt>
                <c:pt idx="3">
                  <c:v>294668</c:v>
                </c:pt>
                <c:pt idx="4">
                  <c:v>67682</c:v>
                </c:pt>
              </c:numCache>
            </c:numRef>
          </c:val>
        </c:ser>
        <c:ser>
          <c:idx val="0"/>
          <c:order val="2"/>
          <c:tx>
            <c:strRef>
              <c:f>Sheet1!$T$14</c:f>
              <c:strCache>
                <c:ptCount val="1"/>
                <c:pt idx="0">
                  <c:v>ACS</c:v>
                </c:pt>
              </c:strCache>
            </c:strRef>
          </c:tx>
          <c:spPr>
            <a:solidFill>
              <a:schemeClr val="accent3">
                <a:lumMod val="50000"/>
              </a:schemeClr>
            </a:solidFill>
          </c:spPr>
          <c:cat>
            <c:strRef>
              <c:f>Sheet1!$S$15:$S$19</c:f>
              <c:strCache>
                <c:ptCount val="5"/>
                <c:pt idx="0">
                  <c:v>4+ Autos</c:v>
                </c:pt>
                <c:pt idx="1">
                  <c:v>3 Autos</c:v>
                </c:pt>
                <c:pt idx="2">
                  <c:v>2 Autos</c:v>
                </c:pt>
                <c:pt idx="3">
                  <c:v>1 Auto</c:v>
                </c:pt>
                <c:pt idx="4">
                  <c:v>0 Autos</c:v>
                </c:pt>
              </c:strCache>
            </c:strRef>
          </c:cat>
          <c:val>
            <c:numRef>
              <c:f>Sheet1!$T$15:$T$19</c:f>
              <c:numCache>
                <c:formatCode>General</c:formatCode>
                <c:ptCount val="5"/>
                <c:pt idx="0">
                  <c:v>48131</c:v>
                </c:pt>
                <c:pt idx="1">
                  <c:v>109708</c:v>
                </c:pt>
                <c:pt idx="2">
                  <c:v>292966</c:v>
                </c:pt>
                <c:pt idx="3">
                  <c:v>242303</c:v>
                </c:pt>
                <c:pt idx="4">
                  <c:v>64189</c:v>
                </c:pt>
              </c:numCache>
            </c:numRef>
          </c:val>
        </c:ser>
        <c:axId val="52601600"/>
        <c:axId val="52603136"/>
      </c:barChart>
      <c:catAx>
        <c:axId val="52601600"/>
        <c:scaling>
          <c:orientation val="minMax"/>
        </c:scaling>
        <c:axPos val="l"/>
        <c:tickLblPos val="nextTo"/>
        <c:txPr>
          <a:bodyPr/>
          <a:lstStyle/>
          <a:p>
            <a:pPr>
              <a:defRPr sz="2400"/>
            </a:pPr>
            <a:endParaRPr lang="en-US"/>
          </a:p>
        </c:txPr>
        <c:crossAx val="52603136"/>
        <c:crosses val="autoZero"/>
        <c:auto val="1"/>
        <c:lblAlgn val="ctr"/>
        <c:lblOffset val="100"/>
      </c:catAx>
      <c:valAx>
        <c:axId val="52603136"/>
        <c:scaling>
          <c:orientation val="minMax"/>
        </c:scaling>
        <c:axPos val="b"/>
        <c:majorGridlines/>
        <c:numFmt formatCode="#,##0" sourceLinked="0"/>
        <c:tickLblPos val="low"/>
        <c:txPr>
          <a:bodyPr/>
          <a:lstStyle/>
          <a:p>
            <a:pPr>
              <a:defRPr sz="2400"/>
            </a:pPr>
            <a:endParaRPr lang="en-US"/>
          </a:p>
        </c:txPr>
        <c:crossAx val="52601600"/>
        <c:crosses val="autoZero"/>
        <c:crossBetween val="between"/>
      </c:valAx>
      <c:spPr>
        <a:solidFill>
          <a:prstClr val="white">
            <a:alpha val="75000"/>
          </a:prstClr>
        </a:solidFill>
      </c:spPr>
    </c:plotArea>
    <c:legend>
      <c:legendPos val="b"/>
      <c:layout/>
      <c:txPr>
        <a:bodyPr/>
        <a:lstStyle/>
        <a:p>
          <a:pPr>
            <a:defRPr sz="2400"/>
          </a:pPr>
          <a:endParaRPr lang="en-US"/>
        </a:p>
      </c:txPr>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plotArea>
      <c:layout/>
      <c:barChart>
        <c:barDir val="bar"/>
        <c:grouping val="clustered"/>
        <c:ser>
          <c:idx val="2"/>
          <c:order val="0"/>
          <c:tx>
            <c:strRef>
              <c:f>Sheet1!$V$24</c:f>
              <c:strCache>
                <c:ptCount val="1"/>
                <c:pt idx="0">
                  <c:v>Calibrate Constants</c:v>
                </c:pt>
              </c:strCache>
            </c:strRef>
          </c:tx>
          <c:spPr>
            <a:solidFill>
              <a:srgbClr val="0070C0"/>
            </a:solidFill>
          </c:spPr>
          <c:cat>
            <c:strRef>
              <c:f>Sheet1!$S$25:$S$29</c:f>
              <c:strCache>
                <c:ptCount val="5"/>
                <c:pt idx="0">
                  <c:v>4+ Autos</c:v>
                </c:pt>
                <c:pt idx="1">
                  <c:v>3 Autos</c:v>
                </c:pt>
                <c:pt idx="2">
                  <c:v>2 Autos</c:v>
                </c:pt>
                <c:pt idx="3">
                  <c:v>1 Auto</c:v>
                </c:pt>
                <c:pt idx="4">
                  <c:v>0 Autos</c:v>
                </c:pt>
              </c:strCache>
            </c:strRef>
          </c:cat>
          <c:val>
            <c:numRef>
              <c:f>Sheet1!$V$25:$V$29</c:f>
              <c:numCache>
                <c:formatCode>General</c:formatCode>
                <c:ptCount val="5"/>
                <c:pt idx="0">
                  <c:v>5326</c:v>
                </c:pt>
                <c:pt idx="1">
                  <c:v>5030</c:v>
                </c:pt>
                <c:pt idx="2">
                  <c:v>182576</c:v>
                </c:pt>
                <c:pt idx="3">
                  <c:v>155727</c:v>
                </c:pt>
                <c:pt idx="4">
                  <c:v>25038</c:v>
                </c:pt>
              </c:numCache>
            </c:numRef>
          </c:val>
        </c:ser>
        <c:ser>
          <c:idx val="1"/>
          <c:order val="1"/>
          <c:tx>
            <c:strRef>
              <c:f>Sheet1!$U$24</c:f>
              <c:strCache>
                <c:ptCount val="1"/>
                <c:pt idx="0">
                  <c:v>As-Is</c:v>
                </c:pt>
              </c:strCache>
            </c:strRef>
          </c:tx>
          <c:spPr>
            <a:solidFill>
              <a:srgbClr val="FF0000"/>
            </a:solidFill>
          </c:spPr>
          <c:cat>
            <c:strRef>
              <c:f>Sheet1!$S$25:$S$29</c:f>
              <c:strCache>
                <c:ptCount val="5"/>
                <c:pt idx="0">
                  <c:v>4+ Autos</c:v>
                </c:pt>
                <c:pt idx="1">
                  <c:v>3 Autos</c:v>
                </c:pt>
                <c:pt idx="2">
                  <c:v>2 Autos</c:v>
                </c:pt>
                <c:pt idx="3">
                  <c:v>1 Auto</c:v>
                </c:pt>
                <c:pt idx="4">
                  <c:v>0 Autos</c:v>
                </c:pt>
              </c:strCache>
            </c:strRef>
          </c:cat>
          <c:val>
            <c:numRef>
              <c:f>Sheet1!$U$25:$U$29</c:f>
              <c:numCache>
                <c:formatCode>General</c:formatCode>
                <c:ptCount val="5"/>
                <c:pt idx="0">
                  <c:v>5857</c:v>
                </c:pt>
                <c:pt idx="1">
                  <c:v>7675</c:v>
                </c:pt>
                <c:pt idx="2">
                  <c:v>179179</c:v>
                </c:pt>
                <c:pt idx="3">
                  <c:v>171419</c:v>
                </c:pt>
                <c:pt idx="4">
                  <c:v>9567</c:v>
                </c:pt>
              </c:numCache>
            </c:numRef>
          </c:val>
        </c:ser>
        <c:ser>
          <c:idx val="0"/>
          <c:order val="2"/>
          <c:tx>
            <c:strRef>
              <c:f>Sheet1!$T$24</c:f>
              <c:strCache>
                <c:ptCount val="1"/>
                <c:pt idx="0">
                  <c:v>ACS</c:v>
                </c:pt>
              </c:strCache>
            </c:strRef>
          </c:tx>
          <c:spPr>
            <a:solidFill>
              <a:schemeClr val="accent3">
                <a:lumMod val="50000"/>
              </a:schemeClr>
            </a:solidFill>
          </c:spPr>
          <c:cat>
            <c:strRef>
              <c:f>Sheet1!$S$25:$S$29</c:f>
              <c:strCache>
                <c:ptCount val="5"/>
                <c:pt idx="0">
                  <c:v>4+ Autos</c:v>
                </c:pt>
                <c:pt idx="1">
                  <c:v>3 Autos</c:v>
                </c:pt>
                <c:pt idx="2">
                  <c:v>2 Autos</c:v>
                </c:pt>
                <c:pt idx="3">
                  <c:v>1 Auto</c:v>
                </c:pt>
                <c:pt idx="4">
                  <c:v>0 Autos</c:v>
                </c:pt>
              </c:strCache>
            </c:strRef>
          </c:cat>
          <c:val>
            <c:numRef>
              <c:f>Sheet1!$T$25:$T$29</c:f>
              <c:numCache>
                <c:formatCode>General</c:formatCode>
                <c:ptCount val="5"/>
                <c:pt idx="0">
                  <c:v>17311</c:v>
                </c:pt>
                <c:pt idx="1">
                  <c:v>40309</c:v>
                </c:pt>
                <c:pt idx="2">
                  <c:v>112855</c:v>
                </c:pt>
                <c:pt idx="3">
                  <c:v>119471</c:v>
                </c:pt>
                <c:pt idx="4">
                  <c:v>41760</c:v>
                </c:pt>
              </c:numCache>
            </c:numRef>
          </c:val>
        </c:ser>
        <c:axId val="52739456"/>
        <c:axId val="52741248"/>
      </c:barChart>
      <c:catAx>
        <c:axId val="52739456"/>
        <c:scaling>
          <c:orientation val="minMax"/>
        </c:scaling>
        <c:axPos val="l"/>
        <c:tickLblPos val="nextTo"/>
        <c:txPr>
          <a:bodyPr/>
          <a:lstStyle/>
          <a:p>
            <a:pPr>
              <a:defRPr sz="2400"/>
            </a:pPr>
            <a:endParaRPr lang="en-US"/>
          </a:p>
        </c:txPr>
        <c:crossAx val="52741248"/>
        <c:crosses val="autoZero"/>
        <c:auto val="1"/>
        <c:lblAlgn val="ctr"/>
        <c:lblOffset val="100"/>
      </c:catAx>
      <c:valAx>
        <c:axId val="52741248"/>
        <c:scaling>
          <c:orientation val="minMax"/>
        </c:scaling>
        <c:axPos val="b"/>
        <c:majorGridlines/>
        <c:numFmt formatCode="#,##0" sourceLinked="0"/>
        <c:tickLblPos val="nextTo"/>
        <c:txPr>
          <a:bodyPr/>
          <a:lstStyle/>
          <a:p>
            <a:pPr>
              <a:defRPr sz="2400"/>
            </a:pPr>
            <a:endParaRPr lang="en-US"/>
          </a:p>
        </c:txPr>
        <c:crossAx val="52739456"/>
        <c:crosses val="autoZero"/>
        <c:crossBetween val="between"/>
      </c:valAx>
      <c:spPr>
        <a:solidFill>
          <a:prstClr val="white">
            <a:alpha val="75000"/>
          </a:prstClr>
        </a:solidFill>
      </c:spPr>
    </c:plotArea>
    <c:legend>
      <c:legendPos val="b"/>
      <c:layout/>
      <c:txPr>
        <a:bodyPr/>
        <a:lstStyle/>
        <a:p>
          <a:pPr>
            <a:defRPr sz="2400"/>
          </a:pPr>
          <a:endParaRPr lang="en-US"/>
        </a:p>
      </c:txPr>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chart>
    <c:plotArea>
      <c:layout/>
      <c:barChart>
        <c:barDir val="bar"/>
        <c:grouping val="clustered"/>
        <c:ser>
          <c:idx val="0"/>
          <c:order val="0"/>
          <c:tx>
            <c:strRef>
              <c:f>Sheet1!$V$33</c:f>
              <c:strCache>
                <c:ptCount val="1"/>
                <c:pt idx="0">
                  <c:v>Calibrate Constants</c:v>
                </c:pt>
              </c:strCache>
            </c:strRef>
          </c:tx>
          <c:spPr>
            <a:solidFill>
              <a:srgbClr val="0070C0"/>
            </a:solidFill>
          </c:spPr>
          <c:cat>
            <c:strRef>
              <c:f>Sheet1!$S$34:$S$38</c:f>
              <c:strCache>
                <c:ptCount val="5"/>
                <c:pt idx="0">
                  <c:v>4+ Autos</c:v>
                </c:pt>
                <c:pt idx="1">
                  <c:v>3 Autos</c:v>
                </c:pt>
                <c:pt idx="2">
                  <c:v>2 Autos</c:v>
                </c:pt>
                <c:pt idx="3">
                  <c:v>1 Auto</c:v>
                </c:pt>
                <c:pt idx="4">
                  <c:v>0 Autos</c:v>
                </c:pt>
              </c:strCache>
            </c:strRef>
          </c:cat>
          <c:val>
            <c:numRef>
              <c:f>Sheet1!$V$34:$V$38</c:f>
              <c:numCache>
                <c:formatCode>General</c:formatCode>
                <c:ptCount val="5"/>
                <c:pt idx="0">
                  <c:v>27076</c:v>
                </c:pt>
                <c:pt idx="1">
                  <c:v>27364</c:v>
                </c:pt>
                <c:pt idx="2">
                  <c:v>30334</c:v>
                </c:pt>
                <c:pt idx="3">
                  <c:v>32878</c:v>
                </c:pt>
                <c:pt idx="4">
                  <c:v>24497</c:v>
                </c:pt>
              </c:numCache>
            </c:numRef>
          </c:val>
        </c:ser>
        <c:ser>
          <c:idx val="1"/>
          <c:order val="1"/>
          <c:tx>
            <c:strRef>
              <c:f>Sheet1!$U$33</c:f>
              <c:strCache>
                <c:ptCount val="1"/>
                <c:pt idx="0">
                  <c:v>As-Is</c:v>
                </c:pt>
              </c:strCache>
            </c:strRef>
          </c:tx>
          <c:spPr>
            <a:solidFill>
              <a:srgbClr val="FF0000"/>
            </a:solidFill>
          </c:spPr>
          <c:cat>
            <c:strRef>
              <c:f>Sheet1!$S$34:$S$38</c:f>
              <c:strCache>
                <c:ptCount val="5"/>
                <c:pt idx="0">
                  <c:v>4+ Autos</c:v>
                </c:pt>
                <c:pt idx="1">
                  <c:v>3 Autos</c:v>
                </c:pt>
                <c:pt idx="2">
                  <c:v>2 Autos</c:v>
                </c:pt>
                <c:pt idx="3">
                  <c:v>1 Auto</c:v>
                </c:pt>
                <c:pt idx="4">
                  <c:v>0 Autos</c:v>
                </c:pt>
              </c:strCache>
            </c:strRef>
          </c:cat>
          <c:val>
            <c:numRef>
              <c:f>Sheet1!$U$34:$U$38</c:f>
              <c:numCache>
                <c:formatCode>General</c:formatCode>
                <c:ptCount val="5"/>
                <c:pt idx="0">
                  <c:v>26009</c:v>
                </c:pt>
                <c:pt idx="1">
                  <c:v>27224</c:v>
                </c:pt>
                <c:pt idx="2">
                  <c:v>33532</c:v>
                </c:pt>
                <c:pt idx="3">
                  <c:v>36538</c:v>
                </c:pt>
                <c:pt idx="4">
                  <c:v>18846</c:v>
                </c:pt>
              </c:numCache>
            </c:numRef>
          </c:val>
        </c:ser>
        <c:ser>
          <c:idx val="2"/>
          <c:order val="2"/>
          <c:tx>
            <c:strRef>
              <c:f>Sheet1!$T$33</c:f>
              <c:strCache>
                <c:ptCount val="1"/>
                <c:pt idx="0">
                  <c:v>ACS</c:v>
                </c:pt>
              </c:strCache>
            </c:strRef>
          </c:tx>
          <c:spPr>
            <a:solidFill>
              <a:schemeClr val="accent3">
                <a:lumMod val="50000"/>
              </a:schemeClr>
            </a:solidFill>
          </c:spPr>
          <c:cat>
            <c:strRef>
              <c:f>Sheet1!$S$34:$S$38</c:f>
              <c:strCache>
                <c:ptCount val="5"/>
                <c:pt idx="0">
                  <c:v>4+ Autos</c:v>
                </c:pt>
                <c:pt idx="1">
                  <c:v>3 Autos</c:v>
                </c:pt>
                <c:pt idx="2">
                  <c:v>2 Autos</c:v>
                </c:pt>
                <c:pt idx="3">
                  <c:v>1 Auto</c:v>
                </c:pt>
                <c:pt idx="4">
                  <c:v>0 Autos</c:v>
                </c:pt>
              </c:strCache>
            </c:strRef>
          </c:cat>
          <c:val>
            <c:numRef>
              <c:f>Sheet1!$T$34:$T$38</c:f>
              <c:numCache>
                <c:formatCode>General</c:formatCode>
                <c:ptCount val="5"/>
                <c:pt idx="0">
                  <c:v>8848</c:v>
                </c:pt>
                <c:pt idx="1">
                  <c:v>19947</c:v>
                </c:pt>
                <c:pt idx="2">
                  <c:v>54524</c:v>
                </c:pt>
                <c:pt idx="3">
                  <c:v>39152</c:v>
                </c:pt>
                <c:pt idx="4">
                  <c:v>7260</c:v>
                </c:pt>
              </c:numCache>
            </c:numRef>
          </c:val>
        </c:ser>
        <c:axId val="53164288"/>
        <c:axId val="53170176"/>
      </c:barChart>
      <c:catAx>
        <c:axId val="53164288"/>
        <c:scaling>
          <c:orientation val="minMax"/>
        </c:scaling>
        <c:axPos val="l"/>
        <c:tickLblPos val="nextTo"/>
        <c:txPr>
          <a:bodyPr/>
          <a:lstStyle/>
          <a:p>
            <a:pPr>
              <a:defRPr sz="2400"/>
            </a:pPr>
            <a:endParaRPr lang="en-US"/>
          </a:p>
        </c:txPr>
        <c:crossAx val="53170176"/>
        <c:crosses val="autoZero"/>
        <c:auto val="1"/>
        <c:lblAlgn val="ctr"/>
        <c:lblOffset val="100"/>
      </c:catAx>
      <c:valAx>
        <c:axId val="53170176"/>
        <c:scaling>
          <c:orientation val="minMax"/>
        </c:scaling>
        <c:axPos val="b"/>
        <c:majorGridlines/>
        <c:numFmt formatCode="#,##0" sourceLinked="0"/>
        <c:tickLblPos val="nextTo"/>
        <c:txPr>
          <a:bodyPr/>
          <a:lstStyle/>
          <a:p>
            <a:pPr>
              <a:defRPr sz="2400"/>
            </a:pPr>
            <a:endParaRPr lang="en-US"/>
          </a:p>
        </c:txPr>
        <c:crossAx val="53164288"/>
        <c:crosses val="autoZero"/>
        <c:crossBetween val="between"/>
      </c:valAx>
      <c:spPr>
        <a:solidFill>
          <a:prstClr val="white">
            <a:alpha val="75000"/>
          </a:prstClr>
        </a:solidFill>
      </c:spPr>
    </c:plotArea>
    <c:legend>
      <c:legendPos val="b"/>
      <c:layout/>
      <c:txPr>
        <a:bodyPr/>
        <a:lstStyle/>
        <a:p>
          <a:pPr>
            <a:defRPr sz="2400"/>
          </a:pPr>
          <a:endParaRPr lang="en-US"/>
        </a:p>
      </c:txPr>
    </c:legend>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plotArea>
      <c:layout/>
      <c:barChart>
        <c:barDir val="bar"/>
        <c:grouping val="clustered"/>
        <c:ser>
          <c:idx val="2"/>
          <c:order val="0"/>
          <c:tx>
            <c:strRef>
              <c:f>Sheet1!$N$41</c:f>
              <c:strCache>
                <c:ptCount val="1"/>
                <c:pt idx="0">
                  <c:v>Calibrate Constants</c:v>
                </c:pt>
              </c:strCache>
            </c:strRef>
          </c:tx>
          <c:spPr>
            <a:solidFill>
              <a:srgbClr val="0070C0"/>
            </a:solidFill>
          </c:spPr>
          <c:cat>
            <c:strRef>
              <c:f>Sheet1!$K$42:$K$46</c:f>
              <c:strCache>
                <c:ptCount val="5"/>
                <c:pt idx="0">
                  <c:v>4+ Autos</c:v>
                </c:pt>
                <c:pt idx="1">
                  <c:v>3 Autos</c:v>
                </c:pt>
                <c:pt idx="2">
                  <c:v>2 Autos</c:v>
                </c:pt>
                <c:pt idx="3">
                  <c:v>1 Auto</c:v>
                </c:pt>
                <c:pt idx="4">
                  <c:v>0 Autos</c:v>
                </c:pt>
              </c:strCache>
            </c:strRef>
          </c:cat>
          <c:val>
            <c:numRef>
              <c:f>Sheet1!$N$42:$N$46</c:f>
              <c:numCache>
                <c:formatCode>General</c:formatCode>
                <c:ptCount val="5"/>
                <c:pt idx="0">
                  <c:v>29596</c:v>
                </c:pt>
                <c:pt idx="1">
                  <c:v>92268</c:v>
                </c:pt>
                <c:pt idx="2">
                  <c:v>88822</c:v>
                </c:pt>
                <c:pt idx="3">
                  <c:v>84652</c:v>
                </c:pt>
                <c:pt idx="4">
                  <c:v>60735</c:v>
                </c:pt>
              </c:numCache>
            </c:numRef>
          </c:val>
        </c:ser>
        <c:ser>
          <c:idx val="1"/>
          <c:order val="1"/>
          <c:tx>
            <c:strRef>
              <c:f>Sheet1!$M$41</c:f>
              <c:strCache>
                <c:ptCount val="1"/>
                <c:pt idx="0">
                  <c:v>As-Is</c:v>
                </c:pt>
              </c:strCache>
            </c:strRef>
          </c:tx>
          <c:spPr>
            <a:solidFill>
              <a:srgbClr val="FF0000"/>
            </a:solidFill>
          </c:spPr>
          <c:cat>
            <c:strRef>
              <c:f>Sheet1!$K$42:$K$46</c:f>
              <c:strCache>
                <c:ptCount val="5"/>
                <c:pt idx="0">
                  <c:v>4+ Autos</c:v>
                </c:pt>
                <c:pt idx="1">
                  <c:v>3 Autos</c:v>
                </c:pt>
                <c:pt idx="2">
                  <c:v>2 Autos</c:v>
                </c:pt>
                <c:pt idx="3">
                  <c:v>1 Auto</c:v>
                </c:pt>
                <c:pt idx="4">
                  <c:v>0 Autos</c:v>
                </c:pt>
              </c:strCache>
            </c:strRef>
          </c:cat>
          <c:val>
            <c:numRef>
              <c:f>Sheet1!$M$42:$M$46</c:f>
              <c:numCache>
                <c:formatCode>General</c:formatCode>
                <c:ptCount val="5"/>
                <c:pt idx="0">
                  <c:v>31292</c:v>
                </c:pt>
                <c:pt idx="1">
                  <c:v>68617</c:v>
                </c:pt>
                <c:pt idx="2">
                  <c:v>109910</c:v>
                </c:pt>
                <c:pt idx="3">
                  <c:v>98246</c:v>
                </c:pt>
                <c:pt idx="4">
                  <c:v>48008</c:v>
                </c:pt>
              </c:numCache>
            </c:numRef>
          </c:val>
        </c:ser>
        <c:ser>
          <c:idx val="0"/>
          <c:order val="2"/>
          <c:tx>
            <c:strRef>
              <c:f>Sheet1!$L$41</c:f>
              <c:strCache>
                <c:ptCount val="1"/>
                <c:pt idx="0">
                  <c:v>ACS</c:v>
                </c:pt>
              </c:strCache>
            </c:strRef>
          </c:tx>
          <c:spPr>
            <a:solidFill>
              <a:schemeClr val="accent3">
                <a:lumMod val="50000"/>
              </a:schemeClr>
            </a:solidFill>
          </c:spPr>
          <c:cat>
            <c:strRef>
              <c:f>Sheet1!$K$42:$K$46</c:f>
              <c:strCache>
                <c:ptCount val="5"/>
                <c:pt idx="0">
                  <c:v>4+ Autos</c:v>
                </c:pt>
                <c:pt idx="1">
                  <c:v>3 Autos</c:v>
                </c:pt>
                <c:pt idx="2">
                  <c:v>2 Autos</c:v>
                </c:pt>
                <c:pt idx="3">
                  <c:v>1 Auto</c:v>
                </c:pt>
                <c:pt idx="4">
                  <c:v>0 Autos</c:v>
                </c:pt>
              </c:strCache>
            </c:strRef>
          </c:cat>
          <c:val>
            <c:numRef>
              <c:f>Sheet1!$L$42:$L$46</c:f>
              <c:numCache>
                <c:formatCode>General</c:formatCode>
                <c:ptCount val="5"/>
                <c:pt idx="0">
                  <c:v>23157</c:v>
                </c:pt>
                <c:pt idx="1">
                  <c:v>51855</c:v>
                </c:pt>
                <c:pt idx="2">
                  <c:v>141576</c:v>
                </c:pt>
                <c:pt idx="3">
                  <c:v>101348</c:v>
                </c:pt>
                <c:pt idx="4">
                  <c:v>19818</c:v>
                </c:pt>
              </c:numCache>
            </c:numRef>
          </c:val>
        </c:ser>
        <c:axId val="53286400"/>
        <c:axId val="53287936"/>
      </c:barChart>
      <c:catAx>
        <c:axId val="53286400"/>
        <c:scaling>
          <c:orientation val="minMax"/>
        </c:scaling>
        <c:axPos val="l"/>
        <c:tickLblPos val="nextTo"/>
        <c:txPr>
          <a:bodyPr/>
          <a:lstStyle/>
          <a:p>
            <a:pPr>
              <a:defRPr sz="2400"/>
            </a:pPr>
            <a:endParaRPr lang="en-US"/>
          </a:p>
        </c:txPr>
        <c:crossAx val="53287936"/>
        <c:crosses val="autoZero"/>
        <c:auto val="1"/>
        <c:lblAlgn val="ctr"/>
        <c:lblOffset val="100"/>
      </c:catAx>
      <c:valAx>
        <c:axId val="53287936"/>
        <c:scaling>
          <c:orientation val="minMax"/>
        </c:scaling>
        <c:axPos val="b"/>
        <c:majorGridlines/>
        <c:numFmt formatCode="#,##0" sourceLinked="0"/>
        <c:tickLblPos val="nextTo"/>
        <c:txPr>
          <a:bodyPr/>
          <a:lstStyle/>
          <a:p>
            <a:pPr>
              <a:defRPr sz="2400"/>
            </a:pPr>
            <a:endParaRPr lang="en-US"/>
          </a:p>
        </c:txPr>
        <c:crossAx val="53286400"/>
        <c:crosses val="autoZero"/>
        <c:crossBetween val="between"/>
      </c:valAx>
      <c:spPr>
        <a:solidFill>
          <a:prstClr val="white">
            <a:alpha val="75000"/>
          </a:prstClr>
        </a:solidFill>
      </c:spPr>
    </c:plotArea>
    <c:legend>
      <c:legendPos val="b"/>
      <c:layout/>
      <c:txPr>
        <a:bodyPr/>
        <a:lstStyle/>
        <a:p>
          <a:pPr>
            <a:defRPr sz="2400"/>
          </a:pPr>
          <a:endParaRPr lang="en-US"/>
        </a:p>
      </c:txPr>
    </c:legend>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n-US"/>
  <c:chart>
    <c:plotArea>
      <c:layout/>
      <c:barChart>
        <c:barDir val="bar"/>
        <c:grouping val="clustered"/>
        <c:ser>
          <c:idx val="2"/>
          <c:order val="0"/>
          <c:tx>
            <c:strRef>
              <c:f>Sheet1!$V$42</c:f>
              <c:strCache>
                <c:ptCount val="1"/>
                <c:pt idx="0">
                  <c:v>Calibrate Constants</c:v>
                </c:pt>
              </c:strCache>
            </c:strRef>
          </c:tx>
          <c:spPr>
            <a:solidFill>
              <a:srgbClr val="0070C0"/>
            </a:solidFill>
          </c:spPr>
          <c:cat>
            <c:strRef>
              <c:f>Sheet1!$S$43:$S$47</c:f>
              <c:strCache>
                <c:ptCount val="5"/>
                <c:pt idx="0">
                  <c:v>4+ Autos</c:v>
                </c:pt>
                <c:pt idx="1">
                  <c:v>3 Autos</c:v>
                </c:pt>
                <c:pt idx="2">
                  <c:v>2 Autos</c:v>
                </c:pt>
                <c:pt idx="3">
                  <c:v>1 Auto</c:v>
                </c:pt>
                <c:pt idx="4">
                  <c:v>0 Autos</c:v>
                </c:pt>
              </c:strCache>
            </c:strRef>
          </c:cat>
          <c:val>
            <c:numRef>
              <c:f>Sheet1!$V$43:$V$47</c:f>
              <c:numCache>
                <c:formatCode>General</c:formatCode>
                <c:ptCount val="5"/>
                <c:pt idx="0">
                  <c:v>0</c:v>
                </c:pt>
                <c:pt idx="1">
                  <c:v>7578</c:v>
                </c:pt>
                <c:pt idx="2">
                  <c:v>3835</c:v>
                </c:pt>
                <c:pt idx="3">
                  <c:v>4512</c:v>
                </c:pt>
                <c:pt idx="4">
                  <c:v>2858</c:v>
                </c:pt>
              </c:numCache>
            </c:numRef>
          </c:val>
        </c:ser>
        <c:ser>
          <c:idx val="1"/>
          <c:order val="1"/>
          <c:tx>
            <c:strRef>
              <c:f>Sheet1!$U$42</c:f>
              <c:strCache>
                <c:ptCount val="1"/>
                <c:pt idx="0">
                  <c:v>As-Is</c:v>
                </c:pt>
              </c:strCache>
            </c:strRef>
          </c:tx>
          <c:spPr>
            <a:solidFill>
              <a:srgbClr val="FF0000"/>
            </a:solidFill>
          </c:spPr>
          <c:cat>
            <c:strRef>
              <c:f>Sheet1!$S$43:$S$47</c:f>
              <c:strCache>
                <c:ptCount val="5"/>
                <c:pt idx="0">
                  <c:v>4+ Autos</c:v>
                </c:pt>
                <c:pt idx="1">
                  <c:v>3 Autos</c:v>
                </c:pt>
                <c:pt idx="2">
                  <c:v>2 Autos</c:v>
                </c:pt>
                <c:pt idx="3">
                  <c:v>1 Auto</c:v>
                </c:pt>
                <c:pt idx="4">
                  <c:v>0 Autos</c:v>
                </c:pt>
              </c:strCache>
            </c:strRef>
          </c:cat>
          <c:val>
            <c:numRef>
              <c:f>Sheet1!$U$43:$U$47</c:f>
              <c:numCache>
                <c:formatCode>General</c:formatCode>
                <c:ptCount val="5"/>
                <c:pt idx="0">
                  <c:v>0</c:v>
                </c:pt>
                <c:pt idx="1">
                  <c:v>7360</c:v>
                </c:pt>
                <c:pt idx="2">
                  <c:v>4155</c:v>
                </c:pt>
                <c:pt idx="3">
                  <c:v>5125</c:v>
                </c:pt>
                <c:pt idx="4">
                  <c:v>2143</c:v>
                </c:pt>
              </c:numCache>
            </c:numRef>
          </c:val>
        </c:ser>
        <c:ser>
          <c:idx val="0"/>
          <c:order val="2"/>
          <c:tx>
            <c:strRef>
              <c:f>Sheet1!$T$42</c:f>
              <c:strCache>
                <c:ptCount val="1"/>
                <c:pt idx="0">
                  <c:v>ACS</c:v>
                </c:pt>
              </c:strCache>
            </c:strRef>
          </c:tx>
          <c:spPr>
            <a:solidFill>
              <a:schemeClr val="accent3">
                <a:lumMod val="50000"/>
              </a:schemeClr>
            </a:solidFill>
          </c:spPr>
          <c:cat>
            <c:strRef>
              <c:f>Sheet1!$S$43:$S$47</c:f>
              <c:strCache>
                <c:ptCount val="5"/>
                <c:pt idx="0">
                  <c:v>4+ Autos</c:v>
                </c:pt>
                <c:pt idx="1">
                  <c:v>3 Autos</c:v>
                </c:pt>
                <c:pt idx="2">
                  <c:v>2 Autos</c:v>
                </c:pt>
                <c:pt idx="3">
                  <c:v>1 Auto</c:v>
                </c:pt>
                <c:pt idx="4">
                  <c:v>0 Autos</c:v>
                </c:pt>
              </c:strCache>
            </c:strRef>
          </c:cat>
          <c:val>
            <c:numRef>
              <c:f>Sheet1!$T$43:$T$47</c:f>
              <c:numCache>
                <c:formatCode>General</c:formatCode>
                <c:ptCount val="5"/>
                <c:pt idx="0">
                  <c:v>2644</c:v>
                </c:pt>
                <c:pt idx="1">
                  <c:v>4005</c:v>
                </c:pt>
                <c:pt idx="2">
                  <c:v>6677</c:v>
                </c:pt>
                <c:pt idx="3">
                  <c:v>3937</c:v>
                </c:pt>
                <c:pt idx="4">
                  <c:v>880</c:v>
                </c:pt>
              </c:numCache>
            </c:numRef>
          </c:val>
        </c:ser>
        <c:axId val="53342592"/>
        <c:axId val="53344128"/>
      </c:barChart>
      <c:catAx>
        <c:axId val="53342592"/>
        <c:scaling>
          <c:orientation val="minMax"/>
        </c:scaling>
        <c:axPos val="l"/>
        <c:tickLblPos val="nextTo"/>
        <c:txPr>
          <a:bodyPr/>
          <a:lstStyle/>
          <a:p>
            <a:pPr>
              <a:defRPr sz="2400"/>
            </a:pPr>
            <a:endParaRPr lang="en-US"/>
          </a:p>
        </c:txPr>
        <c:crossAx val="53344128"/>
        <c:crosses val="autoZero"/>
        <c:auto val="1"/>
        <c:lblAlgn val="ctr"/>
        <c:lblOffset val="100"/>
      </c:catAx>
      <c:valAx>
        <c:axId val="53344128"/>
        <c:scaling>
          <c:orientation val="minMax"/>
        </c:scaling>
        <c:axPos val="b"/>
        <c:majorGridlines/>
        <c:numFmt formatCode="#,##0" sourceLinked="0"/>
        <c:tickLblPos val="nextTo"/>
        <c:txPr>
          <a:bodyPr/>
          <a:lstStyle/>
          <a:p>
            <a:pPr>
              <a:defRPr sz="2400"/>
            </a:pPr>
            <a:endParaRPr lang="en-US"/>
          </a:p>
        </c:txPr>
        <c:crossAx val="53342592"/>
        <c:crosses val="autoZero"/>
        <c:crossBetween val="between"/>
      </c:valAx>
      <c:spPr>
        <a:solidFill>
          <a:prstClr val="white">
            <a:alpha val="75000"/>
          </a:prstClr>
        </a:solidFill>
      </c:spPr>
    </c:plotArea>
    <c:legend>
      <c:legendPos val="b"/>
      <c:layout/>
      <c:txPr>
        <a:bodyPr/>
        <a:lstStyle/>
        <a:p>
          <a:pPr>
            <a:defRPr sz="2400"/>
          </a:pPr>
          <a:endParaRPr lang="en-US"/>
        </a:p>
      </c:txPr>
    </c:legend>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57D2B8-2BF4-4B99-80D4-9791481764BB}" type="datetimeFigureOut">
              <a:rPr lang="en-US" smtClean="0"/>
              <a:pPr/>
              <a:t>5/10/2011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76AD4A-E7C3-4A9E-B104-D659C8F8D58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676AD4A-E7C3-4A9E-B104-D659C8F8D58B}"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Butler County is the fastest growing</a:t>
            </a:r>
            <a:r>
              <a:rPr lang="en-US" baseline="0" dirty="0" smtClean="0"/>
              <a:t> county in the region.  It is located between Dayton and Cincinnati, and has trips going to both metropolitan areas.  As you can see from this, both scenarios are pretty bad except for 1 auto.</a:t>
            </a:r>
            <a:endParaRPr lang="en-US" dirty="0"/>
          </a:p>
        </p:txBody>
      </p:sp>
      <p:sp>
        <p:nvSpPr>
          <p:cNvPr id="4" name="Slide Number Placeholder 3"/>
          <p:cNvSpPr>
            <a:spLocks noGrp="1"/>
          </p:cNvSpPr>
          <p:nvPr>
            <p:ph type="sldNum" sz="quarter" idx="10"/>
          </p:nvPr>
        </p:nvSpPr>
        <p:spPr/>
        <p:txBody>
          <a:bodyPr/>
          <a:lstStyle/>
          <a:p>
            <a:fld id="{F676AD4A-E7C3-4A9E-B104-D659C8F8D58B}"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the</a:t>
            </a:r>
            <a:r>
              <a:rPr lang="en-US" baseline="0" dirty="0" smtClean="0"/>
              <a:t> HHs by autos owned for the 4 suburban counties in the region (Butler, Campbell, Clermont, and Kenton counties).  These counties are mostly suburban (at least 40%). </a:t>
            </a:r>
            <a:endParaRPr lang="en-US" dirty="0"/>
          </a:p>
        </p:txBody>
      </p:sp>
      <p:sp>
        <p:nvSpPr>
          <p:cNvPr id="4" name="Slide Number Placeholder 3"/>
          <p:cNvSpPr>
            <a:spLocks noGrp="1"/>
          </p:cNvSpPr>
          <p:nvPr>
            <p:ph type="sldNum" sz="quarter" idx="10"/>
          </p:nvPr>
        </p:nvSpPr>
        <p:spPr/>
        <p:txBody>
          <a:bodyPr/>
          <a:lstStyle/>
          <a:p>
            <a:fld id="{F676AD4A-E7C3-4A9E-B104-D659C8F8D58B}"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Dearborn County is the most rural county in the region, and this graph shows some pretty extreme over-estimation</a:t>
            </a:r>
            <a:r>
              <a:rPr lang="en-US" baseline="0" dirty="0" smtClean="0"/>
              <a:t> of 0 auto households and a pretty extreme underestimation of 4+ autos (the graph is NOT an error – there are actually 0 HHs with 4+ autos assigned).</a:t>
            </a:r>
            <a:endParaRPr lang="en-US" dirty="0"/>
          </a:p>
        </p:txBody>
      </p:sp>
      <p:sp>
        <p:nvSpPr>
          <p:cNvPr id="4" name="Slide Number Placeholder 3"/>
          <p:cNvSpPr>
            <a:spLocks noGrp="1"/>
          </p:cNvSpPr>
          <p:nvPr>
            <p:ph type="sldNum" sz="quarter" idx="10"/>
          </p:nvPr>
        </p:nvSpPr>
        <p:spPr/>
        <p:txBody>
          <a:bodyPr/>
          <a:lstStyle/>
          <a:p>
            <a:fld id="{F676AD4A-E7C3-4A9E-B104-D659C8F8D58B}"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still need</a:t>
            </a:r>
            <a:r>
              <a:rPr lang="en-US" baseline="0" dirty="0" smtClean="0"/>
              <a:t> to have travel surveys for parts of the model, at least for the auto ownership.</a:t>
            </a:r>
          </a:p>
          <a:p>
            <a:endParaRPr lang="en-US" baseline="0" dirty="0" smtClean="0"/>
          </a:p>
          <a:p>
            <a:r>
              <a:rPr lang="en-US" baseline="0" dirty="0" smtClean="0"/>
              <a:t>The same concept of model calibration, which is basically a step-by-step calibration sequentially through all model phases still applies to tour based models.  You can’t expect a good auto ownership pattern (or activity generation pattern) if your synthesized household table is all wrong.</a:t>
            </a:r>
          </a:p>
          <a:p>
            <a:endParaRPr lang="en-US" baseline="0" dirty="0" smtClean="0"/>
          </a:p>
          <a:p>
            <a:r>
              <a:rPr lang="en-US" baseline="0" dirty="0" smtClean="0"/>
              <a:t>Just because something looks good regionally does NOT mean it looks good locally.  Ideally, calibrating model steps should be done at sub-county levels, perhaps by area type within counties or sub-county districts.</a:t>
            </a:r>
          </a:p>
          <a:p>
            <a:endParaRPr lang="en-US" baseline="0" dirty="0" smtClean="0"/>
          </a:p>
          <a:p>
            <a:r>
              <a:rPr lang="en-US" baseline="0" dirty="0" smtClean="0"/>
              <a:t>And of course, make sure you have the data BEFORE you submit the abstract.</a:t>
            </a:r>
            <a:endParaRPr lang="en-US" dirty="0"/>
          </a:p>
        </p:txBody>
      </p:sp>
      <p:sp>
        <p:nvSpPr>
          <p:cNvPr id="4" name="Slide Number Placeholder 3"/>
          <p:cNvSpPr>
            <a:spLocks noGrp="1"/>
          </p:cNvSpPr>
          <p:nvPr>
            <p:ph type="sldNum" sz="quarter" idx="10"/>
          </p:nvPr>
        </p:nvSpPr>
        <p:spPr/>
        <p:txBody>
          <a:bodyPr/>
          <a:lstStyle/>
          <a:p>
            <a:fld id="{F676AD4A-E7C3-4A9E-B104-D659C8F8D58B}"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676AD4A-E7C3-4A9E-B104-D659C8F8D58B}"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OKI Household Travel Survey was $1.3 million, and the transit survey was another $300k.</a:t>
            </a:r>
          </a:p>
          <a:p>
            <a:endParaRPr lang="en-US" baseline="0" dirty="0" smtClean="0"/>
          </a:p>
          <a:p>
            <a:r>
              <a:rPr lang="en-US" baseline="0" dirty="0" smtClean="0"/>
              <a:t>By eliminating the need, I’m not talking about NOT doing them altogether, but instead doing one throughout a state (perhaps one would cover Cincinnati, Columbus, Cleveland, and Dayton), and we would share the data AND the cost.</a:t>
            </a:r>
          </a:p>
          <a:p>
            <a:endParaRPr lang="en-US" baseline="0" dirty="0" smtClean="0"/>
          </a:p>
          <a:p>
            <a:r>
              <a:rPr lang="en-US" baseline="0" dirty="0" smtClean="0"/>
              <a:t>For this project, I used Cincinnati vs. Columbus, since Columbus has an activity based model, we are developing one, and our HHTS is almost complete.  However, because of the timing of the household travel survey data, I was only able to use a draft dataset.</a:t>
            </a:r>
            <a:endParaRPr lang="en-US" dirty="0"/>
          </a:p>
        </p:txBody>
      </p:sp>
      <p:sp>
        <p:nvSpPr>
          <p:cNvPr id="4" name="Slide Number Placeholder 3"/>
          <p:cNvSpPr>
            <a:spLocks noGrp="1"/>
          </p:cNvSpPr>
          <p:nvPr>
            <p:ph type="sldNum" sz="quarter" idx="10"/>
          </p:nvPr>
        </p:nvSpPr>
        <p:spPr/>
        <p:txBody>
          <a:bodyPr/>
          <a:lstStyle/>
          <a:p>
            <a:fld id="{F676AD4A-E7C3-4A9E-B104-D659C8F8D58B}"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676AD4A-E7C3-4A9E-B104-D659C8F8D58B}"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Cincinnati and Columbus</a:t>
            </a:r>
            <a:r>
              <a:rPr lang="en-US" baseline="0" dirty="0" smtClean="0"/>
              <a:t> are very similar.  Both are around 2 million people (Cincinnati is slightly larger).  Both have similar modal alternatives – non-motorized, driving, and express bus; no light rail or commuter rail.  Also, the share of people riding transit is similar for both metropolitan areas.  Being so close – only around 100 miles apart, means that there are few (if any) immeasurable issues (such as significant differences caused by political mindsets, religion).</a:t>
            </a:r>
          </a:p>
        </p:txBody>
      </p:sp>
      <p:sp>
        <p:nvSpPr>
          <p:cNvPr id="4" name="Slide Number Placeholder 3"/>
          <p:cNvSpPr>
            <a:spLocks noGrp="1"/>
          </p:cNvSpPr>
          <p:nvPr>
            <p:ph type="sldNum" sz="quarter" idx="10"/>
          </p:nvPr>
        </p:nvSpPr>
        <p:spPr/>
        <p:txBody>
          <a:bodyPr/>
          <a:lstStyle/>
          <a:p>
            <a:fld id="{F676AD4A-E7C3-4A9E-B104-D659C8F8D58B}"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are a few differences.  40%</a:t>
            </a:r>
            <a:r>
              <a:rPr lang="en-US" baseline="0" dirty="0" smtClean="0"/>
              <a:t> of the Cincinnati Metropolitan Region is outside the state of Ohio.  Columbus is the state Capitol, so there are a lot more government-based jobs.</a:t>
            </a:r>
          </a:p>
          <a:p>
            <a:endParaRPr lang="en-US" baseline="0" dirty="0" smtClean="0"/>
          </a:p>
          <a:p>
            <a:r>
              <a:rPr lang="en-US" baseline="0" dirty="0" smtClean="0"/>
              <a:t>Also, Columbus has the largest public university in north America; Cincinnati has three different major universities.  When it comes to fans, though, Cincinnati has a lot of Buckeye fans, but also a lot of UK Wildcat fans (as well as UC fans!)</a:t>
            </a:r>
          </a:p>
        </p:txBody>
      </p:sp>
      <p:sp>
        <p:nvSpPr>
          <p:cNvPr id="4" name="Slide Number Placeholder 3"/>
          <p:cNvSpPr>
            <a:spLocks noGrp="1"/>
          </p:cNvSpPr>
          <p:nvPr>
            <p:ph type="sldNum" sz="quarter" idx="10"/>
          </p:nvPr>
        </p:nvSpPr>
        <p:spPr/>
        <p:txBody>
          <a:bodyPr/>
          <a:lstStyle/>
          <a:p>
            <a:fld id="{F676AD4A-E7C3-4A9E-B104-D659C8F8D58B}"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 started out by adapting OKI’s SEDATA into the formats acceptable</a:t>
            </a:r>
            <a:r>
              <a:rPr lang="en-US" baseline="0" dirty="0" smtClean="0"/>
              <a:t> for MORPC’s population synthesizer.  This gave me a synthetic population for the OKI region.  Once I had that, I ran with MORPC’s auto ownership and activity generation models “out of the box”, calibrating the constants, calibrating the coefficients and constants, and re-estimating the model.</a:t>
            </a:r>
            <a:endParaRPr lang="en-US" dirty="0"/>
          </a:p>
        </p:txBody>
      </p:sp>
      <p:sp>
        <p:nvSpPr>
          <p:cNvPr id="4" name="Slide Number Placeholder 3"/>
          <p:cNvSpPr>
            <a:spLocks noGrp="1"/>
          </p:cNvSpPr>
          <p:nvPr>
            <p:ph type="sldNum" sz="quarter" idx="10"/>
          </p:nvPr>
        </p:nvSpPr>
        <p:spPr/>
        <p:txBody>
          <a:bodyPr/>
          <a:lstStyle/>
          <a:p>
            <a:fld id="{F676AD4A-E7C3-4A9E-B104-D659C8F8D58B}"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Due to timing of the household</a:t>
            </a:r>
            <a:r>
              <a:rPr lang="en-US" baseline="0" dirty="0" smtClean="0"/>
              <a:t> survey delivery, I was unable to do a large part of this… yet.</a:t>
            </a:r>
            <a:endParaRPr lang="en-US" dirty="0"/>
          </a:p>
        </p:txBody>
      </p:sp>
      <p:sp>
        <p:nvSpPr>
          <p:cNvPr id="4" name="Slide Number Placeholder 3"/>
          <p:cNvSpPr>
            <a:spLocks noGrp="1"/>
          </p:cNvSpPr>
          <p:nvPr>
            <p:ph type="sldNum" sz="quarter" idx="10"/>
          </p:nvPr>
        </p:nvSpPr>
        <p:spPr/>
        <p:txBody>
          <a:bodyPr/>
          <a:lstStyle/>
          <a:p>
            <a:fld id="{F676AD4A-E7C3-4A9E-B104-D659C8F8D58B}"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the next</a:t>
            </a:r>
            <a:r>
              <a:rPr lang="en-US" baseline="0" dirty="0" smtClean="0"/>
              <a:t> few slides, I will be showing the number of households by the autos owned.  In all cases, I am showing the ACS 2005-2007 data (the input data was for 2005), As-Is, which is MORPC’s coefficients and constants, and Calibrating the constants. </a:t>
            </a:r>
            <a:r>
              <a:rPr lang="en-US" dirty="0" smtClean="0"/>
              <a:t>I calibrated the constants by ‘gaming’ them,</a:t>
            </a:r>
            <a:r>
              <a:rPr lang="en-US" baseline="0" dirty="0" smtClean="0"/>
              <a:t> so they are not perfect.</a:t>
            </a:r>
            <a:endParaRPr lang="en-US" dirty="0" smtClean="0"/>
          </a:p>
          <a:p>
            <a:endParaRPr lang="en-US" dirty="0" smtClean="0"/>
          </a:p>
          <a:p>
            <a:r>
              <a:rPr lang="en-US" dirty="0" smtClean="0"/>
              <a:t>This slide shows the regional number of Autos owned by county.  The</a:t>
            </a:r>
            <a:r>
              <a:rPr lang="en-US" baseline="0" dirty="0" smtClean="0"/>
              <a:t> calibration scenario was better for the 1-4+ auto categories, but there are more 0 auto households.</a:t>
            </a:r>
            <a:endParaRPr lang="en-US" dirty="0"/>
          </a:p>
        </p:txBody>
      </p:sp>
      <p:sp>
        <p:nvSpPr>
          <p:cNvPr id="4" name="Slide Number Placeholder 3"/>
          <p:cNvSpPr>
            <a:spLocks noGrp="1"/>
          </p:cNvSpPr>
          <p:nvPr>
            <p:ph type="sldNum" sz="quarter" idx="10"/>
          </p:nvPr>
        </p:nvSpPr>
        <p:spPr/>
        <p:txBody>
          <a:bodyPr/>
          <a:lstStyle/>
          <a:p>
            <a:fld id="{F676AD4A-E7C3-4A9E-B104-D659C8F8D58B}"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Hamilton County is</a:t>
            </a:r>
            <a:r>
              <a:rPr lang="en-US" baseline="0" dirty="0" smtClean="0"/>
              <a:t> where the City of Cincinnati resides, and is the most urban and dense county in the region.  This graph shows that both the As-Is and Calibrate Constants scenarios did poorly for this county.</a:t>
            </a:r>
            <a:endParaRPr lang="en-US" dirty="0"/>
          </a:p>
        </p:txBody>
      </p:sp>
      <p:sp>
        <p:nvSpPr>
          <p:cNvPr id="4" name="Slide Number Placeholder 3"/>
          <p:cNvSpPr>
            <a:spLocks noGrp="1"/>
          </p:cNvSpPr>
          <p:nvPr>
            <p:ph type="sldNum" sz="quarter" idx="10"/>
          </p:nvPr>
        </p:nvSpPr>
        <p:spPr/>
        <p:txBody>
          <a:bodyPr/>
          <a:lstStyle/>
          <a:p>
            <a:fld id="{F676AD4A-E7C3-4A9E-B104-D659C8F8D58B}"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i="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C335C6-4A76-4E33-8D1C-74ABB9387B0C}" type="datetimeFigureOut">
              <a:rPr lang="en-US" smtClean="0"/>
              <a:pPr/>
              <a:t>5/10/2011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39F260-7BB4-4C37-847F-A1A2A80E819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C335C6-4A76-4E33-8D1C-74ABB9387B0C}" type="datetimeFigureOut">
              <a:rPr lang="en-US" smtClean="0"/>
              <a:pPr/>
              <a:t>5/10/2011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39F260-7BB4-4C37-847F-A1A2A80E819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C335C6-4A76-4E33-8D1C-74ABB9387B0C}" type="datetimeFigureOut">
              <a:rPr lang="en-US" smtClean="0"/>
              <a:pPr/>
              <a:t>5/10/2011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39F260-7BB4-4C37-847F-A1A2A80E819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04800" y="1600200"/>
            <a:ext cx="8534400" cy="4876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C335C6-4A76-4E33-8D1C-74ABB9387B0C}" type="datetimeFigureOut">
              <a:rPr lang="en-US" smtClean="0"/>
              <a:pPr/>
              <a:t>5/10/2011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39F260-7BB4-4C37-847F-A1A2A80E819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i="1">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C335C6-4A76-4E33-8D1C-74ABB9387B0C}" type="datetimeFigureOut">
              <a:rPr lang="en-US" smtClean="0"/>
              <a:pPr/>
              <a:t>5/10/2011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39F260-7BB4-4C37-847F-A1A2A80E819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C335C6-4A76-4E33-8D1C-74ABB9387B0C}" type="datetimeFigureOut">
              <a:rPr lang="en-US" smtClean="0"/>
              <a:pPr/>
              <a:t>5/10/2011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39F260-7BB4-4C37-847F-A1A2A80E819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C335C6-4A76-4E33-8D1C-74ABB9387B0C}" type="datetimeFigureOut">
              <a:rPr lang="en-US" smtClean="0"/>
              <a:pPr/>
              <a:t>5/10/2011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39F260-7BB4-4C37-847F-A1A2A80E819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C335C6-4A76-4E33-8D1C-74ABB9387B0C}" type="datetimeFigureOut">
              <a:rPr lang="en-US" smtClean="0"/>
              <a:pPr/>
              <a:t>5/10/2011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39F260-7BB4-4C37-847F-A1A2A80E819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C335C6-4A76-4E33-8D1C-74ABB9387B0C}" type="datetimeFigureOut">
              <a:rPr lang="en-US" smtClean="0"/>
              <a:pPr/>
              <a:t>5/10/2011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39F260-7BB4-4C37-847F-A1A2A80E819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C335C6-4A76-4E33-8D1C-74ABB9387B0C}" type="datetimeFigureOut">
              <a:rPr lang="en-US" smtClean="0"/>
              <a:pPr/>
              <a:t>5/10/2011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39F260-7BB4-4C37-847F-A1A2A80E819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C335C6-4A76-4E33-8D1C-74ABB9387B0C}" type="datetimeFigureOut">
              <a:rPr lang="en-US" smtClean="0"/>
              <a:pPr/>
              <a:t>5/10/2011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39F260-7BB4-4C37-847F-A1A2A80E819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304800"/>
            <a:ext cx="8534400" cy="1112838"/>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C335C6-4A76-4E33-8D1C-74ABB9387B0C}" type="datetimeFigureOut">
              <a:rPr lang="en-US" smtClean="0"/>
              <a:pPr/>
              <a:t>5/10/2011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39F260-7BB4-4C37-847F-A1A2A80E819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arohne@oki.org"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mailto:vbernardin2.@bla.co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Testing the Transferability of Activity-Based Model Parameters</a:t>
            </a:r>
            <a:endParaRPr lang="en-US" dirty="0"/>
          </a:p>
        </p:txBody>
      </p:sp>
      <p:sp>
        <p:nvSpPr>
          <p:cNvPr id="3" name="Subtitle 2"/>
          <p:cNvSpPr>
            <a:spLocks noGrp="1"/>
          </p:cNvSpPr>
          <p:nvPr>
            <p:ph type="subTitle" idx="1"/>
          </p:nvPr>
        </p:nvSpPr>
        <p:spPr>
          <a:xfrm>
            <a:off x="0" y="3886200"/>
            <a:ext cx="9144000" cy="2362200"/>
          </a:xfrm>
        </p:spPr>
        <p:txBody>
          <a:bodyPr>
            <a:normAutofit/>
          </a:bodyPr>
          <a:lstStyle/>
          <a:p>
            <a:r>
              <a:rPr lang="en-US" dirty="0" smtClean="0"/>
              <a:t>TRB Planning Applications Conference</a:t>
            </a:r>
          </a:p>
          <a:p>
            <a:r>
              <a:rPr lang="en-US" dirty="0" smtClean="0"/>
              <a:t>May 10, 2011</a:t>
            </a:r>
          </a:p>
          <a:p>
            <a:r>
              <a:rPr lang="en-US" dirty="0" smtClean="0"/>
              <a:t>Andrew Rohne, OKI Regional Council</a:t>
            </a:r>
          </a:p>
          <a:p>
            <a:r>
              <a:rPr lang="en-US" dirty="0" smtClean="0"/>
              <a:t>Vince Bernardin Jr., Bernardin, </a:t>
            </a:r>
            <a:r>
              <a:rPr lang="en-US" dirty="0" err="1" smtClean="0"/>
              <a:t>Lochmuller</a:t>
            </a:r>
            <a:r>
              <a:rPr lang="en-US" dirty="0" smtClean="0"/>
              <a:t> &amp; Associates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HHs by Autos Owned, Butler Co.</a:t>
            </a:r>
            <a:endParaRPr lang="en-US" dirty="0"/>
          </a:p>
        </p:txBody>
      </p:sp>
      <p:graphicFrame>
        <p:nvGraphicFramePr>
          <p:cNvPr id="4" name="Chart 3"/>
          <p:cNvGraphicFramePr/>
          <p:nvPr/>
        </p:nvGraphicFramePr>
        <p:xfrm>
          <a:off x="304800" y="1752600"/>
          <a:ext cx="85344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76200" y="6400800"/>
            <a:ext cx="2209800" cy="3810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t>DRAFT HHTS Data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dirty="0" smtClean="0"/>
              <a:t>HHs by Autos Owned</a:t>
            </a:r>
            <a:r>
              <a:rPr lang="en-US" dirty="0" smtClean="0"/>
              <a:t/>
            </a:r>
            <a:br>
              <a:rPr lang="en-US" dirty="0" smtClean="0"/>
            </a:br>
            <a:r>
              <a:rPr lang="en-US" sz="4000" dirty="0" smtClean="0"/>
              <a:t>Suburban Counties</a:t>
            </a:r>
            <a:endParaRPr lang="en-US" sz="4000" dirty="0"/>
          </a:p>
        </p:txBody>
      </p:sp>
      <p:graphicFrame>
        <p:nvGraphicFramePr>
          <p:cNvPr id="5" name="Chart 4"/>
          <p:cNvGraphicFramePr/>
          <p:nvPr/>
        </p:nvGraphicFramePr>
        <p:xfrm>
          <a:off x="304800" y="1600200"/>
          <a:ext cx="85344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
          <p:cNvSpPr/>
          <p:nvPr/>
        </p:nvSpPr>
        <p:spPr>
          <a:xfrm>
            <a:off x="76200" y="6400800"/>
            <a:ext cx="2209800" cy="3810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t>DRAFT HHTS Data</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HHs by Autos Owned, Dearborn Co.</a:t>
            </a:r>
            <a:endParaRPr lang="en-US" dirty="0"/>
          </a:p>
        </p:txBody>
      </p:sp>
      <p:graphicFrame>
        <p:nvGraphicFramePr>
          <p:cNvPr id="4" name="Chart 3"/>
          <p:cNvGraphicFramePr/>
          <p:nvPr/>
        </p:nvGraphicFramePr>
        <p:xfrm>
          <a:off x="304800" y="1676400"/>
          <a:ext cx="85344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76200" y="6400800"/>
            <a:ext cx="2209800" cy="3810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t>DRAFT HHTS Data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 and Lessons Learned</a:t>
            </a:r>
            <a:endParaRPr lang="en-US" dirty="0"/>
          </a:p>
        </p:txBody>
      </p:sp>
      <p:sp>
        <p:nvSpPr>
          <p:cNvPr id="3" name="Content Placeholder 2"/>
          <p:cNvSpPr>
            <a:spLocks noGrp="1"/>
          </p:cNvSpPr>
          <p:nvPr>
            <p:ph idx="1"/>
          </p:nvPr>
        </p:nvSpPr>
        <p:spPr>
          <a:xfrm>
            <a:off x="304800" y="1371600"/>
            <a:ext cx="8534400" cy="4876800"/>
          </a:xfrm>
        </p:spPr>
        <p:txBody>
          <a:bodyPr>
            <a:normAutofit/>
          </a:bodyPr>
          <a:lstStyle/>
          <a:p>
            <a:pPr marL="514350" indent="-514350">
              <a:buFont typeface="+mj-lt"/>
              <a:buAutoNum type="arabicPeriod"/>
            </a:pPr>
            <a:r>
              <a:rPr lang="en-US" dirty="0" smtClean="0"/>
              <a:t>We still need travel </a:t>
            </a:r>
            <a:r>
              <a:rPr lang="en-US" dirty="0" smtClean="0"/>
              <a:t>surveys</a:t>
            </a:r>
            <a:endParaRPr lang="en-US" dirty="0" smtClean="0"/>
          </a:p>
          <a:p>
            <a:pPr marL="514350" indent="-514350">
              <a:buFont typeface="+mj-lt"/>
              <a:buAutoNum type="arabicPeriod"/>
            </a:pPr>
            <a:r>
              <a:rPr lang="en-US" dirty="0" smtClean="0"/>
              <a:t>Trip-Based Model Calibration Process Still Applies (in Concept)</a:t>
            </a:r>
          </a:p>
          <a:p>
            <a:pPr marL="514350" indent="-514350">
              <a:buFont typeface="+mj-lt"/>
              <a:buAutoNum type="arabicPeriod"/>
            </a:pPr>
            <a:r>
              <a:rPr lang="en-US" dirty="0" smtClean="0"/>
              <a:t>Regional Calibration ≠ Local Calibration</a:t>
            </a:r>
          </a:p>
          <a:p>
            <a:pPr marL="514350" indent="-514350">
              <a:buFont typeface="+mj-lt"/>
              <a:buAutoNum type="arabicPeriod"/>
            </a:pPr>
            <a:r>
              <a:rPr lang="en-US" dirty="0" smtClean="0"/>
              <a:t>Don’t submit an abstract until you have the data!!!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a:xfrm>
            <a:off x="304800" y="1600200"/>
            <a:ext cx="4191000" cy="2057400"/>
          </a:xfrm>
        </p:spPr>
        <p:txBody>
          <a:bodyPr>
            <a:normAutofit lnSpcReduction="10000"/>
          </a:bodyPr>
          <a:lstStyle/>
          <a:p>
            <a:pPr algn="ctr">
              <a:buNone/>
            </a:pPr>
            <a:r>
              <a:rPr lang="en-US" sz="2400" dirty="0" smtClean="0"/>
              <a:t>Andrew Rohne</a:t>
            </a:r>
          </a:p>
          <a:p>
            <a:pPr algn="ctr">
              <a:buNone/>
            </a:pPr>
            <a:r>
              <a:rPr lang="en-US" sz="2400" dirty="0" smtClean="0"/>
              <a:t>OKI Regional Council</a:t>
            </a:r>
          </a:p>
          <a:p>
            <a:pPr algn="ctr">
              <a:buNone/>
            </a:pPr>
            <a:r>
              <a:rPr lang="en-US" sz="2400" dirty="0" smtClean="0">
                <a:hlinkClick r:id="rId3"/>
              </a:rPr>
              <a:t>arohne@oki.org</a:t>
            </a:r>
            <a:r>
              <a:rPr lang="en-US" sz="2400" dirty="0" smtClean="0"/>
              <a:t> </a:t>
            </a:r>
          </a:p>
          <a:p>
            <a:pPr algn="ctr">
              <a:buNone/>
            </a:pPr>
            <a:r>
              <a:rPr lang="en-US" sz="2400" dirty="0" smtClean="0"/>
              <a:t>@</a:t>
            </a:r>
            <a:r>
              <a:rPr lang="en-US" sz="2400" dirty="0" err="1" smtClean="0"/>
              <a:t>okiandrew</a:t>
            </a:r>
            <a:endParaRPr lang="en-US" sz="2400" dirty="0" smtClean="0"/>
          </a:p>
          <a:p>
            <a:pPr algn="ctr">
              <a:buNone/>
            </a:pPr>
            <a:r>
              <a:rPr lang="en-US" sz="2400" dirty="0" smtClean="0"/>
              <a:t>(513) 621-6300</a:t>
            </a:r>
          </a:p>
        </p:txBody>
      </p:sp>
      <p:sp>
        <p:nvSpPr>
          <p:cNvPr id="4" name="Content Placeholder 2"/>
          <p:cNvSpPr txBox="1">
            <a:spLocks/>
          </p:cNvSpPr>
          <p:nvPr/>
        </p:nvSpPr>
        <p:spPr>
          <a:xfrm>
            <a:off x="4114800" y="1676400"/>
            <a:ext cx="4724400" cy="2057400"/>
          </a:xfrm>
          <a:prstGeom prst="rect">
            <a:avLst/>
          </a:prstGeom>
        </p:spPr>
        <p:txBody>
          <a:bodyPr vert="horz" lIns="91440" tIns="45720" rIns="91440" bIns="45720" rtlCol="0">
            <a:normAutofit lnSpcReduction="10000"/>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Vince</a:t>
            </a:r>
            <a:r>
              <a:rPr kumimoji="0" lang="en-US" sz="2400" b="0" i="0" u="none" strike="noStrike" kern="1200" cap="none" spc="0" normalizeH="0" noProof="0" dirty="0" smtClean="0">
                <a:ln>
                  <a:noFill/>
                </a:ln>
                <a:solidFill>
                  <a:schemeClr val="tx1"/>
                </a:solidFill>
                <a:effectLst/>
                <a:uLnTx/>
                <a:uFillTx/>
                <a:latin typeface="+mn-lt"/>
                <a:ea typeface="+mn-ea"/>
                <a:cs typeface="+mn-cs"/>
              </a:rPr>
              <a:t> Bernardin</a:t>
            </a: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Bernardin, </a:t>
            </a:r>
            <a:r>
              <a:rPr kumimoji="0" lang="en-US" sz="2400" b="0" i="0" u="none" strike="noStrike" kern="1200" cap="none" spc="0" normalizeH="0" baseline="0" noProof="0" dirty="0" err="1" smtClean="0">
                <a:ln>
                  <a:noFill/>
                </a:ln>
                <a:solidFill>
                  <a:schemeClr val="tx1"/>
                </a:solidFill>
                <a:effectLst/>
                <a:uLnTx/>
                <a:uFillTx/>
                <a:latin typeface="+mn-lt"/>
                <a:ea typeface="+mn-ea"/>
                <a:cs typeface="+mn-cs"/>
              </a:rPr>
              <a:t>Lochmuller</a:t>
            </a: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 &amp; Associates</a:t>
            </a: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hlinkClick r:id="rId4"/>
              </a:rPr>
              <a:t>vbernardin2@bla.com</a:t>
            </a: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(812) 479-6200</a:t>
            </a:r>
          </a:p>
        </p:txBody>
      </p:sp>
      <p:sp>
        <p:nvSpPr>
          <p:cNvPr id="7" name="TextBox 6"/>
          <p:cNvSpPr txBox="1"/>
          <p:nvPr/>
        </p:nvSpPr>
        <p:spPr>
          <a:xfrm>
            <a:off x="304800" y="4495800"/>
            <a:ext cx="8534400" cy="1938992"/>
          </a:xfrm>
          <a:prstGeom prst="rect">
            <a:avLst/>
          </a:prstGeom>
          <a:noFill/>
        </p:spPr>
        <p:txBody>
          <a:bodyPr wrap="square" rtlCol="0">
            <a:spAutoFit/>
          </a:bodyPr>
          <a:lstStyle/>
          <a:p>
            <a:pPr algn="ctr"/>
            <a:r>
              <a:rPr lang="en-US" sz="2400" b="1" dirty="0" smtClean="0"/>
              <a:t>Acknowledgements</a:t>
            </a:r>
          </a:p>
          <a:p>
            <a:r>
              <a:rPr lang="en-US" sz="2400" dirty="0" smtClean="0"/>
              <a:t>Thanks to </a:t>
            </a:r>
            <a:r>
              <a:rPr lang="en-US" sz="2400" dirty="0" err="1" smtClean="0"/>
              <a:t>Rebekah</a:t>
            </a:r>
            <a:r>
              <a:rPr lang="en-US" sz="2400" dirty="0" smtClean="0"/>
              <a:t> Anderson (Ohio DOT) and Zhuojun Jiang (MORPC) for answering lots and lots and lots of questions from me about data, and for providing me with test data, documentation, and everything else I needed to run MORPC’s model.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Question…</a:t>
            </a:r>
            <a:endParaRPr lang="en-US" dirty="0"/>
          </a:p>
        </p:txBody>
      </p:sp>
      <p:sp>
        <p:nvSpPr>
          <p:cNvPr id="3" name="Content Placeholder 2"/>
          <p:cNvSpPr>
            <a:spLocks noGrp="1"/>
          </p:cNvSpPr>
          <p:nvPr>
            <p:ph idx="1"/>
          </p:nvPr>
        </p:nvSpPr>
        <p:spPr/>
        <p:txBody>
          <a:bodyPr>
            <a:normAutofit/>
          </a:bodyPr>
          <a:lstStyle/>
          <a:p>
            <a:pPr algn="ctr">
              <a:buNone/>
            </a:pPr>
            <a:endParaRPr lang="en-US" sz="4000" dirty="0"/>
          </a:p>
          <a:p>
            <a:pPr algn="ctr">
              <a:buNone/>
            </a:pPr>
            <a:r>
              <a:rPr lang="en-US" sz="4000" dirty="0" smtClean="0"/>
              <a:t>Can we eliminate the need </a:t>
            </a:r>
          </a:p>
          <a:p>
            <a:pPr algn="ctr">
              <a:buNone/>
            </a:pPr>
            <a:r>
              <a:rPr lang="en-US" sz="4000" dirty="0" smtClean="0"/>
              <a:t>for expensive travel surveys </a:t>
            </a:r>
          </a:p>
          <a:p>
            <a:pPr algn="ctr">
              <a:buNone/>
            </a:pPr>
            <a:r>
              <a:rPr lang="en-US" sz="4000" dirty="0" smtClean="0"/>
              <a:t>in similar metropolitan areas?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Test…</a:t>
            </a:r>
            <a:endParaRPr lang="en-US" dirty="0"/>
          </a:p>
        </p:txBody>
      </p:sp>
      <p:sp>
        <p:nvSpPr>
          <p:cNvPr id="3" name="Content Placeholder 2"/>
          <p:cNvSpPr>
            <a:spLocks noGrp="1"/>
          </p:cNvSpPr>
          <p:nvPr>
            <p:ph idx="1"/>
          </p:nvPr>
        </p:nvSpPr>
        <p:spPr/>
        <p:txBody>
          <a:bodyPr>
            <a:noAutofit/>
          </a:bodyPr>
          <a:lstStyle/>
          <a:p>
            <a:pPr algn="ctr">
              <a:buNone/>
            </a:pPr>
            <a:endParaRPr lang="en-US" sz="4000" dirty="0"/>
          </a:p>
          <a:p>
            <a:pPr algn="ctr">
              <a:buNone/>
            </a:pPr>
            <a:r>
              <a:rPr lang="en-US" sz="4000" dirty="0" smtClean="0"/>
              <a:t>Take the Mid-Ohio Regional Planning Commission AB/TB Model…</a:t>
            </a:r>
          </a:p>
          <a:p>
            <a:pPr algn="ctr">
              <a:buNone/>
            </a:pPr>
            <a:r>
              <a:rPr lang="en-US" sz="4000" dirty="0" smtClean="0"/>
              <a:t>Use it to create a synthesized HH set for Cincinnati…</a:t>
            </a:r>
          </a:p>
          <a:p>
            <a:pPr algn="ctr">
              <a:buNone/>
            </a:pPr>
            <a:r>
              <a:rPr lang="en-US" sz="4000" dirty="0" smtClean="0"/>
              <a:t>Test Auto Ownership </a:t>
            </a:r>
            <a:r>
              <a:rPr lang="en-US" sz="4000" strike="sngStrike" dirty="0" smtClean="0"/>
              <a:t>and Activity Models</a:t>
            </a:r>
            <a:r>
              <a:rPr lang="en-US" sz="4000" dirty="0" smtClean="0"/>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Cincinnati ≈ Columbus</a:t>
            </a:r>
            <a:endParaRPr lang="en-US" dirty="0"/>
          </a:p>
        </p:txBody>
      </p:sp>
      <p:sp>
        <p:nvSpPr>
          <p:cNvPr id="3" name="Content Placeholder 2"/>
          <p:cNvSpPr>
            <a:spLocks noGrp="1"/>
          </p:cNvSpPr>
          <p:nvPr>
            <p:ph idx="1"/>
          </p:nvPr>
        </p:nvSpPr>
        <p:spPr/>
        <p:txBody>
          <a:bodyPr>
            <a:normAutofit/>
          </a:bodyPr>
          <a:lstStyle/>
          <a:p>
            <a:r>
              <a:rPr lang="en-US" sz="3600" dirty="0" smtClean="0"/>
              <a:t>Similar Population</a:t>
            </a:r>
          </a:p>
          <a:p>
            <a:r>
              <a:rPr lang="en-US" sz="3600" dirty="0" smtClean="0"/>
              <a:t>Similar Modal Alternatives</a:t>
            </a:r>
          </a:p>
          <a:p>
            <a:r>
              <a:rPr lang="en-US" sz="3600" dirty="0" smtClean="0"/>
              <a:t>100 miles away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Cincinnati ≠ Columbus</a:t>
            </a:r>
            <a:endParaRPr lang="en-US" dirty="0"/>
          </a:p>
        </p:txBody>
      </p:sp>
      <p:sp>
        <p:nvSpPr>
          <p:cNvPr id="3" name="Content Placeholder 2"/>
          <p:cNvSpPr>
            <a:spLocks noGrp="1"/>
          </p:cNvSpPr>
          <p:nvPr>
            <p:ph idx="1"/>
          </p:nvPr>
        </p:nvSpPr>
        <p:spPr/>
        <p:txBody>
          <a:bodyPr>
            <a:normAutofit/>
          </a:bodyPr>
          <a:lstStyle/>
          <a:p>
            <a:r>
              <a:rPr lang="en-US" sz="3600" dirty="0" smtClean="0"/>
              <a:t>Cincinnati is Multi-State</a:t>
            </a:r>
          </a:p>
          <a:p>
            <a:r>
              <a:rPr lang="en-US" sz="3600" dirty="0" smtClean="0"/>
              <a:t>Columbus is the State Capitol</a:t>
            </a:r>
          </a:p>
          <a:p>
            <a:r>
              <a:rPr lang="en-US" sz="3600" dirty="0" smtClean="0"/>
              <a:t>OSU vs. </a:t>
            </a:r>
            <a:r>
              <a:rPr lang="en-US" sz="3600" dirty="0" err="1" smtClean="0"/>
              <a:t>UC+Xavier+Miami+NKU</a:t>
            </a:r>
            <a:endParaRPr lang="en-US" sz="3600" dirty="0" smtClean="0"/>
          </a:p>
          <a:p>
            <a:r>
              <a:rPr lang="en-US" sz="3600" dirty="0" smtClean="0"/>
              <a:t>Buckeyes vs. cats</a:t>
            </a:r>
            <a:endParaRPr lang="en-US" sz="3600" dirty="0" smtClean="0"/>
          </a:p>
          <a:p>
            <a:pPr>
              <a:buNone/>
            </a:pPr>
            <a:endParaRPr lang="en-US" sz="36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Original Methodology</a:t>
            </a:r>
            <a:endParaRPr lang="en-US" dirty="0"/>
          </a:p>
        </p:txBody>
      </p:sp>
      <p:sp>
        <p:nvSpPr>
          <p:cNvPr id="5" name="Rounded Rectangle 4"/>
          <p:cNvSpPr/>
          <p:nvPr/>
        </p:nvSpPr>
        <p:spPr>
          <a:xfrm>
            <a:off x="609600" y="3581400"/>
            <a:ext cx="2514600" cy="1143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Run Auto Ownership and Activity Generation Models</a:t>
            </a:r>
            <a:endParaRPr lang="en-US" dirty="0"/>
          </a:p>
        </p:txBody>
      </p:sp>
      <p:cxnSp>
        <p:nvCxnSpPr>
          <p:cNvPr id="9" name="Straight Arrow Connector 8"/>
          <p:cNvCxnSpPr>
            <a:stCxn id="5" idx="3"/>
          </p:cNvCxnSpPr>
          <p:nvPr/>
        </p:nvCxnSpPr>
        <p:spPr>
          <a:xfrm flipV="1">
            <a:off x="3124200" y="2362200"/>
            <a:ext cx="2133600" cy="179070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grpSp>
        <p:nvGrpSpPr>
          <p:cNvPr id="16" name="Group 15"/>
          <p:cNvGrpSpPr/>
          <p:nvPr/>
        </p:nvGrpSpPr>
        <p:grpSpPr>
          <a:xfrm>
            <a:off x="5257800" y="1905000"/>
            <a:ext cx="3124200" cy="4419600"/>
            <a:chOff x="5105400" y="1905000"/>
            <a:chExt cx="3124200" cy="4419600"/>
          </a:xfrm>
        </p:grpSpPr>
        <p:sp>
          <p:nvSpPr>
            <p:cNvPr id="6" name="Rounded Rectangle 5"/>
            <p:cNvSpPr/>
            <p:nvPr/>
          </p:nvSpPr>
          <p:spPr>
            <a:xfrm>
              <a:off x="5105400" y="1905000"/>
              <a:ext cx="31242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MORPC’s Coefficients and Constants</a:t>
              </a:r>
              <a:endParaRPr lang="en-US" dirty="0"/>
            </a:p>
          </p:txBody>
        </p:sp>
        <p:sp>
          <p:nvSpPr>
            <p:cNvPr id="11" name="Rounded Rectangle 10"/>
            <p:cNvSpPr/>
            <p:nvPr/>
          </p:nvSpPr>
          <p:spPr>
            <a:xfrm>
              <a:off x="5105400" y="3073400"/>
              <a:ext cx="31242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MORPC’s Coefficients, calibrate Constants</a:t>
              </a:r>
              <a:endParaRPr lang="en-US" dirty="0"/>
            </a:p>
          </p:txBody>
        </p:sp>
        <p:sp>
          <p:nvSpPr>
            <p:cNvPr id="12" name="Rounded Rectangle 11"/>
            <p:cNvSpPr/>
            <p:nvPr/>
          </p:nvSpPr>
          <p:spPr>
            <a:xfrm>
              <a:off x="5105400" y="4241800"/>
              <a:ext cx="31242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MORPC’s models, calibrate Coefficients and Constants</a:t>
              </a:r>
              <a:endParaRPr lang="en-US" dirty="0"/>
            </a:p>
          </p:txBody>
        </p:sp>
        <p:sp>
          <p:nvSpPr>
            <p:cNvPr id="13" name="Rounded Rectangle 12"/>
            <p:cNvSpPr/>
            <p:nvPr/>
          </p:nvSpPr>
          <p:spPr>
            <a:xfrm>
              <a:off x="5105400" y="5410200"/>
              <a:ext cx="31242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Full Re-Estimation</a:t>
              </a:r>
              <a:endParaRPr lang="en-US" dirty="0"/>
            </a:p>
          </p:txBody>
        </p:sp>
      </p:grpSp>
      <p:cxnSp>
        <p:nvCxnSpPr>
          <p:cNvPr id="17" name="Straight Arrow Connector 16"/>
          <p:cNvCxnSpPr>
            <a:stCxn id="5" idx="3"/>
          </p:cNvCxnSpPr>
          <p:nvPr/>
        </p:nvCxnSpPr>
        <p:spPr>
          <a:xfrm>
            <a:off x="3124200" y="4152900"/>
            <a:ext cx="2133600" cy="54610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19" name="Straight Arrow Connector 18"/>
          <p:cNvCxnSpPr>
            <a:stCxn id="5" idx="3"/>
          </p:cNvCxnSpPr>
          <p:nvPr/>
        </p:nvCxnSpPr>
        <p:spPr>
          <a:xfrm>
            <a:off x="3124200" y="4152900"/>
            <a:ext cx="2133600" cy="171450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23" name="Straight Arrow Connector 22"/>
          <p:cNvCxnSpPr>
            <a:stCxn id="5" idx="3"/>
          </p:cNvCxnSpPr>
          <p:nvPr/>
        </p:nvCxnSpPr>
        <p:spPr>
          <a:xfrm flipV="1">
            <a:off x="3124200" y="3530600"/>
            <a:ext cx="2133600" cy="62230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30" name="Rounded Rectangle 29"/>
          <p:cNvSpPr/>
          <p:nvPr/>
        </p:nvSpPr>
        <p:spPr>
          <a:xfrm>
            <a:off x="609600" y="1447800"/>
            <a:ext cx="25146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OKI data =&gt; MORPC Population Synthesizer</a:t>
            </a:r>
            <a:endParaRPr lang="en-US" dirty="0"/>
          </a:p>
        </p:txBody>
      </p:sp>
      <p:cxnSp>
        <p:nvCxnSpPr>
          <p:cNvPr id="39" name="Straight Arrow Connector 38"/>
          <p:cNvCxnSpPr>
            <a:stCxn id="30" idx="2"/>
            <a:endCxn id="18" idx="0"/>
          </p:cNvCxnSpPr>
          <p:nvPr/>
        </p:nvCxnSpPr>
        <p:spPr>
          <a:xfrm rot="5400000">
            <a:off x="1752600" y="2476500"/>
            <a:ext cx="228600" cy="1588"/>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18" name="Rounded Rectangle 17"/>
          <p:cNvSpPr/>
          <p:nvPr/>
        </p:nvSpPr>
        <p:spPr>
          <a:xfrm>
            <a:off x="609600" y="2590800"/>
            <a:ext cx="2514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Synthesize </a:t>
            </a:r>
          </a:p>
          <a:p>
            <a:pPr algn="ctr"/>
            <a:r>
              <a:rPr lang="en-US" dirty="0" smtClean="0"/>
              <a:t>OKI Pop. &amp; HHs</a:t>
            </a:r>
            <a:endParaRPr lang="en-US" dirty="0"/>
          </a:p>
        </p:txBody>
      </p:sp>
      <p:cxnSp>
        <p:nvCxnSpPr>
          <p:cNvPr id="22" name="Straight Arrow Connector 21"/>
          <p:cNvCxnSpPr>
            <a:stCxn id="18" idx="2"/>
            <a:endCxn id="5" idx="0"/>
          </p:cNvCxnSpPr>
          <p:nvPr/>
        </p:nvCxnSpPr>
        <p:spPr>
          <a:xfrm rot="5400000">
            <a:off x="1752600" y="3467100"/>
            <a:ext cx="228600" cy="1588"/>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Revised Methodology</a:t>
            </a:r>
            <a:endParaRPr lang="en-US" dirty="0"/>
          </a:p>
        </p:txBody>
      </p:sp>
      <p:sp>
        <p:nvSpPr>
          <p:cNvPr id="5" name="Rounded Rectangle 4"/>
          <p:cNvSpPr/>
          <p:nvPr/>
        </p:nvSpPr>
        <p:spPr>
          <a:xfrm>
            <a:off x="609600" y="4572000"/>
            <a:ext cx="2514600" cy="1143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Run Auto Ownership and Activity Generation Models</a:t>
            </a:r>
            <a:endParaRPr lang="en-US" dirty="0"/>
          </a:p>
        </p:txBody>
      </p:sp>
      <p:cxnSp>
        <p:nvCxnSpPr>
          <p:cNvPr id="9" name="Straight Arrow Connector 8"/>
          <p:cNvCxnSpPr>
            <a:stCxn id="5" idx="3"/>
            <a:endCxn id="6" idx="1"/>
          </p:cNvCxnSpPr>
          <p:nvPr/>
        </p:nvCxnSpPr>
        <p:spPr>
          <a:xfrm flipV="1">
            <a:off x="3124200" y="2362200"/>
            <a:ext cx="2133600" cy="278130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grpSp>
        <p:nvGrpSpPr>
          <p:cNvPr id="3" name="Group 15"/>
          <p:cNvGrpSpPr/>
          <p:nvPr/>
        </p:nvGrpSpPr>
        <p:grpSpPr>
          <a:xfrm>
            <a:off x="5257800" y="1905000"/>
            <a:ext cx="3124200" cy="4419600"/>
            <a:chOff x="5105400" y="1905000"/>
            <a:chExt cx="3124200" cy="4419600"/>
          </a:xfrm>
        </p:grpSpPr>
        <p:sp>
          <p:nvSpPr>
            <p:cNvPr id="6" name="Rounded Rectangle 5"/>
            <p:cNvSpPr/>
            <p:nvPr/>
          </p:nvSpPr>
          <p:spPr>
            <a:xfrm>
              <a:off x="5105400" y="1905000"/>
              <a:ext cx="31242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MORPC’s Coefficients and Constants</a:t>
              </a:r>
              <a:endParaRPr lang="en-US" dirty="0"/>
            </a:p>
          </p:txBody>
        </p:sp>
        <p:sp>
          <p:nvSpPr>
            <p:cNvPr id="11" name="Rounded Rectangle 10"/>
            <p:cNvSpPr/>
            <p:nvPr/>
          </p:nvSpPr>
          <p:spPr>
            <a:xfrm>
              <a:off x="5105400" y="3073400"/>
              <a:ext cx="31242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MORPC’s Coefficients, calibrate Constants</a:t>
              </a:r>
              <a:endParaRPr lang="en-US" dirty="0"/>
            </a:p>
          </p:txBody>
        </p:sp>
        <p:sp>
          <p:nvSpPr>
            <p:cNvPr id="12" name="Rounded Rectangle 11"/>
            <p:cNvSpPr/>
            <p:nvPr/>
          </p:nvSpPr>
          <p:spPr>
            <a:xfrm>
              <a:off x="5105400" y="4241800"/>
              <a:ext cx="31242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MORPC’s models, calibrate Coefficients and Constants</a:t>
              </a:r>
              <a:endParaRPr lang="en-US" dirty="0"/>
            </a:p>
          </p:txBody>
        </p:sp>
        <p:sp>
          <p:nvSpPr>
            <p:cNvPr id="13" name="Rounded Rectangle 12"/>
            <p:cNvSpPr/>
            <p:nvPr/>
          </p:nvSpPr>
          <p:spPr>
            <a:xfrm>
              <a:off x="5105400" y="5410200"/>
              <a:ext cx="31242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Full Re-Estimation</a:t>
              </a:r>
              <a:endParaRPr lang="en-US" dirty="0"/>
            </a:p>
          </p:txBody>
        </p:sp>
      </p:grpSp>
      <p:cxnSp>
        <p:nvCxnSpPr>
          <p:cNvPr id="17" name="Straight Arrow Connector 16"/>
          <p:cNvCxnSpPr>
            <a:stCxn id="5" idx="3"/>
            <a:endCxn id="12" idx="1"/>
          </p:cNvCxnSpPr>
          <p:nvPr/>
        </p:nvCxnSpPr>
        <p:spPr>
          <a:xfrm flipV="1">
            <a:off x="3124200" y="4699000"/>
            <a:ext cx="2133600" cy="44450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19" name="Straight Arrow Connector 18"/>
          <p:cNvCxnSpPr>
            <a:stCxn id="5" idx="3"/>
            <a:endCxn id="13" idx="1"/>
          </p:cNvCxnSpPr>
          <p:nvPr/>
        </p:nvCxnSpPr>
        <p:spPr>
          <a:xfrm>
            <a:off x="3124200" y="5143500"/>
            <a:ext cx="2133600" cy="72390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23" name="Straight Arrow Connector 22"/>
          <p:cNvCxnSpPr>
            <a:stCxn id="5" idx="3"/>
            <a:endCxn id="11" idx="1"/>
          </p:cNvCxnSpPr>
          <p:nvPr/>
        </p:nvCxnSpPr>
        <p:spPr>
          <a:xfrm flipV="1">
            <a:off x="3124200" y="3530600"/>
            <a:ext cx="2133600" cy="161290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30" name="Rounded Rectangle 29"/>
          <p:cNvSpPr/>
          <p:nvPr/>
        </p:nvSpPr>
        <p:spPr>
          <a:xfrm>
            <a:off x="609600" y="1447800"/>
            <a:ext cx="25146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OKI data =&gt; MORPC Population Synthesizer</a:t>
            </a:r>
            <a:endParaRPr lang="en-US" dirty="0"/>
          </a:p>
        </p:txBody>
      </p:sp>
      <p:cxnSp>
        <p:nvCxnSpPr>
          <p:cNvPr id="39" name="Straight Arrow Connector 38"/>
          <p:cNvCxnSpPr>
            <a:stCxn id="30" idx="2"/>
            <a:endCxn id="18" idx="0"/>
          </p:cNvCxnSpPr>
          <p:nvPr/>
        </p:nvCxnSpPr>
        <p:spPr>
          <a:xfrm rot="5400000">
            <a:off x="1752600" y="2476500"/>
            <a:ext cx="228600" cy="1588"/>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44" name="Rectangle 43"/>
          <p:cNvSpPr/>
          <p:nvPr/>
        </p:nvSpPr>
        <p:spPr>
          <a:xfrm>
            <a:off x="76200" y="5791200"/>
            <a:ext cx="4572000" cy="9906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u="sng" dirty="0" smtClean="0"/>
              <a:t>NOTES</a:t>
            </a:r>
          </a:p>
          <a:p>
            <a:pPr>
              <a:buFont typeface="Arial" pitchFamily="34" charset="0"/>
              <a:buChar char="•"/>
            </a:pPr>
            <a:r>
              <a:rPr lang="en-US" dirty="0" smtClean="0"/>
              <a:t>Draft HHTS Data</a:t>
            </a:r>
          </a:p>
          <a:p>
            <a:pPr>
              <a:buFont typeface="Arial" pitchFamily="34" charset="0"/>
              <a:buChar char="•"/>
            </a:pPr>
            <a:r>
              <a:rPr lang="en-US" dirty="0" smtClean="0"/>
              <a:t>Removed certain variables from model specs</a:t>
            </a:r>
            <a:endParaRPr lang="en-US" dirty="0"/>
          </a:p>
        </p:txBody>
      </p:sp>
      <p:sp>
        <p:nvSpPr>
          <p:cNvPr id="18" name="Rounded Rectangle 17"/>
          <p:cNvSpPr/>
          <p:nvPr/>
        </p:nvSpPr>
        <p:spPr>
          <a:xfrm>
            <a:off x="609600" y="2590800"/>
            <a:ext cx="2514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Calibrate</a:t>
            </a:r>
            <a:endParaRPr lang="en-US" dirty="0" smtClean="0"/>
          </a:p>
          <a:p>
            <a:pPr algn="ctr"/>
            <a:r>
              <a:rPr lang="en-US" dirty="0" smtClean="0"/>
              <a:t>OKI Pop. &amp; HHs</a:t>
            </a:r>
            <a:endParaRPr lang="en-US" dirty="0"/>
          </a:p>
        </p:txBody>
      </p:sp>
      <p:cxnSp>
        <p:nvCxnSpPr>
          <p:cNvPr id="22" name="Straight Arrow Connector 21"/>
          <p:cNvCxnSpPr>
            <a:stCxn id="18" idx="2"/>
            <a:endCxn id="38" idx="0"/>
          </p:cNvCxnSpPr>
          <p:nvPr/>
        </p:nvCxnSpPr>
        <p:spPr>
          <a:xfrm rot="5400000">
            <a:off x="1752600" y="3467100"/>
            <a:ext cx="228600" cy="1588"/>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21" name="Straight Connector 20"/>
          <p:cNvCxnSpPr/>
          <p:nvPr/>
        </p:nvCxnSpPr>
        <p:spPr>
          <a:xfrm>
            <a:off x="762000" y="5181600"/>
            <a:ext cx="2209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5334000" y="4343400"/>
            <a:ext cx="289560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5410200" y="4343400"/>
            <a:ext cx="281940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5334000" y="5562600"/>
            <a:ext cx="289560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5410200" y="5562600"/>
            <a:ext cx="281940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8" name="Rounded Rectangle 37"/>
          <p:cNvSpPr/>
          <p:nvPr/>
        </p:nvSpPr>
        <p:spPr>
          <a:xfrm>
            <a:off x="609600" y="3581400"/>
            <a:ext cx="2514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Synthesize </a:t>
            </a:r>
          </a:p>
          <a:p>
            <a:pPr algn="ctr"/>
            <a:r>
              <a:rPr lang="en-US" dirty="0" smtClean="0"/>
              <a:t>OKI Pop. &amp; HHs</a:t>
            </a:r>
            <a:endParaRPr lang="en-US" dirty="0"/>
          </a:p>
        </p:txBody>
      </p:sp>
      <p:cxnSp>
        <p:nvCxnSpPr>
          <p:cNvPr id="41" name="Straight Arrow Connector 40"/>
          <p:cNvCxnSpPr>
            <a:stCxn id="38" idx="2"/>
            <a:endCxn id="5" idx="0"/>
          </p:cNvCxnSpPr>
          <p:nvPr/>
        </p:nvCxnSpPr>
        <p:spPr>
          <a:xfrm rot="5400000">
            <a:off x="1752600" y="4457700"/>
            <a:ext cx="228600" cy="1588"/>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46" name="Rounded Rectangle 45"/>
          <p:cNvSpPr/>
          <p:nvPr/>
        </p:nvSpPr>
        <p:spPr>
          <a:xfrm>
            <a:off x="457200" y="2514600"/>
            <a:ext cx="2819400" cy="91440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Number of HHs by Autos Owned</a:t>
            </a:r>
            <a:endParaRPr lang="en-US" dirty="0"/>
          </a:p>
        </p:txBody>
      </p:sp>
      <p:graphicFrame>
        <p:nvGraphicFramePr>
          <p:cNvPr id="4" name="Chart 3"/>
          <p:cNvGraphicFramePr/>
          <p:nvPr/>
        </p:nvGraphicFramePr>
        <p:xfrm>
          <a:off x="304800" y="1447800"/>
          <a:ext cx="8534400" cy="5105400"/>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76200" y="6400800"/>
            <a:ext cx="2209800" cy="3810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t>DRAFT HHTS Data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HHs by Autos Owned, Hamilton Co.</a:t>
            </a:r>
            <a:endParaRPr lang="en-US" dirty="0"/>
          </a:p>
        </p:txBody>
      </p:sp>
      <p:graphicFrame>
        <p:nvGraphicFramePr>
          <p:cNvPr id="5" name="Chart 4"/>
          <p:cNvGraphicFramePr/>
          <p:nvPr/>
        </p:nvGraphicFramePr>
        <p:xfrm>
          <a:off x="304800" y="1371600"/>
          <a:ext cx="8534400" cy="51816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
          <p:cNvSpPr/>
          <p:nvPr/>
        </p:nvSpPr>
        <p:spPr>
          <a:xfrm>
            <a:off x="76200" y="6400800"/>
            <a:ext cx="2209800" cy="3810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t>DRAFT HHTS Data</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443</TotalTime>
  <Words>1141</Words>
  <Application>Microsoft Office PowerPoint</Application>
  <PresentationFormat>On-screen Show (4:3)</PresentationFormat>
  <Paragraphs>114</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Testing the Transferability of Activity-Based Model Parameters</vt:lpstr>
      <vt:lpstr>The Question…</vt:lpstr>
      <vt:lpstr>The Test…</vt:lpstr>
      <vt:lpstr>Cincinnati ≈ Columbus</vt:lpstr>
      <vt:lpstr>Cincinnati ≠ Columbus</vt:lpstr>
      <vt:lpstr>Original Methodology</vt:lpstr>
      <vt:lpstr>Revised Methodology</vt:lpstr>
      <vt:lpstr>Number of HHs by Autos Owned</vt:lpstr>
      <vt:lpstr>HHs by Autos Owned, Hamilton Co.</vt:lpstr>
      <vt:lpstr>HHs by Autos Owned, Butler Co.</vt:lpstr>
      <vt:lpstr>HHs by Autos Owned Suburban Counties</vt:lpstr>
      <vt:lpstr>HHs by Autos Owned, Dearborn Co.</vt:lpstr>
      <vt:lpstr>Conclusions and Lessons Learned</vt:lpstr>
      <vt:lpstr>Questions?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Testing the Transferability of Activity-Based Model Parameters</dc:title>
  <dc:creator>Andrew Rohne</dc:creator>
  <cp:lastModifiedBy>oki</cp:lastModifiedBy>
  <cp:revision>44</cp:revision>
  <dcterms:created xsi:type="dcterms:W3CDTF">2011-04-07T13:33:21Z</dcterms:created>
  <dcterms:modified xsi:type="dcterms:W3CDTF">2011-05-10T16:45:20Z</dcterms:modified>
</cp:coreProperties>
</file>