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4"/>
  </p:notesMasterIdLst>
  <p:sldIdLst>
    <p:sldId id="464" r:id="rId2"/>
    <p:sldId id="507" r:id="rId3"/>
    <p:sldId id="506" r:id="rId4"/>
    <p:sldId id="498" r:id="rId5"/>
    <p:sldId id="501" r:id="rId6"/>
    <p:sldId id="500" r:id="rId7"/>
    <p:sldId id="502" r:id="rId8"/>
    <p:sldId id="481" r:id="rId9"/>
    <p:sldId id="499" r:id="rId10"/>
    <p:sldId id="482" r:id="rId11"/>
    <p:sldId id="505" r:id="rId12"/>
    <p:sldId id="503" r:id="rId13"/>
    <p:sldId id="485" r:id="rId14"/>
    <p:sldId id="494" r:id="rId15"/>
    <p:sldId id="509" r:id="rId16"/>
    <p:sldId id="510" r:id="rId17"/>
    <p:sldId id="508" r:id="rId18"/>
    <p:sldId id="512" r:id="rId19"/>
    <p:sldId id="513" r:id="rId20"/>
    <p:sldId id="496" r:id="rId21"/>
    <p:sldId id="515" r:id="rId22"/>
    <p:sldId id="491"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467A1"/>
    <a:srgbClr val="CC5500"/>
    <a:srgbClr val="FF6600"/>
    <a:srgbClr val="0000FF"/>
    <a:srgbClr val="FFFFF8"/>
    <a:srgbClr val="00CC00"/>
    <a:srgbClr val="0099FF"/>
    <a:srgbClr val="996633"/>
    <a:srgbClr val="FFCC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825" autoAdjust="0"/>
    <p:restoredTop sz="94660"/>
  </p:normalViewPr>
  <p:slideViewPr>
    <p:cSldViewPr>
      <p:cViewPr>
        <p:scale>
          <a:sx n="103" d="100"/>
          <a:sy n="103" d="100"/>
        </p:scale>
        <p:origin x="-1200"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9421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942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9421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421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9421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2CE8632-3CDC-49C8-8068-F700BAA3EFDB}" type="slidenum">
              <a:rPr lang="en-US"/>
              <a:pPr/>
              <a:t>‹#›</a:t>
            </a:fld>
            <a:endParaRPr lang="en-US"/>
          </a:p>
        </p:txBody>
      </p:sp>
    </p:spTree>
    <p:extLst>
      <p:ext uri="{BB962C8B-B14F-4D97-AF65-F5344CB8AC3E}">
        <p14:creationId xmlns:p14="http://schemas.microsoft.com/office/powerpoint/2010/main" xmlns="" val="21765550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37BC96-14E5-4F6D-90FE-1D04CA6924D1}" type="slidenum">
              <a:rPr lang="en-US"/>
              <a:pPr/>
              <a:t>1</a:t>
            </a:fld>
            <a:endParaRPr lang="en-US"/>
          </a:p>
        </p:txBody>
      </p:sp>
      <p:sp>
        <p:nvSpPr>
          <p:cNvPr id="375810" name="Rectangle 2"/>
          <p:cNvSpPr>
            <a:spLocks noGrp="1" noRot="1" noChangeAspect="1" noChangeArrowheads="1" noTextEdit="1"/>
          </p:cNvSpPr>
          <p:nvPr>
            <p:ph type="sldImg"/>
          </p:nvPr>
        </p:nvSpPr>
        <p:spPr>
          <a:ln/>
        </p:spPr>
      </p:sp>
      <p:sp>
        <p:nvSpPr>
          <p:cNvPr id="375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3B4BCE-2331-495A-9F6B-21DFC8AC9618}" type="slidenum">
              <a:rPr lang="en-US"/>
              <a:pPr/>
              <a:t>5</a:t>
            </a:fld>
            <a:endParaRPr lang="en-US"/>
          </a:p>
        </p:txBody>
      </p:sp>
      <p:sp>
        <p:nvSpPr>
          <p:cNvPr id="4096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960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smtClean="0"/>
              <a:t>Metro area</a:t>
            </a:r>
            <a:r>
              <a:rPr lang="en-US" baseline="0" dirty="0" smtClean="0"/>
              <a:t> population 887,077 in 2010, up 20.8 percent from 702,565 in 2000</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3B4BCE-2331-495A-9F6B-21DFC8AC9618}" type="slidenum">
              <a:rPr lang="en-US"/>
              <a:pPr/>
              <a:t>6</a:t>
            </a:fld>
            <a:endParaRPr lang="en-US"/>
          </a:p>
        </p:txBody>
      </p:sp>
      <p:sp>
        <p:nvSpPr>
          <p:cNvPr id="4096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960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3B4BCE-2331-495A-9F6B-21DFC8AC9618}" type="slidenum">
              <a:rPr lang="en-US"/>
              <a:pPr/>
              <a:t>7</a:t>
            </a:fld>
            <a:endParaRPr lang="en-US"/>
          </a:p>
        </p:txBody>
      </p:sp>
      <p:sp>
        <p:nvSpPr>
          <p:cNvPr id="4096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960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3B4BCE-2331-495A-9F6B-21DFC8AC9618}" type="slidenum">
              <a:rPr lang="en-US"/>
              <a:pPr/>
              <a:t>8</a:t>
            </a:fld>
            <a:endParaRPr lang="en-US"/>
          </a:p>
        </p:txBody>
      </p:sp>
      <p:sp>
        <p:nvSpPr>
          <p:cNvPr id="4096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960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C7A4BE-5EC6-4FF7-8A8A-F0A284FC965E}" type="slidenum">
              <a:rPr lang="en-US"/>
              <a:pPr/>
              <a:t>9</a:t>
            </a:fld>
            <a:endParaRPr lang="en-US"/>
          </a:p>
        </p:txBody>
      </p:sp>
      <p:sp>
        <p:nvSpPr>
          <p:cNvPr id="4177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779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5B81E6-F24B-40F6-B00C-17992C49C3CD}" type="slidenum">
              <a:rPr lang="en-US"/>
              <a:pPr/>
              <a:t>10</a:t>
            </a:fld>
            <a:endParaRPr lang="en-US"/>
          </a:p>
        </p:txBody>
      </p:sp>
      <p:sp>
        <p:nvSpPr>
          <p:cNvPr id="4116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165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C7A4BE-5EC6-4FF7-8A8A-F0A284FC965E}" type="slidenum">
              <a:rPr lang="en-US"/>
              <a:pPr/>
              <a:t>13</a:t>
            </a:fld>
            <a:endParaRPr lang="en-US"/>
          </a:p>
        </p:txBody>
      </p:sp>
      <p:sp>
        <p:nvSpPr>
          <p:cNvPr id="4177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779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FB28F5-19FE-4524-A17D-98DBA986AB0A}" type="slidenum">
              <a:rPr lang="en-US"/>
              <a:pPr/>
              <a:t>22</a:t>
            </a:fld>
            <a:endParaRPr lang="en-US"/>
          </a:p>
        </p:txBody>
      </p:sp>
      <p:sp>
        <p:nvSpPr>
          <p:cNvPr id="4321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213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31" name="Rectangle 11"/>
          <p:cNvSpPr>
            <a:spLocks noGrp="1" noChangeArrowheads="1"/>
          </p:cNvSpPr>
          <p:nvPr>
            <p:ph type="ctrTitle"/>
          </p:nvPr>
        </p:nvSpPr>
        <p:spPr>
          <a:xfrm>
            <a:off x="1371600" y="1828800"/>
            <a:ext cx="6629400" cy="1676400"/>
          </a:xfrm>
        </p:spPr>
        <p:txBody>
          <a:bodyPr anchor="t"/>
          <a:lstStyle>
            <a:lvl1pPr>
              <a:defRPr sz="4000" b="1">
                <a:solidFill>
                  <a:schemeClr val="tx1"/>
                </a:solidFill>
              </a:defRPr>
            </a:lvl1pPr>
          </a:lstStyle>
          <a:p>
            <a:pPr lvl="0"/>
            <a:r>
              <a:rPr lang="en-US" noProof="0" smtClean="0"/>
              <a:t>Click to edit Master title style</a:t>
            </a:r>
          </a:p>
        </p:txBody>
      </p:sp>
      <p:sp>
        <p:nvSpPr>
          <p:cNvPr id="5132" name="Rectangle 12"/>
          <p:cNvSpPr>
            <a:spLocks noGrp="1" noChangeArrowheads="1"/>
          </p:cNvSpPr>
          <p:nvPr>
            <p:ph type="subTitle" idx="1"/>
          </p:nvPr>
        </p:nvSpPr>
        <p:spPr>
          <a:xfrm>
            <a:off x="1371600" y="3962400"/>
            <a:ext cx="6858000" cy="1600200"/>
          </a:xfrm>
        </p:spPr>
        <p:txBody>
          <a:bodyPr/>
          <a:lstStyle>
            <a:lvl1pPr marL="0" indent="0">
              <a:buFont typeface="Wingdings" pitchFamily="-80" charset="2"/>
              <a:buNone/>
              <a:defRPr sz="2000">
                <a:solidFill>
                  <a:srgbClr val="000080"/>
                </a:solidFill>
              </a:defRPr>
            </a:lvl1pPr>
          </a:lstStyle>
          <a:p>
            <a:pPr lvl="0"/>
            <a:r>
              <a:rPr lang="en-US" noProof="0" smtClean="0"/>
              <a:t>Click to edit Master subtitle style</a:t>
            </a:r>
          </a:p>
        </p:txBody>
      </p:sp>
      <p:sp>
        <p:nvSpPr>
          <p:cNvPr id="5136" name="Rectangle 16"/>
          <p:cNvSpPr>
            <a:spLocks noChangeArrowheads="1"/>
          </p:cNvSpPr>
          <p:nvPr userDrawn="1"/>
        </p:nvSpPr>
        <p:spPr bwMode="auto">
          <a:xfrm>
            <a:off x="0" y="6753225"/>
            <a:ext cx="9144000" cy="104775"/>
          </a:xfrm>
          <a:prstGeom prst="rect">
            <a:avLst/>
          </a:prstGeom>
          <a:solidFill>
            <a:srgbClr val="4467A1"/>
          </a:solidFill>
          <a:ln>
            <a:noFill/>
          </a:ln>
          <a:effectLst/>
          <a:extLst/>
        </p:spPr>
        <p:txBody>
          <a:bodyPr wrap="none" anchor="ctr"/>
          <a:lstStyle/>
          <a:p>
            <a:endParaRPr lang="en-US"/>
          </a:p>
        </p:txBody>
      </p:sp>
      <p:sp>
        <p:nvSpPr>
          <p:cNvPr id="5137" name="Rectangle 17"/>
          <p:cNvSpPr>
            <a:spLocks noChangeArrowheads="1"/>
          </p:cNvSpPr>
          <p:nvPr userDrawn="1"/>
        </p:nvSpPr>
        <p:spPr bwMode="auto">
          <a:xfrm>
            <a:off x="0" y="0"/>
            <a:ext cx="9144000" cy="304800"/>
          </a:xfrm>
          <a:prstGeom prst="rect">
            <a:avLst/>
          </a:prstGeom>
          <a:solidFill>
            <a:srgbClr val="4467A1"/>
          </a:solidFill>
          <a:ln>
            <a:noFill/>
          </a:ln>
          <a:effectLst/>
          <a:extLst/>
        </p:spPr>
        <p:txBody>
          <a:bodyPr wrap="none" anchor="ctr"/>
          <a:lstStyle/>
          <a:p>
            <a:endParaRPr lang="en-US"/>
          </a:p>
        </p:txBody>
      </p:sp>
    </p:spTree>
  </p:cSld>
  <p:clrMapOvr>
    <a:masterClrMapping/>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DBA595C-B81E-4059-A7D3-BE87B25D5CBF}" type="slidenum">
              <a:rPr lang="en-US"/>
              <a:pPr/>
              <a:t>‹#›</a:t>
            </a:fld>
            <a:endParaRPr lang="en-US"/>
          </a:p>
        </p:txBody>
      </p:sp>
    </p:spTree>
    <p:extLst>
      <p:ext uri="{BB962C8B-B14F-4D97-AF65-F5344CB8AC3E}">
        <p14:creationId xmlns:p14="http://schemas.microsoft.com/office/powerpoint/2010/main" xmlns="" val="3343776885"/>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79413"/>
            <a:ext cx="2000250" cy="59451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79413"/>
            <a:ext cx="5848350" cy="59451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0653229-A64D-40C3-9A63-846DA01C20E5}" type="slidenum">
              <a:rPr lang="en-US"/>
              <a:pPr/>
              <a:t>‹#›</a:t>
            </a:fld>
            <a:endParaRPr lang="en-US"/>
          </a:p>
        </p:txBody>
      </p:sp>
    </p:spTree>
    <p:extLst>
      <p:ext uri="{BB962C8B-B14F-4D97-AF65-F5344CB8AC3E}">
        <p14:creationId xmlns:p14="http://schemas.microsoft.com/office/powerpoint/2010/main" xmlns="" val="818317781"/>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79413"/>
            <a:ext cx="8001000" cy="63658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295400"/>
            <a:ext cx="8001000" cy="5029200"/>
          </a:xfrm>
        </p:spPr>
        <p:txBody>
          <a:bodyPr/>
          <a:lstStyle/>
          <a:p>
            <a:endParaRPr lang="en-US"/>
          </a:p>
        </p:txBody>
      </p:sp>
      <p:sp>
        <p:nvSpPr>
          <p:cNvPr id="4" name="Date Placeholder 3"/>
          <p:cNvSpPr>
            <a:spLocks noGrp="1"/>
          </p:cNvSpPr>
          <p:nvPr>
            <p:ph type="dt" sz="half" idx="10"/>
          </p:nvPr>
        </p:nvSpPr>
        <p:spPr>
          <a:xfrm>
            <a:off x="914400" y="6477000"/>
            <a:ext cx="1981200" cy="231775"/>
          </a:xfrm>
        </p:spPr>
        <p:txBody>
          <a:bodyPr/>
          <a:lstStyle>
            <a:lvl1pPr>
              <a:defRPr/>
            </a:lvl1pPr>
          </a:lstStyle>
          <a:p>
            <a:endParaRPr lang="en-US"/>
          </a:p>
        </p:txBody>
      </p:sp>
      <p:sp>
        <p:nvSpPr>
          <p:cNvPr id="5" name="Footer Placeholder 4"/>
          <p:cNvSpPr>
            <a:spLocks noGrp="1"/>
          </p:cNvSpPr>
          <p:nvPr>
            <p:ph type="ftr" sz="quarter" idx="11"/>
          </p:nvPr>
        </p:nvSpPr>
        <p:spPr>
          <a:xfrm>
            <a:off x="3352800" y="6477000"/>
            <a:ext cx="2971800" cy="228600"/>
          </a:xfrm>
        </p:spPr>
        <p:txBody>
          <a:bodyPr/>
          <a:lstStyle>
            <a:lvl1pPr>
              <a:defRPr/>
            </a:lvl1pPr>
          </a:lstStyle>
          <a:p>
            <a:endParaRPr lang="en-US"/>
          </a:p>
        </p:txBody>
      </p:sp>
      <p:sp>
        <p:nvSpPr>
          <p:cNvPr id="6" name="Slide Number Placeholder 5"/>
          <p:cNvSpPr>
            <a:spLocks noGrp="1"/>
          </p:cNvSpPr>
          <p:nvPr>
            <p:ph type="sldNum" sz="quarter" idx="12"/>
          </p:nvPr>
        </p:nvSpPr>
        <p:spPr>
          <a:xfrm>
            <a:off x="6781800" y="6477000"/>
            <a:ext cx="1905000" cy="228600"/>
          </a:xfrm>
        </p:spPr>
        <p:txBody>
          <a:bodyPr/>
          <a:lstStyle>
            <a:lvl1pPr>
              <a:defRPr/>
            </a:lvl1pPr>
          </a:lstStyle>
          <a:p>
            <a:fld id="{B041EE7F-AC29-4E5C-B5DB-04A3E9EE3E76}" type="slidenum">
              <a:rPr lang="en-US"/>
              <a:pPr/>
              <a:t>‹#›</a:t>
            </a:fld>
            <a:endParaRPr lang="en-US"/>
          </a:p>
        </p:txBody>
      </p:sp>
    </p:spTree>
    <p:extLst>
      <p:ext uri="{BB962C8B-B14F-4D97-AF65-F5344CB8AC3E}">
        <p14:creationId xmlns:p14="http://schemas.microsoft.com/office/powerpoint/2010/main" xmlns="" val="1599942849"/>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BE425E0-8927-43BF-9A33-211F9D9B573D}" type="slidenum">
              <a:rPr lang="en-US"/>
              <a:pPr/>
              <a:t>‹#›</a:t>
            </a:fld>
            <a:endParaRPr lang="en-US"/>
          </a:p>
        </p:txBody>
      </p:sp>
    </p:spTree>
    <p:extLst>
      <p:ext uri="{BB962C8B-B14F-4D97-AF65-F5344CB8AC3E}">
        <p14:creationId xmlns:p14="http://schemas.microsoft.com/office/powerpoint/2010/main" xmlns="" val="1706360426"/>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0B1648E-6A42-4549-805F-B6BC31BCB718}" type="slidenum">
              <a:rPr lang="en-US"/>
              <a:pPr/>
              <a:t>‹#›</a:t>
            </a:fld>
            <a:endParaRPr lang="en-US"/>
          </a:p>
        </p:txBody>
      </p:sp>
    </p:spTree>
    <p:extLst>
      <p:ext uri="{BB962C8B-B14F-4D97-AF65-F5344CB8AC3E}">
        <p14:creationId xmlns:p14="http://schemas.microsoft.com/office/powerpoint/2010/main" xmlns="" val="3503252795"/>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9243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295400"/>
            <a:ext cx="39243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62A7B5F-04EC-4610-A252-3848BFEFFBD4}" type="slidenum">
              <a:rPr lang="en-US"/>
              <a:pPr/>
              <a:t>‹#›</a:t>
            </a:fld>
            <a:endParaRPr lang="en-US"/>
          </a:p>
        </p:txBody>
      </p:sp>
    </p:spTree>
    <p:extLst>
      <p:ext uri="{BB962C8B-B14F-4D97-AF65-F5344CB8AC3E}">
        <p14:creationId xmlns:p14="http://schemas.microsoft.com/office/powerpoint/2010/main" xmlns="" val="4151560364"/>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AB5876F-2A4D-4B06-ABC1-2A994CCF7EA1}" type="slidenum">
              <a:rPr lang="en-US"/>
              <a:pPr/>
              <a:t>‹#›</a:t>
            </a:fld>
            <a:endParaRPr lang="en-US"/>
          </a:p>
        </p:txBody>
      </p:sp>
    </p:spTree>
    <p:extLst>
      <p:ext uri="{BB962C8B-B14F-4D97-AF65-F5344CB8AC3E}">
        <p14:creationId xmlns:p14="http://schemas.microsoft.com/office/powerpoint/2010/main" xmlns="" val="2360747818"/>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5F5B7DD-492F-4775-8D89-C9C502501571}" type="slidenum">
              <a:rPr lang="en-US"/>
              <a:pPr/>
              <a:t>‹#›</a:t>
            </a:fld>
            <a:endParaRPr lang="en-US"/>
          </a:p>
        </p:txBody>
      </p:sp>
    </p:spTree>
    <p:extLst>
      <p:ext uri="{BB962C8B-B14F-4D97-AF65-F5344CB8AC3E}">
        <p14:creationId xmlns:p14="http://schemas.microsoft.com/office/powerpoint/2010/main" xmlns="" val="974053145"/>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F916932-2139-4554-B67F-F141B07FD73D}" type="slidenum">
              <a:rPr lang="en-US"/>
              <a:pPr/>
              <a:t>‹#›</a:t>
            </a:fld>
            <a:endParaRPr lang="en-US"/>
          </a:p>
        </p:txBody>
      </p:sp>
    </p:spTree>
    <p:extLst>
      <p:ext uri="{BB962C8B-B14F-4D97-AF65-F5344CB8AC3E}">
        <p14:creationId xmlns:p14="http://schemas.microsoft.com/office/powerpoint/2010/main" xmlns="" val="2963790281"/>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A69E81C-356F-43CE-AFB4-E7B233377283}" type="slidenum">
              <a:rPr lang="en-US"/>
              <a:pPr/>
              <a:t>‹#›</a:t>
            </a:fld>
            <a:endParaRPr lang="en-US"/>
          </a:p>
        </p:txBody>
      </p:sp>
    </p:spTree>
    <p:extLst>
      <p:ext uri="{BB962C8B-B14F-4D97-AF65-F5344CB8AC3E}">
        <p14:creationId xmlns:p14="http://schemas.microsoft.com/office/powerpoint/2010/main" xmlns="" val="502851743"/>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8105773-77BD-4492-95F1-6F43FA4B2BC3}" type="slidenum">
              <a:rPr lang="en-US"/>
              <a:pPr/>
              <a:t>‹#›</a:t>
            </a:fld>
            <a:endParaRPr lang="en-US"/>
          </a:p>
        </p:txBody>
      </p:sp>
    </p:spTree>
    <p:extLst>
      <p:ext uri="{BB962C8B-B14F-4D97-AF65-F5344CB8AC3E}">
        <p14:creationId xmlns:p14="http://schemas.microsoft.com/office/powerpoint/2010/main" xmlns="" val="2490527105"/>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03" name="Rectangle 7"/>
          <p:cNvSpPr>
            <a:spLocks noGrp="1" noChangeArrowheads="1"/>
          </p:cNvSpPr>
          <p:nvPr>
            <p:ph type="title"/>
          </p:nvPr>
        </p:nvSpPr>
        <p:spPr bwMode="auto">
          <a:xfrm>
            <a:off x="457200" y="379413"/>
            <a:ext cx="8229600" cy="636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4104" name="Rectangle 8"/>
          <p:cNvSpPr>
            <a:spLocks noGrp="1" noChangeArrowheads="1"/>
          </p:cNvSpPr>
          <p:nvPr>
            <p:ph type="body" idx="1"/>
          </p:nvPr>
        </p:nvSpPr>
        <p:spPr bwMode="auto">
          <a:xfrm>
            <a:off x="457200" y="1295400"/>
            <a:ext cx="8229600" cy="502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05" name="Rectangle 9"/>
          <p:cNvSpPr>
            <a:spLocks noGrp="1" noChangeArrowheads="1"/>
          </p:cNvSpPr>
          <p:nvPr>
            <p:ph type="dt" sz="half" idx="2"/>
          </p:nvPr>
        </p:nvSpPr>
        <p:spPr bwMode="auto">
          <a:xfrm>
            <a:off x="914400" y="6477000"/>
            <a:ext cx="1981200" cy="231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4106" name="Rectangle 10"/>
          <p:cNvSpPr>
            <a:spLocks noGrp="1" noChangeArrowheads="1"/>
          </p:cNvSpPr>
          <p:nvPr>
            <p:ph type="ftr" sz="quarter" idx="3"/>
          </p:nvPr>
        </p:nvSpPr>
        <p:spPr bwMode="auto">
          <a:xfrm>
            <a:off x="3352800" y="6477000"/>
            <a:ext cx="29718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4107" name="Rectangle 11"/>
          <p:cNvSpPr>
            <a:spLocks noGrp="1" noChangeArrowheads="1"/>
          </p:cNvSpPr>
          <p:nvPr>
            <p:ph type="sldNum" sz="quarter" idx="4"/>
          </p:nvPr>
        </p:nvSpPr>
        <p:spPr bwMode="auto">
          <a:xfrm>
            <a:off x="6781800" y="6477000"/>
            <a:ext cx="19050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0AADAD80-EECB-40F6-A128-32AD22703E0C}" type="slidenum">
              <a:rPr lang="en-US"/>
              <a:pPr/>
              <a:t>‹#›</a:t>
            </a:fld>
            <a:endParaRPr lang="en-US"/>
          </a:p>
        </p:txBody>
      </p:sp>
      <p:sp>
        <p:nvSpPr>
          <p:cNvPr id="4113" name="Rectangle 17"/>
          <p:cNvSpPr>
            <a:spLocks noChangeArrowheads="1"/>
          </p:cNvSpPr>
          <p:nvPr userDrawn="1"/>
        </p:nvSpPr>
        <p:spPr bwMode="auto">
          <a:xfrm>
            <a:off x="0" y="0"/>
            <a:ext cx="9144000" cy="304800"/>
          </a:xfrm>
          <a:prstGeom prst="rect">
            <a:avLst/>
          </a:prstGeom>
          <a:solidFill>
            <a:srgbClr val="4467A1"/>
          </a:solidFill>
          <a:ln>
            <a:noFill/>
          </a:ln>
          <a:effectLst/>
          <a:extLst/>
        </p:spPr>
        <p:txBody>
          <a:bodyPr wrap="none" anchor="ctr"/>
          <a:lstStyle/>
          <a:p>
            <a:endParaRPr lang="en-US"/>
          </a:p>
        </p:txBody>
      </p:sp>
      <p:sp>
        <p:nvSpPr>
          <p:cNvPr id="4114" name="Rectangle 18"/>
          <p:cNvSpPr>
            <a:spLocks noChangeArrowheads="1"/>
          </p:cNvSpPr>
          <p:nvPr userDrawn="1"/>
        </p:nvSpPr>
        <p:spPr bwMode="auto">
          <a:xfrm>
            <a:off x="0" y="6753225"/>
            <a:ext cx="9144000" cy="104775"/>
          </a:xfrm>
          <a:prstGeom prst="rect">
            <a:avLst/>
          </a:prstGeom>
          <a:solidFill>
            <a:srgbClr val="4467A1"/>
          </a:solidFill>
          <a:ln>
            <a:noFill/>
          </a:ln>
          <a:effectLst/>
          <a:extLst/>
        </p:spPr>
        <p:txBody>
          <a:bodyPr wrap="none" anchor="ctr"/>
          <a:lstStyle/>
          <a:p>
            <a:endParaRPr lang="en-US"/>
          </a:p>
        </p:txBody>
      </p:sp>
      <p:pic>
        <p:nvPicPr>
          <p:cNvPr id="3" name="Picture 2"/>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104900" y="6361415"/>
            <a:ext cx="396517" cy="349135"/>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ransition>
    <p:dissolve/>
  </p:transition>
  <p:timing>
    <p:tnLst>
      <p:par>
        <p:cTn id="1" dur="indefinite" restart="never" nodeType="tmRoot"/>
      </p:par>
    </p:tnLst>
  </p:timing>
  <p:txStyles>
    <p:titleStyle>
      <a:lvl1pPr algn="l" rtl="0" fontAlgn="base">
        <a:spcBef>
          <a:spcPct val="0"/>
        </a:spcBef>
        <a:spcAft>
          <a:spcPct val="0"/>
        </a:spcAft>
        <a:defRPr sz="3600">
          <a:solidFill>
            <a:srgbClr val="000080"/>
          </a:solidFill>
          <a:latin typeface="Cambria" pitchFamily="18" charset="0"/>
          <a:ea typeface="+mj-ea"/>
          <a:cs typeface="+mj-cs"/>
        </a:defRPr>
      </a:lvl1pPr>
      <a:lvl2pPr algn="l" rtl="0" fontAlgn="base">
        <a:spcBef>
          <a:spcPct val="0"/>
        </a:spcBef>
        <a:spcAft>
          <a:spcPct val="0"/>
        </a:spcAft>
        <a:defRPr sz="3600">
          <a:solidFill>
            <a:srgbClr val="000080"/>
          </a:solidFill>
          <a:latin typeface="Times New Roman" pitchFamily="-80" charset="0"/>
        </a:defRPr>
      </a:lvl2pPr>
      <a:lvl3pPr algn="l" rtl="0" fontAlgn="base">
        <a:spcBef>
          <a:spcPct val="0"/>
        </a:spcBef>
        <a:spcAft>
          <a:spcPct val="0"/>
        </a:spcAft>
        <a:defRPr sz="3600">
          <a:solidFill>
            <a:srgbClr val="000080"/>
          </a:solidFill>
          <a:latin typeface="Times New Roman" pitchFamily="-80" charset="0"/>
        </a:defRPr>
      </a:lvl3pPr>
      <a:lvl4pPr algn="l" rtl="0" fontAlgn="base">
        <a:spcBef>
          <a:spcPct val="0"/>
        </a:spcBef>
        <a:spcAft>
          <a:spcPct val="0"/>
        </a:spcAft>
        <a:defRPr sz="3600">
          <a:solidFill>
            <a:srgbClr val="000080"/>
          </a:solidFill>
          <a:latin typeface="Times New Roman" pitchFamily="-80" charset="0"/>
        </a:defRPr>
      </a:lvl4pPr>
      <a:lvl5pPr algn="l" rtl="0" fontAlgn="base">
        <a:spcBef>
          <a:spcPct val="0"/>
        </a:spcBef>
        <a:spcAft>
          <a:spcPct val="0"/>
        </a:spcAft>
        <a:defRPr sz="3600">
          <a:solidFill>
            <a:srgbClr val="000080"/>
          </a:solidFill>
          <a:latin typeface="Times New Roman" pitchFamily="-80" charset="0"/>
        </a:defRPr>
      </a:lvl5pPr>
      <a:lvl6pPr marL="457200" algn="l" rtl="0" fontAlgn="base">
        <a:spcBef>
          <a:spcPct val="0"/>
        </a:spcBef>
        <a:spcAft>
          <a:spcPct val="0"/>
        </a:spcAft>
        <a:defRPr sz="3600">
          <a:solidFill>
            <a:srgbClr val="000080"/>
          </a:solidFill>
          <a:latin typeface="Times New Roman" pitchFamily="-80" charset="0"/>
        </a:defRPr>
      </a:lvl6pPr>
      <a:lvl7pPr marL="914400" algn="l" rtl="0" fontAlgn="base">
        <a:spcBef>
          <a:spcPct val="0"/>
        </a:spcBef>
        <a:spcAft>
          <a:spcPct val="0"/>
        </a:spcAft>
        <a:defRPr sz="3600">
          <a:solidFill>
            <a:srgbClr val="000080"/>
          </a:solidFill>
          <a:latin typeface="Times New Roman" pitchFamily="-80" charset="0"/>
        </a:defRPr>
      </a:lvl7pPr>
      <a:lvl8pPr marL="1371600" algn="l" rtl="0" fontAlgn="base">
        <a:spcBef>
          <a:spcPct val="0"/>
        </a:spcBef>
        <a:spcAft>
          <a:spcPct val="0"/>
        </a:spcAft>
        <a:defRPr sz="3600">
          <a:solidFill>
            <a:srgbClr val="000080"/>
          </a:solidFill>
          <a:latin typeface="Times New Roman" pitchFamily="-80" charset="0"/>
        </a:defRPr>
      </a:lvl8pPr>
      <a:lvl9pPr marL="1828800" algn="l" rtl="0" fontAlgn="base">
        <a:spcBef>
          <a:spcPct val="0"/>
        </a:spcBef>
        <a:spcAft>
          <a:spcPct val="0"/>
        </a:spcAft>
        <a:defRPr sz="3600">
          <a:solidFill>
            <a:srgbClr val="000080"/>
          </a:solidFill>
          <a:latin typeface="Times New Roman" pitchFamily="-80" charset="0"/>
        </a:defRPr>
      </a:lvl9pPr>
    </p:titleStyle>
    <p:bodyStyle>
      <a:lvl1pPr marL="342900" indent="-342900" algn="l" rtl="0" fontAlgn="base">
        <a:spcBef>
          <a:spcPct val="20000"/>
        </a:spcBef>
        <a:spcAft>
          <a:spcPct val="0"/>
        </a:spcAft>
        <a:buClr>
          <a:srgbClr val="FF0000"/>
        </a:buClr>
        <a:buSzPct val="90000"/>
        <a:buFont typeface="Wingdings" pitchFamily="-80" charset="2"/>
        <a:buChar char="n"/>
        <a:defRPr sz="24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Clr>
          <a:srgbClr val="FF6600"/>
        </a:buClr>
        <a:buSzPct val="75000"/>
        <a:buFont typeface="Wingdings" pitchFamily="-80" charset="2"/>
        <a:buChar char="n"/>
        <a:defRPr sz="2200">
          <a:solidFill>
            <a:schemeClr val="tx1"/>
          </a:solidFill>
          <a:latin typeface="Arial" pitchFamily="34" charset="0"/>
          <a:cs typeface="Arial" pitchFamily="34" charset="0"/>
        </a:defRPr>
      </a:lvl2pPr>
      <a:lvl3pPr marL="1143000" indent="-228600" algn="l" rtl="0" fontAlgn="base">
        <a:spcBef>
          <a:spcPct val="20000"/>
        </a:spcBef>
        <a:spcAft>
          <a:spcPct val="0"/>
        </a:spcAft>
        <a:buClr>
          <a:srgbClr val="FFCC66"/>
        </a:buClr>
        <a:buSzPct val="55000"/>
        <a:buFont typeface="Wingdings" pitchFamily="-80" charset="2"/>
        <a:buChar char="n"/>
        <a:defRPr sz="2000">
          <a:solidFill>
            <a:schemeClr val="tx1"/>
          </a:solidFill>
          <a:latin typeface="Arial" pitchFamily="34" charset="0"/>
          <a:cs typeface="Arial" pitchFamily="34" charset="0"/>
        </a:defRPr>
      </a:lvl3pPr>
      <a:lvl4pPr marL="1600200" indent="-228600" algn="l" rtl="0" fontAlgn="base">
        <a:spcBef>
          <a:spcPct val="20000"/>
        </a:spcBef>
        <a:spcAft>
          <a:spcPct val="0"/>
        </a:spcAft>
        <a:buClr>
          <a:schemeClr val="accent1"/>
        </a:buClr>
        <a:buFont typeface="Wingdings" pitchFamily="-80" charset="2"/>
        <a:buChar char="§"/>
        <a:defRPr>
          <a:solidFill>
            <a:schemeClr val="tx1"/>
          </a:solidFill>
          <a:latin typeface="Arial" pitchFamily="34" charset="0"/>
          <a:cs typeface="Arial" pitchFamily="34" charset="0"/>
        </a:defRPr>
      </a:lvl4pPr>
      <a:lvl5pPr marL="2057400" indent="-228600" algn="l" rtl="0" fontAlgn="base">
        <a:spcBef>
          <a:spcPct val="20000"/>
        </a:spcBef>
        <a:spcAft>
          <a:spcPct val="0"/>
        </a:spcAft>
        <a:buClr>
          <a:schemeClr val="accent1"/>
        </a:buClr>
        <a:buFont typeface="Wingdings" pitchFamily="-80" charset="2"/>
        <a:defRPr sz="1600">
          <a:solidFill>
            <a:schemeClr val="tx1"/>
          </a:solidFill>
          <a:latin typeface="Arial" pitchFamily="34" charset="0"/>
          <a:cs typeface="Arial" pitchFamily="34" charset="0"/>
        </a:defRPr>
      </a:lvl5pPr>
      <a:lvl6pPr marL="2514600" indent="-228600" algn="l" rtl="0" fontAlgn="base">
        <a:spcBef>
          <a:spcPct val="20000"/>
        </a:spcBef>
        <a:spcAft>
          <a:spcPct val="0"/>
        </a:spcAft>
        <a:buClr>
          <a:schemeClr val="accent1"/>
        </a:buClr>
        <a:buFont typeface="Wingdings" pitchFamily="-80" charset="2"/>
        <a:defRPr sz="1600">
          <a:solidFill>
            <a:schemeClr val="tx1"/>
          </a:solidFill>
          <a:latin typeface="Arial" charset="0"/>
        </a:defRPr>
      </a:lvl6pPr>
      <a:lvl7pPr marL="2971800" indent="-228600" algn="l" rtl="0" fontAlgn="base">
        <a:spcBef>
          <a:spcPct val="20000"/>
        </a:spcBef>
        <a:spcAft>
          <a:spcPct val="0"/>
        </a:spcAft>
        <a:buClr>
          <a:schemeClr val="accent1"/>
        </a:buClr>
        <a:buFont typeface="Wingdings" pitchFamily="-80" charset="2"/>
        <a:defRPr sz="1600">
          <a:solidFill>
            <a:schemeClr val="tx1"/>
          </a:solidFill>
          <a:latin typeface="Arial" charset="0"/>
        </a:defRPr>
      </a:lvl7pPr>
      <a:lvl8pPr marL="3429000" indent="-228600" algn="l" rtl="0" fontAlgn="base">
        <a:spcBef>
          <a:spcPct val="20000"/>
        </a:spcBef>
        <a:spcAft>
          <a:spcPct val="0"/>
        </a:spcAft>
        <a:buClr>
          <a:schemeClr val="accent1"/>
        </a:buClr>
        <a:buFont typeface="Wingdings" pitchFamily="-80" charset="2"/>
        <a:defRPr sz="1600">
          <a:solidFill>
            <a:schemeClr val="tx1"/>
          </a:solidFill>
          <a:latin typeface="Arial" charset="0"/>
        </a:defRPr>
      </a:lvl8pPr>
      <a:lvl9pPr marL="3886200" indent="-228600" algn="l" rtl="0" fontAlgn="base">
        <a:spcBef>
          <a:spcPct val="20000"/>
        </a:spcBef>
        <a:spcAft>
          <a:spcPct val="0"/>
        </a:spcAft>
        <a:buClr>
          <a:schemeClr val="accent1"/>
        </a:buClr>
        <a:buFont typeface="Wingdings" pitchFamily="-80" charset="2"/>
        <a:defRPr sz="16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tiff"/><Relationship Id="rId1" Type="http://schemas.openxmlformats.org/officeDocument/2006/relationships/slideLayout" Target="../slideLayouts/slideLayout6.xml"/><Relationship Id="rId4" Type="http://schemas.openxmlformats.org/officeDocument/2006/relationships/image" Target="../media/image22.emf"/></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6.xml"/><Relationship Id="rId4" Type="http://schemas.openxmlformats.org/officeDocument/2006/relationships/image" Target="../media/image26.emf"/></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6.xml"/><Relationship Id="rId4" Type="http://schemas.openxmlformats.org/officeDocument/2006/relationships/image" Target="../media/image5.tiff"/></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tif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ctrTitle"/>
          </p:nvPr>
        </p:nvSpPr>
        <p:spPr>
          <a:xfrm>
            <a:off x="2431475" y="1828800"/>
            <a:ext cx="6600700" cy="1676400"/>
          </a:xfrm>
        </p:spPr>
        <p:txBody>
          <a:bodyPr/>
          <a:lstStyle/>
          <a:p>
            <a:r>
              <a:rPr lang="en-US" sz="4400" dirty="0" smtClean="0"/>
              <a:t>Destination choice model success stories</a:t>
            </a:r>
            <a:endParaRPr lang="en-US" sz="4400" dirty="0"/>
          </a:p>
        </p:txBody>
      </p:sp>
      <p:sp>
        <p:nvSpPr>
          <p:cNvPr id="372741" name="Text Box 5"/>
          <p:cNvSpPr txBox="1">
            <a:spLocks noChangeArrowheads="1"/>
          </p:cNvSpPr>
          <p:nvPr/>
        </p:nvSpPr>
        <p:spPr bwMode="auto">
          <a:xfrm>
            <a:off x="2438400" y="685800"/>
            <a:ext cx="6096000"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sz="1600" dirty="0" smtClean="0">
                <a:solidFill>
                  <a:srgbClr val="000080"/>
                </a:solidFill>
                <a:latin typeface="Arial" pitchFamily="34" charset="0"/>
                <a:cs typeface="Arial" pitchFamily="34" charset="0"/>
              </a:rPr>
              <a:t>TRB Transportation Planning Applications 2011 </a:t>
            </a:r>
            <a:r>
              <a:rPr lang="en-US" sz="1600" dirty="0" smtClean="0">
                <a:solidFill>
                  <a:srgbClr val="CC5500"/>
                </a:solidFill>
                <a:latin typeface="Arial" pitchFamily="34" charset="0"/>
                <a:cs typeface="Arial" pitchFamily="34" charset="0"/>
              </a:rPr>
              <a:t>|</a:t>
            </a:r>
            <a:r>
              <a:rPr lang="en-US" sz="1600" dirty="0" smtClean="0">
                <a:solidFill>
                  <a:srgbClr val="000080"/>
                </a:solidFill>
                <a:latin typeface="Arial" pitchFamily="34" charset="0"/>
                <a:cs typeface="Arial" pitchFamily="34" charset="0"/>
              </a:rPr>
              <a:t> Reno, NV</a:t>
            </a:r>
            <a:endParaRPr lang="en-US" sz="1600" dirty="0">
              <a:latin typeface="Arial" pitchFamily="34" charset="0"/>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 y="301561"/>
            <a:ext cx="2284046" cy="6455664"/>
          </a:xfrm>
          <a:prstGeom prst="rect">
            <a:avLst/>
          </a:prstGeom>
        </p:spPr>
      </p:pic>
      <p:sp>
        <p:nvSpPr>
          <p:cNvPr id="3" name="TextBox 2"/>
          <p:cNvSpPr txBox="1"/>
          <p:nvPr/>
        </p:nvSpPr>
        <p:spPr>
          <a:xfrm>
            <a:off x="2432474" y="5867400"/>
            <a:ext cx="6711526" cy="338554"/>
          </a:xfrm>
          <a:prstGeom prst="rect">
            <a:avLst/>
          </a:prstGeom>
          <a:noFill/>
        </p:spPr>
        <p:txBody>
          <a:bodyPr wrap="square" rtlCol="0">
            <a:spAutoFit/>
          </a:bodyPr>
          <a:lstStyle/>
          <a:p>
            <a:r>
              <a:rPr lang="en-US" sz="1600" dirty="0" smtClean="0"/>
              <a:t>Rick Donnelly &amp; Tara Weidner</a:t>
            </a:r>
            <a:r>
              <a:rPr lang="en-US" sz="1600" dirty="0" smtClean="0">
                <a:solidFill>
                  <a:srgbClr val="CC5500"/>
                </a:solidFill>
              </a:rPr>
              <a:t> | </a:t>
            </a:r>
            <a:r>
              <a:rPr lang="en-US" sz="1600" dirty="0" smtClean="0"/>
              <a:t>PB </a:t>
            </a:r>
            <a:r>
              <a:rPr lang="en-US" sz="1600" dirty="0" smtClean="0">
                <a:solidFill>
                  <a:srgbClr val="CC5500"/>
                </a:solidFill>
              </a:rPr>
              <a:t>|</a:t>
            </a:r>
            <a:r>
              <a:rPr lang="en-US" sz="1600" dirty="0" smtClean="0"/>
              <a:t> [</a:t>
            </a:r>
            <a:r>
              <a:rPr lang="en-US" sz="1600" dirty="0" err="1" smtClean="0"/>
              <a:t>donnellyr</a:t>
            </a:r>
            <a:r>
              <a:rPr lang="en-US" sz="1600" dirty="0" smtClean="0"/>
              <a:t>, </a:t>
            </a:r>
            <a:r>
              <a:rPr lang="en-US" sz="1600" dirty="0" err="1" smtClean="0"/>
              <a:t>weidner</a:t>
            </a:r>
            <a:r>
              <a:rPr lang="en-US" sz="1600" dirty="0" smtClean="0"/>
              <a:t>]@</a:t>
            </a:r>
            <a:r>
              <a:rPr lang="en-US" sz="1600" dirty="0" err="1" smtClean="0"/>
              <a:t>pbworld.com</a:t>
            </a:r>
            <a:endParaRPr lang="en-US" sz="1600"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p:txBody>
          <a:bodyPr/>
          <a:lstStyle/>
          <a:p>
            <a:r>
              <a:rPr lang="en-AU" dirty="0" smtClean="0"/>
              <a:t>Utility function structure</a:t>
            </a:r>
            <a:endParaRPr lang="en-US" dirty="0"/>
          </a:p>
        </p:txBody>
      </p:sp>
      <p:pic>
        <p:nvPicPr>
          <p:cNvPr id="2" name="Picture 1" descr="Maryland utility.tif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1780" y="2325420"/>
            <a:ext cx="8023860" cy="678180"/>
          </a:xfrm>
          <a:prstGeom prst="rect">
            <a:avLst/>
          </a:prstGeom>
        </p:spPr>
      </p:pic>
      <p:grpSp>
        <p:nvGrpSpPr>
          <p:cNvPr id="23" name="Group 22"/>
          <p:cNvGrpSpPr/>
          <p:nvPr/>
        </p:nvGrpSpPr>
        <p:grpSpPr>
          <a:xfrm>
            <a:off x="1305829" y="1681800"/>
            <a:ext cx="7512400" cy="2537909"/>
            <a:chOff x="1305829" y="1681800"/>
            <a:chExt cx="7512400" cy="2537909"/>
          </a:xfrm>
        </p:grpSpPr>
        <p:sp>
          <p:nvSpPr>
            <p:cNvPr id="3" name="TextBox 2"/>
            <p:cNvSpPr txBox="1"/>
            <p:nvPr/>
          </p:nvSpPr>
          <p:spPr>
            <a:xfrm>
              <a:off x="1305829" y="1690429"/>
              <a:ext cx="646331" cy="646331"/>
            </a:xfrm>
            <a:prstGeom prst="rect">
              <a:avLst/>
            </a:prstGeom>
            <a:noFill/>
          </p:spPr>
          <p:txBody>
            <a:bodyPr wrap="none" rtlCol="0">
              <a:spAutoFit/>
            </a:bodyPr>
            <a:lstStyle/>
            <a:p>
              <a:pPr algn="ctr"/>
              <a:r>
                <a:rPr lang="en-US" dirty="0" smtClean="0">
                  <a:solidFill>
                    <a:srgbClr val="FF6600"/>
                  </a:solidFill>
                </a:rPr>
                <a:t>Size</a:t>
              </a:r>
              <a:br>
                <a:rPr lang="en-US" dirty="0" smtClean="0">
                  <a:solidFill>
                    <a:srgbClr val="FF6600"/>
                  </a:solidFill>
                </a:rPr>
              </a:br>
              <a:r>
                <a:rPr lang="en-US" dirty="0" smtClean="0">
                  <a:solidFill>
                    <a:srgbClr val="FF6600"/>
                  </a:solidFill>
                </a:rPr>
                <a:t>term</a:t>
              </a:r>
              <a:endParaRPr lang="en-US" dirty="0">
                <a:solidFill>
                  <a:srgbClr val="FF6600"/>
                </a:solidFill>
              </a:endParaRPr>
            </a:p>
          </p:txBody>
        </p:sp>
        <p:sp>
          <p:nvSpPr>
            <p:cNvPr id="7" name="TextBox 6"/>
            <p:cNvSpPr txBox="1"/>
            <p:nvPr/>
          </p:nvSpPr>
          <p:spPr>
            <a:xfrm>
              <a:off x="3083820" y="1690429"/>
              <a:ext cx="1082748" cy="646331"/>
            </a:xfrm>
            <a:prstGeom prst="rect">
              <a:avLst/>
            </a:prstGeom>
            <a:noFill/>
          </p:spPr>
          <p:txBody>
            <a:bodyPr wrap="none" rtlCol="0">
              <a:spAutoFit/>
            </a:bodyPr>
            <a:lstStyle/>
            <a:p>
              <a:pPr algn="ctr"/>
              <a:r>
                <a:rPr lang="en-US" dirty="0" smtClean="0">
                  <a:solidFill>
                    <a:srgbClr val="FF6600"/>
                  </a:solidFill>
                </a:rPr>
                <a:t>Distance</a:t>
              </a:r>
              <a:br>
                <a:rPr lang="en-US" dirty="0" smtClean="0">
                  <a:solidFill>
                    <a:srgbClr val="FF6600"/>
                  </a:solidFill>
                </a:rPr>
              </a:br>
              <a:r>
                <a:rPr lang="en-US" dirty="0" smtClean="0">
                  <a:solidFill>
                    <a:srgbClr val="FF6600"/>
                  </a:solidFill>
                </a:rPr>
                <a:t>term</a:t>
              </a:r>
              <a:endParaRPr lang="en-US" dirty="0">
                <a:solidFill>
                  <a:srgbClr val="FF6600"/>
                </a:solidFill>
              </a:endParaRPr>
            </a:p>
          </p:txBody>
        </p:sp>
        <p:sp>
          <p:nvSpPr>
            <p:cNvPr id="8" name="TextBox 7"/>
            <p:cNvSpPr txBox="1"/>
            <p:nvPr/>
          </p:nvSpPr>
          <p:spPr>
            <a:xfrm>
              <a:off x="1921320" y="3030720"/>
              <a:ext cx="1005879" cy="369332"/>
            </a:xfrm>
            <a:prstGeom prst="rect">
              <a:avLst/>
            </a:prstGeom>
            <a:noFill/>
          </p:spPr>
          <p:txBody>
            <a:bodyPr wrap="none" rtlCol="0">
              <a:spAutoFit/>
            </a:bodyPr>
            <a:lstStyle/>
            <a:p>
              <a:pPr algn="ctr"/>
              <a:r>
                <a:rPr lang="en-US" dirty="0" err="1" smtClean="0">
                  <a:solidFill>
                    <a:srgbClr val="FF6600"/>
                  </a:solidFill>
                </a:rPr>
                <a:t>Logsum</a:t>
              </a:r>
              <a:endParaRPr lang="en-US" dirty="0">
                <a:solidFill>
                  <a:srgbClr val="FF6600"/>
                </a:solidFill>
              </a:endParaRPr>
            </a:p>
          </p:txBody>
        </p:sp>
        <p:sp>
          <p:nvSpPr>
            <p:cNvPr id="9" name="TextBox 8"/>
            <p:cNvSpPr txBox="1"/>
            <p:nvPr/>
          </p:nvSpPr>
          <p:spPr>
            <a:xfrm>
              <a:off x="4371060" y="3019380"/>
              <a:ext cx="1865978" cy="1200329"/>
            </a:xfrm>
            <a:prstGeom prst="rect">
              <a:avLst/>
            </a:prstGeom>
            <a:noFill/>
          </p:spPr>
          <p:txBody>
            <a:bodyPr wrap="none" rtlCol="0">
              <a:spAutoFit/>
            </a:bodyPr>
            <a:lstStyle/>
            <a:p>
              <a:pPr algn="ctr"/>
              <a:r>
                <a:rPr lang="en-US" dirty="0" smtClean="0">
                  <a:solidFill>
                    <a:srgbClr val="FF6600"/>
                  </a:solidFill>
                </a:rPr>
                <a:t>Interaction of</a:t>
              </a:r>
              <a:br>
                <a:rPr lang="en-US" dirty="0" smtClean="0">
                  <a:solidFill>
                    <a:srgbClr val="FF6600"/>
                  </a:solidFill>
                </a:rPr>
              </a:br>
              <a:r>
                <a:rPr lang="en-US" dirty="0" smtClean="0">
                  <a:solidFill>
                    <a:srgbClr val="FF6600"/>
                  </a:solidFill>
                </a:rPr>
                <a:t>distance and</a:t>
              </a:r>
              <a:br>
                <a:rPr lang="en-US" dirty="0" smtClean="0">
                  <a:solidFill>
                    <a:srgbClr val="FF6600"/>
                  </a:solidFill>
                </a:rPr>
              </a:br>
              <a:r>
                <a:rPr lang="en-US" dirty="0" smtClean="0">
                  <a:solidFill>
                    <a:srgbClr val="FF6600"/>
                  </a:solidFill>
                </a:rPr>
                <a:t>household/zonal</a:t>
              </a:r>
              <a:br>
                <a:rPr lang="en-US" dirty="0" smtClean="0">
                  <a:solidFill>
                    <a:srgbClr val="FF6600"/>
                  </a:solidFill>
                </a:rPr>
              </a:br>
              <a:r>
                <a:rPr lang="en-US" dirty="0" smtClean="0">
                  <a:solidFill>
                    <a:srgbClr val="FF6600"/>
                  </a:solidFill>
                </a:rPr>
                <a:t>characteristics</a:t>
              </a:r>
              <a:endParaRPr lang="en-US" dirty="0">
                <a:solidFill>
                  <a:srgbClr val="FF6600"/>
                </a:solidFill>
              </a:endParaRPr>
            </a:p>
          </p:txBody>
        </p:sp>
        <p:sp>
          <p:nvSpPr>
            <p:cNvPr id="10" name="TextBox 9"/>
            <p:cNvSpPr txBox="1"/>
            <p:nvPr/>
          </p:nvSpPr>
          <p:spPr>
            <a:xfrm>
              <a:off x="6066960" y="1681800"/>
              <a:ext cx="1723962" cy="646331"/>
            </a:xfrm>
            <a:prstGeom prst="rect">
              <a:avLst/>
            </a:prstGeom>
            <a:noFill/>
          </p:spPr>
          <p:txBody>
            <a:bodyPr wrap="none" rtlCol="0">
              <a:spAutoFit/>
            </a:bodyPr>
            <a:lstStyle/>
            <a:p>
              <a:pPr algn="ctr"/>
              <a:r>
                <a:rPr lang="en-US" dirty="0" smtClean="0">
                  <a:solidFill>
                    <a:srgbClr val="FF6600"/>
                  </a:solidFill>
                </a:rPr>
                <a:t>Zonal</a:t>
              </a:r>
              <a:br>
                <a:rPr lang="en-US" dirty="0" smtClean="0">
                  <a:solidFill>
                    <a:srgbClr val="FF6600"/>
                  </a:solidFill>
                </a:rPr>
              </a:br>
              <a:r>
                <a:rPr lang="en-US" dirty="0" smtClean="0">
                  <a:solidFill>
                    <a:srgbClr val="FF6600"/>
                  </a:solidFill>
                </a:rPr>
                <a:t>characteristics</a:t>
              </a:r>
              <a:endParaRPr lang="en-US" dirty="0">
                <a:solidFill>
                  <a:srgbClr val="FF6600"/>
                </a:solidFill>
              </a:endParaRPr>
            </a:p>
          </p:txBody>
        </p:sp>
        <p:sp>
          <p:nvSpPr>
            <p:cNvPr id="11" name="TextBox 10"/>
            <p:cNvSpPr txBox="1"/>
            <p:nvPr/>
          </p:nvSpPr>
          <p:spPr>
            <a:xfrm>
              <a:off x="7145100" y="3030720"/>
              <a:ext cx="1673129" cy="923330"/>
            </a:xfrm>
            <a:prstGeom prst="rect">
              <a:avLst/>
            </a:prstGeom>
            <a:noFill/>
          </p:spPr>
          <p:txBody>
            <a:bodyPr wrap="none" rtlCol="0">
              <a:spAutoFit/>
            </a:bodyPr>
            <a:lstStyle/>
            <a:p>
              <a:pPr algn="ctr"/>
              <a:r>
                <a:rPr lang="en-US" dirty="0" smtClean="0">
                  <a:solidFill>
                    <a:srgbClr val="FF6600"/>
                  </a:solidFill>
                </a:rPr>
                <a:t>Compensation</a:t>
              </a:r>
              <a:br>
                <a:rPr lang="en-US" dirty="0" smtClean="0">
                  <a:solidFill>
                    <a:srgbClr val="FF6600"/>
                  </a:solidFill>
                </a:rPr>
              </a:br>
              <a:r>
                <a:rPr lang="en-US" dirty="0" smtClean="0">
                  <a:solidFill>
                    <a:srgbClr val="FF6600"/>
                  </a:solidFill>
                </a:rPr>
                <a:t>for sampling</a:t>
              </a:r>
              <a:br>
                <a:rPr lang="en-US" dirty="0" smtClean="0">
                  <a:solidFill>
                    <a:srgbClr val="FF6600"/>
                  </a:solidFill>
                </a:rPr>
              </a:br>
              <a:r>
                <a:rPr lang="en-US" dirty="0" smtClean="0">
                  <a:solidFill>
                    <a:srgbClr val="FF6600"/>
                  </a:solidFill>
                </a:rPr>
                <a:t>error</a:t>
              </a:r>
              <a:endParaRPr lang="en-US" dirty="0">
                <a:solidFill>
                  <a:srgbClr val="FF6600"/>
                </a:solidFill>
              </a:endParaRPr>
            </a:p>
          </p:txBody>
        </p:sp>
      </p:grpSp>
    </p:spTree>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800" decel="100000"/>
                                        <p:tgtEl>
                                          <p:spTgt spid="23"/>
                                        </p:tgtEl>
                                      </p:cBhvr>
                                    </p:animEffect>
                                    <p:anim calcmode="lin" valueType="num">
                                      <p:cBhvr>
                                        <p:cTn id="8" dur="800" decel="100000" fill="hold"/>
                                        <p:tgtEl>
                                          <p:spTgt spid="23"/>
                                        </p:tgtEl>
                                        <p:attrNameLst>
                                          <p:attrName>style.rotation</p:attrName>
                                        </p:attrNameLst>
                                      </p:cBhvr>
                                      <p:tavLst>
                                        <p:tav tm="0">
                                          <p:val>
                                            <p:fltVal val="-90"/>
                                          </p:val>
                                        </p:tav>
                                        <p:tav tm="100000">
                                          <p:val>
                                            <p:fltVal val="0"/>
                                          </p:val>
                                        </p:tav>
                                      </p:tavLst>
                                    </p:anim>
                                    <p:anim calcmode="lin" valueType="num">
                                      <p:cBhvr>
                                        <p:cTn id="9" dur="800" decel="100000" fill="hold"/>
                                        <p:tgtEl>
                                          <p:spTgt spid="23"/>
                                        </p:tgtEl>
                                        <p:attrNameLst>
                                          <p:attrName>ppt_x</p:attrName>
                                        </p:attrNameLst>
                                      </p:cBhvr>
                                      <p:tavLst>
                                        <p:tav tm="0">
                                          <p:val>
                                            <p:strVal val="#ppt_x+0.4"/>
                                          </p:val>
                                        </p:tav>
                                        <p:tav tm="100000">
                                          <p:val>
                                            <p:strVal val="#ppt_x-0.05"/>
                                          </p:val>
                                        </p:tav>
                                      </p:tavLst>
                                    </p:anim>
                                    <p:anim calcmode="lin" valueType="num">
                                      <p:cBhvr>
                                        <p:cTn id="10" dur="800" decel="100000" fill="hold"/>
                                        <p:tgtEl>
                                          <p:spTgt spid="2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Estimation summary by purpose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548221030"/>
              </p:ext>
            </p:extLst>
          </p:nvPr>
        </p:nvGraphicFramePr>
        <p:xfrm>
          <a:off x="544740" y="1407160"/>
          <a:ext cx="8001002" cy="4079240"/>
        </p:xfrm>
        <a:graphic>
          <a:graphicData uri="http://schemas.openxmlformats.org/drawingml/2006/table">
            <a:tbl>
              <a:tblPr firstRow="1" bandRow="1">
                <a:tableStyleId>{93296810-A885-4BE3-A3E7-6D5BEEA58F35}</a:tableStyleId>
              </a:tblPr>
              <a:tblGrid>
                <a:gridCol w="3417660"/>
                <a:gridCol w="914400"/>
                <a:gridCol w="914400"/>
                <a:gridCol w="914400"/>
                <a:gridCol w="914400"/>
                <a:gridCol w="925742"/>
              </a:tblGrid>
              <a:tr h="370840">
                <a:tc>
                  <a:txBody>
                    <a:bodyPr/>
                    <a:lstStyle/>
                    <a:p>
                      <a:r>
                        <a:rPr lang="en-US" sz="1600" dirty="0" smtClean="0"/>
                        <a:t>Variable(s)</a:t>
                      </a:r>
                      <a:endParaRPr lang="en-US" sz="1600" dirty="0">
                        <a:solidFill>
                          <a:schemeClr val="tx1">
                            <a:lumMod val="95000"/>
                            <a:lumOff val="5000"/>
                          </a:schemeClr>
                        </a:solidFill>
                      </a:endParaRPr>
                    </a:p>
                  </a:txBody>
                  <a:tcPr/>
                </a:tc>
                <a:tc>
                  <a:txBody>
                    <a:bodyPr/>
                    <a:lstStyle/>
                    <a:p>
                      <a:pPr algn="ctr"/>
                      <a:r>
                        <a:rPr lang="en-US" sz="1600" dirty="0" smtClean="0"/>
                        <a:t>HBW</a:t>
                      </a:r>
                      <a:endParaRPr lang="en-US" sz="1600" dirty="0">
                        <a:solidFill>
                          <a:schemeClr val="tx1">
                            <a:lumMod val="95000"/>
                            <a:lumOff val="5000"/>
                          </a:schemeClr>
                        </a:solidFill>
                      </a:endParaRPr>
                    </a:p>
                  </a:txBody>
                  <a:tcPr/>
                </a:tc>
                <a:tc>
                  <a:txBody>
                    <a:bodyPr/>
                    <a:lstStyle/>
                    <a:p>
                      <a:pPr algn="ctr"/>
                      <a:r>
                        <a:rPr lang="en-US" sz="1600" dirty="0" smtClean="0"/>
                        <a:t>HBS</a:t>
                      </a:r>
                      <a:endParaRPr lang="en-US" sz="1600" dirty="0">
                        <a:solidFill>
                          <a:schemeClr val="tx1">
                            <a:lumMod val="95000"/>
                            <a:lumOff val="5000"/>
                          </a:schemeClr>
                        </a:solidFill>
                      </a:endParaRPr>
                    </a:p>
                  </a:txBody>
                  <a:tcPr/>
                </a:tc>
                <a:tc>
                  <a:txBody>
                    <a:bodyPr/>
                    <a:lstStyle/>
                    <a:p>
                      <a:pPr algn="ctr"/>
                      <a:r>
                        <a:rPr lang="en-US" sz="1600" dirty="0" smtClean="0"/>
                        <a:t>HBO</a:t>
                      </a:r>
                      <a:endParaRPr lang="en-US" sz="1600" dirty="0">
                        <a:solidFill>
                          <a:schemeClr val="tx1">
                            <a:lumMod val="95000"/>
                            <a:lumOff val="5000"/>
                          </a:schemeClr>
                        </a:solidFill>
                      </a:endParaRPr>
                    </a:p>
                  </a:txBody>
                  <a:tcPr/>
                </a:tc>
                <a:tc>
                  <a:txBody>
                    <a:bodyPr/>
                    <a:lstStyle/>
                    <a:p>
                      <a:pPr algn="ctr"/>
                      <a:r>
                        <a:rPr lang="en-US" sz="1600" dirty="0" smtClean="0"/>
                        <a:t>NHBW</a:t>
                      </a:r>
                      <a:endParaRPr lang="en-US" sz="1600" dirty="0">
                        <a:solidFill>
                          <a:schemeClr val="tx1">
                            <a:lumMod val="95000"/>
                            <a:lumOff val="5000"/>
                          </a:schemeClr>
                        </a:solidFill>
                      </a:endParaRPr>
                    </a:p>
                  </a:txBody>
                  <a:tcPr/>
                </a:tc>
                <a:tc>
                  <a:txBody>
                    <a:bodyPr/>
                    <a:lstStyle/>
                    <a:p>
                      <a:pPr algn="ctr"/>
                      <a:r>
                        <a:rPr lang="en-US" sz="1600" dirty="0" smtClean="0"/>
                        <a:t>NHBO</a:t>
                      </a:r>
                      <a:endParaRPr lang="en-US" sz="1600" dirty="0">
                        <a:solidFill>
                          <a:schemeClr val="tx1">
                            <a:lumMod val="95000"/>
                            <a:lumOff val="5000"/>
                          </a:schemeClr>
                        </a:solidFill>
                      </a:endParaRPr>
                    </a:p>
                  </a:txBody>
                  <a:tcPr/>
                </a:tc>
              </a:tr>
              <a:tr h="370840">
                <a:tc>
                  <a:txBody>
                    <a:bodyPr/>
                    <a:lstStyle/>
                    <a:p>
                      <a:r>
                        <a:rPr lang="en-US" sz="1600" dirty="0" smtClean="0"/>
                        <a:t>Mode choice</a:t>
                      </a:r>
                      <a:r>
                        <a:rPr lang="en-US" sz="1600" baseline="0" dirty="0" smtClean="0"/>
                        <a:t> </a:t>
                      </a:r>
                      <a:r>
                        <a:rPr lang="en-US" sz="1600" baseline="0" dirty="0" err="1" smtClean="0"/>
                        <a:t>logsum</a:t>
                      </a:r>
                      <a:endParaRPr lang="en-US" sz="1600" dirty="0"/>
                    </a:p>
                  </a:txBody>
                  <a:tcPr/>
                </a:tc>
                <a:tc>
                  <a:txBody>
                    <a:bodyPr/>
                    <a:lstStyle/>
                    <a:p>
                      <a:pPr algn="ctr"/>
                      <a:r>
                        <a:rPr lang="en-US" sz="1600" dirty="0" smtClean="0"/>
                        <a:t>S</a:t>
                      </a:r>
                      <a:endParaRPr lang="en-US" sz="1600" dirty="0"/>
                    </a:p>
                  </a:txBody>
                  <a:tcPr/>
                </a:tc>
                <a:tc>
                  <a:txBody>
                    <a:bodyPr/>
                    <a:lstStyle/>
                    <a:p>
                      <a:pPr algn="ctr"/>
                      <a:r>
                        <a:rPr lang="en-US" sz="1600" dirty="0" smtClean="0"/>
                        <a:t>S</a:t>
                      </a:r>
                      <a:endParaRPr lang="en-US" sz="1600" dirty="0"/>
                    </a:p>
                  </a:txBody>
                  <a:tcPr/>
                </a:tc>
                <a:tc>
                  <a:txBody>
                    <a:bodyPr/>
                    <a:lstStyle/>
                    <a:p>
                      <a:pPr algn="ctr"/>
                      <a:r>
                        <a:rPr lang="en-US" sz="1600" dirty="0" smtClean="0"/>
                        <a:t>S</a:t>
                      </a:r>
                      <a:endParaRPr lang="en-US" sz="1600" dirty="0"/>
                    </a:p>
                  </a:txBody>
                  <a:tcPr/>
                </a:tc>
                <a:tc>
                  <a:txBody>
                    <a:bodyPr/>
                    <a:lstStyle/>
                    <a:p>
                      <a:pPr algn="ctr"/>
                      <a:r>
                        <a:rPr lang="en-US" sz="1600" dirty="0" smtClean="0"/>
                        <a:t>S</a:t>
                      </a:r>
                      <a:endParaRPr lang="en-US" sz="1600" dirty="0"/>
                    </a:p>
                  </a:txBody>
                  <a:tcPr/>
                </a:tc>
                <a:tc>
                  <a:txBody>
                    <a:bodyPr/>
                    <a:lstStyle/>
                    <a:p>
                      <a:pPr algn="ctr"/>
                      <a:r>
                        <a:rPr lang="en-US" sz="1600" dirty="0" smtClean="0"/>
                        <a:t>S(C)</a:t>
                      </a:r>
                      <a:endParaRPr lang="en-US" sz="1600" dirty="0"/>
                    </a:p>
                  </a:txBody>
                  <a:tcPr/>
                </a:tc>
              </a:tr>
              <a:tr h="370840">
                <a:tc>
                  <a:txBody>
                    <a:bodyPr/>
                    <a:lstStyle/>
                    <a:p>
                      <a:r>
                        <a:rPr lang="en-US" sz="1600" dirty="0" smtClean="0"/>
                        <a:t>Distance*</a:t>
                      </a:r>
                      <a:endParaRPr lang="en-US" sz="1600" dirty="0"/>
                    </a:p>
                  </a:txBody>
                  <a:tcPr/>
                </a:tc>
                <a:tc>
                  <a:txBody>
                    <a:bodyPr/>
                    <a:lstStyle/>
                    <a:p>
                      <a:pPr algn="ctr"/>
                      <a:r>
                        <a:rPr lang="en-US" sz="1600" dirty="0" smtClean="0"/>
                        <a:t>-S</a:t>
                      </a:r>
                      <a:endParaRPr lang="en-US" sz="1600" dirty="0"/>
                    </a:p>
                  </a:txBody>
                  <a:tcPr/>
                </a:tc>
                <a:tc>
                  <a:txBody>
                    <a:bodyPr/>
                    <a:lstStyle/>
                    <a:p>
                      <a:pPr algn="ctr"/>
                      <a:r>
                        <a:rPr lang="en-US" sz="1600" dirty="0" smtClean="0"/>
                        <a:t>-S</a:t>
                      </a:r>
                      <a:endParaRPr lang="en-US" sz="1600" dirty="0"/>
                    </a:p>
                  </a:txBody>
                  <a:tcPr/>
                </a:tc>
                <a:tc>
                  <a:txBody>
                    <a:bodyPr/>
                    <a:lstStyle/>
                    <a:p>
                      <a:pPr algn="ctr"/>
                      <a:r>
                        <a:rPr lang="en-US" sz="1600" dirty="0" smtClean="0"/>
                        <a:t>-S</a:t>
                      </a:r>
                      <a:endParaRPr lang="en-US" sz="1600" dirty="0"/>
                    </a:p>
                  </a:txBody>
                  <a:tcPr/>
                </a:tc>
                <a:tc>
                  <a:txBody>
                    <a:bodyPr/>
                    <a:lstStyle/>
                    <a:p>
                      <a:pPr algn="ctr"/>
                      <a:r>
                        <a:rPr lang="en-US" sz="1600" dirty="0" smtClean="0"/>
                        <a:t>-S</a:t>
                      </a:r>
                      <a:endParaRPr lang="en-US" sz="1600" dirty="0"/>
                    </a:p>
                  </a:txBody>
                  <a:tcPr/>
                </a:tc>
                <a:tc>
                  <a:txBody>
                    <a:bodyPr/>
                    <a:lstStyle/>
                    <a:p>
                      <a:pPr algn="ctr"/>
                      <a:r>
                        <a:rPr lang="en-US" sz="1600" dirty="0" smtClean="0"/>
                        <a:t>-S</a:t>
                      </a:r>
                      <a:endParaRPr lang="en-US" sz="1600" dirty="0"/>
                    </a:p>
                  </a:txBody>
                  <a:tcPr/>
                </a:tc>
              </a:tr>
              <a:tr h="370840">
                <a:tc>
                  <a:txBody>
                    <a:bodyPr/>
                    <a:lstStyle/>
                    <a:p>
                      <a:r>
                        <a:rPr lang="en-US" sz="1600" dirty="0" smtClean="0"/>
                        <a:t>Income | distance*</a:t>
                      </a:r>
                      <a:endParaRPr lang="en-US" sz="1600" dirty="0"/>
                    </a:p>
                  </a:txBody>
                  <a:tcPr/>
                </a:tc>
                <a:tc>
                  <a:txBody>
                    <a:bodyPr/>
                    <a:lstStyle/>
                    <a:p>
                      <a:pPr algn="ctr"/>
                      <a:r>
                        <a:rPr lang="en-US" sz="1600" dirty="0" smtClean="0"/>
                        <a:t>S</a:t>
                      </a:r>
                      <a:endParaRPr lang="en-US" sz="1600" dirty="0"/>
                    </a:p>
                  </a:txBody>
                  <a:tcPr/>
                </a:tc>
                <a:tc>
                  <a:txBody>
                    <a:bodyPr/>
                    <a:lstStyle/>
                    <a:p>
                      <a:pPr algn="ctr"/>
                      <a:r>
                        <a:rPr lang="en-US" sz="1600" dirty="0" smtClean="0"/>
                        <a:t>S</a:t>
                      </a:r>
                      <a:endParaRPr lang="en-US" sz="1600" dirty="0"/>
                    </a:p>
                  </a:txBody>
                  <a:tcPr/>
                </a:tc>
                <a:tc>
                  <a:txBody>
                    <a:bodyPr/>
                    <a:lstStyle/>
                    <a:p>
                      <a:pPr algn="ctr"/>
                      <a:r>
                        <a:rPr lang="en-US" sz="1600" dirty="0" smtClean="0"/>
                        <a:t>S</a:t>
                      </a:r>
                      <a:endParaRPr lang="en-US" sz="1600" dirty="0"/>
                    </a:p>
                  </a:txBody>
                  <a:tcPr/>
                </a:tc>
                <a:tc>
                  <a:txBody>
                    <a:bodyPr/>
                    <a:lstStyle/>
                    <a:p>
                      <a:pPr algn="ctr"/>
                      <a:endParaRPr lang="en-US" sz="1600" dirty="0"/>
                    </a:p>
                  </a:txBody>
                  <a:tcPr/>
                </a:tc>
                <a:tc>
                  <a:txBody>
                    <a:bodyPr/>
                    <a:lstStyle/>
                    <a:p>
                      <a:pPr algn="ctr"/>
                      <a:endParaRPr lang="en-US" sz="1600" dirty="0"/>
                    </a:p>
                  </a:txBody>
                  <a:tcPr/>
                </a:tc>
              </a:tr>
              <a:tr h="370840">
                <a:tc>
                  <a:txBody>
                    <a:bodyPr/>
                    <a:lstStyle/>
                    <a:p>
                      <a:r>
                        <a:rPr lang="en-US" sz="1600" dirty="0" err="1" smtClean="0"/>
                        <a:t>Intrazonal</a:t>
                      </a:r>
                      <a:r>
                        <a:rPr lang="en-US" sz="1600" dirty="0" smtClean="0"/>
                        <a:t> dummy</a:t>
                      </a:r>
                      <a:endParaRPr lang="en-US" sz="1600" dirty="0"/>
                    </a:p>
                  </a:txBody>
                  <a:tcPr/>
                </a:tc>
                <a:tc>
                  <a:txBody>
                    <a:bodyPr/>
                    <a:lstStyle/>
                    <a:p>
                      <a:pPr algn="ctr"/>
                      <a:r>
                        <a:rPr lang="en-US" sz="1600" dirty="0" smtClean="0"/>
                        <a:t>S</a:t>
                      </a:r>
                      <a:endParaRPr lang="en-US" sz="1600" dirty="0"/>
                    </a:p>
                  </a:txBody>
                  <a:tcPr/>
                </a:tc>
                <a:tc>
                  <a:txBody>
                    <a:bodyPr/>
                    <a:lstStyle/>
                    <a:p>
                      <a:pPr algn="ctr"/>
                      <a:endParaRPr lang="en-US" sz="1600" dirty="0"/>
                    </a:p>
                  </a:txBody>
                  <a:tcPr/>
                </a:tc>
                <a:tc>
                  <a:txBody>
                    <a:bodyPr/>
                    <a:lstStyle/>
                    <a:p>
                      <a:pPr algn="ctr"/>
                      <a:r>
                        <a:rPr lang="en-US" sz="1600" dirty="0" smtClean="0"/>
                        <a:t>S</a:t>
                      </a:r>
                      <a:endParaRPr lang="en-US" sz="1600" dirty="0"/>
                    </a:p>
                  </a:txBody>
                  <a:tcPr/>
                </a:tc>
                <a:tc>
                  <a:txBody>
                    <a:bodyPr/>
                    <a:lstStyle/>
                    <a:p>
                      <a:pPr algn="ctr"/>
                      <a:r>
                        <a:rPr lang="en-US" sz="1600" dirty="0" smtClean="0"/>
                        <a:t>S</a:t>
                      </a:r>
                      <a:endParaRPr lang="en-US" sz="1600" dirty="0"/>
                    </a:p>
                  </a:txBody>
                  <a:tcPr/>
                </a:tc>
                <a:tc>
                  <a:txBody>
                    <a:bodyPr/>
                    <a:lstStyle/>
                    <a:p>
                      <a:pPr algn="ctr"/>
                      <a:r>
                        <a:rPr lang="en-US" sz="1600" dirty="0" smtClean="0"/>
                        <a:t>S</a:t>
                      </a:r>
                      <a:endParaRPr lang="en-US" sz="1600" dirty="0"/>
                    </a:p>
                  </a:txBody>
                  <a:tcPr/>
                </a:tc>
              </a:tr>
              <a:tr h="370840">
                <a:tc>
                  <a:txBody>
                    <a:bodyPr/>
                    <a:lstStyle/>
                    <a:p>
                      <a:r>
                        <a:rPr lang="en-US" sz="1600" dirty="0" smtClean="0"/>
                        <a:t>CBD dummy*</a:t>
                      </a:r>
                      <a:endParaRPr lang="en-US" sz="1600" dirty="0"/>
                    </a:p>
                  </a:txBody>
                  <a:tcPr/>
                </a:tc>
                <a:tc>
                  <a:txBody>
                    <a:bodyPr/>
                    <a:lstStyle/>
                    <a:p>
                      <a:pPr algn="ctr"/>
                      <a:r>
                        <a:rPr lang="en-US" sz="1600" dirty="0" smtClean="0"/>
                        <a:t>-S</a:t>
                      </a:r>
                      <a:endParaRPr lang="en-US" sz="1600" dirty="0"/>
                    </a:p>
                  </a:txBody>
                  <a:tcPr/>
                </a:tc>
                <a:tc>
                  <a:txBody>
                    <a:bodyPr/>
                    <a:lstStyle/>
                    <a:p>
                      <a:pPr algn="ctr"/>
                      <a:r>
                        <a:rPr lang="en-US" sz="1600" dirty="0" smtClean="0"/>
                        <a:t>-S</a:t>
                      </a:r>
                      <a:endParaRPr lang="en-US" sz="1600" dirty="0"/>
                    </a:p>
                  </a:txBody>
                  <a:tcPr/>
                </a:tc>
                <a:tc>
                  <a:txBody>
                    <a:bodyPr/>
                    <a:lstStyle/>
                    <a:p>
                      <a:pPr algn="ctr"/>
                      <a:r>
                        <a:rPr lang="en-US" sz="1600" dirty="0" smtClean="0"/>
                        <a:t>-S</a:t>
                      </a:r>
                      <a:endParaRPr lang="en-US" sz="1600" dirty="0"/>
                    </a:p>
                  </a:txBody>
                  <a:tcPr/>
                </a:tc>
                <a:tc>
                  <a:txBody>
                    <a:bodyPr/>
                    <a:lstStyle/>
                    <a:p>
                      <a:pPr algn="ctr"/>
                      <a:r>
                        <a:rPr lang="en-US" sz="1600" dirty="0" smtClean="0"/>
                        <a:t>-S</a:t>
                      </a:r>
                      <a:endParaRPr lang="en-US" sz="1600" dirty="0"/>
                    </a:p>
                  </a:txBody>
                  <a:tcPr/>
                </a:tc>
                <a:tc>
                  <a:txBody>
                    <a:bodyPr/>
                    <a:lstStyle/>
                    <a:p>
                      <a:pPr algn="ctr"/>
                      <a:r>
                        <a:rPr lang="en-US" sz="1600" dirty="0" smtClean="0"/>
                        <a:t>-S</a:t>
                      </a:r>
                      <a:endParaRPr lang="en-US" sz="1600" dirty="0"/>
                    </a:p>
                  </a:txBody>
                  <a:tcPr/>
                </a:tc>
              </a:tr>
              <a:tr h="370840">
                <a:tc>
                  <a:txBody>
                    <a:bodyPr/>
                    <a:lstStyle/>
                    <a:p>
                      <a:r>
                        <a:rPr lang="en-US" sz="1600" dirty="0" smtClean="0"/>
                        <a:t>Bridge crossing</a:t>
                      </a:r>
                      <a:r>
                        <a:rPr lang="en-US" sz="1600" baseline="0" dirty="0" smtClean="0"/>
                        <a:t> dummy</a:t>
                      </a:r>
                      <a:endParaRPr lang="en-US" sz="1600" dirty="0"/>
                    </a:p>
                  </a:txBody>
                  <a:tcPr/>
                </a:tc>
                <a:tc>
                  <a:txBody>
                    <a:bodyPr/>
                    <a:lstStyle/>
                    <a:p>
                      <a:pPr algn="ctr"/>
                      <a:r>
                        <a:rPr lang="en-US" sz="1600" dirty="0" smtClean="0"/>
                        <a:t>-S</a:t>
                      </a:r>
                      <a:endParaRPr lang="en-US" sz="1600" dirty="0"/>
                    </a:p>
                  </a:txBody>
                  <a:tcPr/>
                </a:tc>
                <a:tc>
                  <a:txBody>
                    <a:bodyPr/>
                    <a:lstStyle/>
                    <a:p>
                      <a:pPr algn="ctr"/>
                      <a:r>
                        <a:rPr lang="en-US" sz="1600" dirty="0" smtClean="0"/>
                        <a:t>-S</a:t>
                      </a:r>
                      <a:endParaRPr lang="en-US" sz="1600" dirty="0"/>
                    </a:p>
                  </a:txBody>
                  <a:tcPr/>
                </a:tc>
                <a:tc>
                  <a:txBody>
                    <a:bodyPr/>
                    <a:lstStyle/>
                    <a:p>
                      <a:pPr algn="ctr"/>
                      <a:r>
                        <a:rPr lang="en-US" sz="1600" dirty="0" smtClean="0"/>
                        <a:t>-S</a:t>
                      </a:r>
                      <a:endParaRPr lang="en-US" sz="1600" dirty="0"/>
                    </a:p>
                  </a:txBody>
                  <a:tcPr/>
                </a:tc>
                <a:tc>
                  <a:txBody>
                    <a:bodyPr/>
                    <a:lstStyle/>
                    <a:p>
                      <a:pPr algn="ctr"/>
                      <a:r>
                        <a:rPr lang="en-US" sz="1600" dirty="0" smtClean="0"/>
                        <a:t>-S</a:t>
                      </a:r>
                      <a:endParaRPr lang="en-US" sz="1600" dirty="0"/>
                    </a:p>
                  </a:txBody>
                  <a:tcPr/>
                </a:tc>
                <a:tc>
                  <a:txBody>
                    <a:bodyPr/>
                    <a:lstStyle/>
                    <a:p>
                      <a:pPr algn="ctr"/>
                      <a:r>
                        <a:rPr lang="en-US" sz="1600" dirty="0" smtClean="0"/>
                        <a:t>-S</a:t>
                      </a:r>
                      <a:endParaRPr lang="en-US" sz="1600" dirty="0"/>
                    </a:p>
                  </a:txBody>
                  <a:tcPr/>
                </a:tc>
              </a:tr>
              <a:tr h="370840">
                <a:tc>
                  <a:txBody>
                    <a:bodyPr/>
                    <a:lstStyle/>
                    <a:p>
                      <a:r>
                        <a:rPr lang="en-US" sz="1600" dirty="0" smtClean="0"/>
                        <a:t>Semi-urban</a:t>
                      </a:r>
                      <a:r>
                        <a:rPr lang="en-US" sz="1600" baseline="0" dirty="0" smtClean="0"/>
                        <a:t> region dummy*</a:t>
                      </a:r>
                      <a:endParaRPr lang="en-US" sz="1600" dirty="0"/>
                    </a:p>
                  </a:txBody>
                  <a:tcPr/>
                </a:tc>
                <a:tc>
                  <a:txBody>
                    <a:bodyPr/>
                    <a:lstStyle/>
                    <a:p>
                      <a:pPr algn="ctr"/>
                      <a:r>
                        <a:rPr lang="en-US" sz="1600" dirty="0" smtClean="0"/>
                        <a:t>-S</a:t>
                      </a:r>
                      <a:endParaRPr lang="en-US" sz="1600" dirty="0"/>
                    </a:p>
                  </a:txBody>
                  <a:tcPr/>
                </a:tc>
                <a:tc>
                  <a:txBody>
                    <a:bodyPr/>
                    <a:lstStyle/>
                    <a:p>
                      <a:pPr algn="ctr"/>
                      <a:endParaRPr lang="en-US" sz="160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tr>
              <a:tr h="370840">
                <a:tc>
                  <a:txBody>
                    <a:bodyPr/>
                    <a:lstStyle/>
                    <a:p>
                      <a:r>
                        <a:rPr lang="en-US" sz="1600" dirty="0" smtClean="0"/>
                        <a:t>Suburban region dummy*</a:t>
                      </a:r>
                      <a:endParaRPr lang="en-US" sz="1600" dirty="0"/>
                    </a:p>
                  </a:txBody>
                  <a:tcPr/>
                </a:tc>
                <a:tc>
                  <a:txBody>
                    <a:bodyPr/>
                    <a:lstStyle/>
                    <a:p>
                      <a:pPr algn="ctr"/>
                      <a:r>
                        <a:rPr lang="en-US" sz="1600" dirty="0" smtClean="0"/>
                        <a:t>-S</a:t>
                      </a:r>
                      <a:endParaRPr lang="en-US" sz="1600" dirty="0"/>
                    </a:p>
                  </a:txBody>
                  <a:tcPr/>
                </a:tc>
                <a:tc>
                  <a:txBody>
                    <a:bodyPr/>
                    <a:lstStyle/>
                    <a:p>
                      <a:pPr algn="ctr"/>
                      <a:endParaRPr lang="en-US" sz="160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tr>
              <a:tr h="370840">
                <a:tc>
                  <a:txBody>
                    <a:bodyPr/>
                    <a:lstStyle/>
                    <a:p>
                      <a:r>
                        <a:rPr lang="en-US" sz="1600" dirty="0" smtClean="0"/>
                        <a:t>Employment</a:t>
                      </a:r>
                      <a:r>
                        <a:rPr lang="en-US" sz="1600" baseline="0" dirty="0" smtClean="0"/>
                        <a:t> </a:t>
                      </a:r>
                      <a:r>
                        <a:rPr lang="en-US" sz="1600" baseline="0" dirty="0" err="1" smtClean="0"/>
                        <a:t>exponentiated</a:t>
                      </a:r>
                      <a:r>
                        <a:rPr lang="en-US" sz="1600" baseline="0" dirty="0" smtClean="0"/>
                        <a:t> term*</a:t>
                      </a:r>
                      <a:endParaRPr lang="en-US" sz="1600" dirty="0"/>
                    </a:p>
                  </a:txBody>
                  <a:tcPr/>
                </a:tc>
                <a:tc>
                  <a:txBody>
                    <a:bodyPr/>
                    <a:lstStyle/>
                    <a:p>
                      <a:pPr algn="ctr"/>
                      <a:r>
                        <a:rPr lang="en-US" sz="1600" dirty="0" smtClean="0"/>
                        <a:t>S</a:t>
                      </a:r>
                      <a:endParaRPr lang="en-US" sz="1600" dirty="0"/>
                    </a:p>
                  </a:txBody>
                  <a:tcPr/>
                </a:tc>
                <a:tc>
                  <a:txBody>
                    <a:bodyPr/>
                    <a:lstStyle/>
                    <a:p>
                      <a:pPr algn="ctr"/>
                      <a:r>
                        <a:rPr lang="en-US" sz="1600" dirty="0" smtClean="0"/>
                        <a:t>S</a:t>
                      </a:r>
                      <a:endParaRPr lang="en-US" sz="1600" dirty="0"/>
                    </a:p>
                  </a:txBody>
                  <a:tcPr/>
                </a:tc>
                <a:tc>
                  <a:txBody>
                    <a:bodyPr/>
                    <a:lstStyle/>
                    <a:p>
                      <a:pPr algn="ctr"/>
                      <a:r>
                        <a:rPr lang="en-US" sz="1600" dirty="0" smtClean="0"/>
                        <a:t>S</a:t>
                      </a:r>
                      <a:endParaRPr lang="en-US" sz="1600" dirty="0"/>
                    </a:p>
                  </a:txBody>
                  <a:tcPr/>
                </a:tc>
                <a:tc>
                  <a:txBody>
                    <a:bodyPr/>
                    <a:lstStyle/>
                    <a:p>
                      <a:pPr algn="ctr"/>
                      <a:r>
                        <a:rPr lang="en-US" sz="1600" dirty="0" smtClean="0"/>
                        <a:t>S</a:t>
                      </a:r>
                      <a:endParaRPr lang="en-US" sz="1600" dirty="0"/>
                    </a:p>
                  </a:txBody>
                  <a:tcPr/>
                </a:tc>
                <a:tc>
                  <a:txBody>
                    <a:bodyPr/>
                    <a:lstStyle/>
                    <a:p>
                      <a:pPr algn="ctr"/>
                      <a:r>
                        <a:rPr lang="en-US" sz="1600" dirty="0" smtClean="0"/>
                        <a:t>S</a:t>
                      </a:r>
                      <a:endParaRPr lang="en-US" sz="1600" dirty="0"/>
                    </a:p>
                  </a:txBody>
                  <a:tcPr/>
                </a:tc>
              </a:tr>
              <a:tr h="370840">
                <a:tc>
                  <a:txBody>
                    <a:bodyPr/>
                    <a:lstStyle/>
                    <a:p>
                      <a:r>
                        <a:rPr lang="en-US" sz="1600" dirty="0" smtClean="0"/>
                        <a:t>Households</a:t>
                      </a:r>
                      <a:r>
                        <a:rPr lang="en-US" sz="1600" baseline="0" dirty="0" smtClean="0"/>
                        <a:t> </a:t>
                      </a:r>
                      <a:r>
                        <a:rPr lang="en-US" sz="1600" baseline="0" dirty="0" err="1" smtClean="0"/>
                        <a:t>exponentiated</a:t>
                      </a:r>
                      <a:r>
                        <a:rPr lang="en-US" sz="1600" baseline="0" dirty="0" smtClean="0"/>
                        <a:t> term</a:t>
                      </a:r>
                      <a:endParaRPr lang="en-US" sz="1600" dirty="0"/>
                    </a:p>
                  </a:txBody>
                  <a:tcPr/>
                </a:tc>
                <a:tc>
                  <a:txBody>
                    <a:bodyPr/>
                    <a:lstStyle/>
                    <a:p>
                      <a:pPr algn="ctr"/>
                      <a:endParaRPr lang="en-US" sz="1600"/>
                    </a:p>
                  </a:txBody>
                  <a:tcPr/>
                </a:tc>
                <a:tc>
                  <a:txBody>
                    <a:bodyPr/>
                    <a:lstStyle/>
                    <a:p>
                      <a:pPr algn="ctr"/>
                      <a:endParaRPr lang="en-US" sz="1600"/>
                    </a:p>
                  </a:txBody>
                  <a:tcPr/>
                </a:tc>
                <a:tc>
                  <a:txBody>
                    <a:bodyPr/>
                    <a:lstStyle/>
                    <a:p>
                      <a:pPr algn="ctr"/>
                      <a:r>
                        <a:rPr lang="en-US" sz="1600" dirty="0" smtClean="0"/>
                        <a:t>S</a:t>
                      </a:r>
                      <a:endParaRPr lang="en-US" sz="1600" dirty="0"/>
                    </a:p>
                  </a:txBody>
                  <a:tcPr/>
                </a:tc>
                <a:tc>
                  <a:txBody>
                    <a:bodyPr/>
                    <a:lstStyle/>
                    <a:p>
                      <a:pPr algn="ctr"/>
                      <a:r>
                        <a:rPr lang="en-US" sz="1600" dirty="0" smtClean="0"/>
                        <a:t>S</a:t>
                      </a:r>
                      <a:endParaRPr lang="en-US" sz="1600" dirty="0"/>
                    </a:p>
                  </a:txBody>
                  <a:tcPr/>
                </a:tc>
                <a:tc>
                  <a:txBody>
                    <a:bodyPr/>
                    <a:lstStyle/>
                    <a:p>
                      <a:pPr algn="ctr"/>
                      <a:r>
                        <a:rPr lang="en-US" sz="1600" dirty="0" smtClean="0"/>
                        <a:t>S</a:t>
                      </a:r>
                      <a:endParaRPr lang="en-US" sz="1600" dirty="0"/>
                    </a:p>
                  </a:txBody>
                  <a:tcPr/>
                </a:tc>
              </a:tr>
            </a:tbl>
          </a:graphicData>
        </a:graphic>
      </p:graphicFrame>
      <p:sp>
        <p:nvSpPr>
          <p:cNvPr id="6" name="TextBox 5"/>
          <p:cNvSpPr txBox="1"/>
          <p:nvPr/>
        </p:nvSpPr>
        <p:spPr>
          <a:xfrm>
            <a:off x="685801" y="5638800"/>
            <a:ext cx="6705600" cy="492443"/>
          </a:xfrm>
          <a:prstGeom prst="rect">
            <a:avLst/>
          </a:prstGeom>
          <a:noFill/>
        </p:spPr>
        <p:txBody>
          <a:bodyPr wrap="square" rtlCol="0">
            <a:spAutoFit/>
          </a:bodyPr>
          <a:lstStyle/>
          <a:p>
            <a:r>
              <a:rPr lang="en-US" sz="1300" dirty="0" smtClean="0"/>
              <a:t>* Multiple variables in this category (e.g., distance includes distance, distance squared,</a:t>
            </a:r>
            <a:br>
              <a:rPr lang="en-US" sz="1300" dirty="0" smtClean="0"/>
            </a:br>
            <a:r>
              <a:rPr lang="en-US" sz="1300" dirty="0" smtClean="0"/>
              <a:t>  distance cubed,</a:t>
            </a:r>
            <a:r>
              <a:rPr lang="en-US" sz="1300" dirty="0"/>
              <a:t> </a:t>
            </a:r>
            <a:r>
              <a:rPr lang="en-US" sz="1300" dirty="0" smtClean="0"/>
              <a:t>and log[distance])</a:t>
            </a:r>
            <a:endParaRPr lang="en-US" sz="1300" dirty="0"/>
          </a:p>
        </p:txBody>
      </p:sp>
    </p:spTree>
    <p:extLst>
      <p:ext uri="{BB962C8B-B14F-4D97-AF65-F5344CB8AC3E}">
        <p14:creationId xmlns:p14="http://schemas.microsoft.com/office/powerpoint/2010/main" xmlns="" val="4055463925"/>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HBW estimation results</a:t>
            </a:r>
            <a:endParaRPr lang="en-US" dirty="0"/>
          </a:p>
        </p:txBody>
      </p:sp>
      <p:sp>
        <p:nvSpPr>
          <p:cNvPr id="3" name="Content Placeholder 2"/>
          <p:cNvSpPr>
            <a:spLocks noGrp="1"/>
          </p:cNvSpPr>
          <p:nvPr>
            <p:ph idx="1"/>
          </p:nvPr>
        </p:nvSpPr>
        <p:spPr/>
        <p:txBody>
          <a:bodyPr/>
          <a:lstStyle/>
          <a:p>
            <a:r>
              <a:rPr lang="en-US" sz="2000" dirty="0" smtClean="0"/>
              <a:t>Mode choice </a:t>
            </a:r>
            <a:r>
              <a:rPr lang="en-US" sz="2000" dirty="0" err="1" smtClean="0"/>
              <a:t>logsum</a:t>
            </a:r>
            <a:r>
              <a:rPr lang="en-US" sz="2000" dirty="0" smtClean="0"/>
              <a:t> coefficient ~0.8 (reasonable)</a:t>
            </a:r>
          </a:p>
          <a:p>
            <a:r>
              <a:rPr lang="en-US" sz="2000" dirty="0" smtClean="0"/>
              <a:t>Distance, distance cubed, and log(distance) all negative and significant</a:t>
            </a:r>
          </a:p>
          <a:p>
            <a:r>
              <a:rPr lang="en-US" sz="2000" dirty="0" smtClean="0"/>
              <a:t>Distance squared was positive (?)</a:t>
            </a:r>
          </a:p>
          <a:p>
            <a:r>
              <a:rPr lang="en-US" sz="2000" dirty="0" smtClean="0"/>
              <a:t>Income coefficients positive and significant, but not steadily increasing with higher income</a:t>
            </a:r>
          </a:p>
          <a:p>
            <a:r>
              <a:rPr lang="en-US" sz="2000" dirty="0" err="1" smtClean="0"/>
              <a:t>Intrazonal</a:t>
            </a:r>
            <a:r>
              <a:rPr lang="en-US" sz="2000" dirty="0" smtClean="0"/>
              <a:t> coefficient positive and significant</a:t>
            </a:r>
          </a:p>
          <a:p>
            <a:r>
              <a:rPr lang="en-US" sz="2000" dirty="0" smtClean="0"/>
              <a:t>CBD coefficients for DC and Baltimore negative and significant</a:t>
            </a:r>
          </a:p>
          <a:p>
            <a:r>
              <a:rPr lang="en-US" sz="2000" dirty="0" smtClean="0"/>
              <a:t>Bridge coefficient negative and significant</a:t>
            </a:r>
          </a:p>
          <a:p>
            <a:r>
              <a:rPr lang="en-US" sz="2000" dirty="0" smtClean="0"/>
              <a:t>Households and retail, office, and other employment used for size term</a:t>
            </a:r>
          </a:p>
        </p:txBody>
      </p:sp>
    </p:spTree>
    <p:extLst>
      <p:ext uri="{BB962C8B-B14F-4D97-AF65-F5344CB8AC3E}">
        <p14:creationId xmlns:p14="http://schemas.microsoft.com/office/powerpoint/2010/main" xmlns="" val="2802152387"/>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p:txBody>
          <a:bodyPr/>
          <a:lstStyle/>
          <a:p>
            <a:r>
              <a:rPr lang="en-AU" dirty="0" err="1" smtClean="0"/>
              <a:t>HBW</a:t>
            </a:r>
            <a:r>
              <a:rPr lang="en-AU" i="1" dirty="0" err="1" smtClean="0"/>
              <a:t>x</a:t>
            </a:r>
            <a:r>
              <a:rPr lang="en-AU" dirty="0" smtClean="0"/>
              <a:t> model comparison</a:t>
            </a:r>
            <a:endParaRPr lang="en-US" dirty="0"/>
          </a:p>
        </p:txBody>
      </p:sp>
      <p:pic>
        <p:nvPicPr>
          <p:cNvPr id="5" name="Picture 4" descr="Untitled-1.pd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2474" y="1981200"/>
            <a:ext cx="3657600" cy="2971800"/>
          </a:xfrm>
          <a:prstGeom prst="rect">
            <a:avLst/>
          </a:prstGeom>
        </p:spPr>
      </p:pic>
      <p:pic>
        <p:nvPicPr>
          <p:cNvPr id="3" name="Picture 2" descr="Maryland DC.pdf"/>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953000" y="1981200"/>
            <a:ext cx="3657600" cy="2971800"/>
          </a:xfrm>
          <a:prstGeom prst="rect">
            <a:avLst/>
          </a:prstGeom>
        </p:spPr>
      </p:pic>
      <p:sp>
        <p:nvSpPr>
          <p:cNvPr id="4" name="TextBox 3"/>
          <p:cNvSpPr txBox="1"/>
          <p:nvPr/>
        </p:nvSpPr>
        <p:spPr>
          <a:xfrm>
            <a:off x="469530" y="1371600"/>
            <a:ext cx="3717534" cy="400110"/>
          </a:xfrm>
          <a:prstGeom prst="rect">
            <a:avLst/>
          </a:prstGeom>
          <a:noFill/>
        </p:spPr>
        <p:txBody>
          <a:bodyPr wrap="none" rtlCol="0">
            <a:spAutoFit/>
          </a:bodyPr>
          <a:lstStyle/>
          <a:p>
            <a:r>
              <a:rPr lang="en-US" sz="2000" dirty="0" smtClean="0">
                <a:latin typeface="+mj-lt"/>
              </a:rPr>
              <a:t>Doubly-constrained gravity model</a:t>
            </a:r>
            <a:endParaRPr lang="en-US" sz="2000" dirty="0">
              <a:latin typeface="+mj-lt"/>
            </a:endParaRPr>
          </a:p>
        </p:txBody>
      </p:sp>
      <p:sp>
        <p:nvSpPr>
          <p:cNvPr id="27" name="TextBox 26"/>
          <p:cNvSpPr txBox="1"/>
          <p:nvPr/>
        </p:nvSpPr>
        <p:spPr>
          <a:xfrm>
            <a:off x="5372359" y="1364819"/>
            <a:ext cx="2805701" cy="400110"/>
          </a:xfrm>
          <a:prstGeom prst="rect">
            <a:avLst/>
          </a:prstGeom>
          <a:noFill/>
        </p:spPr>
        <p:txBody>
          <a:bodyPr wrap="none" rtlCol="0">
            <a:spAutoFit/>
          </a:bodyPr>
          <a:lstStyle/>
          <a:p>
            <a:r>
              <a:rPr lang="en-US" sz="2000" dirty="0" smtClean="0">
                <a:latin typeface="+mj-lt"/>
              </a:rPr>
              <a:t>Destination choice model</a:t>
            </a:r>
            <a:endParaRPr lang="en-US" sz="2000" dirty="0">
              <a:latin typeface="+mj-lt"/>
            </a:endParaRPr>
          </a:p>
        </p:txBody>
      </p:sp>
      <p:sp>
        <p:nvSpPr>
          <p:cNvPr id="6" name="TextBox 5"/>
          <p:cNvSpPr txBox="1"/>
          <p:nvPr/>
        </p:nvSpPr>
        <p:spPr>
          <a:xfrm>
            <a:off x="1394544" y="5105400"/>
            <a:ext cx="1879240" cy="369332"/>
          </a:xfrm>
          <a:prstGeom prst="rect">
            <a:avLst/>
          </a:prstGeom>
          <a:noFill/>
        </p:spPr>
        <p:txBody>
          <a:bodyPr wrap="none" rtlCol="0">
            <a:spAutoFit/>
          </a:bodyPr>
          <a:lstStyle/>
          <a:p>
            <a:r>
              <a:rPr lang="en-US" dirty="0" smtClean="0">
                <a:latin typeface="+mj-lt"/>
              </a:rPr>
              <a:t>Adjusted r</a:t>
            </a:r>
            <a:r>
              <a:rPr lang="en-US" baseline="30000" dirty="0" smtClean="0">
                <a:latin typeface="+mj-lt"/>
              </a:rPr>
              <a:t>2</a:t>
            </a:r>
            <a:r>
              <a:rPr lang="en-US" dirty="0" smtClean="0">
                <a:latin typeface="+mj-lt"/>
              </a:rPr>
              <a:t> = 0.47</a:t>
            </a:r>
            <a:endParaRPr lang="en-US" dirty="0">
              <a:latin typeface="+mj-lt"/>
            </a:endParaRPr>
          </a:p>
        </p:txBody>
      </p:sp>
      <p:sp>
        <p:nvSpPr>
          <p:cNvPr id="28" name="TextBox 27"/>
          <p:cNvSpPr txBox="1"/>
          <p:nvPr/>
        </p:nvSpPr>
        <p:spPr>
          <a:xfrm>
            <a:off x="5843840" y="5105400"/>
            <a:ext cx="1879240" cy="369332"/>
          </a:xfrm>
          <a:prstGeom prst="rect">
            <a:avLst/>
          </a:prstGeom>
          <a:noFill/>
        </p:spPr>
        <p:txBody>
          <a:bodyPr wrap="none" rtlCol="0">
            <a:spAutoFit/>
          </a:bodyPr>
          <a:lstStyle/>
          <a:p>
            <a:r>
              <a:rPr lang="en-US" dirty="0" smtClean="0">
                <a:latin typeface="+mj-lt"/>
              </a:rPr>
              <a:t>Adjusted r</a:t>
            </a:r>
            <a:r>
              <a:rPr lang="en-US" baseline="30000" dirty="0" smtClean="0">
                <a:latin typeface="+mj-lt"/>
              </a:rPr>
              <a:t>2</a:t>
            </a:r>
            <a:r>
              <a:rPr lang="en-US" dirty="0" smtClean="0">
                <a:latin typeface="+mj-lt"/>
              </a:rPr>
              <a:t> = 0.79</a:t>
            </a:r>
            <a:endParaRPr lang="en-US" dirty="0">
              <a:latin typeface="+mj-lt"/>
            </a:endParaRPr>
          </a:p>
        </p:txBody>
      </p:sp>
      <p:sp useBgFill="1">
        <p:nvSpPr>
          <p:cNvPr id="34" name="Rectangle 33"/>
          <p:cNvSpPr/>
          <p:nvPr/>
        </p:nvSpPr>
        <p:spPr>
          <a:xfrm>
            <a:off x="4572000" y="1143000"/>
            <a:ext cx="4419600" cy="48768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xit" presetSubtype="0" fill="hold" grpId="0" nodeType="clickEffect">
                                  <p:stCondLst>
                                    <p:cond delay="0"/>
                                  </p:stCondLst>
                                  <p:childTnLst>
                                    <p:animEffect transition="out" filter="fade">
                                      <p:cBhvr>
                                        <p:cTn id="6" dur="1000"/>
                                        <p:tgtEl>
                                          <p:spTgt spid="34"/>
                                        </p:tgtEl>
                                      </p:cBhvr>
                                    </p:animEffect>
                                    <p:anim calcmode="lin" valueType="num">
                                      <p:cBhvr>
                                        <p:cTn id="7" dur="1000"/>
                                        <p:tgtEl>
                                          <p:spTgt spid="34"/>
                                        </p:tgtEl>
                                        <p:attrNameLst>
                                          <p:attrName>ppt_x</p:attrName>
                                        </p:attrNameLst>
                                      </p:cBhvr>
                                      <p:tavLst>
                                        <p:tav tm="0">
                                          <p:val>
                                            <p:strVal val="ppt_x"/>
                                          </p:val>
                                        </p:tav>
                                        <p:tav tm="100000">
                                          <p:val>
                                            <p:strVal val="ppt_x"/>
                                          </p:val>
                                        </p:tav>
                                      </p:tavLst>
                                    </p:anim>
                                    <p:anim calcmode="lin" valueType="num">
                                      <p:cBhvr>
                                        <p:cTn id="8" dur="100" decel="100000"/>
                                        <p:tgtEl>
                                          <p:spTgt spid="34"/>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34"/>
                                        </p:tgtEl>
                                        <p:attrNameLst>
                                          <p:attrName>ppt_y</p:attrName>
                                        </p:attrNameLst>
                                      </p:cBhvr>
                                      <p:tavLst>
                                        <p:tav tm="0">
                                          <p:val>
                                            <p:strVal val="ppt_y"/>
                                          </p:val>
                                        </p:tav>
                                        <p:tav tm="100000">
                                          <p:val>
                                            <p:strVal val="ppt_y+1"/>
                                          </p:val>
                                        </p:tav>
                                      </p:tavLst>
                                    </p:anim>
                                    <p:set>
                                      <p:cBhvr>
                                        <p:cTn id="10" dur="1" fill="hold">
                                          <p:stCondLst>
                                            <p:cond delay="9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way of looking at it</a:t>
            </a:r>
            <a:endParaRPr lang="en-US" dirty="0"/>
          </a:p>
        </p:txBody>
      </p:sp>
      <p:pic>
        <p:nvPicPr>
          <p:cNvPr id="31" name="Picture 30" descr="Barchart.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90600" y="1524000"/>
            <a:ext cx="4572000" cy="2746375"/>
          </a:xfrm>
          <a:prstGeom prst="rect">
            <a:avLst/>
          </a:prstGeom>
        </p:spPr>
      </p:pic>
    </p:spTree>
    <p:extLst>
      <p:ext uri="{BB962C8B-B14F-4D97-AF65-F5344CB8AC3E}">
        <p14:creationId xmlns:p14="http://schemas.microsoft.com/office/powerpoint/2010/main" xmlns="" val="837628556"/>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b="15273"/>
          <a:stretch>
            <a:fillRect/>
          </a:stretch>
        </p:blipFill>
        <p:spPr bwMode="auto">
          <a:xfrm>
            <a:off x="1308100" y="216271"/>
            <a:ext cx="6701536" cy="6541419"/>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4648200" y="2766936"/>
            <a:ext cx="1066800" cy="457200"/>
          </a:xfrm>
          <a:prstGeom prst="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2"/>
          <p:cNvSpPr txBox="1">
            <a:spLocks noChangeArrowheads="1"/>
          </p:cNvSpPr>
          <p:nvPr/>
        </p:nvSpPr>
        <p:spPr bwMode="auto">
          <a:xfrm rot="16200000">
            <a:off x="-589938" y="1059472"/>
            <a:ext cx="1968872" cy="636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000080"/>
                </a:solidFill>
                <a:latin typeface="Cambria" pitchFamily="18" charset="0"/>
                <a:ea typeface="+mj-ea"/>
                <a:cs typeface="+mj-cs"/>
              </a:defRPr>
            </a:lvl1pPr>
            <a:lvl2pPr algn="l" rtl="0" fontAlgn="base">
              <a:spcBef>
                <a:spcPct val="0"/>
              </a:spcBef>
              <a:spcAft>
                <a:spcPct val="0"/>
              </a:spcAft>
              <a:defRPr sz="3600">
                <a:solidFill>
                  <a:srgbClr val="000080"/>
                </a:solidFill>
                <a:latin typeface="Times New Roman" pitchFamily="-80" charset="0"/>
              </a:defRPr>
            </a:lvl2pPr>
            <a:lvl3pPr algn="l" rtl="0" fontAlgn="base">
              <a:spcBef>
                <a:spcPct val="0"/>
              </a:spcBef>
              <a:spcAft>
                <a:spcPct val="0"/>
              </a:spcAft>
              <a:defRPr sz="3600">
                <a:solidFill>
                  <a:srgbClr val="000080"/>
                </a:solidFill>
                <a:latin typeface="Times New Roman" pitchFamily="-80" charset="0"/>
              </a:defRPr>
            </a:lvl3pPr>
            <a:lvl4pPr algn="l" rtl="0" fontAlgn="base">
              <a:spcBef>
                <a:spcPct val="0"/>
              </a:spcBef>
              <a:spcAft>
                <a:spcPct val="0"/>
              </a:spcAft>
              <a:defRPr sz="3600">
                <a:solidFill>
                  <a:srgbClr val="000080"/>
                </a:solidFill>
                <a:latin typeface="Times New Roman" pitchFamily="-80" charset="0"/>
              </a:defRPr>
            </a:lvl4pPr>
            <a:lvl5pPr algn="l" rtl="0" fontAlgn="base">
              <a:spcBef>
                <a:spcPct val="0"/>
              </a:spcBef>
              <a:spcAft>
                <a:spcPct val="0"/>
              </a:spcAft>
              <a:defRPr sz="3600">
                <a:solidFill>
                  <a:srgbClr val="000080"/>
                </a:solidFill>
                <a:latin typeface="Times New Roman" pitchFamily="-80" charset="0"/>
              </a:defRPr>
            </a:lvl5pPr>
            <a:lvl6pPr marL="457200" algn="l" rtl="0" fontAlgn="base">
              <a:spcBef>
                <a:spcPct val="0"/>
              </a:spcBef>
              <a:spcAft>
                <a:spcPct val="0"/>
              </a:spcAft>
              <a:defRPr sz="3600">
                <a:solidFill>
                  <a:srgbClr val="000080"/>
                </a:solidFill>
                <a:latin typeface="Times New Roman" pitchFamily="-80" charset="0"/>
              </a:defRPr>
            </a:lvl6pPr>
            <a:lvl7pPr marL="914400" algn="l" rtl="0" fontAlgn="base">
              <a:spcBef>
                <a:spcPct val="0"/>
              </a:spcBef>
              <a:spcAft>
                <a:spcPct val="0"/>
              </a:spcAft>
              <a:defRPr sz="3600">
                <a:solidFill>
                  <a:srgbClr val="000080"/>
                </a:solidFill>
                <a:latin typeface="Times New Roman" pitchFamily="-80" charset="0"/>
              </a:defRPr>
            </a:lvl7pPr>
            <a:lvl8pPr marL="1371600" algn="l" rtl="0" fontAlgn="base">
              <a:spcBef>
                <a:spcPct val="0"/>
              </a:spcBef>
              <a:spcAft>
                <a:spcPct val="0"/>
              </a:spcAft>
              <a:defRPr sz="3600">
                <a:solidFill>
                  <a:srgbClr val="000080"/>
                </a:solidFill>
                <a:latin typeface="Times New Roman" pitchFamily="-80" charset="0"/>
              </a:defRPr>
            </a:lvl8pPr>
            <a:lvl9pPr marL="1828800" algn="l" rtl="0" fontAlgn="base">
              <a:spcBef>
                <a:spcPct val="0"/>
              </a:spcBef>
              <a:spcAft>
                <a:spcPct val="0"/>
              </a:spcAft>
              <a:defRPr sz="3600">
                <a:solidFill>
                  <a:srgbClr val="000080"/>
                </a:solidFill>
                <a:latin typeface="Times New Roman" pitchFamily="-80" charset="0"/>
              </a:defRPr>
            </a:lvl9pPr>
          </a:lstStyle>
          <a:p>
            <a:r>
              <a:rPr lang="en-AU" dirty="0" smtClean="0"/>
              <a:t>Portland</a:t>
            </a:r>
            <a:endParaRPr lang="en-US" dirty="0"/>
          </a:p>
        </p:txBody>
      </p:sp>
    </p:spTree>
    <p:extLst>
      <p:ext uri="{BB962C8B-B14F-4D97-AF65-F5344CB8AC3E}">
        <p14:creationId xmlns:p14="http://schemas.microsoft.com/office/powerpoint/2010/main" xmlns="" val="2440137606"/>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Destination choice</a:t>
            </a:r>
            <a:endParaRPr lang="en-US" dirty="0"/>
          </a:p>
        </p:txBody>
      </p:sp>
      <p:sp>
        <p:nvSpPr>
          <p:cNvPr id="3" name="Content Placeholder 2"/>
          <p:cNvSpPr>
            <a:spLocks noGrp="1"/>
          </p:cNvSpPr>
          <p:nvPr>
            <p:ph idx="1"/>
          </p:nvPr>
        </p:nvSpPr>
        <p:spPr/>
        <p:txBody>
          <a:bodyPr/>
          <a:lstStyle/>
          <a:p>
            <a:pPr marL="0" indent="0">
              <a:buNone/>
            </a:pPr>
            <a:r>
              <a:rPr lang="en-US" sz="2000" dirty="0" smtClean="0"/>
              <a:t>For each firm:</a:t>
            </a:r>
          </a:p>
          <a:p>
            <a:pPr marL="457200" indent="-457200">
              <a:buFont typeface="+mj-lt"/>
              <a:buAutoNum type="arabicPeriod"/>
            </a:pPr>
            <a:r>
              <a:rPr lang="en-US" sz="2000" dirty="0" smtClean="0"/>
              <a:t>Decide whether to ship locally or export</a:t>
            </a:r>
          </a:p>
          <a:p>
            <a:pPr marL="457200" indent="-457200">
              <a:buFont typeface="+mj-lt"/>
              <a:buAutoNum type="arabicPeriod"/>
            </a:pPr>
            <a:r>
              <a:rPr lang="en-US" sz="2000" dirty="0" smtClean="0"/>
              <a:t>Choose type of destination establishment*</a:t>
            </a:r>
          </a:p>
          <a:p>
            <a:pPr marL="457200" indent="-457200">
              <a:buFont typeface="+mj-lt"/>
              <a:buAutoNum type="arabicPeriod"/>
            </a:pPr>
            <a:r>
              <a:rPr lang="en-US" sz="2000" dirty="0" smtClean="0"/>
              <a:t>Sample ideal distance from observed or asserted TLFD</a:t>
            </a:r>
          </a:p>
          <a:p>
            <a:pPr marL="457200" indent="-457200">
              <a:buFont typeface="+mj-lt"/>
              <a:buAutoNum type="arabicPeriod"/>
            </a:pPr>
            <a:r>
              <a:rPr lang="en-US" sz="2000" dirty="0" smtClean="0"/>
              <a:t>Calculate utility of relevant destinations</a:t>
            </a:r>
          </a:p>
          <a:p>
            <a:pPr marL="457200" indent="-457200">
              <a:buFont typeface="+mj-lt"/>
              <a:buAutoNum type="arabicPeriod"/>
            </a:pPr>
            <a:r>
              <a:rPr lang="en-US" sz="2000" dirty="0" smtClean="0"/>
              <a:t>Ensure utility threshold exceeded (optional)</a:t>
            </a:r>
          </a:p>
          <a:p>
            <a:pPr marL="457200" indent="-457200">
              <a:buFont typeface="+mj-lt"/>
              <a:buAutoNum type="arabicPeriod"/>
            </a:pPr>
            <a:r>
              <a:rPr lang="en-US" sz="2000" dirty="0" smtClean="0"/>
              <a:t>Normalized list of cumulative </a:t>
            </a:r>
            <a:r>
              <a:rPr lang="en-US" sz="2000" dirty="0" err="1" smtClean="0"/>
              <a:t>exponentiated</a:t>
            </a:r>
            <a:r>
              <a:rPr lang="en-US" sz="2000" dirty="0" smtClean="0"/>
              <a:t> utilities</a:t>
            </a:r>
          </a:p>
          <a:p>
            <a:pPr marL="457200" indent="-457200">
              <a:buFont typeface="+mj-lt"/>
              <a:buAutoNum type="arabicPeriod"/>
            </a:pPr>
            <a:r>
              <a:rPr lang="en-US" sz="2000" dirty="0" smtClean="0"/>
              <a:t>Monte Carlo selection of destination establishment</a:t>
            </a:r>
            <a:endParaRPr lang="en-US" sz="2000" dirty="0"/>
          </a:p>
        </p:txBody>
      </p:sp>
      <p:sp>
        <p:nvSpPr>
          <p:cNvPr id="7" name="TextBox 6"/>
          <p:cNvSpPr txBox="1"/>
          <p:nvPr/>
        </p:nvSpPr>
        <p:spPr>
          <a:xfrm>
            <a:off x="1066800" y="4724400"/>
            <a:ext cx="6012383" cy="338554"/>
          </a:xfrm>
          <a:prstGeom prst="rect">
            <a:avLst/>
          </a:prstGeom>
          <a:noFill/>
        </p:spPr>
        <p:txBody>
          <a:bodyPr wrap="none" rtlCol="0">
            <a:spAutoFit/>
          </a:bodyPr>
          <a:lstStyle/>
          <a:p>
            <a:r>
              <a:rPr lang="en-US" sz="1600" dirty="0" smtClean="0"/>
              <a:t>* Establishment in {firms, households, exporters, trans-shippers}</a:t>
            </a:r>
            <a:endParaRPr lang="en-US" sz="1600" dirty="0"/>
          </a:p>
        </p:txBody>
      </p:sp>
      <p:sp>
        <p:nvSpPr>
          <p:cNvPr id="9" name="Rectangle 8"/>
          <p:cNvSpPr/>
          <p:nvPr/>
        </p:nvSpPr>
        <p:spPr>
          <a:xfrm>
            <a:off x="7148250" y="2475387"/>
            <a:ext cx="228600" cy="228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5803530" y="3225058"/>
            <a:ext cx="228600" cy="228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Elbow Connector 11"/>
          <p:cNvCxnSpPr>
            <a:stCxn id="10" idx="3"/>
            <a:endCxn id="9" idx="3"/>
          </p:cNvCxnSpPr>
          <p:nvPr/>
        </p:nvCxnSpPr>
        <p:spPr>
          <a:xfrm flipV="1">
            <a:off x="6032130" y="2589687"/>
            <a:ext cx="1344720" cy="749671"/>
          </a:xfrm>
          <a:prstGeom prst="bentConnector3">
            <a:avLst>
              <a:gd name="adj1" fmla="val 132587"/>
            </a:avLst>
          </a:prstGeom>
          <a:ln w="12700">
            <a:solidFill>
              <a:schemeClr val="bg1">
                <a:lumMod val="10000"/>
              </a:schemeClr>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913890648"/>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Utility function</a:t>
            </a:r>
            <a:endParaRPr lang="en-US" dirty="0"/>
          </a:p>
        </p:txBody>
      </p:sp>
      <p:pic>
        <p:nvPicPr>
          <p:cNvPr id="4" name="Picture 3" descr="Portland utility.tif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22935" y="1295400"/>
            <a:ext cx="3307080" cy="670560"/>
          </a:xfrm>
          <a:prstGeom prst="rect">
            <a:avLst/>
          </a:prstGeom>
        </p:spPr>
      </p:pic>
      <p:pic>
        <p:nvPicPr>
          <p:cNvPr id="5" name="Picture 4" descr="Portland distance.tif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9600" y="1981200"/>
            <a:ext cx="1981200" cy="528320"/>
          </a:xfrm>
          <a:prstGeom prst="rect">
            <a:avLst/>
          </a:prstGeom>
        </p:spPr>
      </p:pic>
      <p:grpSp>
        <p:nvGrpSpPr>
          <p:cNvPr id="8" name="Group 7"/>
          <p:cNvGrpSpPr/>
          <p:nvPr/>
        </p:nvGrpSpPr>
        <p:grpSpPr>
          <a:xfrm>
            <a:off x="3108960" y="1508760"/>
            <a:ext cx="5349240" cy="5349240"/>
            <a:chOff x="3108960" y="1508760"/>
            <a:chExt cx="5349240" cy="5349240"/>
          </a:xfrm>
        </p:grpSpPr>
        <p:pic>
          <p:nvPicPr>
            <p:cNvPr id="6" name="Picture 5" descr="ddcplotb.pdf"/>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108960" y="1508760"/>
              <a:ext cx="5349240" cy="5349240"/>
            </a:xfrm>
            <a:prstGeom prst="rect">
              <a:avLst/>
            </a:prstGeom>
          </p:spPr>
        </p:pic>
        <p:sp>
          <p:nvSpPr>
            <p:cNvPr id="7" name="Rectangle 6"/>
            <p:cNvSpPr/>
            <p:nvPr/>
          </p:nvSpPr>
          <p:spPr>
            <a:xfrm>
              <a:off x="3810000" y="1828800"/>
              <a:ext cx="4267200" cy="304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2354423981"/>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Circumstantial evidence</a:t>
            </a:r>
            <a:endParaRPr lang="en-US" dirty="0"/>
          </a:p>
        </p:txBody>
      </p:sp>
      <p:pic>
        <p:nvPicPr>
          <p:cNvPr id="4" name="Picture 3"/>
          <p:cNvPicPr>
            <a:picLocks noChangeAspect="1"/>
          </p:cNvPicPr>
          <p:nvPr/>
        </p:nvPicPr>
        <p:blipFill>
          <a:blip r:embed="rId2" cstate="print"/>
          <a:stretch>
            <a:fillRect/>
          </a:stretch>
        </p:blipFill>
        <p:spPr>
          <a:xfrm>
            <a:off x="533400" y="1219200"/>
            <a:ext cx="8080375" cy="2714625"/>
          </a:xfrm>
          <a:prstGeom prst="rect">
            <a:avLst/>
          </a:prstGeom>
        </p:spPr>
      </p:pic>
    </p:spTree>
    <p:extLst>
      <p:ext uri="{BB962C8B-B14F-4D97-AF65-F5344CB8AC3E}">
        <p14:creationId xmlns:p14="http://schemas.microsoft.com/office/powerpoint/2010/main" xmlns="" val="3447243752"/>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Objections</a:t>
            </a:r>
            <a:endParaRPr lang="en-US" dirty="0"/>
          </a:p>
        </p:txBody>
      </p:sp>
      <p:sp>
        <p:nvSpPr>
          <p:cNvPr id="3" name="Content Placeholder 2"/>
          <p:cNvSpPr>
            <a:spLocks noGrp="1"/>
          </p:cNvSpPr>
          <p:nvPr>
            <p:ph idx="1"/>
          </p:nvPr>
        </p:nvSpPr>
        <p:spPr/>
        <p:txBody>
          <a:bodyPr/>
          <a:lstStyle/>
          <a:p>
            <a:r>
              <a:rPr lang="en-US" sz="2200" dirty="0" smtClean="0"/>
              <a:t>Non-intuitive interactions</a:t>
            </a:r>
          </a:p>
          <a:p>
            <a:r>
              <a:rPr lang="en-US" sz="2200" dirty="0" smtClean="0"/>
              <a:t>Harder to estimate and tune</a:t>
            </a:r>
          </a:p>
          <a:p>
            <a:r>
              <a:rPr lang="en-US" sz="2200" dirty="0" smtClean="0"/>
              <a:t>Not doubly-constrained</a:t>
            </a:r>
          </a:p>
          <a:p>
            <a:r>
              <a:rPr lang="en-US" sz="2200" dirty="0" smtClean="0"/>
              <a:t>Explicit error terms</a:t>
            </a:r>
          </a:p>
          <a:p>
            <a:r>
              <a:rPr lang="en-US" sz="2200" dirty="0"/>
              <a:t>?</a:t>
            </a:r>
          </a:p>
        </p:txBody>
      </p:sp>
    </p:spTree>
    <p:extLst>
      <p:ext uri="{BB962C8B-B14F-4D97-AF65-F5344CB8AC3E}">
        <p14:creationId xmlns:p14="http://schemas.microsoft.com/office/powerpoint/2010/main" xmlns="" val="1491590264"/>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Concepts</a:t>
            </a:r>
          </a:p>
          <a:p>
            <a:r>
              <a:rPr lang="en-US" dirty="0" smtClean="0"/>
              <a:t>Albuquerque HBW example (urban)</a:t>
            </a:r>
          </a:p>
          <a:p>
            <a:r>
              <a:rPr lang="en-US" dirty="0" smtClean="0"/>
              <a:t>Maryland example (statewide)</a:t>
            </a:r>
          </a:p>
          <a:p>
            <a:r>
              <a:rPr lang="en-US" dirty="0" smtClean="0"/>
              <a:t>Portland (freight)</a:t>
            </a:r>
          </a:p>
          <a:p>
            <a:r>
              <a:rPr lang="en-US" dirty="0" smtClean="0"/>
              <a:t>Pros and cons</a:t>
            </a:r>
          </a:p>
          <a:p>
            <a:r>
              <a:rPr lang="en-US" dirty="0" smtClean="0"/>
              <a:t>Discussion</a:t>
            </a:r>
            <a:endParaRPr lang="en-US" dirty="0"/>
          </a:p>
        </p:txBody>
      </p:sp>
    </p:spTree>
    <p:extLst>
      <p:ext uri="{BB962C8B-B14F-4D97-AF65-F5344CB8AC3E}">
        <p14:creationId xmlns:p14="http://schemas.microsoft.com/office/powerpoint/2010/main" xmlns="" val="1438232975"/>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Bottom line</a:t>
            </a:r>
            <a:endParaRPr lang="en-US" dirty="0"/>
          </a:p>
        </p:txBody>
      </p:sp>
      <p:sp>
        <p:nvSpPr>
          <p:cNvPr id="3" name="Content Placeholder 2"/>
          <p:cNvSpPr>
            <a:spLocks noGrp="1"/>
          </p:cNvSpPr>
          <p:nvPr>
            <p:ph idx="1"/>
          </p:nvPr>
        </p:nvSpPr>
        <p:spPr/>
        <p:txBody>
          <a:bodyPr/>
          <a:lstStyle/>
          <a:p>
            <a:r>
              <a:rPr lang="en-US" sz="2200" dirty="0" smtClean="0"/>
              <a:t>Matches as well as k-factors but without their liabilities</a:t>
            </a:r>
          </a:p>
          <a:p>
            <a:r>
              <a:rPr lang="en-US" sz="2200" dirty="0" smtClean="0"/>
              <a:t>Far more flexible specification than gravity models</a:t>
            </a:r>
          </a:p>
          <a:p>
            <a:r>
              <a:rPr lang="en-US" sz="2200" dirty="0"/>
              <a:t>Finer segmentation in gravity models </a:t>
            </a:r>
            <a:r>
              <a:rPr lang="en-US" sz="2200" dirty="0" smtClean="0"/>
              <a:t>avoided</a:t>
            </a:r>
          </a:p>
          <a:p>
            <a:r>
              <a:rPr lang="en-US" sz="2200" dirty="0" smtClean="0"/>
              <a:t>Ditch k-factors = stronger explanatory power</a:t>
            </a:r>
          </a:p>
          <a:p>
            <a:r>
              <a:rPr lang="en-US" sz="2200" dirty="0" smtClean="0"/>
              <a:t>Represents heterogeneity</a:t>
            </a:r>
          </a:p>
          <a:p>
            <a:r>
              <a:rPr lang="en-US" sz="2200" dirty="0" smtClean="0"/>
              <a:t>Fits nicely in tour-based modeling and trip chaining</a:t>
            </a:r>
          </a:p>
          <a:p>
            <a:r>
              <a:rPr lang="en-US" sz="2200" dirty="0" smtClean="0"/>
              <a:t>Interpretation of ASCs more straight-forward than k-factors</a:t>
            </a:r>
          </a:p>
          <a:p>
            <a:r>
              <a:rPr lang="en-US" sz="2200" dirty="0" smtClean="0"/>
              <a:t>Flexible estimation</a:t>
            </a:r>
          </a:p>
        </p:txBody>
      </p:sp>
    </p:spTree>
    <p:extLst>
      <p:ext uri="{BB962C8B-B14F-4D97-AF65-F5344CB8AC3E}">
        <p14:creationId xmlns:p14="http://schemas.microsoft.com/office/powerpoint/2010/main" xmlns="" val="3689246167"/>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real proof</a:t>
            </a:r>
            <a:endParaRPr lang="en-US" dirty="0"/>
          </a:p>
        </p:txBody>
      </p:sp>
      <p:pic>
        <p:nvPicPr>
          <p:cNvPr id="3" name="Picture 2" descr="Barchart.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00" y="1612900"/>
            <a:ext cx="3657600" cy="2197100"/>
          </a:xfrm>
          <a:prstGeom prst="rect">
            <a:avLst/>
          </a:prstGeom>
        </p:spPr>
      </p:pic>
      <p:pic>
        <p:nvPicPr>
          <p:cNvPr id="4" name="Picture 3" descr="Albuquerque.pd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90800" y="4178300"/>
            <a:ext cx="3657600" cy="2298700"/>
          </a:xfrm>
          <a:prstGeom prst="rect">
            <a:avLst/>
          </a:prstGeom>
        </p:spPr>
      </p:pic>
      <p:pic>
        <p:nvPicPr>
          <p:cNvPr id="5" name="Picture 4" descr="Maryland DC.pdf"/>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105400" y="609600"/>
            <a:ext cx="3657600" cy="2971800"/>
          </a:xfrm>
          <a:prstGeom prst="rect">
            <a:avLst/>
          </a:prstGeom>
        </p:spPr>
      </p:pic>
    </p:spTree>
    <p:extLst>
      <p:ext uri="{BB962C8B-B14F-4D97-AF65-F5344CB8AC3E}">
        <p14:creationId xmlns:p14="http://schemas.microsoft.com/office/powerpoint/2010/main" xmlns="" val="250114180"/>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p:txBody>
          <a:bodyPr/>
          <a:lstStyle/>
          <a:p>
            <a:r>
              <a:rPr lang="en-US" dirty="0" smtClean="0"/>
              <a:t>&lt;comic/&gt;</a:t>
            </a:r>
            <a:endParaRPr lang="en-US" dirty="0"/>
          </a:p>
        </p:txBody>
      </p:sp>
      <p:sp>
        <p:nvSpPr>
          <p:cNvPr id="3" name="Rectangle 2"/>
          <p:cNvSpPr/>
          <p:nvPr/>
        </p:nvSpPr>
        <p:spPr>
          <a:xfrm>
            <a:off x="457200" y="4841175"/>
            <a:ext cx="3200400" cy="304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11896" y="4800600"/>
            <a:ext cx="3520164" cy="276999"/>
          </a:xfrm>
          <a:prstGeom prst="rect">
            <a:avLst/>
          </a:prstGeom>
          <a:noFill/>
        </p:spPr>
        <p:txBody>
          <a:bodyPr wrap="none" rtlCol="0">
            <a:spAutoFit/>
          </a:bodyPr>
          <a:lstStyle/>
          <a:p>
            <a:r>
              <a:rPr lang="en-US" sz="1200" dirty="0" smtClean="0"/>
              <a:t>Source: “Teaching physics”, http://</a:t>
            </a:r>
            <a:r>
              <a:rPr lang="en-US" sz="1200" dirty="0" err="1" smtClean="0"/>
              <a:t>www.xkcd.com</a:t>
            </a:r>
            <a:endParaRPr lang="en-US" sz="1200" dirty="0"/>
          </a:p>
        </p:txBody>
      </p:sp>
      <p:pic>
        <p:nvPicPr>
          <p:cNvPr id="4" name="Picture 3" descr="teaching_physic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92658" y="1371600"/>
            <a:ext cx="7513142" cy="339828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Competing theories</a:t>
            </a:r>
            <a:endParaRPr lang="en-US" dirty="0"/>
          </a:p>
        </p:txBody>
      </p:sp>
      <p:sp>
        <p:nvSpPr>
          <p:cNvPr id="4" name="TextBox 3"/>
          <p:cNvSpPr txBox="1"/>
          <p:nvPr/>
        </p:nvSpPr>
        <p:spPr>
          <a:xfrm>
            <a:off x="468540" y="1329420"/>
            <a:ext cx="7532460" cy="4493537"/>
          </a:xfrm>
          <a:prstGeom prst="rect">
            <a:avLst/>
          </a:prstGeom>
          <a:noFill/>
        </p:spPr>
        <p:txBody>
          <a:bodyPr wrap="square" rtlCol="0">
            <a:spAutoFit/>
          </a:bodyPr>
          <a:lstStyle/>
          <a:p>
            <a:r>
              <a:rPr lang="en-US" sz="2200" dirty="0" smtClean="0">
                <a:solidFill>
                  <a:srgbClr val="FF0000"/>
                </a:solidFill>
              </a:rPr>
              <a:t>Gravity model:</a:t>
            </a:r>
            <a:r>
              <a:rPr lang="en-US" sz="2200" dirty="0" smtClean="0"/>
              <a:t> Humans spatially interact in much the same way that gravity influences physical objects. Any given destination is attractive in proportion to the mass (magnitude) of activity there, and inversely proportion to separation (distance).</a:t>
            </a:r>
          </a:p>
          <a:p>
            <a:endParaRPr lang="en-US" sz="2200" dirty="0"/>
          </a:p>
          <a:p>
            <a:r>
              <a:rPr lang="en-US" sz="2200" dirty="0" smtClean="0">
                <a:solidFill>
                  <a:srgbClr val="FF0000"/>
                </a:solidFill>
              </a:rPr>
              <a:t>Destination choice model: </a:t>
            </a:r>
            <a:r>
              <a:rPr lang="en-US" sz="2200" dirty="0" smtClean="0"/>
              <a:t>Humans seek to maximize their utility while traveling, to include choice of destinations. A potentially large number of factors influence destination choice, to include traveler and trip characteristics, modal accessibilities, scale and type of activities at the destination, urban form, barriers, and in some cases, interactions between these factors.  </a:t>
            </a:r>
            <a:endParaRPr lang="en-US" sz="2200" dirty="0"/>
          </a:p>
        </p:txBody>
      </p:sp>
    </p:spTree>
    <p:extLst>
      <p:ext uri="{BB962C8B-B14F-4D97-AF65-F5344CB8AC3E}">
        <p14:creationId xmlns:p14="http://schemas.microsoft.com/office/powerpoint/2010/main" xmlns="" val="3003163303"/>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review</a:t>
            </a:r>
            <a:endParaRPr lang="en-US" dirty="0"/>
          </a:p>
        </p:txBody>
      </p:sp>
      <p:sp>
        <p:nvSpPr>
          <p:cNvPr id="5" name="TextBox 4"/>
          <p:cNvSpPr txBox="1"/>
          <p:nvPr/>
        </p:nvSpPr>
        <p:spPr>
          <a:xfrm>
            <a:off x="804615" y="1443335"/>
            <a:ext cx="3691185" cy="461665"/>
          </a:xfrm>
          <a:prstGeom prst="rect">
            <a:avLst/>
          </a:prstGeom>
          <a:noFill/>
        </p:spPr>
        <p:txBody>
          <a:bodyPr wrap="none" rtlCol="0">
            <a:spAutoFit/>
          </a:bodyPr>
          <a:lstStyle/>
          <a:p>
            <a:r>
              <a:rPr lang="en-US" sz="2400" dirty="0" smtClean="0"/>
              <a:t>Gravity model formulation</a:t>
            </a:r>
            <a:endParaRPr lang="en-US" sz="2400" dirty="0"/>
          </a:p>
        </p:txBody>
      </p:sp>
      <p:sp>
        <p:nvSpPr>
          <p:cNvPr id="8" name="TextBox 7"/>
          <p:cNvSpPr txBox="1"/>
          <p:nvPr/>
        </p:nvSpPr>
        <p:spPr>
          <a:xfrm>
            <a:off x="804615" y="4110335"/>
            <a:ext cx="5227262" cy="461665"/>
          </a:xfrm>
          <a:prstGeom prst="rect">
            <a:avLst/>
          </a:prstGeom>
          <a:noFill/>
        </p:spPr>
        <p:txBody>
          <a:bodyPr wrap="none" rtlCol="0">
            <a:spAutoFit/>
          </a:bodyPr>
          <a:lstStyle/>
          <a:p>
            <a:r>
              <a:rPr lang="en-US" sz="2400" dirty="0" smtClean="0"/>
              <a:t>Analogous DC model utility function?</a:t>
            </a:r>
            <a:endParaRPr lang="en-US" sz="2400" dirty="0"/>
          </a:p>
        </p:txBody>
      </p:sp>
      <p:pic>
        <p:nvPicPr>
          <p:cNvPr id="13" name="Picture 12" descr="simple gravity.tif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95400" y="1905000"/>
            <a:ext cx="3512820" cy="1684020"/>
          </a:xfrm>
          <a:prstGeom prst="rect">
            <a:avLst/>
          </a:prstGeom>
        </p:spPr>
      </p:pic>
      <p:pic>
        <p:nvPicPr>
          <p:cNvPr id="14" name="Picture 13" descr="analogous utility function.tif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19200" y="4568404"/>
            <a:ext cx="3351530" cy="792480"/>
          </a:xfrm>
          <a:prstGeom prst="rect">
            <a:avLst/>
          </a:prstGeom>
        </p:spPr>
      </p:pic>
      <p:pic>
        <p:nvPicPr>
          <p:cNvPr id="3" name="Picture 2" descr="gravity with k.tiff"/>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318080" y="1893660"/>
            <a:ext cx="4114800" cy="1607820"/>
          </a:xfrm>
          <a:prstGeom prst="rect">
            <a:avLst/>
          </a:prstGeom>
        </p:spPr>
      </p:pic>
    </p:spTree>
    <p:extLst>
      <p:ext uri="{BB962C8B-B14F-4D97-AF65-F5344CB8AC3E}">
        <p14:creationId xmlns:p14="http://schemas.microsoft.com/office/powerpoint/2010/main" xmlns="" val="3953113674"/>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a:xfrm rot="16200000">
            <a:off x="-1129506" y="1358106"/>
            <a:ext cx="3048000" cy="636587"/>
          </a:xfrm>
        </p:spPr>
        <p:txBody>
          <a:bodyPr/>
          <a:lstStyle/>
          <a:p>
            <a:r>
              <a:rPr lang="en-AU" dirty="0" smtClean="0"/>
              <a:t>Albuquerque</a:t>
            </a:r>
            <a:endParaRPr lang="en-US" dirty="0"/>
          </a:p>
        </p:txBody>
      </p:sp>
      <p:pic>
        <p:nvPicPr>
          <p:cNvPr id="10" name="Picture 9" descr="albuquerque5.ti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36320" y="116840"/>
            <a:ext cx="7193280" cy="6664960"/>
          </a:xfrm>
          <a:prstGeom prst="rect">
            <a:avLst/>
          </a:prstGeom>
          <a:ln>
            <a:solidFill>
              <a:srgbClr val="4467A1"/>
            </a:solidFill>
          </a:ln>
        </p:spPr>
      </p:pic>
      <p:grpSp>
        <p:nvGrpSpPr>
          <p:cNvPr id="25" name="Group 24"/>
          <p:cNvGrpSpPr/>
          <p:nvPr/>
        </p:nvGrpSpPr>
        <p:grpSpPr>
          <a:xfrm>
            <a:off x="3957469" y="25656"/>
            <a:ext cx="1770360" cy="6037944"/>
            <a:chOff x="3957469" y="25656"/>
            <a:chExt cx="1770360" cy="6037944"/>
          </a:xfrm>
        </p:grpSpPr>
        <p:sp>
          <p:nvSpPr>
            <p:cNvPr id="13" name="Left-Right Arrow 12"/>
            <p:cNvSpPr/>
            <p:nvPr/>
          </p:nvSpPr>
          <p:spPr>
            <a:xfrm rot="2160000">
              <a:off x="4676369" y="1323255"/>
              <a:ext cx="365760" cy="228600"/>
            </a:xfrm>
            <a:prstGeom prst="lef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Left-Right Arrow 14"/>
            <p:cNvSpPr/>
            <p:nvPr/>
          </p:nvSpPr>
          <p:spPr>
            <a:xfrm>
              <a:off x="4560590" y="1644000"/>
              <a:ext cx="365760" cy="228600"/>
            </a:xfrm>
            <a:prstGeom prst="lef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Left-Right Arrow 16"/>
            <p:cNvSpPr/>
            <p:nvPr/>
          </p:nvSpPr>
          <p:spPr>
            <a:xfrm rot="1320000">
              <a:off x="4176440" y="2281833"/>
              <a:ext cx="365760" cy="228600"/>
            </a:xfrm>
            <a:prstGeom prst="lef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Left-Right Arrow 17"/>
            <p:cNvSpPr/>
            <p:nvPr/>
          </p:nvSpPr>
          <p:spPr>
            <a:xfrm>
              <a:off x="3957469" y="3041520"/>
              <a:ext cx="365760" cy="228600"/>
            </a:xfrm>
            <a:prstGeom prst="lef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Left-Right Arrow 18"/>
            <p:cNvSpPr/>
            <p:nvPr/>
          </p:nvSpPr>
          <p:spPr>
            <a:xfrm rot="18180000">
              <a:off x="4110977" y="3358489"/>
              <a:ext cx="365760" cy="228600"/>
            </a:xfrm>
            <a:prstGeom prst="lef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Left-Right Arrow 19"/>
            <p:cNvSpPr/>
            <p:nvPr/>
          </p:nvSpPr>
          <p:spPr>
            <a:xfrm rot="20700000">
              <a:off x="4398530" y="3682393"/>
              <a:ext cx="365760" cy="228600"/>
            </a:xfrm>
            <a:prstGeom prst="lef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Left-Right Arrow 20"/>
            <p:cNvSpPr/>
            <p:nvPr/>
          </p:nvSpPr>
          <p:spPr>
            <a:xfrm>
              <a:off x="4235736" y="4426080"/>
              <a:ext cx="365760" cy="228600"/>
            </a:xfrm>
            <a:prstGeom prst="lef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Left-Right Arrow 21"/>
            <p:cNvSpPr/>
            <p:nvPr/>
          </p:nvSpPr>
          <p:spPr>
            <a:xfrm rot="21060000">
              <a:off x="4111590" y="5835000"/>
              <a:ext cx="365760" cy="228600"/>
            </a:xfrm>
            <a:prstGeom prst="lef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Left-Right Arrow 22"/>
            <p:cNvSpPr/>
            <p:nvPr/>
          </p:nvSpPr>
          <p:spPr>
            <a:xfrm>
              <a:off x="5362069" y="25656"/>
              <a:ext cx="365760" cy="228600"/>
            </a:xfrm>
            <a:prstGeom prst="lef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3543895969"/>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strVal val="#ppt_w*0.70"/>
                                          </p:val>
                                        </p:tav>
                                        <p:tav tm="100000">
                                          <p:val>
                                            <p:strVal val="#ppt_w"/>
                                          </p:val>
                                        </p:tav>
                                      </p:tavLst>
                                    </p:anim>
                                    <p:anim calcmode="lin" valueType="num">
                                      <p:cBhvr>
                                        <p:cTn id="8" dur="1000" fill="hold"/>
                                        <p:tgtEl>
                                          <p:spTgt spid="25"/>
                                        </p:tgtEl>
                                        <p:attrNameLst>
                                          <p:attrName>ppt_h</p:attrName>
                                        </p:attrNameLst>
                                      </p:cBhvr>
                                      <p:tavLst>
                                        <p:tav tm="0">
                                          <p:val>
                                            <p:strVal val="#ppt_h"/>
                                          </p:val>
                                        </p:tav>
                                        <p:tav tm="100000">
                                          <p:val>
                                            <p:strVal val="#ppt_h"/>
                                          </p:val>
                                        </p:tav>
                                      </p:tavLst>
                                    </p:anim>
                                    <p:animEffect transition="in" filter="fade">
                                      <p:cBhvr>
                                        <p:cTn id="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p:txBody>
          <a:bodyPr/>
          <a:lstStyle/>
          <a:p>
            <a:r>
              <a:rPr lang="en-AU" dirty="0" smtClean="0"/>
              <a:t>HBW </a:t>
            </a:r>
            <a:r>
              <a:rPr lang="en-AU" dirty="0" err="1" smtClean="0"/>
              <a:t>logsum</a:t>
            </a:r>
            <a:r>
              <a:rPr lang="en-AU" dirty="0" smtClean="0"/>
              <a:t> frequencies</a:t>
            </a:r>
            <a:endParaRPr lang="en-US" dirty="0"/>
          </a:p>
        </p:txBody>
      </p:sp>
      <p:pic>
        <p:nvPicPr>
          <p:cNvPr id="3" name="Picture 2" descr="one.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5800" y="1193800"/>
            <a:ext cx="3810000" cy="2540000"/>
          </a:xfrm>
          <a:prstGeom prst="rect">
            <a:avLst/>
          </a:prstGeom>
          <a:ln>
            <a:solidFill>
              <a:schemeClr val="bg1">
                <a:lumMod val="10000"/>
              </a:schemeClr>
            </a:solidFill>
          </a:ln>
        </p:spPr>
      </p:pic>
      <p:pic>
        <p:nvPicPr>
          <p:cNvPr id="4" name="Picture 3" descr="two.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72000" y="1193800"/>
            <a:ext cx="3810000" cy="2540000"/>
          </a:xfrm>
          <a:prstGeom prst="rect">
            <a:avLst/>
          </a:prstGeom>
          <a:ln>
            <a:solidFill>
              <a:schemeClr val="bg1">
                <a:lumMod val="10000"/>
              </a:schemeClr>
            </a:solidFill>
          </a:ln>
        </p:spPr>
      </p:pic>
      <p:pic>
        <p:nvPicPr>
          <p:cNvPr id="5" name="Picture 4" descr="three.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5800" y="3810000"/>
            <a:ext cx="3810000" cy="2540000"/>
          </a:xfrm>
          <a:prstGeom prst="rect">
            <a:avLst/>
          </a:prstGeom>
          <a:ln>
            <a:solidFill>
              <a:schemeClr val="bg1">
                <a:lumMod val="10000"/>
              </a:schemeClr>
            </a:solidFill>
          </a:ln>
        </p:spPr>
      </p:pic>
      <p:pic>
        <p:nvPicPr>
          <p:cNvPr id="6" name="Picture 5" descr="four.jp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572000" y="3810000"/>
            <a:ext cx="3810000" cy="2540000"/>
          </a:xfrm>
          <a:prstGeom prst="rect">
            <a:avLst/>
          </a:prstGeom>
          <a:ln>
            <a:solidFill>
              <a:schemeClr val="bg1">
                <a:lumMod val="10000"/>
              </a:schemeClr>
            </a:solidFill>
          </a:ln>
        </p:spPr>
      </p:pic>
    </p:spTree>
    <p:extLst>
      <p:ext uri="{BB962C8B-B14F-4D97-AF65-F5344CB8AC3E}">
        <p14:creationId xmlns:p14="http://schemas.microsoft.com/office/powerpoint/2010/main" xmlns="" val="377543513"/>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p:txBody>
          <a:bodyPr/>
          <a:lstStyle/>
          <a:p>
            <a:r>
              <a:rPr lang="en-AU" dirty="0" smtClean="0"/>
              <a:t>Simple DCM formulation</a:t>
            </a:r>
            <a:endParaRPr lang="en-US" dirty="0"/>
          </a:p>
        </p:txBody>
      </p:sp>
      <p:pic>
        <p:nvPicPr>
          <p:cNvPr id="2" name="Picture 1" descr="Albuquerque.pd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19200" y="1508760"/>
            <a:ext cx="4389120" cy="2758440"/>
          </a:xfrm>
          <a:prstGeom prst="rect">
            <a:avLst/>
          </a:prstGeom>
        </p:spPr>
      </p:pic>
      <p:pic>
        <p:nvPicPr>
          <p:cNvPr id="9" name="Picture 8" descr="Albuquerque utility.tiff"/>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18210" y="4572000"/>
            <a:ext cx="5253990" cy="1778000"/>
          </a:xfrm>
          <a:prstGeom prst="rect">
            <a:avLst/>
          </a:prstGeom>
        </p:spPr>
      </p:pic>
      <p:sp>
        <p:nvSpPr>
          <p:cNvPr id="12" name="Rectangle 11"/>
          <p:cNvSpPr/>
          <p:nvPr/>
        </p:nvSpPr>
        <p:spPr>
          <a:xfrm>
            <a:off x="990600" y="5105400"/>
            <a:ext cx="5638800" cy="533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600200" y="5690342"/>
            <a:ext cx="5638800" cy="685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800600" y="1905000"/>
            <a:ext cx="1981200" cy="2590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143000" y="4495800"/>
            <a:ext cx="5638800" cy="533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169877317"/>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1" nodeType="clickEffect">
                                  <p:stCondLst>
                                    <p:cond delay="0"/>
                                  </p:stCondLst>
                                  <p:childTnLst>
                                    <p:animEffect transition="out" filter="barn(inVertical)">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0" nodeType="clickEffect">
                                  <p:stCondLst>
                                    <p:cond delay="0"/>
                                  </p:stCondLst>
                                  <p:childTnLst>
                                    <p:animEffect transition="out" filter="barn(inVertical)">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p:txBody>
          <a:bodyPr/>
          <a:lstStyle/>
          <a:p>
            <a:r>
              <a:rPr lang="en-AU" dirty="0" smtClean="0"/>
              <a:t>Maryland </a:t>
            </a:r>
            <a:r>
              <a:rPr lang="en-AU" dirty="0" err="1" smtClean="0"/>
              <a:t>statewide</a:t>
            </a:r>
            <a:r>
              <a:rPr lang="en-AU" dirty="0" smtClean="0"/>
              <a:t> model</a:t>
            </a:r>
            <a:endParaRPr lang="en-US" dirty="0"/>
          </a:p>
        </p:txBody>
      </p:sp>
      <p:pic>
        <p:nvPicPr>
          <p:cNvPr id="2" name="Picture 1" descr="htsRegionsExtended.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14400" y="990600"/>
            <a:ext cx="7342143" cy="567347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a:xfrm>
            <a:off x="457200" y="379413"/>
            <a:ext cx="8382000" cy="636587"/>
          </a:xfrm>
        </p:spPr>
        <p:txBody>
          <a:bodyPr/>
          <a:lstStyle/>
          <a:p>
            <a:r>
              <a:rPr lang="en-AU" dirty="0" err="1" smtClean="0"/>
              <a:t>HBW</a:t>
            </a:r>
            <a:r>
              <a:rPr lang="en-AU" i="1" dirty="0" err="1" smtClean="0"/>
              <a:t>x</a:t>
            </a:r>
            <a:r>
              <a:rPr lang="en-AU" dirty="0" smtClean="0"/>
              <a:t> trip length frequency distributions</a:t>
            </a:r>
            <a:endParaRPr lang="en-US" dirty="0"/>
          </a:p>
        </p:txBody>
      </p:sp>
      <p:pic>
        <p:nvPicPr>
          <p:cNvPr id="11" name="Picture 10" descr="hbw.pd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4800" y="996696"/>
            <a:ext cx="8449056" cy="5632704"/>
          </a:xfrm>
          <a:prstGeom prst="rect">
            <a:avLst/>
          </a:prstGeom>
        </p:spPr>
      </p:pic>
    </p:spTree>
    <p:extLst>
      <p:ext uri="{BB962C8B-B14F-4D97-AF65-F5344CB8AC3E}">
        <p14:creationId xmlns:p14="http://schemas.microsoft.com/office/powerpoint/2010/main" xmlns="" val="1243384474"/>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Layers</Template>
  <TotalTime>5201</TotalTime>
  <Words>572</Words>
  <Application>Microsoft Office PowerPoint</Application>
  <PresentationFormat>On-screen Show (4:3)</PresentationFormat>
  <Paragraphs>140</Paragraphs>
  <Slides>22</Slides>
  <Notes>9</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Layers</vt:lpstr>
      <vt:lpstr>Destination choice model success stories</vt:lpstr>
      <vt:lpstr>Overview</vt:lpstr>
      <vt:lpstr>Competing theories</vt:lpstr>
      <vt:lpstr>Quick review</vt:lpstr>
      <vt:lpstr>Albuquerque</vt:lpstr>
      <vt:lpstr>HBW logsum frequencies</vt:lpstr>
      <vt:lpstr>Simple DCM formulation</vt:lpstr>
      <vt:lpstr>Maryland statewide model</vt:lpstr>
      <vt:lpstr>HBWx trip length frequency distributions</vt:lpstr>
      <vt:lpstr>Utility function structure</vt:lpstr>
      <vt:lpstr>Estimation summary by purpose</vt:lpstr>
      <vt:lpstr>HBW estimation results</vt:lpstr>
      <vt:lpstr>HBWx model comparison</vt:lpstr>
      <vt:lpstr>Another way of looking at it</vt:lpstr>
      <vt:lpstr>Slide 15</vt:lpstr>
      <vt:lpstr>Destination choice</vt:lpstr>
      <vt:lpstr>Utility function</vt:lpstr>
      <vt:lpstr>Circumstantial evidence</vt:lpstr>
      <vt:lpstr>Objections</vt:lpstr>
      <vt:lpstr>Bottom line</vt:lpstr>
      <vt:lpstr>The real proof</vt:lpstr>
      <vt:lpstr>&lt;comic/&gt;</vt:lpstr>
    </vt:vector>
  </TitlesOfParts>
  <Company>Albuquerque, New Mexico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Rick Donnelly</dc:creator>
  <cp:lastModifiedBy>Rhett</cp:lastModifiedBy>
  <cp:revision>288</cp:revision>
  <dcterms:created xsi:type="dcterms:W3CDTF">2004-02-12T01:56:47Z</dcterms:created>
  <dcterms:modified xsi:type="dcterms:W3CDTF">2011-05-10T20:20:43Z</dcterms:modified>
</cp:coreProperties>
</file>